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B17FB-3205-4B5C-A98E-0DC65F1CFE64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E467-1E7C-4B52-81DD-117201D89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CFA-09D7-443F-A724-A3874670CBD9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2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51C-82E4-4BD9-962D-ECD066868C78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4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C4EE-CC10-4A13-BD83-0FF334DCACA6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128A-01C7-4A84-83F2-E7F2C8E67E5A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4093-481B-41C9-9E75-72773B20BAA8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7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5A6B-5BE4-42AC-8316-5A63CD59C25E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BB44-2C8D-4E1C-8F8C-F64316B7F64A}" type="datetime1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F1B7-AF1F-4C0A-AA28-A010B140FB90}" type="datetime1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DED0-C352-47FD-8BE4-4703BC160D6E}" type="datetime1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F90A-79B5-4A30-AE6F-6CA147958756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5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B211-55B9-4232-B9BE-9CEB6C6560DE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7678-14A8-4879-A6E3-CEB5A4DF40C8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493E-8537-405D-B294-A4AE318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9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Neoclassical Growth Models</a:t>
            </a:r>
            <a:endParaRPr lang="en-US" sz="2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06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Presented By :- Sanjukta Kar 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0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792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Helvetica"/>
              </a:rPr>
              <a:t> </a:t>
            </a:r>
            <a:endParaRPr lang="en-US" sz="12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r>
              <a:rPr lang="en-US" dirty="0">
                <a:solidFill>
                  <a:srgbClr val="722CFD"/>
                </a:solidFill>
                <a:latin typeface="Helvetica"/>
                <a:ea typeface="ヒラギノ角ゴ Pro W3"/>
                <a:cs typeface="Helvetica"/>
              </a:rPr>
              <a:t> </a:t>
            </a:r>
            <a:endParaRPr lang="en-US" sz="12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r>
              <a:rPr lang="en-US" b="1" dirty="0">
                <a:solidFill>
                  <a:srgbClr val="722CFD"/>
                </a:solidFill>
                <a:latin typeface="Helvetica"/>
                <a:ea typeface="ヒラギノ角ゴ Pro W3"/>
                <a:cs typeface="Helvetica"/>
              </a:rPr>
              <a:t>The Ramsey- Cass - Koopmans Growth Model with Infinitely Lived Representative Dynasty</a:t>
            </a:r>
            <a:endParaRPr lang="en-US" sz="1200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12" y="1524000"/>
            <a:ext cx="6441388" cy="512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5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11</a:t>
            </a:fld>
            <a:endParaRPr lang="en-US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675"/>
            <a:ext cx="6553200" cy="618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0343"/>
            <a:ext cx="217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Dividing by Lt we 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7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5944872" cy="352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31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Dynamics of the Model 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13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039236" cy="3206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16410"/>
            <a:ext cx="6705600" cy="191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655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1445"/>
                </a:solidFill>
                <a:effectLst/>
                <a:latin typeface="Helvetica"/>
                <a:ea typeface="ヒラギノ角ゴ Pro W3"/>
                <a:cs typeface="Times New Roman"/>
              </a:rPr>
              <a:t>Implications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1445"/>
              </a:solidFill>
              <a:latin typeface="Helvetica"/>
              <a:ea typeface="ヒラギノ角ゴ Pro W3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C78D00"/>
                </a:solidFill>
                <a:effectLst/>
                <a:latin typeface="Helvetica"/>
                <a:ea typeface="ヒラギノ角ゴ Pro W3"/>
                <a:cs typeface="Times New Roman"/>
              </a:rPr>
              <a:t>Effect of a decline of the patience factor beta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C78D00"/>
              </a:solidFill>
              <a:latin typeface="Helvetica"/>
              <a:ea typeface="ヒラギノ角ゴ Pro W3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14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5943600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663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15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143000"/>
            <a:ext cx="67457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42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C78D00"/>
                </a:solidFill>
                <a:effectLst/>
                <a:latin typeface="Helvetica"/>
                <a:ea typeface="ヒラギノ角ゴ Pro W3"/>
                <a:cs typeface="Times New Roman"/>
              </a:rPr>
              <a:t>Effect of a rise in the population growth rate </a:t>
            </a:r>
            <a:endParaRPr lang="en-US" sz="1600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16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242093"/>
            <a:ext cx="5944872" cy="463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900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91000" y="3733800"/>
            <a:ext cx="30480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3886200"/>
            <a:ext cx="30480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038600"/>
            <a:ext cx="67056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99" y="762000"/>
            <a:ext cx="6781800" cy="545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878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AE00F0"/>
                </a:solidFill>
                <a:effectLst/>
                <a:latin typeface="Helvetica"/>
                <a:ea typeface="ヒラギノ角ゴ Pro W3"/>
                <a:cs typeface="Times New Roman"/>
              </a:rPr>
              <a:t>An Overlapping Generations Growth Model</a:t>
            </a:r>
            <a:endParaRPr lang="en-US" sz="1800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18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6324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556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655107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05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  <a:endParaRPr lang="en-US" sz="1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I will discuss the Solow Swan model which points out the effects of saving, technological </a:t>
            </a:r>
            <a:r>
              <a:rPr lang="en-US" sz="1600" dirty="0" smtClean="0"/>
              <a:t>advance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/>
              <a:t>and population expansion. </a:t>
            </a:r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Next I go over the Ramsey, Cass and Koopmans's  closed economy  model with </a:t>
            </a:r>
            <a:r>
              <a:rPr lang="en-US" sz="1600" dirty="0" err="1" smtClean="0"/>
              <a:t>intertemporally</a:t>
            </a:r>
            <a:r>
              <a:rPr lang="en-US" sz="1600" dirty="0" smtClean="0"/>
              <a:t>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utility </a:t>
            </a:r>
            <a:r>
              <a:rPr lang="en-US" sz="1600" dirty="0" smtClean="0"/>
              <a:t>maximizing  infinitely lived generations.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Lastly, I discuss a version of the overlapping generations model. 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1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E002D"/>
                </a:solidFill>
                <a:effectLst/>
                <a:latin typeface="Helvetica"/>
                <a:ea typeface="ヒラギノ角ゴ Pro W3"/>
                <a:cs typeface="Times New Roman"/>
              </a:rPr>
              <a:t> </a:t>
            </a:r>
            <a:r>
              <a:rPr lang="en-US" dirty="0" smtClean="0">
                <a:solidFill>
                  <a:srgbClr val="000000"/>
                </a:solidFill>
                <a:effectLst/>
                <a:latin typeface="Helvetica"/>
                <a:ea typeface="ヒラギノ角ゴ Pro W3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Helvetica"/>
                <a:ea typeface="ヒラギノ角ゴ Pro W3"/>
                <a:cs typeface="Times New Roman"/>
              </a:rPr>
            </a:br>
            <a:r>
              <a:rPr lang="en-US" sz="1800" b="1" dirty="0" smtClean="0">
                <a:solidFill>
                  <a:srgbClr val="0E002D"/>
                </a:solidFill>
                <a:effectLst/>
                <a:latin typeface="Helvetica"/>
                <a:ea typeface="ヒラギノ角ゴ Pro W3"/>
                <a:cs typeface="Times New Roman"/>
              </a:rPr>
              <a:t>Dynamics</a:t>
            </a:r>
            <a:r>
              <a:rPr lang="en-US" dirty="0" smtClean="0">
                <a:solidFill>
                  <a:srgbClr val="000000"/>
                </a:solidFill>
                <a:effectLst/>
                <a:latin typeface="Helvetica"/>
                <a:ea typeface="ヒラギノ角ゴ Pro W3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Helvetica"/>
                <a:ea typeface="ヒラギノ角ゴ Pro W3"/>
                <a:cs typeface="Times New Roman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20</a:t>
            </a:fld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821403"/>
            <a:ext cx="5944872" cy="516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265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21</a:t>
            </a:fld>
            <a:endParaRPr lang="en-US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40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922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rgbClr val="7030A0"/>
                </a:solidFill>
              </a:rPr>
              <a:t>The Solow Swan Model of Fixed Savings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Solow and Swan (1956) incorporated a supply side to the Keynesian aggregate demand framework.</a:t>
            </a:r>
          </a:p>
          <a:p>
            <a:pPr marL="0" indent="0">
              <a:buNone/>
            </a:pPr>
            <a:r>
              <a:rPr lang="en-US" sz="1400" dirty="0" smtClean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Lets look at the model-</a:t>
            </a:r>
          </a:p>
          <a:p>
            <a:pPr marL="0" indent="0">
              <a:buNone/>
            </a:pPr>
            <a:r>
              <a:rPr lang="en-US" sz="1400" dirty="0" smtClean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The new element  which is of interest is  </a:t>
            </a:r>
            <a:r>
              <a:rPr lang="en-US" sz="1400" u="sng" dirty="0" smtClean="0">
                <a:solidFill>
                  <a:srgbClr val="7030A0"/>
                </a:solidFill>
              </a:rPr>
              <a:t>technological progress. </a:t>
            </a:r>
            <a:r>
              <a:rPr lang="en-US" sz="1400" dirty="0" smtClean="0">
                <a:solidFill>
                  <a:srgbClr val="7030A0"/>
                </a:solidFill>
              </a:rPr>
              <a:t>  </a:t>
            </a:r>
            <a:r>
              <a:rPr lang="en-US" sz="1400" dirty="0" smtClean="0"/>
              <a:t>Technological shocks are classified as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/>
              <a:t>Hicks Neutral with production function </a:t>
            </a:r>
            <a:r>
              <a:rPr lang="en-US" sz="1400" dirty="0" smtClean="0"/>
              <a:t>as—</a:t>
            </a:r>
          </a:p>
          <a:p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 where </a:t>
            </a:r>
            <a:r>
              <a:rPr lang="en-US" sz="1400" dirty="0"/>
              <a:t>A is the exogenous productivity parameter,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Harrod </a:t>
            </a:r>
            <a:r>
              <a:rPr lang="en-US" sz="1400" dirty="0"/>
              <a:t>Neutral with production function </a:t>
            </a:r>
            <a:r>
              <a:rPr lang="en-US" sz="1400" dirty="0" smtClean="0"/>
              <a:t>as—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where </a:t>
            </a:r>
            <a:r>
              <a:rPr lang="en-US" sz="1400" dirty="0"/>
              <a:t>E is the labor augmenting technological shift parameter and EL is the supply of efficiency units of labor.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3554818"/>
            <a:ext cx="2133599" cy="22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43462"/>
            <a:ext cx="5956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C78D00"/>
                </a:solidFill>
                <a:effectLst/>
                <a:latin typeface="Helvetica"/>
                <a:ea typeface="ヒラギノ角ゴ Pro W3"/>
                <a:cs typeface="Times New Roman"/>
              </a:rPr>
              <a:t>The demand side--</a:t>
            </a:r>
            <a:endParaRPr lang="en-US" sz="1400" b="1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The economy is closed and there is no government. Private savings S is a fixed fraction s of </a:t>
            </a:r>
            <a:r>
              <a:rPr lang="en-US" sz="1600" dirty="0" smtClean="0"/>
              <a:t>current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income </a:t>
            </a:r>
            <a:r>
              <a:rPr lang="en-US" sz="1600" dirty="0"/>
              <a:t>Y.  So we can </a:t>
            </a:r>
            <a:r>
              <a:rPr lang="en-US" sz="1600" dirty="0" smtClean="0"/>
              <a:t>write-</a:t>
            </a:r>
          </a:p>
          <a:p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 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We have a closed economy. So domestic savings= domestic investment. The capital accumulation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equation </a:t>
            </a:r>
            <a:r>
              <a:rPr lang="en-US" sz="1600" dirty="0"/>
              <a:t>is given by </a:t>
            </a:r>
            <a:r>
              <a:rPr lang="en-US" sz="1600" dirty="0" smtClean="0"/>
              <a:t>–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2. </a:t>
            </a:r>
            <a:endParaRPr lang="en-US" sz="1600" dirty="0"/>
          </a:p>
          <a:p>
            <a:pPr>
              <a:buFont typeface="+mj-lt"/>
              <a:buAutoNum type="arabicPeriod"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Where  delta is the rate of depreciation.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level of Harrod Neutral productivity E grows at the rate 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3a.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3733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86" y="3810000"/>
            <a:ext cx="595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638801"/>
            <a:ext cx="488722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5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6858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39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5944872" cy="4219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28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970114"/>
            <a:ext cx="5944872" cy="418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9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00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53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493E-8537-405D-B294-A4AE31800616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010400" cy="511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98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226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Neoclassical Growth Models</vt:lpstr>
      <vt:lpstr>Introduction</vt:lpstr>
      <vt:lpstr>The Solow Swan Model of Fixed Savings</vt:lpstr>
      <vt:lpstr>The demand side--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Dynamics of the Model </vt:lpstr>
      <vt:lpstr>PowerPoint Presentation</vt:lpstr>
      <vt:lpstr>PowerPoint Presentation</vt:lpstr>
      <vt:lpstr>Effect of a rise in the population growth rate </vt:lpstr>
      <vt:lpstr>PowerPoint Presentation</vt:lpstr>
      <vt:lpstr>An Overlapping Generations Growth Model</vt:lpstr>
      <vt:lpstr>PowerPoint Presentation</vt:lpstr>
      <vt:lpstr>  Dynamics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Neoclassical Growth Models</dc:title>
  <dc:creator>Windows User</dc:creator>
  <cp:lastModifiedBy>Windows User</cp:lastModifiedBy>
  <cp:revision>23</cp:revision>
  <dcterms:created xsi:type="dcterms:W3CDTF">2013-11-04T18:54:11Z</dcterms:created>
  <dcterms:modified xsi:type="dcterms:W3CDTF">2013-11-05T20:45:09Z</dcterms:modified>
</cp:coreProperties>
</file>