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7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B17FB-3205-4B5C-A98E-0DC65F1CFE64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EE467-1E7C-4B52-81DD-117201D89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245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DECFA-09D7-443F-A724-A3874670CBD9}" type="datetime1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526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551C-82E4-4BD9-962D-ECD066868C78}" type="datetime1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4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FC4EE-CC10-4A13-BD83-0FF334DCACA6}" type="datetime1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45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128A-01C7-4A84-83F2-E7F2C8E67E5A}" type="datetime1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91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54093-481B-41C9-9E75-72773B20BAA8}" type="datetime1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78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5A6B-5BE4-42AC-8316-5A63CD59C25E}" type="datetime1">
              <a:rPr lang="en-US" smtClean="0"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82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1BB44-2C8D-4E1C-8F8C-F64316B7F64A}" type="datetime1">
              <a:rPr lang="en-US" smtClean="0"/>
              <a:t>11/5/2013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749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8F1B7-AF1F-4C0A-AA28-A010B140FB90}" type="datetime1">
              <a:rPr lang="en-US" smtClean="0"/>
              <a:t>11/5/2013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0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DED0-C352-47FD-8BE4-4703BC160D6E}" type="datetime1">
              <a:rPr lang="en-US" smtClean="0"/>
              <a:t>11/5/2013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156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9F90A-79B5-4A30-AE6F-6CA147958756}" type="datetime1">
              <a:rPr lang="en-US" smtClean="0"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653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B211-55B9-4232-B9BE-9CEB6C6560DE}" type="datetime1">
              <a:rPr lang="en-US" smtClean="0"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04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27678-14A8-4879-A6E3-CEB5A4DF40C8}" type="datetime1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3493E-8537-405D-B294-A4AE31800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092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The Neoclassical Growth Models</a:t>
            </a:r>
            <a:endParaRPr lang="en-US" sz="20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200400"/>
            <a:ext cx="6400800" cy="1066800"/>
          </a:xfrm>
        </p:spPr>
        <p:txBody>
          <a:bodyPr/>
          <a:lstStyle/>
          <a:p>
            <a:endParaRPr lang="en-US" dirty="0" smtClean="0"/>
          </a:p>
          <a:p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Presented By :- Sanjukta Kar </a:t>
            </a:r>
            <a:endParaRPr lang="en-US" sz="14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05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10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52400" y="152400"/>
            <a:ext cx="79248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Helvetica"/>
                <a:ea typeface="ヒラギノ角ゴ Pro W3"/>
                <a:cs typeface="Helvetica"/>
              </a:rPr>
              <a:t> </a:t>
            </a:r>
            <a:endParaRPr lang="en-US" sz="1200" dirty="0">
              <a:solidFill>
                <a:srgbClr val="000000"/>
              </a:solidFill>
              <a:latin typeface="Helvetica"/>
              <a:ea typeface="ヒラギノ角ゴ Pro W3"/>
              <a:cs typeface="Times New Roman"/>
            </a:endParaRPr>
          </a:p>
          <a:p>
            <a:r>
              <a:rPr lang="en-US" dirty="0">
                <a:solidFill>
                  <a:srgbClr val="722CFD"/>
                </a:solidFill>
                <a:latin typeface="Helvetica"/>
                <a:ea typeface="ヒラギノ角ゴ Pro W3"/>
                <a:cs typeface="Helvetica"/>
              </a:rPr>
              <a:t> </a:t>
            </a:r>
            <a:endParaRPr lang="en-US" sz="1200" dirty="0">
              <a:solidFill>
                <a:srgbClr val="000000"/>
              </a:solidFill>
              <a:latin typeface="Helvetica"/>
              <a:ea typeface="ヒラギノ角ゴ Pro W3"/>
              <a:cs typeface="Times New Roman"/>
            </a:endParaRPr>
          </a:p>
          <a:p>
            <a:r>
              <a:rPr lang="en-US" b="1" dirty="0">
                <a:solidFill>
                  <a:srgbClr val="722CFD"/>
                </a:solidFill>
                <a:latin typeface="Helvetica"/>
                <a:ea typeface="ヒラギノ角ゴ Pro W3"/>
                <a:cs typeface="Helvetica"/>
              </a:rPr>
              <a:t>The Ramsey- Cass - Koopmans Growth Model with Infinitely Lived Representative Dynasty</a:t>
            </a:r>
            <a:endParaRPr lang="en-US" sz="1200" dirty="0">
              <a:solidFill>
                <a:srgbClr val="000000"/>
              </a:solidFill>
              <a:effectLst/>
              <a:latin typeface="Helvetica"/>
              <a:ea typeface="ヒラギノ角ゴ Pro W3"/>
              <a:cs typeface="Times New Roman"/>
            </a:endParaRPr>
          </a:p>
        </p:txBody>
      </p:sp>
      <p:pic>
        <p:nvPicPr>
          <p:cNvPr id="5126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012" y="1524000"/>
            <a:ext cx="6441388" cy="5129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853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11</a:t>
            </a:fld>
            <a:endParaRPr lang="en-US"/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19675"/>
            <a:ext cx="6553200" cy="6185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0" y="50343"/>
            <a:ext cx="2179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Dividing by Lt we get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470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12</a:t>
            </a:fld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066800"/>
            <a:ext cx="5944872" cy="3525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9312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14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Dynamics of the Model </a:t>
            </a:r>
            <a:endParaRPr lang="en-US" sz="1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13</a:t>
            </a:fld>
            <a:endParaRPr lang="en-US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19200"/>
            <a:ext cx="4039236" cy="3206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716410"/>
            <a:ext cx="6705600" cy="191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8655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001445"/>
                </a:solidFill>
                <a:effectLst/>
                <a:latin typeface="Helvetica"/>
                <a:ea typeface="ヒラギノ角ゴ Pro W3"/>
                <a:cs typeface="Times New Roman"/>
              </a:rPr>
              <a:t>Implications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solidFill>
                <a:srgbClr val="001445"/>
              </a:solidFill>
              <a:latin typeface="Helvetica"/>
              <a:ea typeface="ヒラギノ角ゴ Pro W3"/>
              <a:cs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78D00"/>
                </a:solidFill>
                <a:effectLst/>
                <a:latin typeface="Helvetica"/>
                <a:ea typeface="ヒラギノ角ゴ Pro W3"/>
                <a:cs typeface="Times New Roman"/>
              </a:rPr>
              <a:t>Effect of a decline of the patience factor beta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solidFill>
                <a:srgbClr val="C78D00"/>
              </a:solidFill>
              <a:latin typeface="Helvetica"/>
              <a:ea typeface="ヒラギノ角ゴ Pro W3"/>
              <a:cs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 smtClean="0">
              <a:solidFill>
                <a:srgbClr val="000000"/>
              </a:solidFill>
              <a:effectLst/>
              <a:latin typeface="Helvetica"/>
              <a:ea typeface="ヒラギノ角ゴ Pro W3"/>
              <a:cs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solidFill>
                <a:srgbClr val="000000"/>
              </a:solidFill>
              <a:effectLst/>
              <a:latin typeface="Helvetica"/>
              <a:ea typeface="ヒラギノ角ゴ Pro W3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14</a:t>
            </a:fld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4000"/>
            <a:ext cx="5943600" cy="388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56630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15</a:t>
            </a:fld>
            <a:endParaRPr lang="en-US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99" y="1143000"/>
            <a:ext cx="6745705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94270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C78D00"/>
                </a:solidFill>
                <a:effectLst/>
                <a:latin typeface="Helvetica"/>
                <a:ea typeface="ヒラギノ角ゴ Pro W3"/>
                <a:cs typeface="Times New Roman"/>
              </a:rPr>
              <a:t>Effect of a rise in the population growth rate </a:t>
            </a:r>
            <a:endParaRPr lang="en-US" sz="1600" dirty="0">
              <a:solidFill>
                <a:srgbClr val="000000"/>
              </a:solidFill>
              <a:effectLst/>
              <a:latin typeface="Helvetica"/>
              <a:ea typeface="ヒラギノ角ゴ Pro W3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16</a:t>
            </a:fld>
            <a:endParaRPr lang="en-US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564" y="1242093"/>
            <a:ext cx="5944872" cy="4632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0900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17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191000" y="3733800"/>
            <a:ext cx="3048000" cy="121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343400" y="3886200"/>
            <a:ext cx="3048000" cy="121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4038600"/>
            <a:ext cx="6705600" cy="121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499" y="762000"/>
            <a:ext cx="6781800" cy="5453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98786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srgbClr val="AE00F0"/>
                </a:solidFill>
                <a:effectLst/>
                <a:latin typeface="Helvetica"/>
                <a:ea typeface="ヒラギノ角ゴ Pro W3"/>
                <a:cs typeface="Times New Roman"/>
              </a:rPr>
              <a:t>An Overlapping Generations Growth Model</a:t>
            </a:r>
            <a:endParaRPr lang="en-US" sz="1800" dirty="0">
              <a:solidFill>
                <a:srgbClr val="000000"/>
              </a:solidFill>
              <a:effectLst/>
              <a:latin typeface="Helvetica"/>
              <a:ea typeface="ヒラギノ角ゴ Pro W3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18</a:t>
            </a:fld>
            <a:endParaRPr lang="en-US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14400"/>
            <a:ext cx="6324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2556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19</a:t>
            </a:fld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762000"/>
            <a:ext cx="6551078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0051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8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Introduction</a:t>
            </a:r>
            <a:endParaRPr lang="en-US" sz="1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I will discuss the Solow Swan model which points out the effects of saving, technological </a:t>
            </a:r>
            <a:r>
              <a:rPr lang="en-US" sz="1600" dirty="0" smtClean="0"/>
              <a:t>advance</a:t>
            </a:r>
          </a:p>
          <a:p>
            <a:pPr marL="0" indent="0">
              <a:buNone/>
            </a:pPr>
            <a:r>
              <a:rPr lang="en-US" sz="1600" dirty="0" smtClean="0"/>
              <a:t> </a:t>
            </a:r>
            <a:r>
              <a:rPr lang="en-US" sz="1600" dirty="0"/>
              <a:t>and population expansion. </a:t>
            </a:r>
            <a:endParaRPr lang="en-US" sz="1600" dirty="0" smtClean="0"/>
          </a:p>
          <a:p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Next I go over the Ramsey, Cass and Koopmans's  closed economy  model with </a:t>
            </a:r>
            <a:r>
              <a:rPr lang="en-US" sz="1600" dirty="0" err="1" smtClean="0"/>
              <a:t>intertemporally</a:t>
            </a:r>
            <a:r>
              <a:rPr lang="en-US" sz="1600" dirty="0" smtClean="0"/>
              <a:t> 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utility </a:t>
            </a:r>
            <a:r>
              <a:rPr lang="en-US" sz="1600" dirty="0" smtClean="0"/>
              <a:t>maximizing  infinitely lived generations. </a:t>
            </a:r>
          </a:p>
          <a:p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Lastly, I discuss a version of the overlapping generations model. </a:t>
            </a:r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1317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0E002D"/>
                </a:solidFill>
                <a:effectLst/>
                <a:latin typeface="Helvetica"/>
                <a:ea typeface="ヒラギノ角ゴ Pro W3"/>
                <a:cs typeface="Times New Roman"/>
              </a:rPr>
              <a:t> </a:t>
            </a:r>
            <a:r>
              <a:rPr lang="en-US" dirty="0" smtClean="0">
                <a:solidFill>
                  <a:srgbClr val="000000"/>
                </a:solidFill>
                <a:effectLst/>
                <a:latin typeface="Helvetica"/>
                <a:ea typeface="ヒラギノ角ゴ Pro W3"/>
                <a:cs typeface="Times New Roman"/>
              </a:rPr>
              <a:t/>
            </a:r>
            <a:br>
              <a:rPr lang="en-US" dirty="0" smtClean="0">
                <a:solidFill>
                  <a:srgbClr val="000000"/>
                </a:solidFill>
                <a:effectLst/>
                <a:latin typeface="Helvetica"/>
                <a:ea typeface="ヒラギノ角ゴ Pro W3"/>
                <a:cs typeface="Times New Roman"/>
              </a:rPr>
            </a:br>
            <a:r>
              <a:rPr lang="en-US" sz="1800" b="1" dirty="0" smtClean="0">
                <a:solidFill>
                  <a:srgbClr val="0E002D"/>
                </a:solidFill>
                <a:effectLst/>
                <a:latin typeface="Helvetica"/>
                <a:ea typeface="ヒラギノ角ゴ Pro W3"/>
                <a:cs typeface="Times New Roman"/>
              </a:rPr>
              <a:t>Dynamics</a:t>
            </a:r>
            <a:r>
              <a:rPr lang="en-US" dirty="0" smtClean="0">
                <a:solidFill>
                  <a:srgbClr val="000000"/>
                </a:solidFill>
                <a:effectLst/>
                <a:latin typeface="Helvetica"/>
                <a:ea typeface="ヒラギノ角ゴ Pro W3"/>
                <a:cs typeface="Times New Roman"/>
              </a:rPr>
              <a:t/>
            </a:r>
            <a:br>
              <a:rPr lang="en-US" dirty="0" smtClean="0">
                <a:solidFill>
                  <a:srgbClr val="000000"/>
                </a:solidFill>
                <a:effectLst/>
                <a:latin typeface="Helvetica"/>
                <a:ea typeface="ヒラギノ角ゴ Pro W3"/>
                <a:cs typeface="Times New Roman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20</a:t>
            </a:fld>
            <a:endParaRPr lang="en-US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564" y="821403"/>
            <a:ext cx="5944872" cy="5169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12653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21</a:t>
            </a:fld>
            <a:endParaRPr lang="en-US"/>
          </a:p>
        </p:txBody>
      </p:sp>
      <p:pic>
        <p:nvPicPr>
          <p:cNvPr id="1229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71600"/>
            <a:ext cx="64008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09224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Comments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Questions?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Suggestions?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209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rgbClr val="7030A0"/>
                </a:solidFill>
              </a:rPr>
              <a:t>The Solow Swan Model of Fixed Savings</a:t>
            </a:r>
            <a:endParaRPr lang="en-US" sz="18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 smtClean="0"/>
              <a:t>Solow and Swan (1956) incorporated a supply side to the Keynesian aggregate demand framework.</a:t>
            </a:r>
          </a:p>
          <a:p>
            <a:pPr marL="0" indent="0">
              <a:buNone/>
            </a:pPr>
            <a:r>
              <a:rPr lang="en-US" sz="1400" dirty="0" smtClean="0"/>
              <a:t> </a:t>
            </a:r>
          </a:p>
          <a:p>
            <a:pPr marL="0" indent="0">
              <a:buNone/>
            </a:pPr>
            <a:r>
              <a:rPr lang="en-US" sz="1400" dirty="0" smtClean="0"/>
              <a:t>Lets look at the model-</a:t>
            </a:r>
          </a:p>
          <a:p>
            <a:pPr marL="0" indent="0">
              <a:buNone/>
            </a:pPr>
            <a:r>
              <a:rPr lang="en-US" sz="1400" dirty="0" smtClean="0"/>
              <a:t> </a:t>
            </a:r>
          </a:p>
          <a:p>
            <a:pPr marL="0" indent="0">
              <a:buNone/>
            </a:pPr>
            <a:r>
              <a:rPr lang="en-US" sz="1400" dirty="0" smtClean="0"/>
              <a:t>The new element  which is of interest is  </a:t>
            </a:r>
            <a:r>
              <a:rPr lang="en-US" sz="1400" u="sng" dirty="0" smtClean="0">
                <a:solidFill>
                  <a:srgbClr val="7030A0"/>
                </a:solidFill>
              </a:rPr>
              <a:t>technological progress. </a:t>
            </a:r>
            <a:r>
              <a:rPr lang="en-US" sz="1400" dirty="0" smtClean="0">
                <a:solidFill>
                  <a:srgbClr val="7030A0"/>
                </a:solidFill>
              </a:rPr>
              <a:t>  </a:t>
            </a:r>
            <a:r>
              <a:rPr lang="en-US" sz="1400" dirty="0" smtClean="0"/>
              <a:t>Technological shocks are classified as</a:t>
            </a:r>
          </a:p>
          <a:p>
            <a:endParaRPr lang="en-US" sz="1400" dirty="0"/>
          </a:p>
          <a:p>
            <a:pPr marL="0" indent="0">
              <a:buNone/>
            </a:pPr>
            <a:r>
              <a:rPr lang="en-US" sz="1400" dirty="0"/>
              <a:t>Hicks Neutral with production function </a:t>
            </a:r>
            <a:r>
              <a:rPr lang="en-US" sz="1400" dirty="0" smtClean="0"/>
              <a:t>as—</a:t>
            </a:r>
          </a:p>
          <a:p>
            <a:endParaRPr lang="en-US" sz="1400" dirty="0"/>
          </a:p>
          <a:p>
            <a:endParaRPr lang="en-US" sz="1400" dirty="0" smtClean="0"/>
          </a:p>
          <a:p>
            <a:pPr marL="0" indent="0">
              <a:buNone/>
            </a:pPr>
            <a:r>
              <a:rPr lang="en-US" sz="1400" dirty="0"/>
              <a:t> </a:t>
            </a:r>
            <a:r>
              <a:rPr lang="en-US" sz="1400" dirty="0" smtClean="0"/>
              <a:t> where </a:t>
            </a:r>
            <a:r>
              <a:rPr lang="en-US" sz="1400" dirty="0"/>
              <a:t>A is the exogenous productivity parameter,</a:t>
            </a:r>
          </a:p>
          <a:p>
            <a:pPr marL="0" indent="0">
              <a:buNone/>
            </a:pPr>
            <a:r>
              <a:rPr lang="en-US" sz="1400" dirty="0"/>
              <a:t> 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Harrod </a:t>
            </a:r>
            <a:r>
              <a:rPr lang="en-US" sz="1400" dirty="0"/>
              <a:t>Neutral with production function </a:t>
            </a:r>
            <a:r>
              <a:rPr lang="en-US" sz="1400" dirty="0" smtClean="0"/>
              <a:t>as—</a:t>
            </a:r>
          </a:p>
          <a:p>
            <a:pPr marL="0" indent="0">
              <a:buNone/>
            </a:pPr>
            <a:r>
              <a:rPr lang="en-US" sz="1400" dirty="0"/>
              <a:t> </a:t>
            </a: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where </a:t>
            </a:r>
            <a:r>
              <a:rPr lang="en-US" sz="1400" dirty="0"/>
              <a:t>E is the labor augmenting technological shift parameter and EL is the supply of efficiency units of labor.</a:t>
            </a:r>
          </a:p>
          <a:p>
            <a:pPr marL="0" indent="0">
              <a:buNone/>
            </a:pPr>
            <a:r>
              <a:rPr lang="en-US" sz="1400" dirty="0"/>
              <a:t> </a:t>
            </a:r>
          </a:p>
          <a:p>
            <a:endParaRPr lang="en-US" sz="1400" dirty="0" smtClean="0"/>
          </a:p>
          <a:p>
            <a:endParaRPr lang="en-US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3554818"/>
            <a:ext cx="2133599" cy="220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843462"/>
            <a:ext cx="595630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69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C78D00"/>
                </a:solidFill>
                <a:effectLst/>
                <a:latin typeface="Helvetica"/>
                <a:ea typeface="ヒラギノ角ゴ Pro W3"/>
                <a:cs typeface="Times New Roman"/>
              </a:rPr>
              <a:t>The demand side--</a:t>
            </a:r>
            <a:endParaRPr lang="en-US" sz="1400" b="1" dirty="0">
              <a:solidFill>
                <a:srgbClr val="000000"/>
              </a:solidFill>
              <a:effectLst/>
              <a:latin typeface="Helvetica"/>
              <a:ea typeface="ヒラギノ角ゴ Pro W3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95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dirty="0"/>
              <a:t>The economy is closed and there is no government. Private savings S is a fixed fraction s of </a:t>
            </a:r>
            <a:r>
              <a:rPr lang="en-US" sz="1600" dirty="0" smtClean="0"/>
              <a:t>current</a:t>
            </a:r>
          </a:p>
          <a:p>
            <a:pPr marL="0" indent="0">
              <a:buNone/>
            </a:pPr>
            <a:r>
              <a:rPr lang="en-US" sz="1600" dirty="0" smtClean="0"/>
              <a:t> </a:t>
            </a:r>
          </a:p>
          <a:p>
            <a:pPr marL="0" indent="0">
              <a:buNone/>
            </a:pPr>
            <a:r>
              <a:rPr lang="en-US" sz="1600" dirty="0" smtClean="0"/>
              <a:t>income </a:t>
            </a:r>
            <a:r>
              <a:rPr lang="en-US" sz="1600" dirty="0"/>
              <a:t>Y.  So we can </a:t>
            </a:r>
            <a:r>
              <a:rPr lang="en-US" sz="1600" dirty="0" smtClean="0"/>
              <a:t>write-</a:t>
            </a:r>
          </a:p>
          <a:p>
            <a:endParaRPr lang="en-US" sz="1600" dirty="0" smtClean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 </a:t>
            </a:r>
          </a:p>
          <a:p>
            <a:pPr>
              <a:buFont typeface="+mj-lt"/>
              <a:buAutoNum type="arabicPeriod"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We have a closed economy. So domestic savings= domestic investment. The capital accumulation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equation </a:t>
            </a:r>
            <a:r>
              <a:rPr lang="en-US" sz="1600" dirty="0"/>
              <a:t>is given by </a:t>
            </a:r>
            <a:r>
              <a:rPr lang="en-US" sz="1600" dirty="0" smtClean="0"/>
              <a:t>–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2. </a:t>
            </a:r>
            <a:endParaRPr lang="en-US" sz="1600" dirty="0"/>
          </a:p>
          <a:p>
            <a:pPr>
              <a:buFont typeface="+mj-lt"/>
              <a:buAutoNum type="arabicPeriod"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Where  delta is the rate of depreciation.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The level of Harrod Neutral productivity E grows at the rate </a:t>
            </a: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3a. 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 </a:t>
            </a:r>
          </a:p>
          <a:p>
            <a:pPr marL="0" indent="0">
              <a:buNone/>
            </a:pPr>
            <a:endParaRPr lang="en-US" sz="16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438400"/>
            <a:ext cx="37338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886" y="3810000"/>
            <a:ext cx="5956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638801"/>
            <a:ext cx="4887221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057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5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68580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3391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6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14400"/>
            <a:ext cx="5944872" cy="4219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9282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7</a:t>
            </a:fld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564" y="970114"/>
            <a:ext cx="5944872" cy="4185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896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8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64008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3531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493E-8537-405D-B294-A4AE31800616}" type="slidenum">
              <a:rPr lang="en-US" smtClean="0"/>
              <a:t>9</a:t>
            </a:fld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33400"/>
            <a:ext cx="7010400" cy="5118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3982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226</Words>
  <Application>Microsoft Office PowerPoint</Application>
  <PresentationFormat>On-screen Show (4:3)</PresentationFormat>
  <Paragraphs>91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The Neoclassical Growth Models</vt:lpstr>
      <vt:lpstr>Introduction</vt:lpstr>
      <vt:lpstr>The Solow Swan Model of Fixed Savings</vt:lpstr>
      <vt:lpstr>The demand side--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Dynamics of the Model </vt:lpstr>
      <vt:lpstr>PowerPoint Presentation</vt:lpstr>
      <vt:lpstr>PowerPoint Presentation</vt:lpstr>
      <vt:lpstr>Effect of a rise in the population growth rate </vt:lpstr>
      <vt:lpstr>PowerPoint Presentation</vt:lpstr>
      <vt:lpstr>An Overlapping Generations Growth Model</vt:lpstr>
      <vt:lpstr>PowerPoint Presentation</vt:lpstr>
      <vt:lpstr>  Dynamics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Neoclassical Growth Models</dc:title>
  <dc:creator>Windows User</dc:creator>
  <cp:lastModifiedBy>Windows User</cp:lastModifiedBy>
  <cp:revision>23</cp:revision>
  <dcterms:created xsi:type="dcterms:W3CDTF">2013-11-04T18:54:11Z</dcterms:created>
  <dcterms:modified xsi:type="dcterms:W3CDTF">2013-11-05T20:45:09Z</dcterms:modified>
</cp:coreProperties>
</file>