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08D4-DAFE-D845-9F2B-D3941F32FCEA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5B24-F8A0-604B-942A-20B4C5C09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08D4-DAFE-D845-9F2B-D3941F32FCEA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5B24-F8A0-604B-942A-20B4C5C09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08D4-DAFE-D845-9F2B-D3941F32FCEA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5B24-F8A0-604B-942A-20B4C5C09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08D4-DAFE-D845-9F2B-D3941F32FCEA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5B24-F8A0-604B-942A-20B4C5C09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08D4-DAFE-D845-9F2B-D3941F32FCEA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5B24-F8A0-604B-942A-20B4C5C09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08D4-DAFE-D845-9F2B-D3941F32FCEA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5B24-F8A0-604B-942A-20B4C5C09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08D4-DAFE-D845-9F2B-D3941F32FCEA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5B24-F8A0-604B-942A-20B4C5C09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08D4-DAFE-D845-9F2B-D3941F32FCEA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5B24-F8A0-604B-942A-20B4C5C09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08D4-DAFE-D845-9F2B-D3941F32FCEA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5B24-F8A0-604B-942A-20B4C5C09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08D4-DAFE-D845-9F2B-D3941F32FCEA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5B24-F8A0-604B-942A-20B4C5C09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A08D4-DAFE-D845-9F2B-D3941F32FCEA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5B24-F8A0-604B-942A-20B4C5C09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A08D4-DAFE-D845-9F2B-D3941F32FCEA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75B24-F8A0-604B-942A-20B4C5C092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943943" cy="2769957"/>
          </a:xfrm>
        </p:spPr>
        <p:txBody>
          <a:bodyPr/>
          <a:lstStyle/>
          <a:p>
            <a:r>
              <a:rPr lang="en-US" dirty="0" smtClean="0"/>
              <a:t>Sovereign risk and investment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Yilin DONG </a:t>
            </a:r>
            <a:endParaRPr lang="en-US" dirty="0">
              <a:solidFill>
                <a:srgbClr val="00009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Discretion over investment: Calculation the Debt Ceiling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 U</a:t>
            </a:r>
            <a:r>
              <a:rPr lang="en-US" sz="2800" baseline="30000" dirty="0" smtClean="0"/>
              <a:t>D </a:t>
            </a:r>
          </a:p>
          <a:p>
            <a:pPr>
              <a:buNone/>
            </a:pPr>
            <a:r>
              <a:rPr lang="en-US" sz="2800" baseline="30000" dirty="0" smtClean="0"/>
              <a:t>       </a:t>
            </a:r>
            <a:r>
              <a:rPr lang="en-US" sz="2800" dirty="0" smtClean="0"/>
              <a:t>fist period finance:</a:t>
            </a:r>
            <a:endParaRPr lang="en-US" sz="2800" baseline="30000" dirty="0" smtClean="0"/>
          </a:p>
          <a:p>
            <a:pPr>
              <a:buNone/>
            </a:pPr>
            <a:r>
              <a:rPr lang="en-US" sz="2800" baseline="30000" dirty="0" smtClean="0"/>
              <a:t>       </a:t>
            </a:r>
            <a:r>
              <a:rPr lang="en-US" sz="2800" dirty="0" smtClean="0"/>
              <a:t>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=Y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+D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-C</a:t>
            </a:r>
            <a:r>
              <a:rPr lang="en-US" sz="2800" baseline="-25000" dirty="0" smtClean="0"/>
              <a:t>1</a:t>
            </a:r>
          </a:p>
          <a:p>
            <a:pPr>
              <a:buNone/>
            </a:pPr>
            <a:r>
              <a:rPr lang="en-US" sz="2800" baseline="-25000" dirty="0" smtClean="0"/>
              <a:t>       </a:t>
            </a:r>
            <a:r>
              <a:rPr lang="en-US" sz="2800" dirty="0" smtClean="0"/>
              <a:t>second period finance:</a:t>
            </a:r>
            <a:endParaRPr lang="en-US" sz="2800" baseline="-25000" dirty="0" smtClean="0"/>
          </a:p>
          <a:p>
            <a:pPr>
              <a:buNone/>
            </a:pPr>
            <a:r>
              <a:rPr lang="en-US" sz="2800" baseline="-25000" dirty="0" smtClean="0"/>
              <a:t>        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=F(K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)+K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-R                R=η[F(K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)+K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]</a:t>
            </a:r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smtClean="0"/>
              <a:t> =αK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+K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-η(αK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+K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)=(1-η)(1+α)K</a:t>
            </a:r>
            <a:r>
              <a:rPr lang="en-US" sz="2800" baseline="-25000" dirty="0" smtClean="0"/>
              <a:t>2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Budget constraint:</a:t>
            </a:r>
          </a:p>
          <a:p>
            <a:pPr>
              <a:buNone/>
            </a:pPr>
            <a:endParaRPr lang="en-US" sz="2800" baseline="30000" dirty="0" smtClean="0"/>
          </a:p>
          <a:p>
            <a:pPr>
              <a:buNone/>
            </a:pPr>
            <a:r>
              <a:rPr lang="en-US" sz="2800" baseline="30000" dirty="0" smtClean="0"/>
              <a:t> 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4" name="Picture 3" descr="Untitled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435" y="5234341"/>
            <a:ext cx="5297071" cy="10789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Discretion over investment: Calculation the Debt Ceiling</a:t>
            </a:r>
            <a:endParaRPr lang="en-US" dirty="0"/>
          </a:p>
        </p:txBody>
      </p:sp>
      <p:pic>
        <p:nvPicPr>
          <p:cNvPr id="4" name="Content Placeholder 3" descr="Untitled8.png"/>
          <p:cNvPicPr>
            <a:picLocks noGrp="1" noChangeAspect="1"/>
          </p:cNvPicPr>
          <p:nvPr>
            <p:ph idx="1"/>
          </p:nvPr>
        </p:nvPicPr>
        <p:blipFill>
          <a:blip r:embed="rId2"/>
          <a:srcRect t="-25318" b="-25318"/>
          <a:stretch>
            <a:fillRect/>
          </a:stretch>
        </p:blipFill>
        <p:spPr>
          <a:xfrm>
            <a:off x="457200" y="1417638"/>
            <a:ext cx="8229600" cy="45259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Discretion over investment: Calculation the Debt Ceiling</a:t>
            </a:r>
            <a:endParaRPr lang="en-US" dirty="0"/>
          </a:p>
        </p:txBody>
      </p:sp>
      <p:pic>
        <p:nvPicPr>
          <p:cNvPr id="4" name="Content Placeholder 3" descr="1.png"/>
          <p:cNvPicPr>
            <a:picLocks noGrp="1" noChangeAspect="1"/>
          </p:cNvPicPr>
          <p:nvPr>
            <p:ph idx="1"/>
          </p:nvPr>
        </p:nvPicPr>
        <p:blipFill>
          <a:blip r:embed="rId2"/>
          <a:srcRect t="-47097" b="-47097"/>
          <a:stretch>
            <a:fillRect/>
          </a:stretch>
        </p:blipFill>
        <p:spPr>
          <a:xfrm>
            <a:off x="1237472" y="1012816"/>
            <a:ext cx="6838665" cy="3761003"/>
          </a:xfrm>
        </p:spPr>
      </p:pic>
      <p:sp>
        <p:nvSpPr>
          <p:cNvPr id="5" name="TextBox 4"/>
          <p:cNvSpPr txBox="1"/>
          <p:nvPr/>
        </p:nvSpPr>
        <p:spPr>
          <a:xfrm>
            <a:off x="457200" y="4021503"/>
            <a:ext cx="8584401" cy="21031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Now, consider the ratio D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/Y</a:t>
            </a:r>
            <a:r>
              <a:rPr lang="en-US" sz="2800" baseline="-25000" dirty="0" smtClean="0"/>
              <a:t>1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D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=0 (no borrowing) , the difference close to </a:t>
            </a:r>
            <a:r>
              <a:rPr lang="en-US" sz="2800" dirty="0" err="1" smtClean="0"/>
              <a:t>β</a:t>
            </a:r>
            <a:r>
              <a:rPr lang="en-US" sz="2800" dirty="0" smtClean="0"/>
              <a:t> log(1-η)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But it rise as D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/Y</a:t>
            </a:r>
            <a:r>
              <a:rPr lang="en-US" sz="2800" baseline="-25000" dirty="0" smtClean="0"/>
              <a:t>1 </a:t>
            </a:r>
            <a:r>
              <a:rPr lang="en-US" sz="2800" dirty="0" smtClean="0"/>
              <a:t> rise, which implies,</a:t>
            </a:r>
          </a:p>
          <a:p>
            <a:r>
              <a:rPr lang="en-US" sz="2800" dirty="0" smtClean="0"/>
              <a:t>high debt on date 1</a:t>
            </a:r>
            <a:r>
              <a:rPr lang="en-US" sz="2800" dirty="0" smtClean="0">
                <a:ea typeface="Wingdings"/>
                <a:cs typeface="Wingdings"/>
              </a:rPr>
              <a:t> make default more attractive strategy</a:t>
            </a:r>
            <a:endParaRPr lang="en-US" sz="2800" dirty="0" smtClean="0"/>
          </a:p>
          <a:p>
            <a:pPr>
              <a:buFont typeface="Arial"/>
              <a:buChar char="•"/>
            </a:pPr>
            <a:endParaRPr lang="en-US" sz="2800" baseline="-25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Discretion over investment: Calculation the Debt Ceiling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point at which the sovereign is indifferent between default and full repayment when U</a:t>
            </a:r>
            <a:r>
              <a:rPr lang="en-US" sz="2800" baseline="30000" dirty="0" smtClean="0"/>
              <a:t>D</a:t>
            </a:r>
            <a:r>
              <a:rPr lang="en-US" sz="2800" dirty="0" smtClean="0"/>
              <a:t>-U</a:t>
            </a:r>
            <a:r>
              <a:rPr lang="en-US" sz="2800" baseline="30000" dirty="0" smtClean="0"/>
              <a:t>N</a:t>
            </a:r>
            <a:r>
              <a:rPr lang="en-US" sz="2800" dirty="0" smtClean="0"/>
              <a:t>=0</a:t>
            </a:r>
          </a:p>
          <a:p>
            <a:pPr>
              <a:buNone/>
            </a:pPr>
            <a:r>
              <a:rPr lang="en-US" sz="2800" dirty="0" smtClean="0"/>
              <a:t>           </a:t>
            </a:r>
            <a:endParaRPr lang="en-US" sz="2800" dirty="0"/>
          </a:p>
        </p:txBody>
      </p:sp>
      <p:pic>
        <p:nvPicPr>
          <p:cNvPr id="4" name="Picture 3" descr="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614" y="3270849"/>
            <a:ext cx="6312627" cy="249394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Discretion over investment: Calculation the Debt Ceiling</a:t>
            </a:r>
            <a:endParaRPr lang="en-US" dirty="0"/>
          </a:p>
        </p:txBody>
      </p:sp>
      <p:pic>
        <p:nvPicPr>
          <p:cNvPr id="4" name="Content Placeholder 3" descr="3.png"/>
          <p:cNvPicPr>
            <a:picLocks noGrp="1" noChangeAspect="1"/>
          </p:cNvPicPr>
          <p:nvPr>
            <p:ph idx="1"/>
          </p:nvPr>
        </p:nvPicPr>
        <p:blipFill>
          <a:blip r:embed="rId2"/>
          <a:srcRect t="-44511" b="-44511"/>
          <a:stretch>
            <a:fillRect/>
          </a:stretch>
        </p:blipFill>
        <p:spPr>
          <a:xfrm>
            <a:off x="457200" y="546027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879257" y="5134680"/>
            <a:ext cx="73917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A higher world interest rate </a:t>
            </a:r>
            <a:r>
              <a:rPr lang="en-US" dirty="0" err="1" smtClean="0"/>
              <a:t>r</a:t>
            </a:r>
            <a:r>
              <a:rPr lang="en-US" dirty="0" smtClean="0"/>
              <a:t>, making default more attractive ,lower D</a:t>
            </a:r>
          </a:p>
          <a:p>
            <a:pPr>
              <a:buFont typeface="Arial"/>
              <a:buChar char="•"/>
            </a:pPr>
            <a:r>
              <a:rPr lang="en-US" dirty="0" smtClean="0"/>
              <a:t>High </a:t>
            </a:r>
            <a:r>
              <a:rPr lang="en-US" dirty="0" err="1" smtClean="0"/>
              <a:t>α</a:t>
            </a:r>
            <a:r>
              <a:rPr lang="en-US" dirty="0" smtClean="0"/>
              <a:t>, more productive domestic capital (Y</a:t>
            </a:r>
            <a:r>
              <a:rPr lang="en-US" baseline="-25000" dirty="0" smtClean="0"/>
              <a:t>2</a:t>
            </a:r>
            <a:r>
              <a:rPr lang="en-US" dirty="0" smtClean="0"/>
              <a:t>=αK</a:t>
            </a:r>
            <a:r>
              <a:rPr lang="en-US" baseline="-25000" dirty="0" smtClean="0"/>
              <a:t>2</a:t>
            </a:r>
            <a:r>
              <a:rPr lang="en-US" dirty="0" smtClean="0"/>
              <a:t>), increase borrow limiting </a:t>
            </a:r>
          </a:p>
          <a:p>
            <a:pPr>
              <a:buFont typeface="Arial"/>
              <a:buChar char="•"/>
            </a:pPr>
            <a:r>
              <a:rPr lang="en-US" dirty="0" smtClean="0"/>
              <a:t>Making the force of  sanctions greater (raising </a:t>
            </a:r>
            <a:r>
              <a:rPr lang="en-US" dirty="0" err="1" smtClean="0"/>
              <a:t>η</a:t>
            </a:r>
            <a:r>
              <a:rPr lang="en-US" dirty="0" smtClean="0"/>
              <a:t>) increase borrowing limiting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0090"/>
                </a:solidFill>
              </a:rPr>
              <a:t>The role of investment under direct sanctions</a:t>
            </a:r>
            <a:endParaRPr lang="en-US" sz="3600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33342" cy="5076923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 smtClean="0"/>
              <a:t>A representative agent with utility function:</a:t>
            </a:r>
          </a:p>
          <a:p>
            <a:pPr>
              <a:buNone/>
            </a:pPr>
            <a:r>
              <a:rPr lang="en-US" sz="11200" dirty="0" smtClean="0"/>
              <a:t>                    </a:t>
            </a:r>
          </a:p>
          <a:p>
            <a:pPr algn="ctr">
              <a:buNone/>
            </a:pPr>
            <a:r>
              <a:rPr lang="en-US" sz="11200" dirty="0" smtClean="0"/>
              <a:t>U</a:t>
            </a:r>
            <a:r>
              <a:rPr lang="en-US" sz="11200" baseline="-25000" dirty="0" smtClean="0"/>
              <a:t>1</a:t>
            </a:r>
            <a:r>
              <a:rPr lang="en-US" sz="11200" dirty="0" smtClean="0"/>
              <a:t>=u(C</a:t>
            </a:r>
            <a:r>
              <a:rPr lang="en-US" sz="11200" baseline="-25000" dirty="0" smtClean="0"/>
              <a:t>1</a:t>
            </a:r>
            <a:r>
              <a:rPr lang="en-US" sz="11200" dirty="0" smtClean="0"/>
              <a:t>)+βu(C</a:t>
            </a:r>
            <a:r>
              <a:rPr lang="en-US" sz="11200" baseline="-25000" dirty="0" smtClean="0"/>
              <a:t>2</a:t>
            </a:r>
            <a:r>
              <a:rPr lang="en-US" sz="11200" dirty="0" smtClean="0"/>
              <a:t>)</a:t>
            </a:r>
          </a:p>
          <a:p>
            <a:pPr>
              <a:buNone/>
            </a:pPr>
            <a:endParaRPr lang="en-US" sz="11200" dirty="0" smtClean="0"/>
          </a:p>
          <a:p>
            <a:r>
              <a:rPr lang="en-US" sz="11200" dirty="0" smtClean="0"/>
              <a:t> Fist period finance constraint is:</a:t>
            </a:r>
          </a:p>
          <a:p>
            <a:pPr>
              <a:buNone/>
            </a:pPr>
            <a:r>
              <a:rPr lang="en-US" sz="11200" dirty="0" smtClean="0"/>
              <a:t>                    </a:t>
            </a:r>
          </a:p>
          <a:p>
            <a:pPr algn="just">
              <a:buNone/>
            </a:pPr>
            <a:r>
              <a:rPr lang="en-US" sz="11200" dirty="0" smtClean="0"/>
              <a:t>                                      K</a:t>
            </a:r>
            <a:r>
              <a:rPr lang="en-US" sz="11200" baseline="-25000" dirty="0" smtClean="0"/>
              <a:t>2</a:t>
            </a:r>
            <a:r>
              <a:rPr lang="en-US" sz="11200" dirty="0" smtClean="0"/>
              <a:t>=Y</a:t>
            </a:r>
            <a:r>
              <a:rPr lang="en-US" sz="11200" baseline="-25000" dirty="0" smtClean="0"/>
              <a:t>1</a:t>
            </a:r>
            <a:r>
              <a:rPr lang="en-US" sz="11200" dirty="0" smtClean="0"/>
              <a:t>+D</a:t>
            </a:r>
            <a:r>
              <a:rPr lang="en-US" sz="11200" baseline="-25000" dirty="0" smtClean="0"/>
              <a:t>2</a:t>
            </a:r>
            <a:r>
              <a:rPr lang="en-US" sz="11200" dirty="0" smtClean="0"/>
              <a:t>-C</a:t>
            </a:r>
            <a:r>
              <a:rPr lang="en-US" sz="11200" baseline="-25000" dirty="0" smtClean="0"/>
              <a:t>1</a:t>
            </a:r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r>
              <a:rPr lang="en-US" sz="11200" dirty="0" smtClean="0"/>
              <a:t>   </a:t>
            </a:r>
            <a:r>
              <a:rPr lang="en-US" sz="9600" dirty="0" smtClean="0"/>
              <a:t>Y</a:t>
            </a:r>
            <a:r>
              <a:rPr lang="en-US" sz="9600" baseline="-25000" dirty="0" smtClean="0"/>
              <a:t>1</a:t>
            </a:r>
            <a:r>
              <a:rPr lang="en-US" sz="9600" dirty="0" smtClean="0"/>
              <a:t>: on date 1 the country receives endowment</a:t>
            </a:r>
          </a:p>
          <a:p>
            <a:pPr>
              <a:buNone/>
            </a:pPr>
            <a:r>
              <a:rPr lang="en-US" sz="9600" dirty="0" smtClean="0"/>
              <a:t>   D</a:t>
            </a:r>
            <a:r>
              <a:rPr lang="en-US" sz="9600" baseline="-25000" dirty="0" smtClean="0"/>
              <a:t>2:</a:t>
            </a:r>
            <a:r>
              <a:rPr lang="en-US" sz="9600" dirty="0" smtClean="0"/>
              <a:t>country’s borrowing from foreign lenders on date 1 </a:t>
            </a:r>
          </a:p>
          <a:p>
            <a:pPr>
              <a:buNone/>
            </a:pPr>
            <a:r>
              <a:rPr lang="en-US" sz="9600" dirty="0" smtClean="0"/>
              <a:t>         (clearly, D+B=0 , B: country’s foreign assets)</a:t>
            </a:r>
          </a:p>
          <a:p>
            <a:pPr>
              <a:buNone/>
            </a:pPr>
            <a:r>
              <a:rPr lang="en-US" sz="9600" dirty="0" smtClean="0"/>
              <a:t>   K</a:t>
            </a:r>
            <a:r>
              <a:rPr lang="en-US" sz="9600" baseline="-25000" dirty="0" smtClean="0"/>
              <a:t>2</a:t>
            </a:r>
            <a:r>
              <a:rPr lang="en-US" sz="9600" dirty="0" smtClean="0"/>
              <a:t>:   I</a:t>
            </a:r>
            <a:r>
              <a:rPr lang="en-US" sz="9600" baseline="-25000" dirty="0" smtClean="0"/>
              <a:t>1</a:t>
            </a:r>
            <a:r>
              <a:rPr lang="en-US" sz="9600" dirty="0" smtClean="0"/>
              <a:t>=K</a:t>
            </a:r>
            <a:r>
              <a:rPr lang="en-US" sz="9600" baseline="-25000" dirty="0" smtClean="0"/>
              <a:t>2</a:t>
            </a:r>
            <a:r>
              <a:rPr lang="en-US" sz="9600" dirty="0" smtClean="0"/>
              <a:t>-K</a:t>
            </a:r>
            <a:r>
              <a:rPr lang="en-US" sz="9600" baseline="-25000" dirty="0" smtClean="0"/>
              <a:t>1</a:t>
            </a:r>
            <a:r>
              <a:rPr lang="en-US" sz="9600" cap="small" dirty="0" smtClean="0"/>
              <a:t>=K</a:t>
            </a:r>
            <a:r>
              <a:rPr lang="en-US" sz="9600" cap="small" baseline="-25000" dirty="0" smtClean="0"/>
              <a:t>2 </a:t>
            </a:r>
            <a:r>
              <a:rPr lang="en-US" sz="9600" cap="small" dirty="0" smtClean="0"/>
              <a:t>(K</a:t>
            </a:r>
            <a:r>
              <a:rPr lang="en-US" sz="9600" cap="small" baseline="-25000" dirty="0" smtClean="0"/>
              <a:t>1</a:t>
            </a:r>
            <a:r>
              <a:rPr lang="en-US" sz="9600" cap="small" dirty="0" smtClean="0"/>
              <a:t>=0)</a:t>
            </a:r>
            <a:endParaRPr lang="en-US" sz="9600" dirty="0" smtClean="0"/>
          </a:p>
          <a:p>
            <a:pPr>
              <a:buNone/>
            </a:pPr>
            <a:r>
              <a:rPr lang="en-US" sz="11200" dirty="0" smtClean="0"/>
              <a:t>         </a:t>
            </a:r>
          </a:p>
          <a:p>
            <a:pPr algn="just">
              <a:buNone/>
            </a:pPr>
            <a:r>
              <a:rPr lang="en-US" sz="7000" dirty="0" smtClean="0"/>
              <a:t>                </a:t>
            </a:r>
          </a:p>
          <a:p>
            <a:pPr>
              <a:buNone/>
            </a:pPr>
            <a:r>
              <a:rPr lang="en-US" dirty="0" smtClean="0"/>
              <a:t>       </a:t>
            </a:r>
          </a:p>
          <a:p>
            <a:pPr>
              <a:buNone/>
            </a:pPr>
            <a:r>
              <a:rPr lang="en-US" dirty="0" smtClean="0"/>
              <a:t>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0090"/>
                </a:solidFill>
              </a:rPr>
              <a:t>The role of investment under direct sanctions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Second period finance constraint:</a:t>
            </a:r>
          </a:p>
          <a:p>
            <a:pPr>
              <a:buNone/>
            </a:pPr>
            <a:r>
              <a:rPr lang="en-US" sz="2800" dirty="0" smtClean="0"/>
              <a:t>                           </a:t>
            </a:r>
          </a:p>
          <a:p>
            <a:pPr>
              <a:buNone/>
            </a:pPr>
            <a:r>
              <a:rPr lang="en-US" sz="3097" dirty="0" smtClean="0"/>
              <a:t>                                  C</a:t>
            </a:r>
            <a:r>
              <a:rPr lang="en-US" sz="3097" baseline="-25000" dirty="0" smtClean="0"/>
              <a:t>2</a:t>
            </a:r>
            <a:r>
              <a:rPr lang="en-US" sz="3097" dirty="0" smtClean="0"/>
              <a:t>=F(K</a:t>
            </a:r>
            <a:r>
              <a:rPr lang="en-US" sz="3097" baseline="-25000" dirty="0" smtClean="0"/>
              <a:t>2</a:t>
            </a:r>
            <a:r>
              <a:rPr lang="en-US" sz="3097" dirty="0" smtClean="0"/>
              <a:t>)+K</a:t>
            </a:r>
            <a:r>
              <a:rPr lang="en-US" sz="3097" baseline="-25000" dirty="0" smtClean="0"/>
              <a:t>2</a:t>
            </a:r>
            <a:r>
              <a:rPr lang="en-US" sz="3097" dirty="0" smtClean="0"/>
              <a:t>-R       ;  </a:t>
            </a:r>
            <a:r>
              <a:rPr lang="en-US" sz="3097" dirty="0" smtClean="0"/>
              <a:t>Y</a:t>
            </a:r>
            <a:r>
              <a:rPr lang="en-US" sz="3097" baseline="-25000" dirty="0" smtClean="0"/>
              <a:t>2</a:t>
            </a:r>
            <a:r>
              <a:rPr lang="en-US" sz="3097" dirty="0" smtClean="0"/>
              <a:t>=F(K</a:t>
            </a:r>
            <a:r>
              <a:rPr lang="en-US" sz="3097" baseline="-25000" dirty="0" smtClean="0"/>
              <a:t>2</a:t>
            </a:r>
            <a:r>
              <a:rPr lang="en-US" sz="3097" dirty="0" smtClean="0"/>
              <a:t>)</a:t>
            </a:r>
            <a:endParaRPr lang="en-US" sz="3097" dirty="0" smtClean="0"/>
          </a:p>
          <a:p>
            <a:pPr>
              <a:buNone/>
            </a:pPr>
            <a:r>
              <a:rPr lang="en-US" sz="2400" dirty="0" smtClean="0"/>
              <a:t>    </a:t>
            </a:r>
          </a:p>
          <a:p>
            <a:pPr>
              <a:buNone/>
            </a:pPr>
            <a:r>
              <a:rPr lang="en-US" sz="2400" dirty="0" smtClean="0"/>
              <a:t>              </a:t>
            </a:r>
          </a:p>
          <a:p>
            <a:pPr>
              <a:buNone/>
            </a:pPr>
            <a:r>
              <a:rPr lang="en-US" sz="2824" dirty="0" smtClean="0">
                <a:solidFill>
                  <a:srgbClr val="FF0000"/>
                </a:solidFill>
              </a:rPr>
              <a:t>                                  </a:t>
            </a:r>
            <a:r>
              <a:rPr lang="en-US" sz="3765" dirty="0" smtClean="0">
                <a:solidFill>
                  <a:srgbClr val="0000FF"/>
                </a:solidFill>
              </a:rPr>
              <a:t>R=min{ (1+r) D</a:t>
            </a:r>
            <a:r>
              <a:rPr lang="en-US" sz="3765" baseline="-25000" dirty="0" smtClean="0">
                <a:solidFill>
                  <a:srgbClr val="0000FF"/>
                </a:solidFill>
              </a:rPr>
              <a:t>2</a:t>
            </a:r>
            <a:r>
              <a:rPr lang="en-US" sz="3765" dirty="0" smtClean="0">
                <a:solidFill>
                  <a:srgbClr val="0000FF"/>
                </a:solidFill>
              </a:rPr>
              <a:t>,  η[F(K</a:t>
            </a:r>
            <a:r>
              <a:rPr lang="en-US" sz="3765" baseline="-25000" dirty="0" smtClean="0">
                <a:solidFill>
                  <a:srgbClr val="0000FF"/>
                </a:solidFill>
              </a:rPr>
              <a:t>2</a:t>
            </a:r>
            <a:r>
              <a:rPr lang="en-US" sz="3765" dirty="0" smtClean="0">
                <a:solidFill>
                  <a:srgbClr val="0000FF"/>
                </a:solidFill>
              </a:rPr>
              <a:t>)+K</a:t>
            </a:r>
            <a:r>
              <a:rPr lang="en-US" sz="3765" baseline="-25000" dirty="0" smtClean="0">
                <a:solidFill>
                  <a:srgbClr val="0000FF"/>
                </a:solidFill>
              </a:rPr>
              <a:t>2</a:t>
            </a:r>
            <a:r>
              <a:rPr lang="en-US" sz="3765" dirty="0" smtClean="0">
                <a:solidFill>
                  <a:srgbClr val="0000FF"/>
                </a:solidFill>
              </a:rPr>
              <a:t>]}   </a:t>
            </a:r>
          </a:p>
          <a:p>
            <a:pPr>
              <a:buNone/>
            </a:pPr>
            <a:r>
              <a:rPr lang="en-US" sz="2800" dirty="0" smtClean="0"/>
              <a:t>     interpret R broadly, as the lesser of face value owed to creditors and the cost of sanctions they impose in event of default. </a:t>
            </a:r>
          </a:p>
          <a:p>
            <a:pPr>
              <a:buNone/>
            </a:pPr>
            <a:r>
              <a:rPr lang="en-US" sz="2800" dirty="0" smtClean="0"/>
              <a:t>    </a:t>
            </a:r>
          </a:p>
          <a:p>
            <a:pPr>
              <a:buNone/>
            </a:pPr>
            <a:r>
              <a:rPr lang="en-US" sz="2800" dirty="0" smtClean="0"/>
              <a:t>     specially, we assume creditor sanctions reduce the country’s date 2 resources by </a:t>
            </a:r>
            <a:r>
              <a:rPr lang="en-US" sz="2800" dirty="0" err="1" smtClean="0"/>
              <a:t>η</a:t>
            </a:r>
            <a:r>
              <a:rPr lang="en-US" sz="2800" dirty="0" smtClean="0"/>
              <a:t> fraction in case of default  </a:t>
            </a:r>
          </a:p>
          <a:p>
            <a:pPr>
              <a:buNone/>
            </a:pPr>
            <a:r>
              <a:rPr lang="en-US" sz="2800" dirty="0" smtClean="0"/>
              <a:t>    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The role of investment under direct sanctions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459" dirty="0" smtClean="0"/>
              <a:t>Repay in full: consumption obeys Euler equation</a:t>
            </a:r>
          </a:p>
          <a:p>
            <a:pPr>
              <a:buNone/>
            </a:pPr>
            <a:r>
              <a:rPr lang="en-US" sz="3459" dirty="0" smtClean="0"/>
              <a:t>     </a:t>
            </a:r>
          </a:p>
          <a:p>
            <a:pPr>
              <a:buNone/>
            </a:pPr>
            <a:r>
              <a:rPr lang="en-US" sz="3459" dirty="0" smtClean="0"/>
              <a:t>                         u’(C</a:t>
            </a:r>
            <a:r>
              <a:rPr lang="en-US" sz="3459" baseline="-25000" dirty="0" smtClean="0"/>
              <a:t>1</a:t>
            </a:r>
            <a:r>
              <a:rPr lang="en-US" sz="3459" dirty="0" smtClean="0"/>
              <a:t>)=(1+r)βu’(C</a:t>
            </a:r>
            <a:r>
              <a:rPr lang="en-US" sz="3459" baseline="-25000" dirty="0" smtClean="0"/>
              <a:t>2</a:t>
            </a:r>
            <a:r>
              <a:rPr lang="en-US" sz="3459" dirty="0" smtClean="0"/>
              <a:t>)</a:t>
            </a:r>
          </a:p>
          <a:p>
            <a:pPr>
              <a:buNone/>
            </a:pPr>
            <a:endParaRPr lang="en-US" sz="3459" dirty="0" smtClean="0"/>
          </a:p>
          <a:p>
            <a:r>
              <a:rPr lang="en-US" sz="3459" dirty="0" smtClean="0"/>
              <a:t>Creditor should consider the case that lenders won’t be repaid in full:</a:t>
            </a:r>
          </a:p>
          <a:p>
            <a:pPr>
              <a:buNone/>
            </a:pPr>
            <a:r>
              <a:rPr lang="en-US" sz="3459" dirty="0" smtClean="0"/>
              <a:t>                  η[F(K</a:t>
            </a:r>
            <a:r>
              <a:rPr lang="en-US" sz="3459" baseline="-25000" dirty="0" smtClean="0"/>
              <a:t>2</a:t>
            </a:r>
            <a:r>
              <a:rPr lang="en-US" sz="3459" dirty="0" smtClean="0"/>
              <a:t>)+K</a:t>
            </a:r>
            <a:r>
              <a:rPr lang="en-US" sz="3459" baseline="-25000" dirty="0" smtClean="0"/>
              <a:t>2</a:t>
            </a:r>
            <a:r>
              <a:rPr lang="en-US" sz="3459" dirty="0" smtClean="0"/>
              <a:t>]&lt;(1+r) D</a:t>
            </a:r>
            <a:r>
              <a:rPr lang="en-US" sz="3459" baseline="-25000" dirty="0" smtClean="0"/>
              <a:t>2</a:t>
            </a:r>
            <a:endParaRPr lang="en-US" sz="3459" dirty="0" smtClean="0"/>
          </a:p>
          <a:p>
            <a:pPr>
              <a:buNone/>
            </a:pPr>
            <a:r>
              <a:rPr lang="en-US" sz="3892" dirty="0" smtClean="0"/>
              <a:t>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0090"/>
                </a:solidFill>
              </a:rPr>
              <a:t>     Discretion over investment:   Calculation the Debt Ceiling</a:t>
            </a:r>
            <a:endParaRPr lang="en-US" sz="3600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Goal to the creditor: figure out how much they can safely lend.  Denote by  D the most they can lend without triggering default.</a:t>
            </a:r>
            <a:endParaRPr lang="en-US" sz="2800" dirty="0"/>
          </a:p>
          <a:p>
            <a:pPr>
              <a:buNone/>
            </a:pPr>
            <a:endParaRPr lang="en-US" sz="2400" dirty="0" smtClean="0"/>
          </a:p>
          <a:p>
            <a:r>
              <a:rPr lang="en-US" sz="2800" dirty="0" smtClean="0"/>
              <a:t>   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=Y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+D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-C</a:t>
            </a:r>
            <a:r>
              <a:rPr lang="en-US" sz="2800" baseline="-25000" dirty="0" smtClean="0"/>
              <a:t>1                          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=F(K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)+K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-R </a:t>
            </a:r>
          </a:p>
          <a:p>
            <a:pPr>
              <a:buNone/>
            </a:pPr>
            <a:r>
              <a:rPr lang="en-US" sz="2800" dirty="0" smtClean="0"/>
              <a:t>           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</a:t>
            </a:r>
            <a:r>
              <a:rPr lang="en-US" sz="2800" dirty="0" smtClean="0"/>
              <a:t>                                    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</a:t>
            </a:r>
            <a:endParaRPr lang="en-US" sz="2800" dirty="0"/>
          </a:p>
        </p:txBody>
      </p:sp>
      <p:pic>
        <p:nvPicPr>
          <p:cNvPr id="5" name="Picture 4" descr="Untitled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38466"/>
            <a:ext cx="9144000" cy="50104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Discretion over investment: Calculation the Debt Ceiling</a:t>
            </a:r>
            <a:endParaRPr lang="en-US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rcRect l="-33356" r="-33356"/>
          <a:stretch>
            <a:fillRect/>
          </a:stretch>
        </p:blipFill>
        <p:spPr/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Discretion over investment: Calculation the Debt Ceiling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CN" sz="2400" dirty="0" smtClean="0"/>
              <a:t>A simple example convey intuition behind general case</a:t>
            </a:r>
          </a:p>
          <a:p>
            <a:r>
              <a:rPr lang="zh-CN" altLang="zh-CN" sz="2400" dirty="0" smtClean="0"/>
              <a:t>Ut</a:t>
            </a:r>
            <a:r>
              <a:rPr lang="en-US" altLang="zh-CN" sz="2400" dirty="0" err="1" smtClean="0"/>
              <a:t>ility</a:t>
            </a:r>
            <a:r>
              <a:rPr lang="en-US" altLang="zh-CN" sz="2400" dirty="0" smtClean="0"/>
              <a:t> function :</a:t>
            </a:r>
          </a:p>
          <a:p>
            <a:pPr>
              <a:buNone/>
            </a:pPr>
            <a:r>
              <a:rPr lang="en-US" altLang="zh-CN" sz="2400" dirty="0" smtClean="0"/>
              <a:t>         U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=log C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+βlogC</a:t>
            </a:r>
            <a:r>
              <a:rPr lang="en-US" altLang="zh-CN" sz="2400" baseline="-25000" dirty="0" smtClean="0"/>
              <a:t>2</a:t>
            </a:r>
          </a:p>
          <a:p>
            <a:r>
              <a:rPr lang="en-US" altLang="zh-CN" sz="2400" dirty="0" smtClean="0"/>
              <a:t>production function:</a:t>
            </a:r>
          </a:p>
          <a:p>
            <a:pPr>
              <a:buNone/>
            </a:pPr>
            <a:r>
              <a:rPr lang="en-US" altLang="zh-CN" sz="2400" dirty="0" smtClean="0"/>
              <a:t>      Y</a:t>
            </a:r>
            <a:r>
              <a:rPr lang="en-US" altLang="zh-CN" sz="2400" baseline="-25000" dirty="0" smtClean="0"/>
              <a:t>2</a:t>
            </a:r>
            <a:r>
              <a:rPr lang="en-US" altLang="zh-CN" sz="2400" dirty="0" smtClean="0"/>
              <a:t>=αK</a:t>
            </a:r>
            <a:r>
              <a:rPr lang="en-US" altLang="zh-CN" sz="2400" baseline="-25000" dirty="0" smtClean="0"/>
              <a:t>2 </a:t>
            </a:r>
          </a:p>
          <a:p>
            <a:r>
              <a:rPr lang="en-US" altLang="zh-CN" sz="2400" dirty="0" smtClean="0"/>
              <a:t>A critical inequality assumption is </a:t>
            </a:r>
          </a:p>
          <a:p>
            <a:pPr>
              <a:buNone/>
            </a:pPr>
            <a:r>
              <a:rPr lang="en-US" altLang="zh-CN" sz="2400" dirty="0" smtClean="0"/>
              <a:t>     1+r &gt; η(1+α)</a:t>
            </a:r>
          </a:p>
          <a:p>
            <a:pPr>
              <a:buNone/>
            </a:pPr>
            <a:r>
              <a:rPr lang="en-US" altLang="zh-CN" sz="2400" dirty="0" smtClean="0"/>
              <a:t>      This inequality ensure that a higher debt makes default more</a:t>
            </a:r>
          </a:p>
          <a:p>
            <a:pPr>
              <a:buNone/>
            </a:pPr>
            <a:r>
              <a:rPr lang="en-US" altLang="zh-CN" sz="2400" dirty="0" smtClean="0"/>
              <a:t>       attractive even when all additional borrowing is invested.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Discretion over investment: Calculation the Debt Ceiling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How the sovereign’s investment and repayment decisions depend on D</a:t>
            </a:r>
            <a:r>
              <a:rPr lang="en-US" sz="2800" baseline="-25000" dirty="0" smtClean="0"/>
              <a:t>2 </a:t>
            </a:r>
            <a:r>
              <a:rPr lang="en-US" sz="2800" dirty="0" smtClean="0"/>
              <a:t>by solving the utility  maximization U</a:t>
            </a:r>
            <a:r>
              <a:rPr lang="en-US" sz="2800" baseline="30000" dirty="0" smtClean="0"/>
              <a:t>D </a:t>
            </a:r>
            <a:r>
              <a:rPr lang="en-US" sz="2800" dirty="0" smtClean="0"/>
              <a:t>and U</a:t>
            </a:r>
            <a:r>
              <a:rPr lang="en-US" sz="2800" baseline="30000" dirty="0" smtClean="0"/>
              <a:t>N  </a:t>
            </a:r>
            <a:r>
              <a:rPr lang="en-US" sz="2800" dirty="0" smtClean="0"/>
              <a:t>(U</a:t>
            </a:r>
            <a:r>
              <a:rPr lang="en-US" sz="2800" baseline="30000" dirty="0" smtClean="0"/>
              <a:t>D</a:t>
            </a:r>
            <a:r>
              <a:rPr lang="en-US" sz="2800" dirty="0" smtClean="0"/>
              <a:t>-U</a:t>
            </a:r>
            <a:r>
              <a:rPr lang="en-US" sz="2800" baseline="30000" dirty="0" smtClean="0"/>
              <a:t>N</a:t>
            </a:r>
            <a:r>
              <a:rPr lang="en-US" sz="2800" dirty="0" smtClean="0"/>
              <a:t>=0)</a:t>
            </a:r>
          </a:p>
          <a:p>
            <a:r>
              <a:rPr lang="en-US" sz="2800" dirty="0" smtClean="0"/>
              <a:t>Find U</a:t>
            </a:r>
            <a:r>
              <a:rPr lang="en-US" sz="2800" baseline="30000" dirty="0" smtClean="0"/>
              <a:t>N</a:t>
            </a:r>
          </a:p>
          <a:p>
            <a:pPr>
              <a:buNone/>
            </a:pPr>
            <a:r>
              <a:rPr lang="en-US" sz="2800" baseline="30000" dirty="0" smtClean="0"/>
              <a:t>       </a:t>
            </a:r>
            <a:r>
              <a:rPr lang="en-US" sz="2800" dirty="0" smtClean="0"/>
              <a:t> 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=Y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+D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-C</a:t>
            </a:r>
            <a:r>
              <a:rPr lang="en-US" sz="2800" baseline="-25000" dirty="0" smtClean="0"/>
              <a:t>1</a:t>
            </a:r>
          </a:p>
          <a:p>
            <a:pPr>
              <a:buNone/>
            </a:pPr>
            <a:r>
              <a:rPr lang="en-US" sz="2800" baseline="-25000" dirty="0" smtClean="0"/>
              <a:t>        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=F(K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)+K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-R =αK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+K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-R=(1+α)K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-(1+r)D</a:t>
            </a:r>
            <a:r>
              <a:rPr lang="en-US" sz="2800" baseline="-25000" dirty="0" smtClean="0"/>
              <a:t>2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Budget constraint:</a:t>
            </a:r>
            <a:endParaRPr lang="en-US" sz="2800" baseline="30000" dirty="0" smtClean="0"/>
          </a:p>
          <a:p>
            <a:pPr>
              <a:buNone/>
            </a:pPr>
            <a:r>
              <a:rPr lang="en-US" sz="2800" baseline="-25000" dirty="0" smtClean="0"/>
              <a:t>    </a:t>
            </a:r>
            <a:endParaRPr lang="en-US" sz="2800" baseline="30000" dirty="0" smtClean="0"/>
          </a:p>
          <a:p>
            <a:pPr>
              <a:buNone/>
            </a:pPr>
            <a:r>
              <a:rPr lang="en-US" sz="2800" baseline="30000" dirty="0" smtClean="0"/>
              <a:t> </a:t>
            </a:r>
            <a:r>
              <a:rPr lang="en-US" sz="2800" dirty="0" smtClean="0"/>
              <a:t>    </a:t>
            </a:r>
          </a:p>
          <a:p>
            <a:pPr>
              <a:buNone/>
            </a:pPr>
            <a:r>
              <a:rPr lang="en-US" sz="2800" baseline="30000" dirty="0"/>
              <a:t> </a:t>
            </a:r>
            <a:endParaRPr lang="en-US" sz="2800" dirty="0"/>
          </a:p>
        </p:txBody>
      </p:sp>
      <p:pic>
        <p:nvPicPr>
          <p:cNvPr id="4" name="Picture 3" descr="Untitled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195" y="4639786"/>
            <a:ext cx="3492775" cy="83509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Discretion over investment: Calculation the Debt Ceiling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25851" cy="1526201"/>
          </a:xfrm>
        </p:spPr>
        <p:txBody>
          <a:bodyPr/>
          <a:lstStyle/>
          <a:p>
            <a:r>
              <a:rPr lang="en-US" dirty="0" smtClean="0"/>
              <a:t>Optimal consumption levels: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 descr="Untitled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18" y="2203786"/>
            <a:ext cx="8065282" cy="108219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90112" y="3354368"/>
            <a:ext cx="45591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Plug into utility function:   U</a:t>
            </a:r>
            <a:r>
              <a:rPr lang="en-US" altLang="zh-CN" sz="3200" baseline="-25000" dirty="0" smtClean="0"/>
              <a:t>1</a:t>
            </a:r>
            <a:r>
              <a:rPr lang="en-US" altLang="zh-CN" sz="3200" dirty="0" smtClean="0"/>
              <a:t>=log C</a:t>
            </a:r>
            <a:r>
              <a:rPr lang="en-US" altLang="zh-CN" sz="3200" baseline="-25000" dirty="0" smtClean="0"/>
              <a:t>1</a:t>
            </a:r>
            <a:r>
              <a:rPr lang="en-US" altLang="zh-CN" sz="3200" dirty="0" smtClean="0"/>
              <a:t>+βlogC</a:t>
            </a:r>
            <a:r>
              <a:rPr lang="en-US" altLang="zh-CN" sz="3200" baseline="-25000" dirty="0" smtClean="0"/>
              <a:t>2</a:t>
            </a:r>
            <a:endParaRPr lang="en-US" sz="3200" dirty="0"/>
          </a:p>
        </p:txBody>
      </p:sp>
      <p:pic>
        <p:nvPicPr>
          <p:cNvPr id="12" name="Picture 11" descr="Untitled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959" y="4652524"/>
            <a:ext cx="7912081" cy="104844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732</Words>
  <Application>Microsoft Macintosh PowerPoint</Application>
  <PresentationFormat>On-screen Show (4:3)</PresentationFormat>
  <Paragraphs>89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Sovereign risk and investment </vt:lpstr>
      <vt:lpstr>The role of investment under direct sanctions</vt:lpstr>
      <vt:lpstr>The role of investment under direct sanctions</vt:lpstr>
      <vt:lpstr>The role of investment under direct sanctions</vt:lpstr>
      <vt:lpstr>     Discretion over investment:   Calculation the Debt Ceiling</vt:lpstr>
      <vt:lpstr>Discretion over investment: Calculation the Debt Ceiling</vt:lpstr>
      <vt:lpstr>Discretion over investment: Calculation the Debt Ceiling</vt:lpstr>
      <vt:lpstr>Discretion over investment: Calculation the Debt Ceiling</vt:lpstr>
      <vt:lpstr>Discretion over investment: Calculation the Debt Ceiling</vt:lpstr>
      <vt:lpstr>Discretion over investment: Calculation the Debt Ceiling</vt:lpstr>
      <vt:lpstr>Discretion over investment: Calculation the Debt Ceiling</vt:lpstr>
      <vt:lpstr>Discretion over investment: Calculation the Debt Ceiling</vt:lpstr>
      <vt:lpstr>Discretion over investment: Calculation the Debt Ceiling</vt:lpstr>
      <vt:lpstr>Discretion over investment: Calculation the Debt Ceiling</vt:lpstr>
    </vt:vector>
  </TitlesOfParts>
  <Company>SUNY at Buffalo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Sovereign risk and investment </dc:title>
  <dc:creator>Yilin Dong</dc:creator>
  <cp:lastModifiedBy>Yilin Dong</cp:lastModifiedBy>
  <cp:revision>15</cp:revision>
  <dcterms:created xsi:type="dcterms:W3CDTF">2013-10-28T20:45:14Z</dcterms:created>
  <dcterms:modified xsi:type="dcterms:W3CDTF">2013-10-29T08:26:13Z</dcterms:modified>
</cp:coreProperties>
</file>