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3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0143" autoAdjust="0"/>
  </p:normalViewPr>
  <p:slideViewPr>
    <p:cSldViewPr>
      <p:cViewPr varScale="1">
        <p:scale>
          <a:sx n="62" d="100"/>
          <a:sy n="62" d="100"/>
        </p:scale>
        <p:origin x="-678" y="-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3F216-E16C-46D5-8A4A-23E06469E9E3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FB7F4-6C57-4FBD-8889-67A17D0E54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8FE99-A571-402C-BC17-0C30D5EA7EBB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AA48-A3AE-4C3C-A9BF-6A9ADFA214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Hopenhayn</a:t>
            </a:r>
            <a:r>
              <a:rPr lang="en-US" dirty="0" smtClean="0"/>
              <a:t> and </a:t>
            </a:r>
            <a:r>
              <a:rPr lang="en-US" dirty="0" err="1" smtClean="0"/>
              <a:t>nicolini</a:t>
            </a:r>
            <a:r>
              <a:rPr lang="en-US" dirty="0" smtClean="0"/>
              <a:t> let agency chose </a:t>
            </a:r>
            <a:r>
              <a:rPr lang="en-US" dirty="0" err="1" smtClean="0"/>
              <a:t>ve</a:t>
            </a:r>
            <a:r>
              <a:rPr lang="en-US" dirty="0" smtClean="0"/>
              <a:t> as well. Agency can tax </a:t>
            </a:r>
            <a:r>
              <a:rPr lang="en-US" dirty="0" err="1" smtClean="0"/>
              <a:t>previousoly</a:t>
            </a:r>
            <a:r>
              <a:rPr lang="en-US" dirty="0" smtClean="0"/>
              <a:t> unemployed worker</a:t>
            </a:r>
            <a:r>
              <a:rPr lang="en-US" baseline="0" dirty="0" smtClean="0"/>
              <a:t> regarding length of unemployment, this reduces the rate at which replacement ratio falls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RHS of 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keepng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constarint</a:t>
            </a:r>
            <a:r>
              <a:rPr lang="en-US" baseline="0" dirty="0" smtClean="0"/>
              <a:t> is negative, C is 0 so that is the lower bound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U© </a:t>
            </a:r>
            <a:r>
              <a:rPr lang="en-US" dirty="0" err="1" smtClean="0"/>
              <a:t>conbcave</a:t>
            </a:r>
            <a:endParaRPr lang="en-US" dirty="0" smtClean="0"/>
          </a:p>
          <a:p>
            <a:r>
              <a:rPr lang="en-US" dirty="0" smtClean="0"/>
              <a:t>Phi (a) strictly conve</a:t>
            </a:r>
            <a:r>
              <a:rPr lang="en-US" dirty="0"/>
              <a:t>x</a:t>
            </a: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worker finds jobs he is out of unemployment agency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employment absorbing</a:t>
            </a:r>
            <a:r>
              <a:rPr lang="en-US" baseline="0" dirty="0" smtClean="0"/>
              <a:t> state</a:t>
            </a:r>
          </a:p>
          <a:p>
            <a:r>
              <a:rPr lang="en-US" baseline="0" dirty="0" smtClean="0"/>
              <a:t>Vu, bellman equation</a:t>
            </a:r>
          </a:p>
          <a:p>
            <a:r>
              <a:rPr lang="en-US" baseline="0" dirty="0" smtClean="0"/>
              <a:t>No state variables</a:t>
            </a:r>
          </a:p>
          <a:p>
            <a:r>
              <a:rPr lang="en-US" baseline="0" dirty="0" smtClean="0"/>
              <a:t>Time invariant optimal A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(optimal V</a:t>
            </a:r>
            <a:r>
              <a:rPr lang="en-US" sz="1200" baseline="30000" dirty="0" smtClean="0"/>
              <a:t>u</a:t>
            </a:r>
            <a:r>
              <a:rPr lang="en-US" sz="1200" dirty="0" smtClean="0"/>
              <a:t>  with a* ) is </a:t>
            </a:r>
            <a:r>
              <a:rPr lang="en-US" sz="1200" dirty="0" err="1" smtClean="0"/>
              <a:t>vaut</a:t>
            </a:r>
            <a:endParaRPr lang="en-US" sz="1200" dirty="0" smtClean="0"/>
          </a:p>
          <a:p>
            <a:r>
              <a:rPr lang="en-US" sz="1200" dirty="0" smtClean="0"/>
              <a:t>Cost </a:t>
            </a:r>
            <a:r>
              <a:rPr lang="en-US" sz="1200" dirty="0" err="1" smtClean="0"/>
              <a:t>fucntion</a:t>
            </a:r>
            <a:r>
              <a:rPr lang="en-US" sz="1200" dirty="0" smtClean="0"/>
              <a:t> is convex, because higher V, </a:t>
            </a:r>
            <a:r>
              <a:rPr lang="en-US" sz="1200" dirty="0" err="1" smtClean="0"/>
              <a:t>impliyes</a:t>
            </a:r>
            <a:r>
              <a:rPr lang="en-US" sz="1200" dirty="0" smtClean="0"/>
              <a:t> lower</a:t>
            </a:r>
            <a:r>
              <a:rPr lang="en-US" sz="1200" baseline="0" dirty="0" smtClean="0"/>
              <a:t> marginally utility for worker, and </a:t>
            </a:r>
            <a:r>
              <a:rPr lang="en-US" sz="1200" baseline="0" dirty="0" err="1" smtClean="0"/>
              <a:t>theeefore</a:t>
            </a:r>
            <a:r>
              <a:rPr lang="en-US" sz="1200" baseline="0" dirty="0" smtClean="0"/>
              <a:t> greater cost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</a:t>
            </a:r>
            <a:r>
              <a:rPr lang="en-US" dirty="0" smtClean="0"/>
              <a:t>, </a:t>
            </a:r>
            <a:r>
              <a:rPr lang="en-US" dirty="0" err="1" smtClean="0"/>
              <a:t>oince</a:t>
            </a:r>
            <a:r>
              <a:rPr lang="en-US" dirty="0" smtClean="0"/>
              <a:t> worker is employed out of unemployment agency</a:t>
            </a:r>
            <a:r>
              <a:rPr lang="en-US" baseline="0" dirty="0" smtClean="0"/>
              <a:t> reach</a:t>
            </a:r>
          </a:p>
          <a:p>
            <a:r>
              <a:rPr lang="en-US" baseline="0" dirty="0" smtClean="0"/>
              <a:t>Promise keeping </a:t>
            </a:r>
            <a:r>
              <a:rPr lang="en-US" baseline="0" dirty="0" err="1" smtClean="0"/>
              <a:t>constarint</a:t>
            </a:r>
            <a:r>
              <a:rPr lang="en-US" baseline="0" dirty="0" smtClean="0"/>
              <a:t>, c a vu attains at least V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E8AA48-A3AE-4C3C-A9BF-6A9ADFA214A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      Ljungqvist-Sargent              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      Ljungqvist-Sargent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October 21, 2013                                             Ljungqvist-Sargent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56350"/>
            <a:ext cx="3657600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A4D9037-83B5-4F43-98FF-D1ECEDD5A2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Optimal Unemployment Insurance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Ljungqvist-Sargent</a:t>
            </a:r>
            <a:endParaRPr lang="en-US" sz="2500" b="1" dirty="0" smtClean="0"/>
          </a:p>
          <a:p>
            <a:r>
              <a:rPr lang="en-US" sz="2500" b="1" dirty="0" smtClean="0"/>
              <a:t>Presented by: Carolina Clerigo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21,2013                              Ljungqvist-Sargent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FOC  for Interior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Asymmetric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Information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362200"/>
            <a:ext cx="764432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05400" y="39432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a&gt;0 then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dirty="0" smtClean="0"/>
              <a:t>p’(a)(V</a:t>
            </a:r>
            <a:r>
              <a:rPr lang="en-US" sz="2000" baseline="30000" dirty="0" smtClean="0"/>
              <a:t>e</a:t>
            </a:r>
            <a:r>
              <a:rPr lang="en-US" sz="2000" dirty="0" smtClean="0"/>
              <a:t>-V</a:t>
            </a:r>
            <a:r>
              <a:rPr lang="en-US" sz="2000" baseline="30000" dirty="0" smtClean="0"/>
              <a:t>u</a:t>
            </a:r>
            <a:r>
              <a:rPr lang="en-US" sz="2000" dirty="0" smtClean="0"/>
              <a:t>)=1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600" dirty="0" smtClean="0">
                <a:latin typeface="Symbol" pitchFamily="18" charset="2"/>
              </a:rPr>
              <a:t>h </a:t>
            </a:r>
            <a:r>
              <a:rPr lang="en-US" sz="2600" dirty="0" smtClean="0"/>
              <a:t> is positive since C(V</a:t>
            </a:r>
            <a:r>
              <a:rPr lang="en-US" sz="2600" baseline="30000" dirty="0" smtClean="0"/>
              <a:t>u</a:t>
            </a:r>
            <a:r>
              <a:rPr lang="en-US" sz="2600" dirty="0" smtClean="0"/>
              <a:t>)&gt;0 </a:t>
            </a:r>
          </a:p>
          <a:p>
            <a:pPr>
              <a:lnSpc>
                <a:spcPct val="120000"/>
              </a:lnSpc>
            </a:pPr>
            <a:r>
              <a:rPr lang="en-US" sz="2600" dirty="0" smtClean="0"/>
              <a:t>C’(V)=</a:t>
            </a:r>
            <a:r>
              <a:rPr lang="en-US" sz="2600" dirty="0" smtClean="0">
                <a:latin typeface="Symbol" pitchFamily="18" charset="2"/>
              </a:rPr>
              <a:t> q </a:t>
            </a:r>
            <a:r>
              <a:rPr lang="en-US" sz="2600" dirty="0" smtClean="0">
                <a:latin typeface="+mj-lt"/>
              </a:rPr>
              <a:t>(envelope theorem), so then we have</a:t>
            </a:r>
          </a:p>
          <a:p>
            <a:pPr>
              <a:lnSpc>
                <a:spcPct val="120000"/>
              </a:lnSpc>
              <a:buNone/>
            </a:pPr>
            <a:r>
              <a:rPr lang="en-US" sz="2600" dirty="0" smtClean="0">
                <a:latin typeface="+mj-lt"/>
              </a:rPr>
              <a:t> C’(</a:t>
            </a:r>
            <a:r>
              <a:rPr lang="en-US" sz="2600" dirty="0" smtClean="0"/>
              <a:t>V</a:t>
            </a:r>
            <a:r>
              <a:rPr lang="en-US" sz="2600" baseline="30000" dirty="0" smtClean="0"/>
              <a:t>u</a:t>
            </a:r>
            <a:r>
              <a:rPr lang="en-US" sz="2600" dirty="0" smtClean="0"/>
              <a:t>)=C’(V)-</a:t>
            </a:r>
            <a:r>
              <a:rPr lang="en-US" sz="2600" dirty="0" smtClean="0">
                <a:latin typeface="Symbol" pitchFamily="18" charset="2"/>
              </a:rPr>
              <a:t> h </a:t>
            </a:r>
            <a:r>
              <a:rPr lang="en-US" sz="2600" dirty="0" smtClean="0">
                <a:latin typeface="+mj-lt"/>
              </a:rPr>
              <a:t>p’(a)/(</a:t>
            </a:r>
            <a:r>
              <a:rPr lang="en-US" sz="2600" dirty="0" smtClean="0">
                <a:latin typeface="+mj-lt"/>
              </a:rPr>
              <a:t>1-p(a)) </a:t>
            </a:r>
            <a:r>
              <a:rPr lang="en-US" sz="2600" dirty="0" smtClean="0">
                <a:latin typeface="+mj-lt"/>
              </a:rPr>
              <a:t>so C’</a:t>
            </a:r>
            <a:r>
              <a:rPr lang="en-US" sz="2600" dirty="0" smtClean="0"/>
              <a:t>(V</a:t>
            </a:r>
            <a:r>
              <a:rPr lang="en-US" sz="2600" baseline="30000" dirty="0" smtClean="0"/>
              <a:t>u</a:t>
            </a:r>
            <a:r>
              <a:rPr lang="en-US" sz="2600" dirty="0" smtClean="0"/>
              <a:t>)&lt; C’(V) and </a:t>
            </a:r>
            <a:r>
              <a:rPr lang="en-US" sz="2600" dirty="0" smtClean="0"/>
              <a:t> </a:t>
            </a:r>
            <a:r>
              <a:rPr lang="en-US" sz="2600" dirty="0" err="1" smtClean="0"/>
              <a:t>so</a:t>
            </a:r>
            <a:r>
              <a:rPr lang="en-US" sz="2600" dirty="0" err="1" smtClean="0"/>
              <a:t>V</a:t>
            </a:r>
            <a:r>
              <a:rPr lang="en-US" sz="2600" baseline="30000" dirty="0" err="1" smtClean="0"/>
              <a:t>u</a:t>
            </a:r>
            <a:r>
              <a:rPr lang="en-US" sz="2600" baseline="30000" dirty="0" smtClean="0"/>
              <a:t> </a:t>
            </a:r>
            <a:r>
              <a:rPr lang="en-US" sz="2600" dirty="0" smtClean="0"/>
              <a:t>&lt;V</a:t>
            </a:r>
            <a:r>
              <a:rPr lang="en-US" sz="2600" baseline="300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sz="2600" dirty="0" smtClean="0">
                <a:latin typeface="+mj-lt"/>
              </a:rPr>
              <a:t>Consumption of unemployed worker falls as duration of unemployment lengthens, and search effort rises as </a:t>
            </a:r>
            <a:r>
              <a:rPr lang="en-US" sz="2600" dirty="0" smtClean="0"/>
              <a:t>V</a:t>
            </a:r>
            <a:r>
              <a:rPr lang="en-US" sz="2600" baseline="30000" dirty="0" smtClean="0"/>
              <a:t>u</a:t>
            </a:r>
            <a:r>
              <a:rPr lang="en-US" sz="2600" dirty="0" smtClean="0">
                <a:latin typeface="+mj-lt"/>
              </a:rPr>
              <a:t> falls. This is so to provide incentive to search.</a:t>
            </a:r>
            <a:endParaRPr lang="en-US" sz="26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2600" dirty="0" smtClean="0">
                <a:latin typeface="+mj-lt"/>
              </a:rPr>
              <a:t>This model assumes p’(a)&gt;0, if p’(a)=0  then </a:t>
            </a:r>
            <a:r>
              <a:rPr lang="en-US" sz="2600" dirty="0" smtClean="0"/>
              <a:t>V</a:t>
            </a:r>
            <a:r>
              <a:rPr lang="en-US" sz="2600" baseline="30000" dirty="0" smtClean="0"/>
              <a:t>u</a:t>
            </a:r>
            <a:r>
              <a:rPr lang="en-US" sz="2600" dirty="0" smtClean="0"/>
              <a:t>=V and </a:t>
            </a:r>
            <a:r>
              <a:rPr lang="en-US" sz="2600" baseline="30000" dirty="0" smtClean="0"/>
              <a:t> </a:t>
            </a:r>
            <a:r>
              <a:rPr lang="en-US" sz="2600" dirty="0" smtClean="0">
                <a:latin typeface="+mj-lt"/>
              </a:rPr>
              <a:t>consumption doesn’t fall with duration of unemployment (as in perfect </a:t>
            </a:r>
            <a:r>
              <a:rPr lang="en-US" sz="2600" smtClean="0">
                <a:latin typeface="+mj-lt"/>
              </a:rPr>
              <a:t>information case</a:t>
            </a:r>
          </a:p>
          <a:p>
            <a:pPr>
              <a:lnSpc>
                <a:spcPct val="120000"/>
              </a:lnSpc>
            </a:pPr>
            <a:r>
              <a:rPr lang="en-US" sz="2600" smtClean="0">
                <a:latin typeface="+mj-lt"/>
              </a:rPr>
              <a:t>)</a:t>
            </a:r>
            <a:endParaRPr lang="en-US" sz="26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Asymmetric information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Asymmetric information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199"/>
            <a:ext cx="7239000" cy="443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Rewrite FOC from autarky problem as                                                                                     		               if  a≥0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a=0 then                          and to rule out a=0 we need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Re-express promise keeping constraint as             </a:t>
            </a:r>
          </a:p>
          <a:p>
            <a:pPr>
              <a:lnSpc>
                <a:spcPct val="110000"/>
              </a:lnSpc>
              <a:buNone/>
            </a:pPr>
            <a:r>
              <a:rPr lang="en-US" dirty="0" smtClean="0"/>
              <a:t>and get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Computational details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 r="23739" b="14286"/>
          <a:stretch>
            <a:fillRect/>
          </a:stretch>
        </p:blipFill>
        <p:spPr bwMode="auto">
          <a:xfrm>
            <a:off x="914400" y="2057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048000"/>
            <a:ext cx="208429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38100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4876800"/>
            <a:ext cx="446532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5638800"/>
            <a:ext cx="62314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Assume functional form is P(a)=1-exp(ra)</a:t>
            </a:r>
          </a:p>
          <a:p>
            <a:r>
              <a:rPr lang="en-US" dirty="0" smtClean="0"/>
              <a:t>Then from autarky FOC  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>
                <a:latin typeface="+mj-lt"/>
              </a:rPr>
              <a:t>p’(a)(V</a:t>
            </a:r>
            <a:r>
              <a:rPr lang="en-US" baseline="30000" dirty="0" smtClean="0">
                <a:latin typeface="+mj-lt"/>
              </a:rPr>
              <a:t>e</a:t>
            </a:r>
            <a:r>
              <a:rPr lang="en-US" dirty="0" smtClean="0">
                <a:latin typeface="+mj-lt"/>
              </a:rPr>
              <a:t>-V</a:t>
            </a:r>
            <a:r>
              <a:rPr lang="en-US" baseline="30000" dirty="0" smtClean="0">
                <a:latin typeface="+mj-lt"/>
              </a:rPr>
              <a:t>u</a:t>
            </a:r>
            <a:r>
              <a:rPr lang="en-US" dirty="0" smtClean="0">
                <a:latin typeface="+mj-lt"/>
              </a:rPr>
              <a:t>)≤1 we get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Using this values for c and a, we can write the bellman equation as a function of </a:t>
            </a:r>
            <a:r>
              <a:rPr lang="en-US" dirty="0" smtClean="0"/>
              <a:t>V</a:t>
            </a:r>
            <a:r>
              <a:rPr lang="en-US" baseline="30000" dirty="0" smtClean="0"/>
              <a:t>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Computational details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r="11111" b="24528"/>
          <a:stretch>
            <a:fillRect/>
          </a:stretch>
        </p:blipFill>
        <p:spPr bwMode="auto">
          <a:xfrm>
            <a:off x="1828800" y="3200400"/>
            <a:ext cx="384048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399" y="5257800"/>
            <a:ext cx="447260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Multiple unemployment spells</a:t>
            </a:r>
          </a:p>
          <a:p>
            <a:r>
              <a:rPr lang="en-US" dirty="0" smtClean="0"/>
              <a:t>Incentive problem once job is found. The search effort affects the probability of finding a </a:t>
            </a:r>
            <a:r>
              <a:rPr lang="en-US" dirty="0" smtClean="0"/>
              <a:t>job. Effort on the job affects the probability of ending </a:t>
            </a:r>
            <a:r>
              <a:rPr lang="en-US" dirty="0" smtClean="0"/>
              <a:t>a job and affects output as well.</a:t>
            </a:r>
          </a:p>
          <a:p>
            <a:r>
              <a:rPr lang="en-US" dirty="0" smtClean="0"/>
              <a:t>Each job pays same wage:w</a:t>
            </a:r>
          </a:p>
          <a:p>
            <a:r>
              <a:rPr lang="en-US" dirty="0" smtClean="0"/>
              <a:t>Jobs randomly end</a:t>
            </a:r>
          </a:p>
          <a:p>
            <a:r>
              <a:rPr lang="en-US" dirty="0" smtClean="0"/>
              <a:t>A planner’s observes output and employment status. He doesn’t observe effort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planner uses history dependence to tie compensation while unemployed(employed) to previous outcomes, this way the planner partially  knows the effort of worker while employed(unemployed)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Replacement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Effort levels  a </a:t>
            </a:r>
            <a:r>
              <a:rPr lang="el-GR" dirty="0" smtClean="0"/>
              <a:t>ϵ</a:t>
            </a:r>
            <a:r>
              <a:rPr lang="en-US" dirty="0" smtClean="0"/>
              <a:t> {a</a:t>
            </a:r>
            <a:r>
              <a:rPr lang="en-US" baseline="-25000" dirty="0" smtClean="0"/>
              <a:t>L</a:t>
            </a:r>
            <a:r>
              <a:rPr lang="en-US" dirty="0" smtClean="0"/>
              <a:t>, a</a:t>
            </a:r>
            <a:r>
              <a:rPr lang="en-US" baseline="-25000" dirty="0" smtClean="0"/>
              <a:t>H</a:t>
            </a:r>
            <a:r>
              <a:rPr lang="en-US" dirty="0" smtClean="0"/>
              <a:t>}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y</a:t>
            </a:r>
            <a:r>
              <a:rPr lang="en-US" baseline="30000" dirty="0" smtClean="0"/>
              <a:t>i</a:t>
            </a:r>
            <a:r>
              <a:rPr lang="en-US" dirty="0" smtClean="0"/>
              <a:t>&gt; y</a:t>
            </a:r>
            <a:r>
              <a:rPr lang="en-US" baseline="30000" dirty="0" smtClean="0"/>
              <a:t>i-1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Employed worker produces y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el-GR" dirty="0" smtClean="0"/>
              <a:t>ϵ</a:t>
            </a:r>
            <a:r>
              <a:rPr lang="en-US" dirty="0" smtClean="0"/>
              <a:t>{y</a:t>
            </a:r>
            <a:r>
              <a:rPr lang="en-US" baseline="30000" dirty="0" smtClean="0"/>
              <a:t>1…</a:t>
            </a:r>
            <a:r>
              <a:rPr lang="en-US" dirty="0" smtClean="0"/>
              <a:t> y</a:t>
            </a:r>
            <a:r>
              <a:rPr lang="en-US" baseline="30000" dirty="0" smtClean="0"/>
              <a:t>n </a:t>
            </a:r>
            <a:r>
              <a:rPr lang="en-US" dirty="0" smtClean="0"/>
              <a:t>}</a:t>
            </a:r>
            <a:endParaRPr lang="en-US" baseline="30000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Prob(y</a:t>
            </a:r>
            <a:r>
              <a:rPr lang="en-US" baseline="-25000" dirty="0" smtClean="0"/>
              <a:t>t</a:t>
            </a:r>
            <a:r>
              <a:rPr lang="en-US" baseline="30000" dirty="0" smtClean="0"/>
              <a:t> </a:t>
            </a:r>
            <a:r>
              <a:rPr lang="en-US" dirty="0" smtClean="0"/>
              <a:t>=y</a:t>
            </a:r>
            <a:r>
              <a:rPr lang="en-US" baseline="30000" dirty="0" smtClean="0"/>
              <a:t>i</a:t>
            </a:r>
            <a:r>
              <a:rPr lang="en-US" dirty="0" smtClean="0"/>
              <a:t> )=</a:t>
            </a:r>
            <a:r>
              <a:rPr lang="en-US" dirty="0" smtClean="0"/>
              <a:t>p(</a:t>
            </a:r>
            <a:r>
              <a:rPr lang="en-US" dirty="0" err="1" smtClean="0"/>
              <a:t>y</a:t>
            </a:r>
            <a:r>
              <a:rPr lang="en-US" baseline="30000" dirty="0" err="1" smtClean="0"/>
              <a:t>i</a:t>
            </a:r>
            <a:r>
              <a:rPr lang="en-US" dirty="0" err="1" smtClean="0"/>
              <a:t>,a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p(y</a:t>
            </a:r>
            <a:r>
              <a:rPr lang="en-US" baseline="30000" dirty="0" smtClean="0"/>
              <a:t>i,</a:t>
            </a:r>
            <a:r>
              <a:rPr lang="en-US" dirty="0" smtClean="0"/>
              <a:t> a) increases with y</a:t>
            </a:r>
            <a:r>
              <a:rPr lang="en-US" baseline="30000" dirty="0" smtClean="0"/>
              <a:t>i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Probability job will end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>
                <a:latin typeface="+mj-lt"/>
              </a:rPr>
              <a:t>eu, </a:t>
            </a:r>
            <a:r>
              <a:rPr lang="en-US" dirty="0" smtClean="0">
                <a:latin typeface="+mj-lt"/>
              </a:rPr>
              <a:t>can depend on y or on a</a:t>
            </a:r>
            <a:endParaRPr lang="en-US" baseline="-250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eu</a:t>
            </a:r>
            <a:r>
              <a:rPr lang="en-US" dirty="0" smtClean="0"/>
              <a:t> (y) decreases with y or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eu</a:t>
            </a:r>
            <a:r>
              <a:rPr lang="en-US" dirty="0" smtClean="0"/>
              <a:t> (a) decreases with a </a:t>
            </a:r>
            <a:endParaRPr lang="en-US" baseline="-25000" dirty="0" smtClean="0"/>
          </a:p>
          <a:p>
            <a:pPr>
              <a:lnSpc>
                <a:spcPct val="120000"/>
              </a:lnSpc>
            </a:pPr>
            <a:endParaRPr lang="en-US" baseline="-25000" dirty="0" smtClean="0">
              <a:latin typeface="+mj-lt"/>
            </a:endParaRPr>
          </a:p>
          <a:p>
            <a:pPr>
              <a:lnSpc>
                <a:spcPct val="120000"/>
              </a:lnSpc>
            </a:pPr>
            <a:endParaRPr lang="en-US" baseline="30000" dirty="0" smtClean="0"/>
          </a:p>
          <a:p>
            <a:pPr>
              <a:lnSpc>
                <a:spcPct val="120000"/>
              </a:lnSpc>
            </a:pP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Unemployed workers have no production, only search effort</a:t>
            </a:r>
          </a:p>
          <a:p>
            <a:r>
              <a:rPr lang="en-US" dirty="0" smtClean="0"/>
              <a:t>Probability unemployed finds a job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ue</a:t>
            </a:r>
            <a:r>
              <a:rPr lang="en-US" dirty="0" smtClean="0"/>
              <a:t> (a) , increases with a</a:t>
            </a:r>
            <a:endParaRPr lang="en-US" baseline="-25000" dirty="0" smtClean="0"/>
          </a:p>
          <a:p>
            <a:r>
              <a:rPr lang="en-US" dirty="0" smtClean="0"/>
              <a:t> U(c,a)=u(c) – 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dirty="0" smtClean="0"/>
              <a:t>(a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Workers order (c</a:t>
            </a:r>
            <a:r>
              <a:rPr lang="en-US" baseline="-25000" dirty="0" smtClean="0"/>
              <a:t>t</a:t>
            </a:r>
            <a:r>
              <a:rPr lang="en-US" dirty="0" smtClean="0"/>
              <a:t>, a</a:t>
            </a:r>
            <a:r>
              <a:rPr lang="en-US" baseline="-25000" dirty="0" smtClean="0"/>
              <a:t>t</a:t>
            </a:r>
            <a:r>
              <a:rPr lang="en-US" dirty="0" smtClean="0"/>
              <a:t>) according to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5105400"/>
            <a:ext cx="248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planner can borrow/lend at risk free rate R=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Employment states (e, u)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Production  of worker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Observed information is x</a:t>
            </a:r>
            <a:r>
              <a:rPr lang="en-US" baseline="-25000" dirty="0" smtClean="0"/>
              <a:t>t</a:t>
            </a:r>
            <a:r>
              <a:rPr lang="en-US" dirty="0" smtClean="0"/>
              <a:t>=(z</a:t>
            </a:r>
            <a:r>
              <a:rPr lang="en-US" baseline="-25000" dirty="0" smtClean="0"/>
              <a:t>t-1</a:t>
            </a:r>
            <a:r>
              <a:rPr lang="en-US" dirty="0" smtClean="0"/>
              <a:t>, s</a:t>
            </a:r>
            <a:r>
              <a:rPr lang="en-US" baseline="-25000" dirty="0" smtClean="0"/>
              <a:t>t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038600"/>
            <a:ext cx="267579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This model focus on a single spell of unemployment follow by a single spell of employment</a:t>
            </a:r>
          </a:p>
          <a:p>
            <a:r>
              <a:rPr lang="en-US" dirty="0" smtClean="0"/>
              <a:t>Settings by  Shavell-Weiss and Hopenhayn and Nicolini</a:t>
            </a:r>
          </a:p>
          <a:p>
            <a:r>
              <a:rPr lang="en-US" dirty="0" smtClean="0"/>
              <a:t>Employment </a:t>
            </a:r>
            <a:r>
              <a:rPr lang="en-US" dirty="0" smtClean="0"/>
              <a:t>is </a:t>
            </a:r>
            <a:r>
              <a:rPr lang="en-US" dirty="0" smtClean="0"/>
              <a:t>an absorbing state, no incentive problems once job is found</a:t>
            </a:r>
          </a:p>
          <a:p>
            <a:r>
              <a:rPr lang="en-US" dirty="0" smtClean="0"/>
              <a:t> Unemployed worker chooses C</a:t>
            </a:r>
            <a:r>
              <a:rPr lang="en-US" baseline="-25000" dirty="0" smtClean="0"/>
              <a:t>t </a:t>
            </a:r>
            <a:r>
              <a:rPr lang="en-US" dirty="0" smtClean="0"/>
              <a:t>and a</a:t>
            </a:r>
            <a:r>
              <a:rPr lang="en-US" baseline="-25000" dirty="0" smtClean="0"/>
              <a:t>t </a:t>
            </a:r>
            <a:r>
              <a:rPr lang="en-US" dirty="0" smtClean="0"/>
              <a:t> according to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8033" r="26229" b="12910"/>
          <a:stretch>
            <a:fillRect/>
          </a:stretch>
        </p:blipFill>
        <p:spPr bwMode="auto">
          <a:xfrm>
            <a:off x="3505200" y="5410200"/>
            <a:ext cx="2206752" cy="875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At time t planner observes x</a:t>
            </a:r>
            <a:r>
              <a:rPr lang="en-US" baseline="-25000" dirty="0" smtClean="0"/>
              <a:t>t </a:t>
            </a:r>
            <a:r>
              <a:rPr lang="en-US" dirty="0" smtClean="0"/>
              <a:t> , workers observe (x</a:t>
            </a:r>
            <a:r>
              <a:rPr lang="en-US" baseline="-25000" dirty="0" smtClean="0"/>
              <a:t>t </a:t>
            </a:r>
            <a:r>
              <a:rPr lang="en-US" dirty="0" smtClean="0"/>
              <a:t>,a</a:t>
            </a:r>
            <a:r>
              <a:rPr lang="en-US" baseline="-25000" dirty="0" smtClean="0"/>
              <a:t>t </a:t>
            </a:r>
            <a:r>
              <a:rPr lang="en-US" dirty="0" smtClean="0"/>
              <a:t>)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0 </a:t>
            </a:r>
            <a:r>
              <a:rPr lang="en-US" dirty="0" smtClean="0"/>
              <a:t>=s</a:t>
            </a:r>
            <a:r>
              <a:rPr lang="en-US" baseline="-25000" dirty="0" smtClean="0"/>
              <a:t>0 </a:t>
            </a:r>
          </a:p>
          <a:p>
            <a:r>
              <a:rPr lang="en-US" sz="2400" dirty="0" smtClean="0"/>
              <a:t>X</a:t>
            </a:r>
            <a:r>
              <a:rPr lang="en-US" sz="2400" baseline="-25000" dirty="0" smtClean="0"/>
              <a:t>t+1</a:t>
            </a:r>
            <a:r>
              <a:rPr lang="el-GR" sz="2400" dirty="0" smtClean="0"/>
              <a:t>Ξ</a:t>
            </a:r>
            <a:r>
              <a:rPr lang="en-US" sz="2400" dirty="0" smtClean="0"/>
              <a:t>(z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, s</a:t>
            </a:r>
            <a:r>
              <a:rPr lang="en-US" sz="2400" baseline="-25000" dirty="0" smtClean="0"/>
              <a:t>t+1</a:t>
            </a:r>
            <a:r>
              <a:rPr lang="en-US" sz="2400" dirty="0" smtClean="0"/>
              <a:t>)       </a:t>
            </a: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 (x</a:t>
            </a:r>
            <a:r>
              <a:rPr lang="en-US" sz="2400" baseline="-25000" dirty="0" smtClean="0"/>
              <a:t>t+1</a:t>
            </a:r>
            <a:r>
              <a:rPr lang="en-US" sz="2400" dirty="0" smtClean="0"/>
              <a:t>| s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,a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) =</a:t>
            </a:r>
            <a:r>
              <a:rPr lang="en-US" sz="2400" dirty="0" smtClean="0">
                <a:latin typeface="Symbol" pitchFamily="18" charset="2"/>
              </a:rPr>
              <a:t> p</a:t>
            </a:r>
            <a:r>
              <a:rPr lang="en-US" sz="2400" baseline="-25000" dirty="0" smtClean="0"/>
              <a:t>z</a:t>
            </a:r>
            <a:r>
              <a:rPr lang="en-US" sz="2400" dirty="0" smtClean="0"/>
              <a:t> (z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; s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,a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) *</a:t>
            </a:r>
            <a:r>
              <a:rPr lang="en-US" sz="2400" dirty="0" smtClean="0">
                <a:latin typeface="Symbol" pitchFamily="18" charset="2"/>
              </a:rPr>
              <a:t> p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 (s</a:t>
            </a:r>
            <a:r>
              <a:rPr lang="en-US" sz="2400" baseline="-25000" dirty="0" smtClean="0"/>
              <a:t>t+1</a:t>
            </a:r>
            <a:r>
              <a:rPr lang="en-US" sz="2400" dirty="0" smtClean="0"/>
              <a:t>; z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,s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,a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) </a:t>
            </a:r>
          </a:p>
          <a:p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</a:t>
            </a:r>
            <a:r>
              <a:rPr lang="en-US" dirty="0" smtClean="0"/>
              <a:t> (u;u,a)=1-</a:t>
            </a:r>
            <a:r>
              <a:rPr lang="en-US" dirty="0" smtClean="0">
                <a:latin typeface="Symbol" pitchFamily="18" charset="2"/>
              </a:rPr>
              <a:t> p</a:t>
            </a:r>
            <a:r>
              <a:rPr lang="en-US" baseline="-25000" dirty="0" smtClean="0"/>
              <a:t>ue</a:t>
            </a:r>
            <a:r>
              <a:rPr lang="en-US" dirty="0" smtClean="0"/>
              <a:t>(a)</a:t>
            </a:r>
          </a:p>
          <a:p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</a:t>
            </a:r>
            <a:r>
              <a:rPr lang="en-US" dirty="0" smtClean="0"/>
              <a:t> (e;u,a)=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ue</a:t>
            </a:r>
            <a:r>
              <a:rPr lang="en-US" dirty="0" smtClean="0"/>
              <a:t>(a)</a:t>
            </a:r>
          </a:p>
          <a:p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</a:t>
            </a:r>
            <a:r>
              <a:rPr lang="en-US" dirty="0" smtClean="0"/>
              <a:t> (u;y,e,a)=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eu</a:t>
            </a:r>
            <a:r>
              <a:rPr lang="en-US" dirty="0" smtClean="0"/>
              <a:t>(z,a)</a:t>
            </a:r>
          </a:p>
          <a:p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</a:t>
            </a:r>
            <a:r>
              <a:rPr lang="en-US" dirty="0" smtClean="0"/>
              <a:t> (e;y,e,a)=1-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eu</a:t>
            </a:r>
            <a:r>
              <a:rPr lang="en-US" dirty="0" smtClean="0"/>
              <a:t>(z,a)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38400" y="3505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ymbol" pitchFamily="18" charset="2"/>
              </a:rPr>
              <a:t>u</a:t>
            </a:r>
            <a:r>
              <a:rPr lang="en-US" dirty="0" smtClean="0"/>
              <a:t> :promised value of expected utility</a:t>
            </a:r>
          </a:p>
          <a:p>
            <a:r>
              <a:rPr lang="en-US" dirty="0" smtClean="0">
                <a:latin typeface="+mj-lt"/>
              </a:rPr>
              <a:t>W(z, s’)</a:t>
            </a:r>
            <a:r>
              <a:rPr lang="en-US" dirty="0" smtClean="0"/>
              <a:t>:continuation value</a:t>
            </a:r>
          </a:p>
          <a:p>
            <a:r>
              <a:rPr lang="en-US" dirty="0" smtClean="0"/>
              <a:t>Constraints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recursive lifetime contract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 l="6742"/>
          <a:stretch>
            <a:fillRect/>
          </a:stretch>
        </p:blipFill>
        <p:spPr bwMode="auto">
          <a:xfrm>
            <a:off x="0" y="3352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172200" y="35052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Promise keeping constraint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4648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Effort inducing constraint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 </a:t>
            </a:r>
            <a:r>
              <a:rPr lang="en-US" dirty="0" smtClean="0"/>
              <a:t>wants </a:t>
            </a:r>
            <a:r>
              <a:rPr lang="en-US" dirty="0" smtClean="0"/>
              <a:t>to minimize cost of delivering </a:t>
            </a:r>
            <a:r>
              <a:rPr lang="en-US" dirty="0" smtClean="0">
                <a:latin typeface="Symbol" pitchFamily="18" charset="2"/>
              </a:rPr>
              <a:t>u </a:t>
            </a:r>
            <a:r>
              <a:rPr lang="en-US" dirty="0" smtClean="0">
                <a:latin typeface="+mj-lt"/>
              </a:rPr>
              <a:t>to worker in state s</a:t>
            </a:r>
          </a:p>
          <a:p>
            <a:r>
              <a:rPr lang="en-US" dirty="0" smtClean="0">
                <a:latin typeface="+mj-lt"/>
              </a:rPr>
              <a:t>Bellman equation for C(</a:t>
            </a:r>
            <a:r>
              <a:rPr lang="en-US" dirty="0" err="1" smtClean="0">
                <a:latin typeface="Symbol" pitchFamily="18" charset="2"/>
              </a:rPr>
              <a:t>u,</a:t>
            </a:r>
            <a:r>
              <a:rPr lang="en-US" dirty="0" err="1" smtClean="0">
                <a:latin typeface="+mj-lt"/>
              </a:rPr>
              <a:t>s</a:t>
            </a:r>
            <a:r>
              <a:rPr lang="en-US" dirty="0" smtClean="0">
                <a:latin typeface="+mj-lt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537426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 resumes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0"/>
            <a:ext cx="786640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 for c(z) and w(</a:t>
            </a:r>
            <a:r>
              <a:rPr lang="en-US" dirty="0" err="1" smtClean="0"/>
              <a:t>s’,z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Envelope theorem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lifetime contract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8260" y="2362200"/>
            <a:ext cx="534543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5173133"/>
            <a:ext cx="3048000" cy="84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s=u, then FOC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Effort-inducing constraint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Compensation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dynamics when unemployed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99" y="2362200"/>
            <a:ext cx="47834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399" y="4648200"/>
            <a:ext cx="5638801" cy="51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s=u, then FOC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Effort-inducing </a:t>
            </a:r>
            <a:r>
              <a:rPr lang="en-US" dirty="0" smtClean="0"/>
              <a:t>constraint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Compensation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dynamics when unemployed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99" y="2362200"/>
            <a:ext cx="47834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334000"/>
            <a:ext cx="5638801" cy="51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order to induce high effort, compensation must fall over unemployment spell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</a:t>
            </a:r>
            <a:r>
              <a:rPr lang="en-US" baseline="-25000" dirty="0" smtClean="0"/>
              <a:t>u</a:t>
            </a:r>
            <a:r>
              <a:rPr lang="en-US" dirty="0" smtClean="0"/>
              <a:t>(t) and </a:t>
            </a:r>
            <a:r>
              <a:rPr lang="en-US" dirty="0" err="1" smtClean="0">
                <a:latin typeface="Symbol" pitchFamily="18" charset="2"/>
              </a:rPr>
              <a:t>u</a:t>
            </a:r>
            <a:r>
              <a:rPr lang="en-US" baseline="-25000" dirty="0" err="1" smtClean="0"/>
              <a:t>u</a:t>
            </a:r>
            <a:r>
              <a:rPr lang="en-US" dirty="0" smtClean="0"/>
              <a:t>(t) be consumption and continuation value for  unemployed worker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Compensation dynamics when unemployed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743200"/>
            <a:ext cx="3505200" cy="53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352800"/>
            <a:ext cx="572911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4876800"/>
            <a:ext cx="74096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5526741"/>
            <a:ext cx="2257425" cy="531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 become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induce high effort, wages and continuation values increase with current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Compensation dynamics when employed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057400"/>
            <a:ext cx="4800600" cy="258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Compensation dynamics when employed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87" y="2590800"/>
            <a:ext cx="82398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1" y="1676400"/>
            <a:ext cx="822959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438400" y="2057400"/>
            <a:ext cx="457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t </a:t>
            </a:r>
            <a:r>
              <a:rPr lang="en-US" dirty="0" smtClean="0"/>
              <a:t>≥0 and </a:t>
            </a:r>
            <a:r>
              <a:rPr lang="en-US" dirty="0" smtClean="0"/>
              <a:t>a</a:t>
            </a:r>
            <a:r>
              <a:rPr lang="en-US" baseline="-25000" dirty="0" smtClean="0"/>
              <a:t>t </a:t>
            </a:r>
            <a:r>
              <a:rPr lang="en-US" dirty="0" smtClean="0"/>
              <a:t>≥0</a:t>
            </a:r>
            <a:endParaRPr lang="en-US" dirty="0" smtClean="0"/>
          </a:p>
          <a:p>
            <a:r>
              <a:rPr lang="en-US" dirty="0" smtClean="0"/>
              <a:t>u(c</a:t>
            </a:r>
            <a:r>
              <a:rPr lang="en-US" dirty="0" smtClean="0"/>
              <a:t>) : strictly increasing, twice differentiable and strictly concave</a:t>
            </a:r>
          </a:p>
          <a:p>
            <a:r>
              <a:rPr lang="en-US" dirty="0" smtClean="0"/>
              <a:t>All  jobs have a wage of w &gt;</a:t>
            </a:r>
            <a:r>
              <a:rPr lang="en-US" dirty="0" smtClean="0"/>
              <a:t>0, this remains forever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: </a:t>
            </a:r>
            <a:r>
              <a:rPr lang="en-US" dirty="0" smtClean="0"/>
              <a:t>search effort. Is zero when worker found a job</a:t>
            </a:r>
          </a:p>
          <a:p>
            <a:r>
              <a:rPr lang="en-US" dirty="0" smtClean="0"/>
              <a:t>P(a): probability of finding a job.</a:t>
            </a:r>
          </a:p>
          <a:p>
            <a:r>
              <a:rPr lang="en-US" dirty="0" smtClean="0"/>
              <a:t>P(a): increasing, twice differentiable and strictly concave</a:t>
            </a:r>
          </a:p>
          <a:p>
            <a:r>
              <a:rPr lang="en-US" dirty="0" smtClean="0"/>
              <a:t>P(0)=0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job separation depends on output, the replacement ratio is 100%</a:t>
            </a:r>
          </a:p>
          <a:p>
            <a:r>
              <a:rPr lang="en-US" sz="2800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eu</a:t>
            </a:r>
            <a:r>
              <a:rPr lang="en-US" sz="2800" dirty="0" smtClean="0"/>
              <a:t>(</a:t>
            </a:r>
            <a:r>
              <a:rPr lang="en-US" sz="2800" dirty="0" err="1" smtClean="0"/>
              <a:t>y,~a</a:t>
            </a:r>
            <a:r>
              <a:rPr lang="en-US" sz="2800" dirty="0" smtClean="0"/>
              <a:t>)=</a:t>
            </a:r>
            <a:r>
              <a:rPr lang="en-US" sz="2800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eu </a:t>
            </a:r>
            <a:r>
              <a:rPr lang="en-US" sz="2800" dirty="0" smtClean="0"/>
              <a:t>(</a:t>
            </a:r>
            <a:r>
              <a:rPr lang="en-US" sz="2800" dirty="0" err="1" smtClean="0"/>
              <a:t>y,a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</a:t>
            </a:r>
            <a:r>
              <a:rPr lang="en-US" sz="2800" baseline="-25000" dirty="0" smtClean="0"/>
              <a:t>u</a:t>
            </a:r>
            <a:r>
              <a:rPr lang="en-US" sz="2800" dirty="0" smtClean="0"/>
              <a:t>(t),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e</a:t>
            </a:r>
            <a:r>
              <a:rPr lang="en-US" sz="2800" dirty="0" smtClean="0"/>
              <a:t>(t)and </a:t>
            </a:r>
            <a:r>
              <a:rPr lang="en-US" sz="2800" dirty="0" err="1" smtClean="0">
                <a:latin typeface="Symbol" pitchFamily="18" charset="2"/>
              </a:rPr>
              <a:t>u</a:t>
            </a:r>
            <a:r>
              <a:rPr lang="en-US" sz="2800" baseline="-25000" dirty="0" err="1" smtClean="0"/>
              <a:t>u</a:t>
            </a:r>
            <a:r>
              <a:rPr lang="en-US" sz="2800" dirty="0" smtClean="0"/>
              <a:t>(t)</a:t>
            </a:r>
            <a:r>
              <a:rPr lang="en-US" sz="2800" dirty="0" smtClean="0">
                <a:latin typeface="Symbol" pitchFamily="18" charset="2"/>
              </a:rPr>
              <a:t> </a:t>
            </a:r>
            <a:r>
              <a:rPr lang="en-US" sz="2800" dirty="0" err="1" smtClean="0">
                <a:latin typeface="Symbol" pitchFamily="18" charset="2"/>
              </a:rPr>
              <a:t>u</a:t>
            </a:r>
            <a:r>
              <a:rPr lang="en-US" sz="2800" baseline="-25000" dirty="0" err="1" smtClean="0"/>
              <a:t>e</a:t>
            </a:r>
            <a:r>
              <a:rPr lang="en-US" sz="2800" dirty="0" smtClean="0"/>
              <a:t>(t) be consumption and promised value for  unemployed and employed worker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Compensation dynamics when employed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048000"/>
            <a:ext cx="6106051" cy="91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5257800"/>
            <a:ext cx="447472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If job separation depends on effort, the replacement ratio is less than100%</a:t>
            </a:r>
          </a:p>
          <a:p>
            <a:r>
              <a:rPr lang="en-US" sz="2800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eu</a:t>
            </a:r>
            <a:r>
              <a:rPr lang="en-US" sz="2800" dirty="0" smtClean="0"/>
              <a:t>(</a:t>
            </a:r>
            <a:r>
              <a:rPr lang="en-US" sz="2800" dirty="0" err="1" smtClean="0"/>
              <a:t>y,~a</a:t>
            </a:r>
            <a:r>
              <a:rPr lang="en-US" sz="2800" dirty="0" smtClean="0"/>
              <a:t>)&gt;</a:t>
            </a:r>
            <a:r>
              <a:rPr lang="en-US" sz="2800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eu </a:t>
            </a:r>
            <a:r>
              <a:rPr lang="en-US" sz="2800" dirty="0" smtClean="0"/>
              <a:t>(</a:t>
            </a:r>
            <a:r>
              <a:rPr lang="en-US" sz="2800" dirty="0" err="1" smtClean="0"/>
              <a:t>y,a</a:t>
            </a:r>
            <a:r>
              <a:rPr lang="en-US" sz="2800" dirty="0" smtClean="0"/>
              <a:t>)  with a~=a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a=a</a:t>
            </a:r>
            <a:r>
              <a:rPr lang="en-US" sz="2800" baseline="-25000" dirty="0" smtClean="0"/>
              <a:t>H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Since                      &gt;0 then,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C</a:t>
            </a:r>
            <a:r>
              <a:rPr lang="en-US" sz="2800" baseline="-25000" dirty="0" smtClean="0"/>
              <a:t>u</a:t>
            </a:r>
            <a:r>
              <a:rPr lang="en-US" sz="2800" dirty="0" smtClean="0"/>
              <a:t>(t+1)&lt;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e</a:t>
            </a:r>
            <a:r>
              <a:rPr lang="en-US" sz="2800" dirty="0" smtClean="0"/>
              <a:t>(t)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Compensation dynamics when employed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895600"/>
            <a:ext cx="6739559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 l="73786" b="13043"/>
          <a:stretch>
            <a:fillRect/>
          </a:stretch>
        </p:blipFill>
        <p:spPr bwMode="auto">
          <a:xfrm>
            <a:off x="1752600" y="3810000"/>
            <a:ext cx="14401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1213" y="4495800"/>
            <a:ext cx="571838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Worker can’t borrow and has no savings, the good is non storable                     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Unemployment insurance is only option </a:t>
            </a:r>
            <a:r>
              <a:rPr lang="en-US" dirty="0" smtClean="0"/>
              <a:t>to smooth consumption over time and across states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ight Arrow 8"/>
          <p:cNvSpPr/>
          <p:nvPr/>
        </p:nvSpPr>
        <p:spPr>
          <a:xfrm rot="5400000">
            <a:off x="3619500" y="30099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U(w) is the utility  for worker once he find a job (a=0)</a:t>
            </a:r>
          </a:p>
          <a:p>
            <a:r>
              <a:rPr lang="en-US" dirty="0" smtClean="0"/>
              <a:t>Expected </a:t>
            </a:r>
            <a:r>
              <a:rPr lang="en-US" dirty="0" smtClean="0"/>
              <a:t>sum of discounted </a:t>
            </a:r>
            <a:r>
              <a:rPr lang="en-US" dirty="0" smtClean="0"/>
              <a:t>utility if employed:</a:t>
            </a:r>
          </a:p>
          <a:p>
            <a:endParaRPr lang="en-US" dirty="0" smtClean="0"/>
          </a:p>
          <a:p>
            <a:r>
              <a:rPr lang="en-US" dirty="0" smtClean="0"/>
              <a:t>Expected present utility for unemployed worker</a:t>
            </a:r>
          </a:p>
          <a:p>
            <a:endParaRPr lang="en-US" dirty="0" smtClean="0"/>
          </a:p>
          <a:p>
            <a:r>
              <a:rPr lang="en-US" dirty="0" smtClean="0"/>
              <a:t>FOC for a ≥0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Autarky problem-No access to insurance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7895" r="34211"/>
          <a:stretch>
            <a:fillRect/>
          </a:stretch>
        </p:blipFill>
        <p:spPr bwMode="auto">
          <a:xfrm>
            <a:off x="3352800" y="3124200"/>
            <a:ext cx="1447800" cy="77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 t="30000"/>
          <a:stretch>
            <a:fillRect/>
          </a:stretch>
        </p:blipFill>
        <p:spPr bwMode="auto">
          <a:xfrm>
            <a:off x="1066801" y="4419600"/>
            <a:ext cx="5562599" cy="46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 t="28571"/>
          <a:stretch>
            <a:fillRect/>
          </a:stretch>
        </p:blipFill>
        <p:spPr bwMode="auto">
          <a:xfrm>
            <a:off x="3048000" y="5410200"/>
            <a:ext cx="2971800" cy="31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Agency con </a:t>
            </a:r>
            <a:r>
              <a:rPr lang="en-US" dirty="0" smtClean="0"/>
              <a:t>observe and control </a:t>
            </a:r>
            <a:r>
              <a:rPr lang="en-US" dirty="0" smtClean="0"/>
              <a:t>consumption and search effort</a:t>
            </a:r>
          </a:p>
          <a:p>
            <a:r>
              <a:rPr lang="en-US" dirty="0" smtClean="0"/>
              <a:t> Want to provide unemployed worker with   </a:t>
            </a:r>
            <a:r>
              <a:rPr lang="en-US" dirty="0" smtClean="0"/>
              <a:t>      V</a:t>
            </a:r>
            <a:r>
              <a:rPr lang="en-US" dirty="0" smtClean="0"/>
              <a:t>&gt;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aut</a:t>
            </a:r>
            <a:r>
              <a:rPr lang="en-US" sz="2600" dirty="0" smtClean="0"/>
              <a:t>, </a:t>
            </a:r>
            <a:r>
              <a:rPr lang="en-US" dirty="0" smtClean="0"/>
              <a:t>minimizing expected discounted costs</a:t>
            </a:r>
            <a:endParaRPr lang="en-US" baseline="-25000" dirty="0" smtClean="0"/>
          </a:p>
          <a:p>
            <a:r>
              <a:rPr lang="en-US" dirty="0" smtClean="0"/>
              <a:t> C(V): expected discounted cost </a:t>
            </a:r>
          </a:p>
          <a:p>
            <a:pPr lvl="3"/>
            <a:r>
              <a:rPr lang="en-US" dirty="0" smtClean="0"/>
              <a:t>Strictly convex</a:t>
            </a:r>
          </a:p>
          <a:p>
            <a:r>
              <a:rPr lang="en-US" dirty="0" smtClean="0"/>
              <a:t>Given V, agency  assigns </a:t>
            </a:r>
            <a:r>
              <a:rPr lang="en-US" dirty="0" smtClean="0"/>
              <a:t>first </a:t>
            </a:r>
            <a:r>
              <a:rPr lang="en-US" dirty="0" smtClean="0"/>
              <a:t>period </a:t>
            </a:r>
            <a:r>
              <a:rPr lang="en-US" dirty="0" smtClean="0"/>
              <a:t> consumption and search </a:t>
            </a:r>
            <a:r>
              <a:rPr lang="en-US" dirty="0" smtClean="0"/>
              <a:t>effort(a), and promise V</a:t>
            </a:r>
            <a:r>
              <a:rPr lang="en-US" baseline="30000" dirty="0" smtClean="0"/>
              <a:t>u</a:t>
            </a:r>
            <a:r>
              <a:rPr lang="en-US" dirty="0" smtClean="0"/>
              <a:t> on  future periods of unemployment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Unemployment with full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Agency minimization problem</a:t>
            </a:r>
          </a:p>
          <a:p>
            <a:pPr>
              <a:lnSpc>
                <a:spcPct val="25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s.t</a:t>
            </a:r>
            <a:r>
              <a:rPr lang="en-US" dirty="0" smtClean="0"/>
              <a:t> promise keeping constraint 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Policy functions are c=c(v), a=a(v) and V</a:t>
            </a:r>
            <a:r>
              <a:rPr lang="en-US" baseline="30000" dirty="0" smtClean="0"/>
              <a:t>u</a:t>
            </a:r>
            <a:r>
              <a:rPr lang="en-US" dirty="0" smtClean="0"/>
              <a:t>=V</a:t>
            </a:r>
            <a:r>
              <a:rPr lang="en-US" baseline="30000" dirty="0" smtClean="0"/>
              <a:t>u</a:t>
            </a:r>
            <a:r>
              <a:rPr lang="en-US" dirty="0" smtClean="0"/>
              <a:t>(V)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FOC for interior solution</a:t>
            </a: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Unemployment with full Information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r="10345" b="20797"/>
          <a:stretch>
            <a:fillRect/>
          </a:stretch>
        </p:blipFill>
        <p:spPr bwMode="auto">
          <a:xfrm>
            <a:off x="2133599" y="1981200"/>
            <a:ext cx="452845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 t="12499" r="9874"/>
          <a:stretch>
            <a:fillRect/>
          </a:stretch>
        </p:blipFill>
        <p:spPr bwMode="auto">
          <a:xfrm>
            <a:off x="3276600" y="3200400"/>
            <a:ext cx="4343400" cy="46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 l="12769" r="8796"/>
          <a:stretch>
            <a:fillRect/>
          </a:stretch>
        </p:blipFill>
        <p:spPr bwMode="auto">
          <a:xfrm>
            <a:off x="4953000" y="4495800"/>
            <a:ext cx="3124200" cy="162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C’(v)= </a:t>
            </a:r>
            <a:r>
              <a:rPr lang="en-US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+mj-lt"/>
              </a:rPr>
              <a:t>(envelope theorem)</a:t>
            </a:r>
          </a:p>
          <a:p>
            <a:endParaRPr lang="en-US" dirty="0" smtClean="0">
              <a:latin typeface="+mj-lt"/>
            </a:endParaRP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 smtClean="0">
                <a:latin typeface="+mj-lt"/>
              </a:rPr>
              <a:t>C’(V</a:t>
            </a:r>
            <a:r>
              <a:rPr lang="en-US" baseline="30000" dirty="0" smtClean="0">
                <a:latin typeface="+mj-lt"/>
              </a:rPr>
              <a:t>u</a:t>
            </a:r>
            <a:r>
              <a:rPr lang="en-US" dirty="0" smtClean="0">
                <a:latin typeface="+mj-lt"/>
              </a:rPr>
              <a:t>)= C’(V</a:t>
            </a:r>
            <a:r>
              <a:rPr lang="en-US" dirty="0" smtClean="0">
                <a:latin typeface="+mj-lt"/>
              </a:rPr>
              <a:t>)  so we get  </a:t>
            </a:r>
            <a:r>
              <a:rPr lang="en-US" dirty="0" smtClean="0"/>
              <a:t>V</a:t>
            </a:r>
            <a:r>
              <a:rPr lang="en-US" baseline="30000" dirty="0" smtClean="0"/>
              <a:t>u </a:t>
            </a:r>
            <a:r>
              <a:rPr lang="en-US" dirty="0" smtClean="0">
                <a:latin typeface="+mj-lt"/>
              </a:rPr>
              <a:t>=</a:t>
            </a:r>
            <a:r>
              <a:rPr lang="en-US" dirty="0" smtClean="0">
                <a:latin typeface="+mj-lt"/>
              </a:rPr>
              <a:t>V, so the continuation value is constant  when unemployed, and </a:t>
            </a:r>
            <a:r>
              <a:rPr lang="en-US" dirty="0" smtClean="0">
                <a:latin typeface="+mj-lt"/>
              </a:rPr>
              <a:t>therefore consumption is fully smoothed throughout the unemployment spell because c and a are constant during unemployment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solidFill>
                  <a:schemeClr val="bg1"/>
                </a:solidFill>
              </a:rPr>
              <a:t>Unemployment with full Information</a:t>
            </a:r>
          </a:p>
        </p:txBody>
      </p:sp>
      <p:sp>
        <p:nvSpPr>
          <p:cNvPr id="9" name="Down Arrow 8"/>
          <p:cNvSpPr/>
          <p:nvPr/>
        </p:nvSpPr>
        <p:spPr>
          <a:xfrm>
            <a:off x="3505200" y="2133600"/>
            <a:ext cx="304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Agency can’t observe search effort (a)</a:t>
            </a:r>
          </a:p>
          <a:p>
            <a:r>
              <a:rPr lang="en-US" dirty="0" smtClean="0"/>
              <a:t>Agency can observe and control consumption </a:t>
            </a:r>
          </a:p>
          <a:p>
            <a:r>
              <a:rPr lang="en-US" dirty="0" smtClean="0"/>
              <a:t>The worker is free to choose search effort(a)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Incentive constraint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9037-83B5-4F43-98FF-D1ECEDD5A23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21, 2013                                        Ljungqvist-Sargent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 21- Optimal Unemployment Insurance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04800"/>
            <a:ext cx="4038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one Spell model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48200" y="304800"/>
            <a:ext cx="4038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Asymmetric information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r="10345" b="20797"/>
          <a:stretch>
            <a:fillRect/>
          </a:stretch>
        </p:blipFill>
        <p:spPr bwMode="auto">
          <a:xfrm>
            <a:off x="914399" y="3429000"/>
            <a:ext cx="452845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 t="12499" r="9874"/>
          <a:stretch>
            <a:fillRect/>
          </a:stretch>
        </p:blipFill>
        <p:spPr bwMode="auto">
          <a:xfrm>
            <a:off x="685800" y="4648200"/>
            <a:ext cx="4343400" cy="46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/>
          <a:srcRect t="28571"/>
          <a:stretch>
            <a:fillRect/>
          </a:stretch>
        </p:blipFill>
        <p:spPr bwMode="auto">
          <a:xfrm>
            <a:off x="4038600" y="5181600"/>
            <a:ext cx="2971800" cy="31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8380</TotalTime>
  <Words>1670</Words>
  <Application>Microsoft Office PowerPoint</Application>
  <PresentationFormat>On-screen Show (4:3)</PresentationFormat>
  <Paragraphs>330</Paragraphs>
  <Slides>31</Slides>
  <Notes>31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Optimal Unemployment Insurance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</dc:creator>
  <cp:lastModifiedBy>caro</cp:lastModifiedBy>
  <cp:revision>193</cp:revision>
  <dcterms:created xsi:type="dcterms:W3CDTF">2013-04-04T01:01:24Z</dcterms:created>
  <dcterms:modified xsi:type="dcterms:W3CDTF">2013-10-21T16:26:15Z</dcterms:modified>
</cp:coreProperties>
</file>