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6" autoAdjust="0"/>
    <p:restoredTop sz="94660"/>
  </p:normalViewPr>
  <p:slideViewPr>
    <p:cSldViewPr>
      <p:cViewPr varScale="1">
        <p:scale>
          <a:sx n="96" d="100"/>
          <a:sy n="96" d="100"/>
        </p:scale>
        <p:origin x="-40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6C22E-C679-46FC-976D-E595A2EC203C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FBDA22-2CEC-478A-B058-6362B938D3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899B1-7F5F-4ED9-92C8-89C6AF03B5E9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DEC44-F574-4CAD-A10B-617371618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2A9C4-8E5D-4400-989D-63C936757A59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4B13F8-CFB7-467D-B2A6-CE67C66A3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F7A3-E08A-4242-8C58-F0E99552CEA1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46D89-8C19-4360-B3C9-3B8A8A7BF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6A2E3-03AE-416D-B927-6C20E875A1EC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2874A-AB5D-4665-89ED-5D167230B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4E3E8-2F04-4BC6-85D6-DC10743150E0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98AAC-0C70-499D-A185-AC5755BFAB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81737-B16A-4168-98C3-182397F265AB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91B0F-CB68-49E1-9308-5FF82774A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ED42B-FD2D-49AD-A63E-F18189B46CEA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D02A1-2F6A-4081-8FBF-AB5B20B4F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F87E2-CF89-45B7-B274-B22CB817F271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EE828-9F0E-4C6B-8C39-A9436538C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E049-CBE8-47C8-BC93-F75E13F3E327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32487-DE25-4179-B03C-25F4A330A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75328-4F3B-42B1-BB54-5C2927A621ED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FF8DE-F3D7-4291-B6E3-B1E8DFE1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1D4702-1BC8-45D7-B723-55884F4F2AF7}" type="datetimeFigureOut">
              <a:rPr lang="en-US"/>
              <a:pPr>
                <a:defRPr/>
              </a:pPr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A42068-BD49-4038-A01C-8DFCD52E7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5.png"/><Relationship Id="rId5" Type="http://schemas.openxmlformats.org/officeDocument/2006/relationships/image" Target="../media/image44.png"/><Relationship Id="rId4" Type="http://schemas.openxmlformats.org/officeDocument/2006/relationships/image" Target="../media/image4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66800" y="2362200"/>
            <a:ext cx="7162800" cy="1066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31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Chapter 14 : Economic Growth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L. </a:t>
            </a:r>
            <a:r>
              <a:rPr lang="en-US" sz="1800" dirty="0" err="1" smtClean="0">
                <a:solidFill>
                  <a:schemeClr val="tx1"/>
                </a:solidFill>
              </a:rPr>
              <a:t>Ljungqvist</a:t>
            </a:r>
            <a:r>
              <a:rPr lang="en-US" sz="1800" dirty="0" smtClean="0">
                <a:solidFill>
                  <a:schemeClr val="tx1"/>
                </a:solidFill>
              </a:rPr>
              <a:t> and T. J. </a:t>
            </a:r>
            <a:r>
              <a:rPr lang="en-US" sz="1800" dirty="0" err="1" smtClean="0">
                <a:solidFill>
                  <a:schemeClr val="tx1"/>
                </a:solidFill>
              </a:rPr>
              <a:t>Sargent</a:t>
            </a:r>
            <a:endParaRPr lang="en-US" sz="18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8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800" dirty="0" smtClean="0">
                <a:solidFill>
                  <a:schemeClr val="tx1"/>
                </a:solidFill>
              </a:rPr>
              <a:t>Presented by Celine </a:t>
            </a:r>
            <a:r>
              <a:rPr lang="en-US" sz="1800" dirty="0" err="1" smtClean="0">
                <a:solidFill>
                  <a:schemeClr val="tx1"/>
                </a:solidFill>
              </a:rPr>
              <a:t>Boulenger</a:t>
            </a:r>
            <a:endParaRPr lang="en-US" sz="1800" dirty="0" smtClean="0">
              <a:solidFill>
                <a:schemeClr val="tx1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All factors reproducible</a:t>
            </a:r>
            <a:endParaRPr lang="en-US" dirty="0"/>
          </a:p>
        </p:txBody>
      </p:sp>
      <p:sp>
        <p:nvSpPr>
          <p:cNvPr id="22530" name="TextBox 2"/>
          <p:cNvSpPr txBox="1">
            <a:spLocks noChangeArrowheads="1"/>
          </p:cNvSpPr>
          <p:nvPr/>
        </p:nvSpPr>
        <p:spPr bwMode="auto">
          <a:xfrm>
            <a:off x="228600" y="1676400"/>
            <a:ext cx="8153400" cy="535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arenR"/>
            </a:pPr>
            <a:r>
              <a:rPr lang="en-US" sz="2400" u="sng">
                <a:latin typeface="Calibri" pitchFamily="34" charset="0"/>
              </a:rPr>
              <a:t>One sector model</a:t>
            </a:r>
          </a:p>
          <a:p>
            <a:pPr marL="457200" indent="-457200"/>
            <a:endParaRPr lang="en-US" sz="2400" u="sng">
              <a:latin typeface="Calibri" pitchFamily="34" charset="0"/>
            </a:endParaRPr>
          </a:p>
          <a:p>
            <a:pPr marL="457200" indent="-457200"/>
            <a:r>
              <a:rPr lang="en-US">
                <a:latin typeface="Calibri" pitchFamily="34" charset="0"/>
              </a:rPr>
              <a:t>We assume that all factors of production are producible. Human capital         can be</a:t>
            </a:r>
          </a:p>
          <a:p>
            <a:pPr marL="457200" indent="-457200"/>
            <a:r>
              <a:rPr lang="en-US">
                <a:latin typeface="Calibri" pitchFamily="34" charset="0"/>
              </a:rPr>
              <a:t>produced in the same way as physical capital but with a different rate of depreciation </a:t>
            </a:r>
          </a:p>
          <a:p>
            <a:pPr marL="457200" indent="-457200"/>
            <a:r>
              <a:rPr lang="en-US">
                <a:latin typeface="Calibri" pitchFamily="34" charset="0"/>
              </a:rPr>
              <a:t>(we use                        ). </a:t>
            </a:r>
          </a:p>
          <a:p>
            <a:pPr marL="457200" indent="-457200"/>
            <a:endParaRPr lang="en-US">
              <a:latin typeface="Calibri" pitchFamily="34" charset="0"/>
            </a:endParaRPr>
          </a:p>
          <a:p>
            <a:pPr marL="457200" indent="-457200"/>
            <a:r>
              <a:rPr lang="en-US">
                <a:latin typeface="Calibri" pitchFamily="34" charset="0"/>
              </a:rPr>
              <a:t>The wage is equal to the marginal product of human capital : </a:t>
            </a:r>
          </a:p>
          <a:p>
            <a:pPr marL="457200" indent="-457200"/>
            <a:endParaRPr lang="en-US">
              <a:latin typeface="Calibri" pitchFamily="34" charset="0"/>
            </a:endParaRPr>
          </a:p>
          <a:p>
            <a:pPr marL="457200" indent="-457200"/>
            <a:endParaRPr lang="en-US">
              <a:latin typeface="Calibri" pitchFamily="34" charset="0"/>
            </a:endParaRPr>
          </a:p>
          <a:p>
            <a:pPr marL="457200" indent="-457200"/>
            <a:endParaRPr lang="en-US">
              <a:latin typeface="Calibri" pitchFamily="34" charset="0"/>
            </a:endParaRPr>
          </a:p>
          <a:p>
            <a:pPr marL="457200" indent="-457200"/>
            <a:r>
              <a:rPr lang="en-US">
                <a:latin typeface="Calibri" pitchFamily="34" charset="0"/>
              </a:rPr>
              <a:t>And households’ budget constraint is still : </a:t>
            </a:r>
          </a:p>
          <a:p>
            <a:pPr marL="457200" indent="-457200"/>
            <a:endParaRPr lang="en-US">
              <a:latin typeface="Calibri" pitchFamily="34" charset="0"/>
            </a:endParaRPr>
          </a:p>
          <a:p>
            <a:pPr marL="457200" indent="-457200"/>
            <a:endParaRPr lang="en-US">
              <a:latin typeface="Calibri" pitchFamily="34" charset="0"/>
            </a:endParaRPr>
          </a:p>
          <a:p>
            <a:pPr marL="457200" indent="-457200"/>
            <a:endParaRPr lang="en-US">
              <a:latin typeface="Calibri" pitchFamily="34" charset="0"/>
            </a:endParaRPr>
          </a:p>
          <a:p>
            <a:pPr marL="457200" indent="-457200"/>
            <a:r>
              <a:rPr lang="en-US">
                <a:latin typeface="Calibri" pitchFamily="34" charset="0"/>
              </a:rPr>
              <a:t>Where           is now given by </a:t>
            </a:r>
          </a:p>
          <a:p>
            <a:pPr marL="457200" indent="-457200"/>
            <a:endParaRPr lang="en-US">
              <a:latin typeface="Calibri" pitchFamily="34" charset="0"/>
            </a:endParaRPr>
          </a:p>
          <a:p>
            <a:pPr marL="457200" indent="-457200"/>
            <a:endParaRPr lang="en-US">
              <a:latin typeface="Calibri" pitchFamily="34" charset="0"/>
            </a:endParaRPr>
          </a:p>
          <a:p>
            <a:pPr marL="457200" indent="-457200"/>
            <a:r>
              <a:rPr lang="en-US">
                <a:latin typeface="Calibri" pitchFamily="34" charset="0"/>
              </a:rPr>
              <a:t>   </a:t>
            </a:r>
            <a:r>
              <a:rPr lang="en-US" sz="2400" u="sng">
                <a:latin typeface="Calibri" pitchFamily="34" charset="0"/>
              </a:rPr>
              <a:t> </a:t>
            </a: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2438400"/>
            <a:ext cx="266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048000"/>
            <a:ext cx="1077913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24200" y="3886200"/>
            <a:ext cx="238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4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19400" y="5105400"/>
            <a:ext cx="35909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66800" y="5562600"/>
            <a:ext cx="45720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19400" y="6096000"/>
            <a:ext cx="42545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All factors reproducible</a:t>
            </a:r>
            <a:endParaRPr lang="en-US" dirty="0"/>
          </a:p>
        </p:txBody>
      </p:sp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533400" y="1676400"/>
            <a:ext cx="8153400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The first order condition with respect to human capital becomes :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Since both this equation and                                                       have to hold,   we get that the rates of returns have to obey :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Meaning : 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Which determines a time-invariant competitive equilibrium ratio in capital per person as a function of depreciation rates and parameters of the production function. 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pic>
        <p:nvPicPr>
          <p:cNvPr id="2355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2057400"/>
            <a:ext cx="44545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2667000"/>
            <a:ext cx="2781300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14600" y="3429000"/>
            <a:ext cx="4065588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14600" y="4495800"/>
            <a:ext cx="42640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All factors reproducible </a:t>
            </a:r>
            <a:endParaRPr lang="en-US" dirty="0"/>
          </a:p>
        </p:txBody>
      </p:sp>
      <p:sp>
        <p:nvSpPr>
          <p:cNvPr id="24578" name="TextBox 2"/>
          <p:cNvSpPr txBox="1">
            <a:spLocks noChangeArrowheads="1"/>
          </p:cNvSpPr>
          <p:nvPr/>
        </p:nvSpPr>
        <p:spPr bwMode="auto">
          <a:xfrm>
            <a:off x="381000" y="1676400"/>
            <a:ext cx="82296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After solving for               we get the equilibrium growth rate :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There is again no transition dynamics toward a steady state.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And this equilibrium is now Pareto Optimal.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 </a:t>
            </a:r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676400"/>
            <a:ext cx="6318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38400" y="2200275"/>
            <a:ext cx="3733800" cy="75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All factors reproducible </a:t>
            </a:r>
            <a:endParaRPr lang="en-US" dirty="0"/>
          </a:p>
        </p:txBody>
      </p:sp>
      <p:sp>
        <p:nvSpPr>
          <p:cNvPr id="25602" name="TextBox 2"/>
          <p:cNvSpPr txBox="1">
            <a:spLocks noChangeArrowheads="1"/>
          </p:cNvSpPr>
          <p:nvPr/>
        </p:nvSpPr>
        <p:spPr bwMode="auto">
          <a:xfrm>
            <a:off x="381000" y="1676400"/>
            <a:ext cx="8305800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latin typeface="Calibri" pitchFamily="34" charset="0"/>
              </a:rPr>
              <a:t>2) Two sector model</a:t>
            </a:r>
          </a:p>
          <a:p>
            <a:endParaRPr lang="en-US" sz="2400" u="sng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The resource constraint in the goods sector is :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And the linear technology for accumulating additional human capital is : 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Where                         is the fraction of human capital employed in the goods sector and     </a:t>
            </a:r>
          </a:p>
          <a:p>
            <a:r>
              <a:rPr lang="en-US">
                <a:latin typeface="Calibri" pitchFamily="34" charset="0"/>
              </a:rPr>
              <a:t>                      is devoted to human capital accumulation.  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We want a balanced growth path where consumption, physical capital and human capital grow at constant rates and the fraction           stays constant over time.    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                                       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 </a:t>
            </a:r>
            <a:r>
              <a:rPr lang="en-US" sz="2400" u="sng">
                <a:latin typeface="Calibri" pitchFamily="34" charset="0"/>
              </a:rPr>
              <a:t> 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895600"/>
            <a:ext cx="36020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0400" y="3886200"/>
            <a:ext cx="32004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5400" y="4572000"/>
            <a:ext cx="9906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3400" y="4876800"/>
            <a:ext cx="914400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76800" y="5791200"/>
            <a:ext cx="38100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All factors reproducible</a:t>
            </a:r>
            <a:endParaRPr lang="en-US" dirty="0"/>
          </a:p>
        </p:txBody>
      </p:sp>
      <p:sp>
        <p:nvSpPr>
          <p:cNvPr id="26626" name="TextBox 2"/>
          <p:cNvSpPr txBox="1">
            <a:spLocks noChangeArrowheads="1"/>
          </p:cNvSpPr>
          <p:nvPr/>
        </p:nvSpPr>
        <p:spPr bwMode="auto">
          <a:xfrm>
            <a:off x="533400" y="1600200"/>
            <a:ext cx="8077200" cy="674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Let               be the growth rate of consumption and the equilibrium condition becomes :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Which means that along the balanced growth path, the marginal product of physical capital must be constant.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With the assumed Cobb-Douglas technology, the marginal product of capital is proportional to the average product so we get :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Which implies              is constant since                 is constant by definition of a balanced growth path.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Thus the capital stock must grow at the same rate as consumption.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 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pic>
        <p:nvPicPr>
          <p:cNvPr id="2662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00200"/>
            <a:ext cx="6858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2087563"/>
            <a:ext cx="53340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0" y="4495800"/>
            <a:ext cx="51879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57400" y="5486400"/>
            <a:ext cx="533400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1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67200" y="5486400"/>
            <a:ext cx="7620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All factors reproducible </a:t>
            </a:r>
            <a:endParaRPr lang="en-US" dirty="0"/>
          </a:p>
        </p:txBody>
      </p:sp>
      <p:sp>
        <p:nvSpPr>
          <p:cNvPr id="27650" name="TextBox 3"/>
          <p:cNvSpPr txBox="1">
            <a:spLocks noChangeArrowheads="1"/>
          </p:cNvSpPr>
          <p:nvPr/>
        </p:nvSpPr>
        <p:spPr bwMode="auto">
          <a:xfrm>
            <a:off x="533400" y="4038600"/>
            <a:ext cx="84582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Which directly implies that human capital must also grow at the rate                      along a balanced growth path and the growth rate is : 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4495800"/>
            <a:ext cx="609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5334000"/>
            <a:ext cx="2362200" cy="60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TextBox 6"/>
          <p:cNvSpPr txBox="1">
            <a:spLocks noChangeArrowheads="1"/>
          </p:cNvSpPr>
          <p:nvPr/>
        </p:nvSpPr>
        <p:spPr bwMode="auto">
          <a:xfrm>
            <a:off x="685800" y="1828800"/>
            <a:ext cx="77724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Substituting                                       into</a:t>
            </a:r>
          </a:p>
          <a:p>
            <a:r>
              <a:rPr lang="en-US">
                <a:latin typeface="Calibri" pitchFamily="34" charset="0"/>
              </a:rPr>
              <a:t>We get 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And dividing by the same                     equation for period t-1 we get :  </a:t>
            </a:r>
          </a:p>
        </p:txBody>
      </p:sp>
      <p:pic>
        <p:nvPicPr>
          <p:cNvPr id="27654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7400" y="1828800"/>
            <a:ext cx="1752600" cy="34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5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1676400"/>
            <a:ext cx="3509963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6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95400" y="2514600"/>
            <a:ext cx="5691188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7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48600" y="1676400"/>
            <a:ext cx="6953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8" name="Picture 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76600" y="3200400"/>
            <a:ext cx="91440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9" name="Picture 10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124200" y="3581400"/>
            <a:ext cx="2590800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All factors reproducible</a:t>
            </a:r>
            <a:endParaRPr lang="en-US" dirty="0"/>
          </a:p>
        </p:txBody>
      </p:sp>
      <p:sp>
        <p:nvSpPr>
          <p:cNvPr id="28674" name="TextBox 2"/>
          <p:cNvSpPr txBox="1">
            <a:spLocks noChangeArrowheads="1"/>
          </p:cNvSpPr>
          <p:nvPr/>
        </p:nvSpPr>
        <p:spPr bwMode="auto">
          <a:xfrm>
            <a:off x="304800" y="1600200"/>
            <a:ext cx="822960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We have yet to determine the equilibrium value of         I    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It has to be such that a unit of human capital receives the same factor payment in both sectors; the marginal products of human capital must be the same : 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Where pt is the relative price of human capital in terms of the composite consumption/capital good.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Since the capital/consumption ratio is constant along a balanced growth path, pt must also be constant over time.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We also need the rates of return on human and physical capital to be equal : 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  </a:t>
            </a:r>
          </a:p>
        </p:txBody>
      </p:sp>
      <p:pic>
        <p:nvPicPr>
          <p:cNvPr id="2867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1600200"/>
            <a:ext cx="538163" cy="39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2833688"/>
            <a:ext cx="342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5600" y="5562600"/>
            <a:ext cx="3849688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All factors reproducible </a:t>
            </a:r>
            <a:endParaRPr lang="en-US" dirty="0"/>
          </a:p>
        </p:txBody>
      </p:sp>
      <p:sp>
        <p:nvSpPr>
          <p:cNvPr id="29698" name="TextBox 2"/>
          <p:cNvSpPr txBox="1">
            <a:spLocks noChangeArrowheads="1"/>
          </p:cNvSpPr>
          <p:nvPr/>
        </p:nvSpPr>
        <p:spPr bwMode="auto">
          <a:xfrm>
            <a:off x="304800" y="1524000"/>
            <a:ext cx="82296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Using that information, we obtain :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Thus the growth rate is positive as long as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Again, there is no discrepancy between private and social rates of return so our equilibrium is Pareto Optimal. 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 </a:t>
            </a:r>
          </a:p>
        </p:txBody>
      </p:sp>
      <p:pic>
        <p:nvPicPr>
          <p:cNvPr id="2969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1905000"/>
            <a:ext cx="3338513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2667000"/>
            <a:ext cx="1292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This chapter describes basic </a:t>
            </a:r>
            <a:r>
              <a:rPr lang="en-US" sz="2400" dirty="0" err="1" smtClean="0"/>
              <a:t>nonstochastic</a:t>
            </a:r>
            <a:r>
              <a:rPr lang="en-US" sz="2400" dirty="0" smtClean="0"/>
              <a:t> models of sustained economic growth. </a:t>
            </a:r>
            <a:endParaRPr lang="en-US" sz="2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We will look at 3 different models: </a:t>
            </a:r>
            <a:endParaRPr lang="en-US" sz="2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/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/>
              <a:t>1) Exogenous growth model driven by growth in labor productivity 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AutoNum type="arabicParenR"/>
              <a:defRPr/>
            </a:pPr>
            <a:endParaRPr lang="en-US" sz="2400" dirty="0"/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/>
              <a:t>2) Endogenous growth model with externality from spillovers</a:t>
            </a:r>
          </a:p>
          <a:p>
            <a:pPr marL="457200" indent="-45720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/>
              <a:t>3) Endogenous growth model that assumes all factors are reproducible.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economy </a:t>
            </a:r>
            <a:endParaRPr lang="en-US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28800" y="2209800"/>
            <a:ext cx="5410200" cy="609600"/>
          </a:xfrm>
        </p:spPr>
      </p:pic>
      <p:sp>
        <p:nvSpPr>
          <p:cNvPr id="15363" name="TextBox 6"/>
          <p:cNvSpPr txBox="1">
            <a:spLocks noChangeArrowheads="1"/>
          </p:cNvSpPr>
          <p:nvPr/>
        </p:nvSpPr>
        <p:spPr bwMode="auto">
          <a:xfrm>
            <a:off x="685800" y="1447800"/>
            <a:ext cx="7467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The economy consists of a constant population of identical agents who consume according to : </a:t>
            </a:r>
          </a:p>
        </p:txBody>
      </p:sp>
      <p:sp>
        <p:nvSpPr>
          <p:cNvPr id="15364" name="TextBox 7"/>
          <p:cNvSpPr txBox="1">
            <a:spLocks noChangeArrowheads="1"/>
          </p:cNvSpPr>
          <p:nvPr/>
        </p:nvSpPr>
        <p:spPr bwMode="auto">
          <a:xfrm>
            <a:off x="914400" y="2971800"/>
            <a:ext cx="7848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And the production function exhibits constant returns to scale :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 </a:t>
            </a:r>
          </a:p>
        </p:txBody>
      </p:sp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09800" y="3429000"/>
            <a:ext cx="396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52600" y="4267200"/>
            <a:ext cx="333375" cy="26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24600" y="4191000"/>
            <a:ext cx="2222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8" name="TextBox 14"/>
          <p:cNvSpPr txBox="1">
            <a:spLocks noChangeArrowheads="1"/>
          </p:cNvSpPr>
          <p:nvPr/>
        </p:nvSpPr>
        <p:spPr bwMode="auto">
          <a:xfrm>
            <a:off x="762000" y="4191000"/>
            <a:ext cx="67056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The input       is physical capital with a rate of depreciation</a:t>
            </a:r>
          </a:p>
          <a:p>
            <a:r>
              <a:rPr lang="en-US">
                <a:latin typeface="Calibri" pitchFamily="34" charset="0"/>
              </a:rPr>
              <a:t>New capital is created by transforming one unit of output into one unit of capital. </a:t>
            </a:r>
          </a:p>
          <a:p>
            <a:r>
              <a:rPr lang="en-US">
                <a:latin typeface="Calibri" pitchFamily="34" charset="0"/>
              </a:rPr>
              <a:t>       is the contribution of labor. </a:t>
            </a:r>
          </a:p>
          <a:p>
            <a:r>
              <a:rPr lang="en-US">
                <a:latin typeface="Calibri" pitchFamily="34" charset="0"/>
              </a:rPr>
              <a:t>We assume F satisfies diminishing marginal products and Inada conditions :</a:t>
            </a:r>
          </a:p>
          <a:p>
            <a:r>
              <a:rPr lang="en-US">
                <a:latin typeface="Calibri" pitchFamily="34" charset="0"/>
              </a:rPr>
              <a:t>  </a:t>
            </a:r>
          </a:p>
        </p:txBody>
      </p:sp>
      <p:pic>
        <p:nvPicPr>
          <p:cNvPr id="15369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38200" y="5029200"/>
            <a:ext cx="35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0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62000" y="5943600"/>
            <a:ext cx="3352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71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29200" y="5715000"/>
            <a:ext cx="27146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Balanced growth path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r>
              <a:rPr lang="en-US" sz="1800" smtClean="0"/>
              <a:t>All endogenous variables grow at constant (but possibly different) rates. </a:t>
            </a:r>
          </a:p>
          <a:p>
            <a:r>
              <a:rPr lang="en-US" sz="1800" smtClean="0"/>
              <a:t>Return to K must be such that households want to hold capital stock. </a:t>
            </a:r>
          </a:p>
          <a:p>
            <a:r>
              <a:rPr lang="en-US" sz="1800" smtClean="0"/>
              <a:t>In a competitive economy, the rental payment is equal to the marginal product of capital : 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2743200"/>
            <a:ext cx="2571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extBox 6"/>
          <p:cNvSpPr txBox="1">
            <a:spLocks noChangeArrowheads="1"/>
          </p:cNvSpPr>
          <p:nvPr/>
        </p:nvSpPr>
        <p:spPr bwMode="auto">
          <a:xfrm>
            <a:off x="685800" y="3276600"/>
            <a:ext cx="7239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And households maximize utility subject to budget constraints : 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pic>
        <p:nvPicPr>
          <p:cNvPr id="1638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3657600"/>
            <a:ext cx="449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Box 8"/>
          <p:cNvSpPr txBox="1">
            <a:spLocks noChangeArrowheads="1"/>
          </p:cNvSpPr>
          <p:nvPr/>
        </p:nvSpPr>
        <p:spPr bwMode="auto">
          <a:xfrm>
            <a:off x="609600" y="4038600"/>
            <a:ext cx="6477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Where        stands for labor-related budget terms.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The FOC with respect to          is :  </a:t>
            </a:r>
          </a:p>
        </p:txBody>
      </p:sp>
      <p:pic>
        <p:nvPicPr>
          <p:cNvPr id="1639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71600" y="4038600"/>
            <a:ext cx="3111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71800" y="4572000"/>
            <a:ext cx="457200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0" y="4876800"/>
            <a:ext cx="30480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4" name="TextBox 14"/>
          <p:cNvSpPr txBox="1">
            <a:spLocks noChangeArrowheads="1"/>
          </p:cNvSpPr>
          <p:nvPr/>
        </p:nvSpPr>
        <p:spPr bwMode="auto">
          <a:xfrm>
            <a:off x="533400" y="5791200"/>
            <a:ext cx="6324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And rearranging using our CRRA utility function and rental equation, we get 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Balanced growth path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1828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914400" y="2514600"/>
            <a:ext cx="72390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We can see that a constant consumption growth rate is sustained by a constant rate of return to capital.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We can also see that capital alone can’t sustain consumption growth when the labor input is constant over time :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which leads to a constant consumption level and capital-labor ratio given by </a:t>
            </a:r>
          </a:p>
          <a:p>
            <a:endParaRPr lang="en-US">
              <a:latin typeface="Calibri" pitchFamily="34" charset="0"/>
            </a:endParaRPr>
          </a:p>
        </p:txBody>
      </p:sp>
      <p:pic>
        <p:nvPicPr>
          <p:cNvPr id="1741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657600"/>
            <a:ext cx="914400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4625975"/>
            <a:ext cx="289560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914400" y="15240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And rearranging using our CRRA utility function and rental equation, we get 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Endogenous growth </a:t>
            </a:r>
            <a:endParaRPr lang="en-US" dirty="0"/>
          </a:p>
        </p:txBody>
      </p:sp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533400" y="1503363"/>
            <a:ext cx="8305800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Assume we have labor-augmenting technological change at the constant rate   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Both consumption and physical capital will grow at that same rate             along a balanced growth path.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The same growth rate of                  implies that the ratio         and the marginal product of capital remain constant in the steady state.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A time invariant rate of return is again consistent with a constant growth rate of consumption; thus the optimal ratio of         is given by :  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The implied rate of  return on capital induces agents to choose a consumption growth rate of 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 </a:t>
            </a:r>
          </a:p>
        </p:txBody>
      </p:sp>
      <p:pic>
        <p:nvPicPr>
          <p:cNvPr id="1843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828800"/>
            <a:ext cx="360521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2667000"/>
            <a:ext cx="568325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71800" y="3505200"/>
            <a:ext cx="83820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67400" y="3429000"/>
            <a:ext cx="246063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67200" y="4572000"/>
            <a:ext cx="271463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4953000"/>
            <a:ext cx="3043238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47800" y="6019800"/>
            <a:ext cx="827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Exogenous growth </a:t>
            </a:r>
            <a:endParaRPr lang="en-US" dirty="0"/>
          </a:p>
        </p:txBody>
      </p:sp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533400" y="1447800"/>
            <a:ext cx="82296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This equilibrium is Pareto Optimal since the private return coincides with the social return.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Labor is also paid its marginal product in a competitive equilibrium :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So we have that factor payments equal total production :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 </a:t>
            </a:r>
          </a:p>
          <a:p>
            <a:endParaRPr lang="en-US">
              <a:latin typeface="Calibri" pitchFamily="34" charset="0"/>
            </a:endParaRP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3097213"/>
            <a:ext cx="3505200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4419600"/>
            <a:ext cx="3048000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Externality from spillovers</a:t>
            </a:r>
            <a:endParaRPr lang="en-US" dirty="0"/>
          </a:p>
        </p:txBody>
      </p:sp>
      <p:sp>
        <p:nvSpPr>
          <p:cNvPr id="20482" name="TextBox 2"/>
          <p:cNvSpPr txBox="1">
            <a:spLocks noChangeArrowheads="1"/>
          </p:cNvSpPr>
          <p:nvPr/>
        </p:nvSpPr>
        <p:spPr bwMode="auto">
          <a:xfrm>
            <a:off x="533400" y="1600200"/>
            <a:ext cx="83058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Assume that technology grows because of aggregate spillovers coming from firms’ production activities. </a:t>
            </a:r>
          </a:p>
          <a:p>
            <a:r>
              <a:rPr lang="en-US">
                <a:latin typeface="Calibri" pitchFamily="34" charset="0"/>
              </a:rPr>
              <a:t>We assume that firms face a fixed labor productivity that is proportional to the current economy-wide average of physical capital per worker :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Meaning                 so our equilibrium condition becomes : 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We now have no transition dynamics toward a steady state. This equation determines a </a:t>
            </a:r>
            <a:r>
              <a:rPr lang="en-US" i="1">
                <a:latin typeface="Calibri" pitchFamily="34" charset="0"/>
              </a:rPr>
              <a:t>time invariant growth rate </a:t>
            </a:r>
            <a:r>
              <a:rPr lang="en-US">
                <a:latin typeface="Calibri" pitchFamily="34" charset="0"/>
              </a:rPr>
              <a:t>regardless of our initial capital stock.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It is no longer Pareto Optimal since the private return on capital is less than the social rate of return.</a:t>
            </a:r>
          </a:p>
          <a:p>
            <a:endParaRPr lang="en-US">
              <a:latin typeface="Calibri" pitchFamily="34" charset="0"/>
            </a:endParaRP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2743200"/>
            <a:ext cx="2651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3276600"/>
            <a:ext cx="609600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19400" y="3581400"/>
            <a:ext cx="3279775" cy="66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Externality from spillovers</a:t>
            </a:r>
            <a:endParaRPr lang="en-US" dirty="0"/>
          </a:p>
        </p:txBody>
      </p:sp>
      <p:sp>
        <p:nvSpPr>
          <p:cNvPr id="21506" name="TextBox 2"/>
          <p:cNvSpPr txBox="1">
            <a:spLocks noChangeArrowheads="1"/>
          </p:cNvSpPr>
          <p:nvPr/>
        </p:nvSpPr>
        <p:spPr bwMode="auto">
          <a:xfrm>
            <a:off x="609600" y="1676400"/>
            <a:ext cx="8077200" cy="369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The suboptimality of the decentralized competitive equilibrium comes from the agents and the planner having different budget constraints.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Individuals take the spillover effect as given :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While the planner’s resource constraint has the spillover effect internalized : </a:t>
            </a:r>
          </a:p>
          <a:p>
            <a:endParaRPr lang="en-US">
              <a:latin typeface="Calibri" pitchFamily="34" charset="0"/>
            </a:endParaRPr>
          </a:p>
          <a:p>
            <a:r>
              <a:rPr lang="en-US">
                <a:latin typeface="Calibri" pitchFamily="34" charset="0"/>
              </a:rPr>
              <a:t> </a:t>
            </a:r>
          </a:p>
          <a:p>
            <a:endParaRPr lang="en-US">
              <a:latin typeface="Calibri" pitchFamily="34" charset="0"/>
            </a:endParaRPr>
          </a:p>
          <a:p>
            <a:endParaRPr lang="en-US">
              <a:latin typeface="Calibri" pitchFamily="34" charset="0"/>
            </a:endParaRP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048000"/>
            <a:ext cx="5243513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4419600"/>
            <a:ext cx="5138738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967</Words>
  <Application>Microsoft Office PowerPoint</Application>
  <PresentationFormat>On-screen Show (4:3)</PresentationFormat>
  <Paragraphs>223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Calibri</vt:lpstr>
      <vt:lpstr>Arial</vt:lpstr>
      <vt:lpstr>Office Theme</vt:lpstr>
      <vt:lpstr>Chapter 14 : Economic Growth</vt:lpstr>
      <vt:lpstr>Introduction </vt:lpstr>
      <vt:lpstr>The economy </vt:lpstr>
      <vt:lpstr>Balanced growth path</vt:lpstr>
      <vt:lpstr>Balanced growth path</vt:lpstr>
      <vt:lpstr>Endogenous growth </vt:lpstr>
      <vt:lpstr>Exogenous growth </vt:lpstr>
      <vt:lpstr>Externality from spillovers</vt:lpstr>
      <vt:lpstr>Externality from spillovers</vt:lpstr>
      <vt:lpstr>All factors reproducible</vt:lpstr>
      <vt:lpstr>All factors reproducible</vt:lpstr>
      <vt:lpstr>All factors reproducible </vt:lpstr>
      <vt:lpstr>All factors reproducible </vt:lpstr>
      <vt:lpstr>All factors reproducible</vt:lpstr>
      <vt:lpstr>All factors reproducible </vt:lpstr>
      <vt:lpstr>All factors reproducible</vt:lpstr>
      <vt:lpstr>All factors reproducible </vt:lpstr>
    </vt:vector>
  </TitlesOfParts>
  <Company>University of Houston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14 : Economic Growth</dc:title>
  <dc:creator>Najjar, Rami S</dc:creator>
  <cp:lastModifiedBy>bsorense</cp:lastModifiedBy>
  <cp:revision>22</cp:revision>
  <dcterms:created xsi:type="dcterms:W3CDTF">2013-10-24T15:47:11Z</dcterms:created>
  <dcterms:modified xsi:type="dcterms:W3CDTF">2013-10-24T18:09:21Z</dcterms:modified>
</cp:coreProperties>
</file>