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87" d="100"/>
          <a:sy n="87" d="100"/>
        </p:scale>
        <p:origin x="-1464" y="-84"/>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0A072B-8C90-4914-BE03-509D2F5D4084}" type="datetimeFigureOut">
              <a:rPr lang="en-US" smtClean="0"/>
              <a:t>11/26/2013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2A0024-3D90-49E7-8691-79609420169D}" type="slidenum">
              <a:rPr lang="en-US" smtClean="0"/>
              <a:t>‹#›</a:t>
            </a:fld>
            <a:endParaRPr lang="en-US"/>
          </a:p>
        </p:txBody>
      </p:sp>
    </p:spTree>
    <p:extLst>
      <p:ext uri="{BB962C8B-B14F-4D97-AF65-F5344CB8AC3E}">
        <p14:creationId xmlns:p14="http://schemas.microsoft.com/office/powerpoint/2010/main" val="353511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ED82230-4286-46D0-A3B9-D0F34369BF88}" type="datetime1">
              <a:rPr lang="en-US" smtClean="0"/>
              <a:t>11/26/2013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12B6FAC-0003-45FB-8571-68CF69A21F4F}"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D346BE-6A64-42EF-9472-A1A0F5ACCFC8}" type="datetime1">
              <a:rPr lang="en-US" smtClean="0"/>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B6FAC-0003-45FB-8571-68CF69A21F4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B91566-5BBA-4BAD-9575-15C2E4CD7E40}" type="datetime1">
              <a:rPr lang="en-US" smtClean="0"/>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B6FAC-0003-45FB-8571-68CF69A21F4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4B45C05-371F-4445-BBCF-DC394EADDA96}" type="datetime1">
              <a:rPr lang="en-US" smtClean="0"/>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B6FAC-0003-45FB-8571-68CF69A21F4F}"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90A6D0E-7053-4FDC-ACA5-F46DF981BB28}" type="datetime1">
              <a:rPr lang="en-US" smtClean="0"/>
              <a:t>11/26/2013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12B6FAC-0003-45FB-8571-68CF69A21F4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D186CE4-2E88-45C3-821F-6D8DBEEE8CAA}" type="datetime1">
              <a:rPr lang="en-US" smtClean="0"/>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B6FAC-0003-45FB-8571-68CF69A21F4F}"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D7CAD64-AD05-481C-8399-7FB674391872}" type="datetime1">
              <a:rPr lang="en-US" smtClean="0"/>
              <a:t>11/26/2013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2B6FAC-0003-45FB-8571-68CF69A21F4F}"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B47878D-279F-424C-A6D4-0A544337ACA4}" type="datetime1">
              <a:rPr lang="en-US" smtClean="0"/>
              <a:t>11/26/2013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2B6FAC-0003-45FB-8571-68CF69A21F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B4B91-810A-4A9A-BF77-FD5CB557C3C4}" type="datetime1">
              <a:rPr lang="en-US" smtClean="0"/>
              <a:t>11/26/2013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2B6FAC-0003-45FB-8571-68CF69A21F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CF5FA0F-F75D-4FEF-9B45-66C60E0AE6DE}" type="datetime1">
              <a:rPr lang="en-US" smtClean="0"/>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B6FAC-0003-45FB-8571-68CF69A21F4F}"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D3B5FA-71DE-4FB9-AAB3-F325864CDACA}" type="datetime1">
              <a:rPr lang="en-US" smtClean="0"/>
              <a:t>11/26/2013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12B6FAC-0003-45FB-8571-68CF69A21F4F}"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BFBD366-AC34-4A79-81E4-38B902B1D075}" type="datetime1">
              <a:rPr lang="en-US" smtClean="0"/>
              <a:t>11/26/2013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12B6FAC-0003-45FB-8571-68CF69A21F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latin typeface="Garamond" pitchFamily="18" charset="0"/>
              </a:rPr>
              <a:t>Ljungqvist-Sargent, Chapter 11</a:t>
            </a:r>
          </a:p>
          <a:p>
            <a:endParaRPr lang="en-US" dirty="0">
              <a:latin typeface="Garamond" pitchFamily="18" charset="0"/>
            </a:endParaRPr>
          </a:p>
          <a:p>
            <a:r>
              <a:rPr lang="en-US" dirty="0" smtClean="0">
                <a:latin typeface="Garamond" pitchFamily="18" charset="0"/>
              </a:rPr>
              <a:t>Presented by Pavlo Iavorskyi</a:t>
            </a:r>
          </a:p>
          <a:p>
            <a:endParaRPr lang="en-US" b="1" dirty="0">
              <a:latin typeface="Garamond" pitchFamily="18" charset="0"/>
            </a:endParaRPr>
          </a:p>
          <a:p>
            <a:endParaRPr lang="en-US" b="1" dirty="0">
              <a:latin typeface="Garamond" pitchFamily="18" charset="0"/>
            </a:endParaRPr>
          </a:p>
        </p:txBody>
      </p:sp>
      <p:sp>
        <p:nvSpPr>
          <p:cNvPr id="4" name="Slide Number Placeholder 3"/>
          <p:cNvSpPr>
            <a:spLocks noGrp="1"/>
          </p:cNvSpPr>
          <p:nvPr>
            <p:ph type="sldNum" sz="quarter" idx="12"/>
          </p:nvPr>
        </p:nvSpPr>
        <p:spPr/>
        <p:txBody>
          <a:bodyPr/>
          <a:lstStyle/>
          <a:p>
            <a:endParaRPr lang="en-US" dirty="0"/>
          </a:p>
        </p:txBody>
      </p:sp>
      <p:sp>
        <p:nvSpPr>
          <p:cNvPr id="2" name="Title 1"/>
          <p:cNvSpPr>
            <a:spLocks noGrp="1"/>
          </p:cNvSpPr>
          <p:nvPr>
            <p:ph type="ctrTitle"/>
          </p:nvPr>
        </p:nvSpPr>
        <p:spPr/>
        <p:txBody>
          <a:bodyPr/>
          <a:lstStyle/>
          <a:p>
            <a:r>
              <a:rPr lang="en-US" dirty="0" smtClean="0">
                <a:latin typeface="Garamond" pitchFamily="18" charset="0"/>
              </a:rPr>
              <a:t>Fiscal policies in the nonstohastic growth models</a:t>
            </a:r>
            <a:endParaRPr lang="en-US" dirty="0">
              <a:latin typeface="Garamond" pitchFamily="18" charset="0"/>
            </a:endParaRPr>
          </a:p>
        </p:txBody>
      </p:sp>
    </p:spTree>
    <p:extLst>
      <p:ext uri="{BB962C8B-B14F-4D97-AF65-F5344CB8AC3E}">
        <p14:creationId xmlns:p14="http://schemas.microsoft.com/office/powerpoint/2010/main" val="1611139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Garamond" pitchFamily="18" charset="0"/>
              </a:rPr>
              <a:t>Computing equilibrium. </a:t>
            </a:r>
            <a:r>
              <a:rPr lang="en-US" sz="3600" dirty="0" smtClean="0">
                <a:latin typeface="Garamond" pitchFamily="18" charset="0"/>
              </a:rPr>
              <a:t>3.</a:t>
            </a:r>
            <a:endParaRPr lang="en-US" sz="3600" dirty="0">
              <a:latin typeface="Garamond" pitchFamily="18" charset="0"/>
            </a:endParaRPr>
          </a:p>
        </p:txBody>
      </p:sp>
      <p:sp>
        <p:nvSpPr>
          <p:cNvPr id="4" name="Slide Number Placeholder 3"/>
          <p:cNvSpPr>
            <a:spLocks noGrp="1"/>
          </p:cNvSpPr>
          <p:nvPr>
            <p:ph type="sldNum" sz="quarter" idx="12"/>
          </p:nvPr>
        </p:nvSpPr>
        <p:spPr/>
        <p:txBody>
          <a:bodyPr/>
          <a:lstStyle/>
          <a:p>
            <a:fld id="{112B6FAC-0003-45FB-8571-68CF69A21F4F}" type="slidenum">
              <a:rPr lang="en-US" smtClean="0">
                <a:latin typeface="Garamond" pitchFamily="18" charset="0"/>
              </a:rPr>
              <a:t>10</a:t>
            </a:fld>
            <a:endParaRPr lang="en-US">
              <a:latin typeface="Garamond"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normAutofit/>
              </a:bodyPr>
              <a:lstStyle/>
              <a:p>
                <a:pPr marL="109728" indent="0">
                  <a:buNone/>
                </a:pPr>
                <a:endParaRPr lang="en-US" sz="2000" i="1" dirty="0" smtClean="0">
                  <a:latin typeface="Cambria Math"/>
                  <a:ea typeface="Cambria Math"/>
                </a:endParaRPr>
              </a:p>
              <a:p>
                <a:pPr marL="109728" indent="0">
                  <a:buNone/>
                </a:pPr>
                <a:endParaRPr lang="en-US" sz="2000" i="1" dirty="0">
                  <a:latin typeface="Cambria Math"/>
                  <a:ea typeface="Cambria Math"/>
                </a:endParaRPr>
              </a:p>
              <a:p>
                <a:pPr marL="109728" indent="0">
                  <a:buNone/>
                </a:pPr>
                <a:r>
                  <a:rPr lang="en-US" sz="2000" i="1" dirty="0" smtClean="0">
                    <a:latin typeface="Cambria Math"/>
                    <a:ea typeface="Cambria Math"/>
                  </a:rPr>
                  <a:t>	</a:t>
                </a:r>
                <a14:m>
                  <m:oMath xmlns:m="http://schemas.openxmlformats.org/officeDocument/2006/math">
                    <m:r>
                      <a:rPr lang="en-US" sz="2000" b="0" i="1" smtClean="0">
                        <a:latin typeface="Cambria Math"/>
                        <a:ea typeface="Cambria Math"/>
                      </a:rPr>
                      <m:t>𝑅</m:t>
                    </m:r>
                    <m:r>
                      <a:rPr lang="en-US" sz="2000" i="1">
                        <a:latin typeface="Cambria Math"/>
                        <a:ea typeface="Cambria Math"/>
                      </a:rPr>
                      <m:t>=</m:t>
                    </m:r>
                    <m:r>
                      <a:rPr lang="en-US" sz="2000" b="0" i="0" smtClean="0">
                        <a:latin typeface="Cambria Math"/>
                        <a:ea typeface="Cambria Math"/>
                      </a:rPr>
                      <m:t>(1+</m:t>
                    </m:r>
                    <m:r>
                      <m:rPr>
                        <m:sty m:val="p"/>
                      </m:rPr>
                      <a:rPr lang="el-GR" sz="2000" b="0" i="1" smtClean="0">
                        <a:latin typeface="Cambria Math"/>
                        <a:ea typeface="Cambria Math"/>
                      </a:rPr>
                      <m:t>ρ</m:t>
                    </m:r>
                    <m:r>
                      <a:rPr lang="en-US" sz="2000" b="0" i="1" smtClean="0">
                        <a:latin typeface="Cambria Math"/>
                        <a:ea typeface="Cambria Math"/>
                      </a:rPr>
                      <m:t>)</m:t>
                    </m:r>
                  </m:oMath>
                </a14:m>
                <a:r>
                  <a:rPr lang="en-US" sz="2000" dirty="0" smtClean="0">
                    <a:latin typeface="Cambria Math"/>
                    <a:ea typeface="Cambria Math"/>
                  </a:rPr>
                  <a:t> </a:t>
                </a:r>
                <a:r>
                  <a:rPr lang="en-US" sz="2000" dirty="0" smtClean="0">
                    <a:latin typeface="Garamond" pitchFamily="18" charset="0"/>
                  </a:rPr>
                  <a:t> 				 </a:t>
                </a:r>
                <a:r>
                  <a:rPr lang="en-US" sz="2000" dirty="0">
                    <a:latin typeface="Cambria Math"/>
                    <a:ea typeface="Cambria Math"/>
                  </a:rPr>
                  <a:t>(</a:t>
                </a:r>
                <a:r>
                  <a:rPr lang="en-US" sz="2000" dirty="0" smtClean="0">
                    <a:latin typeface="Cambria Math"/>
                    <a:ea typeface="Cambria Math"/>
                  </a:rPr>
                  <a:t>11.3.10)</a:t>
                </a:r>
                <a:endParaRPr lang="en-US" sz="2000" i="1" dirty="0">
                  <a:latin typeface="Cambria Math"/>
                  <a:ea typeface="Cambria Math"/>
                </a:endParaRPr>
              </a:p>
              <a:p>
                <a:pPr marL="109728" indent="0">
                  <a:buNone/>
                </a:pPr>
                <a:r>
                  <a:rPr lang="en-US" sz="2000" dirty="0">
                    <a:ea typeface="Cambria Math"/>
                  </a:rPr>
                  <a:t>	</a:t>
                </a:r>
                <a14:m>
                  <m:oMath xmlns:m="http://schemas.openxmlformats.org/officeDocument/2006/math">
                    <m:f>
                      <m:fPr>
                        <m:ctrlPr>
                          <a:rPr lang="en-US" sz="2000" i="1">
                            <a:latin typeface="Cambria Math"/>
                            <a:ea typeface="Cambria Math"/>
                          </a:rPr>
                        </m:ctrlPr>
                      </m:fPr>
                      <m:num>
                        <m:r>
                          <a:rPr lang="en-US" sz="2000" b="0" i="1" smtClean="0">
                            <a:latin typeface="Cambria Math"/>
                            <a:ea typeface="Cambria Math"/>
                          </a:rPr>
                          <m:t>𝑠</m:t>
                        </m:r>
                      </m:num>
                      <m:den>
                        <m:r>
                          <a:rPr lang="en-US" sz="2000" b="0" i="1" smtClean="0">
                            <a:latin typeface="Cambria Math"/>
                            <a:ea typeface="Cambria Math"/>
                          </a:rPr>
                          <m:t>𝑞</m:t>
                        </m:r>
                      </m:den>
                    </m:f>
                    <m:r>
                      <a:rPr lang="en-US" sz="2000" i="1">
                        <a:latin typeface="Cambria Math"/>
                        <a:ea typeface="Cambria Math"/>
                      </a:rPr>
                      <m:t>=</m:t>
                    </m:r>
                    <m:d>
                      <m:dPr>
                        <m:begChr m:val="["/>
                        <m:endChr m:val="]"/>
                        <m:ctrlPr>
                          <a:rPr lang="en-US" sz="2000" i="1">
                            <a:latin typeface="Cambria Math"/>
                            <a:ea typeface="Cambria Math"/>
                          </a:rPr>
                        </m:ctrlPr>
                      </m:dPr>
                      <m:e>
                        <m:d>
                          <m:dPr>
                            <m:ctrlPr>
                              <a:rPr lang="en-US" sz="2000" i="1">
                                <a:latin typeface="Cambria Math"/>
                                <a:ea typeface="Cambria Math"/>
                              </a:rPr>
                            </m:ctrlPr>
                          </m:dPr>
                          <m:e>
                            <m:r>
                              <a:rPr lang="en-US" sz="2000" i="1">
                                <a:latin typeface="Cambria Math"/>
                                <a:ea typeface="Cambria Math"/>
                              </a:rPr>
                              <m:t>1</m:t>
                            </m:r>
                            <m:r>
                              <a:rPr lang="en-US" sz="2000" b="0" i="1" smtClean="0">
                                <a:latin typeface="Cambria Math"/>
                                <a:ea typeface="Cambria Math"/>
                              </a:rPr>
                              <m:t>+</m:t>
                            </m:r>
                            <m:r>
                              <a:rPr lang="en-US" sz="2000" b="0" i="1" smtClean="0">
                                <a:latin typeface="Cambria Math"/>
                                <a:ea typeface="Cambria Math"/>
                              </a:rPr>
                              <m:t>𝜌</m:t>
                            </m:r>
                          </m:e>
                        </m:d>
                        <m:r>
                          <a:rPr lang="en-US" sz="2000" b="0" i="1" smtClean="0">
                            <a:latin typeface="Cambria Math"/>
                            <a:ea typeface="Cambria Math"/>
                          </a:rPr>
                          <m:t>+</m:t>
                        </m:r>
                        <m:r>
                          <a:rPr lang="en-US" sz="2000" i="1">
                            <a:latin typeface="Cambria Math"/>
                            <a:ea typeface="Cambria Math"/>
                          </a:rPr>
                          <m:t>(</m:t>
                        </m:r>
                        <m:r>
                          <a:rPr lang="en-US" sz="2000" i="1" smtClean="0">
                            <a:latin typeface="Cambria Math"/>
                            <a:ea typeface="Cambria Math"/>
                          </a:rPr>
                          <m:t>𝜌</m:t>
                        </m:r>
                        <m:r>
                          <a:rPr lang="en-US" sz="2000" b="0" i="1" smtClean="0">
                            <a:latin typeface="Cambria Math"/>
                            <a:ea typeface="Cambria Math"/>
                          </a:rPr>
                          <m:t>+</m:t>
                        </m:r>
                        <m:r>
                          <a:rPr lang="en-US" sz="2000" b="0" i="1" smtClean="0">
                            <a:latin typeface="Cambria Math"/>
                            <a:ea typeface="Cambria Math"/>
                          </a:rPr>
                          <m:t>𝛿</m:t>
                        </m:r>
                        <m:r>
                          <a:rPr lang="en-US" sz="2000" i="1">
                            <a:latin typeface="Cambria Math"/>
                          </a:rPr>
                          <m:t>)</m:t>
                        </m:r>
                        <m:sSub>
                          <m:sSubPr>
                            <m:ctrlPr>
                              <a:rPr lang="en-US" sz="2000" i="1" smtClean="0">
                                <a:latin typeface="Cambria Math"/>
                              </a:rPr>
                            </m:ctrlPr>
                          </m:sSubPr>
                          <m:e>
                            <m:r>
                              <a:rPr lang="en-US" sz="2000" i="1" smtClean="0">
                                <a:latin typeface="Cambria Math"/>
                                <a:ea typeface="Cambria Math"/>
                              </a:rPr>
                              <m:t>𝜏</m:t>
                            </m:r>
                          </m:e>
                          <m:sub>
                            <m:r>
                              <a:rPr lang="en-US" sz="2000" b="0" i="1" smtClean="0">
                                <a:latin typeface="Cambria Math"/>
                              </a:rPr>
                              <m:t>𝑖</m:t>
                            </m:r>
                          </m:sub>
                        </m:sSub>
                        <m:r>
                          <m:rPr>
                            <m:nor/>
                          </m:rPr>
                          <a:rPr lang="en-US" sz="2000" dirty="0">
                            <a:latin typeface="Garamond" pitchFamily="18" charset="0"/>
                          </a:rPr>
                          <m:t> </m:t>
                        </m:r>
                      </m:e>
                    </m:d>
                  </m:oMath>
                </a14:m>
                <a:r>
                  <a:rPr lang="en-US" sz="2000" dirty="0">
                    <a:latin typeface="Garamond" pitchFamily="18" charset="0"/>
                  </a:rPr>
                  <a:t> 	    </a:t>
                </a:r>
                <a:r>
                  <a:rPr lang="en-US" sz="2000" dirty="0" smtClean="0">
                    <a:latin typeface="Garamond" pitchFamily="18" charset="0"/>
                  </a:rPr>
                  <a:t>           </a:t>
                </a:r>
                <a:r>
                  <a:rPr lang="en-US" sz="2000" dirty="0">
                    <a:latin typeface="Cambria Math"/>
                    <a:ea typeface="Cambria Math"/>
                  </a:rPr>
                  <a:t>(</a:t>
                </a:r>
                <a:r>
                  <a:rPr lang="en-US" sz="2000" dirty="0" smtClean="0">
                    <a:latin typeface="Cambria Math"/>
                    <a:ea typeface="Cambria Math"/>
                  </a:rPr>
                  <a:t>11.3.11)</a:t>
                </a:r>
                <a:endParaRPr lang="en-US" sz="2000" dirty="0">
                  <a:latin typeface="Garamond" pitchFamily="18" charset="0"/>
                </a:endParaRPr>
              </a:p>
              <a:p>
                <a:pPr marL="109728" indent="0">
                  <a:buNone/>
                </a:pPr>
                <a:endParaRPr lang="en-US" sz="2000" dirty="0">
                  <a:latin typeface="Garamond"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8988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Garamond" pitchFamily="18" charset="0"/>
              </a:rPr>
              <a:t>Remarks.</a:t>
            </a:r>
            <a:endParaRPr lang="en-US" sz="3600" dirty="0">
              <a:latin typeface="Garamond" pitchFamily="18" charset="0"/>
            </a:endParaRPr>
          </a:p>
        </p:txBody>
      </p:sp>
      <p:sp>
        <p:nvSpPr>
          <p:cNvPr id="4" name="Slide Number Placeholder 3"/>
          <p:cNvSpPr>
            <a:spLocks noGrp="1"/>
          </p:cNvSpPr>
          <p:nvPr>
            <p:ph type="sldNum" sz="quarter" idx="12"/>
          </p:nvPr>
        </p:nvSpPr>
        <p:spPr/>
        <p:txBody>
          <a:bodyPr/>
          <a:lstStyle/>
          <a:p>
            <a:fld id="{112B6FAC-0003-45FB-8571-68CF69A21F4F}" type="slidenum">
              <a:rPr lang="en-US" smtClean="0">
                <a:latin typeface="Garamond" pitchFamily="18" charset="0"/>
              </a:rPr>
              <a:t>11</a:t>
            </a:fld>
            <a:endParaRPr lang="en-US">
              <a:latin typeface="Garamond"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algn="just"/>
                <a:r>
                  <a:rPr lang="en-US" sz="2000" dirty="0" smtClean="0">
                    <a:latin typeface="Garamond" pitchFamily="18" charset="0"/>
                  </a:rPr>
                  <a:t>The equilibrium allocation in the “only lump sum tax” case is identical to the one that solves planning problem in which government spending is taken as an exogenous stream that is deducted from output;</a:t>
                </a:r>
              </a:p>
              <a:p>
                <a:pPr algn="just"/>
                <a:r>
                  <a:rPr lang="en-US" sz="2000" dirty="0" smtClean="0">
                    <a:latin typeface="Garamond" pitchFamily="18" charset="0"/>
                  </a:rPr>
                  <a:t>When labor is inelastic, constant  </a:t>
                </a:r>
                <a14:m>
                  <m:oMath xmlns:m="http://schemas.openxmlformats.org/officeDocument/2006/math">
                    <m:sSub>
                      <m:sSubPr>
                        <m:ctrlPr>
                          <a:rPr lang="en-US" sz="2000" i="1">
                            <a:latin typeface="Cambria Math"/>
                            <a:ea typeface="Cambria Math"/>
                          </a:rPr>
                        </m:ctrlPr>
                      </m:sSubPr>
                      <m:e>
                        <m:r>
                          <a:rPr lang="en-US" sz="2000" i="1">
                            <a:latin typeface="Cambria Math"/>
                            <a:ea typeface="Cambria Math"/>
                          </a:rPr>
                          <m:t>𝜏</m:t>
                        </m:r>
                      </m:e>
                      <m:sub>
                        <m:r>
                          <a:rPr lang="en-US" sz="2000" i="1">
                            <a:latin typeface="Cambria Math"/>
                            <a:ea typeface="Cambria Math"/>
                          </a:rPr>
                          <m:t>𝑐</m:t>
                        </m:r>
                      </m:sub>
                    </m:sSub>
                  </m:oMath>
                </a14:m>
                <a:r>
                  <a:rPr lang="en-US" sz="2000" dirty="0" smtClean="0">
                    <a:latin typeface="Garamond" pitchFamily="18" charset="0"/>
                  </a:rPr>
                  <a:t> and </a:t>
                </a:r>
                <a14:m>
                  <m:oMath xmlns:m="http://schemas.openxmlformats.org/officeDocument/2006/math">
                    <m:sSub>
                      <m:sSubPr>
                        <m:ctrlPr>
                          <a:rPr lang="en-US" sz="2000" i="1">
                            <a:latin typeface="Cambria Math"/>
                            <a:ea typeface="Cambria Math"/>
                          </a:rPr>
                        </m:ctrlPr>
                      </m:sSubPr>
                      <m:e>
                        <m:r>
                          <a:rPr lang="en-US" sz="2000" i="1">
                            <a:latin typeface="Cambria Math"/>
                            <a:ea typeface="Cambria Math"/>
                          </a:rPr>
                          <m:t>𝜏</m:t>
                        </m:r>
                      </m:e>
                      <m:sub>
                        <m:r>
                          <a:rPr lang="en-US" sz="2000" b="0" i="1" smtClean="0">
                            <a:latin typeface="Cambria Math"/>
                            <a:ea typeface="Cambria Math"/>
                          </a:rPr>
                          <m:t>𝑛</m:t>
                        </m:r>
                      </m:sub>
                    </m:sSub>
                  </m:oMath>
                </a14:m>
                <a:r>
                  <a:rPr lang="en-US" sz="2000" dirty="0" smtClean="0">
                    <a:latin typeface="Garamond" pitchFamily="18" charset="0"/>
                  </a:rPr>
                  <a:t> are not distorting;</a:t>
                </a:r>
              </a:p>
              <a:p>
                <a:pPr algn="just"/>
                <a:r>
                  <a:rPr lang="en-US" sz="2000" dirty="0" smtClean="0">
                    <a:latin typeface="Garamond" pitchFamily="18" charset="0"/>
                  </a:rPr>
                  <a:t>Variations in </a:t>
                </a:r>
                <a14:m>
                  <m:oMath xmlns:m="http://schemas.openxmlformats.org/officeDocument/2006/math">
                    <m:sSub>
                      <m:sSubPr>
                        <m:ctrlPr>
                          <a:rPr lang="en-US" sz="2000" i="1">
                            <a:latin typeface="Cambria Math"/>
                            <a:ea typeface="Cambria Math"/>
                          </a:rPr>
                        </m:ctrlPr>
                      </m:sSubPr>
                      <m:e>
                        <m:r>
                          <a:rPr lang="en-US" sz="2000" i="1">
                            <a:latin typeface="Cambria Math"/>
                            <a:ea typeface="Cambria Math"/>
                          </a:rPr>
                          <m:t>𝜏</m:t>
                        </m:r>
                      </m:e>
                      <m:sub>
                        <m:r>
                          <a:rPr lang="en-US" sz="2000" i="1">
                            <a:latin typeface="Cambria Math"/>
                            <a:ea typeface="Cambria Math"/>
                          </a:rPr>
                          <m:t>𝑐</m:t>
                        </m:r>
                      </m:sub>
                    </m:sSub>
                  </m:oMath>
                </a14:m>
                <a:r>
                  <a:rPr lang="en-US" sz="2000" dirty="0" smtClean="0">
                    <a:latin typeface="Garamond" pitchFamily="18" charset="0"/>
                  </a:rPr>
                  <a:t> over time are distorting;</a:t>
                </a:r>
              </a:p>
              <a:p>
                <a:pPr algn="just"/>
                <a:r>
                  <a:rPr lang="en-US" sz="2000" dirty="0" smtClean="0">
                    <a:latin typeface="Garamond" pitchFamily="18" charset="0"/>
                  </a:rPr>
                  <a:t>Capital taxation is distorting.</a:t>
                </a:r>
                <a:endParaRPr lang="en-US" sz="2000" dirty="0">
                  <a:latin typeface="Garamond"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235" t="-667" r="-784"/>
                </a:stretch>
              </a:blipFill>
            </p:spPr>
            <p:txBody>
              <a:bodyPr/>
              <a:lstStyle/>
              <a:p>
                <a:r>
                  <a:rPr lang="en-US">
                    <a:noFill/>
                  </a:rPr>
                  <a:t> </a:t>
                </a:r>
              </a:p>
            </p:txBody>
          </p:sp>
        </mc:Fallback>
      </mc:AlternateContent>
    </p:spTree>
    <p:extLst>
      <p:ext uri="{BB962C8B-B14F-4D97-AF65-F5344CB8AC3E}">
        <p14:creationId xmlns:p14="http://schemas.microsoft.com/office/powerpoint/2010/main" val="1025572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r>
              <a:rPr lang="en-US" sz="3600" dirty="0" smtClean="0">
                <a:latin typeface="Garamond" pitchFamily="18" charset="0"/>
              </a:rPr>
              <a:t>Experiments. 1.</a:t>
            </a:r>
            <a:endParaRPr lang="en-US" sz="3600" dirty="0">
              <a:latin typeface="Garamond" pitchFamily="18" charset="0"/>
            </a:endParaRPr>
          </a:p>
        </p:txBody>
      </p:sp>
      <p:sp>
        <p:nvSpPr>
          <p:cNvPr id="4" name="Slide Number Placeholder 3"/>
          <p:cNvSpPr>
            <a:spLocks noGrp="1"/>
          </p:cNvSpPr>
          <p:nvPr>
            <p:ph type="sldNum" sz="quarter" idx="12"/>
          </p:nvPr>
        </p:nvSpPr>
        <p:spPr/>
        <p:txBody>
          <a:bodyPr/>
          <a:lstStyle/>
          <a:p>
            <a:fld id="{112B6FAC-0003-45FB-8571-68CF69A21F4F}" type="slidenum">
              <a:rPr lang="en-US" smtClean="0">
                <a:latin typeface="Garamond" pitchFamily="18" charset="0"/>
              </a:rPr>
              <a:t>12</a:t>
            </a:fld>
            <a:endParaRPr lang="en-US">
              <a:latin typeface="Garamond"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914400" y="1066800"/>
                <a:ext cx="7772400" cy="5410200"/>
              </a:xfrm>
            </p:spPr>
            <p:txBody>
              <a:bodyPr>
                <a:normAutofit/>
              </a:bodyPr>
              <a:lstStyle/>
              <a:p>
                <a:pPr marL="0" indent="0">
                  <a:buNone/>
                </a:pPr>
                <a:r>
                  <a:rPr lang="en-US" sz="2000" b="0" dirty="0" smtClean="0">
                    <a:latin typeface="Garamond" pitchFamily="18" charset="0"/>
                    <a:ea typeface="Cambria Math"/>
                  </a:rPr>
                  <a:t>Assumptions:    </a:t>
                </a:r>
                <a14:m>
                  <m:oMath xmlns:m="http://schemas.openxmlformats.org/officeDocument/2006/math">
                    <m:r>
                      <a:rPr lang="en-US" sz="2000" b="0" i="1" smtClean="0">
                        <a:latin typeface="Cambria Math"/>
                        <a:ea typeface="Cambria Math"/>
                      </a:rPr>
                      <m:t>𝑢</m:t>
                    </m:r>
                    <m:d>
                      <m:dPr>
                        <m:ctrlPr>
                          <a:rPr lang="en-US" sz="2000" b="0" i="1" smtClean="0">
                            <a:latin typeface="Cambria Math"/>
                            <a:ea typeface="Cambria Math"/>
                          </a:rPr>
                        </m:ctrlPr>
                      </m:dPr>
                      <m:e>
                        <m:r>
                          <a:rPr lang="en-US" sz="2000" b="0" i="1" smtClean="0">
                            <a:latin typeface="Cambria Math"/>
                            <a:ea typeface="Cambria Math"/>
                          </a:rPr>
                          <m:t>𝑐</m:t>
                        </m:r>
                      </m:e>
                    </m:d>
                    <m:r>
                      <a:rPr lang="en-US" sz="2000" b="0" i="1" smtClean="0">
                        <a:latin typeface="Cambria Math"/>
                        <a:ea typeface="Cambria Math"/>
                      </a:rPr>
                      <m:t>=</m:t>
                    </m:r>
                    <m:f>
                      <m:fPr>
                        <m:ctrlPr>
                          <a:rPr lang="en-US" sz="2000" b="0" i="1" smtClean="0">
                            <a:latin typeface="Cambria Math"/>
                            <a:ea typeface="Cambria Math"/>
                          </a:rPr>
                        </m:ctrlPr>
                      </m:fPr>
                      <m:num>
                        <m:sSup>
                          <m:sSupPr>
                            <m:ctrlPr>
                              <a:rPr lang="en-US" sz="2000" b="0" i="1" smtClean="0">
                                <a:latin typeface="Cambria Math"/>
                                <a:ea typeface="Cambria Math"/>
                              </a:rPr>
                            </m:ctrlPr>
                          </m:sSupPr>
                          <m:e>
                            <m:r>
                              <a:rPr lang="en-US" sz="2000" b="0" i="1" smtClean="0">
                                <a:latin typeface="Cambria Math"/>
                                <a:ea typeface="Cambria Math"/>
                              </a:rPr>
                              <m:t>𝑐</m:t>
                            </m:r>
                          </m:e>
                          <m:sup>
                            <m:r>
                              <a:rPr lang="en-US" sz="2000" b="0" i="1" smtClean="0">
                                <a:latin typeface="Cambria Math"/>
                                <a:ea typeface="Cambria Math"/>
                              </a:rPr>
                              <m:t>1−</m:t>
                            </m:r>
                            <m:r>
                              <a:rPr lang="en-US" sz="2000" b="0" i="1" smtClean="0">
                                <a:latin typeface="Cambria Math"/>
                                <a:ea typeface="Cambria Math"/>
                              </a:rPr>
                              <m:t>𝛾</m:t>
                            </m:r>
                          </m:sup>
                        </m:sSup>
                      </m:num>
                      <m:den>
                        <m:r>
                          <a:rPr lang="en-US" sz="2000" b="0" i="1" smtClean="0">
                            <a:latin typeface="Cambria Math"/>
                            <a:ea typeface="Cambria Math"/>
                          </a:rPr>
                          <m:t>1−</m:t>
                        </m:r>
                        <m:r>
                          <a:rPr lang="en-US" sz="2000" b="0" i="1" smtClean="0">
                            <a:latin typeface="Cambria Math"/>
                            <a:ea typeface="Cambria Math"/>
                          </a:rPr>
                          <m:t>𝛾</m:t>
                        </m:r>
                      </m:den>
                    </m:f>
                  </m:oMath>
                </a14:m>
                <a:r>
                  <a:rPr lang="en-US" sz="2000" dirty="0" smtClean="0">
                    <a:latin typeface="Garamond" pitchFamily="18" charset="0"/>
                  </a:rPr>
                  <a:t>,  </a:t>
                </a:r>
                <a14:m>
                  <m:oMath xmlns:m="http://schemas.openxmlformats.org/officeDocument/2006/math">
                    <m:r>
                      <a:rPr lang="en-US" sz="2000" i="1">
                        <a:latin typeface="Cambria Math"/>
                      </a:rPr>
                      <m:t>𝑓</m:t>
                    </m:r>
                    <m:d>
                      <m:dPr>
                        <m:ctrlPr>
                          <a:rPr lang="en-US" sz="2000" b="0" i="1" smtClean="0">
                            <a:latin typeface="Cambria Math"/>
                          </a:rPr>
                        </m:ctrlPr>
                      </m:dPr>
                      <m:e>
                        <m:r>
                          <a:rPr lang="en-US" sz="2000" b="0" i="1" smtClean="0">
                            <a:latin typeface="Cambria Math"/>
                          </a:rPr>
                          <m:t>𝑘</m:t>
                        </m:r>
                      </m:e>
                    </m:d>
                    <m:r>
                      <a:rPr lang="en-US" sz="2000" b="0" i="1" smtClean="0">
                        <a:latin typeface="Cambria Math"/>
                      </a:rPr>
                      <m:t>=</m:t>
                    </m:r>
                    <m:sSup>
                      <m:sSupPr>
                        <m:ctrlPr>
                          <a:rPr lang="en-US" sz="2000" b="0" i="1" smtClean="0">
                            <a:latin typeface="Cambria Math"/>
                          </a:rPr>
                        </m:ctrlPr>
                      </m:sSupPr>
                      <m:e>
                        <m:r>
                          <a:rPr lang="en-US" sz="2000" b="0" i="1" smtClean="0">
                            <a:latin typeface="Cambria Math"/>
                          </a:rPr>
                          <m:t>𝑘</m:t>
                        </m:r>
                      </m:e>
                      <m:sup>
                        <m:r>
                          <a:rPr lang="en-US" sz="2000" b="0" i="1" smtClean="0">
                            <a:latin typeface="Cambria Math"/>
                            <a:ea typeface="Cambria Math"/>
                          </a:rPr>
                          <m:t>𝛼</m:t>
                        </m:r>
                      </m:sup>
                    </m:sSup>
                  </m:oMath>
                </a14:m>
                <a:r>
                  <a:rPr lang="en-US" sz="2000" dirty="0" smtClean="0">
                    <a:latin typeface="Garamond" pitchFamily="18" charset="0"/>
                  </a:rPr>
                  <a:t>, </a:t>
                </a:r>
                <a14:m>
                  <m:oMath xmlns:m="http://schemas.openxmlformats.org/officeDocument/2006/math">
                    <m:r>
                      <m:rPr>
                        <m:sty m:val="p"/>
                      </m:rPr>
                      <a:rPr lang="el-GR" sz="2000" i="1" smtClean="0">
                        <a:latin typeface="Cambria Math"/>
                        <a:ea typeface="Cambria Math"/>
                      </a:rPr>
                      <m:t>δ</m:t>
                    </m:r>
                    <m:r>
                      <a:rPr lang="en-US" sz="2000" b="0" i="1" smtClean="0">
                        <a:latin typeface="Cambria Math"/>
                        <a:ea typeface="Cambria Math"/>
                      </a:rPr>
                      <m:t>=0.2,  </m:t>
                    </m:r>
                    <m:r>
                      <a:rPr lang="en-US" sz="2000" b="0" i="1" smtClean="0">
                        <a:latin typeface="Cambria Math"/>
                        <a:ea typeface="Cambria Math"/>
                      </a:rPr>
                      <m:t>𝛾</m:t>
                    </m:r>
                    <m:r>
                      <a:rPr lang="en-US" sz="2000" b="0" i="1" smtClean="0">
                        <a:latin typeface="Cambria Math"/>
                        <a:ea typeface="Cambria Math"/>
                      </a:rPr>
                      <m:t>=2,  </m:t>
                    </m:r>
                    <m:r>
                      <a:rPr lang="en-US" sz="2000" b="0" i="1" smtClean="0">
                        <a:latin typeface="Cambria Math"/>
                        <a:ea typeface="Cambria Math"/>
                      </a:rPr>
                      <m:t>𝛽</m:t>
                    </m:r>
                    <m:r>
                      <a:rPr lang="en-US" sz="2000" b="0" i="1" smtClean="0">
                        <a:latin typeface="Cambria Math"/>
                        <a:ea typeface="Cambria Math"/>
                      </a:rPr>
                      <m:t>=0.95</m:t>
                    </m:r>
                  </m:oMath>
                </a14:m>
                <a:endParaRPr lang="en-US" sz="2000" dirty="0" smtClean="0">
                  <a:latin typeface="Garamond" pitchFamily="18" charset="0"/>
                </a:endParaRPr>
              </a:p>
              <a:p>
                <a:pPr marL="0" indent="0">
                  <a:buNone/>
                </a:pPr>
                <a:r>
                  <a:rPr lang="en-US" sz="2000" dirty="0" smtClean="0">
                    <a:latin typeface="Garamond" pitchFamily="18" charset="0"/>
                  </a:rPr>
                  <a:t>Responses to foreseen permanent increase in g at t = 10.</a:t>
                </a:r>
                <a:endParaRPr lang="en-US" sz="2000" dirty="0">
                  <a:latin typeface="Garamond" pitchFamily="18" charset="0"/>
                </a:endParaRPr>
              </a:p>
              <a:p>
                <a:pPr marL="0" indent="0">
                  <a:buNone/>
                </a:pPr>
                <a:endParaRPr lang="en-US" sz="2000" dirty="0">
                  <a:latin typeface="Garamond"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914400" y="1066800"/>
                <a:ext cx="7772400" cy="5410200"/>
              </a:xfrm>
              <a:blipFill rotWithShape="1">
                <a:blip r:embed="rId2"/>
                <a:stretch>
                  <a:fillRect l="-784"/>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09800"/>
            <a:ext cx="6061754"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5026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r>
              <a:rPr lang="en-US" sz="3600" dirty="0" smtClean="0">
                <a:latin typeface="Garamond" pitchFamily="18" charset="0"/>
              </a:rPr>
              <a:t>Experiments. 2. </a:t>
            </a:r>
            <a:endParaRPr lang="en-US" sz="3600" dirty="0">
              <a:latin typeface="Garamond" pitchFamily="18" charset="0"/>
            </a:endParaRPr>
          </a:p>
        </p:txBody>
      </p:sp>
      <p:sp>
        <p:nvSpPr>
          <p:cNvPr id="4" name="Slide Number Placeholder 3"/>
          <p:cNvSpPr>
            <a:spLocks noGrp="1"/>
          </p:cNvSpPr>
          <p:nvPr>
            <p:ph type="sldNum" sz="quarter" idx="12"/>
          </p:nvPr>
        </p:nvSpPr>
        <p:spPr/>
        <p:txBody>
          <a:bodyPr/>
          <a:lstStyle/>
          <a:p>
            <a:fld id="{112B6FAC-0003-45FB-8571-68CF69A21F4F}" type="slidenum">
              <a:rPr lang="en-US" smtClean="0">
                <a:latin typeface="Garamond" pitchFamily="18" charset="0"/>
              </a:rPr>
              <a:t>13</a:t>
            </a:fld>
            <a:endParaRPr lang="en-US">
              <a:latin typeface="Garamond"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914400" y="1066800"/>
                <a:ext cx="7772400" cy="5410200"/>
              </a:xfrm>
            </p:spPr>
            <p:txBody>
              <a:bodyPr>
                <a:normAutofit/>
              </a:bodyPr>
              <a:lstStyle/>
              <a:p>
                <a:pPr marL="0" indent="0">
                  <a:buNone/>
                </a:pPr>
                <a:endParaRPr lang="en-US" sz="2000" dirty="0" smtClean="0">
                  <a:latin typeface="Garamond" pitchFamily="18" charset="0"/>
                </a:endParaRPr>
              </a:p>
              <a:p>
                <a:pPr marL="0" indent="0">
                  <a:buNone/>
                </a:pPr>
                <a:r>
                  <a:rPr lang="en-US" sz="2000" dirty="0" smtClean="0">
                    <a:latin typeface="Garamond" pitchFamily="18" charset="0"/>
                  </a:rPr>
                  <a:t>Responses to foreseen permanent increase in </a:t>
                </a:r>
                <a14:m>
                  <m:oMath xmlns:m="http://schemas.openxmlformats.org/officeDocument/2006/math">
                    <m:sSub>
                      <m:sSubPr>
                        <m:ctrlPr>
                          <a:rPr lang="en-US" sz="2000" i="1">
                            <a:latin typeface="Cambria Math"/>
                          </a:rPr>
                        </m:ctrlPr>
                      </m:sSubPr>
                      <m:e>
                        <m:r>
                          <a:rPr lang="en-US" sz="2000" i="1">
                            <a:latin typeface="Cambria Math"/>
                            <a:ea typeface="Cambria Math"/>
                          </a:rPr>
                          <m:t>𝜏</m:t>
                        </m:r>
                      </m:e>
                      <m:sub>
                        <m:r>
                          <a:rPr lang="en-US" sz="2000" b="0" i="1" smtClean="0">
                            <a:latin typeface="Cambria Math"/>
                            <a:ea typeface="Cambria Math"/>
                          </a:rPr>
                          <m:t>𝑐</m:t>
                        </m:r>
                      </m:sub>
                    </m:sSub>
                  </m:oMath>
                </a14:m>
                <a:r>
                  <a:rPr lang="en-US" sz="2000" dirty="0" smtClean="0">
                    <a:latin typeface="Garamond" pitchFamily="18" charset="0"/>
                  </a:rPr>
                  <a:t> at t = 10.</a:t>
                </a:r>
                <a:endParaRPr lang="en-US" sz="2000" dirty="0">
                  <a:latin typeface="Garamond" pitchFamily="18" charset="0"/>
                </a:endParaRPr>
              </a:p>
              <a:p>
                <a:pPr marL="0" indent="0">
                  <a:buNone/>
                </a:pPr>
                <a:endParaRPr lang="en-US" sz="2000" dirty="0">
                  <a:latin typeface="Garamond"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914400" y="1066800"/>
                <a:ext cx="7772400" cy="5410200"/>
              </a:xfrm>
              <a:blipFill rotWithShape="1">
                <a:blip r:embed="rId2"/>
                <a:stretch>
                  <a:fillRect l="-784"/>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771" y="1905000"/>
            <a:ext cx="6332346" cy="420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977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r>
              <a:rPr lang="en-US" sz="3600" dirty="0" smtClean="0">
                <a:latin typeface="Garamond" pitchFamily="18" charset="0"/>
              </a:rPr>
              <a:t>Experiments. 3. </a:t>
            </a:r>
            <a:endParaRPr lang="en-US" sz="3600" dirty="0">
              <a:latin typeface="Garamond" pitchFamily="18" charset="0"/>
            </a:endParaRPr>
          </a:p>
        </p:txBody>
      </p:sp>
      <p:sp>
        <p:nvSpPr>
          <p:cNvPr id="4" name="Slide Number Placeholder 3"/>
          <p:cNvSpPr>
            <a:spLocks noGrp="1"/>
          </p:cNvSpPr>
          <p:nvPr>
            <p:ph type="sldNum" sz="quarter" idx="12"/>
          </p:nvPr>
        </p:nvSpPr>
        <p:spPr/>
        <p:txBody>
          <a:bodyPr/>
          <a:lstStyle/>
          <a:p>
            <a:fld id="{112B6FAC-0003-45FB-8571-68CF69A21F4F}" type="slidenum">
              <a:rPr lang="en-US" smtClean="0">
                <a:latin typeface="Garamond" pitchFamily="18" charset="0"/>
              </a:rPr>
              <a:t>14</a:t>
            </a:fld>
            <a:endParaRPr lang="en-US">
              <a:latin typeface="Garamond"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914400" y="1066800"/>
                <a:ext cx="7772400" cy="5410200"/>
              </a:xfrm>
            </p:spPr>
            <p:txBody>
              <a:bodyPr>
                <a:normAutofit/>
              </a:bodyPr>
              <a:lstStyle/>
              <a:p>
                <a:pPr marL="0" indent="0">
                  <a:buNone/>
                </a:pPr>
                <a:endParaRPr lang="en-US" sz="2000" dirty="0" smtClean="0">
                  <a:latin typeface="Garamond" pitchFamily="18" charset="0"/>
                </a:endParaRPr>
              </a:p>
              <a:p>
                <a:pPr marL="0" indent="0">
                  <a:buNone/>
                </a:pPr>
                <a:r>
                  <a:rPr lang="en-US" sz="2000" dirty="0" smtClean="0">
                    <a:latin typeface="Garamond" pitchFamily="18" charset="0"/>
                  </a:rPr>
                  <a:t>Responses to foreseen permanent increase in </a:t>
                </a:r>
                <a14:m>
                  <m:oMath xmlns:m="http://schemas.openxmlformats.org/officeDocument/2006/math">
                    <m:sSub>
                      <m:sSubPr>
                        <m:ctrlPr>
                          <a:rPr lang="en-US" sz="2000" i="1">
                            <a:latin typeface="Cambria Math"/>
                          </a:rPr>
                        </m:ctrlPr>
                      </m:sSubPr>
                      <m:e>
                        <m:r>
                          <a:rPr lang="en-US" sz="2000" i="1">
                            <a:latin typeface="Cambria Math"/>
                            <a:ea typeface="Cambria Math"/>
                          </a:rPr>
                          <m:t>𝜏</m:t>
                        </m:r>
                      </m:e>
                      <m:sub>
                        <m:r>
                          <a:rPr lang="en-US" sz="2000" b="0" i="1" smtClean="0">
                            <a:latin typeface="Cambria Math"/>
                            <a:ea typeface="Cambria Math"/>
                          </a:rPr>
                          <m:t>𝑖</m:t>
                        </m:r>
                      </m:sub>
                    </m:sSub>
                  </m:oMath>
                </a14:m>
                <a:r>
                  <a:rPr lang="en-US" sz="2000" dirty="0" smtClean="0">
                    <a:latin typeface="Garamond" pitchFamily="18" charset="0"/>
                  </a:rPr>
                  <a:t> at t = 10.</a:t>
                </a:r>
                <a:endParaRPr lang="en-US" sz="2000" dirty="0">
                  <a:latin typeface="Garamond" pitchFamily="18" charset="0"/>
                </a:endParaRPr>
              </a:p>
              <a:p>
                <a:pPr marL="0" indent="0">
                  <a:buNone/>
                </a:pPr>
                <a:endParaRPr lang="en-US" sz="2000" dirty="0">
                  <a:latin typeface="Garamond"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914400" y="1066800"/>
                <a:ext cx="7772400" cy="5410200"/>
              </a:xfrm>
              <a:blipFill rotWithShape="1">
                <a:blip r:embed="rId2"/>
                <a:stretch>
                  <a:fillRect l="-784"/>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81200"/>
            <a:ext cx="6332346" cy="420188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324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r>
              <a:rPr lang="en-US" sz="3600" dirty="0" smtClean="0">
                <a:latin typeface="Garamond" pitchFamily="18" charset="0"/>
              </a:rPr>
              <a:t>Experiments. 4. </a:t>
            </a:r>
            <a:endParaRPr lang="en-US" sz="3600" dirty="0">
              <a:latin typeface="Garamond" pitchFamily="18" charset="0"/>
            </a:endParaRPr>
          </a:p>
        </p:txBody>
      </p:sp>
      <p:sp>
        <p:nvSpPr>
          <p:cNvPr id="4" name="Slide Number Placeholder 3"/>
          <p:cNvSpPr>
            <a:spLocks noGrp="1"/>
          </p:cNvSpPr>
          <p:nvPr>
            <p:ph type="sldNum" sz="quarter" idx="12"/>
          </p:nvPr>
        </p:nvSpPr>
        <p:spPr/>
        <p:txBody>
          <a:bodyPr/>
          <a:lstStyle/>
          <a:p>
            <a:fld id="{112B6FAC-0003-45FB-8571-68CF69A21F4F}" type="slidenum">
              <a:rPr lang="en-US" smtClean="0">
                <a:latin typeface="Garamond" pitchFamily="18" charset="0"/>
              </a:rPr>
              <a:t>15</a:t>
            </a:fld>
            <a:endParaRPr lang="en-US">
              <a:latin typeface="Garamond"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914400" y="1066800"/>
                <a:ext cx="7772400" cy="5410200"/>
              </a:xfrm>
            </p:spPr>
            <p:txBody>
              <a:bodyPr>
                <a:normAutofit/>
              </a:bodyPr>
              <a:lstStyle/>
              <a:p>
                <a:pPr marL="0" indent="0">
                  <a:buNone/>
                </a:pPr>
                <a:endParaRPr lang="en-US" sz="2000" dirty="0" smtClean="0">
                  <a:latin typeface="Garamond" pitchFamily="18" charset="0"/>
                </a:endParaRPr>
              </a:p>
              <a:p>
                <a:pPr marL="0" indent="0">
                  <a:buNone/>
                </a:pPr>
                <a:r>
                  <a:rPr lang="en-US" sz="2000" dirty="0" smtClean="0">
                    <a:latin typeface="Garamond" pitchFamily="18" charset="0"/>
                  </a:rPr>
                  <a:t>Responses to foreseen permanent increase in </a:t>
                </a:r>
                <a14:m>
                  <m:oMath xmlns:m="http://schemas.openxmlformats.org/officeDocument/2006/math">
                    <m:sSub>
                      <m:sSubPr>
                        <m:ctrlPr>
                          <a:rPr lang="en-US" sz="2000" i="1">
                            <a:latin typeface="Cambria Math"/>
                          </a:rPr>
                        </m:ctrlPr>
                      </m:sSubPr>
                      <m:e>
                        <m:r>
                          <a:rPr lang="en-US" sz="2000" i="1">
                            <a:latin typeface="Cambria Math"/>
                            <a:ea typeface="Cambria Math"/>
                          </a:rPr>
                          <m:t>𝜏</m:t>
                        </m:r>
                      </m:e>
                      <m:sub>
                        <m:r>
                          <a:rPr lang="en-US" sz="2000" b="0" i="1" smtClean="0">
                            <a:latin typeface="Cambria Math"/>
                            <a:ea typeface="Cambria Math"/>
                          </a:rPr>
                          <m:t>𝑘</m:t>
                        </m:r>
                      </m:sub>
                    </m:sSub>
                  </m:oMath>
                </a14:m>
                <a:r>
                  <a:rPr lang="en-US" sz="2000" dirty="0" smtClean="0">
                    <a:latin typeface="Garamond" pitchFamily="18" charset="0"/>
                  </a:rPr>
                  <a:t> at t = 10.</a:t>
                </a:r>
                <a:endParaRPr lang="en-US" sz="2000" dirty="0">
                  <a:latin typeface="Garamond" pitchFamily="18" charset="0"/>
                </a:endParaRPr>
              </a:p>
              <a:p>
                <a:pPr marL="0" indent="0">
                  <a:buNone/>
                </a:pPr>
                <a:endParaRPr lang="en-US" sz="2000" dirty="0">
                  <a:latin typeface="Garamond"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914400" y="1066800"/>
                <a:ext cx="7772400" cy="5410200"/>
              </a:xfrm>
              <a:blipFill rotWithShape="1">
                <a:blip r:embed="rId2"/>
                <a:stretch>
                  <a:fillRect l="-784"/>
                </a:stretch>
              </a:blipFill>
            </p:spPr>
            <p:txBody>
              <a:bodyPr/>
              <a:lstStyle/>
              <a:p>
                <a:r>
                  <a:rPr lang="en-US">
                    <a:noFill/>
                  </a:rPr>
                  <a:t> </a:t>
                </a:r>
              </a:p>
            </p:txBody>
          </p:sp>
        </mc:Fallback>
      </mc:AlternateContent>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81200"/>
            <a:ext cx="6332346" cy="44276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9492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r>
              <a:rPr lang="en-US" sz="3600" dirty="0" smtClean="0">
                <a:latin typeface="Garamond" pitchFamily="18" charset="0"/>
              </a:rPr>
              <a:t>Experiments. 5.</a:t>
            </a:r>
            <a:endParaRPr lang="en-US" sz="3600" dirty="0">
              <a:latin typeface="Garamond" pitchFamily="18" charset="0"/>
            </a:endParaRPr>
          </a:p>
        </p:txBody>
      </p:sp>
      <p:sp>
        <p:nvSpPr>
          <p:cNvPr id="4" name="Slide Number Placeholder 3"/>
          <p:cNvSpPr>
            <a:spLocks noGrp="1"/>
          </p:cNvSpPr>
          <p:nvPr>
            <p:ph type="sldNum" sz="quarter" idx="12"/>
          </p:nvPr>
        </p:nvSpPr>
        <p:spPr/>
        <p:txBody>
          <a:bodyPr/>
          <a:lstStyle/>
          <a:p>
            <a:fld id="{112B6FAC-0003-45FB-8571-68CF69A21F4F}" type="slidenum">
              <a:rPr lang="en-US" smtClean="0">
                <a:latin typeface="Garamond" pitchFamily="18" charset="0"/>
              </a:rPr>
              <a:t>16</a:t>
            </a:fld>
            <a:endParaRPr lang="en-US">
              <a:latin typeface="Garamond" pitchFamily="18" charset="0"/>
            </a:endParaRPr>
          </a:p>
        </p:txBody>
      </p:sp>
      <p:sp>
        <p:nvSpPr>
          <p:cNvPr id="3" name="Content Placeholder 2"/>
          <p:cNvSpPr>
            <a:spLocks noGrp="1"/>
          </p:cNvSpPr>
          <p:nvPr>
            <p:ph sz="quarter" idx="1"/>
          </p:nvPr>
        </p:nvSpPr>
        <p:spPr>
          <a:xfrm>
            <a:off x="914400" y="1066800"/>
            <a:ext cx="7772400" cy="5410200"/>
          </a:xfrm>
        </p:spPr>
        <p:txBody>
          <a:bodyPr>
            <a:normAutofit/>
          </a:bodyPr>
          <a:lstStyle/>
          <a:p>
            <a:pPr marL="0" indent="0">
              <a:buNone/>
            </a:pPr>
            <a:endParaRPr lang="en-US" sz="2000" dirty="0" smtClean="0">
              <a:latin typeface="Garamond" pitchFamily="18" charset="0"/>
            </a:endParaRPr>
          </a:p>
          <a:p>
            <a:pPr marL="0" indent="0">
              <a:buNone/>
            </a:pPr>
            <a:r>
              <a:rPr lang="en-US" sz="2000" dirty="0" smtClean="0">
                <a:latin typeface="Garamond" pitchFamily="18" charset="0"/>
              </a:rPr>
              <a:t>Responses to foreseen one-time increase in g at t = 10.</a:t>
            </a:r>
            <a:endParaRPr lang="en-US" sz="2000" dirty="0">
              <a:latin typeface="Garamond" pitchFamily="18" charset="0"/>
            </a:endParaRPr>
          </a:p>
          <a:p>
            <a:pPr marL="0" indent="0">
              <a:buNone/>
            </a:pPr>
            <a:endParaRPr lang="en-US" sz="2000" dirty="0">
              <a:latin typeface="Garamond"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523" y="1905000"/>
            <a:ext cx="6061754" cy="459104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803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r>
              <a:rPr lang="en-US" sz="3600" dirty="0" smtClean="0">
                <a:latin typeface="Garamond" pitchFamily="18" charset="0"/>
              </a:rPr>
              <a:t>Experiments. 6. </a:t>
            </a:r>
            <a:endParaRPr lang="en-US" sz="3600" dirty="0">
              <a:latin typeface="Garamond" pitchFamily="18" charset="0"/>
            </a:endParaRPr>
          </a:p>
        </p:txBody>
      </p:sp>
      <p:sp>
        <p:nvSpPr>
          <p:cNvPr id="4" name="Slide Number Placeholder 3"/>
          <p:cNvSpPr>
            <a:spLocks noGrp="1"/>
          </p:cNvSpPr>
          <p:nvPr>
            <p:ph type="sldNum" sz="quarter" idx="12"/>
          </p:nvPr>
        </p:nvSpPr>
        <p:spPr/>
        <p:txBody>
          <a:bodyPr/>
          <a:lstStyle/>
          <a:p>
            <a:fld id="{112B6FAC-0003-45FB-8571-68CF69A21F4F}" type="slidenum">
              <a:rPr lang="en-US" smtClean="0">
                <a:latin typeface="Garamond" pitchFamily="18" charset="0"/>
              </a:rPr>
              <a:t>17</a:t>
            </a:fld>
            <a:endParaRPr lang="en-US">
              <a:latin typeface="Garamond"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914400" y="1066800"/>
                <a:ext cx="7772400" cy="5410200"/>
              </a:xfrm>
            </p:spPr>
            <p:txBody>
              <a:bodyPr>
                <a:normAutofit/>
              </a:bodyPr>
              <a:lstStyle/>
              <a:p>
                <a:pPr marL="0" indent="0">
                  <a:buNone/>
                </a:pPr>
                <a:endParaRPr lang="en-US" sz="2000" dirty="0" smtClean="0">
                  <a:latin typeface="Garamond" pitchFamily="18" charset="0"/>
                </a:endParaRPr>
              </a:p>
              <a:p>
                <a:pPr marL="0" indent="0">
                  <a:buNone/>
                </a:pPr>
                <a:r>
                  <a:rPr lang="en-US" sz="2000" dirty="0" smtClean="0">
                    <a:latin typeface="Garamond" pitchFamily="18" charset="0"/>
                  </a:rPr>
                  <a:t>Responses to foreseen one-time increase in </a:t>
                </a:r>
                <a14:m>
                  <m:oMath xmlns:m="http://schemas.openxmlformats.org/officeDocument/2006/math">
                    <m:sSub>
                      <m:sSubPr>
                        <m:ctrlPr>
                          <a:rPr lang="en-US" sz="2000" i="1">
                            <a:latin typeface="Cambria Math"/>
                          </a:rPr>
                        </m:ctrlPr>
                      </m:sSubPr>
                      <m:e>
                        <m:r>
                          <a:rPr lang="en-US" sz="2000" i="1">
                            <a:latin typeface="Cambria Math"/>
                            <a:ea typeface="Cambria Math"/>
                          </a:rPr>
                          <m:t>𝜏</m:t>
                        </m:r>
                      </m:e>
                      <m:sub>
                        <m:r>
                          <a:rPr lang="en-US" sz="2000" b="0" i="1" smtClean="0">
                            <a:latin typeface="Cambria Math"/>
                            <a:ea typeface="Cambria Math"/>
                          </a:rPr>
                          <m:t>𝑖</m:t>
                        </m:r>
                      </m:sub>
                    </m:sSub>
                  </m:oMath>
                </a14:m>
                <a:r>
                  <a:rPr lang="en-US" sz="2000" dirty="0" smtClean="0">
                    <a:latin typeface="Garamond" pitchFamily="18" charset="0"/>
                  </a:rPr>
                  <a:t> at t = 10.</a:t>
                </a:r>
                <a:endParaRPr lang="en-US" sz="2000" dirty="0">
                  <a:latin typeface="Garamond" pitchFamily="18" charset="0"/>
                </a:endParaRPr>
              </a:p>
              <a:p>
                <a:pPr marL="0" indent="0">
                  <a:buNone/>
                </a:pPr>
                <a:endParaRPr lang="en-US" sz="2000" dirty="0">
                  <a:latin typeface="Garamond"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914400" y="1066800"/>
                <a:ext cx="7772400" cy="5410200"/>
              </a:xfrm>
              <a:blipFill rotWithShape="1">
                <a:blip r:embed="rId2"/>
                <a:stretch>
                  <a:fillRect l="-784"/>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6332345" cy="421277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2693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Garamond" pitchFamily="18" charset="0"/>
              </a:rPr>
              <a:t>Technology Growth. 1.</a:t>
            </a:r>
            <a:endParaRPr lang="en-US" sz="3600" dirty="0">
              <a:latin typeface="Garamond" pitchFamily="18" charset="0"/>
            </a:endParaRPr>
          </a:p>
        </p:txBody>
      </p:sp>
      <p:sp>
        <p:nvSpPr>
          <p:cNvPr id="4" name="Slide Number Placeholder 3"/>
          <p:cNvSpPr>
            <a:spLocks noGrp="1"/>
          </p:cNvSpPr>
          <p:nvPr>
            <p:ph type="sldNum" sz="quarter" idx="12"/>
          </p:nvPr>
        </p:nvSpPr>
        <p:spPr/>
        <p:txBody>
          <a:bodyPr/>
          <a:lstStyle/>
          <a:p>
            <a:fld id="{112B6FAC-0003-45FB-8571-68CF69A21F4F}" type="slidenum">
              <a:rPr lang="en-US" smtClean="0">
                <a:latin typeface="Garamond" pitchFamily="18" charset="0"/>
              </a:rPr>
              <a:t>18</a:t>
            </a:fld>
            <a:endParaRPr lang="en-US">
              <a:latin typeface="Garamond"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normAutofit/>
              </a:bodyPr>
              <a:lstStyle/>
              <a:p>
                <a:pPr marL="109728" indent="0">
                  <a:buNone/>
                </a:pPr>
                <a:endParaRPr lang="en-US" sz="2000" i="1" dirty="0" smtClean="0">
                  <a:latin typeface="Cambria Math"/>
                  <a:ea typeface="Cambria Math"/>
                </a:endParaRPr>
              </a:p>
              <a:p>
                <a:pPr marL="109728" indent="0">
                  <a:buNone/>
                </a:pPr>
                <a:r>
                  <a:rPr lang="en-US" sz="2000" i="1" dirty="0">
                    <a:latin typeface="Cambria Math"/>
                    <a:ea typeface="Cambria Math"/>
                  </a:rPr>
                  <a:t>	</a:t>
                </a:r>
                <a:r>
                  <a:rPr lang="en-US" sz="2000" i="1" dirty="0" smtClean="0">
                    <a:latin typeface="Cambria Math"/>
                    <a:ea typeface="Cambria Math"/>
                  </a:rPr>
                  <a:t>	</a:t>
                </a:r>
                <a14:m>
                  <m:oMath xmlns:m="http://schemas.openxmlformats.org/officeDocument/2006/math">
                    <m:sSub>
                      <m:sSubPr>
                        <m:ctrlPr>
                          <a:rPr lang="en-US" sz="2000" i="1" smtClean="0">
                            <a:latin typeface="Cambria Math"/>
                            <a:ea typeface="Cambria Math"/>
                          </a:rPr>
                        </m:ctrlPr>
                      </m:sSubPr>
                      <m:e>
                        <m:r>
                          <a:rPr lang="en-US" sz="2000" b="0" i="1" smtClean="0">
                            <a:latin typeface="Cambria Math"/>
                            <a:ea typeface="Cambria Math"/>
                          </a:rPr>
                          <m:t>𝑌</m:t>
                        </m:r>
                      </m:e>
                      <m:sub>
                        <m:r>
                          <a:rPr lang="en-US" sz="2000" b="0" i="1" smtClean="0">
                            <a:latin typeface="Cambria Math"/>
                            <a:ea typeface="Cambria Math"/>
                          </a:rPr>
                          <m:t>𝑡</m:t>
                        </m:r>
                      </m:sub>
                    </m:sSub>
                    <m:r>
                      <a:rPr lang="en-US" sz="2000" b="0" i="1" smtClean="0">
                        <a:latin typeface="Cambria Math"/>
                        <a:ea typeface="Cambria Math"/>
                      </a:rPr>
                      <m:t>=</m:t>
                    </m:r>
                    <m:r>
                      <a:rPr lang="en-US" sz="2000" i="1" smtClean="0">
                        <a:latin typeface="Cambria Math"/>
                        <a:ea typeface="Cambria Math"/>
                      </a:rPr>
                      <m:t>𝐹</m:t>
                    </m:r>
                    <m:r>
                      <a:rPr lang="en-US" sz="2000" i="1" smtClean="0">
                        <a:latin typeface="Cambria Math"/>
                        <a:ea typeface="Cambria Math"/>
                      </a:rPr>
                      <m:t>(</m:t>
                    </m:r>
                    <m:sSub>
                      <m:sSubPr>
                        <m:ctrlPr>
                          <a:rPr lang="en-US" sz="2000" i="1">
                            <a:latin typeface="Cambria Math"/>
                          </a:rPr>
                        </m:ctrlPr>
                      </m:sSubPr>
                      <m:e>
                        <m:r>
                          <a:rPr lang="en-US" sz="2000" i="1">
                            <a:latin typeface="Cambria Math"/>
                          </a:rPr>
                          <m:t>𝑘</m:t>
                        </m:r>
                      </m:e>
                      <m:sub>
                        <m:r>
                          <a:rPr lang="en-US" sz="2000" i="1">
                            <a:latin typeface="Cambria Math"/>
                          </a:rPr>
                          <m:t>𝑡</m:t>
                        </m:r>
                      </m:sub>
                    </m:sSub>
                    <m:r>
                      <a:rPr lang="en-US" sz="2000" i="1">
                        <a:latin typeface="Cambria Math"/>
                      </a:rPr>
                      <m:t>,</m:t>
                    </m:r>
                    <m:sSub>
                      <m:sSubPr>
                        <m:ctrlPr>
                          <a:rPr lang="en-US" sz="2000" i="1" smtClean="0">
                            <a:latin typeface="Cambria Math"/>
                          </a:rPr>
                        </m:ctrlPr>
                      </m:sSubPr>
                      <m:e>
                        <m:r>
                          <a:rPr lang="en-US" sz="2000" b="0" i="1" smtClean="0">
                            <a:latin typeface="Cambria Math"/>
                          </a:rPr>
                          <m:t>𝐴</m:t>
                        </m:r>
                      </m:e>
                      <m:sub>
                        <m:r>
                          <a:rPr lang="en-US" sz="2000" b="0" i="1" smtClean="0">
                            <a:latin typeface="Cambria Math"/>
                          </a:rPr>
                          <m:t>𝑡</m:t>
                        </m:r>
                      </m:sub>
                    </m:sSub>
                    <m:sSub>
                      <m:sSubPr>
                        <m:ctrlPr>
                          <a:rPr lang="en-US" sz="2000" i="1">
                            <a:latin typeface="Cambria Math"/>
                          </a:rPr>
                        </m:ctrlPr>
                      </m:sSubPr>
                      <m:e>
                        <m:r>
                          <a:rPr lang="en-US" sz="2000" i="1">
                            <a:latin typeface="Cambria Math"/>
                          </a:rPr>
                          <m:t>𝑛</m:t>
                        </m:r>
                      </m:e>
                      <m:sub>
                        <m:r>
                          <a:rPr lang="en-US" sz="2000" i="1">
                            <a:latin typeface="Cambria Math"/>
                          </a:rPr>
                          <m:t>𝑡</m:t>
                        </m:r>
                      </m:sub>
                    </m:sSub>
                  </m:oMath>
                </a14:m>
                <a:r>
                  <a:rPr lang="en-US" sz="2000" dirty="0">
                    <a:latin typeface="Garamond" pitchFamily="18" charset="0"/>
                  </a:rPr>
                  <a:t>)</a:t>
                </a:r>
                <a:r>
                  <a:rPr lang="en-US" sz="2000" dirty="0" smtClean="0">
                    <a:latin typeface="Garamond" pitchFamily="18" charset="0"/>
                  </a:rPr>
                  <a:t> 				</a:t>
                </a:r>
                <a:r>
                  <a:rPr lang="en-US" sz="2000" dirty="0" smtClean="0">
                    <a:latin typeface="Cambria Math"/>
                    <a:ea typeface="Cambria Math"/>
                  </a:rPr>
                  <a:t>(11.9.1)</a:t>
                </a:r>
                <a:endParaRPr lang="en-US" sz="2000" dirty="0">
                  <a:latin typeface="Cambria Math"/>
                  <a:ea typeface="Cambria Math"/>
                </a:endParaRPr>
              </a:p>
              <a:p>
                <a:pPr marL="109728" indent="0">
                  <a:buNone/>
                </a:pPr>
                <a:r>
                  <a:rPr lang="en-US" sz="2000" dirty="0" smtClean="0">
                    <a:latin typeface="Garamond" pitchFamily="18" charset="0"/>
                  </a:rPr>
                  <a:t>               	</a:t>
                </a:r>
                <a14:m>
                  <m:oMath xmlns:m="http://schemas.openxmlformats.org/officeDocument/2006/math">
                    <m:sSub>
                      <m:sSubPr>
                        <m:ctrlPr>
                          <a:rPr lang="en-US" sz="2000" i="1">
                            <a:latin typeface="Cambria Math"/>
                            <a:ea typeface="Cambria Math"/>
                          </a:rPr>
                        </m:ctrlPr>
                      </m:sSubPr>
                      <m:e>
                        <m:r>
                          <a:rPr lang="en-US" sz="2000" b="0" i="1" smtClean="0">
                            <a:latin typeface="Cambria Math"/>
                            <a:ea typeface="Cambria Math"/>
                          </a:rPr>
                          <m:t>𝐴</m:t>
                        </m:r>
                      </m:e>
                      <m:sub>
                        <m:r>
                          <a:rPr lang="en-US" sz="2000" i="1">
                            <a:latin typeface="Cambria Math"/>
                            <a:ea typeface="Cambria Math"/>
                          </a:rPr>
                          <m:t>𝑡</m:t>
                        </m:r>
                        <m:r>
                          <a:rPr lang="en-US" sz="2000" b="0" i="1" smtClean="0">
                            <a:latin typeface="Cambria Math"/>
                            <a:ea typeface="Cambria Math"/>
                          </a:rPr>
                          <m:t>+1</m:t>
                        </m:r>
                      </m:sub>
                    </m:sSub>
                    <m:r>
                      <a:rPr lang="en-US" sz="2000" b="0" i="1" smtClean="0">
                        <a:latin typeface="Cambria Math"/>
                        <a:ea typeface="Cambria Math"/>
                      </a:rPr>
                      <m:t>= </m:t>
                    </m:r>
                    <m:sSub>
                      <m:sSubPr>
                        <m:ctrlPr>
                          <a:rPr lang="en-US" sz="2000" b="0" i="1" smtClean="0">
                            <a:latin typeface="Cambria Math"/>
                            <a:ea typeface="Cambria Math"/>
                          </a:rPr>
                        </m:ctrlPr>
                      </m:sSubPr>
                      <m:e>
                        <m:r>
                          <a:rPr lang="en-US" sz="2000" i="1">
                            <a:latin typeface="Cambria Math"/>
                            <a:ea typeface="Cambria Math"/>
                          </a:rPr>
                          <m:t>𝜇</m:t>
                        </m:r>
                      </m:e>
                      <m:sub>
                        <m:r>
                          <a:rPr lang="en-US" sz="2000" b="0" i="1" smtClean="0">
                            <a:latin typeface="Cambria Math"/>
                            <a:ea typeface="Cambria Math"/>
                          </a:rPr>
                          <m:t>𝑡</m:t>
                        </m:r>
                        <m:r>
                          <a:rPr lang="en-US" sz="2000" b="0" i="1" smtClean="0">
                            <a:latin typeface="Cambria Math"/>
                            <a:ea typeface="Cambria Math"/>
                          </a:rPr>
                          <m:t>+1</m:t>
                        </m:r>
                      </m:sub>
                    </m:sSub>
                    <m:sSub>
                      <m:sSubPr>
                        <m:ctrlPr>
                          <a:rPr lang="en-US" sz="2000" b="0" i="1" smtClean="0">
                            <a:latin typeface="Cambria Math"/>
                            <a:ea typeface="Cambria Math"/>
                          </a:rPr>
                        </m:ctrlPr>
                      </m:sSubPr>
                      <m:e>
                        <m:r>
                          <a:rPr lang="en-US" sz="2000" b="0" i="1" smtClean="0">
                            <a:latin typeface="Cambria Math"/>
                            <a:ea typeface="Cambria Math"/>
                          </a:rPr>
                          <m:t>𝐴</m:t>
                        </m:r>
                      </m:e>
                      <m:sub>
                        <m:r>
                          <a:rPr lang="en-US" sz="2000" b="0" i="1" smtClean="0">
                            <a:latin typeface="Cambria Math"/>
                            <a:ea typeface="Cambria Math"/>
                          </a:rPr>
                          <m:t>𝑡</m:t>
                        </m:r>
                      </m:sub>
                    </m:sSub>
                  </m:oMath>
                </a14:m>
                <a:r>
                  <a:rPr lang="en-US" sz="2000" dirty="0" smtClean="0">
                    <a:latin typeface="Garamond" pitchFamily="18" charset="0"/>
                  </a:rPr>
                  <a:t> 				</a:t>
                </a:r>
                <a:r>
                  <a:rPr lang="en-US" sz="2000" dirty="0" smtClean="0">
                    <a:latin typeface="Cambria Math"/>
                    <a:ea typeface="Cambria Math"/>
                  </a:rPr>
                  <a:t>(11.9.2)</a:t>
                </a:r>
                <a:endParaRPr lang="en-US" sz="2000" i="1" dirty="0">
                  <a:latin typeface="Cambria Math"/>
                  <a:ea typeface="Cambria Math"/>
                </a:endParaRPr>
              </a:p>
              <a:p>
                <a:pPr marL="109728" indent="0">
                  <a:buNone/>
                </a:pPr>
                <a:endParaRPr lang="en-US" sz="2000" i="1" dirty="0">
                  <a:latin typeface="Cambria Math"/>
                </a:endParaRPr>
              </a:p>
              <a:p>
                <a:pPr marL="109728" indent="0">
                  <a:buNone/>
                </a:pPr>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𝑘</m:t>
                        </m:r>
                      </m:e>
                      <m:sub>
                        <m:r>
                          <a:rPr lang="en-US" sz="2000" i="1">
                            <a:latin typeface="Cambria Math"/>
                          </a:rPr>
                          <m:t>𝑡</m:t>
                        </m:r>
                        <m:r>
                          <a:rPr lang="en-US" sz="2000" i="1">
                            <a:latin typeface="Cambria Math"/>
                          </a:rPr>
                          <m:t>+1</m:t>
                        </m:r>
                      </m:sub>
                    </m:sSub>
                    <m:r>
                      <a:rPr lang="en-US" sz="2000" i="1">
                        <a:latin typeface="Cambria Math"/>
                      </a:rPr>
                      <m:t>=</m:t>
                    </m:r>
                    <m:sSubSup>
                      <m:sSubSupPr>
                        <m:ctrlPr>
                          <a:rPr lang="en-US" sz="2000" i="1">
                            <a:latin typeface="Cambria Math"/>
                          </a:rPr>
                        </m:ctrlPr>
                      </m:sSubSupPr>
                      <m:e>
                        <m:sSubSup>
                          <m:sSubSupPr>
                            <m:ctrlPr>
                              <a:rPr lang="en-US" sz="2000" i="1">
                                <a:latin typeface="Cambria Math"/>
                              </a:rPr>
                            </m:ctrlPr>
                          </m:sSubSupPr>
                          <m:e>
                            <m:r>
                              <a:rPr lang="en-US" sz="2000" i="1">
                                <a:latin typeface="Cambria Math"/>
                                <a:ea typeface="Cambria Math"/>
                              </a:rPr>
                              <m:t>𝜇</m:t>
                            </m:r>
                          </m:e>
                          <m:sub>
                            <m:r>
                              <a:rPr lang="en-US" sz="2000" i="1">
                                <a:latin typeface="Cambria Math"/>
                              </a:rPr>
                              <m:t>𝑡</m:t>
                            </m:r>
                            <m:r>
                              <a:rPr lang="en-US" sz="2000" i="1">
                                <a:latin typeface="Cambria Math"/>
                              </a:rPr>
                              <m:t>+1</m:t>
                            </m:r>
                          </m:sub>
                          <m:sup/>
                        </m:sSubSup>
                      </m:e>
                      <m:sub/>
                      <m:sup>
                        <m:r>
                          <a:rPr lang="en-US" sz="2000" i="1">
                            <a:latin typeface="Cambria Math"/>
                          </a:rPr>
                          <m:t>−1</m:t>
                        </m:r>
                      </m:sup>
                    </m:sSubSup>
                    <m:d>
                      <m:dPr>
                        <m:begChr m:val="["/>
                        <m:endChr m:val="]"/>
                        <m:ctrlPr>
                          <a:rPr lang="en-US" sz="2000" i="1">
                            <a:latin typeface="Cambria Math"/>
                          </a:rPr>
                        </m:ctrlPr>
                      </m:dPr>
                      <m:e>
                        <m:r>
                          <a:rPr lang="en-US" sz="2000" i="1">
                            <a:latin typeface="Cambria Math"/>
                          </a:rPr>
                          <m:t>𝑓</m:t>
                        </m:r>
                        <m:d>
                          <m:dPr>
                            <m:ctrlPr>
                              <a:rPr lang="en-US" sz="2000" i="1">
                                <a:latin typeface="Cambria Math"/>
                              </a:rPr>
                            </m:ctrlPr>
                          </m:dPr>
                          <m:e>
                            <m:sSub>
                              <m:sSubPr>
                                <m:ctrlPr>
                                  <a:rPr lang="en-US" sz="2000" i="1">
                                    <a:latin typeface="Cambria Math"/>
                                  </a:rPr>
                                </m:ctrlPr>
                              </m:sSubPr>
                              <m:e>
                                <m:r>
                                  <a:rPr lang="en-US" sz="2000" i="1">
                                    <a:latin typeface="Cambria Math"/>
                                  </a:rPr>
                                  <m:t>𝑘</m:t>
                                </m:r>
                              </m:e>
                              <m:sub>
                                <m:r>
                                  <a:rPr lang="en-US" sz="2000" i="1">
                                    <a:latin typeface="Cambria Math"/>
                                  </a:rPr>
                                  <m:t>𝑡</m:t>
                                </m:r>
                              </m:sub>
                            </m:sSub>
                          </m:e>
                        </m:d>
                        <m:r>
                          <a:rPr lang="en-US" sz="2000" i="1">
                            <a:latin typeface="Cambria Math"/>
                          </a:rPr>
                          <m:t>+</m:t>
                        </m:r>
                        <m:d>
                          <m:dPr>
                            <m:ctrlPr>
                              <a:rPr lang="en-US" sz="2000" i="1">
                                <a:latin typeface="Cambria Math"/>
                              </a:rPr>
                            </m:ctrlPr>
                          </m:dPr>
                          <m:e>
                            <m:r>
                              <a:rPr lang="en-US" sz="2000" i="1">
                                <a:latin typeface="Cambria Math"/>
                              </a:rPr>
                              <m:t>1−</m:t>
                            </m:r>
                            <m:r>
                              <a:rPr lang="en-US" sz="2000" i="1">
                                <a:latin typeface="Cambria Math"/>
                                <a:ea typeface="Cambria Math"/>
                              </a:rPr>
                              <m:t>𝛿</m:t>
                            </m:r>
                          </m:e>
                        </m:d>
                        <m:sSub>
                          <m:sSubPr>
                            <m:ctrlPr>
                              <a:rPr lang="en-US" sz="2000" i="1">
                                <a:latin typeface="Cambria Math"/>
                                <a:ea typeface="Cambria Math"/>
                              </a:rPr>
                            </m:ctrlPr>
                          </m:sSubPr>
                          <m:e>
                            <m:r>
                              <a:rPr lang="en-US" sz="2000" i="1">
                                <a:latin typeface="Cambria Math"/>
                                <a:ea typeface="Cambria Math"/>
                              </a:rPr>
                              <m:t>𝑘</m:t>
                            </m:r>
                          </m:e>
                          <m:sub>
                            <m:r>
                              <a:rPr lang="en-US" sz="2000" i="1">
                                <a:latin typeface="Cambria Math"/>
                                <a:ea typeface="Cambria Math"/>
                              </a:rPr>
                              <m:t>𝑡</m:t>
                            </m:r>
                          </m:sub>
                        </m:sSub>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𝑔</m:t>
                            </m:r>
                          </m:e>
                          <m:sub>
                            <m:r>
                              <a:rPr lang="en-US" sz="2000" i="1">
                                <a:latin typeface="Cambria Math"/>
                                <a:ea typeface="Cambria Math"/>
                              </a:rPr>
                              <m:t>𝑡</m:t>
                            </m:r>
                          </m:sub>
                        </m:sSub>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𝑐</m:t>
                            </m:r>
                          </m:e>
                          <m:sub>
                            <m:r>
                              <a:rPr lang="en-US" sz="2000" i="1">
                                <a:latin typeface="Cambria Math"/>
                                <a:ea typeface="Cambria Math"/>
                              </a:rPr>
                              <m:t>𝑡</m:t>
                            </m:r>
                          </m:sub>
                        </m:sSub>
                      </m:e>
                    </m:d>
                  </m:oMath>
                </a14:m>
                <a:r>
                  <a:rPr lang="en-US" sz="2000" dirty="0" smtClean="0">
                    <a:latin typeface="Garamond" pitchFamily="18" charset="0"/>
                  </a:rPr>
                  <a:t>      	</a:t>
                </a:r>
                <a:r>
                  <a:rPr lang="en-US" sz="2000" dirty="0" smtClean="0">
                    <a:latin typeface="Cambria Math"/>
                    <a:ea typeface="Cambria Math"/>
                  </a:rPr>
                  <a:t>(11.9.4)</a:t>
                </a:r>
              </a:p>
              <a:p>
                <a:pPr marL="109728" indent="0">
                  <a:buNone/>
                </a:pPr>
                <a:endParaRPr lang="en-US" sz="2000" i="1" dirty="0">
                  <a:latin typeface="Cambria Math"/>
                  <a:ea typeface="Cambria Math"/>
                </a:endParaRPr>
              </a:p>
              <a:p>
                <a:pPr marL="109728" indent="0">
                  <a:buNone/>
                </a:pPr>
                <a14:m>
                  <m:oMath xmlns:m="http://schemas.openxmlformats.org/officeDocument/2006/math">
                    <m:sSup>
                      <m:sSupPr>
                        <m:ctrlPr>
                          <a:rPr lang="en-US" sz="1900" i="1">
                            <a:latin typeface="Cambria Math"/>
                          </a:rPr>
                        </m:ctrlPr>
                      </m:sSupPr>
                      <m:e>
                        <m:r>
                          <a:rPr lang="en-US" sz="1900" i="1">
                            <a:latin typeface="Cambria Math"/>
                          </a:rPr>
                          <m:t>𝑢</m:t>
                        </m:r>
                      </m:e>
                      <m:sup>
                        <m:r>
                          <a:rPr lang="en-US" sz="1900" i="1">
                            <a:latin typeface="Cambria Math"/>
                          </a:rPr>
                          <m:t>′</m:t>
                        </m:r>
                      </m:sup>
                    </m:sSup>
                    <m:d>
                      <m:dPr>
                        <m:ctrlPr>
                          <a:rPr lang="en-US" sz="1900" i="1">
                            <a:latin typeface="Cambria Math"/>
                          </a:rPr>
                        </m:ctrlPr>
                      </m:dPr>
                      <m:e>
                        <m:sSub>
                          <m:sSubPr>
                            <m:ctrlPr>
                              <a:rPr lang="en-US" sz="1900" i="1">
                                <a:latin typeface="Cambria Math"/>
                                <a:ea typeface="Cambria Math"/>
                              </a:rPr>
                            </m:ctrlPr>
                          </m:sSubPr>
                          <m:e>
                            <m:r>
                              <a:rPr lang="en-US" sz="1900" i="1">
                                <a:latin typeface="Cambria Math"/>
                                <a:ea typeface="Cambria Math"/>
                              </a:rPr>
                              <m:t>𝑐</m:t>
                            </m:r>
                          </m:e>
                          <m:sub>
                            <m:r>
                              <a:rPr lang="en-US" sz="1900" i="1">
                                <a:latin typeface="Cambria Math"/>
                                <a:ea typeface="Cambria Math"/>
                              </a:rPr>
                              <m:t>𝑡</m:t>
                            </m:r>
                          </m:sub>
                        </m:sSub>
                        <m:sSub>
                          <m:sSubPr>
                            <m:ctrlPr>
                              <a:rPr lang="en-US" sz="1900" i="1" smtClean="0">
                                <a:latin typeface="Cambria Math"/>
                                <a:ea typeface="Cambria Math"/>
                              </a:rPr>
                            </m:ctrlPr>
                          </m:sSubPr>
                          <m:e>
                            <m:r>
                              <a:rPr lang="en-US" sz="1900" b="0" i="1" smtClean="0">
                                <a:latin typeface="Cambria Math"/>
                                <a:ea typeface="Cambria Math"/>
                              </a:rPr>
                              <m:t>𝐴</m:t>
                            </m:r>
                          </m:e>
                          <m:sub>
                            <m:r>
                              <a:rPr lang="en-US" sz="1900" b="0" i="1" smtClean="0">
                                <a:latin typeface="Cambria Math"/>
                                <a:ea typeface="Cambria Math"/>
                              </a:rPr>
                              <m:t>𝑡</m:t>
                            </m:r>
                          </m:sub>
                        </m:sSub>
                      </m:e>
                    </m:d>
                    <m:r>
                      <a:rPr lang="en-US" sz="1900" i="1">
                        <a:latin typeface="Cambria Math"/>
                      </a:rPr>
                      <m:t>=</m:t>
                    </m:r>
                  </m:oMath>
                </a14:m>
                <a:r>
                  <a:rPr lang="en-US" sz="1900" i="1" dirty="0" smtClean="0">
                    <a:latin typeface="Cambria Math"/>
                  </a:rPr>
                  <a:t> </a:t>
                </a:r>
                <a14:m>
                  <m:oMath xmlns:m="http://schemas.openxmlformats.org/officeDocument/2006/math">
                    <m:r>
                      <a:rPr lang="en-US" sz="1900" i="1">
                        <a:latin typeface="Cambria Math"/>
                        <a:ea typeface="Cambria Math"/>
                      </a:rPr>
                      <m:t>𝛽</m:t>
                    </m:r>
                    <m:sSup>
                      <m:sSupPr>
                        <m:ctrlPr>
                          <a:rPr lang="en-US" sz="1900" i="1">
                            <a:latin typeface="Cambria Math"/>
                          </a:rPr>
                        </m:ctrlPr>
                      </m:sSupPr>
                      <m:e>
                        <m:r>
                          <a:rPr lang="en-US" sz="1900" i="1">
                            <a:latin typeface="Cambria Math"/>
                          </a:rPr>
                          <m:t>𝑢</m:t>
                        </m:r>
                      </m:e>
                      <m:sup>
                        <m:r>
                          <a:rPr lang="en-US" sz="1900" i="1">
                            <a:latin typeface="Cambria Math"/>
                          </a:rPr>
                          <m:t>′</m:t>
                        </m:r>
                      </m:sup>
                    </m:sSup>
                    <m:d>
                      <m:dPr>
                        <m:ctrlPr>
                          <a:rPr lang="en-US" sz="1900" i="1">
                            <a:latin typeface="Cambria Math"/>
                          </a:rPr>
                        </m:ctrlPr>
                      </m:dPr>
                      <m:e>
                        <m:sSub>
                          <m:sSubPr>
                            <m:ctrlPr>
                              <a:rPr lang="en-US" sz="1900" i="1">
                                <a:latin typeface="Cambria Math"/>
                                <a:ea typeface="Cambria Math"/>
                              </a:rPr>
                            </m:ctrlPr>
                          </m:sSubPr>
                          <m:e>
                            <m:r>
                              <a:rPr lang="en-US" sz="1900" i="1">
                                <a:latin typeface="Cambria Math"/>
                                <a:ea typeface="Cambria Math"/>
                              </a:rPr>
                              <m:t>𝑐</m:t>
                            </m:r>
                          </m:e>
                          <m:sub>
                            <m:r>
                              <a:rPr lang="en-US" sz="1900" i="1">
                                <a:latin typeface="Cambria Math"/>
                                <a:ea typeface="Cambria Math"/>
                              </a:rPr>
                              <m:t>𝑡</m:t>
                            </m:r>
                            <m:r>
                              <a:rPr lang="en-US" sz="1900" i="1">
                                <a:latin typeface="Cambria Math"/>
                                <a:ea typeface="Cambria Math"/>
                              </a:rPr>
                              <m:t>+1</m:t>
                            </m:r>
                          </m:sub>
                        </m:sSub>
                        <m:sSub>
                          <m:sSubPr>
                            <m:ctrlPr>
                              <a:rPr lang="en-US" sz="1900" i="1">
                                <a:latin typeface="Cambria Math"/>
                                <a:ea typeface="Cambria Math"/>
                              </a:rPr>
                            </m:ctrlPr>
                          </m:sSubPr>
                          <m:e>
                            <m:r>
                              <a:rPr lang="en-US" sz="1900" i="1">
                                <a:latin typeface="Cambria Math"/>
                                <a:ea typeface="Cambria Math"/>
                              </a:rPr>
                              <m:t>𝐴</m:t>
                            </m:r>
                          </m:e>
                          <m:sub>
                            <m:r>
                              <a:rPr lang="en-US" sz="1900" i="1">
                                <a:latin typeface="Cambria Math"/>
                                <a:ea typeface="Cambria Math"/>
                              </a:rPr>
                              <m:t>𝑡</m:t>
                            </m:r>
                            <m:r>
                              <a:rPr lang="en-US" sz="1900" i="1">
                                <a:latin typeface="Cambria Math"/>
                                <a:ea typeface="Cambria Math"/>
                              </a:rPr>
                              <m:t>+1</m:t>
                            </m:r>
                          </m:sub>
                        </m:sSub>
                      </m:e>
                    </m:d>
                    <m:f>
                      <m:fPr>
                        <m:ctrlPr>
                          <a:rPr lang="en-US" sz="1900" i="1">
                            <a:latin typeface="Cambria Math"/>
                            <a:ea typeface="Cambria Math"/>
                          </a:rPr>
                        </m:ctrlPr>
                      </m:fPr>
                      <m:num>
                        <m:d>
                          <m:dPr>
                            <m:ctrlPr>
                              <a:rPr lang="en-US" sz="1900" i="1">
                                <a:latin typeface="Cambria Math"/>
                                <a:ea typeface="Cambria Math"/>
                              </a:rPr>
                            </m:ctrlPr>
                          </m:dPr>
                          <m:e>
                            <m:r>
                              <a:rPr lang="en-US" sz="1900" i="1">
                                <a:latin typeface="Cambria Math"/>
                                <a:ea typeface="Cambria Math"/>
                              </a:rPr>
                              <m:t>1+</m:t>
                            </m:r>
                            <m:sSub>
                              <m:sSubPr>
                                <m:ctrlPr>
                                  <a:rPr lang="en-US" sz="1900" i="1">
                                    <a:latin typeface="Cambria Math"/>
                                    <a:ea typeface="Cambria Math"/>
                                  </a:rPr>
                                </m:ctrlPr>
                              </m:sSubPr>
                              <m:e>
                                <m:r>
                                  <a:rPr lang="en-US" sz="1900" i="1">
                                    <a:latin typeface="Cambria Math"/>
                                    <a:ea typeface="Cambria Math"/>
                                  </a:rPr>
                                  <m:t>𝜏</m:t>
                                </m:r>
                              </m:e>
                              <m:sub>
                                <m:r>
                                  <a:rPr lang="en-US" sz="1900" i="1">
                                    <a:latin typeface="Cambria Math"/>
                                    <a:ea typeface="Cambria Math"/>
                                  </a:rPr>
                                  <m:t>𝑐𝑡</m:t>
                                </m:r>
                              </m:sub>
                            </m:sSub>
                          </m:e>
                        </m:d>
                      </m:num>
                      <m:den>
                        <m:d>
                          <m:dPr>
                            <m:ctrlPr>
                              <a:rPr lang="en-US" sz="1900" i="1">
                                <a:latin typeface="Cambria Math"/>
                                <a:ea typeface="Cambria Math"/>
                              </a:rPr>
                            </m:ctrlPr>
                          </m:dPr>
                          <m:e>
                            <m:r>
                              <a:rPr lang="en-US" sz="1900" i="1">
                                <a:latin typeface="Cambria Math"/>
                                <a:ea typeface="Cambria Math"/>
                              </a:rPr>
                              <m:t>1+</m:t>
                            </m:r>
                            <m:sSub>
                              <m:sSubPr>
                                <m:ctrlPr>
                                  <a:rPr lang="en-US" sz="1900" i="1">
                                    <a:latin typeface="Cambria Math"/>
                                    <a:ea typeface="Cambria Math"/>
                                  </a:rPr>
                                </m:ctrlPr>
                              </m:sSubPr>
                              <m:e>
                                <m:r>
                                  <a:rPr lang="en-US" sz="1900" i="1">
                                    <a:latin typeface="Cambria Math"/>
                                    <a:ea typeface="Cambria Math"/>
                                  </a:rPr>
                                  <m:t>𝜏</m:t>
                                </m:r>
                              </m:e>
                              <m:sub>
                                <m:r>
                                  <a:rPr lang="en-US" sz="1900" i="1">
                                    <a:latin typeface="Cambria Math"/>
                                    <a:ea typeface="Cambria Math"/>
                                  </a:rPr>
                                  <m:t>𝑐𝑡</m:t>
                                </m:r>
                                <m:r>
                                  <a:rPr lang="en-US" sz="1900" i="1">
                                    <a:latin typeface="Cambria Math"/>
                                    <a:ea typeface="Cambria Math"/>
                                  </a:rPr>
                                  <m:t>+1</m:t>
                                </m:r>
                              </m:sub>
                            </m:sSub>
                          </m:e>
                        </m:d>
                      </m:den>
                    </m:f>
                    <m:d>
                      <m:dPr>
                        <m:begChr m:val="["/>
                        <m:endChr m:val="]"/>
                        <m:ctrlPr>
                          <a:rPr lang="en-US" sz="1900" i="1">
                            <a:latin typeface="Cambria Math"/>
                            <a:ea typeface="Cambria Math"/>
                          </a:rPr>
                        </m:ctrlPr>
                      </m:dPr>
                      <m:e>
                        <m:f>
                          <m:fPr>
                            <m:ctrlPr>
                              <a:rPr lang="en-US" sz="1900" i="1">
                                <a:latin typeface="Cambria Math"/>
                                <a:ea typeface="Cambria Math"/>
                              </a:rPr>
                            </m:ctrlPr>
                          </m:fPr>
                          <m:num>
                            <m:d>
                              <m:dPr>
                                <m:ctrlPr>
                                  <a:rPr lang="en-US" sz="1900" i="1">
                                    <a:latin typeface="Cambria Math"/>
                                    <a:ea typeface="Cambria Math"/>
                                  </a:rPr>
                                </m:ctrlPr>
                              </m:dPr>
                              <m:e>
                                <m:r>
                                  <a:rPr lang="en-US" sz="1900" i="1">
                                    <a:latin typeface="Cambria Math"/>
                                    <a:ea typeface="Cambria Math"/>
                                  </a:rPr>
                                  <m:t>1−</m:t>
                                </m:r>
                                <m:sSub>
                                  <m:sSubPr>
                                    <m:ctrlPr>
                                      <a:rPr lang="en-US" sz="1900" i="1">
                                        <a:latin typeface="Cambria Math"/>
                                        <a:ea typeface="Cambria Math"/>
                                      </a:rPr>
                                    </m:ctrlPr>
                                  </m:sSubPr>
                                  <m:e>
                                    <m:r>
                                      <a:rPr lang="en-US" sz="1900" i="1">
                                        <a:latin typeface="Cambria Math"/>
                                        <a:ea typeface="Cambria Math"/>
                                      </a:rPr>
                                      <m:t>𝜏</m:t>
                                    </m:r>
                                  </m:e>
                                  <m:sub>
                                    <m:r>
                                      <a:rPr lang="en-US" sz="1900" i="1">
                                        <a:latin typeface="Cambria Math"/>
                                        <a:ea typeface="Cambria Math"/>
                                      </a:rPr>
                                      <m:t>𝑖𝑡</m:t>
                                    </m:r>
                                    <m:r>
                                      <a:rPr lang="en-US" sz="1900" i="1">
                                        <a:latin typeface="Cambria Math"/>
                                        <a:ea typeface="Cambria Math"/>
                                      </a:rPr>
                                      <m:t>+1</m:t>
                                    </m:r>
                                  </m:sub>
                                </m:sSub>
                              </m:e>
                            </m:d>
                          </m:num>
                          <m:den>
                            <m:d>
                              <m:dPr>
                                <m:ctrlPr>
                                  <a:rPr lang="en-US" sz="1900" i="1">
                                    <a:latin typeface="Cambria Math"/>
                                    <a:ea typeface="Cambria Math"/>
                                  </a:rPr>
                                </m:ctrlPr>
                              </m:dPr>
                              <m:e>
                                <m:r>
                                  <a:rPr lang="en-US" sz="1900" i="1">
                                    <a:latin typeface="Cambria Math"/>
                                    <a:ea typeface="Cambria Math"/>
                                  </a:rPr>
                                  <m:t>1−</m:t>
                                </m:r>
                                <m:sSub>
                                  <m:sSubPr>
                                    <m:ctrlPr>
                                      <a:rPr lang="en-US" sz="1900" i="1">
                                        <a:latin typeface="Cambria Math"/>
                                        <a:ea typeface="Cambria Math"/>
                                      </a:rPr>
                                    </m:ctrlPr>
                                  </m:sSubPr>
                                  <m:e>
                                    <m:r>
                                      <a:rPr lang="en-US" sz="1900" i="1">
                                        <a:latin typeface="Cambria Math"/>
                                        <a:ea typeface="Cambria Math"/>
                                      </a:rPr>
                                      <m:t>𝜏</m:t>
                                    </m:r>
                                  </m:e>
                                  <m:sub>
                                    <m:r>
                                      <a:rPr lang="en-US" sz="1900" i="1">
                                        <a:latin typeface="Cambria Math"/>
                                        <a:ea typeface="Cambria Math"/>
                                      </a:rPr>
                                      <m:t>𝑖𝑡</m:t>
                                    </m:r>
                                  </m:sub>
                                </m:sSub>
                              </m:e>
                            </m:d>
                          </m:den>
                        </m:f>
                        <m:d>
                          <m:dPr>
                            <m:ctrlPr>
                              <a:rPr lang="en-US" sz="1900" i="1">
                                <a:latin typeface="Cambria Math"/>
                                <a:ea typeface="Cambria Math"/>
                              </a:rPr>
                            </m:ctrlPr>
                          </m:dPr>
                          <m:e>
                            <m:r>
                              <a:rPr lang="en-US" sz="1900" i="1">
                                <a:latin typeface="Cambria Math"/>
                                <a:ea typeface="Cambria Math"/>
                              </a:rPr>
                              <m:t>1−</m:t>
                            </m:r>
                            <m:r>
                              <a:rPr lang="en-US" sz="1900" i="1">
                                <a:latin typeface="Cambria Math"/>
                                <a:ea typeface="Cambria Math"/>
                              </a:rPr>
                              <m:t>𝛿</m:t>
                            </m:r>
                          </m:e>
                        </m:d>
                        <m:r>
                          <a:rPr lang="en-US" sz="1900" i="1">
                            <a:latin typeface="Cambria Math"/>
                            <a:ea typeface="Cambria Math"/>
                          </a:rPr>
                          <m:t>+</m:t>
                        </m:r>
                        <m:f>
                          <m:fPr>
                            <m:ctrlPr>
                              <a:rPr lang="en-US" sz="1900" i="1">
                                <a:latin typeface="Cambria Math"/>
                                <a:ea typeface="Cambria Math"/>
                              </a:rPr>
                            </m:ctrlPr>
                          </m:fPr>
                          <m:num>
                            <m:d>
                              <m:dPr>
                                <m:ctrlPr>
                                  <a:rPr lang="en-US" sz="1900" i="1">
                                    <a:latin typeface="Cambria Math"/>
                                    <a:ea typeface="Cambria Math"/>
                                  </a:rPr>
                                </m:ctrlPr>
                              </m:dPr>
                              <m:e>
                                <m:r>
                                  <a:rPr lang="en-US" sz="1900" i="1">
                                    <a:latin typeface="Cambria Math"/>
                                    <a:ea typeface="Cambria Math"/>
                                  </a:rPr>
                                  <m:t>1−</m:t>
                                </m:r>
                                <m:sSub>
                                  <m:sSubPr>
                                    <m:ctrlPr>
                                      <a:rPr lang="en-US" sz="1900" i="1">
                                        <a:latin typeface="Cambria Math"/>
                                        <a:ea typeface="Cambria Math"/>
                                      </a:rPr>
                                    </m:ctrlPr>
                                  </m:sSubPr>
                                  <m:e>
                                    <m:r>
                                      <a:rPr lang="en-US" sz="1900" i="1">
                                        <a:latin typeface="Cambria Math"/>
                                        <a:ea typeface="Cambria Math"/>
                                      </a:rPr>
                                      <m:t>𝜏</m:t>
                                    </m:r>
                                  </m:e>
                                  <m:sub>
                                    <m:r>
                                      <a:rPr lang="en-US" sz="1900" i="1">
                                        <a:latin typeface="Cambria Math"/>
                                        <a:ea typeface="Cambria Math"/>
                                      </a:rPr>
                                      <m:t>𝑘𝑡</m:t>
                                    </m:r>
                                    <m:r>
                                      <a:rPr lang="en-US" sz="1900" i="1">
                                        <a:latin typeface="Cambria Math"/>
                                        <a:ea typeface="Cambria Math"/>
                                      </a:rPr>
                                      <m:t>+1</m:t>
                                    </m:r>
                                  </m:sub>
                                </m:sSub>
                              </m:e>
                            </m:d>
                          </m:num>
                          <m:den>
                            <m:d>
                              <m:dPr>
                                <m:ctrlPr>
                                  <a:rPr lang="en-US" sz="1900" i="1">
                                    <a:latin typeface="Cambria Math"/>
                                    <a:ea typeface="Cambria Math"/>
                                  </a:rPr>
                                </m:ctrlPr>
                              </m:dPr>
                              <m:e>
                                <m:r>
                                  <a:rPr lang="en-US" sz="1900" i="1">
                                    <a:latin typeface="Cambria Math"/>
                                    <a:ea typeface="Cambria Math"/>
                                  </a:rPr>
                                  <m:t>1−</m:t>
                                </m:r>
                                <m:sSub>
                                  <m:sSubPr>
                                    <m:ctrlPr>
                                      <a:rPr lang="en-US" sz="1900" i="1">
                                        <a:latin typeface="Cambria Math"/>
                                        <a:ea typeface="Cambria Math"/>
                                      </a:rPr>
                                    </m:ctrlPr>
                                  </m:sSubPr>
                                  <m:e>
                                    <m:r>
                                      <a:rPr lang="en-US" sz="1900" i="1">
                                        <a:latin typeface="Cambria Math"/>
                                        <a:ea typeface="Cambria Math"/>
                                      </a:rPr>
                                      <m:t>𝜏</m:t>
                                    </m:r>
                                  </m:e>
                                  <m:sub>
                                    <m:r>
                                      <a:rPr lang="en-US" sz="1900" i="1">
                                        <a:latin typeface="Cambria Math"/>
                                        <a:ea typeface="Cambria Math"/>
                                      </a:rPr>
                                      <m:t>𝑖𝑡</m:t>
                                    </m:r>
                                  </m:sub>
                                </m:sSub>
                              </m:e>
                            </m:d>
                          </m:den>
                        </m:f>
                        <m:sSup>
                          <m:sSupPr>
                            <m:ctrlPr>
                              <a:rPr lang="en-US" sz="1900" i="1">
                                <a:latin typeface="Cambria Math"/>
                                <a:ea typeface="Cambria Math"/>
                              </a:rPr>
                            </m:ctrlPr>
                          </m:sSupPr>
                          <m:e>
                            <m:r>
                              <a:rPr lang="en-US" sz="1900" i="1">
                                <a:latin typeface="Cambria Math"/>
                                <a:ea typeface="Cambria Math"/>
                              </a:rPr>
                              <m:t>𝑓</m:t>
                            </m:r>
                          </m:e>
                          <m:sup>
                            <m:r>
                              <a:rPr lang="en-US" sz="1900" i="1">
                                <a:latin typeface="Cambria Math"/>
                                <a:ea typeface="Cambria Math"/>
                              </a:rPr>
                              <m:t>′</m:t>
                            </m:r>
                          </m:sup>
                        </m:sSup>
                        <m:r>
                          <a:rPr lang="en-US" sz="1900" i="1">
                            <a:latin typeface="Cambria Math"/>
                            <a:ea typeface="Cambria Math"/>
                          </a:rPr>
                          <m:t>(</m:t>
                        </m:r>
                        <m:sSub>
                          <m:sSubPr>
                            <m:ctrlPr>
                              <a:rPr lang="en-US" sz="1900" i="1">
                                <a:latin typeface="Cambria Math"/>
                                <a:ea typeface="Cambria Math"/>
                              </a:rPr>
                            </m:ctrlPr>
                          </m:sSubPr>
                          <m:e>
                            <m:r>
                              <a:rPr lang="en-US" sz="1900" i="1">
                                <a:latin typeface="Cambria Math"/>
                                <a:ea typeface="Cambria Math"/>
                              </a:rPr>
                              <m:t>𝑘</m:t>
                            </m:r>
                          </m:e>
                          <m:sub>
                            <m:r>
                              <a:rPr lang="en-US" sz="1900" i="1">
                                <a:latin typeface="Cambria Math"/>
                                <a:ea typeface="Cambria Math"/>
                              </a:rPr>
                              <m:t>𝑡</m:t>
                            </m:r>
                            <m:r>
                              <a:rPr lang="en-US" sz="1900" i="1">
                                <a:latin typeface="Cambria Math"/>
                                <a:ea typeface="Cambria Math"/>
                              </a:rPr>
                              <m:t>+1</m:t>
                            </m:r>
                          </m:sub>
                        </m:sSub>
                        <m:r>
                          <a:rPr lang="en-US" sz="1900" i="1">
                            <a:latin typeface="Cambria Math"/>
                            <a:ea typeface="Cambria Math"/>
                          </a:rPr>
                          <m:t>)</m:t>
                        </m:r>
                      </m:e>
                    </m:d>
                  </m:oMath>
                </a14:m>
                <a:r>
                  <a:rPr lang="en-US" sz="1900" i="1" dirty="0" smtClean="0">
                    <a:latin typeface="Cambria Math"/>
                  </a:rPr>
                  <a:t> </a:t>
                </a:r>
              </a:p>
              <a:p>
                <a:pPr marL="109728" indent="0">
                  <a:buNone/>
                </a:pPr>
                <a:r>
                  <a:rPr lang="en-US" sz="2000" i="1" dirty="0">
                    <a:latin typeface="Cambria Math"/>
                  </a:rPr>
                  <a:t>	</a:t>
                </a:r>
                <a:r>
                  <a:rPr lang="en-US" sz="2000" i="1" dirty="0" smtClean="0">
                    <a:latin typeface="Cambria Math"/>
                  </a:rPr>
                  <a:t>						</a:t>
                </a:r>
                <a:r>
                  <a:rPr lang="en-US" sz="2000" dirty="0">
                    <a:latin typeface="Cambria Math"/>
                    <a:ea typeface="Cambria Math"/>
                  </a:rPr>
                  <a:t>(</a:t>
                </a:r>
                <a:r>
                  <a:rPr lang="en-US" sz="2000" dirty="0" smtClean="0">
                    <a:latin typeface="Cambria Math"/>
                    <a:ea typeface="Cambria Math"/>
                  </a:rPr>
                  <a:t>11.9.5)</a:t>
                </a:r>
                <a:endParaRPr lang="en-US" sz="2000" i="1" dirty="0">
                  <a:latin typeface="Cambria Math"/>
                  <a:ea typeface="Cambria Math"/>
                </a:endParaRPr>
              </a:p>
              <a:p>
                <a:pPr marL="109728" indent="0">
                  <a:buNone/>
                </a:pPr>
                <a:r>
                  <a:rPr lang="en-US" sz="2000" dirty="0" smtClean="0">
                    <a:ea typeface="Cambria Math"/>
                  </a:rPr>
                  <a:t>	</a:t>
                </a:r>
                <a14:m>
                  <m:oMath xmlns:m="http://schemas.openxmlformats.org/officeDocument/2006/math">
                    <m:sSup>
                      <m:sSupPr>
                        <m:ctrlPr>
                          <a:rPr lang="en-US" sz="2000" i="1">
                            <a:latin typeface="Cambria Math"/>
                            <a:ea typeface="Cambria Math"/>
                          </a:rPr>
                        </m:ctrlPr>
                      </m:sSupPr>
                      <m:e>
                        <m:r>
                          <a:rPr lang="en-US" sz="2000" i="1">
                            <a:latin typeface="Cambria Math"/>
                            <a:ea typeface="Cambria Math"/>
                          </a:rPr>
                          <m:t>𝑓</m:t>
                        </m:r>
                      </m:e>
                      <m:sup>
                        <m:r>
                          <a:rPr lang="en-US" sz="2000" i="1">
                            <a:latin typeface="Cambria Math"/>
                            <a:ea typeface="Cambria Math"/>
                          </a:rPr>
                          <m:t>′</m:t>
                        </m:r>
                      </m:sup>
                    </m:sSup>
                    <m:r>
                      <a:rPr lang="en-US" sz="2000" i="1">
                        <a:latin typeface="Cambria Math"/>
                        <a:ea typeface="Cambria Math"/>
                      </a:rPr>
                      <m:t>(</m:t>
                    </m:r>
                    <m:acc>
                      <m:accPr>
                        <m:chr m:val="̅"/>
                        <m:ctrlPr>
                          <a:rPr lang="en-US" sz="2000" i="1">
                            <a:latin typeface="Cambria Math"/>
                            <a:ea typeface="Cambria Math"/>
                          </a:rPr>
                        </m:ctrlPr>
                      </m:accPr>
                      <m:e>
                        <m:r>
                          <a:rPr lang="en-US" sz="2000" i="1">
                            <a:latin typeface="Cambria Math"/>
                            <a:ea typeface="Cambria Math"/>
                          </a:rPr>
                          <m:t>𝑘</m:t>
                        </m:r>
                      </m:e>
                    </m:acc>
                    <m:r>
                      <a:rPr lang="en-US" sz="2000" i="1">
                        <a:latin typeface="Cambria Math"/>
                        <a:ea typeface="Cambria Math"/>
                      </a:rPr>
                      <m:t>)</m:t>
                    </m:r>
                    <m:r>
                      <a:rPr lang="en-US" sz="2000" i="1">
                        <a:latin typeface="Cambria Math"/>
                      </a:rPr>
                      <m:t>=</m:t>
                    </m:r>
                    <m:d>
                      <m:dPr>
                        <m:begChr m:val="["/>
                        <m:endChr m:val="]"/>
                        <m:ctrlPr>
                          <a:rPr lang="en-US" sz="2000" i="1" smtClean="0">
                            <a:latin typeface="Cambria Math"/>
                          </a:rPr>
                        </m:ctrlPr>
                      </m:dPr>
                      <m:e>
                        <m:d>
                          <m:dPr>
                            <m:ctrlPr>
                              <a:rPr lang="en-US" sz="2000" b="0" i="1" smtClean="0">
                                <a:latin typeface="Cambria Math"/>
                              </a:rPr>
                            </m:ctrlPr>
                          </m:dPr>
                          <m:e>
                            <m:r>
                              <a:rPr lang="en-US" sz="2000" b="0" i="1" smtClean="0">
                                <a:latin typeface="Cambria Math"/>
                              </a:rPr>
                              <m:t>1+</m:t>
                            </m:r>
                            <m:r>
                              <a:rPr lang="en-US" sz="2000" b="0" i="1" smtClean="0">
                                <a:latin typeface="Cambria Math"/>
                                <a:ea typeface="Cambria Math"/>
                              </a:rPr>
                              <m:t>𝜌</m:t>
                            </m:r>
                          </m:e>
                        </m:d>
                        <m:sSup>
                          <m:sSupPr>
                            <m:ctrlPr>
                              <a:rPr lang="en-US" sz="2000" b="0" i="1" smtClean="0">
                                <a:latin typeface="Cambria Math"/>
                                <a:ea typeface="Cambria Math"/>
                              </a:rPr>
                            </m:ctrlPr>
                          </m:sSupPr>
                          <m:e>
                            <m:r>
                              <a:rPr lang="en-US" sz="2000" b="0" i="1" smtClean="0">
                                <a:latin typeface="Cambria Math"/>
                                <a:ea typeface="Cambria Math"/>
                              </a:rPr>
                              <m:t>𝜇</m:t>
                            </m:r>
                          </m:e>
                          <m:sup>
                            <m:r>
                              <a:rPr lang="en-US" sz="2000" b="0" i="1" smtClean="0">
                                <a:latin typeface="Cambria Math"/>
                                <a:ea typeface="Cambria Math"/>
                              </a:rPr>
                              <m:t>𝛾</m:t>
                            </m:r>
                          </m:sup>
                        </m:sSup>
                        <m:r>
                          <a:rPr lang="en-US" sz="2000" b="0" i="1" smtClean="0">
                            <a:latin typeface="Cambria Math"/>
                            <a:ea typeface="Cambria Math"/>
                          </a:rPr>
                          <m:t>−(1−</m:t>
                        </m:r>
                        <m:r>
                          <a:rPr lang="en-US" sz="2000" b="0" i="1" smtClean="0">
                            <a:latin typeface="Cambria Math"/>
                            <a:ea typeface="Cambria Math"/>
                          </a:rPr>
                          <m:t>𝛿</m:t>
                        </m:r>
                        <m:r>
                          <a:rPr lang="en-US" sz="2000" b="0" i="1" smtClean="0">
                            <a:latin typeface="Cambria Math"/>
                            <a:ea typeface="Cambria Math"/>
                          </a:rPr>
                          <m:t>)</m:t>
                        </m:r>
                      </m:e>
                    </m:d>
                    <m:f>
                      <m:fPr>
                        <m:ctrlPr>
                          <a:rPr lang="en-US" sz="2000" i="1">
                            <a:latin typeface="Cambria Math"/>
                            <a:ea typeface="Cambria Math"/>
                          </a:rPr>
                        </m:ctrlPr>
                      </m:fPr>
                      <m:num>
                        <m:d>
                          <m:dPr>
                            <m:ctrlPr>
                              <a:rPr lang="en-US" sz="2000" i="1">
                                <a:latin typeface="Cambria Math"/>
                                <a:ea typeface="Cambria Math"/>
                              </a:rPr>
                            </m:ctrlPr>
                          </m:dPr>
                          <m:e>
                            <m:r>
                              <a:rPr lang="en-US" sz="2000" i="1">
                                <a:latin typeface="Cambria Math"/>
                                <a:ea typeface="Cambria Math"/>
                              </a:rPr>
                              <m:t>1−</m:t>
                            </m:r>
                            <m:sSub>
                              <m:sSubPr>
                                <m:ctrlPr>
                                  <a:rPr lang="en-US" sz="2000" i="1">
                                    <a:latin typeface="Cambria Math"/>
                                    <a:ea typeface="Cambria Math"/>
                                  </a:rPr>
                                </m:ctrlPr>
                              </m:sSubPr>
                              <m:e>
                                <m:r>
                                  <a:rPr lang="en-US" sz="2000" i="1">
                                    <a:latin typeface="Cambria Math"/>
                                    <a:ea typeface="Cambria Math"/>
                                  </a:rPr>
                                  <m:t>𝜏</m:t>
                                </m:r>
                              </m:e>
                              <m:sub>
                                <m:r>
                                  <a:rPr lang="en-US" sz="2000" i="1">
                                    <a:latin typeface="Cambria Math"/>
                                    <a:ea typeface="Cambria Math"/>
                                  </a:rPr>
                                  <m:t>𝑖</m:t>
                                </m:r>
                              </m:sub>
                            </m:sSub>
                          </m:e>
                        </m:d>
                      </m:num>
                      <m:den>
                        <m:d>
                          <m:dPr>
                            <m:ctrlPr>
                              <a:rPr lang="en-US" sz="2000" i="1">
                                <a:latin typeface="Cambria Math"/>
                                <a:ea typeface="Cambria Math"/>
                              </a:rPr>
                            </m:ctrlPr>
                          </m:dPr>
                          <m:e>
                            <m:r>
                              <a:rPr lang="en-US" sz="2000" i="1">
                                <a:latin typeface="Cambria Math"/>
                                <a:ea typeface="Cambria Math"/>
                              </a:rPr>
                              <m:t>1−</m:t>
                            </m:r>
                            <m:sSub>
                              <m:sSubPr>
                                <m:ctrlPr>
                                  <a:rPr lang="en-US" sz="2000" i="1">
                                    <a:latin typeface="Cambria Math"/>
                                    <a:ea typeface="Cambria Math"/>
                                  </a:rPr>
                                </m:ctrlPr>
                              </m:sSubPr>
                              <m:e>
                                <m:r>
                                  <a:rPr lang="en-US" sz="2000" i="1">
                                    <a:latin typeface="Cambria Math"/>
                                    <a:ea typeface="Cambria Math"/>
                                  </a:rPr>
                                  <m:t>𝜏</m:t>
                                </m:r>
                              </m:e>
                              <m:sub>
                                <m:r>
                                  <a:rPr lang="en-US" sz="2000" i="1">
                                    <a:latin typeface="Cambria Math"/>
                                    <a:ea typeface="Cambria Math"/>
                                  </a:rPr>
                                  <m:t>𝑘</m:t>
                                </m:r>
                              </m:sub>
                            </m:sSub>
                          </m:e>
                        </m:d>
                      </m:den>
                    </m:f>
                  </m:oMath>
                </a14:m>
                <a:r>
                  <a:rPr lang="en-US" sz="2000" i="1" dirty="0" smtClean="0">
                    <a:latin typeface="Cambria Math"/>
                  </a:rPr>
                  <a:t> 		</a:t>
                </a:r>
                <a:r>
                  <a:rPr lang="en-US" sz="2000" dirty="0" smtClean="0">
                    <a:latin typeface="Cambria Math"/>
                    <a:ea typeface="Cambria Math"/>
                  </a:rPr>
                  <a:t>(</a:t>
                </a:r>
                <a:r>
                  <a:rPr lang="en-US" sz="2000" dirty="0">
                    <a:latin typeface="Cambria Math"/>
                    <a:ea typeface="Cambria Math"/>
                  </a:rPr>
                  <a:t>11.9.8)</a:t>
                </a:r>
                <a:endParaRPr lang="en-US" sz="2000" i="1" dirty="0">
                  <a:latin typeface="Cambria Math"/>
                  <a:ea typeface="Cambria Math"/>
                </a:endParaRPr>
              </a:p>
              <a:p>
                <a:pPr marL="109728" indent="0">
                  <a:buNone/>
                </a:pPr>
                <a:endParaRPr lang="en-US" sz="2000" i="1" dirty="0" smtClean="0">
                  <a:latin typeface="Cambria Math"/>
                </a:endParaRP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07045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Garamond" pitchFamily="18" charset="0"/>
              </a:rPr>
              <a:t>Technology Growth. 2</a:t>
            </a:r>
            <a:r>
              <a:rPr lang="en-US" sz="3600" dirty="0" smtClean="0">
                <a:latin typeface="Garamond" pitchFamily="18" charset="0"/>
              </a:rPr>
              <a:t>.</a:t>
            </a:r>
            <a:endParaRPr lang="en-US" sz="3600" dirty="0">
              <a:latin typeface="Garamond" pitchFamily="18" charset="0"/>
            </a:endParaRPr>
          </a:p>
        </p:txBody>
      </p:sp>
      <p:sp>
        <p:nvSpPr>
          <p:cNvPr id="4" name="Slide Number Placeholder 3"/>
          <p:cNvSpPr>
            <a:spLocks noGrp="1"/>
          </p:cNvSpPr>
          <p:nvPr>
            <p:ph type="sldNum" sz="quarter" idx="12"/>
          </p:nvPr>
        </p:nvSpPr>
        <p:spPr/>
        <p:txBody>
          <a:bodyPr/>
          <a:lstStyle/>
          <a:p>
            <a:fld id="{112B6FAC-0003-45FB-8571-68CF69A21F4F}" type="slidenum">
              <a:rPr lang="en-US" smtClean="0">
                <a:latin typeface="Garamond" pitchFamily="18" charset="0"/>
              </a:rPr>
              <a:t>19</a:t>
            </a:fld>
            <a:endParaRPr lang="en-US">
              <a:latin typeface="Garamond"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normAutofit/>
              </a:bodyPr>
              <a:lstStyle/>
              <a:p>
                <a:pPr marL="109728" indent="0">
                  <a:buNone/>
                </a:pPr>
                <a:endParaRPr lang="en-US" sz="2000" i="1" dirty="0" smtClean="0">
                  <a:latin typeface="Cambria Math"/>
                  <a:ea typeface="Cambria Math"/>
                </a:endParaRPr>
              </a:p>
              <a:p>
                <a:pPr marL="109728" indent="0">
                  <a:buNone/>
                </a:pPr>
                <a:endParaRPr lang="en-US" sz="2000" i="1" dirty="0">
                  <a:latin typeface="Cambria Math"/>
                  <a:ea typeface="Cambria Math"/>
                </a:endParaRPr>
              </a:p>
              <a:p>
                <a:pPr marL="109728" indent="0">
                  <a:buNone/>
                </a:pPr>
                <a:r>
                  <a:rPr lang="en-US" sz="2000" i="1" dirty="0" smtClean="0">
                    <a:latin typeface="Cambria Math"/>
                    <a:ea typeface="Cambria Math"/>
                  </a:rPr>
                  <a:t>	</a:t>
                </a:r>
                <a14:m>
                  <m:oMath xmlns:m="http://schemas.openxmlformats.org/officeDocument/2006/math">
                    <m:r>
                      <a:rPr lang="en-US" sz="2000" b="0" i="1" smtClean="0">
                        <a:latin typeface="Cambria Math"/>
                        <a:ea typeface="Cambria Math"/>
                      </a:rPr>
                      <m:t>𝑅</m:t>
                    </m:r>
                    <m:r>
                      <a:rPr lang="en-US" sz="2000" i="1">
                        <a:latin typeface="Cambria Math"/>
                        <a:ea typeface="Cambria Math"/>
                      </a:rPr>
                      <m:t>=</m:t>
                    </m:r>
                    <m:r>
                      <a:rPr lang="en-US" sz="2000" b="0" i="0" smtClean="0">
                        <a:latin typeface="Cambria Math"/>
                        <a:ea typeface="Cambria Math"/>
                      </a:rPr>
                      <m:t>(1+</m:t>
                    </m:r>
                    <m:r>
                      <m:rPr>
                        <m:sty m:val="p"/>
                      </m:rPr>
                      <a:rPr lang="el-GR" sz="2000" b="0" i="1" smtClean="0">
                        <a:latin typeface="Cambria Math"/>
                        <a:ea typeface="Cambria Math"/>
                      </a:rPr>
                      <m:t>ρ</m:t>
                    </m:r>
                    <m:r>
                      <a:rPr lang="en-US" sz="2000" b="0" i="1" smtClean="0">
                        <a:latin typeface="Cambria Math"/>
                        <a:ea typeface="Cambria Math"/>
                      </a:rPr>
                      <m:t>)</m:t>
                    </m:r>
                    <m:sSup>
                      <m:sSupPr>
                        <m:ctrlPr>
                          <a:rPr lang="en-US" sz="2000" b="0" i="1" smtClean="0">
                            <a:latin typeface="Cambria Math"/>
                            <a:ea typeface="Cambria Math"/>
                          </a:rPr>
                        </m:ctrlPr>
                      </m:sSupPr>
                      <m:e>
                        <m:r>
                          <a:rPr lang="en-US" sz="2000" b="0" i="1" smtClean="0">
                            <a:latin typeface="Cambria Math"/>
                            <a:ea typeface="Cambria Math"/>
                          </a:rPr>
                          <m:t>𝜇</m:t>
                        </m:r>
                      </m:e>
                      <m:sup>
                        <m:r>
                          <a:rPr lang="en-US" sz="2000" b="0" i="1" smtClean="0">
                            <a:latin typeface="Cambria Math"/>
                            <a:ea typeface="Cambria Math"/>
                          </a:rPr>
                          <m:t>𝛾</m:t>
                        </m:r>
                      </m:sup>
                    </m:sSup>
                  </m:oMath>
                </a14:m>
                <a:r>
                  <a:rPr lang="en-US" sz="2000" dirty="0" smtClean="0">
                    <a:latin typeface="Cambria Math"/>
                    <a:ea typeface="Cambria Math"/>
                  </a:rPr>
                  <a:t> </a:t>
                </a:r>
                <a:r>
                  <a:rPr lang="en-US" sz="2000" dirty="0" smtClean="0">
                    <a:latin typeface="Garamond" pitchFamily="18" charset="0"/>
                  </a:rPr>
                  <a:t> 				 </a:t>
                </a:r>
                <a:r>
                  <a:rPr lang="en-US" sz="2000" dirty="0">
                    <a:latin typeface="Cambria Math"/>
                    <a:ea typeface="Cambria Math"/>
                  </a:rPr>
                  <a:t>(</a:t>
                </a:r>
                <a:r>
                  <a:rPr lang="en-US" sz="2000" dirty="0" smtClean="0">
                    <a:latin typeface="Cambria Math"/>
                    <a:ea typeface="Cambria Math"/>
                  </a:rPr>
                  <a:t>11.3.9)</a:t>
                </a:r>
                <a:endParaRPr lang="en-US" sz="2000" i="1" dirty="0">
                  <a:latin typeface="Cambria Math"/>
                  <a:ea typeface="Cambria Math"/>
                </a:endParaRPr>
              </a:p>
              <a:p>
                <a:pPr marL="109728" indent="0">
                  <a:buNone/>
                </a:pPr>
                <a:r>
                  <a:rPr lang="en-US" sz="2000" dirty="0">
                    <a:ea typeface="Cambria Math"/>
                  </a:rPr>
                  <a:t>	</a:t>
                </a:r>
                <a14:m>
                  <m:oMath xmlns:m="http://schemas.openxmlformats.org/officeDocument/2006/math">
                    <m:f>
                      <m:fPr>
                        <m:ctrlPr>
                          <a:rPr lang="en-US" sz="2000" i="1">
                            <a:latin typeface="Cambria Math"/>
                            <a:ea typeface="Cambria Math"/>
                          </a:rPr>
                        </m:ctrlPr>
                      </m:fPr>
                      <m:num>
                        <m:r>
                          <a:rPr lang="en-US" sz="2000" b="0" i="1" smtClean="0">
                            <a:latin typeface="Cambria Math"/>
                            <a:ea typeface="Cambria Math"/>
                          </a:rPr>
                          <m:t>𝑆</m:t>
                        </m:r>
                      </m:num>
                      <m:den>
                        <m:r>
                          <a:rPr lang="en-US" sz="2000" b="0" i="1" smtClean="0">
                            <a:latin typeface="Cambria Math"/>
                            <a:ea typeface="Cambria Math"/>
                          </a:rPr>
                          <m:t>𝑞</m:t>
                        </m:r>
                      </m:den>
                    </m:f>
                    <m:r>
                      <a:rPr lang="en-US" sz="2000" i="1">
                        <a:latin typeface="Cambria Math"/>
                        <a:ea typeface="Cambria Math"/>
                      </a:rPr>
                      <m:t>=</m:t>
                    </m:r>
                    <m:d>
                      <m:dPr>
                        <m:begChr m:val="["/>
                        <m:endChr m:val="]"/>
                        <m:ctrlPr>
                          <a:rPr lang="en-US" sz="2000" i="1">
                            <a:latin typeface="Cambria Math"/>
                            <a:ea typeface="Cambria Math"/>
                          </a:rPr>
                        </m:ctrlPr>
                      </m:dPr>
                      <m:e>
                        <m:d>
                          <m:dPr>
                            <m:ctrlPr>
                              <a:rPr lang="en-US" sz="2000" i="1">
                                <a:latin typeface="Cambria Math"/>
                                <a:ea typeface="Cambria Math"/>
                              </a:rPr>
                            </m:ctrlPr>
                          </m:dPr>
                          <m:e>
                            <m:r>
                              <a:rPr lang="en-US" sz="2000" i="1">
                                <a:latin typeface="Cambria Math"/>
                                <a:ea typeface="Cambria Math"/>
                              </a:rPr>
                              <m:t>1</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𝜏</m:t>
                                </m:r>
                              </m:e>
                              <m:sub>
                                <m:r>
                                  <a:rPr lang="en-US" sz="2000" b="0" i="1" smtClean="0">
                                    <a:latin typeface="Cambria Math"/>
                                    <a:ea typeface="Cambria Math"/>
                                  </a:rPr>
                                  <m:t>𝑖</m:t>
                                </m:r>
                              </m:sub>
                            </m:sSub>
                          </m:e>
                        </m:d>
                        <m:r>
                          <a:rPr lang="en-US" sz="2000" b="0" i="1" smtClean="0">
                            <a:latin typeface="Cambria Math"/>
                            <a:ea typeface="Cambria Math"/>
                          </a:rPr>
                          <m:t>(1+</m:t>
                        </m:r>
                        <m:r>
                          <a:rPr lang="en-US" sz="2000" b="0" i="1" smtClean="0">
                            <a:latin typeface="Cambria Math"/>
                            <a:ea typeface="Cambria Math"/>
                          </a:rPr>
                          <m:t>𝜌</m:t>
                        </m:r>
                        <m:r>
                          <a:rPr lang="en-US" sz="2000" b="0" i="1" smtClean="0">
                            <a:latin typeface="Cambria Math"/>
                            <a:ea typeface="Cambria Math"/>
                          </a:rPr>
                          <m:t>)</m:t>
                        </m:r>
                        <m:sSup>
                          <m:sSupPr>
                            <m:ctrlPr>
                              <a:rPr lang="en-US" sz="2000" b="0" i="1" smtClean="0">
                                <a:latin typeface="Cambria Math"/>
                                <a:ea typeface="Cambria Math"/>
                              </a:rPr>
                            </m:ctrlPr>
                          </m:sSupPr>
                          <m:e>
                            <m:r>
                              <a:rPr lang="en-US" sz="2000" b="0" i="1" smtClean="0">
                                <a:latin typeface="Cambria Math"/>
                                <a:ea typeface="Cambria Math"/>
                              </a:rPr>
                              <m:t>𝜇</m:t>
                            </m:r>
                          </m:e>
                          <m:sup>
                            <m:r>
                              <a:rPr lang="en-US" sz="2000" b="0" i="1" smtClean="0">
                                <a:latin typeface="Cambria Math"/>
                                <a:ea typeface="Cambria Math"/>
                              </a:rPr>
                              <m:t>𝛾</m:t>
                            </m:r>
                          </m:sup>
                        </m:sSup>
                        <m:r>
                          <a:rPr lang="en-US" sz="2000" b="0" i="1" smtClean="0">
                            <a:latin typeface="Cambria Math"/>
                            <a:ea typeface="Cambria Math"/>
                          </a:rPr>
                          <m:t>+</m:t>
                        </m:r>
                        <m:r>
                          <a:rPr lang="en-US" sz="2000" i="1">
                            <a:latin typeface="Cambria Math"/>
                            <a:ea typeface="Cambria Math"/>
                          </a:rPr>
                          <m:t>(</m:t>
                        </m:r>
                        <m:r>
                          <a:rPr lang="en-US" sz="2000" b="0" i="1" smtClean="0">
                            <a:latin typeface="Cambria Math"/>
                            <a:ea typeface="Cambria Math"/>
                          </a:rPr>
                          <m:t>1−</m:t>
                        </m:r>
                        <m:r>
                          <a:rPr lang="en-US" sz="2000" b="0" i="1" smtClean="0">
                            <a:latin typeface="Cambria Math"/>
                            <a:ea typeface="Cambria Math"/>
                          </a:rPr>
                          <m:t>𝛿</m:t>
                        </m:r>
                        <m:r>
                          <a:rPr lang="en-US" sz="2000" i="1">
                            <a:latin typeface="Cambria Math"/>
                          </a:rPr>
                          <m:t>)</m:t>
                        </m:r>
                        <m:sSub>
                          <m:sSubPr>
                            <m:ctrlPr>
                              <a:rPr lang="en-US" sz="2000" i="1" smtClean="0">
                                <a:latin typeface="Cambria Math"/>
                              </a:rPr>
                            </m:ctrlPr>
                          </m:sSubPr>
                          <m:e>
                            <m:r>
                              <a:rPr lang="en-US" sz="2000" i="1" smtClean="0">
                                <a:latin typeface="Cambria Math"/>
                                <a:ea typeface="Cambria Math"/>
                              </a:rPr>
                              <m:t>𝜏</m:t>
                            </m:r>
                          </m:e>
                          <m:sub>
                            <m:r>
                              <a:rPr lang="en-US" sz="2000" b="0" i="1" smtClean="0">
                                <a:latin typeface="Cambria Math"/>
                              </a:rPr>
                              <m:t>𝑖</m:t>
                            </m:r>
                          </m:sub>
                        </m:sSub>
                        <m:r>
                          <m:rPr>
                            <m:nor/>
                          </m:rPr>
                          <a:rPr lang="en-US" sz="2000" dirty="0">
                            <a:latin typeface="Garamond" pitchFamily="18" charset="0"/>
                          </a:rPr>
                          <m:t> </m:t>
                        </m:r>
                      </m:e>
                    </m:d>
                  </m:oMath>
                </a14:m>
                <a:r>
                  <a:rPr lang="en-US" sz="2000" dirty="0" smtClean="0">
                    <a:latin typeface="Garamond" pitchFamily="18" charset="0"/>
                  </a:rPr>
                  <a:t>           </a:t>
                </a:r>
                <a:r>
                  <a:rPr lang="en-US" sz="2000" dirty="0">
                    <a:latin typeface="Cambria Math"/>
                    <a:ea typeface="Cambria Math"/>
                  </a:rPr>
                  <a:t>(</a:t>
                </a:r>
                <a:r>
                  <a:rPr lang="en-US" sz="2000" dirty="0" smtClean="0">
                    <a:latin typeface="Cambria Math"/>
                    <a:ea typeface="Cambria Math"/>
                  </a:rPr>
                  <a:t>11.3.10)</a:t>
                </a:r>
                <a:endParaRPr lang="en-US" sz="2000" dirty="0">
                  <a:latin typeface="Garamond" pitchFamily="18" charset="0"/>
                </a:endParaRPr>
              </a:p>
              <a:p>
                <a:pPr marL="109728" indent="0">
                  <a:buNone/>
                </a:pPr>
                <a:endParaRPr lang="en-US" sz="2000" dirty="0">
                  <a:latin typeface="Garamond"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04575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Garamond" pitchFamily="18" charset="0"/>
              </a:rPr>
              <a:t>Government.</a:t>
            </a:r>
            <a:endParaRPr lang="en-US" sz="3600" dirty="0">
              <a:latin typeface="Garamond" pitchFamily="18" charset="0"/>
            </a:endParaRPr>
          </a:p>
        </p:txBody>
      </p:sp>
      <p:sp>
        <p:nvSpPr>
          <p:cNvPr id="4" name="Slide Number Placeholder 3"/>
          <p:cNvSpPr>
            <a:spLocks noGrp="1"/>
          </p:cNvSpPr>
          <p:nvPr>
            <p:ph type="sldNum" sz="quarter" idx="12"/>
          </p:nvPr>
        </p:nvSpPr>
        <p:spPr/>
        <p:txBody>
          <a:bodyPr/>
          <a:lstStyle/>
          <a:p>
            <a:fld id="{112B6FAC-0003-45FB-8571-68CF69A21F4F}" type="slidenum">
              <a:rPr lang="en-US" smtClean="0"/>
              <a:t>2</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14:m>
                  <m:oMath xmlns:m="http://schemas.openxmlformats.org/officeDocument/2006/math">
                    <m:d>
                      <m:dPr>
                        <m:begChr m:val="{"/>
                        <m:endChr m:val="}"/>
                        <m:ctrlPr>
                          <a:rPr lang="en-US" sz="2000" i="1" smtClean="0">
                            <a:latin typeface="Cambria Math"/>
                          </a:rPr>
                        </m:ctrlPr>
                      </m:dPr>
                      <m:e>
                        <m:sSub>
                          <m:sSubPr>
                            <m:ctrlPr>
                              <a:rPr lang="en-US" sz="2000" i="1">
                                <a:latin typeface="Cambria Math"/>
                              </a:rPr>
                            </m:ctrlPr>
                          </m:sSubPr>
                          <m:e>
                            <m:r>
                              <a:rPr lang="en-US" sz="2000" i="1">
                                <a:latin typeface="Cambria Math"/>
                              </a:rPr>
                              <m:t>𝑔</m:t>
                            </m:r>
                          </m:e>
                          <m:sub>
                            <m:r>
                              <a:rPr lang="en-US" sz="2000" i="1">
                                <a:latin typeface="Cambria Math"/>
                              </a:rPr>
                              <m:t>𝑡</m:t>
                            </m:r>
                          </m:sub>
                        </m:sSub>
                        <m:r>
                          <a:rPr lang="en-US" sz="2000" i="1">
                            <a:latin typeface="Cambria Math"/>
                          </a:rPr>
                          <m:t>, </m:t>
                        </m:r>
                        <m:sSub>
                          <m:sSubPr>
                            <m:ctrlPr>
                              <a:rPr lang="en-US" sz="2000" i="1">
                                <a:latin typeface="Cambria Math"/>
                              </a:rPr>
                            </m:ctrlPr>
                          </m:sSubPr>
                          <m:e>
                            <m:r>
                              <a:rPr lang="en-US" sz="2000" i="1">
                                <a:latin typeface="Cambria Math"/>
                              </a:rPr>
                              <m:t>𝜏</m:t>
                            </m:r>
                          </m:e>
                          <m:sub>
                            <m:r>
                              <a:rPr lang="en-US" sz="2000" i="1">
                                <a:latin typeface="Cambria Math"/>
                              </a:rPr>
                              <m:t>𝑐𝑡</m:t>
                            </m:r>
                          </m:sub>
                        </m:sSub>
                        <m:r>
                          <a:rPr lang="en-US" sz="2000" i="1">
                            <a:latin typeface="Cambria Math"/>
                          </a:rPr>
                          <m:t>,</m:t>
                        </m:r>
                        <m:sSub>
                          <m:sSubPr>
                            <m:ctrlPr>
                              <a:rPr lang="en-US" sz="2000" i="1">
                                <a:latin typeface="Cambria Math"/>
                              </a:rPr>
                            </m:ctrlPr>
                          </m:sSubPr>
                          <m:e>
                            <m:r>
                              <a:rPr lang="en-US" sz="2000" i="1">
                                <a:latin typeface="Cambria Math"/>
                              </a:rPr>
                              <m:t>𝜏</m:t>
                            </m:r>
                          </m:e>
                          <m:sub>
                            <m:r>
                              <a:rPr lang="en-US" sz="2000" i="1">
                                <a:latin typeface="Cambria Math"/>
                              </a:rPr>
                              <m:t>𝑖𝑡</m:t>
                            </m:r>
                          </m:sub>
                        </m:sSub>
                        <m:r>
                          <a:rPr lang="en-US" sz="2000" i="1">
                            <a:latin typeface="Cambria Math"/>
                          </a:rPr>
                          <m:t>,</m:t>
                        </m:r>
                        <m:sSub>
                          <m:sSubPr>
                            <m:ctrlPr>
                              <a:rPr lang="en-US" sz="2000" i="1">
                                <a:latin typeface="Cambria Math"/>
                              </a:rPr>
                            </m:ctrlPr>
                          </m:sSubPr>
                          <m:e>
                            <m:r>
                              <a:rPr lang="en-US" sz="2000" i="1">
                                <a:latin typeface="Cambria Math"/>
                              </a:rPr>
                              <m:t>𝜏</m:t>
                            </m:r>
                          </m:e>
                          <m:sub>
                            <m:r>
                              <a:rPr lang="en-US" sz="2000" i="1">
                                <a:latin typeface="Cambria Math"/>
                              </a:rPr>
                              <m:t>𝑘𝑡</m:t>
                            </m:r>
                          </m:sub>
                        </m:sSub>
                        <m:r>
                          <a:rPr lang="en-US" sz="2000" i="1">
                            <a:latin typeface="Cambria Math"/>
                          </a:rPr>
                          <m:t>,</m:t>
                        </m:r>
                        <m:sSub>
                          <m:sSubPr>
                            <m:ctrlPr>
                              <a:rPr lang="en-US" sz="2000" i="1">
                                <a:latin typeface="Cambria Math"/>
                              </a:rPr>
                            </m:ctrlPr>
                          </m:sSubPr>
                          <m:e>
                            <m:r>
                              <a:rPr lang="en-US" sz="2000" i="1">
                                <a:latin typeface="Cambria Math"/>
                              </a:rPr>
                              <m:t>𝜏</m:t>
                            </m:r>
                          </m:e>
                          <m:sub>
                            <m:r>
                              <a:rPr lang="en-US" sz="2000" b="0" i="1" smtClean="0">
                                <a:latin typeface="Cambria Math"/>
                              </a:rPr>
                              <m:t>𝑛</m:t>
                            </m:r>
                            <m:r>
                              <a:rPr lang="en-US" sz="2000" i="1">
                                <a:latin typeface="Cambria Math"/>
                              </a:rPr>
                              <m:t>𝑡</m:t>
                            </m:r>
                          </m:sub>
                        </m:sSub>
                        <m:r>
                          <a:rPr lang="en-US" sz="2000" b="0" i="1" smtClean="0">
                            <a:latin typeface="Cambria Math"/>
                          </a:rPr>
                          <m:t>,</m:t>
                        </m:r>
                        <m:sSub>
                          <m:sSubPr>
                            <m:ctrlPr>
                              <a:rPr lang="en-US" sz="2000" i="1">
                                <a:latin typeface="Cambria Math"/>
                              </a:rPr>
                            </m:ctrlPr>
                          </m:sSubPr>
                          <m:e>
                            <m:r>
                              <a:rPr lang="en-US" sz="2000" i="1">
                                <a:latin typeface="Cambria Math"/>
                              </a:rPr>
                              <m:t>𝜏</m:t>
                            </m:r>
                          </m:e>
                          <m:sub>
                            <m:r>
                              <a:rPr lang="en-US" sz="2000" i="1">
                                <a:latin typeface="Cambria Math"/>
                              </a:rPr>
                              <m:t>h𝑡</m:t>
                            </m:r>
                          </m:sub>
                        </m:sSub>
                      </m:e>
                    </m:d>
                  </m:oMath>
                </a14:m>
                <a:r>
                  <a:rPr lang="en-US" sz="2000" dirty="0" smtClean="0">
                    <a:latin typeface="Garamond" pitchFamily="18" charset="0"/>
                  </a:rPr>
                  <a:t> , </a:t>
                </a:r>
                <a14:m>
                  <m:oMath xmlns:m="http://schemas.openxmlformats.org/officeDocument/2006/math">
                    <m:r>
                      <a:rPr lang="en-US" sz="2000" i="1">
                        <a:latin typeface="Cambria Math"/>
                      </a:rPr>
                      <m:t>𝑡</m:t>
                    </m:r>
                    <m:r>
                      <a:rPr lang="en-US" sz="2000" i="1">
                        <a:latin typeface="Cambria Math"/>
                      </a:rPr>
                      <m:t>≥0</m:t>
                    </m:r>
                  </m:oMath>
                </a14:m>
                <a:endParaRPr lang="en-US" sz="2000" dirty="0">
                  <a:latin typeface="Garamond" pitchFamily="18" charset="0"/>
                </a:endParaRPr>
              </a:p>
              <a:p>
                <a14:m>
                  <m:oMath xmlns:m="http://schemas.openxmlformats.org/officeDocument/2006/math">
                    <m:sSub>
                      <m:sSubPr>
                        <m:ctrlPr>
                          <a:rPr lang="en-US" sz="2000" i="1">
                            <a:latin typeface="Cambria Math"/>
                          </a:rPr>
                        </m:ctrlPr>
                      </m:sSubPr>
                      <m:e>
                        <m:r>
                          <a:rPr lang="en-US" sz="2000" i="1">
                            <a:latin typeface="Cambria Math"/>
                          </a:rPr>
                          <m:t>𝑔</m:t>
                        </m:r>
                      </m:e>
                      <m:sub>
                        <m:r>
                          <a:rPr lang="en-US" sz="2000" i="1">
                            <a:latin typeface="Cambria Math"/>
                          </a:rPr>
                          <m:t>𝑡</m:t>
                        </m:r>
                      </m:sub>
                    </m:sSub>
                  </m:oMath>
                </a14:m>
                <a:r>
                  <a:rPr lang="en-US" sz="2000" dirty="0" smtClean="0">
                    <a:latin typeface="Garamond" pitchFamily="18" charset="0"/>
                  </a:rPr>
                  <a:t> - a government spending;</a:t>
                </a:r>
              </a:p>
              <a:p>
                <a14:m>
                  <m:oMath xmlns:m="http://schemas.openxmlformats.org/officeDocument/2006/math">
                    <m:sSub>
                      <m:sSubPr>
                        <m:ctrlPr>
                          <a:rPr lang="en-US" sz="2000" i="1">
                            <a:latin typeface="Cambria Math"/>
                          </a:rPr>
                        </m:ctrlPr>
                      </m:sSubPr>
                      <m:e>
                        <m:r>
                          <a:rPr lang="en-US" sz="2000" i="1">
                            <a:latin typeface="Cambria Math"/>
                          </a:rPr>
                          <m:t>𝜏</m:t>
                        </m:r>
                      </m:e>
                      <m:sub>
                        <m:r>
                          <a:rPr lang="en-US" sz="2000" i="1">
                            <a:latin typeface="Cambria Math"/>
                          </a:rPr>
                          <m:t>𝑐𝑡</m:t>
                        </m:r>
                      </m:sub>
                    </m:sSub>
                    <m:r>
                      <a:rPr lang="en-US" sz="2000" b="0" i="0" smtClean="0">
                        <a:latin typeface="Cambria Math"/>
                      </a:rPr>
                      <m:t> </m:t>
                    </m:r>
                  </m:oMath>
                </a14:m>
                <a:r>
                  <a:rPr lang="en-US" sz="2000" dirty="0" smtClean="0">
                    <a:latin typeface="Garamond" pitchFamily="18" charset="0"/>
                  </a:rPr>
                  <a:t>- a  consumption tax rate;</a:t>
                </a:r>
                <a:endParaRPr lang="en-US" sz="2000" dirty="0">
                  <a:latin typeface="Garamond" pitchFamily="18" charset="0"/>
                </a:endParaRPr>
              </a:p>
              <a:p>
                <a14:m>
                  <m:oMath xmlns:m="http://schemas.openxmlformats.org/officeDocument/2006/math">
                    <m:sSub>
                      <m:sSubPr>
                        <m:ctrlPr>
                          <a:rPr lang="en-US" sz="2000" i="1">
                            <a:latin typeface="Cambria Math"/>
                          </a:rPr>
                        </m:ctrlPr>
                      </m:sSubPr>
                      <m:e>
                        <m:r>
                          <a:rPr lang="en-US" sz="2000" i="1">
                            <a:latin typeface="Cambria Math"/>
                          </a:rPr>
                          <m:t>𝜏</m:t>
                        </m:r>
                      </m:e>
                      <m:sub>
                        <m:r>
                          <a:rPr lang="en-US" sz="2000" i="1">
                            <a:latin typeface="Cambria Math"/>
                          </a:rPr>
                          <m:t>𝑖𝑡</m:t>
                        </m:r>
                      </m:sub>
                    </m:sSub>
                  </m:oMath>
                </a14:m>
                <a:r>
                  <a:rPr lang="en-US" sz="2000" dirty="0" smtClean="0">
                    <a:latin typeface="Garamond" pitchFamily="18" charset="0"/>
                  </a:rPr>
                  <a:t> - an investment tax  rate;</a:t>
                </a:r>
                <a:endParaRPr lang="en-US" sz="2000" dirty="0">
                  <a:latin typeface="Garamond" pitchFamily="18" charset="0"/>
                </a:endParaRPr>
              </a:p>
              <a:p>
                <a14:m>
                  <m:oMath xmlns:m="http://schemas.openxmlformats.org/officeDocument/2006/math">
                    <m:sSub>
                      <m:sSubPr>
                        <m:ctrlPr>
                          <a:rPr lang="en-US" sz="2000" i="1">
                            <a:latin typeface="Cambria Math"/>
                          </a:rPr>
                        </m:ctrlPr>
                      </m:sSubPr>
                      <m:e>
                        <m:r>
                          <a:rPr lang="en-US" sz="2000" i="1">
                            <a:latin typeface="Cambria Math"/>
                          </a:rPr>
                          <m:t>𝜏</m:t>
                        </m:r>
                      </m:e>
                      <m:sub>
                        <m:r>
                          <a:rPr lang="en-US" sz="2000" i="1">
                            <a:latin typeface="Cambria Math"/>
                          </a:rPr>
                          <m:t>𝑘𝑡</m:t>
                        </m:r>
                      </m:sub>
                    </m:sSub>
                  </m:oMath>
                </a14:m>
                <a:r>
                  <a:rPr lang="en-US" sz="2000" dirty="0" smtClean="0">
                    <a:latin typeface="Garamond" pitchFamily="18" charset="0"/>
                  </a:rPr>
                  <a:t> - </a:t>
                </a:r>
                <a:r>
                  <a:rPr lang="en-US" sz="2000" dirty="0">
                    <a:latin typeface="Garamond" pitchFamily="18" charset="0"/>
                  </a:rPr>
                  <a:t>an “ earning from capital” tax rate</a:t>
                </a:r>
                <a:r>
                  <a:rPr lang="en-US" sz="2000" dirty="0" smtClean="0">
                    <a:latin typeface="Garamond" pitchFamily="18" charset="0"/>
                  </a:rPr>
                  <a:t>;</a:t>
                </a:r>
              </a:p>
              <a:p>
                <a14:m>
                  <m:oMath xmlns:m="http://schemas.openxmlformats.org/officeDocument/2006/math">
                    <m:sSub>
                      <m:sSubPr>
                        <m:ctrlPr>
                          <a:rPr lang="en-US" sz="2000" i="1">
                            <a:latin typeface="Cambria Math"/>
                          </a:rPr>
                        </m:ctrlPr>
                      </m:sSubPr>
                      <m:e>
                        <m:r>
                          <a:rPr lang="en-US" sz="2000" i="1">
                            <a:latin typeface="Cambria Math"/>
                          </a:rPr>
                          <m:t>𝜏</m:t>
                        </m:r>
                      </m:e>
                      <m:sub>
                        <m:r>
                          <a:rPr lang="en-US" sz="2000" i="1">
                            <a:latin typeface="Cambria Math"/>
                          </a:rPr>
                          <m:t>𝑛𝑡</m:t>
                        </m:r>
                      </m:sub>
                    </m:sSub>
                  </m:oMath>
                </a14:m>
                <a:r>
                  <a:rPr lang="en-US" sz="2000" dirty="0" smtClean="0">
                    <a:latin typeface="Garamond" pitchFamily="18" charset="0"/>
                  </a:rPr>
                  <a:t> - </a:t>
                </a:r>
                <a:r>
                  <a:rPr lang="en-US" sz="2000" dirty="0">
                    <a:latin typeface="Garamond" pitchFamily="18" charset="0"/>
                  </a:rPr>
                  <a:t>an “ earning from </a:t>
                </a:r>
                <a:r>
                  <a:rPr lang="en-US" sz="2000" dirty="0" smtClean="0">
                    <a:latin typeface="Garamond" pitchFamily="18" charset="0"/>
                  </a:rPr>
                  <a:t>labor” </a:t>
                </a:r>
                <a:r>
                  <a:rPr lang="en-US" sz="2000" dirty="0">
                    <a:latin typeface="Garamond" pitchFamily="18" charset="0"/>
                  </a:rPr>
                  <a:t>tax </a:t>
                </a:r>
                <a:r>
                  <a:rPr lang="en-US" sz="2000" dirty="0" smtClean="0">
                    <a:latin typeface="Garamond" pitchFamily="18" charset="0"/>
                  </a:rPr>
                  <a:t>rate;</a:t>
                </a:r>
              </a:p>
              <a:p>
                <a14:m>
                  <m:oMath xmlns:m="http://schemas.openxmlformats.org/officeDocument/2006/math">
                    <m:sSub>
                      <m:sSubPr>
                        <m:ctrlPr>
                          <a:rPr lang="en-US" sz="2000" i="1">
                            <a:latin typeface="Cambria Math"/>
                          </a:rPr>
                        </m:ctrlPr>
                      </m:sSubPr>
                      <m:e>
                        <m:r>
                          <a:rPr lang="en-US" sz="2000" i="1">
                            <a:latin typeface="Cambria Math"/>
                          </a:rPr>
                          <m:t>𝜏</m:t>
                        </m:r>
                      </m:e>
                      <m:sub>
                        <m:r>
                          <a:rPr lang="en-US" sz="2000" i="1">
                            <a:latin typeface="Cambria Math"/>
                          </a:rPr>
                          <m:t>h𝑡</m:t>
                        </m:r>
                      </m:sub>
                    </m:sSub>
                  </m:oMath>
                </a14:m>
                <a:r>
                  <a:rPr lang="en-US" sz="2000" dirty="0" smtClean="0">
                    <a:latin typeface="Garamond" pitchFamily="18" charset="0"/>
                  </a:rPr>
                  <a:t> - </a:t>
                </a:r>
                <a:r>
                  <a:rPr lang="en-US" sz="2000" dirty="0">
                    <a:latin typeface="Garamond" pitchFamily="18" charset="0"/>
                  </a:rPr>
                  <a:t>a  </a:t>
                </a:r>
                <a:r>
                  <a:rPr lang="en-US" sz="2000" dirty="0" smtClean="0">
                    <a:latin typeface="Garamond" pitchFamily="18" charset="0"/>
                  </a:rPr>
                  <a:t>lump sum tax;</a:t>
                </a:r>
                <a:endParaRPr lang="en-US" sz="2000" dirty="0">
                  <a:latin typeface="Garamond" pitchFamily="18" charset="0"/>
                </a:endParaRPr>
              </a:p>
              <a:p>
                <a:endParaRPr lang="en-US" sz="2000" dirty="0" smtClean="0">
                  <a:latin typeface="Garamond" pitchFamily="18" charset="0"/>
                </a:endParaRPr>
              </a:p>
              <a:p>
                <a:endParaRPr lang="en-US" sz="2000" dirty="0">
                  <a:latin typeface="Garamond" pitchFamily="18" charset="0"/>
                </a:endParaRPr>
              </a:p>
              <a:p>
                <a:endParaRPr lang="en-US" sz="2000" dirty="0">
                  <a:latin typeface="Garamond"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41"/>
                </a:stretch>
              </a:blipFill>
            </p:spPr>
            <p:txBody>
              <a:bodyPr/>
              <a:lstStyle/>
              <a:p>
                <a:r>
                  <a:rPr lang="en-US">
                    <a:noFill/>
                  </a:rPr>
                  <a:t> </a:t>
                </a:r>
              </a:p>
            </p:txBody>
          </p:sp>
        </mc:Fallback>
      </mc:AlternateContent>
    </p:spTree>
    <p:extLst>
      <p:ext uri="{BB962C8B-B14F-4D97-AF65-F5344CB8AC3E}">
        <p14:creationId xmlns:p14="http://schemas.microsoft.com/office/powerpoint/2010/main" val="4285319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r>
              <a:rPr lang="en-US" sz="3600" dirty="0" smtClean="0">
                <a:latin typeface="Garamond" pitchFamily="18" charset="0"/>
              </a:rPr>
              <a:t>Experiments. </a:t>
            </a:r>
            <a:r>
              <a:rPr lang="en-US" sz="3600" dirty="0" smtClean="0">
                <a:latin typeface="Garamond" pitchFamily="18" charset="0"/>
              </a:rPr>
              <a:t>7.</a:t>
            </a:r>
            <a:endParaRPr lang="en-US" sz="3600" dirty="0">
              <a:latin typeface="Garamond" pitchFamily="18" charset="0"/>
            </a:endParaRPr>
          </a:p>
        </p:txBody>
      </p:sp>
      <p:sp>
        <p:nvSpPr>
          <p:cNvPr id="4" name="Slide Number Placeholder 3"/>
          <p:cNvSpPr>
            <a:spLocks noGrp="1"/>
          </p:cNvSpPr>
          <p:nvPr>
            <p:ph type="sldNum" sz="quarter" idx="12"/>
          </p:nvPr>
        </p:nvSpPr>
        <p:spPr/>
        <p:txBody>
          <a:bodyPr/>
          <a:lstStyle/>
          <a:p>
            <a:fld id="{112B6FAC-0003-45FB-8571-68CF69A21F4F}" type="slidenum">
              <a:rPr lang="en-US" smtClean="0">
                <a:latin typeface="Garamond" pitchFamily="18" charset="0"/>
              </a:rPr>
              <a:t>20</a:t>
            </a:fld>
            <a:endParaRPr lang="en-US">
              <a:latin typeface="Garamond" pitchFamily="18" charset="0"/>
            </a:endParaRPr>
          </a:p>
        </p:txBody>
      </p:sp>
      <p:sp>
        <p:nvSpPr>
          <p:cNvPr id="3" name="Content Placeholder 2"/>
          <p:cNvSpPr>
            <a:spLocks noGrp="1"/>
          </p:cNvSpPr>
          <p:nvPr>
            <p:ph sz="quarter" idx="1"/>
          </p:nvPr>
        </p:nvSpPr>
        <p:spPr>
          <a:xfrm>
            <a:off x="914400" y="1066800"/>
            <a:ext cx="7772400" cy="5410200"/>
          </a:xfrm>
        </p:spPr>
        <p:txBody>
          <a:bodyPr>
            <a:normAutofit/>
          </a:bodyPr>
          <a:lstStyle/>
          <a:p>
            <a:pPr marL="0" indent="0">
              <a:buNone/>
            </a:pPr>
            <a:endParaRPr lang="en-US" sz="2000" dirty="0" smtClean="0">
              <a:latin typeface="Garamond" pitchFamily="18" charset="0"/>
            </a:endParaRPr>
          </a:p>
          <a:p>
            <a:pPr marL="0" indent="0">
              <a:buNone/>
            </a:pPr>
            <a:r>
              <a:rPr lang="en-US" sz="2000" dirty="0" smtClean="0">
                <a:latin typeface="Garamond" pitchFamily="18" charset="0"/>
              </a:rPr>
              <a:t>Responses to foreseen </a:t>
            </a:r>
            <a:r>
              <a:rPr lang="en-US" sz="2000" dirty="0" smtClean="0">
                <a:latin typeface="Garamond" pitchFamily="18" charset="0"/>
              </a:rPr>
              <a:t>permanent </a:t>
            </a:r>
            <a:r>
              <a:rPr lang="en-US" sz="2000" dirty="0" smtClean="0">
                <a:latin typeface="Garamond" pitchFamily="18" charset="0"/>
              </a:rPr>
              <a:t>increase in </a:t>
            </a:r>
            <a:r>
              <a:rPr lang="en-US" sz="2000" dirty="0" smtClean="0">
                <a:latin typeface="Garamond" pitchFamily="18" charset="0"/>
              </a:rPr>
              <a:t>productivity growth </a:t>
            </a:r>
            <a:r>
              <a:rPr lang="en-US" sz="2000" dirty="0" smtClean="0">
                <a:latin typeface="Garamond" pitchFamily="18" charset="0"/>
              </a:rPr>
              <a:t>at t = 10.</a:t>
            </a:r>
            <a:endParaRPr lang="en-US" sz="2000" dirty="0">
              <a:latin typeface="Garamond" pitchFamily="18" charset="0"/>
            </a:endParaRPr>
          </a:p>
          <a:p>
            <a:pPr marL="0" indent="0">
              <a:buNone/>
            </a:pPr>
            <a:endParaRPr lang="en-US" sz="2000" dirty="0">
              <a:latin typeface="Garamond"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05000"/>
            <a:ext cx="6061754" cy="46061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4931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r>
              <a:rPr lang="en-US" sz="3600" dirty="0" smtClean="0">
                <a:latin typeface="Garamond" pitchFamily="18" charset="0"/>
              </a:rPr>
              <a:t>Experiments. </a:t>
            </a:r>
            <a:r>
              <a:rPr lang="en-US" sz="3600" dirty="0">
                <a:latin typeface="Garamond" pitchFamily="18" charset="0"/>
              </a:rPr>
              <a:t>8</a:t>
            </a:r>
            <a:r>
              <a:rPr lang="en-US" sz="3600" dirty="0" smtClean="0">
                <a:latin typeface="Garamond" pitchFamily="18" charset="0"/>
              </a:rPr>
              <a:t>.</a:t>
            </a:r>
            <a:endParaRPr lang="en-US" sz="3600" dirty="0">
              <a:latin typeface="Garamond" pitchFamily="18" charset="0"/>
            </a:endParaRPr>
          </a:p>
        </p:txBody>
      </p:sp>
      <p:sp>
        <p:nvSpPr>
          <p:cNvPr id="4" name="Slide Number Placeholder 3"/>
          <p:cNvSpPr>
            <a:spLocks noGrp="1"/>
          </p:cNvSpPr>
          <p:nvPr>
            <p:ph type="sldNum" sz="quarter" idx="12"/>
          </p:nvPr>
        </p:nvSpPr>
        <p:spPr/>
        <p:txBody>
          <a:bodyPr/>
          <a:lstStyle/>
          <a:p>
            <a:fld id="{112B6FAC-0003-45FB-8571-68CF69A21F4F}" type="slidenum">
              <a:rPr lang="en-US" smtClean="0">
                <a:latin typeface="Garamond" pitchFamily="18" charset="0"/>
              </a:rPr>
              <a:t>21</a:t>
            </a:fld>
            <a:endParaRPr lang="en-US">
              <a:latin typeface="Garamond" pitchFamily="18" charset="0"/>
            </a:endParaRPr>
          </a:p>
        </p:txBody>
      </p:sp>
      <p:sp>
        <p:nvSpPr>
          <p:cNvPr id="3" name="Content Placeholder 2"/>
          <p:cNvSpPr>
            <a:spLocks noGrp="1"/>
          </p:cNvSpPr>
          <p:nvPr>
            <p:ph sz="quarter" idx="1"/>
          </p:nvPr>
        </p:nvSpPr>
        <p:spPr>
          <a:xfrm>
            <a:off x="914400" y="1066800"/>
            <a:ext cx="7772400" cy="5410200"/>
          </a:xfrm>
        </p:spPr>
        <p:txBody>
          <a:bodyPr>
            <a:normAutofit/>
          </a:bodyPr>
          <a:lstStyle/>
          <a:p>
            <a:pPr marL="0" indent="0">
              <a:buNone/>
            </a:pPr>
            <a:endParaRPr lang="en-US" sz="2000" dirty="0" smtClean="0">
              <a:latin typeface="Garamond" pitchFamily="18" charset="0"/>
            </a:endParaRPr>
          </a:p>
          <a:p>
            <a:pPr marL="0" indent="0">
              <a:buNone/>
            </a:pPr>
            <a:r>
              <a:rPr lang="en-US" sz="2000" dirty="0" smtClean="0">
                <a:latin typeface="Garamond" pitchFamily="18" charset="0"/>
              </a:rPr>
              <a:t>Responses to </a:t>
            </a:r>
            <a:r>
              <a:rPr lang="en-US" sz="2000" dirty="0" smtClean="0">
                <a:latin typeface="Garamond" pitchFamily="18" charset="0"/>
              </a:rPr>
              <a:t>unforeseen permanent </a:t>
            </a:r>
            <a:r>
              <a:rPr lang="en-US" sz="2000" dirty="0" smtClean="0">
                <a:latin typeface="Garamond" pitchFamily="18" charset="0"/>
              </a:rPr>
              <a:t>increase in </a:t>
            </a:r>
            <a:r>
              <a:rPr lang="en-US" sz="2000" dirty="0" smtClean="0">
                <a:latin typeface="Garamond" pitchFamily="18" charset="0"/>
              </a:rPr>
              <a:t>productivity growth </a:t>
            </a:r>
            <a:r>
              <a:rPr lang="en-US" sz="2000" dirty="0" smtClean="0">
                <a:latin typeface="Garamond" pitchFamily="18" charset="0"/>
              </a:rPr>
              <a:t>at t = </a:t>
            </a:r>
            <a:r>
              <a:rPr lang="en-US" sz="2000" dirty="0" smtClean="0">
                <a:latin typeface="Garamond" pitchFamily="18" charset="0"/>
              </a:rPr>
              <a:t>1.</a:t>
            </a:r>
            <a:endParaRPr lang="en-US" sz="2000" dirty="0">
              <a:latin typeface="Garamond" pitchFamily="18" charset="0"/>
            </a:endParaRPr>
          </a:p>
          <a:p>
            <a:pPr marL="0" indent="0">
              <a:buNone/>
            </a:pPr>
            <a:endParaRPr lang="en-US" sz="2000" dirty="0">
              <a:latin typeface="Garamond"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81200"/>
            <a:ext cx="6061754" cy="46061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355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lstStyle/>
          <a:p>
            <a:fld id="{112B6FAC-0003-45FB-8571-68CF69A21F4F}" type="slidenum">
              <a:rPr lang="en-US" smtClean="0"/>
              <a:t>22</a:t>
            </a:fld>
            <a:endParaRPr lang="en-US"/>
          </a:p>
        </p:txBody>
      </p:sp>
      <p:sp>
        <p:nvSpPr>
          <p:cNvPr id="4" name="Content Placeholder 3"/>
          <p:cNvSpPr>
            <a:spLocks noGrp="1"/>
          </p:cNvSpPr>
          <p:nvPr>
            <p:ph sz="quarter" idx="1"/>
          </p:nvPr>
        </p:nvSpPr>
        <p:spPr/>
        <p:txBody>
          <a:bodyPr/>
          <a:lstStyle/>
          <a:p>
            <a:endParaRPr lang="en-US"/>
          </a:p>
        </p:txBody>
      </p:sp>
    </p:spTree>
    <p:extLst>
      <p:ext uri="{BB962C8B-B14F-4D97-AF65-F5344CB8AC3E}">
        <p14:creationId xmlns:p14="http://schemas.microsoft.com/office/powerpoint/2010/main" val="678330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Garamond" pitchFamily="18" charset="0"/>
              </a:rPr>
              <a:t>Preferences, technology, information.</a:t>
            </a:r>
            <a:endParaRPr lang="en-US" sz="3600" dirty="0">
              <a:latin typeface="Garamond" pitchFamily="18" charset="0"/>
            </a:endParaRPr>
          </a:p>
        </p:txBody>
      </p:sp>
      <p:sp>
        <p:nvSpPr>
          <p:cNvPr id="4" name="Slide Number Placeholder 3"/>
          <p:cNvSpPr>
            <a:spLocks noGrp="1"/>
          </p:cNvSpPr>
          <p:nvPr>
            <p:ph type="sldNum" sz="quarter" idx="12"/>
          </p:nvPr>
        </p:nvSpPr>
        <p:spPr/>
        <p:txBody>
          <a:bodyPr/>
          <a:lstStyle/>
          <a:p>
            <a:fld id="{112B6FAC-0003-45FB-8571-68CF69A21F4F}" type="slidenum">
              <a:rPr lang="en-US" smtClean="0"/>
              <a:t>3</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109728" indent="0">
                  <a:buNone/>
                </a:pPr>
                <a14:m>
                  <m:oMathPara xmlns:m="http://schemas.openxmlformats.org/officeDocument/2006/math">
                    <m:oMathParaPr>
                      <m:jc m:val="centerGroup"/>
                    </m:oMathParaPr>
                    <m:oMath xmlns:m="http://schemas.openxmlformats.org/officeDocument/2006/math">
                      <m:nary>
                        <m:naryPr>
                          <m:chr m:val="∑"/>
                          <m:ctrlPr>
                            <a:rPr lang="en-US" sz="2000" i="1" smtClean="0">
                              <a:latin typeface="Cambria Math"/>
                            </a:rPr>
                          </m:ctrlPr>
                        </m:naryPr>
                        <m:sub>
                          <m:r>
                            <m:rPr>
                              <m:brk m:alnAt="23"/>
                            </m:rPr>
                            <a:rPr lang="en-US" sz="2000" b="0" i="1" smtClean="0">
                              <a:latin typeface="Cambria Math"/>
                            </a:rPr>
                            <m:t>𝑡</m:t>
                          </m:r>
                          <m:r>
                            <a:rPr lang="en-US" sz="2000" b="0" i="1" smtClean="0">
                              <a:latin typeface="Cambria Math"/>
                            </a:rPr>
                            <m:t>=0</m:t>
                          </m:r>
                        </m:sub>
                        <m:sup>
                          <m:r>
                            <a:rPr lang="en-US" sz="2000" i="1" smtClean="0">
                              <a:latin typeface="Cambria Math"/>
                              <a:ea typeface="Cambria Math"/>
                            </a:rPr>
                            <m:t>∞</m:t>
                          </m:r>
                        </m:sup>
                        <m:e>
                          <m:sSup>
                            <m:sSupPr>
                              <m:ctrlPr>
                                <a:rPr lang="en-US" sz="2000" i="1" smtClean="0">
                                  <a:latin typeface="Cambria Math"/>
                                </a:rPr>
                              </m:ctrlPr>
                            </m:sSupPr>
                            <m:e>
                              <m:r>
                                <a:rPr lang="en-US" sz="2000" i="1" smtClean="0">
                                  <a:latin typeface="Cambria Math"/>
                                  <a:ea typeface="Cambria Math"/>
                                </a:rPr>
                                <m:t>𝛽</m:t>
                              </m:r>
                            </m:e>
                            <m:sup>
                              <m:r>
                                <a:rPr lang="en-US" sz="2000" b="0" i="1" smtClean="0">
                                  <a:latin typeface="Cambria Math"/>
                                </a:rPr>
                                <m:t>𝑡</m:t>
                              </m:r>
                            </m:sup>
                          </m:sSup>
                          <m:r>
                            <a:rPr lang="en-US" sz="2000" b="0" i="1" smtClean="0">
                              <a:latin typeface="Cambria Math"/>
                            </a:rPr>
                            <m:t>𝑈</m:t>
                          </m:r>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𝑐</m:t>
                                  </m:r>
                                </m:e>
                                <m:sub>
                                  <m:r>
                                    <a:rPr lang="en-US" sz="2000" b="0" i="1" smtClean="0">
                                      <a:latin typeface="Cambria Math"/>
                                    </a:rPr>
                                    <m:t>𝑡</m:t>
                                  </m:r>
                                </m:sub>
                              </m:sSub>
                              <m:r>
                                <a:rPr lang="en-US" sz="2000" b="0" i="1" smtClean="0">
                                  <a:latin typeface="Cambria Math"/>
                                </a:rPr>
                                <m:t>,1−</m:t>
                              </m:r>
                              <m:sSub>
                                <m:sSubPr>
                                  <m:ctrlPr>
                                    <a:rPr lang="en-US" sz="2000" b="0" i="1" smtClean="0">
                                      <a:latin typeface="Cambria Math"/>
                                    </a:rPr>
                                  </m:ctrlPr>
                                </m:sSubPr>
                                <m:e>
                                  <m:r>
                                    <a:rPr lang="en-US" sz="2000" b="0" i="1" smtClean="0">
                                      <a:latin typeface="Cambria Math"/>
                                    </a:rPr>
                                    <m:t>𝑛</m:t>
                                  </m:r>
                                </m:e>
                                <m:sub>
                                  <m:r>
                                    <a:rPr lang="en-US" sz="2000" b="0" i="1" smtClean="0">
                                      <a:latin typeface="Cambria Math"/>
                                    </a:rPr>
                                    <m:t>𝑡</m:t>
                                  </m:r>
                                </m:sub>
                              </m:sSub>
                            </m:e>
                          </m:d>
                        </m:e>
                      </m:nary>
                      <m:r>
                        <a:rPr lang="en-US" sz="2000" b="0" i="1" smtClean="0">
                          <a:latin typeface="Cambria Math"/>
                        </a:rPr>
                        <m:t>                    (11.2.1)</m:t>
                      </m:r>
                    </m:oMath>
                  </m:oMathPara>
                </a14:m>
                <a:endParaRPr lang="en-US" sz="2000" b="0" i="1" dirty="0" smtClean="0">
                  <a:latin typeface="Garamond" pitchFamily="18" charset="0"/>
                </a:endParaRPr>
              </a:p>
              <a:p>
                <a:pPr marL="109728" indent="0">
                  <a:buNone/>
                </a:pPr>
                <a14:m>
                  <m:oMath xmlns:m="http://schemas.openxmlformats.org/officeDocument/2006/math">
                    <m:r>
                      <a:rPr lang="en-US" sz="2000" b="0" i="1" smtClean="0">
                        <a:latin typeface="Cambria Math"/>
                      </a:rPr>
                      <m:t>𝑈</m:t>
                    </m:r>
                    <m:r>
                      <a:rPr lang="en-US" sz="2000" b="0" i="1" smtClean="0">
                        <a:latin typeface="Cambria Math"/>
                      </a:rPr>
                      <m:t>()</m:t>
                    </m:r>
                  </m:oMath>
                </a14:m>
                <a:r>
                  <a:rPr lang="en-US" sz="2000" dirty="0" smtClean="0">
                    <a:latin typeface="Garamond" pitchFamily="18" charset="0"/>
                  </a:rPr>
                  <a:t> is strictly increasing, strictly concave and twice continuously differentiable;</a:t>
                </a:r>
              </a:p>
              <a:p>
                <a:pPr marL="109728" indent="0">
                  <a:buNone/>
                </a:pPr>
                <a:endParaRPr lang="en-US" sz="2000" dirty="0" smtClean="0">
                  <a:latin typeface="Garamond" pitchFamily="18" charset="0"/>
                </a:endParaRPr>
              </a:p>
              <a:p>
                <a:pPr marL="109728" indent="0">
                  <a:buNone/>
                </a:pPr>
                <a:r>
                  <a:rPr lang="en-US" sz="2000" dirty="0" smtClean="0">
                    <a:latin typeface="Garamond" pitchFamily="18" charset="0"/>
                  </a:rPr>
                  <a:t>Technology:</a:t>
                </a:r>
                <a:br>
                  <a:rPr lang="en-US" sz="2000" dirty="0" smtClean="0">
                    <a:latin typeface="Garamond" pitchFamily="18" charset="0"/>
                  </a:rPr>
                </a:br>
                <a:r>
                  <a:rPr lang="en-US" sz="2000" dirty="0" smtClean="0">
                    <a:latin typeface="Garamond" pitchFamily="18" charset="0"/>
                  </a:rPr>
                  <a:t>	       </a:t>
                </a:r>
                <a14:m>
                  <m:oMath xmlns:m="http://schemas.openxmlformats.org/officeDocument/2006/math">
                    <m:sSub>
                      <m:sSubPr>
                        <m:ctrlPr>
                          <a:rPr lang="en-US" sz="2000" i="1">
                            <a:latin typeface="Cambria Math"/>
                          </a:rPr>
                        </m:ctrlPr>
                      </m:sSubPr>
                      <m:e>
                        <m:r>
                          <a:rPr lang="en-US" sz="2000" i="1">
                            <a:latin typeface="Cambria Math"/>
                          </a:rPr>
                          <m:t>𝑔</m:t>
                        </m:r>
                      </m:e>
                      <m:sub>
                        <m:r>
                          <a:rPr lang="en-US" sz="2000" i="1">
                            <a:latin typeface="Cambria Math"/>
                          </a:rPr>
                          <m:t>𝑡</m:t>
                        </m:r>
                      </m:sub>
                    </m:sSub>
                    <m:r>
                      <a:rPr lang="en-US" sz="2000" b="0" i="1" smtClean="0">
                        <a:latin typeface="Cambria Math"/>
                      </a:rPr>
                      <m:t>+</m:t>
                    </m:r>
                    <m:sSub>
                      <m:sSubPr>
                        <m:ctrlPr>
                          <a:rPr lang="en-US" sz="2000" i="1">
                            <a:latin typeface="Cambria Math"/>
                          </a:rPr>
                        </m:ctrlPr>
                      </m:sSubPr>
                      <m:e>
                        <m:r>
                          <a:rPr lang="en-US" sz="2000" b="0" i="1" smtClean="0">
                            <a:latin typeface="Cambria Math"/>
                          </a:rPr>
                          <m:t>𝑐</m:t>
                        </m:r>
                      </m:e>
                      <m:sub>
                        <m:r>
                          <a:rPr lang="en-US" sz="2000" i="1">
                            <a:latin typeface="Cambria Math"/>
                          </a:rPr>
                          <m:t>𝑡</m:t>
                        </m:r>
                      </m:sub>
                    </m:sSub>
                    <m:r>
                      <a:rPr lang="en-US" sz="2000" b="0" i="1" smtClean="0">
                        <a:latin typeface="Cambria Math"/>
                      </a:rPr>
                      <m:t>+</m:t>
                    </m:r>
                    <m:sSub>
                      <m:sSubPr>
                        <m:ctrlPr>
                          <a:rPr lang="en-US" sz="2000" i="1">
                            <a:latin typeface="Cambria Math"/>
                          </a:rPr>
                        </m:ctrlPr>
                      </m:sSubPr>
                      <m:e>
                        <m:r>
                          <a:rPr lang="en-US" sz="2000" b="0" i="1" smtClean="0">
                            <a:latin typeface="Cambria Math"/>
                          </a:rPr>
                          <m:t>𝑥</m:t>
                        </m:r>
                      </m:e>
                      <m:sub>
                        <m:r>
                          <a:rPr lang="en-US" sz="2000" i="1">
                            <a:latin typeface="Cambria Math"/>
                          </a:rPr>
                          <m:t>𝑡</m:t>
                        </m:r>
                      </m:sub>
                    </m:sSub>
                    <m:r>
                      <a:rPr lang="en-US" sz="2000" i="1" smtClean="0">
                        <a:latin typeface="Cambria Math"/>
                        <a:ea typeface="Cambria Math"/>
                      </a:rPr>
                      <m:t>≤</m:t>
                    </m:r>
                    <m:r>
                      <a:rPr lang="en-US" sz="2000" b="0" i="1" smtClean="0">
                        <a:latin typeface="Cambria Math"/>
                        <a:ea typeface="Cambria Math"/>
                      </a:rPr>
                      <m:t>𝐹</m:t>
                    </m:r>
                    <m:r>
                      <a:rPr lang="en-US" sz="2000" b="0" i="1" smtClean="0">
                        <a:latin typeface="Cambria Math"/>
                        <a:ea typeface="Cambria Math"/>
                      </a:rPr>
                      <m:t>(</m:t>
                    </m:r>
                    <m:sSub>
                      <m:sSubPr>
                        <m:ctrlPr>
                          <a:rPr lang="en-US" sz="2000" i="1">
                            <a:latin typeface="Cambria Math"/>
                          </a:rPr>
                        </m:ctrlPr>
                      </m:sSubPr>
                      <m:e>
                        <m:r>
                          <a:rPr lang="en-US" sz="2000" b="0" i="1" smtClean="0">
                            <a:latin typeface="Cambria Math"/>
                          </a:rPr>
                          <m:t>𝑘</m:t>
                        </m:r>
                      </m:e>
                      <m:sub>
                        <m:r>
                          <a:rPr lang="en-US" sz="2000" i="1">
                            <a:latin typeface="Cambria Math"/>
                          </a:rPr>
                          <m:t>𝑡</m:t>
                        </m:r>
                      </m:sub>
                    </m:sSub>
                    <m:r>
                      <a:rPr lang="en-US" sz="2000" b="0" i="1" smtClean="0">
                        <a:latin typeface="Cambria Math"/>
                      </a:rPr>
                      <m:t>,</m:t>
                    </m:r>
                    <m:sSub>
                      <m:sSubPr>
                        <m:ctrlPr>
                          <a:rPr lang="en-US" sz="2000" i="1">
                            <a:latin typeface="Cambria Math"/>
                          </a:rPr>
                        </m:ctrlPr>
                      </m:sSubPr>
                      <m:e>
                        <m:r>
                          <a:rPr lang="en-US" sz="2000" b="0" i="1" smtClean="0">
                            <a:latin typeface="Cambria Math"/>
                          </a:rPr>
                          <m:t>𝑛</m:t>
                        </m:r>
                      </m:e>
                      <m:sub>
                        <m:r>
                          <a:rPr lang="en-US" sz="2000" i="1">
                            <a:latin typeface="Cambria Math"/>
                          </a:rPr>
                          <m:t>𝑡</m:t>
                        </m:r>
                      </m:sub>
                    </m:sSub>
                  </m:oMath>
                </a14:m>
                <a:r>
                  <a:rPr lang="en-US" sz="2000" dirty="0" smtClean="0">
                    <a:latin typeface="Garamond" pitchFamily="18" charset="0"/>
                  </a:rPr>
                  <a:t>), </a:t>
                </a:r>
                <a14:m>
                  <m:oMath xmlns:m="http://schemas.openxmlformats.org/officeDocument/2006/math">
                    <m:sSub>
                      <m:sSubPr>
                        <m:ctrlPr>
                          <a:rPr lang="en-US" sz="2000" i="1" smtClean="0">
                            <a:latin typeface="Cambria Math"/>
                          </a:rPr>
                        </m:ctrlPr>
                      </m:sSubPr>
                      <m:e>
                        <m:r>
                          <a:rPr lang="en-US" sz="2000" b="0" i="1" smtClean="0">
                            <a:latin typeface="Cambria Math"/>
                          </a:rPr>
                          <m:t>𝑘</m:t>
                        </m:r>
                      </m:e>
                      <m:sub>
                        <m:r>
                          <a:rPr lang="en-US" sz="2000" i="1">
                            <a:latin typeface="Cambria Math"/>
                          </a:rPr>
                          <m:t>𝑡</m:t>
                        </m:r>
                        <m:r>
                          <a:rPr lang="en-US" sz="2000" b="0" i="1" smtClean="0">
                            <a:latin typeface="Cambria Math"/>
                          </a:rPr>
                          <m:t>+1</m:t>
                        </m:r>
                      </m:sub>
                    </m:sSub>
                    <m:r>
                      <a:rPr lang="en-US" sz="2000" b="0" i="1" smtClean="0">
                        <a:latin typeface="Cambria Math"/>
                      </a:rPr>
                      <m:t>=</m:t>
                    </m:r>
                    <m:sSub>
                      <m:sSubPr>
                        <m:ctrlPr>
                          <a:rPr lang="en-US" sz="2000" i="1">
                            <a:latin typeface="Cambria Math"/>
                          </a:rPr>
                        </m:ctrlPr>
                      </m:sSubPr>
                      <m:e>
                        <m:r>
                          <a:rPr lang="en-US" sz="2000" b="0" i="1" smtClean="0">
                            <a:latin typeface="Cambria Math"/>
                          </a:rPr>
                          <m:t>𝑥</m:t>
                        </m:r>
                      </m:e>
                      <m:sub>
                        <m:r>
                          <a:rPr lang="en-US" sz="2000" i="1">
                            <a:latin typeface="Cambria Math"/>
                          </a:rPr>
                          <m:t>𝑡</m:t>
                        </m:r>
                      </m:sub>
                    </m:sSub>
                    <m:r>
                      <a:rPr lang="en-US" sz="2000" b="0" i="1" smtClean="0">
                        <a:latin typeface="Cambria Math"/>
                      </a:rPr>
                      <m:t>+(1−</m:t>
                    </m:r>
                    <m:r>
                      <a:rPr lang="en-US" sz="2000" b="0" i="1" smtClean="0">
                        <a:latin typeface="Cambria Math"/>
                        <a:ea typeface="Cambria Math"/>
                      </a:rPr>
                      <m:t>𝛿</m:t>
                    </m:r>
                    <m:r>
                      <a:rPr lang="en-US" sz="2000" b="0" i="1" smtClean="0">
                        <a:latin typeface="Cambria Math"/>
                        <a:ea typeface="Cambria Math"/>
                      </a:rPr>
                      <m:t>)</m:t>
                    </m:r>
                    <m:sSub>
                      <m:sSubPr>
                        <m:ctrlPr>
                          <a:rPr lang="en-US" sz="2000" i="1">
                            <a:latin typeface="Cambria Math"/>
                          </a:rPr>
                        </m:ctrlPr>
                      </m:sSubPr>
                      <m:e>
                        <m:r>
                          <a:rPr lang="en-US" sz="2000" b="0" i="1" smtClean="0">
                            <a:latin typeface="Cambria Math"/>
                          </a:rPr>
                          <m:t>𝑘</m:t>
                        </m:r>
                      </m:e>
                      <m:sub>
                        <m:r>
                          <a:rPr lang="en-US" sz="2000" i="1">
                            <a:latin typeface="Cambria Math"/>
                          </a:rPr>
                          <m:t>𝑡</m:t>
                        </m:r>
                      </m:sub>
                    </m:sSub>
                  </m:oMath>
                </a14:m>
                <a:endParaRPr lang="en-US" sz="2000" dirty="0" smtClean="0">
                  <a:latin typeface="Garamond" pitchFamily="18" charset="0"/>
                </a:endParaRPr>
              </a:p>
              <a:p>
                <a:pPr marL="109728" indent="0">
                  <a:buNone/>
                </a:pPr>
                <a:endParaRPr lang="en-US" sz="2000" dirty="0" smtClean="0">
                  <a:latin typeface="Garamond" pitchFamily="18" charset="0"/>
                </a:endParaRPr>
              </a:p>
              <a:p>
                <a:pPr marL="109728" indent="0">
                  <a:buNone/>
                </a:pPr>
                <a:r>
                  <a:rPr lang="en-US" sz="2000" dirty="0" smtClean="0"/>
                  <a:t>                    </a:t>
                </a:r>
                <a14:m>
                  <m:oMath xmlns:m="http://schemas.openxmlformats.org/officeDocument/2006/math">
                    <m:sSub>
                      <m:sSubPr>
                        <m:ctrlPr>
                          <a:rPr lang="en-US" sz="2000" i="1">
                            <a:latin typeface="Cambria Math"/>
                          </a:rPr>
                        </m:ctrlPr>
                      </m:sSubPr>
                      <m:e>
                        <m:r>
                          <a:rPr lang="en-US" sz="2000" i="1">
                            <a:latin typeface="Cambria Math"/>
                          </a:rPr>
                          <m:t>𝑔</m:t>
                        </m:r>
                      </m:e>
                      <m:sub>
                        <m:r>
                          <a:rPr lang="en-US" sz="2000" i="1">
                            <a:latin typeface="Cambria Math"/>
                          </a:rPr>
                          <m:t>𝑡</m:t>
                        </m:r>
                      </m:sub>
                    </m:sSub>
                    <m:r>
                      <a:rPr lang="en-US" sz="2000" i="1">
                        <a:latin typeface="Cambria Math"/>
                      </a:rPr>
                      <m:t>+</m:t>
                    </m:r>
                    <m:sSub>
                      <m:sSubPr>
                        <m:ctrlPr>
                          <a:rPr lang="en-US" sz="2000" i="1">
                            <a:latin typeface="Cambria Math"/>
                          </a:rPr>
                        </m:ctrlPr>
                      </m:sSubPr>
                      <m:e>
                        <m:r>
                          <a:rPr lang="en-US" sz="2000" i="1">
                            <a:latin typeface="Cambria Math"/>
                          </a:rPr>
                          <m:t>𝑐</m:t>
                        </m:r>
                      </m:e>
                      <m:sub>
                        <m:r>
                          <a:rPr lang="en-US" sz="2000" i="1">
                            <a:latin typeface="Cambria Math"/>
                          </a:rPr>
                          <m:t>𝑡</m:t>
                        </m:r>
                      </m:sub>
                    </m:sSub>
                    <m:r>
                      <a:rPr lang="en-US" sz="2000" i="1">
                        <a:latin typeface="Cambria Math"/>
                      </a:rPr>
                      <m:t>+</m:t>
                    </m:r>
                    <m:sSub>
                      <m:sSubPr>
                        <m:ctrlPr>
                          <a:rPr lang="en-US" sz="2000" i="1">
                            <a:latin typeface="Cambria Math"/>
                          </a:rPr>
                        </m:ctrlPr>
                      </m:sSubPr>
                      <m:e>
                        <m:r>
                          <a:rPr lang="en-US" sz="2000" i="1">
                            <a:latin typeface="Cambria Math"/>
                          </a:rPr>
                          <m:t>𝑘</m:t>
                        </m:r>
                      </m:e>
                      <m:sub>
                        <m:r>
                          <a:rPr lang="en-US" sz="2000" i="1">
                            <a:latin typeface="Cambria Math"/>
                          </a:rPr>
                          <m:t>𝑡</m:t>
                        </m:r>
                        <m:r>
                          <a:rPr lang="en-US" sz="2000" i="1">
                            <a:latin typeface="Cambria Math"/>
                          </a:rPr>
                          <m:t>+1</m:t>
                        </m:r>
                      </m:sub>
                    </m:sSub>
                    <m:r>
                      <a:rPr lang="en-US" sz="2000" i="1">
                        <a:latin typeface="Cambria Math"/>
                        <a:ea typeface="Cambria Math"/>
                      </a:rPr>
                      <m:t>≤</m:t>
                    </m:r>
                    <m:r>
                      <a:rPr lang="en-US" sz="2000" i="1">
                        <a:latin typeface="Cambria Math"/>
                        <a:ea typeface="Cambria Math"/>
                      </a:rPr>
                      <m:t>𝐹</m:t>
                    </m:r>
                    <m:r>
                      <a:rPr lang="en-US" sz="2000" i="1">
                        <a:latin typeface="Cambria Math"/>
                        <a:ea typeface="Cambria Math"/>
                      </a:rPr>
                      <m:t>(</m:t>
                    </m:r>
                    <m:sSub>
                      <m:sSubPr>
                        <m:ctrlPr>
                          <a:rPr lang="en-US" sz="2000" i="1">
                            <a:latin typeface="Cambria Math"/>
                          </a:rPr>
                        </m:ctrlPr>
                      </m:sSubPr>
                      <m:e>
                        <m:r>
                          <a:rPr lang="en-US" sz="2000" i="1">
                            <a:latin typeface="Cambria Math"/>
                          </a:rPr>
                          <m:t>𝑘</m:t>
                        </m:r>
                      </m:e>
                      <m:sub>
                        <m:r>
                          <a:rPr lang="en-US" sz="2000" i="1">
                            <a:latin typeface="Cambria Math"/>
                          </a:rPr>
                          <m:t>𝑡</m:t>
                        </m:r>
                      </m:sub>
                    </m:sSub>
                    <m:r>
                      <a:rPr lang="en-US" sz="2000" i="1">
                        <a:latin typeface="Cambria Math"/>
                      </a:rPr>
                      <m:t>,</m:t>
                    </m:r>
                    <m:sSub>
                      <m:sSubPr>
                        <m:ctrlPr>
                          <a:rPr lang="en-US" sz="2000" i="1">
                            <a:latin typeface="Cambria Math"/>
                          </a:rPr>
                        </m:ctrlPr>
                      </m:sSubPr>
                      <m:e>
                        <m:r>
                          <a:rPr lang="en-US" sz="2000" i="1">
                            <a:latin typeface="Cambria Math"/>
                          </a:rPr>
                          <m:t>𝑛</m:t>
                        </m:r>
                      </m:e>
                      <m:sub>
                        <m:r>
                          <a:rPr lang="en-US" sz="2000" i="1">
                            <a:latin typeface="Cambria Math"/>
                          </a:rPr>
                          <m:t>𝑡</m:t>
                        </m:r>
                      </m:sub>
                    </m:sSub>
                  </m:oMath>
                </a14:m>
                <a:r>
                  <a:rPr lang="en-US" sz="2000" dirty="0">
                    <a:latin typeface="Garamond" pitchFamily="18" charset="0"/>
                  </a:rPr>
                  <a:t>)</a:t>
                </a:r>
                <a:r>
                  <a:rPr lang="en-US" sz="2000" dirty="0"/>
                  <a:t> </a:t>
                </a:r>
                <a14:m>
                  <m:oMath xmlns:m="http://schemas.openxmlformats.org/officeDocument/2006/math">
                    <m:r>
                      <a:rPr lang="en-US" sz="2000" i="1">
                        <a:latin typeface="Cambria Math"/>
                      </a:rPr>
                      <m:t>+</m:t>
                    </m:r>
                    <m:d>
                      <m:dPr>
                        <m:ctrlPr>
                          <a:rPr lang="en-US" sz="2000" i="1">
                            <a:latin typeface="Cambria Math"/>
                          </a:rPr>
                        </m:ctrlPr>
                      </m:dPr>
                      <m:e>
                        <m:r>
                          <a:rPr lang="en-US" sz="2000" i="1">
                            <a:latin typeface="Cambria Math"/>
                          </a:rPr>
                          <m:t>1−</m:t>
                        </m:r>
                        <m:r>
                          <a:rPr lang="en-US" sz="2000" i="1">
                            <a:latin typeface="Cambria Math"/>
                            <a:ea typeface="Cambria Math"/>
                          </a:rPr>
                          <m:t>𝛿</m:t>
                        </m:r>
                      </m:e>
                    </m:d>
                    <m:sSub>
                      <m:sSubPr>
                        <m:ctrlPr>
                          <a:rPr lang="en-US" sz="2000" i="1">
                            <a:latin typeface="Cambria Math"/>
                          </a:rPr>
                        </m:ctrlPr>
                      </m:sSubPr>
                      <m:e>
                        <m:r>
                          <a:rPr lang="en-US" sz="2000" i="1">
                            <a:latin typeface="Cambria Math"/>
                          </a:rPr>
                          <m:t>𝑘</m:t>
                        </m:r>
                      </m:e>
                      <m:sub>
                        <m:r>
                          <a:rPr lang="en-US" sz="2000" i="1">
                            <a:latin typeface="Cambria Math"/>
                          </a:rPr>
                          <m:t>𝑡</m:t>
                        </m:r>
                      </m:sub>
                    </m:sSub>
                    <m:r>
                      <a:rPr lang="en-US" sz="2000" b="0" i="1" smtClean="0">
                        <a:latin typeface="Cambria Math"/>
                      </a:rPr>
                      <m:t>        (11.2.3)</m:t>
                    </m:r>
                  </m:oMath>
                </a14:m>
                <a:endParaRPr lang="en-US" sz="2000" dirty="0" smtClean="0">
                  <a:latin typeface="Garamond" pitchFamily="18" charset="0"/>
                </a:endParaRPr>
              </a:p>
              <a:p>
                <a:pPr marL="109728" indent="0">
                  <a:buNone/>
                </a:pPr>
                <a:endParaRPr lang="en-US" sz="2000" dirty="0" smtClean="0">
                  <a:latin typeface="Garamond" pitchFamily="18" charset="0"/>
                </a:endParaRPr>
              </a:p>
              <a:p>
                <a:pPr marL="109728" indent="0">
                  <a:buNone/>
                </a:pPr>
                <a14:m>
                  <m:oMath xmlns:m="http://schemas.openxmlformats.org/officeDocument/2006/math">
                    <m:r>
                      <a:rPr lang="en-US" sz="2000" i="1">
                        <a:latin typeface="Cambria Math"/>
                        <a:ea typeface="Cambria Math"/>
                      </a:rPr>
                      <m:t>𝐹</m:t>
                    </m:r>
                    <m:r>
                      <a:rPr lang="en-US" sz="2000" i="1">
                        <a:latin typeface="Cambria Math"/>
                        <a:ea typeface="Cambria Math"/>
                      </a:rPr>
                      <m:t>(</m:t>
                    </m:r>
                    <m:sSub>
                      <m:sSubPr>
                        <m:ctrlPr>
                          <a:rPr lang="en-US" sz="2000" i="1">
                            <a:latin typeface="Cambria Math"/>
                          </a:rPr>
                        </m:ctrlPr>
                      </m:sSubPr>
                      <m:e>
                        <m:r>
                          <a:rPr lang="en-US" sz="2000" i="1">
                            <a:latin typeface="Cambria Math"/>
                          </a:rPr>
                          <m:t>𝑘</m:t>
                        </m:r>
                      </m:e>
                      <m:sub>
                        <m:r>
                          <a:rPr lang="en-US" sz="2000" i="1">
                            <a:latin typeface="Cambria Math"/>
                          </a:rPr>
                          <m:t>𝑡</m:t>
                        </m:r>
                      </m:sub>
                    </m:sSub>
                    <m:r>
                      <a:rPr lang="en-US" sz="2000" i="1">
                        <a:latin typeface="Cambria Math"/>
                      </a:rPr>
                      <m:t>,</m:t>
                    </m:r>
                    <m:sSub>
                      <m:sSubPr>
                        <m:ctrlPr>
                          <a:rPr lang="en-US" sz="2000" i="1">
                            <a:latin typeface="Cambria Math"/>
                          </a:rPr>
                        </m:ctrlPr>
                      </m:sSubPr>
                      <m:e>
                        <m:r>
                          <a:rPr lang="en-US" sz="2000" i="1">
                            <a:latin typeface="Cambria Math"/>
                          </a:rPr>
                          <m:t>𝑛</m:t>
                        </m:r>
                      </m:e>
                      <m:sub>
                        <m:r>
                          <a:rPr lang="en-US" sz="2000" i="1">
                            <a:latin typeface="Cambria Math"/>
                          </a:rPr>
                          <m:t>𝑡</m:t>
                        </m:r>
                      </m:sub>
                    </m:sSub>
                  </m:oMath>
                </a14:m>
                <a:r>
                  <a:rPr lang="en-US" sz="2000" dirty="0">
                    <a:latin typeface="Garamond" pitchFamily="18" charset="0"/>
                  </a:rPr>
                  <a:t>)</a:t>
                </a:r>
                <a:r>
                  <a:rPr lang="en-US" sz="2000" dirty="0" smtClean="0">
                    <a:latin typeface="Garamond" pitchFamily="18" charset="0"/>
                  </a:rPr>
                  <a:t> is homogeneous function with positive and decreasing  marginal products.</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b="-800"/>
                </a:stretch>
              </a:blipFill>
            </p:spPr>
            <p:txBody>
              <a:bodyPr/>
              <a:lstStyle/>
              <a:p>
                <a:r>
                  <a:rPr lang="en-US">
                    <a:noFill/>
                  </a:rPr>
                  <a:t> </a:t>
                </a:r>
              </a:p>
            </p:txBody>
          </p:sp>
        </mc:Fallback>
      </mc:AlternateContent>
    </p:spTree>
    <p:extLst>
      <p:ext uri="{BB962C8B-B14F-4D97-AF65-F5344CB8AC3E}">
        <p14:creationId xmlns:p14="http://schemas.microsoft.com/office/powerpoint/2010/main" val="2012668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Garamond" pitchFamily="18" charset="0"/>
              </a:rPr>
              <a:t>Household, Government  and Firm.</a:t>
            </a:r>
            <a:endParaRPr lang="en-US" sz="3600" dirty="0">
              <a:latin typeface="Garamond" pitchFamily="18" charset="0"/>
            </a:endParaRPr>
          </a:p>
        </p:txBody>
      </p:sp>
      <p:sp>
        <p:nvSpPr>
          <p:cNvPr id="4" name="Slide Number Placeholder 3"/>
          <p:cNvSpPr>
            <a:spLocks noGrp="1"/>
          </p:cNvSpPr>
          <p:nvPr>
            <p:ph type="sldNum" sz="quarter" idx="12"/>
          </p:nvPr>
        </p:nvSpPr>
        <p:spPr/>
        <p:txBody>
          <a:bodyPr/>
          <a:lstStyle/>
          <a:p>
            <a:fld id="{112B6FAC-0003-45FB-8571-68CF69A21F4F}" type="slidenum">
              <a:rPr lang="en-US" smtClean="0">
                <a:latin typeface="Garamond" pitchFamily="18" charset="0"/>
              </a:rPr>
              <a:t>4</a:t>
            </a:fld>
            <a:endParaRPr lang="en-US">
              <a:latin typeface="Garamond"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676400"/>
                <a:ext cx="8534400" cy="4325112"/>
              </a:xfrm>
            </p:spPr>
            <p:txBody>
              <a:bodyPr>
                <a:normAutofit fontScale="40000" lnSpcReduction="20000"/>
              </a:bodyPr>
              <a:lstStyle/>
              <a:p>
                <a:pPr marL="109728" indent="0">
                  <a:buNone/>
                </a:pPr>
                <a14:m>
                  <m:oMathPara xmlns:m="http://schemas.openxmlformats.org/officeDocument/2006/math">
                    <m:oMathParaPr>
                      <m:jc m:val="centerGroup"/>
                    </m:oMathParaPr>
                    <m:oMath xmlns:m="http://schemas.openxmlformats.org/officeDocument/2006/math">
                      <m:nary>
                        <m:naryPr>
                          <m:chr m:val="∑"/>
                          <m:ctrlPr>
                            <a:rPr lang="en-US" sz="4500" i="1" smtClean="0">
                              <a:latin typeface="Cambria Math"/>
                              <a:ea typeface="Cambria Math"/>
                            </a:rPr>
                          </m:ctrlPr>
                        </m:naryPr>
                        <m:sub>
                          <m:r>
                            <m:rPr>
                              <m:brk m:alnAt="23"/>
                            </m:rPr>
                            <a:rPr lang="en-US" sz="4500" b="0" i="1" smtClean="0">
                              <a:latin typeface="Cambria Math"/>
                              <a:ea typeface="Cambria Math"/>
                            </a:rPr>
                            <m:t>𝑡</m:t>
                          </m:r>
                          <m:r>
                            <a:rPr lang="en-US" sz="4500" b="0" i="1" smtClean="0">
                              <a:latin typeface="Cambria Math"/>
                              <a:ea typeface="Cambria Math"/>
                            </a:rPr>
                            <m:t>=0</m:t>
                          </m:r>
                        </m:sub>
                        <m:sup>
                          <m:r>
                            <a:rPr lang="en-US" sz="4500" i="1" smtClean="0">
                              <a:latin typeface="Cambria Math"/>
                              <a:ea typeface="Cambria Math"/>
                            </a:rPr>
                            <m:t>∞</m:t>
                          </m:r>
                        </m:sup>
                        <m:e>
                          <m:d>
                            <m:dPr>
                              <m:begChr m:val="{"/>
                              <m:endChr m:val="}"/>
                              <m:ctrlPr>
                                <a:rPr lang="en-US" sz="4500" i="1" smtClean="0">
                                  <a:latin typeface="Cambria Math"/>
                                  <a:ea typeface="Cambria Math"/>
                                </a:rPr>
                              </m:ctrlPr>
                            </m:dPr>
                            <m:e>
                              <m:sSub>
                                <m:sSubPr>
                                  <m:ctrlPr>
                                    <a:rPr lang="en-US" sz="4500" i="1" smtClean="0">
                                      <a:latin typeface="Cambria Math"/>
                                      <a:ea typeface="Cambria Math"/>
                                    </a:rPr>
                                  </m:ctrlPr>
                                </m:sSubPr>
                                <m:e>
                                  <m:r>
                                    <a:rPr lang="en-US" sz="4500" b="0" i="1" smtClean="0">
                                      <a:latin typeface="Cambria Math"/>
                                      <a:ea typeface="Cambria Math"/>
                                    </a:rPr>
                                    <m:t>𝑞</m:t>
                                  </m:r>
                                </m:e>
                                <m:sub>
                                  <m:r>
                                    <a:rPr lang="en-US" sz="4500" b="0" i="1" smtClean="0">
                                      <a:latin typeface="Cambria Math"/>
                                      <a:ea typeface="Cambria Math"/>
                                    </a:rPr>
                                    <m:t>𝑡</m:t>
                                  </m:r>
                                </m:sub>
                              </m:sSub>
                              <m:d>
                                <m:dPr>
                                  <m:ctrlPr>
                                    <a:rPr lang="en-US" sz="4500" b="0" i="1" smtClean="0">
                                      <a:latin typeface="Cambria Math"/>
                                      <a:ea typeface="Cambria Math"/>
                                    </a:rPr>
                                  </m:ctrlPr>
                                </m:dPr>
                                <m:e>
                                  <m:r>
                                    <a:rPr lang="en-US" sz="4500" b="0" i="1" smtClean="0">
                                      <a:latin typeface="Cambria Math"/>
                                      <a:ea typeface="Cambria Math"/>
                                    </a:rPr>
                                    <m:t>1+</m:t>
                                  </m:r>
                                  <m:sSub>
                                    <m:sSubPr>
                                      <m:ctrlPr>
                                        <a:rPr lang="en-US" sz="4500" b="0" i="1" smtClean="0">
                                          <a:latin typeface="Cambria Math"/>
                                          <a:ea typeface="Cambria Math"/>
                                        </a:rPr>
                                      </m:ctrlPr>
                                    </m:sSubPr>
                                    <m:e>
                                      <m:r>
                                        <a:rPr lang="en-US" sz="4500" b="0" i="1" smtClean="0">
                                          <a:latin typeface="Cambria Math"/>
                                          <a:ea typeface="Cambria Math"/>
                                        </a:rPr>
                                        <m:t>𝑡</m:t>
                                      </m:r>
                                    </m:e>
                                    <m:sub>
                                      <m:r>
                                        <a:rPr lang="en-US" sz="4500" b="0" i="1" smtClean="0">
                                          <a:latin typeface="Cambria Math"/>
                                          <a:ea typeface="Cambria Math"/>
                                        </a:rPr>
                                        <m:t>𝑐𝑡</m:t>
                                      </m:r>
                                    </m:sub>
                                  </m:sSub>
                                </m:e>
                              </m:d>
                              <m:sSub>
                                <m:sSubPr>
                                  <m:ctrlPr>
                                    <a:rPr lang="en-US" sz="4500" b="0" i="1" smtClean="0">
                                      <a:latin typeface="Cambria Math"/>
                                      <a:ea typeface="Cambria Math"/>
                                    </a:rPr>
                                  </m:ctrlPr>
                                </m:sSubPr>
                                <m:e>
                                  <m:r>
                                    <a:rPr lang="en-US" sz="4500" b="0" i="1" smtClean="0">
                                      <a:latin typeface="Cambria Math"/>
                                      <a:ea typeface="Cambria Math"/>
                                    </a:rPr>
                                    <m:t>𝑐</m:t>
                                  </m:r>
                                </m:e>
                                <m:sub>
                                  <m:r>
                                    <a:rPr lang="en-US" sz="4500" b="0" i="1" smtClean="0">
                                      <a:latin typeface="Cambria Math"/>
                                      <a:ea typeface="Cambria Math"/>
                                    </a:rPr>
                                    <m:t>𝑡</m:t>
                                  </m:r>
                                </m:sub>
                              </m:sSub>
                              <m:r>
                                <a:rPr lang="en-US" sz="4500" b="0" i="1" smtClean="0">
                                  <a:latin typeface="Cambria Math"/>
                                  <a:ea typeface="Cambria Math"/>
                                </a:rPr>
                                <m:t>+</m:t>
                              </m:r>
                              <m:sSub>
                                <m:sSubPr>
                                  <m:ctrlPr>
                                    <a:rPr lang="en-US" sz="4500" i="1">
                                      <a:latin typeface="Cambria Math"/>
                                      <a:ea typeface="Cambria Math"/>
                                    </a:rPr>
                                  </m:ctrlPr>
                                </m:sSubPr>
                                <m:e>
                                  <m:r>
                                    <a:rPr lang="en-US" sz="4500" i="1">
                                      <a:latin typeface="Cambria Math"/>
                                      <a:ea typeface="Cambria Math"/>
                                    </a:rPr>
                                    <m:t>𝑞</m:t>
                                  </m:r>
                                </m:e>
                                <m:sub>
                                  <m:r>
                                    <a:rPr lang="en-US" sz="4500" i="1">
                                      <a:latin typeface="Cambria Math"/>
                                      <a:ea typeface="Cambria Math"/>
                                    </a:rPr>
                                    <m:t>𝑡</m:t>
                                  </m:r>
                                </m:sub>
                              </m:sSub>
                              <m:r>
                                <a:rPr lang="en-US" sz="4500" i="1">
                                  <a:latin typeface="Cambria Math"/>
                                  <a:ea typeface="Cambria Math"/>
                                </a:rPr>
                                <m:t>(1</m:t>
                              </m:r>
                              <m:r>
                                <a:rPr lang="en-US" sz="4500" b="0" i="1" smtClean="0">
                                  <a:latin typeface="Cambria Math"/>
                                  <a:ea typeface="Cambria Math"/>
                                </a:rPr>
                                <m:t>−</m:t>
                              </m:r>
                              <m:sSub>
                                <m:sSubPr>
                                  <m:ctrlPr>
                                    <a:rPr lang="en-US" sz="4500" i="1">
                                      <a:latin typeface="Cambria Math"/>
                                      <a:ea typeface="Cambria Math"/>
                                    </a:rPr>
                                  </m:ctrlPr>
                                </m:sSubPr>
                                <m:e>
                                  <m:r>
                                    <a:rPr lang="en-US" sz="4500" i="1">
                                      <a:latin typeface="Cambria Math"/>
                                      <a:ea typeface="Cambria Math"/>
                                    </a:rPr>
                                    <m:t>𝑡</m:t>
                                  </m:r>
                                </m:e>
                                <m:sub>
                                  <m:r>
                                    <a:rPr lang="en-US" sz="4500" b="0" i="1" smtClean="0">
                                      <a:latin typeface="Cambria Math"/>
                                      <a:ea typeface="Cambria Math"/>
                                    </a:rPr>
                                    <m:t>𝑖</m:t>
                                  </m:r>
                                  <m:r>
                                    <a:rPr lang="en-US" sz="4500" i="1">
                                      <a:latin typeface="Cambria Math"/>
                                      <a:ea typeface="Cambria Math"/>
                                    </a:rPr>
                                    <m:t>𝑡</m:t>
                                  </m:r>
                                </m:sub>
                              </m:sSub>
                              <m:r>
                                <a:rPr lang="en-US" sz="4500" i="1">
                                  <a:latin typeface="Cambria Math"/>
                                  <a:ea typeface="Cambria Math"/>
                                </a:rPr>
                                <m:t>)</m:t>
                              </m:r>
                              <m:d>
                                <m:dPr>
                                  <m:begChr m:val="["/>
                                  <m:endChr m:val="]"/>
                                  <m:ctrlPr>
                                    <a:rPr lang="en-US" sz="4500" i="1" smtClean="0">
                                      <a:latin typeface="Cambria Math"/>
                                      <a:ea typeface="Cambria Math"/>
                                    </a:rPr>
                                  </m:ctrlPr>
                                </m:dPr>
                                <m:e>
                                  <m:sSub>
                                    <m:sSubPr>
                                      <m:ctrlPr>
                                        <a:rPr lang="en-US" sz="4500" i="1" smtClean="0">
                                          <a:latin typeface="Cambria Math"/>
                                          <a:ea typeface="Cambria Math"/>
                                        </a:rPr>
                                      </m:ctrlPr>
                                    </m:sSubPr>
                                    <m:e>
                                      <m:r>
                                        <a:rPr lang="en-US" sz="4500" b="0" i="1" smtClean="0">
                                          <a:latin typeface="Cambria Math"/>
                                          <a:ea typeface="Cambria Math"/>
                                        </a:rPr>
                                        <m:t>𝑘</m:t>
                                      </m:r>
                                    </m:e>
                                    <m:sub>
                                      <m:r>
                                        <a:rPr lang="en-US" sz="4500" b="0" i="1" smtClean="0">
                                          <a:latin typeface="Cambria Math"/>
                                          <a:ea typeface="Cambria Math"/>
                                        </a:rPr>
                                        <m:t>𝑡</m:t>
                                      </m:r>
                                      <m:r>
                                        <a:rPr lang="en-US" sz="4500" b="0" i="1" smtClean="0">
                                          <a:latin typeface="Cambria Math"/>
                                          <a:ea typeface="Cambria Math"/>
                                        </a:rPr>
                                        <m:t>+1</m:t>
                                      </m:r>
                                    </m:sub>
                                  </m:sSub>
                                  <m:r>
                                    <a:rPr lang="en-US" sz="4500" b="0" i="1" smtClean="0">
                                      <a:latin typeface="Cambria Math"/>
                                      <a:ea typeface="Cambria Math"/>
                                    </a:rPr>
                                    <m:t>+(1−</m:t>
                                  </m:r>
                                  <m:r>
                                    <a:rPr lang="en-US" sz="4500" b="0" i="1" smtClean="0">
                                      <a:latin typeface="Cambria Math"/>
                                      <a:ea typeface="Cambria Math"/>
                                    </a:rPr>
                                    <m:t>𝛿</m:t>
                                  </m:r>
                                  <m:r>
                                    <a:rPr lang="en-US" sz="4500" b="0" i="1" smtClean="0">
                                      <a:latin typeface="Cambria Math"/>
                                      <a:ea typeface="Cambria Math"/>
                                    </a:rPr>
                                    <m:t>)</m:t>
                                  </m:r>
                                  <m:sSub>
                                    <m:sSubPr>
                                      <m:ctrlPr>
                                        <a:rPr lang="en-US" sz="4500" b="0" i="1" smtClean="0">
                                          <a:latin typeface="Cambria Math"/>
                                          <a:ea typeface="Cambria Math"/>
                                        </a:rPr>
                                      </m:ctrlPr>
                                    </m:sSubPr>
                                    <m:e>
                                      <m:r>
                                        <a:rPr lang="en-US" sz="4500" b="0" i="1" smtClean="0">
                                          <a:latin typeface="Cambria Math"/>
                                          <a:ea typeface="Cambria Math"/>
                                        </a:rPr>
                                        <m:t>𝑘</m:t>
                                      </m:r>
                                    </m:e>
                                    <m:sub>
                                      <m:r>
                                        <a:rPr lang="en-US" sz="4500" b="0" i="1" smtClean="0">
                                          <a:latin typeface="Cambria Math"/>
                                          <a:ea typeface="Cambria Math"/>
                                        </a:rPr>
                                        <m:t>𝑡</m:t>
                                      </m:r>
                                    </m:sub>
                                  </m:sSub>
                                </m:e>
                              </m:d>
                              <m:r>
                                <a:rPr lang="en-US" sz="4500" i="1" smtClean="0">
                                  <a:latin typeface="Cambria Math"/>
                                  <a:ea typeface="Cambria Math"/>
                                </a:rPr>
                                <m:t> </m:t>
                              </m:r>
                            </m:e>
                          </m:d>
                        </m:e>
                      </m:nary>
                    </m:oMath>
                  </m:oMathPara>
                </a14:m>
                <a:endParaRPr lang="en-US" sz="4500" dirty="0" smtClean="0">
                  <a:latin typeface="Garamond" pitchFamily="18" charset="0"/>
                </a:endParaRPr>
              </a:p>
              <a:p>
                <a:pPr marL="109728" indent="0">
                  <a:buNone/>
                </a:pPr>
                <a14:m>
                  <m:oMathPara xmlns:m="http://schemas.openxmlformats.org/officeDocument/2006/math">
                    <m:oMathParaPr>
                      <m:jc m:val="centerGroup"/>
                    </m:oMathParaPr>
                    <m:oMath xmlns:m="http://schemas.openxmlformats.org/officeDocument/2006/math">
                      <m:r>
                        <a:rPr lang="en-US" sz="4500" i="1" smtClean="0">
                          <a:latin typeface="Cambria Math"/>
                          <a:ea typeface="Cambria Math"/>
                        </a:rPr>
                        <m:t>≤</m:t>
                      </m:r>
                      <m:nary>
                        <m:naryPr>
                          <m:chr m:val="∑"/>
                          <m:ctrlPr>
                            <a:rPr lang="en-US" sz="4500" i="1" smtClean="0">
                              <a:latin typeface="Cambria Math"/>
                              <a:ea typeface="Cambria Math"/>
                            </a:rPr>
                          </m:ctrlPr>
                        </m:naryPr>
                        <m:sub>
                          <m:r>
                            <m:rPr>
                              <m:brk m:alnAt="23"/>
                            </m:rPr>
                            <a:rPr lang="en-US" sz="4500" b="0" i="1" smtClean="0">
                              <a:latin typeface="Cambria Math"/>
                              <a:ea typeface="Cambria Math"/>
                            </a:rPr>
                            <m:t>𝑡</m:t>
                          </m:r>
                          <m:r>
                            <a:rPr lang="en-US" sz="4500" b="0" i="1" smtClean="0">
                              <a:latin typeface="Cambria Math"/>
                              <a:ea typeface="Cambria Math"/>
                            </a:rPr>
                            <m:t>=0</m:t>
                          </m:r>
                        </m:sub>
                        <m:sup>
                          <m:r>
                            <a:rPr lang="en-US" sz="4500" i="1" smtClean="0">
                              <a:latin typeface="Cambria Math"/>
                              <a:ea typeface="Cambria Math"/>
                            </a:rPr>
                            <m:t>∞</m:t>
                          </m:r>
                        </m:sup>
                        <m:e>
                          <m:d>
                            <m:dPr>
                              <m:begChr m:val="{"/>
                              <m:endChr m:val="}"/>
                              <m:ctrlPr>
                                <a:rPr lang="en-US" sz="4500" i="1" smtClean="0">
                                  <a:latin typeface="Cambria Math"/>
                                  <a:ea typeface="Cambria Math"/>
                                </a:rPr>
                              </m:ctrlPr>
                            </m:dPr>
                            <m:e>
                              <m:sSub>
                                <m:sSubPr>
                                  <m:ctrlPr>
                                    <a:rPr lang="en-US" sz="4500" i="1">
                                      <a:latin typeface="Cambria Math"/>
                                      <a:ea typeface="Cambria Math"/>
                                    </a:rPr>
                                  </m:ctrlPr>
                                </m:sSubPr>
                                <m:e>
                                  <m:r>
                                    <a:rPr lang="en-US" sz="4500" b="0" i="1" smtClean="0">
                                      <a:latin typeface="Cambria Math"/>
                                      <a:ea typeface="Cambria Math"/>
                                    </a:rPr>
                                    <m:t>𝑟</m:t>
                                  </m:r>
                                </m:e>
                                <m:sub>
                                  <m:r>
                                    <a:rPr lang="en-US" sz="4500" i="1">
                                      <a:latin typeface="Cambria Math"/>
                                      <a:ea typeface="Cambria Math"/>
                                    </a:rPr>
                                    <m:t>𝑡</m:t>
                                  </m:r>
                                </m:sub>
                              </m:sSub>
                              <m:d>
                                <m:dPr>
                                  <m:ctrlPr>
                                    <a:rPr lang="en-US" sz="4500" i="1">
                                      <a:latin typeface="Cambria Math"/>
                                      <a:ea typeface="Cambria Math"/>
                                    </a:rPr>
                                  </m:ctrlPr>
                                </m:dPr>
                                <m:e>
                                  <m:r>
                                    <a:rPr lang="en-US" sz="4500" i="1">
                                      <a:latin typeface="Cambria Math"/>
                                      <a:ea typeface="Cambria Math"/>
                                    </a:rPr>
                                    <m:t>1</m:t>
                                  </m:r>
                                  <m:r>
                                    <a:rPr lang="en-US" sz="4500" b="0" i="1" smtClean="0">
                                      <a:latin typeface="Cambria Math"/>
                                      <a:ea typeface="Cambria Math"/>
                                    </a:rPr>
                                    <m:t>−</m:t>
                                  </m:r>
                                  <m:sSub>
                                    <m:sSubPr>
                                      <m:ctrlPr>
                                        <a:rPr lang="en-US" sz="4500" i="1">
                                          <a:latin typeface="Cambria Math"/>
                                          <a:ea typeface="Cambria Math"/>
                                        </a:rPr>
                                      </m:ctrlPr>
                                    </m:sSubPr>
                                    <m:e>
                                      <m:r>
                                        <a:rPr lang="en-US" sz="4500" i="1">
                                          <a:latin typeface="Cambria Math"/>
                                          <a:ea typeface="Cambria Math"/>
                                        </a:rPr>
                                        <m:t>𝑡</m:t>
                                      </m:r>
                                    </m:e>
                                    <m:sub>
                                      <m:r>
                                        <a:rPr lang="en-US" sz="4500" b="0" i="1" smtClean="0">
                                          <a:latin typeface="Cambria Math"/>
                                          <a:ea typeface="Cambria Math"/>
                                        </a:rPr>
                                        <m:t>𝑘</m:t>
                                      </m:r>
                                      <m:r>
                                        <a:rPr lang="en-US" sz="4500" i="1">
                                          <a:latin typeface="Cambria Math"/>
                                          <a:ea typeface="Cambria Math"/>
                                        </a:rPr>
                                        <m:t>𝑡</m:t>
                                      </m:r>
                                    </m:sub>
                                  </m:sSub>
                                </m:e>
                              </m:d>
                              <m:sSub>
                                <m:sSubPr>
                                  <m:ctrlPr>
                                    <a:rPr lang="en-US" sz="4500" i="1">
                                      <a:latin typeface="Cambria Math"/>
                                      <a:ea typeface="Cambria Math"/>
                                    </a:rPr>
                                  </m:ctrlPr>
                                </m:sSubPr>
                                <m:e>
                                  <m:r>
                                    <a:rPr lang="en-US" sz="4500" b="0" i="1" smtClean="0">
                                      <a:latin typeface="Cambria Math"/>
                                      <a:ea typeface="Cambria Math"/>
                                    </a:rPr>
                                    <m:t>𝑘</m:t>
                                  </m:r>
                                </m:e>
                                <m:sub>
                                  <m:r>
                                    <a:rPr lang="en-US" sz="4500" i="1">
                                      <a:latin typeface="Cambria Math"/>
                                      <a:ea typeface="Cambria Math"/>
                                    </a:rPr>
                                    <m:t>𝑡</m:t>
                                  </m:r>
                                </m:sub>
                              </m:sSub>
                              <m:r>
                                <a:rPr lang="en-US" sz="4500" b="0" i="1" smtClean="0">
                                  <a:latin typeface="Cambria Math"/>
                                  <a:ea typeface="Cambria Math"/>
                                </a:rPr>
                                <m:t>+</m:t>
                              </m:r>
                              <m:sSub>
                                <m:sSubPr>
                                  <m:ctrlPr>
                                    <a:rPr lang="en-US" sz="4500" i="1">
                                      <a:latin typeface="Cambria Math"/>
                                      <a:ea typeface="Cambria Math"/>
                                    </a:rPr>
                                  </m:ctrlPr>
                                </m:sSubPr>
                                <m:e>
                                  <m:r>
                                    <a:rPr lang="en-US" sz="4500" b="0" i="1" smtClean="0">
                                      <a:latin typeface="Cambria Math"/>
                                      <a:ea typeface="Cambria Math"/>
                                    </a:rPr>
                                    <m:t>𝑤</m:t>
                                  </m:r>
                                </m:e>
                                <m:sub>
                                  <m:r>
                                    <a:rPr lang="en-US" sz="4500" i="1">
                                      <a:latin typeface="Cambria Math"/>
                                      <a:ea typeface="Cambria Math"/>
                                    </a:rPr>
                                    <m:t>𝑡</m:t>
                                  </m:r>
                                </m:sub>
                              </m:sSub>
                              <m:d>
                                <m:dPr>
                                  <m:ctrlPr>
                                    <a:rPr lang="en-US" sz="4500" i="1">
                                      <a:latin typeface="Cambria Math"/>
                                      <a:ea typeface="Cambria Math"/>
                                    </a:rPr>
                                  </m:ctrlPr>
                                </m:dPr>
                                <m:e>
                                  <m:r>
                                    <a:rPr lang="en-US" sz="4500" i="1">
                                      <a:latin typeface="Cambria Math"/>
                                      <a:ea typeface="Cambria Math"/>
                                    </a:rPr>
                                    <m:t>1</m:t>
                                  </m:r>
                                  <m:r>
                                    <a:rPr lang="en-US" sz="4500" b="0" i="1" smtClean="0">
                                      <a:latin typeface="Cambria Math"/>
                                      <a:ea typeface="Cambria Math"/>
                                    </a:rPr>
                                    <m:t>−</m:t>
                                  </m:r>
                                  <m:sSub>
                                    <m:sSubPr>
                                      <m:ctrlPr>
                                        <a:rPr lang="en-US" sz="4500" i="1">
                                          <a:latin typeface="Cambria Math"/>
                                          <a:ea typeface="Cambria Math"/>
                                        </a:rPr>
                                      </m:ctrlPr>
                                    </m:sSubPr>
                                    <m:e>
                                      <m:r>
                                        <a:rPr lang="en-US" sz="4500" i="1">
                                          <a:latin typeface="Cambria Math"/>
                                          <a:ea typeface="Cambria Math"/>
                                        </a:rPr>
                                        <m:t>𝑡</m:t>
                                      </m:r>
                                    </m:e>
                                    <m:sub>
                                      <m:r>
                                        <a:rPr lang="en-US" sz="4500" b="0" i="1" smtClean="0">
                                          <a:latin typeface="Cambria Math"/>
                                          <a:ea typeface="Cambria Math"/>
                                        </a:rPr>
                                        <m:t>𝑛</m:t>
                                      </m:r>
                                      <m:r>
                                        <a:rPr lang="en-US" sz="4500" i="1">
                                          <a:latin typeface="Cambria Math"/>
                                          <a:ea typeface="Cambria Math"/>
                                        </a:rPr>
                                        <m:t>𝑡</m:t>
                                      </m:r>
                                    </m:sub>
                                  </m:sSub>
                                </m:e>
                              </m:d>
                              <m:sSub>
                                <m:sSubPr>
                                  <m:ctrlPr>
                                    <a:rPr lang="en-US" sz="4500" i="1">
                                      <a:latin typeface="Cambria Math"/>
                                      <a:ea typeface="Cambria Math"/>
                                    </a:rPr>
                                  </m:ctrlPr>
                                </m:sSubPr>
                                <m:e>
                                  <m:r>
                                    <a:rPr lang="en-US" sz="4500" b="0" i="1" smtClean="0">
                                      <a:latin typeface="Cambria Math"/>
                                      <a:ea typeface="Cambria Math"/>
                                    </a:rPr>
                                    <m:t>𝑛</m:t>
                                  </m:r>
                                </m:e>
                                <m:sub>
                                  <m:r>
                                    <a:rPr lang="en-US" sz="4500" i="1">
                                      <a:latin typeface="Cambria Math"/>
                                      <a:ea typeface="Cambria Math"/>
                                    </a:rPr>
                                    <m:t>𝑡</m:t>
                                  </m:r>
                                </m:sub>
                              </m:sSub>
                              <m:r>
                                <a:rPr lang="en-US" sz="4500" b="0" i="1" smtClean="0">
                                  <a:latin typeface="Cambria Math"/>
                                  <a:ea typeface="Cambria Math"/>
                                </a:rPr>
                                <m:t>−</m:t>
                              </m:r>
                              <m:sSub>
                                <m:sSubPr>
                                  <m:ctrlPr>
                                    <a:rPr lang="en-US" sz="4500" i="1">
                                      <a:latin typeface="Cambria Math"/>
                                      <a:ea typeface="Cambria Math"/>
                                    </a:rPr>
                                  </m:ctrlPr>
                                </m:sSubPr>
                                <m:e>
                                  <m:r>
                                    <a:rPr lang="en-US" sz="4500" i="1">
                                      <a:latin typeface="Cambria Math"/>
                                      <a:ea typeface="Cambria Math"/>
                                    </a:rPr>
                                    <m:t>𝑞</m:t>
                                  </m:r>
                                </m:e>
                                <m:sub>
                                  <m:r>
                                    <a:rPr lang="en-US" sz="4500" i="1">
                                      <a:latin typeface="Cambria Math"/>
                                      <a:ea typeface="Cambria Math"/>
                                    </a:rPr>
                                    <m:t>𝑡</m:t>
                                  </m:r>
                                </m:sub>
                              </m:sSub>
                              <m:sSub>
                                <m:sSubPr>
                                  <m:ctrlPr>
                                    <a:rPr lang="en-US" sz="4500" i="1">
                                      <a:latin typeface="Cambria Math"/>
                                      <a:ea typeface="Cambria Math"/>
                                    </a:rPr>
                                  </m:ctrlPr>
                                </m:sSubPr>
                                <m:e>
                                  <m:r>
                                    <a:rPr lang="en-US" sz="4500" i="1" smtClean="0">
                                      <a:latin typeface="Cambria Math"/>
                                      <a:ea typeface="Cambria Math"/>
                                    </a:rPr>
                                    <m:t>𝜏</m:t>
                                  </m:r>
                                </m:e>
                                <m:sub>
                                  <m:r>
                                    <a:rPr lang="en-US" sz="4500" b="0" i="1" smtClean="0">
                                      <a:latin typeface="Cambria Math"/>
                                      <a:ea typeface="Cambria Math"/>
                                    </a:rPr>
                                    <m:t>h</m:t>
                                  </m:r>
                                  <m:r>
                                    <a:rPr lang="en-US" sz="4500" i="1">
                                      <a:latin typeface="Cambria Math"/>
                                      <a:ea typeface="Cambria Math"/>
                                    </a:rPr>
                                    <m:t>𝑡</m:t>
                                  </m:r>
                                </m:sub>
                              </m:sSub>
                            </m:e>
                          </m:d>
                        </m:e>
                      </m:nary>
                      <m:r>
                        <a:rPr lang="en-US" sz="4500" b="0" i="1" smtClean="0">
                          <a:latin typeface="Cambria Math"/>
                          <a:ea typeface="Cambria Math"/>
                        </a:rPr>
                        <m:t>          (11.2.4)</m:t>
                      </m:r>
                    </m:oMath>
                  </m:oMathPara>
                </a14:m>
                <a:endParaRPr lang="en-US" sz="4500" dirty="0" smtClean="0">
                  <a:latin typeface="Garamond" pitchFamily="18" charset="0"/>
                </a:endParaRPr>
              </a:p>
              <a:p>
                <a:pPr marL="109728" indent="0">
                  <a:buNone/>
                </a:pPr>
                <a:endParaRPr lang="en-US" sz="4500" dirty="0" smtClean="0">
                  <a:latin typeface="Garamond" pitchFamily="18" charset="0"/>
                </a:endParaRPr>
              </a:p>
              <a:p>
                <a:pPr marL="109728" indent="0">
                  <a:buNone/>
                </a:pPr>
                <a14:m>
                  <m:oMathPara xmlns:m="http://schemas.openxmlformats.org/officeDocument/2006/math">
                    <m:oMathParaPr>
                      <m:jc m:val="centerGroup"/>
                    </m:oMathParaPr>
                    <m:oMath xmlns:m="http://schemas.openxmlformats.org/officeDocument/2006/math">
                      <m:nary>
                        <m:naryPr>
                          <m:chr m:val="∑"/>
                          <m:ctrlPr>
                            <a:rPr lang="en-US" sz="4500" i="1">
                              <a:latin typeface="Cambria Math"/>
                              <a:ea typeface="Cambria Math"/>
                            </a:rPr>
                          </m:ctrlPr>
                        </m:naryPr>
                        <m:sub>
                          <m:r>
                            <m:rPr>
                              <m:brk m:alnAt="23"/>
                            </m:rPr>
                            <a:rPr lang="en-US" sz="4500" i="1">
                              <a:latin typeface="Cambria Math"/>
                              <a:ea typeface="Cambria Math"/>
                            </a:rPr>
                            <m:t>𝑡</m:t>
                          </m:r>
                          <m:r>
                            <a:rPr lang="en-US" sz="4500" i="1">
                              <a:latin typeface="Cambria Math"/>
                              <a:ea typeface="Cambria Math"/>
                            </a:rPr>
                            <m:t>=0</m:t>
                          </m:r>
                        </m:sub>
                        <m:sup>
                          <m:r>
                            <a:rPr lang="en-US" sz="4500" i="1">
                              <a:latin typeface="Cambria Math"/>
                              <a:ea typeface="Cambria Math"/>
                            </a:rPr>
                            <m:t>∞</m:t>
                          </m:r>
                        </m:sup>
                        <m:e>
                          <m:d>
                            <m:dPr>
                              <m:begChr m:val="{"/>
                              <m:endChr m:val="}"/>
                              <m:ctrlPr>
                                <a:rPr lang="en-US" sz="4500" i="1">
                                  <a:latin typeface="Cambria Math"/>
                                  <a:ea typeface="Cambria Math"/>
                                </a:rPr>
                              </m:ctrlPr>
                            </m:dPr>
                            <m:e>
                              <m:sSub>
                                <m:sSubPr>
                                  <m:ctrlPr>
                                    <a:rPr lang="en-US" sz="4500" i="1">
                                      <a:latin typeface="Cambria Math"/>
                                      <a:ea typeface="Cambria Math"/>
                                    </a:rPr>
                                  </m:ctrlPr>
                                </m:sSubPr>
                                <m:e>
                                  <m:r>
                                    <a:rPr lang="en-US" sz="4500" i="1">
                                      <a:latin typeface="Cambria Math"/>
                                      <a:ea typeface="Cambria Math"/>
                                    </a:rPr>
                                    <m:t>𝑞</m:t>
                                  </m:r>
                                </m:e>
                                <m:sub>
                                  <m:r>
                                    <a:rPr lang="en-US" sz="4500" i="1">
                                      <a:latin typeface="Cambria Math"/>
                                      <a:ea typeface="Cambria Math"/>
                                    </a:rPr>
                                    <m:t>𝑡</m:t>
                                  </m:r>
                                </m:sub>
                              </m:sSub>
                              <m:sSub>
                                <m:sSubPr>
                                  <m:ctrlPr>
                                    <a:rPr lang="en-US" sz="4500" i="1" smtClean="0">
                                      <a:latin typeface="Cambria Math"/>
                                      <a:ea typeface="Cambria Math"/>
                                    </a:rPr>
                                  </m:ctrlPr>
                                </m:sSubPr>
                                <m:e>
                                  <m:r>
                                    <a:rPr lang="en-US" sz="4500" b="0" i="1" smtClean="0">
                                      <a:latin typeface="Cambria Math"/>
                                      <a:ea typeface="Cambria Math"/>
                                    </a:rPr>
                                    <m:t>𝑔</m:t>
                                  </m:r>
                                </m:e>
                                <m:sub>
                                  <m:r>
                                    <a:rPr lang="en-US" sz="4500" i="1">
                                      <a:latin typeface="Cambria Math"/>
                                      <a:ea typeface="Cambria Math"/>
                                    </a:rPr>
                                    <m:t>𝑡</m:t>
                                  </m:r>
                                </m:sub>
                              </m:sSub>
                            </m:e>
                          </m:d>
                        </m:e>
                      </m:nary>
                      <m:r>
                        <a:rPr lang="en-US" sz="4500" i="1" smtClean="0">
                          <a:latin typeface="Cambria Math"/>
                          <a:ea typeface="Cambria Math"/>
                        </a:rPr>
                        <m:t>≤</m:t>
                      </m:r>
                      <m:nary>
                        <m:naryPr>
                          <m:chr m:val="∑"/>
                          <m:ctrlPr>
                            <a:rPr lang="en-US" sz="4500" i="1" smtClean="0">
                              <a:latin typeface="Cambria Math"/>
                              <a:ea typeface="Cambria Math"/>
                            </a:rPr>
                          </m:ctrlPr>
                        </m:naryPr>
                        <m:sub>
                          <m:r>
                            <m:rPr>
                              <m:brk m:alnAt="23"/>
                            </m:rPr>
                            <a:rPr lang="en-US" sz="4500" i="1">
                              <a:latin typeface="Cambria Math"/>
                              <a:ea typeface="Cambria Math"/>
                            </a:rPr>
                            <m:t>𝑡</m:t>
                          </m:r>
                          <m:r>
                            <a:rPr lang="en-US" sz="4500" i="1">
                              <a:latin typeface="Cambria Math"/>
                              <a:ea typeface="Cambria Math"/>
                            </a:rPr>
                            <m:t>=0</m:t>
                          </m:r>
                        </m:sub>
                        <m:sup>
                          <m:r>
                            <a:rPr lang="en-US" sz="4500" i="1">
                              <a:latin typeface="Cambria Math"/>
                              <a:ea typeface="Cambria Math"/>
                            </a:rPr>
                            <m:t>∞</m:t>
                          </m:r>
                        </m:sup>
                        <m:e>
                          <m:d>
                            <m:dPr>
                              <m:begChr m:val="{"/>
                              <m:endChr m:val="}"/>
                              <m:ctrlPr>
                                <a:rPr lang="en-US" sz="4500" i="1" smtClean="0">
                                  <a:latin typeface="Cambria Math"/>
                                  <a:ea typeface="Cambria Math"/>
                                </a:rPr>
                              </m:ctrlPr>
                            </m:dPr>
                            <m:e>
                              <m:sSub>
                                <m:sSubPr>
                                  <m:ctrlPr>
                                    <a:rPr lang="en-US" sz="4500" i="1">
                                      <a:latin typeface="Cambria Math"/>
                                      <a:ea typeface="Cambria Math"/>
                                    </a:rPr>
                                  </m:ctrlPr>
                                </m:sSubPr>
                                <m:e>
                                  <m:r>
                                    <a:rPr lang="en-US" sz="4500" i="1" smtClean="0">
                                      <a:latin typeface="Cambria Math"/>
                                      <a:ea typeface="Cambria Math"/>
                                    </a:rPr>
                                    <m:t>𝜏</m:t>
                                  </m:r>
                                </m:e>
                                <m:sub>
                                  <m:r>
                                    <a:rPr lang="en-US" sz="4500" b="0" i="1" smtClean="0">
                                      <a:latin typeface="Cambria Math"/>
                                      <a:ea typeface="Cambria Math"/>
                                    </a:rPr>
                                    <m:t>𝑐</m:t>
                                  </m:r>
                                  <m:r>
                                    <a:rPr lang="en-US" sz="4500" i="1">
                                      <a:latin typeface="Cambria Math"/>
                                      <a:ea typeface="Cambria Math"/>
                                    </a:rPr>
                                    <m:t>𝑡</m:t>
                                  </m:r>
                                </m:sub>
                              </m:sSub>
                              <m:sSub>
                                <m:sSubPr>
                                  <m:ctrlPr>
                                    <a:rPr lang="en-US" sz="4500" i="1">
                                      <a:latin typeface="Cambria Math"/>
                                      <a:ea typeface="Cambria Math"/>
                                    </a:rPr>
                                  </m:ctrlPr>
                                </m:sSubPr>
                                <m:e>
                                  <m:sSub>
                                    <m:sSubPr>
                                      <m:ctrlPr>
                                        <a:rPr lang="en-US" sz="4500" i="1">
                                          <a:latin typeface="Cambria Math"/>
                                          <a:ea typeface="Cambria Math"/>
                                        </a:rPr>
                                      </m:ctrlPr>
                                    </m:sSubPr>
                                    <m:e>
                                      <m:r>
                                        <a:rPr lang="en-US" sz="4500" i="1">
                                          <a:latin typeface="Cambria Math"/>
                                          <a:ea typeface="Cambria Math"/>
                                        </a:rPr>
                                        <m:t>𝑞</m:t>
                                      </m:r>
                                    </m:e>
                                    <m:sub>
                                      <m:r>
                                        <a:rPr lang="en-US" sz="4500" i="1">
                                          <a:latin typeface="Cambria Math"/>
                                          <a:ea typeface="Cambria Math"/>
                                        </a:rPr>
                                        <m:t>𝑡</m:t>
                                      </m:r>
                                    </m:sub>
                                  </m:sSub>
                                  <m:r>
                                    <a:rPr lang="en-US" sz="4500" i="1">
                                      <a:latin typeface="Cambria Math"/>
                                      <a:ea typeface="Cambria Math"/>
                                    </a:rPr>
                                    <m:t>𝑐</m:t>
                                  </m:r>
                                </m:e>
                                <m:sub>
                                  <m:r>
                                    <a:rPr lang="en-US" sz="4500" i="1">
                                      <a:latin typeface="Cambria Math"/>
                                      <a:ea typeface="Cambria Math"/>
                                    </a:rPr>
                                    <m:t>𝑡</m:t>
                                  </m:r>
                                </m:sub>
                              </m:sSub>
                              <m:r>
                                <a:rPr lang="en-US" sz="4500" b="0" i="1" smtClean="0">
                                  <a:latin typeface="Cambria Math"/>
                                  <a:ea typeface="Cambria Math"/>
                                </a:rPr>
                                <m:t>−</m:t>
                              </m:r>
                              <m:sSub>
                                <m:sSubPr>
                                  <m:ctrlPr>
                                    <a:rPr lang="en-US" sz="4500" i="1">
                                      <a:latin typeface="Cambria Math"/>
                                      <a:ea typeface="Cambria Math"/>
                                    </a:rPr>
                                  </m:ctrlPr>
                                </m:sSubPr>
                                <m:e>
                                  <m:r>
                                    <a:rPr lang="en-US" sz="4500" i="1" smtClean="0">
                                      <a:latin typeface="Cambria Math"/>
                                      <a:ea typeface="Cambria Math"/>
                                    </a:rPr>
                                    <m:t>𝜏</m:t>
                                  </m:r>
                                </m:e>
                                <m:sub>
                                  <m:r>
                                    <a:rPr lang="en-US" sz="4500" b="0" i="1" smtClean="0">
                                      <a:latin typeface="Cambria Math"/>
                                      <a:ea typeface="Cambria Math"/>
                                    </a:rPr>
                                    <m:t>𝑖</m:t>
                                  </m:r>
                                  <m:r>
                                    <a:rPr lang="en-US" sz="4500" i="1">
                                      <a:latin typeface="Cambria Math"/>
                                      <a:ea typeface="Cambria Math"/>
                                    </a:rPr>
                                    <m:t>𝑡</m:t>
                                  </m:r>
                                </m:sub>
                              </m:sSub>
                              <m:sSub>
                                <m:sSubPr>
                                  <m:ctrlPr>
                                    <a:rPr lang="en-US" sz="4500" i="1">
                                      <a:latin typeface="Cambria Math"/>
                                      <a:ea typeface="Cambria Math"/>
                                    </a:rPr>
                                  </m:ctrlPr>
                                </m:sSubPr>
                                <m:e>
                                  <m:r>
                                    <a:rPr lang="en-US" sz="4500" i="1">
                                      <a:latin typeface="Cambria Math"/>
                                      <a:ea typeface="Cambria Math"/>
                                    </a:rPr>
                                    <m:t>𝑞</m:t>
                                  </m:r>
                                </m:e>
                                <m:sub>
                                  <m:r>
                                    <a:rPr lang="en-US" sz="4500" i="1">
                                      <a:latin typeface="Cambria Math"/>
                                      <a:ea typeface="Cambria Math"/>
                                    </a:rPr>
                                    <m:t>𝑡</m:t>
                                  </m:r>
                                </m:sub>
                              </m:sSub>
                              <m:d>
                                <m:dPr>
                                  <m:begChr m:val="["/>
                                  <m:endChr m:val="]"/>
                                  <m:ctrlPr>
                                    <a:rPr lang="en-US" sz="4500" i="1">
                                      <a:latin typeface="Cambria Math"/>
                                      <a:ea typeface="Cambria Math"/>
                                    </a:rPr>
                                  </m:ctrlPr>
                                </m:dPr>
                                <m:e>
                                  <m:sSub>
                                    <m:sSubPr>
                                      <m:ctrlPr>
                                        <a:rPr lang="en-US" sz="4500" i="1">
                                          <a:latin typeface="Cambria Math"/>
                                          <a:ea typeface="Cambria Math"/>
                                        </a:rPr>
                                      </m:ctrlPr>
                                    </m:sSubPr>
                                    <m:e>
                                      <m:r>
                                        <a:rPr lang="en-US" sz="4500" i="1">
                                          <a:latin typeface="Cambria Math"/>
                                          <a:ea typeface="Cambria Math"/>
                                        </a:rPr>
                                        <m:t>𝑘</m:t>
                                      </m:r>
                                    </m:e>
                                    <m:sub>
                                      <m:r>
                                        <a:rPr lang="en-US" sz="4500" i="1">
                                          <a:latin typeface="Cambria Math"/>
                                          <a:ea typeface="Cambria Math"/>
                                        </a:rPr>
                                        <m:t>𝑡</m:t>
                                      </m:r>
                                      <m:r>
                                        <a:rPr lang="en-US" sz="4500" i="1">
                                          <a:latin typeface="Cambria Math"/>
                                          <a:ea typeface="Cambria Math"/>
                                        </a:rPr>
                                        <m:t>+1</m:t>
                                      </m:r>
                                    </m:sub>
                                  </m:sSub>
                                  <m:r>
                                    <a:rPr lang="en-US" sz="4500" i="1">
                                      <a:latin typeface="Cambria Math"/>
                                      <a:ea typeface="Cambria Math"/>
                                    </a:rPr>
                                    <m:t>+</m:t>
                                  </m:r>
                                  <m:d>
                                    <m:dPr>
                                      <m:ctrlPr>
                                        <a:rPr lang="en-US" sz="4500" i="1">
                                          <a:latin typeface="Cambria Math"/>
                                          <a:ea typeface="Cambria Math"/>
                                        </a:rPr>
                                      </m:ctrlPr>
                                    </m:dPr>
                                    <m:e>
                                      <m:r>
                                        <a:rPr lang="en-US" sz="4500" i="1">
                                          <a:latin typeface="Cambria Math"/>
                                          <a:ea typeface="Cambria Math"/>
                                        </a:rPr>
                                        <m:t>1−</m:t>
                                      </m:r>
                                      <m:r>
                                        <a:rPr lang="en-US" sz="4500" i="1">
                                          <a:latin typeface="Cambria Math"/>
                                          <a:ea typeface="Cambria Math"/>
                                        </a:rPr>
                                        <m:t>𝛿</m:t>
                                      </m:r>
                                    </m:e>
                                  </m:d>
                                  <m:sSub>
                                    <m:sSubPr>
                                      <m:ctrlPr>
                                        <a:rPr lang="en-US" sz="4500" i="1">
                                          <a:latin typeface="Cambria Math"/>
                                          <a:ea typeface="Cambria Math"/>
                                        </a:rPr>
                                      </m:ctrlPr>
                                    </m:sSubPr>
                                    <m:e>
                                      <m:r>
                                        <a:rPr lang="en-US" sz="4500" i="1">
                                          <a:latin typeface="Cambria Math"/>
                                          <a:ea typeface="Cambria Math"/>
                                        </a:rPr>
                                        <m:t>𝑘</m:t>
                                      </m:r>
                                    </m:e>
                                    <m:sub>
                                      <m:r>
                                        <a:rPr lang="en-US" sz="4500" i="1">
                                          <a:latin typeface="Cambria Math"/>
                                          <a:ea typeface="Cambria Math"/>
                                        </a:rPr>
                                        <m:t>𝑡</m:t>
                                      </m:r>
                                    </m:sub>
                                  </m:sSub>
                                </m:e>
                              </m:d>
                              <m:r>
                                <a:rPr lang="en-US" sz="4500" b="0" i="1" smtClean="0">
                                  <a:latin typeface="Cambria Math"/>
                                  <a:ea typeface="Cambria Math"/>
                                </a:rPr>
                                <m:t>+</m:t>
                              </m:r>
                              <m:sSub>
                                <m:sSubPr>
                                  <m:ctrlPr>
                                    <a:rPr lang="en-US" sz="4500" i="1">
                                      <a:latin typeface="Cambria Math"/>
                                      <a:ea typeface="Cambria Math"/>
                                    </a:rPr>
                                  </m:ctrlPr>
                                </m:sSubPr>
                                <m:e>
                                  <m:r>
                                    <a:rPr lang="en-US" sz="4500" b="0" i="1" smtClean="0">
                                      <a:latin typeface="Cambria Math"/>
                                      <a:ea typeface="Cambria Math"/>
                                    </a:rPr>
                                    <m:t>𝑟</m:t>
                                  </m:r>
                                </m:e>
                                <m:sub>
                                  <m:r>
                                    <a:rPr lang="en-US" sz="4500" i="1">
                                      <a:latin typeface="Cambria Math"/>
                                      <a:ea typeface="Cambria Math"/>
                                    </a:rPr>
                                    <m:t>𝑡</m:t>
                                  </m:r>
                                </m:sub>
                              </m:sSub>
                              <m:sSub>
                                <m:sSubPr>
                                  <m:ctrlPr>
                                    <a:rPr lang="en-US" sz="4500" i="1">
                                      <a:latin typeface="Cambria Math"/>
                                      <a:ea typeface="Cambria Math"/>
                                    </a:rPr>
                                  </m:ctrlPr>
                                </m:sSubPr>
                                <m:e>
                                  <m:r>
                                    <a:rPr lang="en-US" sz="4500" i="1" smtClean="0">
                                      <a:latin typeface="Cambria Math"/>
                                      <a:ea typeface="Cambria Math"/>
                                    </a:rPr>
                                    <m:t>𝜏</m:t>
                                  </m:r>
                                </m:e>
                                <m:sub>
                                  <m:r>
                                    <a:rPr lang="en-US" sz="4500" b="0" i="1" smtClean="0">
                                      <a:latin typeface="Cambria Math"/>
                                      <a:ea typeface="Cambria Math"/>
                                    </a:rPr>
                                    <m:t>𝑘</m:t>
                                  </m:r>
                                  <m:r>
                                    <a:rPr lang="en-US" sz="4500" i="1">
                                      <a:latin typeface="Cambria Math"/>
                                      <a:ea typeface="Cambria Math"/>
                                    </a:rPr>
                                    <m:t>𝑡</m:t>
                                  </m:r>
                                </m:sub>
                              </m:sSub>
                              <m:sSub>
                                <m:sSubPr>
                                  <m:ctrlPr>
                                    <a:rPr lang="en-US" sz="4500" i="1">
                                      <a:latin typeface="Cambria Math"/>
                                      <a:ea typeface="Cambria Math"/>
                                    </a:rPr>
                                  </m:ctrlPr>
                                </m:sSubPr>
                                <m:e>
                                  <m:r>
                                    <a:rPr lang="en-US" sz="4500" i="1">
                                      <a:latin typeface="Cambria Math"/>
                                      <a:ea typeface="Cambria Math"/>
                                    </a:rPr>
                                    <m:t>𝑞</m:t>
                                  </m:r>
                                </m:e>
                                <m:sub>
                                  <m:r>
                                    <a:rPr lang="en-US" sz="4500" i="1">
                                      <a:latin typeface="Cambria Math"/>
                                      <a:ea typeface="Cambria Math"/>
                                    </a:rPr>
                                    <m:t>𝑡</m:t>
                                  </m:r>
                                </m:sub>
                              </m:sSub>
                              <m:r>
                                <a:rPr lang="en-US" sz="4500" b="0" i="1" smtClean="0">
                                  <a:latin typeface="Cambria Math"/>
                                  <a:ea typeface="Cambria Math"/>
                                </a:rPr>
                                <m:t>+</m:t>
                              </m:r>
                              <m:sSub>
                                <m:sSubPr>
                                  <m:ctrlPr>
                                    <a:rPr lang="en-US" sz="4500" i="1">
                                      <a:latin typeface="Cambria Math"/>
                                      <a:ea typeface="Cambria Math"/>
                                    </a:rPr>
                                  </m:ctrlPr>
                                </m:sSubPr>
                                <m:e>
                                  <m:r>
                                    <a:rPr lang="en-US" sz="4500" b="0" i="1" smtClean="0">
                                      <a:latin typeface="Cambria Math"/>
                                      <a:ea typeface="Cambria Math"/>
                                    </a:rPr>
                                    <m:t>𝑤</m:t>
                                  </m:r>
                                </m:e>
                                <m:sub>
                                  <m:r>
                                    <a:rPr lang="en-US" sz="4500" i="1">
                                      <a:latin typeface="Cambria Math"/>
                                      <a:ea typeface="Cambria Math"/>
                                    </a:rPr>
                                    <m:t>𝑡</m:t>
                                  </m:r>
                                </m:sub>
                              </m:sSub>
                              <m:sSub>
                                <m:sSubPr>
                                  <m:ctrlPr>
                                    <a:rPr lang="en-US" sz="4500" i="1">
                                      <a:latin typeface="Cambria Math"/>
                                      <a:ea typeface="Cambria Math"/>
                                    </a:rPr>
                                  </m:ctrlPr>
                                </m:sSubPr>
                                <m:e>
                                  <m:r>
                                    <a:rPr lang="en-US" sz="4500" i="1" smtClean="0">
                                      <a:latin typeface="Cambria Math"/>
                                      <a:ea typeface="Cambria Math"/>
                                    </a:rPr>
                                    <m:t>𝜏</m:t>
                                  </m:r>
                                </m:e>
                                <m:sub>
                                  <m:r>
                                    <a:rPr lang="en-US" sz="4500" b="0" i="1" smtClean="0">
                                      <a:latin typeface="Cambria Math"/>
                                      <a:ea typeface="Cambria Math"/>
                                    </a:rPr>
                                    <m:t>𝑛</m:t>
                                  </m:r>
                                  <m:r>
                                    <a:rPr lang="en-US" sz="4500" i="1">
                                      <a:latin typeface="Cambria Math"/>
                                      <a:ea typeface="Cambria Math"/>
                                    </a:rPr>
                                    <m:t>𝑡</m:t>
                                  </m:r>
                                </m:sub>
                              </m:sSub>
                              <m:sSub>
                                <m:sSubPr>
                                  <m:ctrlPr>
                                    <a:rPr lang="en-US" sz="4500" i="1">
                                      <a:latin typeface="Cambria Math"/>
                                      <a:ea typeface="Cambria Math"/>
                                    </a:rPr>
                                  </m:ctrlPr>
                                </m:sSubPr>
                                <m:e>
                                  <m:r>
                                    <a:rPr lang="en-US" sz="4500" i="1">
                                      <a:latin typeface="Cambria Math"/>
                                      <a:ea typeface="Cambria Math"/>
                                    </a:rPr>
                                    <m:t>𝑞</m:t>
                                  </m:r>
                                </m:e>
                                <m:sub>
                                  <m:r>
                                    <a:rPr lang="en-US" sz="4500" i="1">
                                      <a:latin typeface="Cambria Math"/>
                                      <a:ea typeface="Cambria Math"/>
                                    </a:rPr>
                                    <m:t>𝑡</m:t>
                                  </m:r>
                                </m:sub>
                              </m:sSub>
                              <m:r>
                                <a:rPr lang="en-US" sz="4500" b="0" i="1" smtClean="0">
                                  <a:latin typeface="Cambria Math"/>
                                  <a:ea typeface="Cambria Math"/>
                                </a:rPr>
                                <m:t>+</m:t>
                              </m:r>
                              <m:sSub>
                                <m:sSubPr>
                                  <m:ctrlPr>
                                    <a:rPr lang="en-US" sz="4500" i="1">
                                      <a:latin typeface="Cambria Math"/>
                                      <a:ea typeface="Cambria Math"/>
                                    </a:rPr>
                                  </m:ctrlPr>
                                </m:sSubPr>
                                <m:e>
                                  <m:r>
                                    <a:rPr lang="en-US" sz="4500" b="0" i="1" smtClean="0">
                                      <a:latin typeface="Cambria Math"/>
                                      <a:ea typeface="Cambria Math"/>
                                    </a:rPr>
                                    <m:t>𝑞</m:t>
                                  </m:r>
                                </m:e>
                                <m:sub>
                                  <m:r>
                                    <a:rPr lang="en-US" sz="4500" i="1">
                                      <a:latin typeface="Cambria Math"/>
                                      <a:ea typeface="Cambria Math"/>
                                    </a:rPr>
                                    <m:t>𝑡</m:t>
                                  </m:r>
                                </m:sub>
                              </m:sSub>
                              <m:sSub>
                                <m:sSubPr>
                                  <m:ctrlPr>
                                    <a:rPr lang="en-US" sz="4500" i="1">
                                      <a:latin typeface="Cambria Math"/>
                                      <a:ea typeface="Cambria Math"/>
                                    </a:rPr>
                                  </m:ctrlPr>
                                </m:sSubPr>
                                <m:e>
                                  <m:r>
                                    <a:rPr lang="en-US" sz="4500" i="1" smtClean="0">
                                      <a:latin typeface="Cambria Math"/>
                                      <a:ea typeface="Cambria Math"/>
                                    </a:rPr>
                                    <m:t>𝜏</m:t>
                                  </m:r>
                                </m:e>
                                <m:sub>
                                  <m:r>
                                    <a:rPr lang="en-US" sz="4500" b="0" i="1" smtClean="0">
                                      <a:latin typeface="Cambria Math"/>
                                      <a:ea typeface="Cambria Math"/>
                                    </a:rPr>
                                    <m:t>h</m:t>
                                  </m:r>
                                  <m:r>
                                    <a:rPr lang="en-US" sz="4500" i="1">
                                      <a:latin typeface="Cambria Math"/>
                                      <a:ea typeface="Cambria Math"/>
                                    </a:rPr>
                                    <m:t>𝑡</m:t>
                                  </m:r>
                                </m:sub>
                              </m:sSub>
                            </m:e>
                          </m:d>
                        </m:e>
                      </m:nary>
                    </m:oMath>
                  </m:oMathPara>
                </a14:m>
                <a:endParaRPr lang="en-US" sz="4500" dirty="0" smtClean="0">
                  <a:latin typeface="Garamond" pitchFamily="18" charset="0"/>
                </a:endParaRPr>
              </a:p>
              <a:p>
                <a:pPr marL="109728" indent="0">
                  <a:buNone/>
                </a:pPr>
                <a:r>
                  <a:rPr lang="en-US" sz="4500" dirty="0" smtClean="0">
                    <a:latin typeface="Garamond" pitchFamily="18" charset="0"/>
                  </a:rPr>
                  <a:t>                         					   </a:t>
                </a:r>
                <a:r>
                  <a:rPr lang="en-US" sz="4500" dirty="0" smtClean="0">
                    <a:latin typeface="Cambria Math" pitchFamily="18" charset="0"/>
                    <a:ea typeface="Cambria Math" pitchFamily="18" charset="0"/>
                  </a:rPr>
                  <a:t>(11.2.5a)</a:t>
                </a:r>
              </a:p>
              <a:p>
                <a:pPr marL="109728" indent="0">
                  <a:buNone/>
                </a:pPr>
                <a14:m>
                  <m:oMathPara xmlns:m="http://schemas.openxmlformats.org/officeDocument/2006/math">
                    <m:oMathParaPr>
                      <m:jc m:val="centerGroup"/>
                    </m:oMathParaPr>
                    <m:oMath xmlns:m="http://schemas.openxmlformats.org/officeDocument/2006/math">
                      <m:nary>
                        <m:naryPr>
                          <m:chr m:val="∑"/>
                          <m:ctrlPr>
                            <a:rPr lang="en-US" sz="4500" i="1" smtClean="0">
                              <a:latin typeface="Cambria Math"/>
                              <a:ea typeface="Cambria Math"/>
                            </a:rPr>
                          </m:ctrlPr>
                        </m:naryPr>
                        <m:sub>
                          <m:r>
                            <m:rPr>
                              <m:brk m:alnAt="23"/>
                            </m:rPr>
                            <a:rPr lang="en-US" sz="4500" i="1">
                              <a:latin typeface="Cambria Math"/>
                              <a:ea typeface="Cambria Math"/>
                            </a:rPr>
                            <m:t>𝑡</m:t>
                          </m:r>
                          <m:r>
                            <a:rPr lang="en-US" sz="4500" i="1">
                              <a:latin typeface="Cambria Math"/>
                              <a:ea typeface="Cambria Math"/>
                            </a:rPr>
                            <m:t>=0</m:t>
                          </m:r>
                        </m:sub>
                        <m:sup>
                          <m:r>
                            <a:rPr lang="en-US" sz="4500" i="1">
                              <a:latin typeface="Cambria Math"/>
                              <a:ea typeface="Cambria Math"/>
                            </a:rPr>
                            <m:t>∞</m:t>
                          </m:r>
                        </m:sup>
                        <m:e>
                          <m:d>
                            <m:dPr>
                              <m:begChr m:val="["/>
                              <m:endChr m:val="]"/>
                              <m:ctrlPr>
                                <a:rPr lang="en-US" sz="4500" i="1" smtClean="0">
                                  <a:latin typeface="Cambria Math"/>
                                  <a:ea typeface="Cambria Math"/>
                                </a:rPr>
                              </m:ctrlPr>
                            </m:dPr>
                            <m:e>
                              <m:sSub>
                                <m:sSubPr>
                                  <m:ctrlPr>
                                    <a:rPr lang="en-US" sz="4500" i="1">
                                      <a:latin typeface="Cambria Math"/>
                                      <a:ea typeface="Cambria Math"/>
                                    </a:rPr>
                                  </m:ctrlPr>
                                </m:sSubPr>
                                <m:e>
                                  <m:r>
                                    <a:rPr lang="en-US" sz="4500" i="1">
                                      <a:latin typeface="Cambria Math"/>
                                      <a:ea typeface="Cambria Math"/>
                                    </a:rPr>
                                    <m:t>𝑞</m:t>
                                  </m:r>
                                </m:e>
                                <m:sub>
                                  <m:r>
                                    <a:rPr lang="en-US" sz="4500" i="1">
                                      <a:latin typeface="Cambria Math"/>
                                      <a:ea typeface="Cambria Math"/>
                                    </a:rPr>
                                    <m:t>𝑡</m:t>
                                  </m:r>
                                </m:sub>
                              </m:sSub>
                              <m:r>
                                <a:rPr lang="en-US" sz="4500" b="0" i="1" smtClean="0">
                                  <a:latin typeface="Cambria Math"/>
                                  <a:ea typeface="Cambria Math"/>
                                </a:rPr>
                                <m:t>𝐹</m:t>
                              </m:r>
                              <m:d>
                                <m:dPr>
                                  <m:ctrlPr>
                                    <a:rPr lang="en-US" sz="4500" b="0" i="1" smtClean="0">
                                      <a:latin typeface="Cambria Math"/>
                                      <a:ea typeface="Cambria Math"/>
                                    </a:rPr>
                                  </m:ctrlPr>
                                </m:dPr>
                                <m:e>
                                  <m:sSub>
                                    <m:sSubPr>
                                      <m:ctrlPr>
                                        <a:rPr lang="en-US" sz="4500" i="1">
                                          <a:latin typeface="Cambria Math"/>
                                          <a:ea typeface="Cambria Math"/>
                                        </a:rPr>
                                      </m:ctrlPr>
                                    </m:sSubPr>
                                    <m:e>
                                      <m:r>
                                        <a:rPr lang="en-US" sz="4500" b="0" i="1" smtClean="0">
                                          <a:latin typeface="Cambria Math"/>
                                          <a:ea typeface="Cambria Math"/>
                                        </a:rPr>
                                        <m:t>𝑘</m:t>
                                      </m:r>
                                    </m:e>
                                    <m:sub>
                                      <m:r>
                                        <a:rPr lang="en-US" sz="4500" i="1">
                                          <a:latin typeface="Cambria Math"/>
                                          <a:ea typeface="Cambria Math"/>
                                        </a:rPr>
                                        <m:t>𝑡</m:t>
                                      </m:r>
                                    </m:sub>
                                  </m:sSub>
                                  <m:r>
                                    <a:rPr lang="en-US" sz="4500" b="0" i="1" smtClean="0">
                                      <a:latin typeface="Cambria Math"/>
                                      <a:ea typeface="Cambria Math"/>
                                    </a:rPr>
                                    <m:t>,</m:t>
                                  </m:r>
                                  <m:sSub>
                                    <m:sSubPr>
                                      <m:ctrlPr>
                                        <a:rPr lang="en-US" sz="4500" i="1">
                                          <a:latin typeface="Cambria Math"/>
                                          <a:ea typeface="Cambria Math"/>
                                        </a:rPr>
                                      </m:ctrlPr>
                                    </m:sSubPr>
                                    <m:e>
                                      <m:r>
                                        <a:rPr lang="en-US" sz="4500" b="0" i="1" smtClean="0">
                                          <a:latin typeface="Cambria Math"/>
                                          <a:ea typeface="Cambria Math"/>
                                        </a:rPr>
                                        <m:t>𝑛</m:t>
                                      </m:r>
                                    </m:e>
                                    <m:sub>
                                      <m:r>
                                        <a:rPr lang="en-US" sz="4500" i="1">
                                          <a:latin typeface="Cambria Math"/>
                                          <a:ea typeface="Cambria Math"/>
                                        </a:rPr>
                                        <m:t>𝑡</m:t>
                                      </m:r>
                                    </m:sub>
                                  </m:sSub>
                                </m:e>
                              </m:d>
                              <m:r>
                                <a:rPr lang="en-US" sz="4500" b="0" i="1" smtClean="0">
                                  <a:latin typeface="Cambria Math"/>
                                  <a:ea typeface="Cambria Math"/>
                                </a:rPr>
                                <m:t>−</m:t>
                              </m:r>
                              <m:sSub>
                                <m:sSubPr>
                                  <m:ctrlPr>
                                    <a:rPr lang="en-US" sz="4500" i="1">
                                      <a:latin typeface="Cambria Math"/>
                                      <a:ea typeface="Cambria Math"/>
                                    </a:rPr>
                                  </m:ctrlPr>
                                </m:sSubPr>
                                <m:e>
                                  <m:r>
                                    <a:rPr lang="en-US" sz="4500" b="0" i="1" smtClean="0">
                                      <a:latin typeface="Cambria Math"/>
                                      <a:ea typeface="Cambria Math"/>
                                    </a:rPr>
                                    <m:t>𝑟</m:t>
                                  </m:r>
                                </m:e>
                                <m:sub>
                                  <m:r>
                                    <a:rPr lang="en-US" sz="4500" i="1">
                                      <a:latin typeface="Cambria Math"/>
                                      <a:ea typeface="Cambria Math"/>
                                    </a:rPr>
                                    <m:t>𝑡</m:t>
                                  </m:r>
                                </m:sub>
                              </m:sSub>
                              <m:sSub>
                                <m:sSubPr>
                                  <m:ctrlPr>
                                    <a:rPr lang="en-US" sz="4500" i="1">
                                      <a:latin typeface="Cambria Math"/>
                                      <a:ea typeface="Cambria Math"/>
                                    </a:rPr>
                                  </m:ctrlPr>
                                </m:sSubPr>
                                <m:e>
                                  <m:r>
                                    <a:rPr lang="en-US" sz="4500" b="0" i="1" smtClean="0">
                                      <a:latin typeface="Cambria Math"/>
                                      <a:ea typeface="Cambria Math"/>
                                    </a:rPr>
                                    <m:t>𝑘</m:t>
                                  </m:r>
                                </m:e>
                                <m:sub>
                                  <m:r>
                                    <a:rPr lang="en-US" sz="4500" i="1">
                                      <a:latin typeface="Cambria Math"/>
                                      <a:ea typeface="Cambria Math"/>
                                    </a:rPr>
                                    <m:t>𝑡</m:t>
                                  </m:r>
                                </m:sub>
                              </m:sSub>
                              <m:r>
                                <a:rPr lang="en-US" sz="4500" b="0" i="1" smtClean="0">
                                  <a:latin typeface="Cambria Math"/>
                                  <a:ea typeface="Cambria Math"/>
                                </a:rPr>
                                <m:t>−</m:t>
                              </m:r>
                              <m:sSub>
                                <m:sSubPr>
                                  <m:ctrlPr>
                                    <a:rPr lang="en-US" sz="4500" i="1">
                                      <a:latin typeface="Cambria Math"/>
                                      <a:ea typeface="Cambria Math"/>
                                    </a:rPr>
                                  </m:ctrlPr>
                                </m:sSubPr>
                                <m:e>
                                  <m:r>
                                    <a:rPr lang="en-US" sz="4500" b="0" i="1" smtClean="0">
                                      <a:latin typeface="Cambria Math"/>
                                      <a:ea typeface="Cambria Math"/>
                                    </a:rPr>
                                    <m:t>𝑤</m:t>
                                  </m:r>
                                </m:e>
                                <m:sub>
                                  <m:r>
                                    <a:rPr lang="en-US" sz="4500" i="1">
                                      <a:latin typeface="Cambria Math"/>
                                      <a:ea typeface="Cambria Math"/>
                                    </a:rPr>
                                    <m:t>𝑡</m:t>
                                  </m:r>
                                </m:sub>
                              </m:sSub>
                              <m:sSub>
                                <m:sSubPr>
                                  <m:ctrlPr>
                                    <a:rPr lang="en-US" sz="4500" i="1">
                                      <a:latin typeface="Cambria Math"/>
                                      <a:ea typeface="Cambria Math"/>
                                    </a:rPr>
                                  </m:ctrlPr>
                                </m:sSubPr>
                                <m:e>
                                  <m:r>
                                    <a:rPr lang="en-US" sz="4500" b="0" i="1" smtClean="0">
                                      <a:latin typeface="Cambria Math"/>
                                      <a:ea typeface="Cambria Math"/>
                                    </a:rPr>
                                    <m:t>𝑛</m:t>
                                  </m:r>
                                </m:e>
                                <m:sub>
                                  <m:r>
                                    <a:rPr lang="en-US" sz="4500" i="1">
                                      <a:latin typeface="Cambria Math"/>
                                      <a:ea typeface="Cambria Math"/>
                                    </a:rPr>
                                    <m:t>𝑡</m:t>
                                  </m:r>
                                </m:sub>
                              </m:sSub>
                            </m:e>
                          </m:d>
                          <m:r>
                            <a:rPr lang="en-US" sz="4500" b="0" i="1" smtClean="0">
                              <a:latin typeface="Cambria Math"/>
                              <a:ea typeface="Cambria Math"/>
                            </a:rPr>
                            <m:t> </m:t>
                          </m:r>
                        </m:e>
                      </m:nary>
                      <m:r>
                        <a:rPr lang="en-US" sz="4500" b="0" i="1" smtClean="0">
                          <a:latin typeface="Cambria Math"/>
                          <a:ea typeface="Cambria Math"/>
                        </a:rPr>
                        <m:t>                    (11.2.5</m:t>
                      </m:r>
                      <m:r>
                        <a:rPr lang="en-US" sz="4500" b="0" i="1" smtClean="0">
                          <a:latin typeface="Cambria Math"/>
                          <a:ea typeface="Cambria Math"/>
                        </a:rPr>
                        <m:t>𝑏</m:t>
                      </m:r>
                      <m:r>
                        <a:rPr lang="en-US" sz="4500" b="0" i="1" smtClean="0">
                          <a:latin typeface="Cambria Math"/>
                          <a:ea typeface="Cambria Math"/>
                        </a:rPr>
                        <m:t>)</m:t>
                      </m:r>
                    </m:oMath>
                  </m:oMathPara>
                </a14:m>
                <a:endParaRPr lang="en-US" sz="4500" dirty="0" smtClean="0">
                  <a:latin typeface="Garamond" pitchFamily="18" charset="0"/>
                </a:endParaRPr>
              </a:p>
              <a:p>
                <a:endParaRPr lang="en-US" sz="4500" dirty="0">
                  <a:latin typeface="Garamond" pitchFamily="18" charset="0"/>
                </a:endParaRPr>
              </a:p>
              <a:p>
                <a14:m>
                  <m:oMath xmlns:m="http://schemas.openxmlformats.org/officeDocument/2006/math">
                    <m:d>
                      <m:dPr>
                        <m:begChr m:val="{"/>
                        <m:endChr m:val="}"/>
                        <m:ctrlPr>
                          <a:rPr lang="en-US" sz="4500" i="1" smtClean="0">
                            <a:latin typeface="Cambria Math"/>
                            <a:ea typeface="Cambria Math"/>
                          </a:rPr>
                        </m:ctrlPr>
                      </m:dPr>
                      <m:e>
                        <m:sSub>
                          <m:sSubPr>
                            <m:ctrlPr>
                              <a:rPr lang="en-US" sz="4500" i="1">
                                <a:latin typeface="Cambria Math"/>
                                <a:ea typeface="Cambria Math"/>
                              </a:rPr>
                            </m:ctrlPr>
                          </m:sSubPr>
                          <m:e>
                            <m:r>
                              <a:rPr lang="en-US" sz="4500" b="0" i="1" smtClean="0">
                                <a:latin typeface="Cambria Math"/>
                                <a:ea typeface="Cambria Math"/>
                              </a:rPr>
                              <m:t>𝑞</m:t>
                            </m:r>
                          </m:e>
                          <m:sub>
                            <m:r>
                              <a:rPr lang="en-US" sz="4500" i="1">
                                <a:latin typeface="Cambria Math"/>
                                <a:ea typeface="Cambria Math"/>
                              </a:rPr>
                              <m:t>𝑡</m:t>
                            </m:r>
                          </m:sub>
                        </m:sSub>
                        <m:r>
                          <a:rPr lang="en-US" sz="4500" b="0" i="1" smtClean="0">
                            <a:latin typeface="Cambria Math"/>
                            <a:ea typeface="Cambria Math"/>
                          </a:rPr>
                          <m:t>,</m:t>
                        </m:r>
                        <m:sSub>
                          <m:sSubPr>
                            <m:ctrlPr>
                              <a:rPr lang="en-US" sz="4500" i="1" smtClean="0">
                                <a:latin typeface="Cambria Math"/>
                                <a:ea typeface="Cambria Math"/>
                              </a:rPr>
                            </m:ctrlPr>
                          </m:sSubPr>
                          <m:e>
                            <m:r>
                              <a:rPr lang="en-US" sz="4500" b="0" i="1" smtClean="0">
                                <a:latin typeface="Cambria Math"/>
                                <a:ea typeface="Cambria Math"/>
                              </a:rPr>
                              <m:t>𝑟</m:t>
                            </m:r>
                          </m:e>
                          <m:sub>
                            <m:r>
                              <a:rPr lang="en-US" sz="4500" i="1">
                                <a:latin typeface="Cambria Math"/>
                                <a:ea typeface="Cambria Math"/>
                              </a:rPr>
                              <m:t>𝑡</m:t>
                            </m:r>
                            <m:r>
                              <a:rPr lang="en-US" sz="4500" b="0" i="1" smtClean="0">
                                <a:latin typeface="Cambria Math"/>
                                <a:ea typeface="Cambria Math"/>
                              </a:rPr>
                              <m:t>,</m:t>
                            </m:r>
                          </m:sub>
                        </m:sSub>
                        <m:sSub>
                          <m:sSubPr>
                            <m:ctrlPr>
                              <a:rPr lang="en-US" sz="4500" i="1">
                                <a:latin typeface="Cambria Math"/>
                                <a:ea typeface="Cambria Math"/>
                              </a:rPr>
                            </m:ctrlPr>
                          </m:sSubPr>
                          <m:e>
                            <m:r>
                              <a:rPr lang="en-US" sz="4500" b="0" i="1" smtClean="0">
                                <a:latin typeface="Cambria Math"/>
                                <a:ea typeface="Cambria Math"/>
                              </a:rPr>
                              <m:t>𝑤</m:t>
                            </m:r>
                          </m:e>
                          <m:sub>
                            <m:r>
                              <a:rPr lang="en-US" sz="4500" i="1">
                                <a:latin typeface="Cambria Math"/>
                                <a:ea typeface="Cambria Math"/>
                              </a:rPr>
                              <m:t>𝑡</m:t>
                            </m:r>
                          </m:sub>
                        </m:sSub>
                      </m:e>
                    </m:d>
                  </m:oMath>
                </a14:m>
                <a:r>
                  <a:rPr lang="en-US" sz="4500" dirty="0" smtClean="0">
                    <a:latin typeface="Garamond" pitchFamily="18" charset="0"/>
                  </a:rPr>
                  <a:t> is a price system.</a:t>
                </a:r>
              </a:p>
              <a:p>
                <a:endParaRPr lang="en-US" dirty="0">
                  <a:latin typeface="Garamond" pitchFamily="18" charset="0"/>
                </a:endParaRPr>
              </a:p>
              <a:p>
                <a:pPr marL="109728" indent="0">
                  <a:buNone/>
                </a:pPr>
                <a:endParaRPr lang="en-US" dirty="0">
                  <a:latin typeface="Garamond"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676400"/>
                <a:ext cx="8534400" cy="4325112"/>
              </a:xfrm>
              <a:blipFill rotWithShape="1">
                <a:blip r:embed="rId2"/>
                <a:stretch>
                  <a:fillRect l="-143" b="-1549"/>
                </a:stretch>
              </a:blipFill>
            </p:spPr>
            <p:txBody>
              <a:bodyPr/>
              <a:lstStyle/>
              <a:p>
                <a:r>
                  <a:rPr lang="en-US">
                    <a:noFill/>
                  </a:rPr>
                  <a:t> </a:t>
                </a:r>
              </a:p>
            </p:txBody>
          </p:sp>
        </mc:Fallback>
      </mc:AlternateContent>
    </p:spTree>
    <p:extLst>
      <p:ext uri="{BB962C8B-B14F-4D97-AF65-F5344CB8AC3E}">
        <p14:creationId xmlns:p14="http://schemas.microsoft.com/office/powerpoint/2010/main" val="2050713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Garamond" pitchFamily="18" charset="0"/>
              </a:rPr>
              <a:t>Competitive equilibrium with distorting taxes</a:t>
            </a:r>
            <a:endParaRPr lang="en-US" sz="3600" dirty="0">
              <a:latin typeface="Garamond" pitchFamily="18" charset="0"/>
            </a:endParaRPr>
          </a:p>
        </p:txBody>
      </p:sp>
      <p:sp>
        <p:nvSpPr>
          <p:cNvPr id="4" name="Slide Number Placeholder 3"/>
          <p:cNvSpPr>
            <a:spLocks noGrp="1"/>
          </p:cNvSpPr>
          <p:nvPr>
            <p:ph type="sldNum" sz="quarter" idx="12"/>
          </p:nvPr>
        </p:nvSpPr>
        <p:spPr/>
        <p:txBody>
          <a:bodyPr/>
          <a:lstStyle/>
          <a:p>
            <a:fld id="{112B6FAC-0003-45FB-8571-68CF69A21F4F}" type="slidenum">
              <a:rPr lang="en-US" smtClean="0">
                <a:latin typeface="Garamond" pitchFamily="18" charset="0"/>
              </a:rPr>
              <a:t>5</a:t>
            </a:fld>
            <a:endParaRPr lang="en-US">
              <a:latin typeface="Garamond"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algn="just"/>
                <a:r>
                  <a:rPr lang="en-US" sz="2200" dirty="0" smtClean="0">
                    <a:latin typeface="Garamond" pitchFamily="18" charset="0"/>
                  </a:rPr>
                  <a:t>Definition. </a:t>
                </a:r>
                <a:r>
                  <a:rPr lang="en-US" sz="2200" b="1" dirty="0" smtClean="0">
                    <a:latin typeface="Garamond" pitchFamily="18" charset="0"/>
                  </a:rPr>
                  <a:t>A competitive equilibrium with distorting taxes</a:t>
                </a:r>
                <a:r>
                  <a:rPr lang="en-US" sz="2200" dirty="0" smtClean="0">
                    <a:latin typeface="Garamond" pitchFamily="18" charset="0"/>
                  </a:rPr>
                  <a:t>  is a budget feasible government policy </a:t>
                </a:r>
                <a14:m>
                  <m:oMath xmlns:m="http://schemas.openxmlformats.org/officeDocument/2006/math">
                    <m:d>
                      <m:dPr>
                        <m:begChr m:val="{"/>
                        <m:endChr m:val="}"/>
                        <m:ctrlPr>
                          <a:rPr lang="en-US" sz="2200" i="1">
                            <a:latin typeface="Cambria Math"/>
                          </a:rPr>
                        </m:ctrlPr>
                      </m:dPr>
                      <m:e>
                        <m:sSub>
                          <m:sSubPr>
                            <m:ctrlPr>
                              <a:rPr lang="en-US" sz="2200" i="1">
                                <a:latin typeface="Cambria Math"/>
                              </a:rPr>
                            </m:ctrlPr>
                          </m:sSubPr>
                          <m:e>
                            <m:r>
                              <a:rPr lang="en-US" sz="2200" i="1">
                                <a:latin typeface="Cambria Math"/>
                              </a:rPr>
                              <m:t>𝑔</m:t>
                            </m:r>
                          </m:e>
                          <m:sub>
                            <m:r>
                              <a:rPr lang="en-US" sz="2200" i="1">
                                <a:latin typeface="Cambria Math"/>
                              </a:rPr>
                              <m:t>𝑡</m:t>
                            </m:r>
                          </m:sub>
                        </m:sSub>
                        <m:r>
                          <a:rPr lang="en-US" sz="2200" i="1">
                            <a:latin typeface="Cambria Math"/>
                          </a:rPr>
                          <m:t>, </m:t>
                        </m:r>
                        <m:sSub>
                          <m:sSubPr>
                            <m:ctrlPr>
                              <a:rPr lang="en-US" sz="2200" i="1">
                                <a:latin typeface="Cambria Math"/>
                              </a:rPr>
                            </m:ctrlPr>
                          </m:sSubPr>
                          <m:e>
                            <m:r>
                              <a:rPr lang="en-US" sz="2200" i="1">
                                <a:latin typeface="Cambria Math"/>
                              </a:rPr>
                              <m:t>𝜏</m:t>
                            </m:r>
                          </m:e>
                          <m:sub>
                            <m:r>
                              <a:rPr lang="en-US" sz="2200" i="1">
                                <a:latin typeface="Cambria Math"/>
                              </a:rPr>
                              <m:t>𝑐𝑡</m:t>
                            </m:r>
                          </m:sub>
                        </m:sSub>
                        <m:r>
                          <a:rPr lang="en-US" sz="2200" i="1">
                            <a:latin typeface="Cambria Math"/>
                          </a:rPr>
                          <m:t>,</m:t>
                        </m:r>
                        <m:sSub>
                          <m:sSubPr>
                            <m:ctrlPr>
                              <a:rPr lang="en-US" sz="2200" i="1">
                                <a:latin typeface="Cambria Math"/>
                              </a:rPr>
                            </m:ctrlPr>
                          </m:sSubPr>
                          <m:e>
                            <m:r>
                              <a:rPr lang="en-US" sz="2200" i="1">
                                <a:latin typeface="Cambria Math"/>
                              </a:rPr>
                              <m:t>𝜏</m:t>
                            </m:r>
                          </m:e>
                          <m:sub>
                            <m:r>
                              <a:rPr lang="en-US" sz="2200" i="1">
                                <a:latin typeface="Cambria Math"/>
                              </a:rPr>
                              <m:t>𝑖𝑡</m:t>
                            </m:r>
                          </m:sub>
                        </m:sSub>
                        <m:r>
                          <a:rPr lang="en-US" sz="2200" i="1">
                            <a:latin typeface="Cambria Math"/>
                          </a:rPr>
                          <m:t>,</m:t>
                        </m:r>
                        <m:sSub>
                          <m:sSubPr>
                            <m:ctrlPr>
                              <a:rPr lang="en-US" sz="2200" i="1">
                                <a:latin typeface="Cambria Math"/>
                              </a:rPr>
                            </m:ctrlPr>
                          </m:sSubPr>
                          <m:e>
                            <m:r>
                              <a:rPr lang="en-US" sz="2200" i="1">
                                <a:latin typeface="Cambria Math"/>
                              </a:rPr>
                              <m:t>𝜏</m:t>
                            </m:r>
                          </m:e>
                          <m:sub>
                            <m:r>
                              <a:rPr lang="en-US" sz="2200" i="1">
                                <a:latin typeface="Cambria Math"/>
                              </a:rPr>
                              <m:t>𝑘𝑡</m:t>
                            </m:r>
                          </m:sub>
                        </m:sSub>
                        <m:r>
                          <a:rPr lang="en-US" sz="2200" i="1">
                            <a:latin typeface="Cambria Math"/>
                          </a:rPr>
                          <m:t>,</m:t>
                        </m:r>
                        <m:sSub>
                          <m:sSubPr>
                            <m:ctrlPr>
                              <a:rPr lang="en-US" sz="2200" i="1">
                                <a:latin typeface="Cambria Math"/>
                              </a:rPr>
                            </m:ctrlPr>
                          </m:sSubPr>
                          <m:e>
                            <m:r>
                              <a:rPr lang="en-US" sz="2200" i="1">
                                <a:latin typeface="Cambria Math"/>
                              </a:rPr>
                              <m:t>𝜏</m:t>
                            </m:r>
                          </m:e>
                          <m:sub>
                            <m:r>
                              <a:rPr lang="en-US" sz="2200" i="1">
                                <a:latin typeface="Cambria Math"/>
                              </a:rPr>
                              <m:t>𝑛𝑡</m:t>
                            </m:r>
                          </m:sub>
                        </m:sSub>
                        <m:r>
                          <a:rPr lang="en-US" sz="2200" i="1">
                            <a:latin typeface="Cambria Math"/>
                          </a:rPr>
                          <m:t>,</m:t>
                        </m:r>
                        <m:sSub>
                          <m:sSubPr>
                            <m:ctrlPr>
                              <a:rPr lang="en-US" sz="2200" i="1">
                                <a:latin typeface="Cambria Math"/>
                              </a:rPr>
                            </m:ctrlPr>
                          </m:sSubPr>
                          <m:e>
                            <m:r>
                              <a:rPr lang="en-US" sz="2200" i="1">
                                <a:latin typeface="Cambria Math"/>
                              </a:rPr>
                              <m:t>𝜏</m:t>
                            </m:r>
                          </m:e>
                          <m:sub>
                            <m:r>
                              <a:rPr lang="en-US" sz="2200" i="1">
                                <a:latin typeface="Cambria Math"/>
                              </a:rPr>
                              <m:t>h𝑡</m:t>
                            </m:r>
                          </m:sub>
                        </m:sSub>
                      </m:e>
                    </m:d>
                  </m:oMath>
                </a14:m>
                <a:r>
                  <a:rPr lang="en-US" sz="2200" dirty="0" smtClean="0">
                    <a:latin typeface="Garamond" pitchFamily="18" charset="0"/>
                  </a:rPr>
                  <a:t> that satisfy (11.2.5a); a feasible allocation </a:t>
                </a:r>
                <a14:m>
                  <m:oMath xmlns:m="http://schemas.openxmlformats.org/officeDocument/2006/math">
                    <m:d>
                      <m:dPr>
                        <m:begChr m:val="{"/>
                        <m:endChr m:val="}"/>
                        <m:ctrlPr>
                          <a:rPr lang="en-US" sz="2200" i="1">
                            <a:latin typeface="Cambria Math"/>
                          </a:rPr>
                        </m:ctrlPr>
                      </m:dPr>
                      <m:e>
                        <m:sSub>
                          <m:sSubPr>
                            <m:ctrlPr>
                              <a:rPr lang="en-US" sz="2200" i="1">
                                <a:latin typeface="Cambria Math"/>
                              </a:rPr>
                            </m:ctrlPr>
                          </m:sSubPr>
                          <m:e>
                            <m:r>
                              <a:rPr lang="en-US" sz="2200" b="0" i="1" smtClean="0">
                                <a:latin typeface="Cambria Math"/>
                              </a:rPr>
                              <m:t>𝑐</m:t>
                            </m:r>
                          </m:e>
                          <m:sub>
                            <m:r>
                              <a:rPr lang="en-US" sz="2200" i="1">
                                <a:latin typeface="Cambria Math"/>
                              </a:rPr>
                              <m:t>𝑡</m:t>
                            </m:r>
                          </m:sub>
                        </m:sSub>
                        <m:r>
                          <a:rPr lang="en-US" sz="2200" i="1">
                            <a:latin typeface="Cambria Math"/>
                          </a:rPr>
                          <m:t>, </m:t>
                        </m:r>
                        <m:sSub>
                          <m:sSubPr>
                            <m:ctrlPr>
                              <a:rPr lang="en-US" sz="2200" i="1">
                                <a:latin typeface="Cambria Math"/>
                              </a:rPr>
                            </m:ctrlPr>
                          </m:sSubPr>
                          <m:e>
                            <m:r>
                              <a:rPr lang="en-US" sz="2200" b="0" i="1" smtClean="0">
                                <a:latin typeface="Cambria Math"/>
                              </a:rPr>
                              <m:t>𝑥</m:t>
                            </m:r>
                          </m:e>
                          <m:sub>
                            <m:r>
                              <a:rPr lang="en-US" sz="2200" i="1">
                                <a:latin typeface="Cambria Math"/>
                              </a:rPr>
                              <m:t>𝑡</m:t>
                            </m:r>
                          </m:sub>
                        </m:sSub>
                        <m:r>
                          <a:rPr lang="en-US" sz="2200" i="1">
                            <a:latin typeface="Cambria Math"/>
                          </a:rPr>
                          <m:t>,</m:t>
                        </m:r>
                        <m:sSub>
                          <m:sSubPr>
                            <m:ctrlPr>
                              <a:rPr lang="en-US" sz="2200" i="1">
                                <a:latin typeface="Cambria Math"/>
                              </a:rPr>
                            </m:ctrlPr>
                          </m:sSubPr>
                          <m:e>
                            <m:r>
                              <a:rPr lang="en-US" sz="2200" b="0" i="1" smtClean="0">
                                <a:latin typeface="Cambria Math"/>
                              </a:rPr>
                              <m:t>𝑛</m:t>
                            </m:r>
                          </m:e>
                          <m:sub>
                            <m:r>
                              <a:rPr lang="en-US" sz="2200" i="1">
                                <a:latin typeface="Cambria Math"/>
                              </a:rPr>
                              <m:t>𝑡</m:t>
                            </m:r>
                          </m:sub>
                        </m:sSub>
                        <m:r>
                          <a:rPr lang="en-US" sz="2200" i="1">
                            <a:latin typeface="Cambria Math"/>
                          </a:rPr>
                          <m:t>,</m:t>
                        </m:r>
                        <m:sSub>
                          <m:sSubPr>
                            <m:ctrlPr>
                              <a:rPr lang="en-US" sz="2200" i="1" smtClean="0">
                                <a:latin typeface="Cambria Math"/>
                              </a:rPr>
                            </m:ctrlPr>
                          </m:sSubPr>
                          <m:e>
                            <m:r>
                              <a:rPr lang="en-US" sz="2200" b="0" i="1" smtClean="0">
                                <a:latin typeface="Cambria Math"/>
                              </a:rPr>
                              <m:t>𝑘</m:t>
                            </m:r>
                          </m:e>
                          <m:sub>
                            <m:r>
                              <a:rPr lang="en-US" sz="2200" i="1">
                                <a:latin typeface="Cambria Math"/>
                              </a:rPr>
                              <m:t>𝑡</m:t>
                            </m:r>
                          </m:sub>
                        </m:sSub>
                      </m:e>
                    </m:d>
                  </m:oMath>
                </a14:m>
                <a:r>
                  <a:rPr lang="en-US" sz="2200" dirty="0">
                    <a:latin typeface="Garamond" pitchFamily="18" charset="0"/>
                  </a:rPr>
                  <a:t> </a:t>
                </a:r>
                <a:r>
                  <a:rPr lang="en-US" sz="2200" dirty="0" smtClean="0">
                    <a:latin typeface="Garamond" pitchFamily="18" charset="0"/>
                  </a:rPr>
                  <a:t>that given the price system </a:t>
                </a:r>
                <a14:m>
                  <m:oMath xmlns:m="http://schemas.openxmlformats.org/officeDocument/2006/math">
                    <m:d>
                      <m:dPr>
                        <m:begChr m:val="{"/>
                        <m:endChr m:val="}"/>
                        <m:ctrlPr>
                          <a:rPr lang="en-US" sz="2200" i="1">
                            <a:latin typeface="Cambria Math"/>
                            <a:ea typeface="Cambria Math"/>
                          </a:rPr>
                        </m:ctrlPr>
                      </m:dPr>
                      <m:e>
                        <m:sSub>
                          <m:sSubPr>
                            <m:ctrlPr>
                              <a:rPr lang="en-US" sz="2200" i="1">
                                <a:latin typeface="Cambria Math"/>
                                <a:ea typeface="Cambria Math"/>
                              </a:rPr>
                            </m:ctrlPr>
                          </m:sSubPr>
                          <m:e>
                            <m:r>
                              <a:rPr lang="en-US" sz="2200" i="1">
                                <a:latin typeface="Cambria Math"/>
                                <a:ea typeface="Cambria Math"/>
                              </a:rPr>
                              <m:t>𝑞</m:t>
                            </m:r>
                          </m:e>
                          <m:sub>
                            <m:r>
                              <a:rPr lang="en-US" sz="2200" i="1">
                                <a:latin typeface="Cambria Math"/>
                                <a:ea typeface="Cambria Math"/>
                              </a:rPr>
                              <m:t>𝑡</m:t>
                            </m:r>
                          </m:sub>
                        </m:sSub>
                        <m:r>
                          <a:rPr lang="en-US" sz="2200" i="1">
                            <a:latin typeface="Cambria Math"/>
                            <a:ea typeface="Cambria Math"/>
                          </a:rPr>
                          <m:t>,</m:t>
                        </m:r>
                        <m:sSub>
                          <m:sSubPr>
                            <m:ctrlPr>
                              <a:rPr lang="en-US" sz="2200" i="1">
                                <a:latin typeface="Cambria Math"/>
                                <a:ea typeface="Cambria Math"/>
                              </a:rPr>
                            </m:ctrlPr>
                          </m:sSubPr>
                          <m:e>
                            <m:r>
                              <a:rPr lang="en-US" sz="2200" i="1">
                                <a:latin typeface="Cambria Math"/>
                                <a:ea typeface="Cambria Math"/>
                              </a:rPr>
                              <m:t>𝑟</m:t>
                            </m:r>
                          </m:e>
                          <m:sub>
                            <m:r>
                              <a:rPr lang="en-US" sz="2200" i="1">
                                <a:latin typeface="Cambria Math"/>
                                <a:ea typeface="Cambria Math"/>
                              </a:rPr>
                              <m:t>𝑡</m:t>
                            </m:r>
                            <m:r>
                              <a:rPr lang="en-US" sz="2200" i="1">
                                <a:latin typeface="Cambria Math"/>
                                <a:ea typeface="Cambria Math"/>
                              </a:rPr>
                              <m:t>,</m:t>
                            </m:r>
                          </m:sub>
                        </m:sSub>
                        <m:sSub>
                          <m:sSubPr>
                            <m:ctrlPr>
                              <a:rPr lang="en-US" sz="2200" i="1">
                                <a:latin typeface="Cambria Math"/>
                                <a:ea typeface="Cambria Math"/>
                              </a:rPr>
                            </m:ctrlPr>
                          </m:sSubPr>
                          <m:e>
                            <m:r>
                              <a:rPr lang="en-US" sz="2200" i="1">
                                <a:latin typeface="Cambria Math"/>
                                <a:ea typeface="Cambria Math"/>
                              </a:rPr>
                              <m:t>𝑤</m:t>
                            </m:r>
                          </m:e>
                          <m:sub>
                            <m:r>
                              <a:rPr lang="en-US" sz="2200" i="1">
                                <a:latin typeface="Cambria Math"/>
                                <a:ea typeface="Cambria Math"/>
                              </a:rPr>
                              <m:t>𝑡</m:t>
                            </m:r>
                          </m:sub>
                        </m:sSub>
                      </m:e>
                    </m:d>
                  </m:oMath>
                </a14:m>
                <a:r>
                  <a:rPr lang="en-US" sz="2200" dirty="0">
                    <a:latin typeface="Garamond" pitchFamily="18" charset="0"/>
                  </a:rPr>
                  <a:t> </a:t>
                </a:r>
                <a:r>
                  <a:rPr lang="en-US" sz="2200" dirty="0" smtClean="0">
                    <a:latin typeface="Garamond" pitchFamily="18" charset="0"/>
                  </a:rPr>
                  <a:t> and the government policy solves the household’s(11.2.1, 11.2.4) and the firm’s (11.2.3, 11.2.5b) problems.</a:t>
                </a:r>
                <a:endParaRPr lang="en-US" sz="2200" i="1" dirty="0">
                  <a:latin typeface="Garamond"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845" r="-963"/>
                </a:stretch>
              </a:blipFill>
            </p:spPr>
            <p:txBody>
              <a:bodyPr/>
              <a:lstStyle/>
              <a:p>
                <a:r>
                  <a:rPr lang="en-US">
                    <a:noFill/>
                  </a:rPr>
                  <a:t> </a:t>
                </a:r>
              </a:p>
            </p:txBody>
          </p:sp>
        </mc:Fallback>
      </mc:AlternateContent>
    </p:spTree>
    <p:extLst>
      <p:ext uri="{BB962C8B-B14F-4D97-AF65-F5344CB8AC3E}">
        <p14:creationId xmlns:p14="http://schemas.microsoft.com/office/powerpoint/2010/main" val="3007802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Garamond" pitchFamily="18" charset="0"/>
              </a:rPr>
              <a:t>No arbitrage condition.</a:t>
            </a:r>
            <a:endParaRPr lang="en-US" sz="3600" dirty="0">
              <a:latin typeface="Garamond" pitchFamily="18" charset="0"/>
            </a:endParaRPr>
          </a:p>
        </p:txBody>
      </p:sp>
      <p:sp>
        <p:nvSpPr>
          <p:cNvPr id="4" name="Slide Number Placeholder 3"/>
          <p:cNvSpPr>
            <a:spLocks noGrp="1"/>
          </p:cNvSpPr>
          <p:nvPr>
            <p:ph type="sldNum" sz="quarter" idx="12"/>
          </p:nvPr>
        </p:nvSpPr>
        <p:spPr/>
        <p:txBody>
          <a:bodyPr/>
          <a:lstStyle/>
          <a:p>
            <a:fld id="{112B6FAC-0003-45FB-8571-68CF69A21F4F}" type="slidenum">
              <a:rPr lang="en-US" smtClean="0">
                <a:latin typeface="Garamond" pitchFamily="18" charset="0"/>
              </a:rPr>
              <a:t>6</a:t>
            </a:fld>
            <a:endParaRPr lang="en-US">
              <a:latin typeface="Garamond"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marL="109728" indent="0">
                  <a:buNone/>
                </a:pPr>
                <a14:m>
                  <m:oMathPara xmlns:m="http://schemas.openxmlformats.org/officeDocument/2006/math">
                    <m:oMathParaPr>
                      <m:jc m:val="centerGroup"/>
                    </m:oMathParaPr>
                    <m:oMath xmlns:m="http://schemas.openxmlformats.org/officeDocument/2006/math">
                      <m:nary>
                        <m:naryPr>
                          <m:chr m:val="∑"/>
                          <m:ctrlPr>
                            <a:rPr lang="en-US" sz="2000" i="1" smtClean="0">
                              <a:latin typeface="Cambria Math"/>
                              <a:ea typeface="Cambria Math"/>
                            </a:rPr>
                          </m:ctrlPr>
                        </m:naryPr>
                        <m:sub>
                          <m:r>
                            <m:rPr>
                              <m:brk m:alnAt="23"/>
                            </m:rPr>
                            <a:rPr lang="en-US" sz="2000" i="1">
                              <a:latin typeface="Cambria Math"/>
                              <a:ea typeface="Cambria Math"/>
                            </a:rPr>
                            <m:t>𝑡</m:t>
                          </m:r>
                          <m:r>
                            <a:rPr lang="en-US" sz="2000" i="1">
                              <a:latin typeface="Cambria Math"/>
                              <a:ea typeface="Cambria Math"/>
                            </a:rPr>
                            <m:t>=0</m:t>
                          </m:r>
                        </m:sub>
                        <m:sup>
                          <m:r>
                            <a:rPr lang="en-US" sz="2000" i="1">
                              <a:latin typeface="Cambria Math"/>
                              <a:ea typeface="Cambria Math"/>
                            </a:rPr>
                            <m:t>∞</m:t>
                          </m:r>
                        </m:sup>
                        <m:e>
                          <m:sSub>
                            <m:sSubPr>
                              <m:ctrlPr>
                                <a:rPr lang="en-US" sz="2000" i="1">
                                  <a:latin typeface="Cambria Math"/>
                                  <a:ea typeface="Cambria Math"/>
                                </a:rPr>
                              </m:ctrlPr>
                            </m:sSubPr>
                            <m:e>
                              <m:r>
                                <a:rPr lang="en-US" sz="2000" i="1">
                                  <a:latin typeface="Cambria Math"/>
                                  <a:ea typeface="Cambria Math"/>
                                </a:rPr>
                                <m:t>𝑞</m:t>
                              </m:r>
                            </m:e>
                            <m:sub>
                              <m:r>
                                <a:rPr lang="en-US" sz="2000" i="1">
                                  <a:latin typeface="Cambria Math"/>
                                  <a:ea typeface="Cambria Math"/>
                                </a:rPr>
                                <m:t>𝑡</m:t>
                              </m:r>
                            </m:sub>
                          </m:sSub>
                          <m:d>
                            <m:dPr>
                              <m:ctrlPr>
                                <a:rPr lang="en-US" sz="2000" i="1">
                                  <a:latin typeface="Cambria Math"/>
                                  <a:ea typeface="Cambria Math"/>
                                </a:rPr>
                              </m:ctrlPr>
                            </m:dPr>
                            <m:e>
                              <m:r>
                                <a:rPr lang="en-US" sz="2000" i="1">
                                  <a:latin typeface="Cambria Math"/>
                                  <a:ea typeface="Cambria Math"/>
                                </a:rPr>
                                <m:t>1+</m:t>
                              </m:r>
                              <m:sSub>
                                <m:sSubPr>
                                  <m:ctrlPr>
                                    <a:rPr lang="en-US" sz="2000" i="1">
                                      <a:latin typeface="Cambria Math"/>
                                      <a:ea typeface="Cambria Math"/>
                                    </a:rPr>
                                  </m:ctrlPr>
                                </m:sSubPr>
                                <m:e>
                                  <m:r>
                                    <a:rPr lang="en-US" sz="2000" i="1">
                                      <a:latin typeface="Cambria Math"/>
                                      <a:ea typeface="Cambria Math"/>
                                    </a:rPr>
                                    <m:t>𝑡</m:t>
                                  </m:r>
                                </m:e>
                                <m:sub>
                                  <m:r>
                                    <a:rPr lang="en-US" sz="2000" i="1">
                                      <a:latin typeface="Cambria Math"/>
                                      <a:ea typeface="Cambria Math"/>
                                    </a:rPr>
                                    <m:t>𝑐𝑡</m:t>
                                  </m:r>
                                </m:sub>
                              </m:sSub>
                            </m:e>
                          </m:d>
                          <m:sSub>
                            <m:sSubPr>
                              <m:ctrlPr>
                                <a:rPr lang="en-US" sz="2000" i="1">
                                  <a:latin typeface="Cambria Math"/>
                                  <a:ea typeface="Cambria Math"/>
                                </a:rPr>
                              </m:ctrlPr>
                            </m:sSubPr>
                            <m:e>
                              <m:r>
                                <a:rPr lang="en-US" sz="2000" i="1">
                                  <a:latin typeface="Cambria Math"/>
                                  <a:ea typeface="Cambria Math"/>
                                </a:rPr>
                                <m:t>𝑐</m:t>
                              </m:r>
                            </m:e>
                            <m:sub>
                              <m:r>
                                <a:rPr lang="en-US" sz="2000" i="1">
                                  <a:latin typeface="Cambria Math"/>
                                  <a:ea typeface="Cambria Math"/>
                                </a:rPr>
                                <m:t>𝑡</m:t>
                              </m:r>
                            </m:sub>
                          </m:sSub>
                          <m:r>
                            <a:rPr lang="en-US" sz="2000" b="0" i="1" smtClean="0">
                              <a:latin typeface="Cambria Math"/>
                              <a:ea typeface="Cambria Math"/>
                            </a:rPr>
                            <m:t>≤ </m:t>
                          </m:r>
                        </m:e>
                      </m:nary>
                      <m:nary>
                        <m:naryPr>
                          <m:chr m:val="∑"/>
                          <m:ctrlPr>
                            <a:rPr lang="en-US" sz="2000" i="1">
                              <a:latin typeface="Cambria Math"/>
                              <a:ea typeface="Cambria Math"/>
                            </a:rPr>
                          </m:ctrlPr>
                        </m:naryPr>
                        <m:sub>
                          <m:r>
                            <m:rPr>
                              <m:brk m:alnAt="23"/>
                            </m:rPr>
                            <a:rPr lang="en-US" sz="2000" i="1">
                              <a:latin typeface="Cambria Math"/>
                              <a:ea typeface="Cambria Math"/>
                            </a:rPr>
                            <m:t>𝑡</m:t>
                          </m:r>
                          <m:r>
                            <a:rPr lang="en-US" sz="2000" i="1">
                              <a:latin typeface="Cambria Math"/>
                              <a:ea typeface="Cambria Math"/>
                            </a:rPr>
                            <m:t>=0</m:t>
                          </m:r>
                        </m:sub>
                        <m:sup>
                          <m:r>
                            <a:rPr lang="en-US" sz="2000" i="1">
                              <a:latin typeface="Cambria Math"/>
                              <a:ea typeface="Cambria Math"/>
                            </a:rPr>
                            <m:t>∞</m:t>
                          </m:r>
                        </m:sup>
                        <m:e>
                          <m:sSub>
                            <m:sSubPr>
                              <m:ctrlPr>
                                <a:rPr lang="en-US" sz="2000" i="1">
                                  <a:latin typeface="Cambria Math"/>
                                  <a:ea typeface="Cambria Math"/>
                                </a:rPr>
                              </m:ctrlPr>
                            </m:sSubPr>
                            <m:e>
                              <m:r>
                                <a:rPr lang="en-US" sz="2000" i="1">
                                  <a:latin typeface="Cambria Math"/>
                                  <a:ea typeface="Cambria Math"/>
                                </a:rPr>
                                <m:t>𝑤</m:t>
                              </m:r>
                            </m:e>
                            <m:sub>
                              <m:r>
                                <a:rPr lang="en-US" sz="2000" i="1">
                                  <a:latin typeface="Cambria Math"/>
                                  <a:ea typeface="Cambria Math"/>
                                </a:rPr>
                                <m:t>𝑡</m:t>
                              </m:r>
                            </m:sub>
                          </m:sSub>
                          <m:d>
                            <m:dPr>
                              <m:ctrlPr>
                                <a:rPr lang="en-US" sz="2000" i="1">
                                  <a:latin typeface="Cambria Math"/>
                                  <a:ea typeface="Cambria Math"/>
                                </a:rPr>
                              </m:ctrlPr>
                            </m:dPr>
                            <m:e>
                              <m:r>
                                <a:rPr lang="en-US" sz="2000" i="1">
                                  <a:latin typeface="Cambria Math"/>
                                  <a:ea typeface="Cambria Math"/>
                                </a:rPr>
                                <m:t>1</m:t>
                              </m:r>
                              <m:r>
                                <a:rPr lang="en-US" sz="2000" b="0" i="1" smtClean="0">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𝑡</m:t>
                                  </m:r>
                                </m:e>
                                <m:sub>
                                  <m:r>
                                    <a:rPr lang="en-US" sz="2000" i="1">
                                      <a:latin typeface="Cambria Math"/>
                                      <a:ea typeface="Cambria Math"/>
                                    </a:rPr>
                                    <m:t>𝑛𝑡</m:t>
                                  </m:r>
                                </m:sub>
                              </m:sSub>
                            </m:e>
                          </m:d>
                          <m:sSub>
                            <m:sSubPr>
                              <m:ctrlPr>
                                <a:rPr lang="en-US" sz="2000" i="1">
                                  <a:latin typeface="Cambria Math"/>
                                  <a:ea typeface="Cambria Math"/>
                                </a:rPr>
                              </m:ctrlPr>
                            </m:sSubPr>
                            <m:e>
                              <m:r>
                                <a:rPr lang="en-US" sz="2000" i="1">
                                  <a:latin typeface="Cambria Math"/>
                                  <a:ea typeface="Cambria Math"/>
                                </a:rPr>
                                <m:t>𝑛</m:t>
                              </m:r>
                            </m:e>
                            <m:sub>
                              <m:r>
                                <a:rPr lang="en-US" sz="2000" i="1">
                                  <a:latin typeface="Cambria Math"/>
                                  <a:ea typeface="Cambria Math"/>
                                </a:rPr>
                                <m:t>𝑡</m:t>
                              </m:r>
                            </m:sub>
                          </m:sSub>
                          <m:r>
                            <a:rPr lang="en-US" sz="2000" b="0" i="1" smtClean="0">
                              <a:latin typeface="Cambria Math"/>
                              <a:ea typeface="Cambria Math"/>
                            </a:rPr>
                            <m:t>−</m:t>
                          </m:r>
                          <m:nary>
                            <m:naryPr>
                              <m:chr m:val="∑"/>
                              <m:ctrlPr>
                                <a:rPr lang="en-US" sz="2000" i="1">
                                  <a:latin typeface="Cambria Math"/>
                                  <a:ea typeface="Cambria Math"/>
                                </a:rPr>
                              </m:ctrlPr>
                            </m:naryPr>
                            <m:sub>
                              <m:r>
                                <m:rPr>
                                  <m:brk m:alnAt="23"/>
                                </m:rPr>
                                <a:rPr lang="en-US" sz="2000" i="1">
                                  <a:latin typeface="Cambria Math"/>
                                  <a:ea typeface="Cambria Math"/>
                                </a:rPr>
                                <m:t>𝑡</m:t>
                              </m:r>
                              <m:r>
                                <a:rPr lang="en-US" sz="2000" i="1">
                                  <a:latin typeface="Cambria Math"/>
                                  <a:ea typeface="Cambria Math"/>
                                </a:rPr>
                                <m:t>=0</m:t>
                              </m:r>
                            </m:sub>
                            <m:sup>
                              <m:r>
                                <a:rPr lang="en-US" sz="2000" i="1">
                                  <a:latin typeface="Cambria Math"/>
                                  <a:ea typeface="Cambria Math"/>
                                </a:rPr>
                                <m:t>∞</m:t>
                              </m:r>
                            </m:sup>
                            <m:e>
                              <m:sSub>
                                <m:sSubPr>
                                  <m:ctrlPr>
                                    <a:rPr lang="en-US" sz="2000" i="1">
                                      <a:latin typeface="Cambria Math"/>
                                      <a:ea typeface="Cambria Math"/>
                                    </a:rPr>
                                  </m:ctrlPr>
                                </m:sSubPr>
                                <m:e>
                                  <m:r>
                                    <a:rPr lang="en-US" sz="2000" b="0" i="1" smtClean="0">
                                      <a:latin typeface="Cambria Math"/>
                                      <a:ea typeface="Cambria Math"/>
                                    </a:rPr>
                                    <m:t>𝑞</m:t>
                                  </m:r>
                                </m:e>
                                <m:sub>
                                  <m:r>
                                    <a:rPr lang="en-US" sz="2000" i="1">
                                      <a:latin typeface="Cambria Math"/>
                                      <a:ea typeface="Cambria Math"/>
                                    </a:rPr>
                                    <m:t>𝑡</m:t>
                                  </m:r>
                                </m:sub>
                              </m:sSub>
                              <m:sSub>
                                <m:sSubPr>
                                  <m:ctrlPr>
                                    <a:rPr lang="en-US" sz="2000" i="1">
                                      <a:latin typeface="Cambria Math"/>
                                      <a:ea typeface="Cambria Math"/>
                                    </a:rPr>
                                  </m:ctrlPr>
                                </m:sSubPr>
                                <m:e>
                                  <m:r>
                                    <a:rPr lang="en-US" sz="2000" i="1" smtClean="0">
                                      <a:latin typeface="Cambria Math"/>
                                      <a:ea typeface="Cambria Math"/>
                                    </a:rPr>
                                    <m:t>𝜏</m:t>
                                  </m:r>
                                  <m:r>
                                    <a:rPr lang="en-US" sz="2000" b="0" i="1" smtClean="0">
                                      <a:latin typeface="Cambria Math"/>
                                      <a:ea typeface="Cambria Math"/>
                                    </a:rPr>
                                    <m:t>h</m:t>
                                  </m:r>
                                </m:e>
                                <m:sub>
                                  <m:r>
                                    <a:rPr lang="en-US" sz="2000" i="1">
                                      <a:latin typeface="Cambria Math"/>
                                      <a:ea typeface="Cambria Math"/>
                                    </a:rPr>
                                    <m:t>𝑡</m:t>
                                  </m:r>
                                </m:sub>
                              </m:sSub>
                            </m:e>
                          </m:nary>
                          <m:r>
                            <a:rPr lang="en-US" sz="2000" b="0" i="1" smtClean="0">
                              <a:latin typeface="Cambria Math"/>
                              <a:ea typeface="Cambria Math"/>
                            </a:rPr>
                            <m:t>          </m:t>
                          </m:r>
                          <m:r>
                            <m:rPr>
                              <m:nor/>
                            </m:rPr>
                            <a:rPr lang="en-US" sz="2000" b="0" i="0" smtClean="0">
                              <a:latin typeface="Cambria Math"/>
                              <a:ea typeface="Cambria Math"/>
                            </a:rPr>
                            <m:t>     </m:t>
                          </m:r>
                          <m:r>
                            <m:rPr>
                              <m:nor/>
                            </m:rPr>
                            <a:rPr lang="en-US" sz="2000" dirty="0">
                              <a:latin typeface="Cambria Math" pitchFamily="18" charset="0"/>
                              <a:ea typeface="Cambria Math" pitchFamily="18" charset="0"/>
                            </a:rPr>
                            <m:t>(11.2.6) </m:t>
                          </m:r>
                        </m:e>
                      </m:nary>
                      <m:r>
                        <a:rPr lang="en-US" sz="2000" b="0" i="1" smtClean="0">
                          <a:latin typeface="Cambria Math"/>
                          <a:ea typeface="Cambria Math"/>
                        </a:rPr>
                        <m:t>+</m:t>
                      </m:r>
                      <m:nary>
                        <m:naryPr>
                          <m:chr m:val="∑"/>
                          <m:ctrlPr>
                            <a:rPr lang="en-US" sz="2000" i="1">
                              <a:latin typeface="Cambria Math"/>
                              <a:ea typeface="Cambria Math"/>
                            </a:rPr>
                          </m:ctrlPr>
                        </m:naryPr>
                        <m:sub>
                          <m:r>
                            <m:rPr>
                              <m:brk m:alnAt="23"/>
                            </m:rPr>
                            <a:rPr lang="en-US" sz="2000" i="1">
                              <a:latin typeface="Cambria Math"/>
                              <a:ea typeface="Cambria Math"/>
                            </a:rPr>
                            <m:t>𝑡</m:t>
                          </m:r>
                          <m:r>
                            <a:rPr lang="en-US" sz="2000" i="1">
                              <a:latin typeface="Cambria Math"/>
                              <a:ea typeface="Cambria Math"/>
                            </a:rPr>
                            <m:t>=</m:t>
                          </m:r>
                          <m:r>
                            <a:rPr lang="en-US" sz="2000" b="0" i="1" smtClean="0">
                              <a:latin typeface="Cambria Math"/>
                              <a:ea typeface="Cambria Math"/>
                            </a:rPr>
                            <m:t>1</m:t>
                          </m:r>
                        </m:sub>
                        <m:sup>
                          <m:r>
                            <a:rPr lang="en-US" sz="2000" i="1">
                              <a:latin typeface="Cambria Math"/>
                              <a:ea typeface="Cambria Math"/>
                            </a:rPr>
                            <m:t>∞</m:t>
                          </m:r>
                        </m:sup>
                        <m:e>
                          <m:d>
                            <m:dPr>
                              <m:begChr m:val="["/>
                              <m:endChr m:val="]"/>
                              <m:ctrlPr>
                                <a:rPr lang="en-US" sz="2000" i="1" smtClean="0">
                                  <a:latin typeface="Cambria Math"/>
                                  <a:ea typeface="Cambria Math"/>
                                </a:rPr>
                              </m:ctrlPr>
                            </m:dPr>
                            <m:e>
                              <m:sSub>
                                <m:sSubPr>
                                  <m:ctrlPr>
                                    <a:rPr lang="en-US" sz="2000" i="1">
                                      <a:latin typeface="Cambria Math"/>
                                      <a:ea typeface="Cambria Math"/>
                                    </a:rPr>
                                  </m:ctrlPr>
                                </m:sSubPr>
                                <m:e>
                                  <m:r>
                                    <a:rPr lang="en-US" sz="2000" b="0" i="1" smtClean="0">
                                      <a:latin typeface="Cambria Math"/>
                                      <a:ea typeface="Cambria Math"/>
                                    </a:rPr>
                                    <m:t>𝑟</m:t>
                                  </m:r>
                                </m:e>
                                <m:sub>
                                  <m:r>
                                    <a:rPr lang="en-US" sz="2000" i="1">
                                      <a:latin typeface="Cambria Math"/>
                                      <a:ea typeface="Cambria Math"/>
                                    </a:rPr>
                                    <m:t>𝑡</m:t>
                                  </m:r>
                                </m:sub>
                              </m:sSub>
                              <m:d>
                                <m:dPr>
                                  <m:ctrlPr>
                                    <a:rPr lang="en-US" sz="2000" i="1">
                                      <a:latin typeface="Cambria Math"/>
                                      <a:ea typeface="Cambria Math"/>
                                    </a:rPr>
                                  </m:ctrlPr>
                                </m:dPr>
                                <m:e>
                                  <m:r>
                                    <a:rPr lang="en-US" sz="2000" i="1">
                                      <a:latin typeface="Cambria Math"/>
                                      <a:ea typeface="Cambria Math"/>
                                    </a:rPr>
                                    <m:t>1−</m:t>
                                  </m:r>
                                  <m:sSub>
                                    <m:sSubPr>
                                      <m:ctrlPr>
                                        <a:rPr lang="en-US" sz="2000" i="1">
                                          <a:latin typeface="Cambria Math"/>
                                          <a:ea typeface="Cambria Math"/>
                                        </a:rPr>
                                      </m:ctrlPr>
                                    </m:sSubPr>
                                    <m:e>
                                      <m:r>
                                        <a:rPr lang="en-US" sz="2000" i="1">
                                          <a:latin typeface="Cambria Math"/>
                                          <a:ea typeface="Cambria Math"/>
                                        </a:rPr>
                                        <m:t>𝑡</m:t>
                                      </m:r>
                                    </m:e>
                                    <m:sub>
                                      <m:r>
                                        <a:rPr lang="en-US" sz="2000" b="0" i="1" smtClean="0">
                                          <a:latin typeface="Cambria Math"/>
                                          <a:ea typeface="Cambria Math"/>
                                        </a:rPr>
                                        <m:t>𝑘</m:t>
                                      </m:r>
                                      <m:r>
                                        <a:rPr lang="en-US" sz="2000" i="1">
                                          <a:latin typeface="Cambria Math"/>
                                          <a:ea typeface="Cambria Math"/>
                                        </a:rPr>
                                        <m:t>𝑡</m:t>
                                      </m:r>
                                    </m:sub>
                                  </m:sSub>
                                </m:e>
                              </m:d>
                              <m:r>
                                <a:rPr lang="en-US" sz="2000" b="0" i="1" smtClean="0">
                                  <a:latin typeface="Cambria Math"/>
                                  <a:ea typeface="Cambria Math"/>
                                </a:rPr>
                                <m:t>+</m:t>
                              </m:r>
                              <m:sSub>
                                <m:sSubPr>
                                  <m:ctrlPr>
                                    <a:rPr lang="en-US" sz="2000" i="1">
                                      <a:latin typeface="Cambria Math"/>
                                      <a:ea typeface="Cambria Math"/>
                                    </a:rPr>
                                  </m:ctrlPr>
                                </m:sSubPr>
                                <m:e>
                                  <m:r>
                                    <a:rPr lang="en-US" sz="2000" b="0" i="1" smtClean="0">
                                      <a:latin typeface="Cambria Math"/>
                                      <a:ea typeface="Cambria Math"/>
                                    </a:rPr>
                                    <m:t>𝑞</m:t>
                                  </m:r>
                                </m:e>
                                <m:sub>
                                  <m:r>
                                    <a:rPr lang="en-US" sz="2000" i="1">
                                      <a:latin typeface="Cambria Math"/>
                                      <a:ea typeface="Cambria Math"/>
                                    </a:rPr>
                                    <m:t>𝑡</m:t>
                                  </m:r>
                                </m:sub>
                              </m:sSub>
                              <m:d>
                                <m:dPr>
                                  <m:ctrlPr>
                                    <a:rPr lang="en-US" sz="2000" i="1">
                                      <a:latin typeface="Cambria Math"/>
                                      <a:ea typeface="Cambria Math"/>
                                    </a:rPr>
                                  </m:ctrlPr>
                                </m:dPr>
                                <m:e>
                                  <m:r>
                                    <a:rPr lang="en-US" sz="2000" i="1">
                                      <a:latin typeface="Cambria Math"/>
                                      <a:ea typeface="Cambria Math"/>
                                    </a:rPr>
                                    <m:t>1−</m:t>
                                  </m:r>
                                  <m:sSub>
                                    <m:sSubPr>
                                      <m:ctrlPr>
                                        <a:rPr lang="en-US" sz="2000" i="1">
                                          <a:latin typeface="Cambria Math"/>
                                          <a:ea typeface="Cambria Math"/>
                                        </a:rPr>
                                      </m:ctrlPr>
                                    </m:sSubPr>
                                    <m:e>
                                      <m:r>
                                        <a:rPr lang="en-US" sz="2000" i="1">
                                          <a:latin typeface="Cambria Math"/>
                                          <a:ea typeface="Cambria Math"/>
                                        </a:rPr>
                                        <m:t>𝑡</m:t>
                                      </m:r>
                                    </m:e>
                                    <m:sub>
                                      <m:r>
                                        <a:rPr lang="en-US" sz="2000" b="0" i="1" smtClean="0">
                                          <a:latin typeface="Cambria Math"/>
                                          <a:ea typeface="Cambria Math"/>
                                        </a:rPr>
                                        <m:t>𝑖</m:t>
                                      </m:r>
                                      <m:r>
                                        <a:rPr lang="en-US" sz="2000" i="1">
                                          <a:latin typeface="Cambria Math"/>
                                          <a:ea typeface="Cambria Math"/>
                                        </a:rPr>
                                        <m:t>𝑡</m:t>
                                      </m:r>
                                    </m:sub>
                                  </m:sSub>
                                </m:e>
                              </m:d>
                              <m:d>
                                <m:dPr>
                                  <m:ctrlPr>
                                    <a:rPr lang="en-US" sz="2000" b="0" i="1" smtClean="0">
                                      <a:latin typeface="Cambria Math"/>
                                      <a:ea typeface="Cambria Math"/>
                                    </a:rPr>
                                  </m:ctrlPr>
                                </m:dPr>
                                <m:e>
                                  <m:r>
                                    <a:rPr lang="en-US" sz="2000" b="0" i="1" smtClean="0">
                                      <a:latin typeface="Cambria Math"/>
                                      <a:ea typeface="Cambria Math"/>
                                    </a:rPr>
                                    <m:t>1−</m:t>
                                  </m:r>
                                  <m:r>
                                    <a:rPr lang="en-US" sz="2000" b="0" i="1" smtClean="0">
                                      <a:latin typeface="Cambria Math"/>
                                      <a:ea typeface="Cambria Math"/>
                                    </a:rPr>
                                    <m:t>𝛿</m:t>
                                  </m:r>
                                </m:e>
                              </m:d>
                              <m:r>
                                <a:rPr lang="en-US" sz="2000" b="0" i="1" smtClean="0">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𝑞</m:t>
                                  </m:r>
                                </m:e>
                                <m:sub>
                                  <m:r>
                                    <a:rPr lang="en-US" sz="2000" i="1">
                                      <a:latin typeface="Cambria Math"/>
                                      <a:ea typeface="Cambria Math"/>
                                    </a:rPr>
                                    <m:t>𝑡</m:t>
                                  </m:r>
                                  <m:r>
                                    <a:rPr lang="en-US" sz="2000" b="0" i="1" smtClean="0">
                                      <a:latin typeface="Cambria Math"/>
                                      <a:ea typeface="Cambria Math"/>
                                    </a:rPr>
                                    <m:t>−1</m:t>
                                  </m:r>
                                </m:sub>
                              </m:sSub>
                              <m:d>
                                <m:dPr>
                                  <m:ctrlPr>
                                    <a:rPr lang="en-US" sz="2000" i="1">
                                      <a:latin typeface="Cambria Math"/>
                                      <a:ea typeface="Cambria Math"/>
                                    </a:rPr>
                                  </m:ctrlPr>
                                </m:dPr>
                                <m:e>
                                  <m:r>
                                    <a:rPr lang="en-US" sz="2000" i="1">
                                      <a:latin typeface="Cambria Math"/>
                                      <a:ea typeface="Cambria Math"/>
                                    </a:rPr>
                                    <m:t>1−</m:t>
                                  </m:r>
                                  <m:sSub>
                                    <m:sSubPr>
                                      <m:ctrlPr>
                                        <a:rPr lang="en-US" sz="2000" i="1">
                                          <a:latin typeface="Cambria Math"/>
                                          <a:ea typeface="Cambria Math"/>
                                        </a:rPr>
                                      </m:ctrlPr>
                                    </m:sSubPr>
                                    <m:e>
                                      <m:r>
                                        <a:rPr lang="en-US" sz="2000" i="1">
                                          <a:latin typeface="Cambria Math"/>
                                          <a:ea typeface="Cambria Math"/>
                                        </a:rPr>
                                        <m:t>𝑡</m:t>
                                      </m:r>
                                    </m:e>
                                    <m:sub>
                                      <m:r>
                                        <a:rPr lang="en-US" sz="2000" i="1">
                                          <a:latin typeface="Cambria Math"/>
                                          <a:ea typeface="Cambria Math"/>
                                        </a:rPr>
                                        <m:t>𝑖𝑡</m:t>
                                      </m:r>
                                      <m:r>
                                        <a:rPr lang="en-US" sz="2000" b="0" i="1" smtClean="0">
                                          <a:latin typeface="Cambria Math"/>
                                          <a:ea typeface="Cambria Math"/>
                                        </a:rPr>
                                        <m:t>−1</m:t>
                                      </m:r>
                                    </m:sub>
                                  </m:sSub>
                                </m:e>
                              </m:d>
                            </m:e>
                          </m:d>
                        </m:e>
                      </m:nary>
                      <m:sSub>
                        <m:sSubPr>
                          <m:ctrlPr>
                            <a:rPr lang="en-US" sz="2000" i="1">
                              <a:latin typeface="Cambria Math"/>
                              <a:ea typeface="Cambria Math"/>
                            </a:rPr>
                          </m:ctrlPr>
                        </m:sSubPr>
                        <m:e>
                          <m:r>
                            <a:rPr lang="en-US" sz="2000" b="0" i="1" smtClean="0">
                              <a:latin typeface="Cambria Math"/>
                              <a:ea typeface="Cambria Math"/>
                            </a:rPr>
                            <m:t>𝑘</m:t>
                          </m:r>
                        </m:e>
                        <m:sub>
                          <m:r>
                            <a:rPr lang="en-US" sz="2000" i="1">
                              <a:latin typeface="Cambria Math"/>
                              <a:ea typeface="Cambria Math"/>
                            </a:rPr>
                            <m:t>𝑡</m:t>
                          </m:r>
                        </m:sub>
                      </m:sSub>
                    </m:oMath>
                  </m:oMathPara>
                </a14:m>
                <a:endParaRPr lang="en-US" sz="2000" i="1" dirty="0" smtClean="0">
                  <a:latin typeface="Cambria Math"/>
                  <a:ea typeface="Cambria Math"/>
                </a:endParaRPr>
              </a:p>
              <a:p>
                <a:pPr marL="109728" indent="0">
                  <a:buNone/>
                </a:pPr>
                <a:endParaRPr lang="en-US" sz="2000" i="1" dirty="0">
                  <a:latin typeface="Cambria Math"/>
                  <a:ea typeface="Cambria Math"/>
                </a:endParaRPr>
              </a:p>
              <a:p>
                <a:pPr marL="109728" indent="0">
                  <a:buNone/>
                </a:pPr>
                <a14:m>
                  <m:oMathPara xmlns:m="http://schemas.openxmlformats.org/officeDocument/2006/math">
                    <m:oMathParaPr>
                      <m:jc m:val="centerGroup"/>
                    </m:oMathParaPr>
                    <m:oMath xmlns:m="http://schemas.openxmlformats.org/officeDocument/2006/math">
                      <m:r>
                        <a:rPr lang="en-US" sz="2000" b="0" i="1" smtClean="0">
                          <a:latin typeface="Cambria Math"/>
                          <a:ea typeface="Cambria Math"/>
                        </a:rPr>
                        <m:t>+ </m:t>
                      </m:r>
                      <m:d>
                        <m:dPr>
                          <m:begChr m:val="["/>
                          <m:endChr m:val="]"/>
                          <m:ctrlPr>
                            <a:rPr lang="en-US" sz="2000" b="0" i="1" smtClean="0">
                              <a:latin typeface="Cambria Math"/>
                              <a:ea typeface="Cambria Math"/>
                            </a:rPr>
                          </m:ctrlPr>
                        </m:dPr>
                        <m:e>
                          <m:sSub>
                            <m:sSubPr>
                              <m:ctrlPr>
                                <a:rPr lang="en-US" sz="2000" i="1">
                                  <a:latin typeface="Cambria Math"/>
                                  <a:ea typeface="Cambria Math"/>
                                </a:rPr>
                              </m:ctrlPr>
                            </m:sSubPr>
                            <m:e>
                              <m:r>
                                <a:rPr lang="en-US" sz="2000" i="1">
                                  <a:latin typeface="Cambria Math"/>
                                  <a:ea typeface="Cambria Math"/>
                                </a:rPr>
                                <m:t>𝑟</m:t>
                              </m:r>
                            </m:e>
                            <m:sub>
                              <m:r>
                                <a:rPr lang="en-US" sz="2000" b="0" i="1" smtClean="0">
                                  <a:latin typeface="Cambria Math"/>
                                  <a:ea typeface="Cambria Math"/>
                                </a:rPr>
                                <m:t>0</m:t>
                              </m:r>
                            </m:sub>
                          </m:sSub>
                          <m:d>
                            <m:dPr>
                              <m:ctrlPr>
                                <a:rPr lang="en-US" sz="2000" i="1">
                                  <a:latin typeface="Cambria Math"/>
                                  <a:ea typeface="Cambria Math"/>
                                </a:rPr>
                              </m:ctrlPr>
                            </m:dPr>
                            <m:e>
                              <m:r>
                                <a:rPr lang="en-US" sz="2000" i="1">
                                  <a:latin typeface="Cambria Math"/>
                                  <a:ea typeface="Cambria Math"/>
                                </a:rPr>
                                <m:t>1−</m:t>
                              </m:r>
                              <m:sSub>
                                <m:sSubPr>
                                  <m:ctrlPr>
                                    <a:rPr lang="en-US" sz="2000" i="1">
                                      <a:latin typeface="Cambria Math"/>
                                      <a:ea typeface="Cambria Math"/>
                                    </a:rPr>
                                  </m:ctrlPr>
                                </m:sSubPr>
                                <m:e>
                                  <m:r>
                                    <a:rPr lang="en-US" sz="2000" i="1">
                                      <a:latin typeface="Cambria Math"/>
                                      <a:ea typeface="Cambria Math"/>
                                    </a:rPr>
                                    <m:t>𝑡</m:t>
                                  </m:r>
                                </m:e>
                                <m:sub>
                                  <m:r>
                                    <a:rPr lang="en-US" sz="2000" i="1">
                                      <a:latin typeface="Cambria Math"/>
                                      <a:ea typeface="Cambria Math"/>
                                    </a:rPr>
                                    <m:t>𝑘</m:t>
                                  </m:r>
                                  <m:r>
                                    <a:rPr lang="en-US" sz="2000" b="0" i="1" smtClean="0">
                                      <a:latin typeface="Cambria Math"/>
                                      <a:ea typeface="Cambria Math"/>
                                    </a:rPr>
                                    <m:t>0</m:t>
                                  </m:r>
                                </m:sub>
                              </m:sSub>
                            </m:e>
                          </m:d>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𝑞</m:t>
                              </m:r>
                            </m:e>
                            <m:sub>
                              <m:r>
                                <a:rPr lang="en-US" sz="2000" b="0" i="1" smtClean="0">
                                  <a:latin typeface="Cambria Math"/>
                                  <a:ea typeface="Cambria Math"/>
                                </a:rPr>
                                <m:t>0</m:t>
                              </m:r>
                            </m:sub>
                          </m:sSub>
                          <m:d>
                            <m:dPr>
                              <m:ctrlPr>
                                <a:rPr lang="en-US" sz="2000" i="1">
                                  <a:latin typeface="Cambria Math"/>
                                  <a:ea typeface="Cambria Math"/>
                                </a:rPr>
                              </m:ctrlPr>
                            </m:dPr>
                            <m:e>
                              <m:r>
                                <a:rPr lang="en-US" sz="2000" i="1">
                                  <a:latin typeface="Cambria Math"/>
                                  <a:ea typeface="Cambria Math"/>
                                </a:rPr>
                                <m:t>1−</m:t>
                              </m:r>
                              <m:sSub>
                                <m:sSubPr>
                                  <m:ctrlPr>
                                    <a:rPr lang="en-US" sz="2000" i="1">
                                      <a:latin typeface="Cambria Math"/>
                                      <a:ea typeface="Cambria Math"/>
                                    </a:rPr>
                                  </m:ctrlPr>
                                </m:sSubPr>
                                <m:e>
                                  <m:r>
                                    <a:rPr lang="en-US" sz="2000" i="1">
                                      <a:latin typeface="Cambria Math"/>
                                      <a:ea typeface="Cambria Math"/>
                                    </a:rPr>
                                    <m:t>𝑡</m:t>
                                  </m:r>
                                </m:e>
                                <m:sub>
                                  <m:r>
                                    <a:rPr lang="en-US" sz="2000" i="1">
                                      <a:latin typeface="Cambria Math"/>
                                      <a:ea typeface="Cambria Math"/>
                                    </a:rPr>
                                    <m:t>𝑖</m:t>
                                  </m:r>
                                  <m:r>
                                    <a:rPr lang="en-US" sz="2000" b="0" i="1" smtClean="0">
                                      <a:latin typeface="Cambria Math"/>
                                      <a:ea typeface="Cambria Math"/>
                                    </a:rPr>
                                    <m:t>0</m:t>
                                  </m:r>
                                </m:sub>
                              </m:sSub>
                            </m:e>
                          </m:d>
                          <m:d>
                            <m:dPr>
                              <m:ctrlPr>
                                <a:rPr lang="en-US" sz="2000" i="1">
                                  <a:latin typeface="Cambria Math"/>
                                  <a:ea typeface="Cambria Math"/>
                                </a:rPr>
                              </m:ctrlPr>
                            </m:dPr>
                            <m:e>
                              <m:r>
                                <a:rPr lang="en-US" sz="2000" i="1">
                                  <a:latin typeface="Cambria Math"/>
                                  <a:ea typeface="Cambria Math"/>
                                </a:rPr>
                                <m:t>1−</m:t>
                              </m:r>
                              <m:r>
                                <a:rPr lang="en-US" sz="2000" i="1">
                                  <a:latin typeface="Cambria Math"/>
                                  <a:ea typeface="Cambria Math"/>
                                </a:rPr>
                                <m:t>𝛿</m:t>
                              </m:r>
                            </m:e>
                          </m:d>
                        </m:e>
                      </m:d>
                      <m:sSub>
                        <m:sSubPr>
                          <m:ctrlPr>
                            <a:rPr lang="en-US" sz="2000" i="1">
                              <a:latin typeface="Cambria Math"/>
                              <a:ea typeface="Cambria Math"/>
                            </a:rPr>
                          </m:ctrlPr>
                        </m:sSubPr>
                        <m:e>
                          <m:r>
                            <a:rPr lang="en-US" sz="2000" i="1">
                              <a:latin typeface="Cambria Math"/>
                              <a:ea typeface="Cambria Math"/>
                            </a:rPr>
                            <m:t>𝑘</m:t>
                          </m:r>
                        </m:e>
                        <m:sub>
                          <m:r>
                            <a:rPr lang="en-US" sz="2000" b="0" i="1" smtClean="0">
                              <a:latin typeface="Cambria Math"/>
                              <a:ea typeface="Cambria Math"/>
                            </a:rPr>
                            <m:t>0</m:t>
                          </m:r>
                        </m:sub>
                      </m:sSub>
                      <m:r>
                        <a:rPr lang="en-US" sz="2000" b="0" i="1" smtClean="0">
                          <a:latin typeface="Cambria Math"/>
                          <a:ea typeface="Cambria Math"/>
                        </a:rPr>
                        <m:t>+  </m:t>
                      </m:r>
                      <m:func>
                        <m:funcPr>
                          <m:ctrlPr>
                            <a:rPr lang="en-US" sz="2000" b="0" i="1" smtClean="0">
                              <a:latin typeface="Cambria Math"/>
                              <a:ea typeface="Cambria Math"/>
                            </a:rPr>
                          </m:ctrlPr>
                        </m:funcPr>
                        <m:fName>
                          <m:limLow>
                            <m:limLowPr>
                              <m:ctrlPr>
                                <a:rPr lang="en-US" sz="2000" b="0" i="1" smtClean="0">
                                  <a:latin typeface="Cambria Math"/>
                                  <a:ea typeface="Cambria Math"/>
                                </a:rPr>
                              </m:ctrlPr>
                            </m:limLowPr>
                            <m:e>
                              <m:r>
                                <m:rPr>
                                  <m:sty m:val="p"/>
                                </m:rPr>
                                <a:rPr lang="en-US" sz="2000" b="0" i="0" smtClean="0">
                                  <a:latin typeface="Cambria Math"/>
                                  <a:ea typeface="Cambria Math"/>
                                </a:rPr>
                                <m:t>lim</m:t>
                              </m:r>
                            </m:e>
                            <m:lim>
                              <m:r>
                                <a:rPr lang="en-US" sz="2000" b="0" i="1" smtClean="0">
                                  <a:latin typeface="Cambria Math"/>
                                  <a:ea typeface="Cambria Math"/>
                                </a:rPr>
                                <m:t>𝑇</m:t>
                              </m:r>
                              <m:r>
                                <a:rPr lang="en-US" sz="2000" b="0" i="1" smtClean="0">
                                  <a:latin typeface="Cambria Math"/>
                                  <a:ea typeface="Cambria Math"/>
                                </a:rPr>
                                <m:t>→∞</m:t>
                              </m:r>
                            </m:lim>
                          </m:limLow>
                        </m:fName>
                        <m:e>
                          <m:sSub>
                            <m:sSubPr>
                              <m:ctrlPr>
                                <a:rPr lang="en-US" sz="2000" i="1">
                                  <a:latin typeface="Cambria Math"/>
                                  <a:ea typeface="Cambria Math"/>
                                </a:rPr>
                              </m:ctrlPr>
                            </m:sSubPr>
                            <m:e>
                              <m:r>
                                <a:rPr lang="en-US" sz="2000" i="1">
                                  <a:latin typeface="Cambria Math"/>
                                  <a:ea typeface="Cambria Math"/>
                                </a:rPr>
                                <m:t>𝑞</m:t>
                              </m:r>
                            </m:e>
                            <m:sub>
                              <m:r>
                                <a:rPr lang="en-US" sz="2000" b="0" i="1" smtClean="0">
                                  <a:latin typeface="Cambria Math"/>
                                  <a:ea typeface="Cambria Math"/>
                                </a:rPr>
                                <m:t>𝑇</m:t>
                              </m:r>
                            </m:sub>
                          </m:sSub>
                          <m:d>
                            <m:dPr>
                              <m:ctrlPr>
                                <a:rPr lang="en-US" sz="2000" i="1">
                                  <a:latin typeface="Cambria Math"/>
                                  <a:ea typeface="Cambria Math"/>
                                </a:rPr>
                              </m:ctrlPr>
                            </m:dPr>
                            <m:e>
                              <m:r>
                                <a:rPr lang="en-US" sz="2000" i="1">
                                  <a:latin typeface="Cambria Math"/>
                                  <a:ea typeface="Cambria Math"/>
                                </a:rPr>
                                <m:t>1−</m:t>
                              </m:r>
                              <m:sSub>
                                <m:sSubPr>
                                  <m:ctrlPr>
                                    <a:rPr lang="en-US" sz="2000" i="1">
                                      <a:latin typeface="Cambria Math"/>
                                      <a:ea typeface="Cambria Math"/>
                                    </a:rPr>
                                  </m:ctrlPr>
                                </m:sSubPr>
                                <m:e>
                                  <m:r>
                                    <a:rPr lang="en-US" sz="2000" i="1">
                                      <a:latin typeface="Cambria Math"/>
                                      <a:ea typeface="Cambria Math"/>
                                    </a:rPr>
                                    <m:t>𝑡</m:t>
                                  </m:r>
                                </m:e>
                                <m:sub>
                                  <m:r>
                                    <a:rPr lang="en-US" sz="2000" i="1">
                                      <a:latin typeface="Cambria Math"/>
                                      <a:ea typeface="Cambria Math"/>
                                    </a:rPr>
                                    <m:t>𝑖</m:t>
                                  </m:r>
                                  <m:r>
                                    <a:rPr lang="en-US" sz="2000" b="0" i="1" smtClean="0">
                                      <a:latin typeface="Cambria Math"/>
                                      <a:ea typeface="Cambria Math"/>
                                    </a:rPr>
                                    <m:t>𝑇</m:t>
                                  </m:r>
                                </m:sub>
                              </m:sSub>
                            </m:e>
                          </m:d>
                          <m:sSub>
                            <m:sSubPr>
                              <m:ctrlPr>
                                <a:rPr lang="en-US" sz="2000" i="1">
                                  <a:latin typeface="Cambria Math"/>
                                  <a:ea typeface="Cambria Math"/>
                                </a:rPr>
                              </m:ctrlPr>
                            </m:sSubPr>
                            <m:e>
                              <m:r>
                                <a:rPr lang="en-US" sz="2000" i="1">
                                  <a:latin typeface="Cambria Math"/>
                                  <a:ea typeface="Cambria Math"/>
                                </a:rPr>
                                <m:t>𝑘</m:t>
                              </m:r>
                            </m:e>
                            <m:sub>
                              <m:r>
                                <a:rPr lang="en-US" sz="2000" b="0" i="1" smtClean="0">
                                  <a:latin typeface="Cambria Math"/>
                                  <a:ea typeface="Cambria Math"/>
                                </a:rPr>
                                <m:t>𝑇</m:t>
                              </m:r>
                              <m:r>
                                <a:rPr lang="en-US" sz="2000" b="0" i="1" smtClean="0">
                                  <a:latin typeface="Cambria Math"/>
                                  <a:ea typeface="Cambria Math"/>
                                </a:rPr>
                                <m:t>+1</m:t>
                              </m:r>
                            </m:sub>
                          </m:sSub>
                        </m:e>
                      </m:func>
                      <m:r>
                        <a:rPr lang="en-US" sz="2000" b="0" i="1" smtClean="0">
                          <a:latin typeface="Cambria Math"/>
                          <a:ea typeface="Cambria Math"/>
                        </a:rPr>
                        <m:t> </m:t>
                      </m:r>
                    </m:oMath>
                  </m:oMathPara>
                </a14:m>
                <a:endParaRPr lang="en-US" sz="2000" dirty="0" smtClean="0">
                  <a:latin typeface="Garamond" pitchFamily="18" charset="0"/>
                </a:endParaRPr>
              </a:p>
              <a:p>
                <a:pPr marL="109728" indent="0">
                  <a:buNone/>
                </a:pPr>
                <a:r>
                  <a:rPr lang="en-US" sz="2000" dirty="0" smtClean="0">
                    <a:latin typeface="Cambria Math" pitchFamily="18" charset="0"/>
                    <a:ea typeface="Cambria Math" pitchFamily="18" charset="0"/>
                  </a:rPr>
                  <a:t>   </a:t>
                </a:r>
                <a:endParaRPr lang="en-US" sz="2000" dirty="0">
                  <a:latin typeface="Cambria Math" pitchFamily="18" charset="0"/>
                  <a:ea typeface="Cambria Math" pitchFamily="18" charset="0"/>
                </a:endParaRPr>
              </a:p>
              <a:p>
                <a:pPr marL="109728" indent="0">
                  <a:buNone/>
                </a:pPr>
                <a14:m>
                  <m:oMathPara xmlns:m="http://schemas.openxmlformats.org/officeDocument/2006/math">
                    <m:oMathParaPr>
                      <m:jc m:val="centerGroup"/>
                    </m:oMathParaPr>
                    <m:oMath xmlns:m="http://schemas.openxmlformats.org/officeDocument/2006/math">
                      <m:sSub>
                        <m:sSubPr>
                          <m:ctrlPr>
                            <a:rPr lang="en-US" sz="2000" i="1">
                              <a:latin typeface="Cambria Math"/>
                              <a:ea typeface="Cambria Math"/>
                            </a:rPr>
                          </m:ctrlPr>
                        </m:sSubPr>
                        <m:e>
                          <m:sSub>
                            <m:sSubPr>
                              <m:ctrlPr>
                                <a:rPr lang="en-US" sz="2000" i="1">
                                  <a:latin typeface="Cambria Math"/>
                                  <a:ea typeface="Cambria Math"/>
                                </a:rPr>
                              </m:ctrlPr>
                            </m:sSubPr>
                            <m:e>
                              <m:r>
                                <a:rPr lang="en-US" sz="2000" i="1">
                                  <a:latin typeface="Cambria Math"/>
                                  <a:ea typeface="Cambria Math"/>
                                </a:rPr>
                                <m:t>𝑞</m:t>
                              </m:r>
                            </m:e>
                            <m:sub>
                              <m:r>
                                <a:rPr lang="en-US" sz="2000" i="1">
                                  <a:latin typeface="Cambria Math"/>
                                  <a:ea typeface="Cambria Math"/>
                                </a:rPr>
                                <m:t>𝑡</m:t>
                              </m:r>
                            </m:sub>
                          </m:sSub>
                          <m:d>
                            <m:dPr>
                              <m:ctrlPr>
                                <a:rPr lang="en-US" sz="2000" i="1">
                                  <a:latin typeface="Cambria Math"/>
                                  <a:ea typeface="Cambria Math"/>
                                </a:rPr>
                              </m:ctrlPr>
                            </m:dPr>
                            <m:e>
                              <m:r>
                                <a:rPr lang="en-US" sz="2000" i="1">
                                  <a:latin typeface="Cambria Math"/>
                                  <a:ea typeface="Cambria Math"/>
                                </a:rPr>
                                <m:t>1−</m:t>
                              </m:r>
                              <m:sSub>
                                <m:sSubPr>
                                  <m:ctrlPr>
                                    <a:rPr lang="en-US" sz="2000" i="1">
                                      <a:latin typeface="Cambria Math"/>
                                      <a:ea typeface="Cambria Math"/>
                                    </a:rPr>
                                  </m:ctrlPr>
                                </m:sSubPr>
                                <m:e>
                                  <m:r>
                                    <a:rPr lang="en-US" sz="2000" i="1">
                                      <a:latin typeface="Cambria Math"/>
                                      <a:ea typeface="Cambria Math"/>
                                    </a:rPr>
                                    <m:t>𝑡</m:t>
                                  </m:r>
                                </m:e>
                                <m:sub>
                                  <m:r>
                                    <a:rPr lang="en-US" sz="2000" i="1">
                                      <a:latin typeface="Cambria Math"/>
                                      <a:ea typeface="Cambria Math"/>
                                    </a:rPr>
                                    <m:t>𝑖𝑡</m:t>
                                  </m:r>
                                </m:sub>
                              </m:sSub>
                            </m:e>
                          </m:d>
                          <m:r>
                            <a:rPr lang="en-US" sz="2000" b="0" i="1" smtClean="0">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𝑞</m:t>
                              </m:r>
                            </m:e>
                            <m:sub>
                              <m:r>
                                <a:rPr lang="en-US" sz="2000" i="1">
                                  <a:latin typeface="Cambria Math"/>
                                  <a:ea typeface="Cambria Math"/>
                                </a:rPr>
                                <m:t>𝑡</m:t>
                              </m:r>
                              <m:r>
                                <a:rPr lang="en-US" sz="2000" b="0" i="1" smtClean="0">
                                  <a:latin typeface="Cambria Math"/>
                                  <a:ea typeface="Cambria Math"/>
                                </a:rPr>
                                <m:t>+1</m:t>
                              </m:r>
                            </m:sub>
                          </m:sSub>
                          <m:d>
                            <m:dPr>
                              <m:ctrlPr>
                                <a:rPr lang="en-US" sz="2000" i="1">
                                  <a:latin typeface="Cambria Math"/>
                                  <a:ea typeface="Cambria Math"/>
                                </a:rPr>
                              </m:ctrlPr>
                            </m:dPr>
                            <m:e>
                              <m:r>
                                <a:rPr lang="en-US" sz="2000" i="1">
                                  <a:latin typeface="Cambria Math"/>
                                  <a:ea typeface="Cambria Math"/>
                                </a:rPr>
                                <m:t>1−</m:t>
                              </m:r>
                              <m:sSub>
                                <m:sSubPr>
                                  <m:ctrlPr>
                                    <a:rPr lang="en-US" sz="2000" i="1">
                                      <a:latin typeface="Cambria Math"/>
                                      <a:ea typeface="Cambria Math"/>
                                    </a:rPr>
                                  </m:ctrlPr>
                                </m:sSubPr>
                                <m:e>
                                  <m:r>
                                    <a:rPr lang="en-US" sz="2000" i="1">
                                      <a:latin typeface="Cambria Math"/>
                                      <a:ea typeface="Cambria Math"/>
                                    </a:rPr>
                                    <m:t>𝑡</m:t>
                                  </m:r>
                                </m:e>
                                <m:sub>
                                  <m:r>
                                    <a:rPr lang="en-US" sz="2000" i="1">
                                      <a:latin typeface="Cambria Math"/>
                                      <a:ea typeface="Cambria Math"/>
                                    </a:rPr>
                                    <m:t>𝑖𝑡</m:t>
                                  </m:r>
                                  <m:r>
                                    <a:rPr lang="en-US" sz="2000" b="0" i="1" smtClean="0">
                                      <a:latin typeface="Cambria Math"/>
                                      <a:ea typeface="Cambria Math"/>
                                    </a:rPr>
                                    <m:t>+1</m:t>
                                  </m:r>
                                </m:sub>
                              </m:sSub>
                            </m:e>
                          </m:d>
                          <m:d>
                            <m:dPr>
                              <m:ctrlPr>
                                <a:rPr lang="en-US" sz="2000" i="1">
                                  <a:latin typeface="Cambria Math"/>
                                  <a:ea typeface="Cambria Math"/>
                                </a:rPr>
                              </m:ctrlPr>
                            </m:dPr>
                            <m:e>
                              <m:r>
                                <a:rPr lang="en-US" sz="2000" i="1">
                                  <a:latin typeface="Cambria Math"/>
                                  <a:ea typeface="Cambria Math"/>
                                </a:rPr>
                                <m:t>1−</m:t>
                              </m:r>
                              <m:r>
                                <a:rPr lang="en-US" sz="2000" i="1">
                                  <a:latin typeface="Cambria Math"/>
                                  <a:ea typeface="Cambria Math"/>
                                </a:rPr>
                                <m:t>𝛿</m:t>
                              </m:r>
                            </m:e>
                          </m:d>
                          <m:r>
                            <a:rPr lang="en-US" sz="2000" b="0" i="1" smtClean="0">
                              <a:latin typeface="Cambria Math"/>
                              <a:ea typeface="Cambria Math"/>
                            </a:rPr>
                            <m:t>+</m:t>
                          </m:r>
                          <m:r>
                            <a:rPr lang="en-US" sz="2000" i="1">
                              <a:latin typeface="Cambria Math"/>
                              <a:ea typeface="Cambria Math"/>
                            </a:rPr>
                            <m:t>𝑟</m:t>
                          </m:r>
                        </m:e>
                        <m:sub>
                          <m:r>
                            <a:rPr lang="en-US" sz="2000" i="1">
                              <a:latin typeface="Cambria Math"/>
                              <a:ea typeface="Cambria Math"/>
                            </a:rPr>
                            <m:t>𝑡</m:t>
                          </m:r>
                          <m:r>
                            <a:rPr lang="en-US" sz="2000" b="0" i="1" smtClean="0">
                              <a:latin typeface="Cambria Math"/>
                              <a:ea typeface="Cambria Math"/>
                            </a:rPr>
                            <m:t>+1</m:t>
                          </m:r>
                        </m:sub>
                      </m:sSub>
                      <m:d>
                        <m:dPr>
                          <m:ctrlPr>
                            <a:rPr lang="en-US" sz="2000" i="1">
                              <a:latin typeface="Cambria Math"/>
                              <a:ea typeface="Cambria Math"/>
                            </a:rPr>
                          </m:ctrlPr>
                        </m:dPr>
                        <m:e>
                          <m:r>
                            <a:rPr lang="en-US" sz="2000" i="1">
                              <a:latin typeface="Cambria Math"/>
                              <a:ea typeface="Cambria Math"/>
                            </a:rPr>
                            <m:t>1−</m:t>
                          </m:r>
                          <m:sSub>
                            <m:sSubPr>
                              <m:ctrlPr>
                                <a:rPr lang="en-US" sz="2000" i="1">
                                  <a:latin typeface="Cambria Math"/>
                                  <a:ea typeface="Cambria Math"/>
                                </a:rPr>
                              </m:ctrlPr>
                            </m:sSubPr>
                            <m:e>
                              <m:r>
                                <a:rPr lang="en-US" sz="2000" i="1">
                                  <a:latin typeface="Cambria Math"/>
                                  <a:ea typeface="Cambria Math"/>
                                </a:rPr>
                                <m:t>𝑡</m:t>
                              </m:r>
                            </m:e>
                            <m:sub>
                              <m:r>
                                <a:rPr lang="en-US" sz="2000" i="1">
                                  <a:latin typeface="Cambria Math"/>
                                  <a:ea typeface="Cambria Math"/>
                                </a:rPr>
                                <m:t>𝑘𝑡</m:t>
                              </m:r>
                              <m:r>
                                <a:rPr lang="en-US" sz="2000" b="0" i="1" smtClean="0">
                                  <a:latin typeface="Cambria Math"/>
                                  <a:ea typeface="Cambria Math"/>
                                </a:rPr>
                                <m:t>+1</m:t>
                              </m:r>
                            </m:sub>
                          </m:sSub>
                        </m:e>
                      </m:d>
                      <m:r>
                        <a:rPr lang="en-US" sz="2000" b="0" i="1" smtClean="0">
                          <a:latin typeface="Cambria Math"/>
                          <a:ea typeface="Cambria Math"/>
                        </a:rPr>
                        <m:t>       (11.2.8)</m:t>
                      </m:r>
                    </m:oMath>
                  </m:oMathPara>
                </a14:m>
                <a:endParaRPr lang="en-US" sz="2000" dirty="0" smtClean="0">
                  <a:latin typeface="Garamond"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17788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Garamond" pitchFamily="18" charset="0"/>
              </a:rPr>
              <a:t>Household’s and Firm’s Problem.</a:t>
            </a:r>
            <a:endParaRPr lang="en-US" sz="3600" dirty="0">
              <a:latin typeface="Garamond" pitchFamily="18" charset="0"/>
            </a:endParaRPr>
          </a:p>
        </p:txBody>
      </p:sp>
      <p:sp>
        <p:nvSpPr>
          <p:cNvPr id="4" name="Slide Number Placeholder 3"/>
          <p:cNvSpPr>
            <a:spLocks noGrp="1"/>
          </p:cNvSpPr>
          <p:nvPr>
            <p:ph type="sldNum" sz="quarter" idx="12"/>
          </p:nvPr>
        </p:nvSpPr>
        <p:spPr/>
        <p:txBody>
          <a:bodyPr/>
          <a:lstStyle/>
          <a:p>
            <a:fld id="{112B6FAC-0003-45FB-8571-68CF69A21F4F}" type="slidenum">
              <a:rPr lang="en-US" smtClean="0">
                <a:latin typeface="Garamond" pitchFamily="18" charset="0"/>
              </a:rPr>
              <a:t>7</a:t>
            </a:fld>
            <a:endParaRPr lang="en-US">
              <a:latin typeface="Garamond"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109728" indent="0">
                  <a:buNone/>
                </a:pPr>
                <a:r>
                  <a:rPr lang="en-US" sz="2000" dirty="0" smtClean="0">
                    <a:latin typeface="Garamond" pitchFamily="18" charset="0"/>
                  </a:rPr>
                  <a:t>Household’s Euler equations:</a:t>
                </a:r>
              </a:p>
              <a:p>
                <a:pPr marL="109728" indent="0">
                  <a:buNone/>
                </a:pPr>
                <a:r>
                  <a:rPr lang="en-US" sz="2000" dirty="0" smtClean="0">
                    <a:ea typeface="Cambria Math"/>
                  </a:rPr>
                  <a:t>			</a:t>
                </a:r>
                <a14:m>
                  <m:oMath xmlns:m="http://schemas.openxmlformats.org/officeDocument/2006/math">
                    <m:sSup>
                      <m:sSupPr>
                        <m:ctrlPr>
                          <a:rPr lang="en-US" sz="2000" i="1" smtClean="0">
                            <a:latin typeface="Cambria Math"/>
                            <a:ea typeface="Cambria Math"/>
                          </a:rPr>
                        </m:ctrlPr>
                      </m:sSupPr>
                      <m:e>
                        <m:r>
                          <a:rPr lang="en-US" sz="2000" i="1" smtClean="0">
                            <a:latin typeface="Cambria Math"/>
                            <a:ea typeface="Cambria Math"/>
                          </a:rPr>
                          <m:t>𝛽</m:t>
                        </m:r>
                      </m:e>
                      <m:sup>
                        <m:r>
                          <a:rPr lang="en-US" sz="2000" b="0" i="1" smtClean="0">
                            <a:latin typeface="Cambria Math"/>
                            <a:ea typeface="Cambria Math"/>
                          </a:rPr>
                          <m:t>𝑡</m:t>
                        </m:r>
                      </m:sup>
                    </m:sSup>
                    <m:sSub>
                      <m:sSubPr>
                        <m:ctrlPr>
                          <a:rPr lang="en-US" sz="2000" i="1" smtClean="0">
                            <a:latin typeface="Cambria Math"/>
                            <a:ea typeface="Cambria Math"/>
                          </a:rPr>
                        </m:ctrlPr>
                      </m:sSubPr>
                      <m:e>
                        <m:r>
                          <a:rPr lang="en-US" sz="2000" b="0" i="1" smtClean="0">
                            <a:latin typeface="Cambria Math"/>
                            <a:ea typeface="Cambria Math"/>
                          </a:rPr>
                          <m:t>𝑈</m:t>
                        </m:r>
                      </m:e>
                      <m:sub>
                        <m:r>
                          <a:rPr lang="en-US" sz="2000" b="0" i="1" smtClean="0">
                            <a:latin typeface="Cambria Math"/>
                            <a:ea typeface="Cambria Math"/>
                          </a:rPr>
                          <m:t>1</m:t>
                        </m:r>
                        <m:r>
                          <a:rPr lang="en-US" sz="2000" b="0" i="1" smtClean="0">
                            <a:latin typeface="Cambria Math"/>
                            <a:ea typeface="Cambria Math"/>
                          </a:rPr>
                          <m:t>𝑡</m:t>
                        </m:r>
                      </m:sub>
                    </m:sSub>
                    <m:r>
                      <a:rPr lang="en-US" sz="2000" b="0" i="1" smtClean="0">
                        <a:latin typeface="Cambria Math"/>
                        <a:ea typeface="Cambria Math"/>
                      </a:rPr>
                      <m:t>= </m:t>
                    </m:r>
                    <m:r>
                      <a:rPr lang="en-US" sz="2000" b="0" i="1" smtClean="0">
                        <a:latin typeface="Cambria Math"/>
                        <a:ea typeface="Cambria Math"/>
                      </a:rPr>
                      <m:t>𝜇</m:t>
                    </m:r>
                    <m:sSub>
                      <m:sSubPr>
                        <m:ctrlPr>
                          <a:rPr lang="en-US" sz="2000" b="0" i="1" smtClean="0">
                            <a:latin typeface="Cambria Math"/>
                            <a:ea typeface="Cambria Math"/>
                          </a:rPr>
                        </m:ctrlPr>
                      </m:sSubPr>
                      <m:e>
                        <m:r>
                          <a:rPr lang="en-US" sz="2000" b="0" i="1" smtClean="0">
                            <a:latin typeface="Cambria Math"/>
                            <a:ea typeface="Cambria Math"/>
                          </a:rPr>
                          <m:t>𝑞</m:t>
                        </m:r>
                      </m:e>
                      <m:sub>
                        <m:r>
                          <a:rPr lang="en-US" sz="2000" b="0" i="1" smtClean="0">
                            <a:latin typeface="Cambria Math"/>
                            <a:ea typeface="Cambria Math"/>
                          </a:rPr>
                          <m:t>𝑡</m:t>
                        </m:r>
                      </m:sub>
                    </m:sSub>
                    <m:d>
                      <m:dPr>
                        <m:ctrlPr>
                          <a:rPr lang="en-US" sz="2000" b="0" i="1" smtClean="0">
                            <a:latin typeface="Cambria Math"/>
                            <a:ea typeface="Cambria Math"/>
                          </a:rPr>
                        </m:ctrlPr>
                      </m:dPr>
                      <m:e>
                        <m:r>
                          <a:rPr lang="en-US" sz="2000" b="0" i="1" smtClean="0">
                            <a:latin typeface="Cambria Math"/>
                            <a:ea typeface="Cambria Math"/>
                          </a:rPr>
                          <m:t>1+</m:t>
                        </m:r>
                        <m:sSub>
                          <m:sSubPr>
                            <m:ctrlPr>
                              <a:rPr lang="en-US" sz="2000" b="0" i="1" smtClean="0">
                                <a:latin typeface="Cambria Math"/>
                                <a:ea typeface="Cambria Math"/>
                              </a:rPr>
                            </m:ctrlPr>
                          </m:sSubPr>
                          <m:e>
                            <m:r>
                              <a:rPr lang="en-US" sz="2000" b="0" i="1" smtClean="0">
                                <a:latin typeface="Cambria Math"/>
                                <a:ea typeface="Cambria Math"/>
                              </a:rPr>
                              <m:t>𝜏</m:t>
                            </m:r>
                          </m:e>
                          <m:sub>
                            <m:r>
                              <a:rPr lang="en-US" sz="2000" b="0" i="1" smtClean="0">
                                <a:latin typeface="Cambria Math"/>
                                <a:ea typeface="Cambria Math"/>
                              </a:rPr>
                              <m:t>𝑐𝑡</m:t>
                            </m:r>
                          </m:sub>
                        </m:sSub>
                      </m:e>
                    </m:d>
                  </m:oMath>
                </a14:m>
                <a:r>
                  <a:rPr lang="en-US" sz="2000" b="0" i="1" dirty="0" smtClean="0">
                    <a:latin typeface="Cambria Math"/>
                    <a:ea typeface="Cambria Math"/>
                  </a:rPr>
                  <a:t>  		</a:t>
                </a:r>
                <a:r>
                  <a:rPr lang="en-US" sz="2000" b="0" dirty="0" smtClean="0">
                    <a:latin typeface="Cambria Math"/>
                    <a:ea typeface="Cambria Math"/>
                  </a:rPr>
                  <a:t>(11.2.10a)</a:t>
                </a:r>
                <a:endParaRPr lang="en-US" sz="2000" b="0" i="1" dirty="0" smtClean="0">
                  <a:latin typeface="Cambria Math"/>
                  <a:ea typeface="Cambria Math"/>
                </a:endParaRPr>
              </a:p>
              <a:p>
                <a:pPr marL="109728" indent="0">
                  <a:buNone/>
                </a:pPr>
                <a:r>
                  <a:rPr lang="en-US" sz="2000" dirty="0" smtClean="0">
                    <a:ea typeface="Cambria Math"/>
                  </a:rPr>
                  <a:t>			</a:t>
                </a:r>
                <a14:m>
                  <m:oMath xmlns:m="http://schemas.openxmlformats.org/officeDocument/2006/math">
                    <m:sSup>
                      <m:sSupPr>
                        <m:ctrlPr>
                          <a:rPr lang="en-US" sz="2000" i="1">
                            <a:latin typeface="Cambria Math"/>
                            <a:ea typeface="Cambria Math"/>
                          </a:rPr>
                        </m:ctrlPr>
                      </m:sSupPr>
                      <m:e>
                        <m:r>
                          <a:rPr lang="en-US" sz="2000" i="1">
                            <a:latin typeface="Cambria Math"/>
                            <a:ea typeface="Cambria Math"/>
                          </a:rPr>
                          <m:t>𝛽</m:t>
                        </m:r>
                      </m:e>
                      <m:sup>
                        <m:r>
                          <a:rPr lang="en-US" sz="2000" i="1">
                            <a:latin typeface="Cambria Math"/>
                            <a:ea typeface="Cambria Math"/>
                          </a:rPr>
                          <m:t>𝑡</m:t>
                        </m:r>
                      </m:sup>
                    </m:sSup>
                    <m:sSub>
                      <m:sSubPr>
                        <m:ctrlPr>
                          <a:rPr lang="en-US" sz="2000" i="1">
                            <a:latin typeface="Cambria Math"/>
                            <a:ea typeface="Cambria Math"/>
                          </a:rPr>
                        </m:ctrlPr>
                      </m:sSubPr>
                      <m:e>
                        <m:r>
                          <a:rPr lang="en-US" sz="2000" i="1">
                            <a:latin typeface="Cambria Math"/>
                            <a:ea typeface="Cambria Math"/>
                          </a:rPr>
                          <m:t>𝑈</m:t>
                        </m:r>
                      </m:e>
                      <m:sub>
                        <m:r>
                          <a:rPr lang="en-US" sz="2000" b="0" i="1" smtClean="0">
                            <a:latin typeface="Cambria Math"/>
                            <a:ea typeface="Cambria Math"/>
                          </a:rPr>
                          <m:t>2</m:t>
                        </m:r>
                        <m:r>
                          <a:rPr lang="en-US" sz="2000" i="1">
                            <a:latin typeface="Cambria Math"/>
                            <a:ea typeface="Cambria Math"/>
                          </a:rPr>
                          <m:t>𝑡</m:t>
                        </m:r>
                      </m:sub>
                    </m:sSub>
                    <m:r>
                      <a:rPr lang="en-US" sz="2000" i="1" smtClean="0">
                        <a:latin typeface="Cambria Math"/>
                        <a:ea typeface="Cambria Math"/>
                      </a:rPr>
                      <m:t>≤</m:t>
                    </m:r>
                    <m:r>
                      <a:rPr lang="en-US" sz="2000" i="1">
                        <a:latin typeface="Cambria Math"/>
                        <a:ea typeface="Cambria Math"/>
                      </a:rPr>
                      <m:t> </m:t>
                    </m:r>
                    <m:r>
                      <a:rPr lang="en-US" sz="2000" i="1">
                        <a:latin typeface="Cambria Math"/>
                        <a:ea typeface="Cambria Math"/>
                      </a:rPr>
                      <m:t>𝜇</m:t>
                    </m:r>
                    <m:sSub>
                      <m:sSubPr>
                        <m:ctrlPr>
                          <a:rPr lang="en-US" sz="2000" i="1">
                            <a:latin typeface="Cambria Math"/>
                            <a:ea typeface="Cambria Math"/>
                          </a:rPr>
                        </m:ctrlPr>
                      </m:sSubPr>
                      <m:e>
                        <m:r>
                          <a:rPr lang="en-US" sz="2000" b="0" i="1" smtClean="0">
                            <a:latin typeface="Cambria Math"/>
                            <a:ea typeface="Cambria Math"/>
                          </a:rPr>
                          <m:t>𝑤</m:t>
                        </m:r>
                      </m:e>
                      <m:sub>
                        <m:r>
                          <a:rPr lang="en-US" sz="2000" i="1">
                            <a:latin typeface="Cambria Math"/>
                            <a:ea typeface="Cambria Math"/>
                          </a:rPr>
                          <m:t>𝑡</m:t>
                        </m:r>
                      </m:sub>
                    </m:sSub>
                    <m:d>
                      <m:dPr>
                        <m:ctrlPr>
                          <a:rPr lang="en-US" sz="2000" i="1">
                            <a:latin typeface="Cambria Math"/>
                            <a:ea typeface="Cambria Math"/>
                          </a:rPr>
                        </m:ctrlPr>
                      </m:dPr>
                      <m:e>
                        <m:r>
                          <a:rPr lang="en-US" sz="2000" i="1">
                            <a:latin typeface="Cambria Math"/>
                            <a:ea typeface="Cambria Math"/>
                          </a:rPr>
                          <m:t>1</m:t>
                        </m:r>
                        <m:r>
                          <a:rPr lang="en-US" sz="2000" b="0" i="1" smtClean="0">
                            <a:latin typeface="Cambria Math"/>
                            <a:ea typeface="Cambria Math"/>
                          </a:rPr>
                          <m:t>−</m:t>
                        </m:r>
                        <m:sSub>
                          <m:sSubPr>
                            <m:ctrlPr>
                              <a:rPr lang="en-US" sz="2000" i="1">
                                <a:latin typeface="Cambria Math"/>
                                <a:ea typeface="Cambria Math"/>
                              </a:rPr>
                            </m:ctrlPr>
                          </m:sSubPr>
                          <m:e>
                            <m:r>
                              <a:rPr lang="en-US" sz="2000" i="1">
                                <a:latin typeface="Cambria Math"/>
                                <a:ea typeface="Cambria Math"/>
                              </a:rPr>
                              <m:t>𝜏</m:t>
                            </m:r>
                          </m:e>
                          <m:sub>
                            <m:r>
                              <a:rPr lang="en-US" sz="2000" b="0" i="1" smtClean="0">
                                <a:latin typeface="Cambria Math"/>
                                <a:ea typeface="Cambria Math"/>
                              </a:rPr>
                              <m:t>𝑛</m:t>
                            </m:r>
                            <m:r>
                              <a:rPr lang="en-US" sz="2000" i="1">
                                <a:latin typeface="Cambria Math"/>
                                <a:ea typeface="Cambria Math"/>
                              </a:rPr>
                              <m:t>𝑡</m:t>
                            </m:r>
                          </m:sub>
                        </m:sSub>
                      </m:e>
                    </m:d>
                  </m:oMath>
                </a14:m>
                <a:r>
                  <a:rPr lang="en-US" sz="2000" dirty="0" smtClean="0">
                    <a:latin typeface="Garamond" pitchFamily="18" charset="0"/>
                  </a:rPr>
                  <a:t> 		</a:t>
                </a:r>
                <a:r>
                  <a:rPr lang="en-US" sz="2000" dirty="0" smtClean="0">
                    <a:latin typeface="Cambria Math"/>
                    <a:ea typeface="Cambria Math"/>
                  </a:rPr>
                  <a:t>(11.2.10b)</a:t>
                </a:r>
              </a:p>
              <a:p>
                <a:pPr marL="109728" indent="0">
                  <a:buNone/>
                </a:pPr>
                <a:endParaRPr lang="en-US" sz="2000" dirty="0">
                  <a:latin typeface="Cambria Math"/>
                  <a:ea typeface="Cambria Math"/>
                </a:endParaRPr>
              </a:p>
              <a:p>
                <a:pPr marL="109728" indent="0">
                  <a:buNone/>
                </a:pPr>
                <a:r>
                  <a:rPr lang="en-US" sz="2000" dirty="0" smtClean="0">
                    <a:latin typeface="Garamond" pitchFamily="18" charset="0"/>
                  </a:rPr>
                  <a:t>Firm’s zero-profit conditions:</a:t>
                </a:r>
              </a:p>
              <a:p>
                <a:pPr marL="109728" indent="0">
                  <a:buNone/>
                </a:pPr>
                <a:r>
                  <a:rPr lang="en-US" sz="2000" dirty="0" smtClean="0">
                    <a:ea typeface="Cambria Math"/>
                  </a:rPr>
                  <a:t>			</a:t>
                </a:r>
                <a14:m>
                  <m:oMath xmlns:m="http://schemas.openxmlformats.org/officeDocument/2006/math">
                    <m:sSub>
                      <m:sSubPr>
                        <m:ctrlPr>
                          <a:rPr lang="en-US" sz="2000" i="1">
                            <a:latin typeface="Cambria Math"/>
                            <a:ea typeface="Cambria Math"/>
                          </a:rPr>
                        </m:ctrlPr>
                      </m:sSubPr>
                      <m:e>
                        <m:r>
                          <a:rPr lang="en-US" sz="2000" i="1">
                            <a:latin typeface="Cambria Math"/>
                            <a:ea typeface="Cambria Math"/>
                          </a:rPr>
                          <m:t>𝑟</m:t>
                        </m:r>
                      </m:e>
                      <m:sub>
                        <m:r>
                          <a:rPr lang="en-US" sz="2000" i="1">
                            <a:latin typeface="Cambria Math"/>
                            <a:ea typeface="Cambria Math"/>
                          </a:rPr>
                          <m:t>𝑡</m:t>
                        </m:r>
                      </m:sub>
                    </m:sSub>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𝑞</m:t>
                        </m:r>
                      </m:e>
                      <m:sub>
                        <m:r>
                          <a:rPr lang="en-US" sz="2000" b="0" i="1" smtClean="0">
                            <a:latin typeface="Cambria Math"/>
                            <a:ea typeface="Cambria Math"/>
                          </a:rPr>
                          <m:t>𝑡</m:t>
                        </m:r>
                      </m:sub>
                    </m:sSub>
                    <m:sSub>
                      <m:sSubPr>
                        <m:ctrlPr>
                          <a:rPr lang="en-US" sz="2000" i="1">
                            <a:latin typeface="Cambria Math"/>
                            <a:ea typeface="Cambria Math"/>
                          </a:rPr>
                        </m:ctrlPr>
                      </m:sSubPr>
                      <m:e>
                        <m:r>
                          <a:rPr lang="en-US" sz="2000" b="0" i="1" smtClean="0">
                            <a:latin typeface="Cambria Math"/>
                            <a:ea typeface="Cambria Math"/>
                          </a:rPr>
                          <m:t>𝐹</m:t>
                        </m:r>
                      </m:e>
                      <m:sub>
                        <m:r>
                          <a:rPr lang="en-US" sz="2000" b="0" i="1" smtClean="0">
                            <a:latin typeface="Cambria Math"/>
                            <a:ea typeface="Cambria Math"/>
                          </a:rPr>
                          <m:t>𝑘</m:t>
                        </m:r>
                        <m:r>
                          <a:rPr lang="en-US" sz="2000" i="1">
                            <a:latin typeface="Cambria Math"/>
                            <a:ea typeface="Cambria Math"/>
                          </a:rPr>
                          <m:t>𝑡</m:t>
                        </m:r>
                      </m:sub>
                    </m:sSub>
                  </m:oMath>
                </a14:m>
                <a:r>
                  <a:rPr lang="en-US" sz="2000" dirty="0" smtClean="0">
                    <a:latin typeface="Garamond" pitchFamily="18" charset="0"/>
                  </a:rPr>
                  <a:t> </a:t>
                </a:r>
              </a:p>
              <a:p>
                <a:pPr marL="109728" indent="0">
                  <a:buNone/>
                </a:pPr>
                <a:r>
                  <a:rPr lang="en-US" sz="2000" dirty="0" smtClean="0">
                    <a:ea typeface="Cambria Math"/>
                  </a:rPr>
                  <a:t>			</a:t>
                </a:r>
                <a14:m>
                  <m:oMath xmlns:m="http://schemas.openxmlformats.org/officeDocument/2006/math">
                    <m:sSub>
                      <m:sSubPr>
                        <m:ctrlPr>
                          <a:rPr lang="en-US" sz="2000" i="1" smtClean="0">
                            <a:latin typeface="Cambria Math"/>
                            <a:ea typeface="Cambria Math"/>
                          </a:rPr>
                        </m:ctrlPr>
                      </m:sSubPr>
                      <m:e>
                        <m:r>
                          <a:rPr lang="en-US" sz="2000" b="0" i="1" smtClean="0">
                            <a:latin typeface="Cambria Math"/>
                            <a:ea typeface="Cambria Math"/>
                          </a:rPr>
                          <m:t>𝑤</m:t>
                        </m:r>
                      </m:e>
                      <m:sub>
                        <m:r>
                          <a:rPr lang="en-US" sz="2000" i="1">
                            <a:latin typeface="Cambria Math"/>
                            <a:ea typeface="Cambria Math"/>
                          </a:rPr>
                          <m:t>𝑡</m:t>
                        </m:r>
                      </m:sub>
                    </m:sSub>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𝑞</m:t>
                        </m:r>
                      </m:e>
                      <m:sub>
                        <m:r>
                          <a:rPr lang="en-US" sz="2000" i="1">
                            <a:latin typeface="Cambria Math"/>
                            <a:ea typeface="Cambria Math"/>
                          </a:rPr>
                          <m:t>𝑡</m:t>
                        </m:r>
                      </m:sub>
                    </m:sSub>
                    <m:sSub>
                      <m:sSubPr>
                        <m:ctrlPr>
                          <a:rPr lang="en-US" sz="2000" i="1">
                            <a:latin typeface="Cambria Math"/>
                            <a:ea typeface="Cambria Math"/>
                          </a:rPr>
                        </m:ctrlPr>
                      </m:sSubPr>
                      <m:e>
                        <m:r>
                          <a:rPr lang="en-US" sz="2000" i="1">
                            <a:latin typeface="Cambria Math"/>
                            <a:ea typeface="Cambria Math"/>
                          </a:rPr>
                          <m:t>𝐹</m:t>
                        </m:r>
                      </m:e>
                      <m:sub>
                        <m:r>
                          <a:rPr lang="en-US" sz="2000" b="0" i="1" smtClean="0">
                            <a:latin typeface="Cambria Math"/>
                            <a:ea typeface="Cambria Math"/>
                          </a:rPr>
                          <m:t>𝑛</m:t>
                        </m:r>
                        <m:r>
                          <a:rPr lang="en-US" sz="2000" i="1">
                            <a:latin typeface="Cambria Math"/>
                            <a:ea typeface="Cambria Math"/>
                          </a:rPr>
                          <m:t>𝑡</m:t>
                        </m:r>
                      </m:sub>
                    </m:sSub>
                  </m:oMath>
                </a14:m>
                <a:r>
                  <a:rPr lang="en-US" sz="2000" dirty="0" smtClean="0">
                    <a:latin typeface="Garamond" pitchFamily="18" charset="0"/>
                  </a:rPr>
                  <a:t>              		  </a:t>
                </a:r>
                <a:r>
                  <a:rPr lang="en-US" sz="2000" dirty="0">
                    <a:latin typeface="Cambria Math"/>
                    <a:ea typeface="Cambria Math"/>
                  </a:rPr>
                  <a:t>(</a:t>
                </a:r>
                <a:r>
                  <a:rPr lang="en-US" sz="2000" dirty="0" smtClean="0">
                    <a:latin typeface="Cambria Math"/>
                    <a:ea typeface="Cambria Math"/>
                  </a:rPr>
                  <a:t>11.2.11)</a:t>
                </a:r>
                <a:endParaRPr lang="en-US" sz="2000" i="1" dirty="0">
                  <a:latin typeface="Cambria Math"/>
                  <a:ea typeface="Cambria Math"/>
                </a:endParaRPr>
              </a:p>
              <a:p>
                <a:pPr marL="109728" indent="0">
                  <a:buNone/>
                </a:pPr>
                <a:r>
                  <a:rPr lang="en-US" sz="2000" dirty="0" smtClean="0">
                    <a:latin typeface="Garamond" pitchFamily="18" charset="0"/>
                  </a:rPr>
                  <a:t>                  </a:t>
                </a:r>
                <a:endParaRPr lang="en-US" sz="2000" dirty="0">
                  <a:latin typeface="Garamond"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704"/>
                </a:stretch>
              </a:blipFill>
            </p:spPr>
            <p:txBody>
              <a:bodyPr/>
              <a:lstStyle/>
              <a:p>
                <a:r>
                  <a:rPr lang="en-US">
                    <a:noFill/>
                  </a:rPr>
                  <a:t> </a:t>
                </a:r>
              </a:p>
            </p:txBody>
          </p:sp>
        </mc:Fallback>
      </mc:AlternateContent>
    </p:spTree>
    <p:extLst>
      <p:ext uri="{BB962C8B-B14F-4D97-AF65-F5344CB8AC3E}">
        <p14:creationId xmlns:p14="http://schemas.microsoft.com/office/powerpoint/2010/main" val="3109909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Garamond" pitchFamily="18" charset="0"/>
              </a:rPr>
              <a:t>Computing equilibrium. 1.</a:t>
            </a:r>
            <a:endParaRPr lang="en-US" sz="3600" dirty="0">
              <a:latin typeface="Garamond" pitchFamily="18" charset="0"/>
            </a:endParaRPr>
          </a:p>
        </p:txBody>
      </p:sp>
      <p:sp>
        <p:nvSpPr>
          <p:cNvPr id="4" name="Slide Number Placeholder 3"/>
          <p:cNvSpPr>
            <a:spLocks noGrp="1"/>
          </p:cNvSpPr>
          <p:nvPr>
            <p:ph type="sldNum" sz="quarter" idx="12"/>
          </p:nvPr>
        </p:nvSpPr>
        <p:spPr/>
        <p:txBody>
          <a:bodyPr/>
          <a:lstStyle/>
          <a:p>
            <a:fld id="{112B6FAC-0003-45FB-8571-68CF69A21F4F}" type="slidenum">
              <a:rPr lang="en-US" smtClean="0">
                <a:latin typeface="Garamond" pitchFamily="18" charset="0"/>
              </a:rPr>
              <a:t>8</a:t>
            </a:fld>
            <a:endParaRPr lang="en-US">
              <a:latin typeface="Garamond"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normAutofit/>
              </a:bodyPr>
              <a:lstStyle/>
              <a:p>
                <a:pPr marL="0" indent="0">
                  <a:buNone/>
                </a:pPr>
                <a:r>
                  <a:rPr lang="en-US" sz="2000" dirty="0" smtClean="0">
                    <a:latin typeface="Garamond" pitchFamily="18" charset="0"/>
                  </a:rPr>
                  <a:t>Assumptions: </a:t>
                </a:r>
                <a14:m>
                  <m:oMath xmlns:m="http://schemas.openxmlformats.org/officeDocument/2006/math">
                    <m:r>
                      <a:rPr lang="en-US" sz="2000" i="1">
                        <a:latin typeface="Cambria Math"/>
                      </a:rPr>
                      <m:t>𝑈</m:t>
                    </m:r>
                    <m:d>
                      <m:dPr>
                        <m:ctrlPr>
                          <a:rPr lang="en-US" sz="2000" i="1">
                            <a:latin typeface="Cambria Math"/>
                          </a:rPr>
                        </m:ctrlPr>
                      </m:dPr>
                      <m:e>
                        <m:r>
                          <a:rPr lang="en-US" sz="2000" b="0" i="1" smtClean="0">
                            <a:latin typeface="Cambria Math"/>
                          </a:rPr>
                          <m:t>𝑐</m:t>
                        </m:r>
                        <m:r>
                          <a:rPr lang="en-US" sz="2000" b="0" i="1" smtClean="0">
                            <a:latin typeface="Cambria Math"/>
                          </a:rPr>
                          <m:t>,1−</m:t>
                        </m:r>
                        <m:r>
                          <a:rPr lang="en-US" sz="2000" b="0" i="1" smtClean="0">
                            <a:latin typeface="Cambria Math"/>
                          </a:rPr>
                          <m:t>𝑛</m:t>
                        </m:r>
                      </m:e>
                    </m:d>
                    <m:r>
                      <a:rPr lang="en-US" sz="2000" b="0" i="1" smtClean="0">
                        <a:latin typeface="Cambria Math"/>
                      </a:rPr>
                      <m:t>=</m:t>
                    </m:r>
                    <m:r>
                      <a:rPr lang="en-US" sz="2000" b="0" i="1" smtClean="0">
                        <a:latin typeface="Cambria Math"/>
                      </a:rPr>
                      <m:t>𝑢</m:t>
                    </m:r>
                    <m:d>
                      <m:dPr>
                        <m:ctrlPr>
                          <a:rPr lang="en-US" sz="2000" b="0" i="1" smtClean="0">
                            <a:latin typeface="Cambria Math"/>
                          </a:rPr>
                        </m:ctrlPr>
                      </m:dPr>
                      <m:e>
                        <m:r>
                          <a:rPr lang="en-US" sz="2000" b="0" i="1" smtClean="0">
                            <a:latin typeface="Cambria Math"/>
                          </a:rPr>
                          <m:t>𝑐</m:t>
                        </m:r>
                      </m:e>
                    </m:d>
                  </m:oMath>
                </a14:m>
                <a:r>
                  <a:rPr lang="en-US" sz="2000" dirty="0" smtClean="0">
                    <a:latin typeface="Garamond" pitchFamily="18" charset="0"/>
                  </a:rPr>
                  <a:t>, inelastic labor supply, full employment.</a:t>
                </a:r>
              </a:p>
              <a:p>
                <a:endParaRPr lang="en-US" sz="2000" dirty="0" smtClean="0">
                  <a:latin typeface="Garamond" pitchFamily="18" charset="0"/>
                </a:endParaRPr>
              </a:p>
              <a:p>
                <a:pPr marL="109728" indent="0">
                  <a:buNone/>
                </a:pPr>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a:rPr>
                          <m:t>𝑘</m:t>
                        </m:r>
                      </m:e>
                      <m:sub>
                        <m:r>
                          <a:rPr lang="en-US" sz="2000" b="0" i="1" smtClean="0">
                            <a:latin typeface="Cambria Math"/>
                          </a:rPr>
                          <m:t>𝑡</m:t>
                        </m:r>
                        <m:r>
                          <a:rPr lang="en-US" sz="2000" b="0" i="1" smtClean="0">
                            <a:latin typeface="Cambria Math"/>
                          </a:rPr>
                          <m:t>+1</m:t>
                        </m:r>
                      </m:sub>
                    </m:sSub>
                    <m:r>
                      <a:rPr lang="en-US" sz="2000" b="0" i="1" smtClean="0">
                        <a:latin typeface="Cambria Math"/>
                      </a:rPr>
                      <m:t>=</m:t>
                    </m:r>
                    <m:r>
                      <a:rPr lang="en-US" sz="2000" b="0" i="1" smtClean="0">
                        <a:latin typeface="Cambria Math"/>
                      </a:rPr>
                      <m:t>𝑓</m:t>
                    </m:r>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𝑘</m:t>
                            </m:r>
                          </m:e>
                          <m:sub>
                            <m:r>
                              <a:rPr lang="en-US" sz="2000" b="0" i="1" smtClean="0">
                                <a:latin typeface="Cambria Math"/>
                              </a:rPr>
                              <m:t>𝑡</m:t>
                            </m:r>
                          </m:sub>
                        </m:sSub>
                      </m:e>
                    </m:d>
                    <m:r>
                      <a:rPr lang="en-US" sz="2000" b="0" i="1" smtClean="0">
                        <a:latin typeface="Cambria Math"/>
                      </a:rPr>
                      <m:t>+</m:t>
                    </m:r>
                    <m:d>
                      <m:dPr>
                        <m:ctrlPr>
                          <a:rPr lang="en-US" sz="2000" b="0" i="1" smtClean="0">
                            <a:latin typeface="Cambria Math"/>
                          </a:rPr>
                        </m:ctrlPr>
                      </m:dPr>
                      <m:e>
                        <m:r>
                          <a:rPr lang="en-US" sz="2000" b="0" i="1" smtClean="0">
                            <a:latin typeface="Cambria Math"/>
                          </a:rPr>
                          <m:t>1−</m:t>
                        </m:r>
                        <m:r>
                          <a:rPr lang="en-US" sz="2000" b="0" i="1" smtClean="0">
                            <a:latin typeface="Cambria Math"/>
                            <a:ea typeface="Cambria Math"/>
                          </a:rPr>
                          <m:t>𝛿</m:t>
                        </m:r>
                      </m:e>
                    </m:d>
                    <m:sSub>
                      <m:sSubPr>
                        <m:ctrlPr>
                          <a:rPr lang="en-US" sz="2000" b="0" i="1" smtClean="0">
                            <a:latin typeface="Cambria Math"/>
                            <a:ea typeface="Cambria Math"/>
                          </a:rPr>
                        </m:ctrlPr>
                      </m:sSubPr>
                      <m:e>
                        <m:r>
                          <a:rPr lang="en-US" sz="2000" b="0" i="1" smtClean="0">
                            <a:latin typeface="Cambria Math"/>
                            <a:ea typeface="Cambria Math"/>
                          </a:rPr>
                          <m:t>𝑘</m:t>
                        </m:r>
                      </m:e>
                      <m:sub>
                        <m:r>
                          <a:rPr lang="en-US" sz="2000" b="0" i="1" smtClean="0">
                            <a:latin typeface="Cambria Math"/>
                            <a:ea typeface="Cambria Math"/>
                          </a:rPr>
                          <m:t>𝑡</m:t>
                        </m:r>
                      </m:sub>
                    </m:sSub>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𝑔</m:t>
                        </m:r>
                      </m:e>
                      <m:sub>
                        <m:r>
                          <a:rPr lang="en-US" sz="2000" b="0" i="1" smtClean="0">
                            <a:latin typeface="Cambria Math"/>
                            <a:ea typeface="Cambria Math"/>
                          </a:rPr>
                          <m:t>𝑡</m:t>
                        </m:r>
                      </m:sub>
                    </m:sSub>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𝑐</m:t>
                        </m:r>
                      </m:e>
                      <m:sub>
                        <m:r>
                          <a:rPr lang="en-US" sz="2000" b="0" i="1" smtClean="0">
                            <a:latin typeface="Cambria Math"/>
                            <a:ea typeface="Cambria Math"/>
                          </a:rPr>
                          <m:t>𝑡</m:t>
                        </m:r>
                      </m:sub>
                    </m:sSub>
                  </m:oMath>
                </a14:m>
                <a:r>
                  <a:rPr lang="en-US" sz="2000" dirty="0" smtClean="0">
                    <a:latin typeface="Garamond" pitchFamily="18" charset="0"/>
                  </a:rPr>
                  <a:t>     </a:t>
                </a:r>
                <a:r>
                  <a:rPr lang="en-US" sz="2000" dirty="0" smtClean="0">
                    <a:latin typeface="Garamond" pitchFamily="18" charset="0"/>
                  </a:rPr>
                  <a:t>	 </a:t>
                </a:r>
                <a:r>
                  <a:rPr lang="en-US" sz="2000" dirty="0">
                    <a:latin typeface="Cambria Math"/>
                    <a:ea typeface="Cambria Math"/>
                  </a:rPr>
                  <a:t>(</a:t>
                </a:r>
                <a:r>
                  <a:rPr lang="en-US" sz="2000" dirty="0" smtClean="0">
                    <a:latin typeface="Cambria Math"/>
                    <a:ea typeface="Cambria Math"/>
                  </a:rPr>
                  <a:t>11.3.1)</a:t>
                </a:r>
              </a:p>
              <a:p>
                <a:pPr marL="109728" indent="0">
                  <a:buNone/>
                </a:pPr>
                <a:endParaRPr lang="en-US" sz="2000" i="1" dirty="0">
                  <a:latin typeface="Cambria Math"/>
                  <a:ea typeface="Cambria Math"/>
                </a:endParaRPr>
              </a:p>
              <a:p>
                <a:pPr marL="109728" indent="0">
                  <a:buNone/>
                </a:pPr>
                <a14:m>
                  <m:oMath xmlns:m="http://schemas.openxmlformats.org/officeDocument/2006/math">
                    <m:sSup>
                      <m:sSupPr>
                        <m:ctrlPr>
                          <a:rPr lang="en-US" sz="2000" i="1" smtClean="0">
                            <a:latin typeface="Cambria Math"/>
                          </a:rPr>
                        </m:ctrlPr>
                      </m:sSupPr>
                      <m:e>
                        <m:r>
                          <a:rPr lang="en-US" sz="2000" b="0" i="1" smtClean="0">
                            <a:latin typeface="Cambria Math"/>
                          </a:rPr>
                          <m:t>𝑢</m:t>
                        </m:r>
                      </m:e>
                      <m:sup>
                        <m:r>
                          <a:rPr lang="en-US" sz="2000" b="0" i="1" smtClean="0">
                            <a:latin typeface="Cambria Math"/>
                          </a:rPr>
                          <m:t>′</m:t>
                        </m:r>
                      </m:sup>
                    </m:sSup>
                    <m:d>
                      <m:dPr>
                        <m:ctrlPr>
                          <a:rPr lang="en-US" sz="2000" b="0" i="1" smtClean="0">
                            <a:latin typeface="Cambria Math"/>
                          </a:rPr>
                        </m:ctrlPr>
                      </m:dPr>
                      <m:e>
                        <m:sSub>
                          <m:sSubPr>
                            <m:ctrlPr>
                              <a:rPr lang="en-US" sz="2000" i="1">
                                <a:latin typeface="Cambria Math"/>
                                <a:ea typeface="Cambria Math"/>
                              </a:rPr>
                            </m:ctrlPr>
                          </m:sSubPr>
                          <m:e>
                            <m:r>
                              <a:rPr lang="en-US" sz="2000" i="1">
                                <a:latin typeface="Cambria Math"/>
                                <a:ea typeface="Cambria Math"/>
                              </a:rPr>
                              <m:t>𝑐</m:t>
                            </m:r>
                          </m:e>
                          <m:sub>
                            <m:r>
                              <a:rPr lang="en-US" sz="2000" i="1">
                                <a:latin typeface="Cambria Math"/>
                                <a:ea typeface="Cambria Math"/>
                              </a:rPr>
                              <m:t>𝑡</m:t>
                            </m:r>
                          </m:sub>
                        </m:sSub>
                      </m:e>
                    </m:d>
                    <m:r>
                      <a:rPr lang="en-US" sz="2000" b="0" i="1" smtClean="0">
                        <a:latin typeface="Cambria Math"/>
                      </a:rPr>
                      <m:t>=</m:t>
                    </m:r>
                    <m:r>
                      <a:rPr lang="en-US" sz="2000" b="0" i="1" smtClean="0">
                        <a:latin typeface="Cambria Math"/>
                        <a:ea typeface="Cambria Math"/>
                      </a:rPr>
                      <m:t>𝛽</m:t>
                    </m:r>
                    <m:sSup>
                      <m:sSupPr>
                        <m:ctrlPr>
                          <a:rPr lang="en-US" sz="2000" i="1">
                            <a:latin typeface="Cambria Math"/>
                          </a:rPr>
                        </m:ctrlPr>
                      </m:sSupPr>
                      <m:e>
                        <m:r>
                          <a:rPr lang="en-US" sz="2000" i="1">
                            <a:latin typeface="Cambria Math"/>
                          </a:rPr>
                          <m:t>𝑢</m:t>
                        </m:r>
                      </m:e>
                      <m:sup>
                        <m:r>
                          <a:rPr lang="en-US" sz="2000" i="1">
                            <a:latin typeface="Cambria Math"/>
                          </a:rPr>
                          <m:t>′</m:t>
                        </m:r>
                      </m:sup>
                    </m:sSup>
                    <m:d>
                      <m:dPr>
                        <m:ctrlPr>
                          <a:rPr lang="en-US" sz="2000" i="1">
                            <a:latin typeface="Cambria Math"/>
                          </a:rPr>
                        </m:ctrlPr>
                      </m:dPr>
                      <m:e>
                        <m:sSub>
                          <m:sSubPr>
                            <m:ctrlPr>
                              <a:rPr lang="en-US" sz="2000" i="1">
                                <a:latin typeface="Cambria Math"/>
                                <a:ea typeface="Cambria Math"/>
                              </a:rPr>
                            </m:ctrlPr>
                          </m:sSubPr>
                          <m:e>
                            <m:r>
                              <a:rPr lang="en-US" sz="2000" i="1">
                                <a:latin typeface="Cambria Math"/>
                                <a:ea typeface="Cambria Math"/>
                              </a:rPr>
                              <m:t>𝑐</m:t>
                            </m:r>
                          </m:e>
                          <m:sub>
                            <m:r>
                              <a:rPr lang="en-US" sz="2000" i="1">
                                <a:latin typeface="Cambria Math"/>
                                <a:ea typeface="Cambria Math"/>
                              </a:rPr>
                              <m:t>𝑡</m:t>
                            </m:r>
                            <m:r>
                              <a:rPr lang="en-US" sz="2000" b="0" i="1" smtClean="0">
                                <a:latin typeface="Cambria Math"/>
                                <a:ea typeface="Cambria Math"/>
                              </a:rPr>
                              <m:t>+1</m:t>
                            </m:r>
                          </m:sub>
                        </m:sSub>
                      </m:e>
                    </m:d>
                    <m:f>
                      <m:fPr>
                        <m:ctrlPr>
                          <a:rPr lang="en-US" sz="2000" i="1" smtClean="0">
                            <a:latin typeface="Cambria Math"/>
                            <a:ea typeface="Cambria Math"/>
                          </a:rPr>
                        </m:ctrlPr>
                      </m:fPr>
                      <m:num>
                        <m:d>
                          <m:dPr>
                            <m:ctrlPr>
                              <a:rPr lang="en-US" sz="2000" i="1">
                                <a:latin typeface="Cambria Math"/>
                                <a:ea typeface="Cambria Math"/>
                              </a:rPr>
                            </m:ctrlPr>
                          </m:dPr>
                          <m:e>
                            <m:r>
                              <a:rPr lang="en-US" sz="2000" i="1">
                                <a:latin typeface="Cambria Math"/>
                                <a:ea typeface="Cambria Math"/>
                              </a:rPr>
                              <m:t>1+</m:t>
                            </m:r>
                            <m:sSub>
                              <m:sSubPr>
                                <m:ctrlPr>
                                  <a:rPr lang="en-US" sz="2000" i="1">
                                    <a:latin typeface="Cambria Math"/>
                                    <a:ea typeface="Cambria Math"/>
                                  </a:rPr>
                                </m:ctrlPr>
                              </m:sSubPr>
                              <m:e>
                                <m:r>
                                  <a:rPr lang="en-US" sz="2000" i="1">
                                    <a:latin typeface="Cambria Math"/>
                                    <a:ea typeface="Cambria Math"/>
                                  </a:rPr>
                                  <m:t>𝜏</m:t>
                                </m:r>
                              </m:e>
                              <m:sub>
                                <m:r>
                                  <a:rPr lang="en-US" sz="2000" i="1">
                                    <a:latin typeface="Cambria Math"/>
                                    <a:ea typeface="Cambria Math"/>
                                  </a:rPr>
                                  <m:t>𝑐𝑡</m:t>
                                </m:r>
                              </m:sub>
                            </m:sSub>
                          </m:e>
                        </m:d>
                      </m:num>
                      <m:den>
                        <m:d>
                          <m:dPr>
                            <m:ctrlPr>
                              <a:rPr lang="en-US" sz="2000" i="1">
                                <a:latin typeface="Cambria Math"/>
                                <a:ea typeface="Cambria Math"/>
                              </a:rPr>
                            </m:ctrlPr>
                          </m:dPr>
                          <m:e>
                            <m:r>
                              <a:rPr lang="en-US" sz="2000" i="1">
                                <a:latin typeface="Cambria Math"/>
                                <a:ea typeface="Cambria Math"/>
                              </a:rPr>
                              <m:t>1+</m:t>
                            </m:r>
                            <m:sSub>
                              <m:sSubPr>
                                <m:ctrlPr>
                                  <a:rPr lang="en-US" sz="2000" i="1">
                                    <a:latin typeface="Cambria Math"/>
                                    <a:ea typeface="Cambria Math"/>
                                  </a:rPr>
                                </m:ctrlPr>
                              </m:sSubPr>
                              <m:e>
                                <m:r>
                                  <a:rPr lang="en-US" sz="2000" i="1">
                                    <a:latin typeface="Cambria Math"/>
                                    <a:ea typeface="Cambria Math"/>
                                  </a:rPr>
                                  <m:t>𝜏</m:t>
                                </m:r>
                              </m:e>
                              <m:sub>
                                <m:r>
                                  <a:rPr lang="en-US" sz="2000" i="1">
                                    <a:latin typeface="Cambria Math"/>
                                    <a:ea typeface="Cambria Math"/>
                                  </a:rPr>
                                  <m:t>𝑐𝑡</m:t>
                                </m:r>
                                <m:r>
                                  <a:rPr lang="en-US" sz="2000" b="0" i="1" smtClean="0">
                                    <a:latin typeface="Cambria Math"/>
                                    <a:ea typeface="Cambria Math"/>
                                  </a:rPr>
                                  <m:t>+1</m:t>
                                </m:r>
                              </m:sub>
                            </m:sSub>
                          </m:e>
                        </m:d>
                      </m:den>
                    </m:f>
                    <m:d>
                      <m:dPr>
                        <m:begChr m:val="["/>
                        <m:endChr m:val="]"/>
                        <m:ctrlPr>
                          <a:rPr lang="en-US" sz="2000" i="1" smtClean="0">
                            <a:latin typeface="Cambria Math"/>
                            <a:ea typeface="Cambria Math"/>
                          </a:rPr>
                        </m:ctrlPr>
                      </m:dPr>
                      <m:e>
                        <m:f>
                          <m:fPr>
                            <m:ctrlPr>
                              <a:rPr lang="en-US" sz="2000" i="1" smtClean="0">
                                <a:latin typeface="Cambria Math"/>
                                <a:ea typeface="Cambria Math"/>
                              </a:rPr>
                            </m:ctrlPr>
                          </m:fPr>
                          <m:num>
                            <m:d>
                              <m:dPr>
                                <m:ctrlPr>
                                  <a:rPr lang="en-US" sz="2000" i="1" smtClean="0">
                                    <a:latin typeface="Cambria Math"/>
                                    <a:ea typeface="Cambria Math"/>
                                  </a:rPr>
                                </m:ctrlPr>
                              </m:dPr>
                              <m:e>
                                <m:r>
                                  <a:rPr lang="en-US" sz="2000" i="1">
                                    <a:latin typeface="Cambria Math"/>
                                    <a:ea typeface="Cambria Math"/>
                                  </a:rPr>
                                  <m:t>1</m:t>
                                </m:r>
                                <m:r>
                                  <a:rPr lang="en-US" sz="2000" b="0" i="1" smtClean="0">
                                    <a:latin typeface="Cambria Math"/>
                                    <a:ea typeface="Cambria Math"/>
                                  </a:rPr>
                                  <m:t>−</m:t>
                                </m:r>
                                <m:sSub>
                                  <m:sSubPr>
                                    <m:ctrlPr>
                                      <a:rPr lang="en-US" sz="2000" i="1" smtClean="0">
                                        <a:latin typeface="Cambria Math"/>
                                        <a:ea typeface="Cambria Math"/>
                                      </a:rPr>
                                    </m:ctrlPr>
                                  </m:sSubPr>
                                  <m:e>
                                    <m:r>
                                      <a:rPr lang="en-US" sz="2000" i="1">
                                        <a:latin typeface="Cambria Math"/>
                                        <a:ea typeface="Cambria Math"/>
                                      </a:rPr>
                                      <m:t>𝜏</m:t>
                                    </m:r>
                                  </m:e>
                                  <m:sub>
                                    <m:r>
                                      <a:rPr lang="en-US" sz="2000" b="0" i="1" smtClean="0">
                                        <a:latin typeface="Cambria Math"/>
                                        <a:ea typeface="Cambria Math"/>
                                      </a:rPr>
                                      <m:t>𝑖</m:t>
                                    </m:r>
                                    <m:r>
                                      <a:rPr lang="en-US" sz="2000" i="1">
                                        <a:latin typeface="Cambria Math"/>
                                        <a:ea typeface="Cambria Math"/>
                                      </a:rPr>
                                      <m:t>𝑡</m:t>
                                    </m:r>
                                    <m:r>
                                      <a:rPr lang="en-US" sz="2000" b="0" i="1" smtClean="0">
                                        <a:latin typeface="Cambria Math"/>
                                        <a:ea typeface="Cambria Math"/>
                                      </a:rPr>
                                      <m:t>+1</m:t>
                                    </m:r>
                                  </m:sub>
                                </m:sSub>
                              </m:e>
                            </m:d>
                          </m:num>
                          <m:den>
                            <m:d>
                              <m:dPr>
                                <m:ctrlPr>
                                  <a:rPr lang="en-US" sz="2000" i="1">
                                    <a:latin typeface="Cambria Math"/>
                                    <a:ea typeface="Cambria Math"/>
                                  </a:rPr>
                                </m:ctrlPr>
                              </m:dPr>
                              <m:e>
                                <m:r>
                                  <a:rPr lang="en-US" sz="2000" i="1">
                                    <a:latin typeface="Cambria Math"/>
                                    <a:ea typeface="Cambria Math"/>
                                  </a:rPr>
                                  <m:t>1</m:t>
                                </m:r>
                                <m:r>
                                  <a:rPr lang="en-US" sz="2000" b="0" i="1" smtClean="0">
                                    <a:latin typeface="Cambria Math"/>
                                    <a:ea typeface="Cambria Math"/>
                                  </a:rPr>
                                  <m:t>−</m:t>
                                </m:r>
                                <m:sSub>
                                  <m:sSubPr>
                                    <m:ctrlPr>
                                      <a:rPr lang="en-US" sz="2000" i="1">
                                        <a:latin typeface="Cambria Math"/>
                                        <a:ea typeface="Cambria Math"/>
                                      </a:rPr>
                                    </m:ctrlPr>
                                  </m:sSubPr>
                                  <m:e>
                                    <m:r>
                                      <a:rPr lang="en-US" sz="2000" i="1">
                                        <a:latin typeface="Cambria Math"/>
                                        <a:ea typeface="Cambria Math"/>
                                      </a:rPr>
                                      <m:t>𝜏</m:t>
                                    </m:r>
                                  </m:e>
                                  <m:sub>
                                    <m:r>
                                      <a:rPr lang="en-US" sz="2000" b="0" i="1" smtClean="0">
                                        <a:latin typeface="Cambria Math"/>
                                        <a:ea typeface="Cambria Math"/>
                                      </a:rPr>
                                      <m:t>𝑖</m:t>
                                    </m:r>
                                    <m:r>
                                      <a:rPr lang="en-US" sz="2000" i="1">
                                        <a:latin typeface="Cambria Math"/>
                                        <a:ea typeface="Cambria Math"/>
                                      </a:rPr>
                                      <m:t>𝑡</m:t>
                                    </m:r>
                                  </m:sub>
                                </m:sSub>
                              </m:e>
                            </m:d>
                          </m:den>
                        </m:f>
                        <m:d>
                          <m:dPr>
                            <m:ctrlPr>
                              <a:rPr lang="en-US" sz="2000" b="0" i="1" smtClean="0">
                                <a:latin typeface="Cambria Math"/>
                                <a:ea typeface="Cambria Math"/>
                              </a:rPr>
                            </m:ctrlPr>
                          </m:dPr>
                          <m:e>
                            <m:r>
                              <a:rPr lang="en-US" sz="2000" b="0" i="1" smtClean="0">
                                <a:latin typeface="Cambria Math"/>
                                <a:ea typeface="Cambria Math"/>
                              </a:rPr>
                              <m:t>1−</m:t>
                            </m:r>
                            <m:r>
                              <a:rPr lang="en-US" sz="2000" b="0" i="1" smtClean="0">
                                <a:latin typeface="Cambria Math"/>
                                <a:ea typeface="Cambria Math"/>
                              </a:rPr>
                              <m:t>𝛿</m:t>
                            </m:r>
                          </m:e>
                        </m:d>
                        <m:r>
                          <a:rPr lang="en-US" sz="2000" b="0" i="1" smtClean="0">
                            <a:latin typeface="Cambria Math"/>
                            <a:ea typeface="Cambria Math"/>
                          </a:rPr>
                          <m:t>+</m:t>
                        </m:r>
                        <m:f>
                          <m:fPr>
                            <m:ctrlPr>
                              <a:rPr lang="en-US" sz="2000" b="0" i="1" smtClean="0">
                                <a:latin typeface="Cambria Math"/>
                                <a:ea typeface="Cambria Math"/>
                              </a:rPr>
                            </m:ctrlPr>
                          </m:fPr>
                          <m:num>
                            <m:d>
                              <m:dPr>
                                <m:ctrlPr>
                                  <a:rPr lang="en-US" sz="2000" i="1">
                                    <a:latin typeface="Cambria Math"/>
                                    <a:ea typeface="Cambria Math"/>
                                  </a:rPr>
                                </m:ctrlPr>
                              </m:dPr>
                              <m:e>
                                <m:r>
                                  <a:rPr lang="en-US" sz="2000" i="1">
                                    <a:latin typeface="Cambria Math"/>
                                    <a:ea typeface="Cambria Math"/>
                                  </a:rPr>
                                  <m:t>1</m:t>
                                </m:r>
                                <m:r>
                                  <a:rPr lang="en-US" sz="2000" b="0" i="1" smtClean="0">
                                    <a:latin typeface="Cambria Math"/>
                                    <a:ea typeface="Cambria Math"/>
                                  </a:rPr>
                                  <m:t>−</m:t>
                                </m:r>
                                <m:sSub>
                                  <m:sSubPr>
                                    <m:ctrlPr>
                                      <a:rPr lang="en-US" sz="2000" i="1">
                                        <a:latin typeface="Cambria Math"/>
                                        <a:ea typeface="Cambria Math"/>
                                      </a:rPr>
                                    </m:ctrlPr>
                                  </m:sSubPr>
                                  <m:e>
                                    <m:r>
                                      <a:rPr lang="en-US" sz="2000" i="1">
                                        <a:latin typeface="Cambria Math"/>
                                        <a:ea typeface="Cambria Math"/>
                                      </a:rPr>
                                      <m:t>𝜏</m:t>
                                    </m:r>
                                  </m:e>
                                  <m:sub>
                                    <m:r>
                                      <a:rPr lang="en-US" sz="2000" b="0" i="1" smtClean="0">
                                        <a:latin typeface="Cambria Math"/>
                                        <a:ea typeface="Cambria Math"/>
                                      </a:rPr>
                                      <m:t>𝑘</m:t>
                                    </m:r>
                                    <m:r>
                                      <a:rPr lang="en-US" sz="2000" i="1">
                                        <a:latin typeface="Cambria Math"/>
                                        <a:ea typeface="Cambria Math"/>
                                      </a:rPr>
                                      <m:t>𝑡</m:t>
                                    </m:r>
                                    <m:r>
                                      <a:rPr lang="en-US" sz="2000" b="0" i="1" smtClean="0">
                                        <a:latin typeface="Cambria Math"/>
                                        <a:ea typeface="Cambria Math"/>
                                      </a:rPr>
                                      <m:t>+1</m:t>
                                    </m:r>
                                  </m:sub>
                                </m:sSub>
                              </m:e>
                            </m:d>
                          </m:num>
                          <m:den>
                            <m:d>
                              <m:dPr>
                                <m:ctrlPr>
                                  <a:rPr lang="en-US" sz="2000" i="1">
                                    <a:latin typeface="Cambria Math"/>
                                    <a:ea typeface="Cambria Math"/>
                                  </a:rPr>
                                </m:ctrlPr>
                              </m:dPr>
                              <m:e>
                                <m:r>
                                  <a:rPr lang="en-US" sz="2000" i="1">
                                    <a:latin typeface="Cambria Math"/>
                                    <a:ea typeface="Cambria Math"/>
                                  </a:rPr>
                                  <m:t>1</m:t>
                                </m:r>
                                <m:r>
                                  <a:rPr lang="en-US" sz="2000" b="0" i="1" smtClean="0">
                                    <a:latin typeface="Cambria Math"/>
                                    <a:ea typeface="Cambria Math"/>
                                  </a:rPr>
                                  <m:t>−</m:t>
                                </m:r>
                                <m:sSub>
                                  <m:sSubPr>
                                    <m:ctrlPr>
                                      <a:rPr lang="en-US" sz="2000" i="1">
                                        <a:latin typeface="Cambria Math"/>
                                        <a:ea typeface="Cambria Math"/>
                                      </a:rPr>
                                    </m:ctrlPr>
                                  </m:sSubPr>
                                  <m:e>
                                    <m:r>
                                      <a:rPr lang="en-US" sz="2000" i="1">
                                        <a:latin typeface="Cambria Math"/>
                                        <a:ea typeface="Cambria Math"/>
                                      </a:rPr>
                                      <m:t>𝜏</m:t>
                                    </m:r>
                                  </m:e>
                                  <m:sub>
                                    <m:r>
                                      <a:rPr lang="en-US" sz="2000" b="0" i="1" smtClean="0">
                                        <a:latin typeface="Cambria Math"/>
                                        <a:ea typeface="Cambria Math"/>
                                      </a:rPr>
                                      <m:t>𝑖</m:t>
                                    </m:r>
                                    <m:r>
                                      <a:rPr lang="en-US" sz="2000" i="1">
                                        <a:latin typeface="Cambria Math"/>
                                        <a:ea typeface="Cambria Math"/>
                                      </a:rPr>
                                      <m:t>𝑡</m:t>
                                    </m:r>
                                  </m:sub>
                                </m:sSub>
                              </m:e>
                            </m:d>
                          </m:den>
                        </m:f>
                        <m:sSup>
                          <m:sSupPr>
                            <m:ctrlPr>
                              <a:rPr lang="en-US" sz="2000" b="0" i="1" smtClean="0">
                                <a:latin typeface="Cambria Math"/>
                                <a:ea typeface="Cambria Math"/>
                              </a:rPr>
                            </m:ctrlPr>
                          </m:sSupPr>
                          <m:e>
                            <m:r>
                              <a:rPr lang="en-US" sz="2000" b="0" i="1" smtClean="0">
                                <a:latin typeface="Cambria Math"/>
                                <a:ea typeface="Cambria Math"/>
                              </a:rPr>
                              <m:t>𝑓</m:t>
                            </m:r>
                          </m:e>
                          <m:sup>
                            <m:r>
                              <a:rPr lang="en-US" sz="2000" b="0" i="1" smtClean="0">
                                <a:latin typeface="Cambria Math"/>
                                <a:ea typeface="Cambria Math"/>
                              </a:rPr>
                              <m:t>′</m:t>
                            </m:r>
                          </m:sup>
                        </m:sSup>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𝑘</m:t>
                            </m:r>
                          </m:e>
                          <m:sub>
                            <m:r>
                              <a:rPr lang="en-US" sz="2000" b="0" i="1" smtClean="0">
                                <a:latin typeface="Cambria Math"/>
                                <a:ea typeface="Cambria Math"/>
                              </a:rPr>
                              <m:t>𝑡</m:t>
                            </m:r>
                            <m:r>
                              <a:rPr lang="en-US" sz="2000" b="0" i="1" smtClean="0">
                                <a:latin typeface="Cambria Math"/>
                                <a:ea typeface="Cambria Math"/>
                              </a:rPr>
                              <m:t>+1</m:t>
                            </m:r>
                          </m:sub>
                        </m:sSub>
                        <m:r>
                          <a:rPr lang="en-US" sz="2000" b="0" i="1" smtClean="0">
                            <a:latin typeface="Cambria Math"/>
                            <a:ea typeface="Cambria Math"/>
                          </a:rPr>
                          <m:t>)</m:t>
                        </m:r>
                      </m:e>
                    </m:d>
                  </m:oMath>
                </a14:m>
                <a:r>
                  <a:rPr lang="en-US" sz="2000" dirty="0" smtClean="0">
                    <a:latin typeface="Cambria Math"/>
                    <a:ea typeface="Cambria Math"/>
                  </a:rPr>
                  <a:t> </a:t>
                </a:r>
                <a:r>
                  <a:rPr lang="en-US" sz="2000" dirty="0" smtClean="0">
                    <a:latin typeface="Cambria Math"/>
                    <a:ea typeface="Cambria Math"/>
                  </a:rPr>
                  <a:t>								(</a:t>
                </a:r>
                <a:r>
                  <a:rPr lang="en-US" sz="2000" dirty="0" smtClean="0">
                    <a:latin typeface="Cambria Math"/>
                    <a:ea typeface="Cambria Math"/>
                  </a:rPr>
                  <a:t>11.3.3)</a:t>
                </a:r>
                <a:endParaRPr lang="en-US" sz="2000" i="1" dirty="0">
                  <a:latin typeface="Cambria Math"/>
                  <a:ea typeface="Cambria Math"/>
                </a:endParaRPr>
              </a:p>
              <a:p>
                <a:pPr marL="109728" indent="0">
                  <a:buNone/>
                </a:pPr>
                <a:endParaRPr lang="en-US" sz="2000" i="1" dirty="0">
                  <a:latin typeface="Cambria Math"/>
                  <a:ea typeface="Cambria Math"/>
                </a:endParaRPr>
              </a:p>
              <a:p>
                <a:pPr marL="109728" indent="0">
                  <a:buNone/>
                </a:pPr>
                <a:r>
                  <a:rPr lang="en-US" sz="2000" dirty="0" smtClean="0">
                    <a:latin typeface="Garamond" pitchFamily="18" charset="0"/>
                  </a:rPr>
                  <a:t> At steady state capital level and tax rates are constant:</a:t>
                </a:r>
                <a:endParaRPr lang="en-US" sz="2000" dirty="0">
                  <a:latin typeface="Garamond" pitchFamily="18" charset="0"/>
                </a:endParaRPr>
              </a:p>
              <a:p>
                <a:pPr marL="109728" indent="0">
                  <a:buNone/>
                </a:pPr>
                <a:r>
                  <a:rPr lang="en-US" sz="2000" b="0" dirty="0" smtClean="0"/>
                  <a:t>                                 </a:t>
                </a:r>
                <a:endParaRPr lang="en-US" sz="2000" dirty="0">
                  <a:latin typeface="Cambria Math"/>
                  <a:ea typeface="Cambria Math"/>
                </a:endParaRPr>
              </a:p>
              <a:p>
                <a:pPr marL="109728" indent="0">
                  <a:buNone/>
                </a:pPr>
                <a:r>
                  <a:rPr lang="en-US" sz="2000" dirty="0" smtClean="0">
                    <a:ea typeface="Cambria Math"/>
                  </a:rPr>
                  <a:t>			</a:t>
                </a:r>
                <a14:m>
                  <m:oMath xmlns:m="http://schemas.openxmlformats.org/officeDocument/2006/math">
                    <m:sSup>
                      <m:sSupPr>
                        <m:ctrlPr>
                          <a:rPr lang="en-US" sz="2000" i="1">
                            <a:latin typeface="Cambria Math"/>
                            <a:ea typeface="Cambria Math"/>
                          </a:rPr>
                        </m:ctrlPr>
                      </m:sSupPr>
                      <m:e>
                        <m:r>
                          <a:rPr lang="en-US" sz="2000" i="1">
                            <a:latin typeface="Cambria Math"/>
                            <a:ea typeface="Cambria Math"/>
                          </a:rPr>
                          <m:t>𝑓</m:t>
                        </m:r>
                      </m:e>
                      <m:sup>
                        <m:r>
                          <a:rPr lang="en-US" sz="2000" i="1">
                            <a:latin typeface="Cambria Math"/>
                            <a:ea typeface="Cambria Math"/>
                          </a:rPr>
                          <m:t>′</m:t>
                        </m:r>
                      </m:sup>
                    </m:sSup>
                    <m:r>
                      <a:rPr lang="en-US" sz="2000" i="1">
                        <a:latin typeface="Cambria Math"/>
                        <a:ea typeface="Cambria Math"/>
                      </a:rPr>
                      <m:t>(</m:t>
                    </m:r>
                    <m:acc>
                      <m:accPr>
                        <m:chr m:val="̅"/>
                        <m:ctrlPr>
                          <a:rPr lang="en-US" sz="2000" i="1">
                            <a:latin typeface="Cambria Math"/>
                            <a:ea typeface="Cambria Math"/>
                          </a:rPr>
                        </m:ctrlPr>
                      </m:accPr>
                      <m:e>
                        <m:r>
                          <a:rPr lang="en-US" sz="2000" i="1">
                            <a:latin typeface="Cambria Math"/>
                            <a:ea typeface="Cambria Math"/>
                          </a:rPr>
                          <m:t>𝑘</m:t>
                        </m:r>
                      </m:e>
                    </m:acc>
                    <m:r>
                      <a:rPr lang="en-US" sz="2000" i="1">
                        <a:latin typeface="Cambria Math"/>
                        <a:ea typeface="Cambria Math"/>
                      </a:rPr>
                      <m:t>)</m:t>
                    </m:r>
                    <m:r>
                      <a:rPr lang="en-US" sz="2000" i="1">
                        <a:latin typeface="Cambria Math"/>
                      </a:rPr>
                      <m:t>=</m:t>
                    </m:r>
                    <m:r>
                      <a:rPr lang="en-US" sz="2000" b="0" i="1" smtClean="0">
                        <a:latin typeface="Cambria Math"/>
                      </a:rPr>
                      <m:t>(</m:t>
                    </m:r>
                    <m:r>
                      <a:rPr lang="en-US" sz="2000" b="0" i="1" smtClean="0">
                        <a:latin typeface="Cambria Math"/>
                        <a:ea typeface="Cambria Math"/>
                      </a:rPr>
                      <m:t>𝜌</m:t>
                    </m:r>
                    <m:r>
                      <a:rPr lang="en-US" sz="2000" b="0" i="1" smtClean="0">
                        <a:latin typeface="Cambria Math"/>
                        <a:ea typeface="Cambria Math"/>
                      </a:rPr>
                      <m:t>+</m:t>
                    </m:r>
                    <m:r>
                      <a:rPr lang="en-US" sz="2000" b="0" i="1" smtClean="0">
                        <a:latin typeface="Cambria Math"/>
                        <a:ea typeface="Cambria Math"/>
                      </a:rPr>
                      <m:t>𝛿</m:t>
                    </m:r>
                    <m:r>
                      <a:rPr lang="en-US" sz="2000" b="0" i="1" smtClean="0">
                        <a:latin typeface="Cambria Math"/>
                      </a:rPr>
                      <m:t>)</m:t>
                    </m:r>
                    <m:f>
                      <m:fPr>
                        <m:ctrlPr>
                          <a:rPr lang="en-US" sz="2000" i="1">
                            <a:latin typeface="Cambria Math"/>
                            <a:ea typeface="Cambria Math"/>
                          </a:rPr>
                        </m:ctrlPr>
                      </m:fPr>
                      <m:num>
                        <m:d>
                          <m:dPr>
                            <m:ctrlPr>
                              <a:rPr lang="en-US" sz="2000" i="1">
                                <a:latin typeface="Cambria Math"/>
                                <a:ea typeface="Cambria Math"/>
                              </a:rPr>
                            </m:ctrlPr>
                          </m:dPr>
                          <m:e>
                            <m:r>
                              <a:rPr lang="en-US" sz="2000" i="1">
                                <a:latin typeface="Cambria Math"/>
                                <a:ea typeface="Cambria Math"/>
                              </a:rPr>
                              <m:t>1</m:t>
                            </m:r>
                            <m:r>
                              <a:rPr lang="en-US" sz="2000" b="0" i="1" smtClean="0">
                                <a:latin typeface="Cambria Math"/>
                                <a:ea typeface="Cambria Math"/>
                              </a:rPr>
                              <m:t>−</m:t>
                            </m:r>
                            <m:sSub>
                              <m:sSubPr>
                                <m:ctrlPr>
                                  <a:rPr lang="en-US" sz="2000" i="1">
                                    <a:latin typeface="Cambria Math"/>
                                    <a:ea typeface="Cambria Math"/>
                                  </a:rPr>
                                </m:ctrlPr>
                              </m:sSubPr>
                              <m:e>
                                <m:r>
                                  <a:rPr lang="en-US" sz="2000" i="1">
                                    <a:latin typeface="Cambria Math"/>
                                    <a:ea typeface="Cambria Math"/>
                                  </a:rPr>
                                  <m:t>𝜏</m:t>
                                </m:r>
                              </m:e>
                              <m:sub>
                                <m:r>
                                  <a:rPr lang="en-US" sz="2000" b="0" i="1" smtClean="0">
                                    <a:latin typeface="Cambria Math"/>
                                    <a:ea typeface="Cambria Math"/>
                                  </a:rPr>
                                  <m:t>𝑖</m:t>
                                </m:r>
                              </m:sub>
                            </m:sSub>
                          </m:e>
                        </m:d>
                      </m:num>
                      <m:den>
                        <m:d>
                          <m:dPr>
                            <m:ctrlPr>
                              <a:rPr lang="en-US" sz="2000" i="1">
                                <a:latin typeface="Cambria Math"/>
                                <a:ea typeface="Cambria Math"/>
                              </a:rPr>
                            </m:ctrlPr>
                          </m:dPr>
                          <m:e>
                            <m:r>
                              <a:rPr lang="en-US" sz="2000" i="1">
                                <a:latin typeface="Cambria Math"/>
                                <a:ea typeface="Cambria Math"/>
                              </a:rPr>
                              <m:t>1</m:t>
                            </m:r>
                            <m:r>
                              <a:rPr lang="en-US" sz="2000" b="0" i="1" smtClean="0">
                                <a:latin typeface="Cambria Math"/>
                                <a:ea typeface="Cambria Math"/>
                              </a:rPr>
                              <m:t>−</m:t>
                            </m:r>
                            <m:sSub>
                              <m:sSubPr>
                                <m:ctrlPr>
                                  <a:rPr lang="en-US" sz="2000" i="1">
                                    <a:latin typeface="Cambria Math"/>
                                    <a:ea typeface="Cambria Math"/>
                                  </a:rPr>
                                </m:ctrlPr>
                              </m:sSubPr>
                              <m:e>
                                <m:r>
                                  <a:rPr lang="en-US" sz="2000" i="1">
                                    <a:latin typeface="Cambria Math"/>
                                    <a:ea typeface="Cambria Math"/>
                                  </a:rPr>
                                  <m:t>𝜏</m:t>
                                </m:r>
                              </m:e>
                              <m:sub>
                                <m:r>
                                  <a:rPr lang="en-US" sz="2000" b="0" i="1" smtClean="0">
                                    <a:latin typeface="Cambria Math"/>
                                    <a:ea typeface="Cambria Math"/>
                                  </a:rPr>
                                  <m:t>𝑘</m:t>
                                </m:r>
                              </m:sub>
                            </m:sSub>
                          </m:e>
                        </m:d>
                      </m:den>
                    </m:f>
                  </m:oMath>
                </a14:m>
                <a:r>
                  <a:rPr lang="en-US" sz="2000" dirty="0" smtClean="0">
                    <a:latin typeface="Garamond" pitchFamily="18" charset="0"/>
                  </a:rPr>
                  <a:t>               </a:t>
                </a:r>
                <a:r>
                  <a:rPr lang="en-US" sz="2000" dirty="0" smtClean="0">
                    <a:latin typeface="Garamond" pitchFamily="18" charset="0"/>
                  </a:rPr>
                  <a:t>	</a:t>
                </a:r>
                <a:r>
                  <a:rPr lang="en-US" sz="2000" dirty="0" smtClean="0">
                    <a:latin typeface="Cambria Math"/>
                    <a:ea typeface="Cambria Math"/>
                  </a:rPr>
                  <a:t>(</a:t>
                </a:r>
                <a:r>
                  <a:rPr lang="en-US" sz="2000" dirty="0" smtClean="0">
                    <a:latin typeface="Cambria Math"/>
                    <a:ea typeface="Cambria Math"/>
                  </a:rPr>
                  <a:t>11.3.7)</a:t>
                </a:r>
                <a:endParaRPr lang="en-US" sz="2000" dirty="0">
                  <a:latin typeface="Garamond"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784" t="-533"/>
                </a:stretch>
              </a:blipFill>
            </p:spPr>
            <p:txBody>
              <a:bodyPr/>
              <a:lstStyle/>
              <a:p>
                <a:r>
                  <a:rPr lang="en-US">
                    <a:noFill/>
                  </a:rPr>
                  <a:t> </a:t>
                </a:r>
              </a:p>
            </p:txBody>
          </p:sp>
        </mc:Fallback>
      </mc:AlternateContent>
    </p:spTree>
    <p:extLst>
      <p:ext uri="{BB962C8B-B14F-4D97-AF65-F5344CB8AC3E}">
        <p14:creationId xmlns:p14="http://schemas.microsoft.com/office/powerpoint/2010/main" val="2114626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Garamond" pitchFamily="18" charset="0"/>
              </a:rPr>
              <a:t>Computing </a:t>
            </a:r>
            <a:r>
              <a:rPr lang="en-US" sz="3600" dirty="0" smtClean="0">
                <a:latin typeface="Garamond" pitchFamily="18" charset="0"/>
              </a:rPr>
              <a:t>equilibrium. 2.</a:t>
            </a:r>
            <a:endParaRPr lang="en-US" sz="3600" dirty="0">
              <a:latin typeface="Garamond" pitchFamily="18" charset="0"/>
            </a:endParaRPr>
          </a:p>
        </p:txBody>
      </p:sp>
      <p:sp>
        <p:nvSpPr>
          <p:cNvPr id="4" name="Slide Number Placeholder 3"/>
          <p:cNvSpPr>
            <a:spLocks noGrp="1"/>
          </p:cNvSpPr>
          <p:nvPr>
            <p:ph type="sldNum" sz="quarter" idx="12"/>
          </p:nvPr>
        </p:nvSpPr>
        <p:spPr/>
        <p:txBody>
          <a:bodyPr/>
          <a:lstStyle/>
          <a:p>
            <a:fld id="{112B6FAC-0003-45FB-8571-68CF69A21F4F}" type="slidenum">
              <a:rPr lang="en-US" smtClean="0">
                <a:latin typeface="Garamond" pitchFamily="18" charset="0"/>
              </a:rPr>
              <a:t>9</a:t>
            </a:fld>
            <a:endParaRPr lang="en-US">
              <a:latin typeface="Garamond"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marL="109728" indent="0">
                  <a:buNone/>
                </a:pPr>
                <a:r>
                  <a:rPr lang="en-US" sz="2000" dirty="0" smtClean="0">
                    <a:ea typeface="Cambria Math"/>
                  </a:rPr>
                  <a:t>	</a:t>
                </a:r>
                <a14:m>
                  <m:oMath xmlns:m="http://schemas.openxmlformats.org/officeDocument/2006/math">
                    <m:sSub>
                      <m:sSubPr>
                        <m:ctrlPr>
                          <a:rPr lang="en-US" sz="2000" i="1" smtClean="0">
                            <a:latin typeface="Cambria Math"/>
                            <a:ea typeface="Cambria Math"/>
                          </a:rPr>
                        </m:ctrlPr>
                      </m:sSubPr>
                      <m:e>
                        <m:r>
                          <a:rPr lang="en-US" sz="2000" i="1">
                            <a:latin typeface="Cambria Math"/>
                            <a:ea typeface="Cambria Math"/>
                          </a:rPr>
                          <m:t>𝑐</m:t>
                        </m:r>
                      </m:e>
                      <m:sub>
                        <m:r>
                          <a:rPr lang="en-US" sz="2000" i="1">
                            <a:latin typeface="Cambria Math"/>
                            <a:ea typeface="Cambria Math"/>
                          </a:rPr>
                          <m:t>𝑡</m:t>
                        </m:r>
                      </m:sub>
                    </m:sSub>
                    <m:r>
                      <a:rPr lang="en-US" sz="2000" b="0" i="1" smtClean="0">
                        <a:latin typeface="Cambria Math"/>
                        <a:ea typeface="Cambria Math"/>
                      </a:rPr>
                      <m:t>=</m:t>
                    </m:r>
                    <m:r>
                      <a:rPr lang="en-US" sz="2000" i="1">
                        <a:latin typeface="Cambria Math"/>
                      </a:rPr>
                      <m:t>𝑓</m:t>
                    </m:r>
                    <m:d>
                      <m:dPr>
                        <m:ctrlPr>
                          <a:rPr lang="en-US" sz="2000" i="1">
                            <a:latin typeface="Cambria Math"/>
                          </a:rPr>
                        </m:ctrlPr>
                      </m:dPr>
                      <m:e>
                        <m:sSub>
                          <m:sSubPr>
                            <m:ctrlPr>
                              <a:rPr lang="en-US" sz="2000" i="1">
                                <a:latin typeface="Cambria Math"/>
                              </a:rPr>
                            </m:ctrlPr>
                          </m:sSubPr>
                          <m:e>
                            <m:r>
                              <a:rPr lang="en-US" sz="2000" i="1">
                                <a:latin typeface="Cambria Math"/>
                              </a:rPr>
                              <m:t>𝑘</m:t>
                            </m:r>
                          </m:e>
                          <m:sub>
                            <m:r>
                              <a:rPr lang="en-US" sz="2000" i="1">
                                <a:latin typeface="Cambria Math"/>
                              </a:rPr>
                              <m:t>𝑡</m:t>
                            </m:r>
                          </m:sub>
                        </m:sSub>
                      </m:e>
                    </m:d>
                    <m:r>
                      <a:rPr lang="en-US" sz="2000" i="1">
                        <a:latin typeface="Cambria Math"/>
                      </a:rPr>
                      <m:t>+</m:t>
                    </m:r>
                    <m:d>
                      <m:dPr>
                        <m:ctrlPr>
                          <a:rPr lang="en-US" sz="2000" i="1">
                            <a:latin typeface="Cambria Math"/>
                          </a:rPr>
                        </m:ctrlPr>
                      </m:dPr>
                      <m:e>
                        <m:r>
                          <a:rPr lang="en-US" sz="2000" i="1">
                            <a:latin typeface="Cambria Math"/>
                          </a:rPr>
                          <m:t>1−</m:t>
                        </m:r>
                        <m:r>
                          <a:rPr lang="en-US" sz="2000" i="1">
                            <a:latin typeface="Cambria Math"/>
                            <a:ea typeface="Cambria Math"/>
                          </a:rPr>
                          <m:t>𝛿</m:t>
                        </m:r>
                      </m:e>
                    </m:d>
                    <m:sSub>
                      <m:sSubPr>
                        <m:ctrlPr>
                          <a:rPr lang="en-US" sz="2000" i="1">
                            <a:latin typeface="Cambria Math"/>
                            <a:ea typeface="Cambria Math"/>
                          </a:rPr>
                        </m:ctrlPr>
                      </m:sSubPr>
                      <m:e>
                        <m:r>
                          <a:rPr lang="en-US" sz="2000" i="1">
                            <a:latin typeface="Cambria Math"/>
                            <a:ea typeface="Cambria Math"/>
                          </a:rPr>
                          <m:t>𝑘</m:t>
                        </m:r>
                      </m:e>
                      <m:sub>
                        <m:r>
                          <a:rPr lang="en-US" sz="2000" i="1">
                            <a:latin typeface="Cambria Math"/>
                            <a:ea typeface="Cambria Math"/>
                          </a:rPr>
                          <m:t>𝑡</m:t>
                        </m:r>
                      </m:sub>
                    </m:sSub>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𝑔</m:t>
                        </m:r>
                      </m:e>
                      <m:sub>
                        <m:r>
                          <a:rPr lang="en-US" sz="2000" i="1">
                            <a:latin typeface="Cambria Math"/>
                            <a:ea typeface="Cambria Math"/>
                          </a:rPr>
                          <m:t>𝑡</m:t>
                        </m:r>
                      </m:sub>
                    </m:sSub>
                    <m:r>
                      <a:rPr lang="en-US" sz="2000" b="0" i="1" smtClean="0">
                        <a:latin typeface="Cambria Math"/>
                        <a:ea typeface="Cambria Math"/>
                      </a:rPr>
                      <m:t>−</m:t>
                    </m:r>
                    <m:sSub>
                      <m:sSubPr>
                        <m:ctrlPr>
                          <a:rPr lang="en-US" sz="2000" i="1">
                            <a:latin typeface="Cambria Math"/>
                          </a:rPr>
                        </m:ctrlPr>
                      </m:sSubPr>
                      <m:e>
                        <m:r>
                          <a:rPr lang="en-US" sz="2000" i="1">
                            <a:latin typeface="Cambria Math"/>
                          </a:rPr>
                          <m:t>𝑘</m:t>
                        </m:r>
                      </m:e>
                      <m:sub>
                        <m:r>
                          <a:rPr lang="en-US" sz="2000" i="1">
                            <a:latin typeface="Cambria Math"/>
                          </a:rPr>
                          <m:t>𝑡</m:t>
                        </m:r>
                        <m:r>
                          <a:rPr lang="en-US" sz="2000" i="1">
                            <a:latin typeface="Cambria Math"/>
                          </a:rPr>
                          <m:t>+1</m:t>
                        </m:r>
                      </m:sub>
                    </m:sSub>
                  </m:oMath>
                </a14:m>
                <a:r>
                  <a:rPr lang="en-US" sz="2000" dirty="0" smtClean="0">
                    <a:latin typeface="Garamond" pitchFamily="18" charset="0"/>
                  </a:rPr>
                  <a:t>    </a:t>
                </a:r>
                <a:r>
                  <a:rPr lang="en-US" sz="2000" dirty="0" smtClean="0">
                    <a:latin typeface="Cambria Math"/>
                    <a:ea typeface="Cambria Math"/>
                  </a:rPr>
                  <a:t>(11.3.8a)</a:t>
                </a:r>
                <a:r>
                  <a:rPr lang="en-US" sz="2000" dirty="0" smtClean="0">
                    <a:latin typeface="Garamond" pitchFamily="18" charset="0"/>
                  </a:rPr>
                  <a:t>  </a:t>
                </a:r>
              </a:p>
              <a:p>
                <a:pPr marL="109728" indent="0">
                  <a:buNone/>
                </a:pPr>
                <a:r>
                  <a:rPr lang="en-US" sz="2000" dirty="0" smtClean="0">
                    <a:ea typeface="Cambria Math"/>
                  </a:rPr>
                  <a:t>	</a:t>
                </a:r>
                <a14:m>
                  <m:oMath xmlns:m="http://schemas.openxmlformats.org/officeDocument/2006/math">
                    <m:sSub>
                      <m:sSubPr>
                        <m:ctrlPr>
                          <a:rPr lang="en-US" sz="2000" i="1">
                            <a:latin typeface="Cambria Math"/>
                            <a:ea typeface="Cambria Math"/>
                          </a:rPr>
                        </m:ctrlPr>
                      </m:sSubPr>
                      <m:e>
                        <m:r>
                          <a:rPr lang="en-US" sz="2000" i="1">
                            <a:latin typeface="Cambria Math"/>
                            <a:ea typeface="Cambria Math"/>
                          </a:rPr>
                          <m:t>𝑞</m:t>
                        </m:r>
                      </m:e>
                      <m:sub>
                        <m:r>
                          <a:rPr lang="en-US" sz="2000" i="1">
                            <a:latin typeface="Cambria Math"/>
                            <a:ea typeface="Cambria Math"/>
                          </a:rPr>
                          <m:t>𝑡</m:t>
                        </m:r>
                      </m:sub>
                    </m:sSub>
                    <m:r>
                      <a:rPr lang="en-US" sz="2000" b="0" i="1" smtClean="0">
                        <a:latin typeface="Cambria Math"/>
                        <a:ea typeface="Cambria Math"/>
                      </a:rPr>
                      <m:t>=</m:t>
                    </m:r>
                    <m:f>
                      <m:fPr>
                        <m:ctrlPr>
                          <a:rPr lang="en-US" sz="2000" b="0" i="1" smtClean="0">
                            <a:latin typeface="Cambria Math"/>
                            <a:ea typeface="Cambria Math"/>
                          </a:rPr>
                        </m:ctrlPr>
                      </m:fPr>
                      <m:num>
                        <m:sSup>
                          <m:sSupPr>
                            <m:ctrlPr>
                              <a:rPr lang="en-US" sz="2000" i="1">
                                <a:latin typeface="Cambria Math"/>
                                <a:ea typeface="Cambria Math"/>
                              </a:rPr>
                            </m:ctrlPr>
                          </m:sSupPr>
                          <m:e>
                            <m:r>
                              <a:rPr lang="en-US" sz="2000" i="1">
                                <a:latin typeface="Cambria Math"/>
                                <a:ea typeface="Cambria Math"/>
                              </a:rPr>
                              <m:t>𝛽</m:t>
                            </m:r>
                          </m:e>
                          <m:sup>
                            <m:r>
                              <a:rPr lang="en-US" sz="2000" i="1">
                                <a:latin typeface="Cambria Math"/>
                                <a:ea typeface="Cambria Math"/>
                              </a:rPr>
                              <m:t>𝑡</m:t>
                            </m:r>
                          </m:sup>
                        </m:sSup>
                        <m:sSub>
                          <m:sSubPr>
                            <m:ctrlPr>
                              <a:rPr lang="en-US" sz="2000" i="1">
                                <a:latin typeface="Cambria Math"/>
                                <a:ea typeface="Cambria Math"/>
                              </a:rPr>
                            </m:ctrlPr>
                          </m:sSubPr>
                          <m:e>
                            <m:r>
                              <a:rPr lang="en-US" sz="2000" i="1">
                                <a:latin typeface="Cambria Math"/>
                                <a:ea typeface="Cambria Math"/>
                              </a:rPr>
                              <m:t>𝑈</m:t>
                            </m:r>
                          </m:e>
                          <m:sub>
                            <m:r>
                              <a:rPr lang="en-US" sz="2000" i="1">
                                <a:latin typeface="Cambria Math"/>
                                <a:ea typeface="Cambria Math"/>
                              </a:rPr>
                              <m:t>1</m:t>
                            </m:r>
                            <m:r>
                              <a:rPr lang="en-US" sz="2000" i="1">
                                <a:latin typeface="Cambria Math"/>
                                <a:ea typeface="Cambria Math"/>
                              </a:rPr>
                              <m:t>𝑡</m:t>
                            </m:r>
                          </m:sub>
                        </m:sSub>
                      </m:num>
                      <m:den>
                        <m:d>
                          <m:dPr>
                            <m:ctrlPr>
                              <a:rPr lang="en-US" sz="2000" i="1">
                                <a:latin typeface="Cambria Math"/>
                                <a:ea typeface="Cambria Math"/>
                              </a:rPr>
                            </m:ctrlPr>
                          </m:dPr>
                          <m:e>
                            <m:r>
                              <a:rPr lang="en-US" sz="2000" i="1">
                                <a:latin typeface="Cambria Math"/>
                                <a:ea typeface="Cambria Math"/>
                              </a:rPr>
                              <m:t>1+</m:t>
                            </m:r>
                            <m:sSub>
                              <m:sSubPr>
                                <m:ctrlPr>
                                  <a:rPr lang="en-US" sz="2000" i="1">
                                    <a:latin typeface="Cambria Math"/>
                                    <a:ea typeface="Cambria Math"/>
                                  </a:rPr>
                                </m:ctrlPr>
                              </m:sSubPr>
                              <m:e>
                                <m:r>
                                  <a:rPr lang="en-US" sz="2000" i="1">
                                    <a:latin typeface="Cambria Math"/>
                                    <a:ea typeface="Cambria Math"/>
                                  </a:rPr>
                                  <m:t>𝜏</m:t>
                                </m:r>
                              </m:e>
                              <m:sub>
                                <m:r>
                                  <a:rPr lang="en-US" sz="2000" i="1">
                                    <a:latin typeface="Cambria Math"/>
                                    <a:ea typeface="Cambria Math"/>
                                  </a:rPr>
                                  <m:t>𝑐𝑡</m:t>
                                </m:r>
                              </m:sub>
                            </m:sSub>
                          </m:e>
                        </m:d>
                      </m:den>
                    </m:f>
                  </m:oMath>
                </a14:m>
                <a:r>
                  <a:rPr lang="en-US" sz="2000" dirty="0" smtClean="0">
                    <a:latin typeface="Garamond" pitchFamily="18" charset="0"/>
                  </a:rPr>
                  <a:t>  			       </a:t>
                </a:r>
                <a:r>
                  <a:rPr lang="en-US" sz="2000" dirty="0">
                    <a:latin typeface="Cambria Math"/>
                    <a:ea typeface="Cambria Math"/>
                  </a:rPr>
                  <a:t>(</a:t>
                </a:r>
                <a:r>
                  <a:rPr lang="en-US" sz="2000" dirty="0" smtClean="0">
                    <a:latin typeface="Cambria Math"/>
                    <a:ea typeface="Cambria Math"/>
                  </a:rPr>
                  <a:t>11.3.8b)</a:t>
                </a:r>
                <a:endParaRPr lang="en-US" sz="2000" dirty="0" smtClean="0">
                  <a:latin typeface="Garamond" pitchFamily="18" charset="0"/>
                </a:endParaRPr>
              </a:p>
              <a:p>
                <a:pPr marL="109728" indent="0">
                  <a:buNone/>
                </a:pPr>
                <a:r>
                  <a:rPr lang="en-US" sz="2000" dirty="0" smtClean="0">
                    <a:ea typeface="Cambria Math"/>
                  </a:rPr>
                  <a:t>	</a:t>
                </a:r>
                <a14:m>
                  <m:oMath xmlns:m="http://schemas.openxmlformats.org/officeDocument/2006/math">
                    <m:f>
                      <m:fPr>
                        <m:ctrlPr>
                          <a:rPr lang="en-US" sz="2000" i="1" smtClean="0">
                            <a:latin typeface="Cambria Math"/>
                            <a:ea typeface="Cambria Math"/>
                          </a:rPr>
                        </m:ctrlPr>
                      </m:fPr>
                      <m:num>
                        <m:sSub>
                          <m:sSubPr>
                            <m:ctrlPr>
                              <a:rPr lang="en-US" sz="2000" i="1">
                                <a:latin typeface="Cambria Math"/>
                                <a:ea typeface="Cambria Math"/>
                              </a:rPr>
                            </m:ctrlPr>
                          </m:sSubPr>
                          <m:e>
                            <m:r>
                              <a:rPr lang="en-US" sz="2000" i="1">
                                <a:latin typeface="Cambria Math"/>
                                <a:ea typeface="Cambria Math"/>
                              </a:rPr>
                              <m:t>𝑟</m:t>
                            </m:r>
                          </m:e>
                          <m:sub>
                            <m:r>
                              <a:rPr lang="en-US" sz="2000" i="1">
                                <a:latin typeface="Cambria Math"/>
                                <a:ea typeface="Cambria Math"/>
                              </a:rPr>
                              <m:t>𝑡</m:t>
                            </m:r>
                          </m:sub>
                        </m:sSub>
                      </m:num>
                      <m:den>
                        <m:sSub>
                          <m:sSubPr>
                            <m:ctrlPr>
                              <a:rPr lang="en-US" sz="2000" i="1">
                                <a:latin typeface="Cambria Math"/>
                                <a:ea typeface="Cambria Math"/>
                              </a:rPr>
                            </m:ctrlPr>
                          </m:sSubPr>
                          <m:e>
                            <m:r>
                              <a:rPr lang="en-US" sz="2000" i="1">
                                <a:latin typeface="Cambria Math"/>
                                <a:ea typeface="Cambria Math"/>
                              </a:rPr>
                              <m:t>𝑞</m:t>
                            </m:r>
                          </m:e>
                          <m:sub>
                            <m:r>
                              <a:rPr lang="en-US" sz="2000" i="1">
                                <a:latin typeface="Cambria Math"/>
                                <a:ea typeface="Cambria Math"/>
                              </a:rPr>
                              <m:t>𝑡</m:t>
                            </m:r>
                          </m:sub>
                        </m:sSub>
                      </m:den>
                    </m:f>
                    <m:r>
                      <a:rPr lang="en-US" sz="2000" i="1">
                        <a:latin typeface="Cambria Math"/>
                        <a:ea typeface="Cambria Math"/>
                      </a:rPr>
                      <m:t>=</m:t>
                    </m:r>
                    <m:sSup>
                      <m:sSupPr>
                        <m:ctrlPr>
                          <a:rPr lang="en-US" sz="2000" i="1">
                            <a:latin typeface="Cambria Math"/>
                            <a:ea typeface="Cambria Math"/>
                          </a:rPr>
                        </m:ctrlPr>
                      </m:sSupPr>
                      <m:e>
                        <m:r>
                          <a:rPr lang="en-US" sz="2000" i="1">
                            <a:latin typeface="Cambria Math"/>
                            <a:ea typeface="Cambria Math"/>
                          </a:rPr>
                          <m:t>𝑓</m:t>
                        </m:r>
                      </m:e>
                      <m:sup>
                        <m:r>
                          <a:rPr lang="en-US" sz="2000" i="1">
                            <a:latin typeface="Cambria Math"/>
                            <a:ea typeface="Cambria Math"/>
                          </a:rPr>
                          <m:t>′</m:t>
                        </m:r>
                      </m:sup>
                    </m:sSup>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𝑘</m:t>
                        </m:r>
                      </m:e>
                      <m:sub>
                        <m:r>
                          <a:rPr lang="en-US" sz="2000" i="1">
                            <a:latin typeface="Cambria Math"/>
                            <a:ea typeface="Cambria Math"/>
                          </a:rPr>
                          <m:t>𝑡</m:t>
                        </m:r>
                      </m:sub>
                    </m:sSub>
                    <m:r>
                      <a:rPr lang="en-US" sz="2000" i="1">
                        <a:latin typeface="Cambria Math"/>
                        <a:ea typeface="Cambria Math"/>
                      </a:rPr>
                      <m:t>)</m:t>
                    </m:r>
                  </m:oMath>
                </a14:m>
                <a:r>
                  <a:rPr lang="en-US" sz="2000" dirty="0" smtClean="0">
                    <a:latin typeface="Garamond" pitchFamily="18" charset="0"/>
                  </a:rPr>
                  <a:t> 			       </a:t>
                </a:r>
                <a:r>
                  <a:rPr lang="en-US" sz="2000" dirty="0" smtClean="0">
                    <a:latin typeface="Cambria Math"/>
                    <a:ea typeface="Cambria Math"/>
                  </a:rPr>
                  <a:t>(11.3.8c)</a:t>
                </a:r>
                <a:endParaRPr lang="en-US" sz="2000" dirty="0">
                  <a:latin typeface="Garamond" pitchFamily="18" charset="0"/>
                </a:endParaRPr>
              </a:p>
              <a:p>
                <a:pPr marL="109728" indent="0">
                  <a:buNone/>
                </a:pPr>
                <a:r>
                  <a:rPr lang="en-US" sz="2000" dirty="0" smtClean="0">
                    <a:ea typeface="Cambria Math"/>
                  </a:rPr>
                  <a:t>	</a:t>
                </a:r>
                <a14:m>
                  <m:oMath xmlns:m="http://schemas.openxmlformats.org/officeDocument/2006/math">
                    <m:f>
                      <m:fPr>
                        <m:ctrlPr>
                          <a:rPr lang="en-US" sz="2000" i="1" smtClean="0">
                            <a:latin typeface="Cambria Math"/>
                            <a:ea typeface="Cambria Math"/>
                          </a:rPr>
                        </m:ctrlPr>
                      </m:fPr>
                      <m:num>
                        <m:sSub>
                          <m:sSubPr>
                            <m:ctrlPr>
                              <a:rPr lang="en-US" sz="2000" i="1">
                                <a:latin typeface="Cambria Math"/>
                                <a:ea typeface="Cambria Math"/>
                              </a:rPr>
                            </m:ctrlPr>
                          </m:sSubPr>
                          <m:e>
                            <m:r>
                              <a:rPr lang="en-US" sz="2000" i="1">
                                <a:latin typeface="Cambria Math"/>
                                <a:ea typeface="Cambria Math"/>
                              </a:rPr>
                              <m:t>𝑤</m:t>
                            </m:r>
                          </m:e>
                          <m:sub>
                            <m:r>
                              <a:rPr lang="en-US" sz="2000" i="1">
                                <a:latin typeface="Cambria Math"/>
                                <a:ea typeface="Cambria Math"/>
                              </a:rPr>
                              <m:t>𝑡</m:t>
                            </m:r>
                          </m:sub>
                        </m:sSub>
                      </m:num>
                      <m:den>
                        <m:sSub>
                          <m:sSubPr>
                            <m:ctrlPr>
                              <a:rPr lang="en-US" sz="2000" i="1">
                                <a:latin typeface="Cambria Math"/>
                                <a:ea typeface="Cambria Math"/>
                              </a:rPr>
                            </m:ctrlPr>
                          </m:sSubPr>
                          <m:e>
                            <m:r>
                              <a:rPr lang="en-US" sz="2000" i="1">
                                <a:latin typeface="Cambria Math"/>
                                <a:ea typeface="Cambria Math"/>
                              </a:rPr>
                              <m:t>𝑞</m:t>
                            </m:r>
                          </m:e>
                          <m:sub>
                            <m:r>
                              <a:rPr lang="en-US" sz="2000" i="1">
                                <a:latin typeface="Cambria Math"/>
                                <a:ea typeface="Cambria Math"/>
                              </a:rPr>
                              <m:t>𝑡</m:t>
                            </m:r>
                          </m:sub>
                        </m:sSub>
                      </m:den>
                    </m:f>
                    <m:r>
                      <a:rPr lang="en-US" sz="2000" i="1">
                        <a:latin typeface="Cambria Math"/>
                        <a:ea typeface="Cambria Math"/>
                      </a:rPr>
                      <m:t>=</m:t>
                    </m:r>
                    <m:d>
                      <m:dPr>
                        <m:begChr m:val="["/>
                        <m:endChr m:val="]"/>
                        <m:ctrlPr>
                          <a:rPr lang="en-US" sz="2000" i="1" smtClean="0">
                            <a:latin typeface="Cambria Math"/>
                            <a:ea typeface="Cambria Math"/>
                          </a:rPr>
                        </m:ctrlPr>
                      </m:dPr>
                      <m:e>
                        <m:r>
                          <a:rPr lang="en-US" sz="2000" i="1">
                            <a:latin typeface="Cambria Math"/>
                          </a:rPr>
                          <m:t>𝑓</m:t>
                        </m:r>
                        <m:d>
                          <m:dPr>
                            <m:ctrlPr>
                              <a:rPr lang="en-US" sz="2000" i="1">
                                <a:latin typeface="Cambria Math"/>
                              </a:rPr>
                            </m:ctrlPr>
                          </m:dPr>
                          <m:e>
                            <m:sSub>
                              <m:sSubPr>
                                <m:ctrlPr>
                                  <a:rPr lang="en-US" sz="2000" i="1">
                                    <a:latin typeface="Cambria Math"/>
                                  </a:rPr>
                                </m:ctrlPr>
                              </m:sSubPr>
                              <m:e>
                                <m:r>
                                  <a:rPr lang="en-US" sz="2000" i="1">
                                    <a:latin typeface="Cambria Math"/>
                                  </a:rPr>
                                  <m:t>𝑘</m:t>
                                </m:r>
                              </m:e>
                              <m:sub>
                                <m:r>
                                  <a:rPr lang="en-US" sz="2000" i="1">
                                    <a:latin typeface="Cambria Math"/>
                                  </a:rPr>
                                  <m:t>𝑡</m:t>
                                </m:r>
                              </m:sub>
                            </m:sSub>
                          </m:e>
                        </m:d>
                        <m:r>
                          <a:rPr lang="en-US" sz="2000" b="0" i="1" smtClean="0">
                            <a:latin typeface="Cambria Math"/>
                          </a:rPr>
                          <m:t>−</m:t>
                        </m:r>
                        <m:sSub>
                          <m:sSubPr>
                            <m:ctrlPr>
                              <a:rPr lang="en-US" sz="2000" i="1">
                                <a:latin typeface="Cambria Math"/>
                                <a:ea typeface="Cambria Math"/>
                              </a:rPr>
                            </m:ctrlPr>
                          </m:sSubPr>
                          <m:e>
                            <m:r>
                              <a:rPr lang="en-US" sz="2000" i="1">
                                <a:latin typeface="Cambria Math"/>
                                <a:ea typeface="Cambria Math"/>
                              </a:rPr>
                              <m:t>𝑘</m:t>
                            </m:r>
                          </m:e>
                          <m:sub>
                            <m:r>
                              <a:rPr lang="en-US" sz="2000" i="1">
                                <a:latin typeface="Cambria Math"/>
                                <a:ea typeface="Cambria Math"/>
                              </a:rPr>
                              <m:t>𝑡</m:t>
                            </m:r>
                          </m:sub>
                        </m:sSub>
                        <m:sSup>
                          <m:sSupPr>
                            <m:ctrlPr>
                              <a:rPr lang="en-US" sz="2000" i="1">
                                <a:latin typeface="Cambria Math"/>
                                <a:ea typeface="Cambria Math"/>
                              </a:rPr>
                            </m:ctrlPr>
                          </m:sSupPr>
                          <m:e>
                            <m:r>
                              <a:rPr lang="en-US" sz="2000" i="1">
                                <a:latin typeface="Cambria Math"/>
                                <a:ea typeface="Cambria Math"/>
                              </a:rPr>
                              <m:t>𝑓</m:t>
                            </m:r>
                          </m:e>
                          <m:sup>
                            <m:r>
                              <a:rPr lang="en-US" sz="2000" i="1">
                                <a:latin typeface="Cambria Math"/>
                                <a:ea typeface="Cambria Math"/>
                              </a:rPr>
                              <m:t>′</m:t>
                            </m:r>
                          </m:sup>
                        </m:sSup>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𝑘</m:t>
                            </m:r>
                          </m:e>
                          <m:sub>
                            <m:r>
                              <a:rPr lang="en-US" sz="2000" i="1">
                                <a:latin typeface="Cambria Math"/>
                                <a:ea typeface="Cambria Math"/>
                              </a:rPr>
                              <m:t>𝑡</m:t>
                            </m:r>
                          </m:sub>
                        </m:sSub>
                        <m:r>
                          <a:rPr lang="en-US" sz="2000" i="1">
                            <a:latin typeface="Cambria Math"/>
                            <a:ea typeface="Cambria Math"/>
                          </a:rPr>
                          <m:t>)</m:t>
                        </m:r>
                        <m:r>
                          <m:rPr>
                            <m:nor/>
                          </m:rPr>
                          <a:rPr lang="en-US" sz="2000" dirty="0">
                            <a:latin typeface="Garamond" pitchFamily="18" charset="0"/>
                          </a:rPr>
                          <m:t> </m:t>
                        </m:r>
                      </m:e>
                    </m:d>
                  </m:oMath>
                </a14:m>
                <a:r>
                  <a:rPr lang="en-US" sz="2000" dirty="0" smtClean="0">
                    <a:latin typeface="Garamond" pitchFamily="18" charset="0"/>
                  </a:rPr>
                  <a:t>  		       </a:t>
                </a:r>
                <a:r>
                  <a:rPr lang="en-US" sz="2000" dirty="0" smtClean="0">
                    <a:latin typeface="Cambria Math"/>
                    <a:ea typeface="Cambria Math"/>
                  </a:rPr>
                  <a:t>(11.3.8d)</a:t>
                </a:r>
              </a:p>
              <a:p>
                <a:pPr marL="109728" indent="0">
                  <a:buNone/>
                </a:pPr>
                <a:endParaRPr lang="en-US" sz="2000" dirty="0">
                  <a:latin typeface="Garamond" pitchFamily="18" charset="0"/>
                </a:endParaRPr>
              </a:p>
              <a:p>
                <a:pPr marL="109728" indent="0">
                  <a:buNone/>
                </a:pPr>
                <a:r>
                  <a:rPr lang="en-US" sz="2000" dirty="0" smtClean="0">
                    <a:ea typeface="Cambria Math"/>
                  </a:rPr>
                  <a:t>        </a:t>
                </a:r>
                <a14:m>
                  <m:oMath xmlns:m="http://schemas.openxmlformats.org/officeDocument/2006/math">
                    <m:sSub>
                      <m:sSubPr>
                        <m:ctrlPr>
                          <a:rPr lang="en-US" sz="2000" i="1" smtClean="0">
                            <a:latin typeface="Cambria Math"/>
                            <a:ea typeface="Cambria Math"/>
                          </a:rPr>
                        </m:ctrlPr>
                      </m:sSubPr>
                      <m:e>
                        <m:r>
                          <a:rPr lang="en-US" sz="2000" b="0" i="1" smtClean="0">
                            <a:latin typeface="Cambria Math"/>
                            <a:ea typeface="Cambria Math"/>
                          </a:rPr>
                          <m:t>𝑅</m:t>
                        </m:r>
                      </m:e>
                      <m:sub>
                        <m:r>
                          <a:rPr lang="en-US" sz="2000" b="0" i="1" smtClean="0">
                            <a:latin typeface="Cambria Math"/>
                            <a:ea typeface="Cambria Math"/>
                          </a:rPr>
                          <m:t>𝑡</m:t>
                        </m:r>
                        <m:r>
                          <a:rPr lang="en-US" sz="2000" b="0" i="1" smtClean="0">
                            <a:latin typeface="Cambria Math"/>
                            <a:ea typeface="Cambria Math"/>
                          </a:rPr>
                          <m:t>+1</m:t>
                        </m:r>
                      </m:sub>
                    </m:sSub>
                    <m:r>
                      <a:rPr lang="en-US" sz="2000" b="0" i="1" smtClean="0">
                        <a:latin typeface="Cambria Math"/>
                        <a:ea typeface="Cambria Math"/>
                      </a:rPr>
                      <m:t>=</m:t>
                    </m:r>
                    <m:f>
                      <m:fPr>
                        <m:ctrlPr>
                          <a:rPr lang="en-US" sz="2000" i="1">
                            <a:latin typeface="Cambria Math"/>
                            <a:ea typeface="Cambria Math"/>
                          </a:rPr>
                        </m:ctrlPr>
                      </m:fPr>
                      <m:num>
                        <m:d>
                          <m:dPr>
                            <m:ctrlPr>
                              <a:rPr lang="en-US" sz="2000" i="1">
                                <a:latin typeface="Cambria Math"/>
                                <a:ea typeface="Cambria Math"/>
                              </a:rPr>
                            </m:ctrlPr>
                          </m:dPr>
                          <m:e>
                            <m:r>
                              <a:rPr lang="en-US" sz="2000" i="1">
                                <a:latin typeface="Cambria Math"/>
                                <a:ea typeface="Cambria Math"/>
                              </a:rPr>
                              <m:t>1+</m:t>
                            </m:r>
                            <m:sSub>
                              <m:sSubPr>
                                <m:ctrlPr>
                                  <a:rPr lang="en-US" sz="2000" i="1">
                                    <a:latin typeface="Cambria Math"/>
                                    <a:ea typeface="Cambria Math"/>
                                  </a:rPr>
                                </m:ctrlPr>
                              </m:sSubPr>
                              <m:e>
                                <m:r>
                                  <a:rPr lang="en-US" sz="2000" i="1">
                                    <a:latin typeface="Cambria Math"/>
                                    <a:ea typeface="Cambria Math"/>
                                  </a:rPr>
                                  <m:t>𝜏</m:t>
                                </m:r>
                              </m:e>
                              <m:sub>
                                <m:r>
                                  <a:rPr lang="en-US" sz="2000" i="1">
                                    <a:latin typeface="Cambria Math"/>
                                    <a:ea typeface="Cambria Math"/>
                                  </a:rPr>
                                  <m:t>𝑐𝑡</m:t>
                                </m:r>
                              </m:sub>
                            </m:sSub>
                          </m:e>
                        </m:d>
                      </m:num>
                      <m:den>
                        <m:d>
                          <m:dPr>
                            <m:ctrlPr>
                              <a:rPr lang="en-US" sz="2000" i="1">
                                <a:latin typeface="Cambria Math"/>
                                <a:ea typeface="Cambria Math"/>
                              </a:rPr>
                            </m:ctrlPr>
                          </m:dPr>
                          <m:e>
                            <m:r>
                              <a:rPr lang="en-US" sz="2000" i="1">
                                <a:latin typeface="Cambria Math"/>
                                <a:ea typeface="Cambria Math"/>
                              </a:rPr>
                              <m:t>1+</m:t>
                            </m:r>
                            <m:sSub>
                              <m:sSubPr>
                                <m:ctrlPr>
                                  <a:rPr lang="en-US" sz="2000" i="1">
                                    <a:latin typeface="Cambria Math"/>
                                    <a:ea typeface="Cambria Math"/>
                                  </a:rPr>
                                </m:ctrlPr>
                              </m:sSubPr>
                              <m:e>
                                <m:r>
                                  <a:rPr lang="en-US" sz="2000" i="1">
                                    <a:latin typeface="Cambria Math"/>
                                    <a:ea typeface="Cambria Math"/>
                                  </a:rPr>
                                  <m:t>𝜏</m:t>
                                </m:r>
                              </m:e>
                              <m:sub>
                                <m:r>
                                  <a:rPr lang="en-US" sz="2000" i="1">
                                    <a:latin typeface="Cambria Math"/>
                                    <a:ea typeface="Cambria Math"/>
                                  </a:rPr>
                                  <m:t>𝑐𝑡</m:t>
                                </m:r>
                                <m:r>
                                  <a:rPr lang="en-US" sz="2000" i="1">
                                    <a:latin typeface="Cambria Math"/>
                                    <a:ea typeface="Cambria Math"/>
                                  </a:rPr>
                                  <m:t>+1</m:t>
                                </m:r>
                              </m:sub>
                            </m:sSub>
                          </m:e>
                        </m:d>
                      </m:den>
                    </m:f>
                    <m:d>
                      <m:dPr>
                        <m:begChr m:val="["/>
                        <m:endChr m:val="]"/>
                        <m:ctrlPr>
                          <a:rPr lang="en-US" sz="2000" i="1">
                            <a:latin typeface="Cambria Math"/>
                            <a:ea typeface="Cambria Math"/>
                          </a:rPr>
                        </m:ctrlPr>
                      </m:dPr>
                      <m:e>
                        <m:f>
                          <m:fPr>
                            <m:ctrlPr>
                              <a:rPr lang="en-US" sz="2000" i="1">
                                <a:latin typeface="Cambria Math"/>
                                <a:ea typeface="Cambria Math"/>
                              </a:rPr>
                            </m:ctrlPr>
                          </m:fPr>
                          <m:num>
                            <m:d>
                              <m:dPr>
                                <m:ctrlPr>
                                  <a:rPr lang="en-US" sz="2000" i="1">
                                    <a:latin typeface="Cambria Math"/>
                                    <a:ea typeface="Cambria Math"/>
                                  </a:rPr>
                                </m:ctrlPr>
                              </m:dPr>
                              <m:e>
                                <m:r>
                                  <a:rPr lang="en-US" sz="2000" i="1">
                                    <a:latin typeface="Cambria Math"/>
                                    <a:ea typeface="Cambria Math"/>
                                  </a:rPr>
                                  <m:t>1−</m:t>
                                </m:r>
                                <m:sSub>
                                  <m:sSubPr>
                                    <m:ctrlPr>
                                      <a:rPr lang="en-US" sz="2000" i="1">
                                        <a:latin typeface="Cambria Math"/>
                                        <a:ea typeface="Cambria Math"/>
                                      </a:rPr>
                                    </m:ctrlPr>
                                  </m:sSubPr>
                                  <m:e>
                                    <m:r>
                                      <a:rPr lang="en-US" sz="2000" i="1">
                                        <a:latin typeface="Cambria Math"/>
                                        <a:ea typeface="Cambria Math"/>
                                      </a:rPr>
                                      <m:t>𝜏</m:t>
                                    </m:r>
                                  </m:e>
                                  <m:sub>
                                    <m:r>
                                      <a:rPr lang="en-US" sz="2000" i="1">
                                        <a:latin typeface="Cambria Math"/>
                                        <a:ea typeface="Cambria Math"/>
                                      </a:rPr>
                                      <m:t>𝑖𝑡</m:t>
                                    </m:r>
                                    <m:r>
                                      <a:rPr lang="en-US" sz="2000" i="1">
                                        <a:latin typeface="Cambria Math"/>
                                        <a:ea typeface="Cambria Math"/>
                                      </a:rPr>
                                      <m:t>+1</m:t>
                                    </m:r>
                                  </m:sub>
                                </m:sSub>
                              </m:e>
                            </m:d>
                          </m:num>
                          <m:den>
                            <m:d>
                              <m:dPr>
                                <m:ctrlPr>
                                  <a:rPr lang="en-US" sz="2000" i="1">
                                    <a:latin typeface="Cambria Math"/>
                                    <a:ea typeface="Cambria Math"/>
                                  </a:rPr>
                                </m:ctrlPr>
                              </m:dPr>
                              <m:e>
                                <m:r>
                                  <a:rPr lang="en-US" sz="2000" i="1">
                                    <a:latin typeface="Cambria Math"/>
                                    <a:ea typeface="Cambria Math"/>
                                  </a:rPr>
                                  <m:t>1−</m:t>
                                </m:r>
                                <m:sSub>
                                  <m:sSubPr>
                                    <m:ctrlPr>
                                      <a:rPr lang="en-US" sz="2000" i="1">
                                        <a:latin typeface="Cambria Math"/>
                                        <a:ea typeface="Cambria Math"/>
                                      </a:rPr>
                                    </m:ctrlPr>
                                  </m:sSubPr>
                                  <m:e>
                                    <m:r>
                                      <a:rPr lang="en-US" sz="2000" i="1">
                                        <a:latin typeface="Cambria Math"/>
                                        <a:ea typeface="Cambria Math"/>
                                      </a:rPr>
                                      <m:t>𝜏</m:t>
                                    </m:r>
                                  </m:e>
                                  <m:sub>
                                    <m:r>
                                      <a:rPr lang="en-US" sz="2000" i="1">
                                        <a:latin typeface="Cambria Math"/>
                                        <a:ea typeface="Cambria Math"/>
                                      </a:rPr>
                                      <m:t>𝑖𝑡</m:t>
                                    </m:r>
                                  </m:sub>
                                </m:sSub>
                              </m:e>
                            </m:d>
                          </m:den>
                        </m:f>
                        <m:d>
                          <m:dPr>
                            <m:ctrlPr>
                              <a:rPr lang="en-US" sz="2000" i="1">
                                <a:latin typeface="Cambria Math"/>
                                <a:ea typeface="Cambria Math"/>
                              </a:rPr>
                            </m:ctrlPr>
                          </m:dPr>
                          <m:e>
                            <m:r>
                              <a:rPr lang="en-US" sz="2000" i="1">
                                <a:latin typeface="Cambria Math"/>
                                <a:ea typeface="Cambria Math"/>
                              </a:rPr>
                              <m:t>1−</m:t>
                            </m:r>
                            <m:r>
                              <a:rPr lang="en-US" sz="2000" i="1">
                                <a:latin typeface="Cambria Math"/>
                                <a:ea typeface="Cambria Math"/>
                              </a:rPr>
                              <m:t>𝛿</m:t>
                            </m:r>
                          </m:e>
                        </m:d>
                        <m:r>
                          <a:rPr lang="en-US" sz="2000" i="1">
                            <a:latin typeface="Cambria Math"/>
                            <a:ea typeface="Cambria Math"/>
                          </a:rPr>
                          <m:t>+</m:t>
                        </m:r>
                        <m:f>
                          <m:fPr>
                            <m:ctrlPr>
                              <a:rPr lang="en-US" sz="2000" i="1">
                                <a:latin typeface="Cambria Math"/>
                                <a:ea typeface="Cambria Math"/>
                              </a:rPr>
                            </m:ctrlPr>
                          </m:fPr>
                          <m:num>
                            <m:d>
                              <m:dPr>
                                <m:ctrlPr>
                                  <a:rPr lang="en-US" sz="2000" i="1">
                                    <a:latin typeface="Cambria Math"/>
                                    <a:ea typeface="Cambria Math"/>
                                  </a:rPr>
                                </m:ctrlPr>
                              </m:dPr>
                              <m:e>
                                <m:r>
                                  <a:rPr lang="en-US" sz="2000" i="1">
                                    <a:latin typeface="Cambria Math"/>
                                    <a:ea typeface="Cambria Math"/>
                                  </a:rPr>
                                  <m:t>1−</m:t>
                                </m:r>
                                <m:sSub>
                                  <m:sSubPr>
                                    <m:ctrlPr>
                                      <a:rPr lang="en-US" sz="2000" i="1">
                                        <a:latin typeface="Cambria Math"/>
                                        <a:ea typeface="Cambria Math"/>
                                      </a:rPr>
                                    </m:ctrlPr>
                                  </m:sSubPr>
                                  <m:e>
                                    <m:r>
                                      <a:rPr lang="en-US" sz="2000" i="1">
                                        <a:latin typeface="Cambria Math"/>
                                        <a:ea typeface="Cambria Math"/>
                                      </a:rPr>
                                      <m:t>𝜏</m:t>
                                    </m:r>
                                  </m:e>
                                  <m:sub>
                                    <m:r>
                                      <a:rPr lang="en-US" sz="2000" i="1">
                                        <a:latin typeface="Cambria Math"/>
                                        <a:ea typeface="Cambria Math"/>
                                      </a:rPr>
                                      <m:t>𝑘𝑡</m:t>
                                    </m:r>
                                    <m:r>
                                      <a:rPr lang="en-US" sz="2000" i="1">
                                        <a:latin typeface="Cambria Math"/>
                                        <a:ea typeface="Cambria Math"/>
                                      </a:rPr>
                                      <m:t>+1</m:t>
                                    </m:r>
                                  </m:sub>
                                </m:sSub>
                              </m:e>
                            </m:d>
                          </m:num>
                          <m:den>
                            <m:d>
                              <m:dPr>
                                <m:ctrlPr>
                                  <a:rPr lang="en-US" sz="2000" i="1">
                                    <a:latin typeface="Cambria Math"/>
                                    <a:ea typeface="Cambria Math"/>
                                  </a:rPr>
                                </m:ctrlPr>
                              </m:dPr>
                              <m:e>
                                <m:r>
                                  <a:rPr lang="en-US" sz="2000" i="1">
                                    <a:latin typeface="Cambria Math"/>
                                    <a:ea typeface="Cambria Math"/>
                                  </a:rPr>
                                  <m:t>1−</m:t>
                                </m:r>
                                <m:sSub>
                                  <m:sSubPr>
                                    <m:ctrlPr>
                                      <a:rPr lang="en-US" sz="2000" i="1">
                                        <a:latin typeface="Cambria Math"/>
                                        <a:ea typeface="Cambria Math"/>
                                      </a:rPr>
                                    </m:ctrlPr>
                                  </m:sSubPr>
                                  <m:e>
                                    <m:r>
                                      <a:rPr lang="en-US" sz="2000" i="1">
                                        <a:latin typeface="Cambria Math"/>
                                        <a:ea typeface="Cambria Math"/>
                                      </a:rPr>
                                      <m:t>𝜏</m:t>
                                    </m:r>
                                  </m:e>
                                  <m:sub>
                                    <m:r>
                                      <a:rPr lang="en-US" sz="2000" i="1">
                                        <a:latin typeface="Cambria Math"/>
                                        <a:ea typeface="Cambria Math"/>
                                      </a:rPr>
                                      <m:t>𝑖𝑡</m:t>
                                    </m:r>
                                  </m:sub>
                                </m:sSub>
                              </m:e>
                            </m:d>
                          </m:den>
                        </m:f>
                        <m:sSup>
                          <m:sSupPr>
                            <m:ctrlPr>
                              <a:rPr lang="en-US" sz="2000" i="1">
                                <a:latin typeface="Cambria Math"/>
                                <a:ea typeface="Cambria Math"/>
                              </a:rPr>
                            </m:ctrlPr>
                          </m:sSupPr>
                          <m:e>
                            <m:r>
                              <a:rPr lang="en-US" sz="2000" i="1">
                                <a:latin typeface="Cambria Math"/>
                                <a:ea typeface="Cambria Math"/>
                              </a:rPr>
                              <m:t>𝑓</m:t>
                            </m:r>
                          </m:e>
                          <m:sup>
                            <m:r>
                              <a:rPr lang="en-US" sz="2000" i="1">
                                <a:latin typeface="Cambria Math"/>
                                <a:ea typeface="Cambria Math"/>
                              </a:rPr>
                              <m:t>′</m:t>
                            </m:r>
                          </m:sup>
                        </m:sSup>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𝑘</m:t>
                            </m:r>
                          </m:e>
                          <m:sub>
                            <m:r>
                              <a:rPr lang="en-US" sz="2000" i="1">
                                <a:latin typeface="Cambria Math"/>
                                <a:ea typeface="Cambria Math"/>
                              </a:rPr>
                              <m:t>𝑡</m:t>
                            </m:r>
                            <m:r>
                              <a:rPr lang="en-US" sz="2000" i="1">
                                <a:latin typeface="Cambria Math"/>
                                <a:ea typeface="Cambria Math"/>
                              </a:rPr>
                              <m:t>+1</m:t>
                            </m:r>
                          </m:sub>
                        </m:sSub>
                        <m:r>
                          <a:rPr lang="en-US" sz="2000" i="1">
                            <a:latin typeface="Cambria Math"/>
                            <a:ea typeface="Cambria Math"/>
                          </a:rPr>
                          <m:t>)</m:t>
                        </m:r>
                      </m:e>
                    </m:d>
                  </m:oMath>
                </a14:m>
                <a:r>
                  <a:rPr lang="en-US" sz="2000" dirty="0">
                    <a:latin typeface="Cambria Math"/>
                    <a:ea typeface="Cambria Math"/>
                  </a:rPr>
                  <a:t> </a:t>
                </a:r>
                <a:r>
                  <a:rPr lang="en-US" sz="2000" dirty="0" smtClean="0">
                    <a:latin typeface="Cambria Math"/>
                    <a:ea typeface="Cambria Math"/>
                  </a:rPr>
                  <a:t>  (11.3.8e)</a:t>
                </a:r>
                <a:endParaRPr lang="en-US" sz="2000" i="1" dirty="0" smtClean="0">
                  <a:latin typeface="Cambria Math"/>
                  <a:ea typeface="Cambria Math"/>
                </a:endParaRPr>
              </a:p>
              <a:p>
                <a:pPr marL="109728" indent="0">
                  <a:buNone/>
                </a:pPr>
                <a:r>
                  <a:rPr lang="en-US" sz="2000" dirty="0" smtClean="0">
                    <a:ea typeface="Cambria Math"/>
                  </a:rPr>
                  <a:t>	</a:t>
                </a:r>
                <a14:m>
                  <m:oMath xmlns:m="http://schemas.openxmlformats.org/officeDocument/2006/math">
                    <m:f>
                      <m:fPr>
                        <m:ctrlPr>
                          <a:rPr lang="en-US" sz="2000" i="1">
                            <a:latin typeface="Cambria Math"/>
                            <a:ea typeface="Cambria Math"/>
                          </a:rPr>
                        </m:ctrlPr>
                      </m:fPr>
                      <m:num>
                        <m:sSub>
                          <m:sSubPr>
                            <m:ctrlPr>
                              <a:rPr lang="en-US" sz="2000" i="1">
                                <a:latin typeface="Cambria Math"/>
                                <a:ea typeface="Cambria Math"/>
                              </a:rPr>
                            </m:ctrlPr>
                          </m:sSubPr>
                          <m:e>
                            <m:r>
                              <a:rPr lang="en-US" sz="2000" b="0" i="1" smtClean="0">
                                <a:latin typeface="Cambria Math"/>
                                <a:ea typeface="Cambria Math"/>
                              </a:rPr>
                              <m:t>𝑠</m:t>
                            </m:r>
                          </m:e>
                          <m:sub>
                            <m:r>
                              <a:rPr lang="en-US" sz="2000" b="0" i="1" smtClean="0">
                                <a:latin typeface="Cambria Math"/>
                                <a:ea typeface="Cambria Math"/>
                              </a:rPr>
                              <m:t>𝑡</m:t>
                            </m:r>
                          </m:sub>
                        </m:sSub>
                      </m:num>
                      <m:den>
                        <m:sSub>
                          <m:sSubPr>
                            <m:ctrlPr>
                              <a:rPr lang="en-US" sz="2000" i="1">
                                <a:latin typeface="Cambria Math"/>
                                <a:ea typeface="Cambria Math"/>
                              </a:rPr>
                            </m:ctrlPr>
                          </m:sSubPr>
                          <m:e>
                            <m:r>
                              <a:rPr lang="en-US" sz="2000" i="1">
                                <a:latin typeface="Cambria Math"/>
                                <a:ea typeface="Cambria Math"/>
                              </a:rPr>
                              <m:t>𝑞</m:t>
                            </m:r>
                          </m:e>
                          <m:sub>
                            <m:r>
                              <a:rPr lang="en-US" sz="2000" i="1">
                                <a:latin typeface="Cambria Math"/>
                                <a:ea typeface="Cambria Math"/>
                              </a:rPr>
                              <m:t>𝑡</m:t>
                            </m:r>
                          </m:sub>
                        </m:sSub>
                      </m:den>
                    </m:f>
                    <m:r>
                      <a:rPr lang="en-US" sz="2000" i="1">
                        <a:latin typeface="Cambria Math"/>
                        <a:ea typeface="Cambria Math"/>
                      </a:rPr>
                      <m:t>=</m:t>
                    </m:r>
                    <m:d>
                      <m:dPr>
                        <m:begChr m:val="["/>
                        <m:endChr m:val="]"/>
                        <m:ctrlPr>
                          <a:rPr lang="en-US" sz="2000" i="1">
                            <a:latin typeface="Cambria Math"/>
                            <a:ea typeface="Cambria Math"/>
                          </a:rPr>
                        </m:ctrlPr>
                      </m:dPr>
                      <m:e>
                        <m:r>
                          <a:rPr lang="en-US" sz="2000" b="0" i="1" smtClean="0">
                            <a:latin typeface="Cambria Math"/>
                            <a:ea typeface="Cambria Math"/>
                          </a:rPr>
                          <m:t>(1−</m:t>
                        </m:r>
                        <m:r>
                          <a:rPr lang="en-US" sz="2000" b="0" i="1" smtClean="0">
                            <a:latin typeface="Cambria Math"/>
                            <a:ea typeface="Cambria Math"/>
                          </a:rPr>
                          <m:t>𝛿</m:t>
                        </m:r>
                        <m:r>
                          <a:rPr lang="en-US" sz="2000" b="0" i="1" smtClean="0">
                            <a:latin typeface="Cambria Math"/>
                            <a:ea typeface="Cambria Math"/>
                          </a:rPr>
                          <m:t>)−(1−</m:t>
                        </m:r>
                        <m:sSub>
                          <m:sSubPr>
                            <m:ctrlPr>
                              <a:rPr lang="en-US" sz="2000" b="0" i="1" smtClean="0">
                                <a:latin typeface="Cambria Math"/>
                              </a:rPr>
                            </m:ctrlPr>
                          </m:sSubPr>
                          <m:e>
                            <m:r>
                              <a:rPr lang="en-US" sz="2000" b="0" i="1" smtClean="0">
                                <a:latin typeface="Cambria Math"/>
                                <a:ea typeface="Cambria Math"/>
                              </a:rPr>
                              <m:t>𝜏</m:t>
                            </m:r>
                          </m:e>
                          <m:sub>
                            <m:r>
                              <a:rPr lang="en-US" sz="2000" b="0" i="1" smtClean="0">
                                <a:latin typeface="Cambria Math"/>
                              </a:rPr>
                              <m:t>𝑘</m:t>
                            </m:r>
                          </m:sub>
                        </m:sSub>
                        <m:r>
                          <a:rPr lang="en-US" sz="2000" b="0" i="1" smtClean="0">
                            <a:latin typeface="Cambria Math"/>
                          </a:rPr>
                          <m:t>)</m:t>
                        </m:r>
                        <m:sSup>
                          <m:sSupPr>
                            <m:ctrlPr>
                              <a:rPr lang="en-US" sz="2000" i="1">
                                <a:latin typeface="Cambria Math"/>
                                <a:ea typeface="Cambria Math"/>
                              </a:rPr>
                            </m:ctrlPr>
                          </m:sSupPr>
                          <m:e>
                            <m:r>
                              <a:rPr lang="en-US" sz="2000" i="1">
                                <a:latin typeface="Cambria Math"/>
                                <a:ea typeface="Cambria Math"/>
                              </a:rPr>
                              <m:t>𝑓</m:t>
                            </m:r>
                          </m:e>
                          <m:sup>
                            <m:r>
                              <a:rPr lang="en-US" sz="2000" i="1">
                                <a:latin typeface="Cambria Math"/>
                                <a:ea typeface="Cambria Math"/>
                              </a:rPr>
                              <m:t>′</m:t>
                            </m:r>
                          </m:sup>
                        </m:sSup>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𝑘</m:t>
                            </m:r>
                          </m:e>
                          <m:sub>
                            <m:r>
                              <a:rPr lang="en-US" sz="2000" i="1">
                                <a:latin typeface="Cambria Math"/>
                                <a:ea typeface="Cambria Math"/>
                              </a:rPr>
                              <m:t>𝑡</m:t>
                            </m:r>
                          </m:sub>
                        </m:sSub>
                        <m:r>
                          <a:rPr lang="en-US" sz="2000" i="1">
                            <a:latin typeface="Cambria Math"/>
                            <a:ea typeface="Cambria Math"/>
                          </a:rPr>
                          <m:t>)</m:t>
                        </m:r>
                        <m:r>
                          <m:rPr>
                            <m:nor/>
                          </m:rPr>
                          <a:rPr lang="en-US" sz="2000" dirty="0">
                            <a:latin typeface="Garamond" pitchFamily="18" charset="0"/>
                          </a:rPr>
                          <m:t> </m:t>
                        </m:r>
                      </m:e>
                    </m:d>
                  </m:oMath>
                </a14:m>
                <a:r>
                  <a:rPr lang="en-US" sz="2000" dirty="0" smtClean="0">
                    <a:latin typeface="Garamond" pitchFamily="18" charset="0"/>
                  </a:rPr>
                  <a:t> 	      		 </a:t>
                </a:r>
                <a:r>
                  <a:rPr lang="en-US" sz="2000" dirty="0" smtClean="0">
                    <a:latin typeface="Cambria Math"/>
                    <a:ea typeface="Cambria Math"/>
                  </a:rPr>
                  <a:t>(11.3.8f)</a:t>
                </a:r>
                <a:endParaRPr lang="en-US" sz="2000" dirty="0">
                  <a:latin typeface="Garamond" pitchFamily="18" charset="0"/>
                </a:endParaRPr>
              </a:p>
              <a:p>
                <a:pPr marL="109728" indent="0">
                  <a:buNone/>
                </a:pPr>
                <a14:m>
                  <m:oMath xmlns:m="http://schemas.openxmlformats.org/officeDocument/2006/math">
                    <m:sSub>
                      <m:sSubPr>
                        <m:ctrlPr>
                          <a:rPr lang="en-US" sz="2000" i="1">
                            <a:latin typeface="Cambria Math"/>
                            <a:ea typeface="Cambria Math"/>
                          </a:rPr>
                        </m:ctrlPr>
                      </m:sSubPr>
                      <m:e>
                        <m:r>
                          <a:rPr lang="en-US" sz="2000" i="1">
                            <a:latin typeface="Cambria Math"/>
                            <a:ea typeface="Cambria Math"/>
                          </a:rPr>
                          <m:t>𝑠</m:t>
                        </m:r>
                      </m:e>
                      <m:sub>
                        <m:r>
                          <a:rPr lang="en-US" sz="2000" i="1">
                            <a:latin typeface="Cambria Math"/>
                            <a:ea typeface="Cambria Math"/>
                          </a:rPr>
                          <m:t>𝑡</m:t>
                        </m:r>
                      </m:sub>
                    </m:sSub>
                  </m:oMath>
                </a14:m>
                <a:r>
                  <a:rPr lang="en-US" sz="2000" dirty="0" smtClean="0">
                    <a:latin typeface="Garamond" pitchFamily="18" charset="0"/>
                  </a:rPr>
                  <a:t> is the per unit value of the capital stock at time t measured in units of time t consumption. </a:t>
                </a:r>
                <a:endParaRPr lang="en-US" sz="2000" dirty="0">
                  <a:latin typeface="Garamond"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t="-1200"/>
                </a:stretch>
              </a:blipFill>
            </p:spPr>
            <p:txBody>
              <a:bodyPr/>
              <a:lstStyle/>
              <a:p>
                <a:r>
                  <a:rPr lang="en-US">
                    <a:noFill/>
                  </a:rPr>
                  <a:t> </a:t>
                </a:r>
              </a:p>
            </p:txBody>
          </p:sp>
        </mc:Fallback>
      </mc:AlternateContent>
    </p:spTree>
    <p:extLst>
      <p:ext uri="{BB962C8B-B14F-4D97-AF65-F5344CB8AC3E}">
        <p14:creationId xmlns:p14="http://schemas.microsoft.com/office/powerpoint/2010/main" val="19425767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309</TotalTime>
  <Words>1076</Words>
  <Application>Microsoft Office PowerPoint</Application>
  <PresentationFormat>On-screen Show (4:3)</PresentationFormat>
  <Paragraphs>138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Equity</vt:lpstr>
      <vt:lpstr>Fiscal policies in the nonstohastic growth models</vt:lpstr>
      <vt:lpstr>Government.</vt:lpstr>
      <vt:lpstr>Preferences, technology, information.</vt:lpstr>
      <vt:lpstr>Household, Government  and Firm.</vt:lpstr>
      <vt:lpstr>Competitive equilibrium with distorting taxes</vt:lpstr>
      <vt:lpstr>No arbitrage condition.</vt:lpstr>
      <vt:lpstr>Household’s and Firm’s Problem.</vt:lpstr>
      <vt:lpstr>Computing equilibrium. 1.</vt:lpstr>
      <vt:lpstr>Computing equilibrium. 2.</vt:lpstr>
      <vt:lpstr>Computing equilibrium. 3.</vt:lpstr>
      <vt:lpstr>Remarks.</vt:lpstr>
      <vt:lpstr>Experiments. 1.</vt:lpstr>
      <vt:lpstr>Experiments. 2. </vt:lpstr>
      <vt:lpstr>Experiments. 3. </vt:lpstr>
      <vt:lpstr>Experiments. 4. </vt:lpstr>
      <vt:lpstr>Experiments. 5.</vt:lpstr>
      <vt:lpstr>Experiments. 6. </vt:lpstr>
      <vt:lpstr>Technology Growth. 1.</vt:lpstr>
      <vt:lpstr>Technology Growth. 2.</vt:lpstr>
      <vt:lpstr>Experiments. 7.</vt:lpstr>
      <vt:lpstr>Experiments. 8.</vt:lpstr>
      <vt:lpstr>Questions?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policies in the nonstohastic growth models</dc:title>
  <dc:creator>piavorskyi</dc:creator>
  <cp:lastModifiedBy>piavorskyi</cp:lastModifiedBy>
  <cp:revision>70</cp:revision>
  <dcterms:created xsi:type="dcterms:W3CDTF">2013-11-13T03:20:39Z</dcterms:created>
  <dcterms:modified xsi:type="dcterms:W3CDTF">2013-11-26T22:12:18Z</dcterms:modified>
</cp:coreProperties>
</file>