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3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679" autoAdjust="0"/>
  </p:normalViewPr>
  <p:slideViewPr>
    <p:cSldViewPr>
      <p:cViewPr varScale="1">
        <p:scale>
          <a:sx n="63" d="100"/>
          <a:sy n="63" d="100"/>
        </p:scale>
        <p:origin x="-159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7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The Equity Premium Puzzle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Bocong</a:t>
            </a:r>
            <a:r>
              <a:rPr lang="en-US" altLang="zh-CN" dirty="0" smtClean="0"/>
              <a:t> Du</a:t>
            </a:r>
            <a:endParaRPr lang="zh-CN" altLang="en-US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1/25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11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/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    Hansen-Jagannathan </a:t>
            </a:r>
            <a:r>
              <a:rPr lang="en-US" altLang="zh-CN" sz="1600" dirty="0" smtClean="0">
                <a:solidFill>
                  <a:schemeClr val="accent6"/>
                </a:solidFill>
              </a:rPr>
              <a:t>Bounds</a:t>
            </a:r>
            <a:endParaRPr lang="en-US" altLang="zh-CN" sz="1600" dirty="0">
              <a:solidFill>
                <a:schemeClr val="accent6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10/25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447800"/>
            <a:ext cx="906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Taking the difference between the expressions for </a:t>
            </a:r>
            <a:r>
              <a:rPr lang="en-US" altLang="zh-CN" sz="2400" dirty="0" err="1" smtClean="0"/>
              <a:t>r</a:t>
            </a:r>
            <a:r>
              <a:rPr lang="en-US" altLang="zh-CN" sz="2400" baseline="30000" dirty="0" err="1" smtClean="0"/>
              <a:t>s</a:t>
            </a:r>
            <a:r>
              <a:rPr lang="en-US" altLang="zh-CN" sz="2400" dirty="0" smtClean="0"/>
              <a:t> and </a:t>
            </a:r>
            <a:r>
              <a:rPr lang="en-US" altLang="zh-CN" sz="2400" dirty="0" err="1" smtClean="0"/>
              <a:t>r</a:t>
            </a:r>
            <a:r>
              <a:rPr lang="en-US" altLang="zh-CN" sz="2400" baseline="30000" dirty="0" err="1" smtClean="0"/>
              <a:t>b</a:t>
            </a:r>
            <a:r>
              <a:rPr lang="en-US" altLang="zh-CN" sz="2400" dirty="0" smtClean="0"/>
              <a:t>:  </a:t>
            </a:r>
            <a:endParaRPr lang="zh-CN" alt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57400"/>
            <a:ext cx="7223797" cy="55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01" y="26625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Approximation:  </a:t>
            </a:r>
            <a:endParaRPr lang="zh-CN" altLang="en-US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652" y="2875315"/>
            <a:ext cx="2036052" cy="44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81400"/>
            <a:ext cx="1472650" cy="42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14800" y="3576935"/>
            <a:ext cx="75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= 0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67275" y="3581400"/>
            <a:ext cx="4276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From Table 10.2 (-0.000193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4038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Then we get:  </a:t>
            </a:r>
            <a:endParaRPr lang="zh-CN" altLang="en-US" sz="2400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91796"/>
            <a:ext cx="3206084" cy="61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own Arrow 11"/>
          <p:cNvSpPr/>
          <p:nvPr/>
        </p:nvSpPr>
        <p:spPr>
          <a:xfrm>
            <a:off x="2895600" y="5070036"/>
            <a:ext cx="45719" cy="223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Down Arrow 18"/>
          <p:cNvSpPr/>
          <p:nvPr/>
        </p:nvSpPr>
        <p:spPr>
          <a:xfrm>
            <a:off x="4983481" y="5110872"/>
            <a:ext cx="45719" cy="223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667000" y="5334000"/>
            <a:ext cx="736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0.06</a:t>
            </a:r>
            <a:endParaRPr lang="zh-CN" alt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3875" y="5334000"/>
            <a:ext cx="1345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0.00219</a:t>
            </a:r>
            <a:endParaRPr lang="zh-CN" altLang="en-US" sz="2000" dirty="0"/>
          </a:p>
        </p:txBody>
      </p:sp>
      <p:sp>
        <p:nvSpPr>
          <p:cNvPr id="22" name="Down Arrow 21"/>
          <p:cNvSpPr/>
          <p:nvPr/>
        </p:nvSpPr>
        <p:spPr>
          <a:xfrm>
            <a:off x="4038600" y="5491872"/>
            <a:ext cx="45719" cy="223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657600" y="5772090"/>
            <a:ext cx="110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27.40</a:t>
            </a:r>
            <a:endParaRPr lang="zh-CN" alt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57912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The Equity Premium Puzzle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</a:t>
            </a:r>
            <a:r>
              <a:rPr lang="en-US" altLang="zh-CN" sz="1600" dirty="0"/>
              <a:t>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11/25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990600"/>
            <a:ext cx="8763000" cy="1524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/>
              <a:t>A</a:t>
            </a:r>
            <a:r>
              <a:rPr lang="en-US" altLang="zh-CN" sz="2800" dirty="0" smtClean="0"/>
              <a:t> Non-Parametric </a:t>
            </a:r>
            <a:r>
              <a:rPr lang="en-US" altLang="zh-CN" sz="2800" dirty="0"/>
              <a:t>S</a:t>
            </a:r>
            <a:r>
              <a:rPr lang="en-US" altLang="zh-CN" sz="2800" dirty="0" smtClean="0"/>
              <a:t>tatement of the Equity </a:t>
            </a:r>
            <a:r>
              <a:rPr lang="en-US" altLang="zh-CN" sz="2800" dirty="0"/>
              <a:t>P</a:t>
            </a:r>
            <a:r>
              <a:rPr lang="en-US" altLang="zh-CN" sz="2800" dirty="0" smtClean="0"/>
              <a:t>remium Puzzle</a:t>
            </a:r>
            <a:endParaRPr lang="zh-CN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871" y="2971800"/>
            <a:ext cx="3022003" cy="72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34" y="3687177"/>
            <a:ext cx="337483" cy="41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81100" y="3683111"/>
            <a:ext cx="3439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:  Time-t price of the asset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683111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 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" y="4246991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4263993"/>
            <a:ext cx="644285" cy="41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75086" y="4231751"/>
            <a:ext cx="4278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:  one-period payoff of the asset</a:t>
            </a:r>
            <a:endParaRPr lang="zh-CN" altLang="en-US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4884720"/>
            <a:ext cx="2684519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41020" y="5008991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390900" y="5008991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:  stochastic discount factor for discounting the stochastic payoff </a:t>
            </a:r>
            <a:endParaRPr lang="zh-CN" altLang="en-US" sz="2400" dirty="0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60" y="5394456"/>
            <a:ext cx="644285" cy="41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08660" y="5394456"/>
            <a:ext cx="194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(price kernel)</a:t>
            </a:r>
            <a:endParaRPr lang="zh-CN" alt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23622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Market Price of Risk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</a:t>
            </a:r>
            <a:r>
              <a:rPr lang="en-US" altLang="zh-CN" sz="1600" dirty="0"/>
              <a:t>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12/25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3022003" cy="72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3174403" y="1524000"/>
            <a:ext cx="55939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9" y="2057400"/>
            <a:ext cx="5691181" cy="767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" y="2971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Apply Cauchy-Schwarz inequality: </a:t>
            </a:r>
            <a:endParaRPr lang="zh-CN" alt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35" y="3651092"/>
            <a:ext cx="6335465" cy="99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62400" y="47244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Market Price of Risk</a:t>
            </a:r>
            <a:endParaRPr lang="zh-CN" alt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5100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00584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5155590"/>
            <a:ext cx="1073809" cy="376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417" y="5788196"/>
            <a:ext cx="414183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2200" y="5105400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:  the reciprocal of the gross one-period risk-free return by setting </a:t>
            </a:r>
            <a:endParaRPr lang="zh-CN" altLang="en-US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5783759"/>
            <a:ext cx="617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:  a conditional standard deviation</a:t>
            </a:r>
            <a:endParaRPr lang="zh-CN" altLang="en-US" sz="22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470552"/>
            <a:ext cx="1310882" cy="3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13/25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95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Hansen-Jagannathan bounds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057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Construct structural models of the stochastic discount factor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590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Construct x, c, p, </a:t>
            </a:r>
            <a:r>
              <a:rPr lang="en-US" altLang="zh-CN" sz="2400" dirty="0"/>
              <a:t>q</a:t>
            </a:r>
            <a:r>
              <a:rPr lang="en-US" altLang="zh-CN" sz="2400" dirty="0" smtClean="0"/>
              <a:t>, and  </a:t>
            </a:r>
            <a:r>
              <a:rPr lang="el-GR" altLang="zh-CN" sz="2400" dirty="0"/>
              <a:t>π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68680" y="3200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Inner product representation of the pricing kernel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" y="3886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Classes of stochastic discount factors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" y="4572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Hansen-Jagannathan bound: One example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" y="5253335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Mehra</a:t>
            </a:r>
            <a:r>
              <a:rPr lang="en-US" altLang="zh-CN" sz="2400" dirty="0" smtClean="0"/>
              <a:t>-Prescott data ---- HJ statement of the equity premium puzzle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</a:t>
            </a:r>
            <a:r>
              <a:rPr lang="en-US" altLang="zh-CN" sz="1600" dirty="0" smtClean="0"/>
              <a:t>Bounds</a:t>
            </a:r>
            <a:endParaRPr lang="en-US" altLang="zh-CN" sz="16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14/25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95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Construct structural models of the stochastic discount factor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7640" y="1828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Construct x, c, p, </a:t>
            </a:r>
            <a:r>
              <a:rPr lang="en-US" altLang="zh-CN" sz="2400" dirty="0"/>
              <a:t>q</a:t>
            </a:r>
            <a:r>
              <a:rPr lang="en-US" altLang="zh-CN" sz="2400" dirty="0" smtClean="0"/>
              <a:t>, and  </a:t>
            </a:r>
            <a:r>
              <a:rPr lang="el-GR" altLang="zh-CN" sz="2400" dirty="0"/>
              <a:t>π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200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x</a:t>
            </a:r>
            <a:r>
              <a:rPr lang="en-US" altLang="zh-CN" sz="2000" dirty="0" smtClean="0"/>
              <a:t>=</a:t>
            </a:r>
            <a:endParaRPr lang="zh-CN" altLang="en-US" sz="2000" dirty="0"/>
          </a:p>
        </p:txBody>
      </p:sp>
      <p:sp>
        <p:nvSpPr>
          <p:cNvPr id="9" name="Left Bracket 8"/>
          <p:cNvSpPr/>
          <p:nvPr/>
        </p:nvSpPr>
        <p:spPr>
          <a:xfrm>
            <a:off x="883920" y="2538846"/>
            <a:ext cx="152400" cy="200890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2514600"/>
            <a:ext cx="38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</a:t>
            </a:r>
            <a:endParaRPr lang="en-US" altLang="zh-CN" dirty="0" smtClean="0"/>
          </a:p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</a:t>
            </a:r>
            <a:endParaRPr lang="en-US" altLang="zh-CN" baseline="-25000" dirty="0"/>
          </a:p>
          <a:p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</a:p>
          <a:p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X</a:t>
            </a:r>
            <a:r>
              <a:rPr lang="en-US" altLang="zh-CN" baseline="-25000" dirty="0"/>
              <a:t>J</a:t>
            </a:r>
          </a:p>
        </p:txBody>
      </p:sp>
      <p:sp>
        <p:nvSpPr>
          <p:cNvPr id="12" name="Right Bracket 11"/>
          <p:cNvSpPr/>
          <p:nvPr/>
        </p:nvSpPr>
        <p:spPr>
          <a:xfrm>
            <a:off x="1295149" y="2538846"/>
            <a:ext cx="188925" cy="2008909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447800" y="4343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J×1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47244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J basic securities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" y="523869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x: random vector of payoffs on the basic securities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94719" y="2743200"/>
            <a:ext cx="7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C=</a:t>
            </a:r>
            <a:endParaRPr lang="zh-CN" altLang="en-US" dirty="0"/>
          </a:p>
        </p:txBody>
      </p:sp>
      <p:sp>
        <p:nvSpPr>
          <p:cNvPr id="17" name="Left Bracket 16"/>
          <p:cNvSpPr/>
          <p:nvPr/>
        </p:nvSpPr>
        <p:spPr>
          <a:xfrm>
            <a:off x="2545159" y="2743200"/>
            <a:ext cx="45719" cy="457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529840" y="2754868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C</a:t>
            </a:r>
            <a:r>
              <a:rPr lang="en-US" altLang="zh-CN" baseline="-25000" dirty="0"/>
              <a:t>2</a:t>
            </a:r>
            <a:r>
              <a:rPr lang="en-US" altLang="zh-CN" dirty="0" smtClean="0"/>
              <a:t> C</a:t>
            </a:r>
            <a:r>
              <a:rPr lang="en-US" altLang="zh-CN" baseline="-25000" dirty="0"/>
              <a:t>3</a:t>
            </a:r>
            <a:r>
              <a:rPr lang="en-US" altLang="zh-CN" dirty="0" smtClean="0"/>
              <a:t> … C</a:t>
            </a:r>
            <a:r>
              <a:rPr lang="en-US" altLang="zh-CN" baseline="-25000" dirty="0" smtClean="0"/>
              <a:t>J</a:t>
            </a:r>
            <a:endParaRPr lang="zh-CN" altLang="en-US" dirty="0"/>
          </a:p>
        </p:txBody>
      </p:sp>
      <p:sp>
        <p:nvSpPr>
          <p:cNvPr id="19" name="Right Bracket 18"/>
          <p:cNvSpPr/>
          <p:nvPr/>
        </p:nvSpPr>
        <p:spPr>
          <a:xfrm>
            <a:off x="3810000" y="2754868"/>
            <a:ext cx="45719" cy="44553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0" y="30480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1×J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133600" y="3330714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</a:t>
            </a:r>
            <a:r>
              <a:rPr lang="en-US" altLang="zh-CN" sz="2000" dirty="0" smtClean="0"/>
              <a:t>: a vector of portfolio weights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181600" y="2754868"/>
            <a:ext cx="685800" cy="222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248400" y="2538846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 = c · x</a:t>
            </a:r>
          </a:p>
          <a:p>
            <a:r>
              <a:rPr lang="en-US" altLang="zh-CN" sz="2000" dirty="0"/>
              <a:t>p</a:t>
            </a:r>
            <a:r>
              <a:rPr lang="en-US" altLang="zh-CN" sz="2000" dirty="0" smtClean="0"/>
              <a:t>: portfolio</a:t>
            </a:r>
            <a:endParaRPr lang="zh-CN" alt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114800" y="4579203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We seek a price functional q = </a:t>
            </a:r>
            <a:r>
              <a:rPr lang="el-GR" altLang="zh-CN" sz="2400" dirty="0" smtClean="0"/>
              <a:t>π</a:t>
            </a:r>
            <a:r>
              <a:rPr lang="en-US" altLang="zh-CN" sz="2400" dirty="0" smtClean="0"/>
              <a:t>(x)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                                     </a:t>
            </a:r>
            <a:r>
              <a:rPr lang="en-US" altLang="zh-CN" sz="2400" dirty="0" err="1" smtClean="0"/>
              <a:t>q</a:t>
            </a:r>
            <a:r>
              <a:rPr lang="en-US" altLang="zh-CN" sz="2400" baseline="-25000" dirty="0" err="1" smtClean="0"/>
              <a:t>j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= </a:t>
            </a:r>
            <a:r>
              <a:rPr lang="el-GR" altLang="zh-CN" sz="2400" dirty="0"/>
              <a:t>π</a:t>
            </a: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x</a:t>
            </a:r>
            <a:r>
              <a:rPr lang="en-US" altLang="zh-CN" sz="2400" baseline="-25000" dirty="0" err="1" smtClean="0"/>
              <a:t>j</a:t>
            </a:r>
            <a:r>
              <a:rPr lang="en-US" altLang="zh-CN" sz="2400" dirty="0" smtClean="0"/>
              <a:t>)</a:t>
            </a:r>
            <a:endParaRPr lang="en-US" altLang="zh-CN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91400" y="539109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q: price of the basic securities</a:t>
            </a:r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</a:t>
            </a:r>
            <a:r>
              <a:rPr lang="en-US" altLang="zh-CN" sz="1600" dirty="0" smtClean="0"/>
              <a:t>Bounds</a:t>
            </a:r>
            <a:endParaRPr lang="en-US" altLang="zh-CN" sz="16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15/25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41712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law of one price: </a:t>
            </a:r>
            <a:endParaRPr lang="zh-CN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439" y="1295400"/>
            <a:ext cx="2285677" cy="61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67000" y="19812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Which means the pricing functional </a:t>
            </a:r>
            <a:r>
              <a:rPr lang="el-GR" altLang="zh-CN" sz="2000" dirty="0" smtClean="0"/>
              <a:t>π</a:t>
            </a:r>
            <a:r>
              <a:rPr lang="en-US" altLang="zh-CN" sz="2000" dirty="0" smtClean="0"/>
              <a:t> is linear on P</a:t>
            </a:r>
            <a:endParaRPr lang="zh-CN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63880" y="2590800"/>
            <a:ext cx="5836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Tow portfolios with the same payoff have the same price: </a:t>
            </a:r>
            <a:endParaRPr lang="zh-CN" alt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01" y="3429000"/>
            <a:ext cx="5276998" cy="64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1933501" y="2076510"/>
            <a:ext cx="581099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ight Arrow 11"/>
          <p:cNvSpPr/>
          <p:nvPr/>
        </p:nvSpPr>
        <p:spPr>
          <a:xfrm>
            <a:off x="1935480" y="4362510"/>
            <a:ext cx="581099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743200" y="42672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zh-CN" sz="2000" dirty="0"/>
              <a:t>π</a:t>
            </a:r>
            <a:r>
              <a:rPr lang="en-US" altLang="zh-CN" sz="2000" dirty="0" smtClean="0"/>
              <a:t>(c, x</a:t>
            </a:r>
            <a:r>
              <a:rPr lang="en-US" altLang="zh-CN" sz="2000" dirty="0"/>
              <a:t>) depends on c </a:t>
            </a:r>
            <a:r>
              <a:rPr lang="en-US" altLang="zh-CN" sz="2000" dirty="0" smtClean="0"/>
              <a:t>· x, not on c </a:t>
            </a:r>
            <a:endParaRPr lang="zh-CN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49530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If x is return, then q=1, the unit vector, and: </a:t>
            </a:r>
            <a:endParaRPr lang="zh-CN" altLang="en-US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725" y="5638800"/>
            <a:ext cx="2132275" cy="44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16/25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95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Construct structural models of the stochastic discount factor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75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Inner product representation of the pricing kernel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2286000"/>
            <a:ext cx="5524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E(</a:t>
            </a:r>
            <a:r>
              <a:rPr lang="en-US" altLang="zh-CN" sz="2400" dirty="0" err="1"/>
              <a:t>y·x</a:t>
            </a:r>
            <a:r>
              <a:rPr lang="en-US" altLang="zh-CN" sz="2400" dirty="0" smtClean="0"/>
              <a:t>) : the inner product of x and y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x is the vector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      y is a scalar random variable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576935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Riesz</a:t>
            </a:r>
            <a:r>
              <a:rPr lang="en-US" altLang="zh-CN" sz="2400" dirty="0" smtClean="0"/>
              <a:t> Representation Theorem proves the existence of y in the linear functional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44958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Definition: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     A</a:t>
            </a:r>
            <a:r>
              <a:rPr lang="en-US" altLang="zh-CN" sz="2400" i="1" dirty="0" smtClean="0"/>
              <a:t> stochastic discount factor </a:t>
            </a:r>
            <a:r>
              <a:rPr lang="en-US" altLang="zh-CN" sz="2400" dirty="0" smtClean="0"/>
              <a:t>is a scalar random variable y that satisfied the following equation: </a:t>
            </a:r>
            <a:endParaRPr lang="zh-CN" alt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715000"/>
            <a:ext cx="3236763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17/25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447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vector of prices of the primitive securities, q, satisfies: </a:t>
            </a:r>
            <a:endParaRPr lang="zh-CN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42124"/>
            <a:ext cx="1738034" cy="47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48200" y="2133600"/>
            <a:ext cx="1272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Where C=</a:t>
            </a:r>
            <a:endParaRPr lang="zh-CN" altLang="en-US" dirty="0"/>
          </a:p>
        </p:txBody>
      </p:sp>
      <p:sp>
        <p:nvSpPr>
          <p:cNvPr id="9" name="Left Bracket 8"/>
          <p:cNvSpPr/>
          <p:nvPr/>
        </p:nvSpPr>
        <p:spPr>
          <a:xfrm>
            <a:off x="5722540" y="2133600"/>
            <a:ext cx="45719" cy="4572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707221" y="2145268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1, 1, 1 … 1</a:t>
            </a:r>
            <a:endParaRPr lang="zh-CN" altLang="en-US" dirty="0"/>
          </a:p>
        </p:txBody>
      </p:sp>
      <p:sp>
        <p:nvSpPr>
          <p:cNvPr id="11" name="Right Bracket 10"/>
          <p:cNvSpPr/>
          <p:nvPr/>
        </p:nvSpPr>
        <p:spPr>
          <a:xfrm>
            <a:off x="6781800" y="2145268"/>
            <a:ext cx="45719" cy="44553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81800" y="2438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1×J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27387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There exist many stochastic discount factors</a:t>
            </a:r>
            <a:endParaRPr lang="zh-CN" altLang="en-US" sz="2400" dirty="0"/>
          </a:p>
        </p:txBody>
      </p:sp>
      <p:sp>
        <p:nvSpPr>
          <p:cNvPr id="15" name="Right Arrow 14"/>
          <p:cNvSpPr/>
          <p:nvPr/>
        </p:nvSpPr>
        <p:spPr>
          <a:xfrm>
            <a:off x="1935480" y="3505200"/>
            <a:ext cx="581099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743200" y="33483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Classes of stochastic discount factors</a:t>
            </a:r>
            <a:endParaRPr lang="zh-CN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4114800"/>
            <a:ext cx="163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Note: </a:t>
            </a:r>
            <a:endParaRPr lang="zh-CN" alt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734" y="4236306"/>
            <a:ext cx="4183666" cy="48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89" y="4800600"/>
            <a:ext cx="4044211" cy="58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532" y="5438982"/>
            <a:ext cx="1826868" cy="59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105400" y="55405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The expected discount factor is the price of a sure scalar payoff of unity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18/25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3671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Classes of stochastic discount factors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62725" y="2057400"/>
            <a:ext cx="2042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Example 1: </a:t>
            </a:r>
            <a:endParaRPr lang="zh-CN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925" y="1828800"/>
            <a:ext cx="2747275" cy="85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66800" y="2922029"/>
            <a:ext cx="2042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Example 2: </a:t>
            </a:r>
            <a:endParaRPr lang="zh-CN" alt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703" y="2895600"/>
            <a:ext cx="2454417" cy="48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66800" y="3733800"/>
            <a:ext cx="2042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Example 3: </a:t>
            </a:r>
            <a:endParaRPr lang="zh-CN" altLang="en-US" sz="24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566" y="3657600"/>
            <a:ext cx="1825474" cy="65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66800" y="4534346"/>
            <a:ext cx="2042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Example 4: </a:t>
            </a:r>
            <a:endParaRPr lang="zh-CN" altLang="en-US" sz="24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322" y="4419600"/>
            <a:ext cx="2439078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605881" y="5181600"/>
            <a:ext cx="5014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special case: Excess Returns </a:t>
            </a:r>
            <a:endParaRPr lang="zh-CN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590800" y="5710535"/>
            <a:ext cx="3871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special case: q=1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19/25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371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 Hansen-Jagannathan bound:  Example 4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0574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Given data on q and the distribution of returns 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linear functional so y exits</a:t>
            </a:r>
            <a:endParaRPr lang="zh-CN" altLang="en-US" sz="24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71800"/>
            <a:ext cx="2439078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53000" y="3020451"/>
            <a:ext cx="2819400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 is orthogonal to x</a:t>
            </a:r>
            <a:endParaRPr lang="zh-CN" alt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210" y="3657600"/>
            <a:ext cx="3639790" cy="58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604" y="4239530"/>
            <a:ext cx="2254996" cy="59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1219200" y="38100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876800"/>
            <a:ext cx="1626053" cy="49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9599" y="4876800"/>
            <a:ext cx="1737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We know: </a:t>
            </a:r>
            <a:endParaRPr lang="zh-CN" altLang="en-US" sz="2400" dirty="0"/>
          </a:p>
        </p:txBody>
      </p:sp>
      <p:sp>
        <p:nvSpPr>
          <p:cNvPr id="15" name="Right Arrow 14"/>
          <p:cNvSpPr/>
          <p:nvPr/>
        </p:nvSpPr>
        <p:spPr>
          <a:xfrm>
            <a:off x="1295400" y="56388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285" y="5527915"/>
            <a:ext cx="4939515" cy="644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543800" y="5638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/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 smtClean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 smtClean="0">
                <a:solidFill>
                  <a:schemeClr val="accent3"/>
                </a:solidFill>
              </a:rPr>
              <a:t>Mehra</a:t>
            </a:r>
            <a:r>
              <a:rPr lang="en-US" altLang="zh-CN" sz="1600" dirty="0" smtClean="0">
                <a:solidFill>
                  <a:schemeClr val="accent3"/>
                </a:solidFill>
              </a:rPr>
              <a:t>-Prescott data</a:t>
            </a:r>
            <a:endParaRPr lang="en-US" altLang="zh-CN" sz="1600" dirty="0">
              <a:solidFill>
                <a:schemeClr val="accent3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1447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Framework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2133600"/>
            <a:ext cx="7924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Prepare: Interpretation of risk-aversion parameter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equity premium puzzle ---- Issue raised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Two statements of the equity premium puzzle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3891915"/>
            <a:ext cx="7391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parametric statement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 non-parametric statement</a:t>
            </a:r>
            <a:endParaRPr lang="zh-CN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95745" y="5105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Mehra</a:t>
            </a:r>
            <a:r>
              <a:rPr lang="en-US" altLang="zh-CN" sz="2400" dirty="0" smtClean="0"/>
              <a:t>-Prescott data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2/25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866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20</a:t>
            </a:r>
            <a:r>
              <a:rPr lang="en-US" sz="1600" dirty="0" smtClean="0"/>
              <a:t>/25</a:t>
            </a:r>
            <a:endParaRPr lang="en-US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2497"/>
            <a:ext cx="4003769" cy="53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04654"/>
            <a:ext cx="2439078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600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From: </a:t>
            </a:r>
            <a:endParaRPr lang="zh-CN" alt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533400" y="25146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0" y="3114527"/>
            <a:ext cx="2822580" cy="6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14875" y="3157611"/>
            <a:ext cx="4200525" cy="507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Hansen-Jagannathan bound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038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Two specifications: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4724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For an excess return    q = 0 </a:t>
            </a:r>
            <a:endParaRPr lang="zh-CN" altLang="en-US" sz="24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06156"/>
            <a:ext cx="1825474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905000" y="5253335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For a set of return        q = 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21/25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313644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Excess Return</a:t>
            </a:r>
            <a:endParaRPr lang="zh-CN" altLang="en-US" sz="24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1825474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76" y="1673396"/>
            <a:ext cx="460204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52800" y="16764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:  a return on a stock portfolio</a:t>
            </a:r>
            <a:endParaRPr lang="zh-CN" altLang="en-US" sz="24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156" y="2283496"/>
            <a:ext cx="398844" cy="38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352800" y="22098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:  a return on a risk-free bond</a:t>
            </a:r>
            <a:endParaRPr lang="zh-CN" altLang="en-US" sz="2400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95600"/>
            <a:ext cx="1534012" cy="61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0999" y="3733800"/>
            <a:ext cx="4333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So for an excess return, q = 0</a:t>
            </a:r>
            <a:endParaRPr lang="zh-CN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4343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*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1143000" y="44196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267200"/>
            <a:ext cx="4525332" cy="5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295" y="4963334"/>
            <a:ext cx="6274105" cy="75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22/25</a:t>
            </a:r>
            <a:endParaRPr lang="en-US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5424821" cy="100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0200" y="21336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Hansen-Jagannathan </a:t>
            </a:r>
            <a:r>
              <a:rPr lang="en-US" altLang="zh-CN" sz="2400" dirty="0" smtClean="0"/>
              <a:t>bound</a:t>
            </a:r>
          </a:p>
          <a:p>
            <a:r>
              <a:rPr lang="en-US" altLang="zh-CN" sz="2400" dirty="0" smtClean="0"/>
              <a:t>(This bound is a straight line)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819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When z is a scalar: </a:t>
            </a:r>
            <a:endParaRPr lang="zh-CN" altLang="en-US" sz="24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2022106" cy="892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Up Arrow 7"/>
          <p:cNvSpPr/>
          <p:nvPr/>
        </p:nvSpPr>
        <p:spPr>
          <a:xfrm>
            <a:off x="3398210" y="3711916"/>
            <a:ext cx="106990" cy="4028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41910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Market Price of Risk</a:t>
            </a:r>
            <a:endParaRPr lang="zh-CN" alt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0292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53000"/>
            <a:ext cx="644285" cy="59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76400" y="5029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d</a:t>
            </a:r>
            <a:r>
              <a:rPr lang="en-US" altLang="zh-CN" sz="2400" dirty="0" smtClean="0"/>
              <a:t>etermines a straight-line frontier above which the stochastic discount factor must reside.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/>
              <a:t>    Hansen-Jagannathan Bounds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23/25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For a set of return, q = 1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281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*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914400" y="2357735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28594"/>
            <a:ext cx="4939515" cy="767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89014"/>
            <a:ext cx="3298123" cy="72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79557" y="4034135"/>
            <a:ext cx="4464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The Hansen-Jagannathan </a:t>
            </a:r>
            <a:r>
              <a:rPr lang="en-US" altLang="zh-CN" sz="2400" dirty="0" smtClean="0"/>
              <a:t>Bound</a:t>
            </a:r>
          </a:p>
          <a:p>
            <a:r>
              <a:rPr lang="en-US" altLang="zh-CN" sz="2400" dirty="0" smtClean="0"/>
              <a:t>(This bound is a parabola)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5308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The </a:t>
            </a:r>
            <a:r>
              <a:rPr lang="en-US" altLang="zh-CN" sz="1600" dirty="0" err="1"/>
              <a:t>Mehra</a:t>
            </a:r>
            <a:r>
              <a:rPr lang="en-US" altLang="zh-CN" sz="1600" dirty="0"/>
              <a:t>-Prescott 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24/25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24568" y="1381780"/>
            <a:ext cx="389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The </a:t>
            </a:r>
            <a:r>
              <a:rPr lang="en-US" altLang="zh-CN" sz="2800" dirty="0" err="1"/>
              <a:t>Mehra</a:t>
            </a:r>
            <a:r>
              <a:rPr lang="en-US" altLang="zh-CN" sz="2800" dirty="0"/>
              <a:t>-Prescott data </a:t>
            </a:r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2860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stochastic discount factor </a:t>
            </a:r>
            <a:endParaRPr lang="zh-CN" altLang="en-US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525" y="2883120"/>
            <a:ext cx="2747275" cy="85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09600" y="403413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CRRA utility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5799" y="4948535"/>
            <a:ext cx="7315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Data:  annual gross real returns on stocks and bills in the United States for 1889 to 1979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377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The </a:t>
            </a:r>
            <a:r>
              <a:rPr lang="en-US" altLang="zh-CN" sz="1600" dirty="0" err="1"/>
              <a:t>Mehra</a:t>
            </a:r>
            <a:r>
              <a:rPr lang="en-US" altLang="zh-CN" sz="1600" dirty="0"/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25/25</a:t>
            </a:r>
            <a:endParaRPr lang="en-US" sz="1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57300"/>
            <a:ext cx="710565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9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066800"/>
            <a:ext cx="541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200" dirty="0" smtClean="0"/>
              <a:t>Questions</a:t>
            </a:r>
          </a:p>
          <a:p>
            <a:endParaRPr lang="en-US" altLang="zh-CN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200" dirty="0" smtClean="0"/>
              <a:t>Comments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42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 smtClean="0"/>
              <a:t>Interpretation of risk-aversion parameter</a:t>
            </a:r>
            <a:endParaRPr lang="zh-CN" altLang="en-US" sz="32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 smtClean="0"/>
              <a:t>Interpretation of Risk-Aversion </a:t>
            </a:r>
            <a:r>
              <a:rPr lang="en-US" altLang="zh-CN" sz="1600" dirty="0"/>
              <a:t>Parameter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 smtClean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 smtClean="0">
                <a:solidFill>
                  <a:schemeClr val="accent3"/>
                </a:solidFill>
              </a:rPr>
              <a:t>Mehra</a:t>
            </a:r>
            <a:r>
              <a:rPr lang="en-US" altLang="zh-CN" sz="1600" dirty="0" smtClean="0">
                <a:solidFill>
                  <a:schemeClr val="accent3"/>
                </a:solidFill>
              </a:rPr>
              <a:t>-Prescott data</a:t>
            </a:r>
            <a:endParaRPr lang="en-US" altLang="zh-CN" sz="1600" dirty="0">
              <a:solidFill>
                <a:schemeClr val="accent3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3/25</a:t>
            </a:r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743200"/>
            <a:ext cx="377123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2920" y="2362200"/>
            <a:ext cx="330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CRRA Utility function: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399" y="3703320"/>
            <a:ext cx="6853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individual’s coefficient of relative risk aversion:</a:t>
            </a:r>
            <a:endParaRPr lang="zh-CN" altLang="en-US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343400"/>
            <a:ext cx="2895600" cy="1169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5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/>
              <a:t>Interpretation of </a:t>
            </a:r>
            <a:r>
              <a:rPr lang="en-US" altLang="zh-CN" sz="1600" dirty="0" smtClean="0"/>
              <a:t>Risk-Aversion </a:t>
            </a:r>
            <a:r>
              <a:rPr lang="en-US" altLang="zh-CN" sz="1600" dirty="0"/>
              <a:t>Parameter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4/25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524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Consider offering two alternative to a consumer who starts off with risk-free consumption level c: 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6670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Receive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c-</a:t>
            </a:r>
            <a:r>
              <a:rPr lang="el-GR" altLang="zh-CN" sz="2400" dirty="0" smtClean="0"/>
              <a:t>π</a:t>
            </a:r>
            <a:r>
              <a:rPr lang="en-US" altLang="zh-CN" sz="2400" dirty="0" smtClean="0"/>
              <a:t> with certainty 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6670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Receive: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c-</a:t>
            </a:r>
            <a:r>
              <a:rPr lang="en-US" altLang="zh-CN" sz="2400" dirty="0"/>
              <a:t>y</a:t>
            </a:r>
            <a:r>
              <a:rPr lang="en-US" altLang="zh-CN" sz="2400" dirty="0" smtClean="0"/>
              <a:t> with probability 0.5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c+y</a:t>
            </a:r>
            <a:r>
              <a:rPr lang="en-US" altLang="zh-CN" sz="2400" dirty="0" smtClean="0"/>
              <a:t> with probability 0.5</a:t>
            </a:r>
            <a:endParaRPr lang="zh-CN" alt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411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Aim: given y and c, we want to find the function </a:t>
            </a:r>
            <a:r>
              <a:rPr lang="el-GR" altLang="zh-CN" sz="2400" dirty="0" smtClean="0"/>
              <a:t>π</a:t>
            </a:r>
            <a:r>
              <a:rPr lang="en-US" altLang="zh-CN" sz="2400" dirty="0" smtClean="0"/>
              <a:t>(y, c) that solves: </a:t>
            </a:r>
            <a:endParaRPr lang="zh-CN" alt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181600"/>
            <a:ext cx="6172200" cy="62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4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/>
              <a:t>Interpretation of </a:t>
            </a:r>
            <a:r>
              <a:rPr lang="en-US" altLang="zh-CN" sz="1600" dirty="0" smtClean="0"/>
              <a:t>Risk-Aversion </a:t>
            </a:r>
            <a:r>
              <a:rPr lang="en-US" altLang="zh-CN" sz="1600" dirty="0"/>
              <a:t>Parameter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5/25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80999" y="1447800"/>
            <a:ext cx="746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Taking the Taylor series expansion of LHS:</a:t>
            </a:r>
            <a:endParaRPr lang="zh-CN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516142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1000" y="2891135"/>
            <a:ext cx="7467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Taking the Taylor series expansion of RHS:</a:t>
            </a:r>
            <a:endParaRPr lang="zh-CN" alt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210" y="3626274"/>
            <a:ext cx="6621780" cy="68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599"/>
            <a:ext cx="4038600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7200" y="5405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LHS=RHS:</a:t>
            </a:r>
            <a:endParaRPr lang="zh-CN" altLang="en-US" sz="2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774" y="5161953"/>
            <a:ext cx="3681626" cy="1058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8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/>
              <a:t>Interpretation of </a:t>
            </a:r>
            <a:r>
              <a:rPr lang="en-US" altLang="zh-CN" sz="1600" dirty="0" smtClean="0"/>
              <a:t>Risk-Aversion </a:t>
            </a:r>
            <a:r>
              <a:rPr lang="en-US" altLang="zh-CN" sz="1600" dirty="0"/>
              <a:t>Parameter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sz="16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6/25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524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In CRRA case, we get: </a:t>
            </a:r>
            <a:endParaRPr lang="zh-CN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422" y="1371600"/>
            <a:ext cx="2515778" cy="88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7200" y="2590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Another form: </a:t>
            </a:r>
            <a:endParaRPr lang="zh-CN" altLang="en-US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590800"/>
            <a:ext cx="2377717" cy="72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02920" y="3505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23" y="3505200"/>
            <a:ext cx="7885577" cy="2294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57200" y="5791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Discussion of macroeconomists' prejudices about   </a:t>
            </a:r>
            <a:endParaRPr lang="zh-CN" altLang="en-US" sz="2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98" y="5896077"/>
            <a:ext cx="230102" cy="276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1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/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Two </a:t>
            </a:r>
            <a:r>
              <a:rPr lang="en-US" altLang="zh-CN" sz="1600" dirty="0" smtClean="0">
                <a:solidFill>
                  <a:schemeClr val="accent3"/>
                </a:solidFill>
              </a:rPr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endParaRPr lang="en-US" altLang="zh-CN" sz="1600" dirty="0">
              <a:solidFill>
                <a:schemeClr val="accent6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7/25</a:t>
            </a:r>
            <a:endParaRPr lang="en-US" sz="16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 smtClean="0"/>
              <a:t>The Equity Premium Puzzle</a:t>
            </a:r>
            <a:endParaRPr lang="zh-CN" alt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96" y="2195798"/>
            <a:ext cx="7307009" cy="2466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62000" y="4648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5105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5562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153" y="4736592"/>
            <a:ext cx="979647" cy="368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194719" y="4736592"/>
            <a:ext cx="5039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:  The real return to stock</a:t>
            </a:r>
            <a:endParaRPr lang="zh-CN" altLang="en-US" sz="20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871" y="5236321"/>
            <a:ext cx="979647" cy="35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209800" y="5162490"/>
            <a:ext cx="5039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:  The real return to relatively riskless bonds</a:t>
            </a:r>
            <a:endParaRPr lang="zh-CN" altLang="en-US" sz="20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909" y="5693059"/>
            <a:ext cx="912800" cy="34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209800" y="561969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:  The growth rate of per capita real consumption of       nondurables and services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8056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6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sz="1600" dirty="0" smtClean="0"/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sz="1600" dirty="0" smtClean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sz="1600" dirty="0">
                <a:solidFill>
                  <a:schemeClr val="accent6"/>
                </a:solidFill>
              </a:rPr>
              <a:t> </a:t>
            </a:r>
            <a:r>
              <a:rPr lang="en-US" sz="1600" dirty="0" smtClean="0">
                <a:solidFill>
                  <a:schemeClr val="accent6"/>
                </a:solidFill>
              </a:rPr>
              <a:t>   Market Price of Risk</a:t>
            </a:r>
          </a:p>
          <a:p>
            <a:pPr lvl="1">
              <a:buClrTx/>
              <a:buFontTx/>
              <a:buNone/>
            </a:pPr>
            <a:r>
              <a:rPr lang="en-US" sz="1600" dirty="0" smtClean="0">
                <a:solidFill>
                  <a:schemeClr val="accent6"/>
                </a:solidFill>
              </a:rPr>
              <a:t>    Hansen-Jagannathan Bounds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8/25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610600" cy="12954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/>
              <a:t>A</a:t>
            </a:r>
            <a:r>
              <a:rPr lang="en-US" altLang="zh-CN" sz="2800" dirty="0" smtClean="0"/>
              <a:t> Parametric </a:t>
            </a:r>
            <a:r>
              <a:rPr lang="en-US" altLang="zh-CN" sz="2800" dirty="0"/>
              <a:t>S</a:t>
            </a:r>
            <a:r>
              <a:rPr lang="en-US" altLang="zh-CN" sz="2800" dirty="0" smtClean="0"/>
              <a:t>tatement of the Equity </a:t>
            </a:r>
            <a:r>
              <a:rPr lang="en-US" altLang="zh-CN" sz="2800" dirty="0"/>
              <a:t>P</a:t>
            </a:r>
            <a:r>
              <a:rPr lang="en-US" altLang="zh-CN" sz="2800" dirty="0" smtClean="0"/>
              <a:t>remium Puzzle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5908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Starting from Euler Equations: </a:t>
            </a:r>
            <a:endParaRPr lang="zh-CN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334" y="3219248"/>
            <a:ext cx="4030266" cy="101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411" y="3443720"/>
            <a:ext cx="1432589" cy="49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4800" y="43434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Assumption:  </a:t>
            </a:r>
            <a:endParaRPr lang="zh-CN" altLang="en-US" sz="24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81" y="4498267"/>
            <a:ext cx="4016319" cy="68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45" y="5444930"/>
            <a:ext cx="5159855" cy="50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011" y="5449166"/>
            <a:ext cx="1432589" cy="49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-325437" y="-76200"/>
            <a:ext cx="5040312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algn="r"/>
            <a:r>
              <a:rPr lang="en-US" altLang="zh-CN" sz="1600" dirty="0" smtClean="0">
                <a:solidFill>
                  <a:schemeClr val="accent3"/>
                </a:solidFill>
              </a:rPr>
              <a:t>Framework</a:t>
            </a:r>
            <a:r>
              <a:rPr lang="en-US" altLang="zh-CN" sz="1600" dirty="0">
                <a:solidFill>
                  <a:schemeClr val="accent3"/>
                </a:solidFill>
              </a:rPr>
              <a:t/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3"/>
                </a:solidFill>
              </a:rPr>
              <a:t>Interpretation of </a:t>
            </a:r>
            <a:r>
              <a:rPr lang="en-US" altLang="zh-CN" sz="1600" dirty="0" smtClean="0">
                <a:solidFill>
                  <a:schemeClr val="accent3"/>
                </a:solidFill>
              </a:rPr>
              <a:t>Risk-Aversion </a:t>
            </a:r>
            <a:r>
              <a:rPr lang="en-US" altLang="zh-CN" sz="1600" dirty="0">
                <a:solidFill>
                  <a:schemeClr val="accent3"/>
                </a:solidFill>
              </a:rPr>
              <a:t>Parameter</a:t>
            </a:r>
            <a:br>
              <a:rPr lang="en-US" altLang="zh-CN" sz="1600" dirty="0">
                <a:solidFill>
                  <a:schemeClr val="accent3"/>
                </a:solidFill>
              </a:rPr>
            </a:br>
            <a:r>
              <a:rPr lang="en-US" altLang="zh-CN" sz="1600" dirty="0">
                <a:solidFill>
                  <a:schemeClr val="accent6"/>
                </a:solidFill>
              </a:rPr>
              <a:t>The Equity Premium Puzzle</a:t>
            </a:r>
          </a:p>
          <a:p>
            <a:pPr algn="r">
              <a:buClrTx/>
              <a:buFontTx/>
              <a:buNone/>
            </a:pPr>
            <a:r>
              <a:rPr lang="en-US" altLang="zh-CN" sz="1600" dirty="0"/>
              <a:t>Two </a:t>
            </a:r>
            <a:r>
              <a:rPr lang="en-US" altLang="zh-CN" sz="1600" dirty="0" smtClean="0"/>
              <a:t>Statements</a:t>
            </a:r>
          </a:p>
          <a:p>
            <a:pPr algn="r">
              <a:buClrTx/>
              <a:buFontTx/>
              <a:buNone/>
            </a:pPr>
            <a:r>
              <a:rPr lang="en-US" altLang="zh-CN" sz="1600" dirty="0">
                <a:solidFill>
                  <a:schemeClr val="accent3"/>
                </a:solidFill>
              </a:rPr>
              <a:t>The </a:t>
            </a:r>
            <a:r>
              <a:rPr lang="en-US" altLang="zh-CN" sz="1600" dirty="0" err="1">
                <a:solidFill>
                  <a:schemeClr val="accent3"/>
                </a:solidFill>
              </a:rPr>
              <a:t>Mehra</a:t>
            </a:r>
            <a:r>
              <a:rPr lang="en-US" altLang="zh-CN" sz="1600" dirty="0">
                <a:solidFill>
                  <a:schemeClr val="accent3"/>
                </a:solidFill>
              </a:rPr>
              <a:t>-Prescott data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714875" y="-76201"/>
            <a:ext cx="5038725" cy="1219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/>
              <a:t>A Parametric Statement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A Non-Parametric Statement</a:t>
            </a:r>
          </a:p>
          <a:p>
            <a:pPr marL="457200" lvl="1" indent="0">
              <a:buClrTx/>
            </a:pPr>
            <a:r>
              <a:rPr lang="en-US" altLang="zh-CN" sz="1600" dirty="0">
                <a:solidFill>
                  <a:schemeClr val="accent6"/>
                </a:solidFill>
              </a:rPr>
              <a:t>    Market Price of Risk</a:t>
            </a:r>
          </a:p>
          <a:p>
            <a:pPr lvl="1">
              <a:buClrTx/>
              <a:buFontTx/>
              <a:buNone/>
            </a:pPr>
            <a:r>
              <a:rPr lang="en-US" altLang="zh-CN" sz="1600" dirty="0">
                <a:solidFill>
                  <a:schemeClr val="accent6"/>
                </a:solidFill>
              </a:rPr>
              <a:t>    Hansen-Jagannathan Bounds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3037" y="6400799"/>
            <a:ext cx="5040312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>
              <a:buClrTx/>
              <a:buFontTx/>
              <a:buNone/>
            </a:pPr>
            <a:r>
              <a:rPr lang="en-US" altLang="zh-CN" sz="1600" dirty="0" smtClean="0"/>
              <a:t>November 18, 2013                       Chapter 13  LS</a:t>
            </a:r>
            <a:endParaRPr lang="en-US" altLang="zh-CN" sz="16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67275" y="6400798"/>
            <a:ext cx="5038725" cy="457201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3040" rIns="0" bIns="0" anchor="ctr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1pPr>
            <a:lvl2pPr marL="742950" indent="-2857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2pPr>
            <a:lvl3pPr marL="11430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3pPr>
            <a:lvl4pPr marL="16002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4pPr>
            <a:lvl5pPr marL="2057400" indent="-2286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Microsoft YaHei" pitchFamily="32" charset="-122"/>
                <a:cs typeface="+mn-cs"/>
              </a:defRPr>
            </a:lvl9pPr>
          </a:lstStyle>
          <a:p>
            <a:pPr lvl="1" algn="ctr">
              <a:buClrTx/>
              <a:buFontTx/>
              <a:buNone/>
            </a:pPr>
            <a:r>
              <a:rPr lang="en-US" sz="1600" dirty="0" smtClean="0"/>
              <a:t>                  </a:t>
            </a:r>
            <a:r>
              <a:rPr lang="en-US" sz="1600" dirty="0" smtClean="0"/>
              <a:t>9/25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447800"/>
            <a:ext cx="906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Substituting CRRA and the stochastic processes into Euler Equation: </a:t>
            </a:r>
            <a:endParaRPr lang="zh-CN" alt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52774"/>
            <a:ext cx="4323122" cy="117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26" y="3175978"/>
            <a:ext cx="7921074" cy="55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66" y="3896140"/>
            <a:ext cx="6721757" cy="59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19600"/>
            <a:ext cx="1432589" cy="49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599" y="4876800"/>
            <a:ext cx="906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Taking logarithms:</a:t>
            </a:r>
            <a:endParaRPr lang="zh-CN" altLang="en-US" sz="24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410200"/>
            <a:ext cx="7860221" cy="53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80" y="5867400"/>
            <a:ext cx="1432589" cy="49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1278</Words>
  <Application>Microsoft Office PowerPoint</Application>
  <PresentationFormat>On-screen Show (4:3)</PresentationFormat>
  <Paragraphs>338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Equity Premium Puzzle</vt:lpstr>
      <vt:lpstr>PowerPoint Presentation</vt:lpstr>
      <vt:lpstr>Interpretation of risk-aversion parameter</vt:lpstr>
      <vt:lpstr>PowerPoint Presentation</vt:lpstr>
      <vt:lpstr>PowerPoint Presentation</vt:lpstr>
      <vt:lpstr>PowerPoint Presentation</vt:lpstr>
      <vt:lpstr>The Equity Premium Puzzle</vt:lpstr>
      <vt:lpstr>A Parametric Statement of the Equity Premium Puzzle</vt:lpstr>
      <vt:lpstr>PowerPoint Presentation</vt:lpstr>
      <vt:lpstr>PowerPoint Presentation</vt:lpstr>
      <vt:lpstr>A Non-Parametric Statement of the Equity Premium Puzzle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Equity Premium Puzzle</dc:title>
  <dc:creator>dbc</dc:creator>
  <cp:lastModifiedBy>dbc</cp:lastModifiedBy>
  <cp:revision>72</cp:revision>
  <dcterms:created xsi:type="dcterms:W3CDTF">2006-08-16T00:00:00Z</dcterms:created>
  <dcterms:modified xsi:type="dcterms:W3CDTF">2013-11-13T06:24:00Z</dcterms:modified>
</cp:coreProperties>
</file>