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League Gothic" charset="1" panose="00000500000000000000"/>
      <p:regular r:id="rId26"/>
    </p:embeddedFont>
    <p:embeddedFont>
      <p:font typeface="Milo OT 1" charset="1" panose="020B0504030101020102"/>
      <p:regular r:id="rId27"/>
    </p:embeddedFont>
    <p:embeddedFont>
      <p:font typeface="Milo OT 2" charset="1" panose="020B0604030101020102"/>
      <p:regular r:id="rId28"/>
    </p:embeddedFont>
    <p:embeddedFont>
      <p:font typeface="Milo OT 3" charset="1" panose="020B0804030101020102"/>
      <p:regular r:id="rId29"/>
    </p:embeddedFont>
    <p:embeddedFont>
      <p:font typeface="Milo OT 4" charset="1" panose="020B0604030101020102"/>
      <p:regular r:id="rId30"/>
    </p:embeddedFont>
    <p:embeddedFont>
      <p:font typeface="HK Grotesk Bold" charset="1" panose="00000800000000000000"/>
      <p:regular r:id="rId31"/>
    </p:embeddedFont>
    <p:embeddedFont>
      <p:font typeface="Milo OT 5" charset="1" panose="020B0804030101020102"/>
      <p:regular r:id="rId35"/>
    </p:embeddedFont>
    <p:embeddedFont>
      <p:font typeface="Milo OT 6" charset="1" panose="020B0504030101090102"/>
      <p:regular r:id="rId37"/>
    </p:embeddedFont>
    <p:embeddedFont>
      <p:font typeface="HK Grotesk Medium" charset="1" panose="00000600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6.fntdata"/><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notesSlide" Target="notesSlides/notesSlide1.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font" Target="fonts/font29.fntdata"/><Relationship Id="rId41" Type="http://schemas.openxmlformats.org/officeDocument/2006/relationships/customXml" Target="../customXml/item3.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37.fntdata"/><Relationship Id="rId6" Type="http://schemas.openxmlformats.org/officeDocument/2006/relationships/slide" Target="slides/slide1.xml"/><Relationship Id="rId40" Type="http://schemas.openxmlformats.org/officeDocument/2006/relationships/customXml" Target="../customXml/item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8.fntdata"/><Relationship Id="rId36" Type="http://schemas.openxmlformats.org/officeDocument/2006/relationships/notesSlide" Target="notesSlides/notesSlide2.xml"/><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1.fntdata"/><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7.fntdata"/><Relationship Id="rId30" Type="http://schemas.openxmlformats.org/officeDocument/2006/relationships/font" Target="fonts/font30.fntdata"/><Relationship Id="rId35" Type="http://schemas.openxmlformats.org/officeDocument/2006/relationships/font" Target="fonts/font35.fntdata"/><Relationship Id="rId4" Type="http://schemas.openxmlformats.org/officeDocument/2006/relationships/theme" Target="theme/theme1.xml"/><Relationship Id="rId9" Type="http://schemas.openxmlformats.org/officeDocument/2006/relationships/slide" Target="slides/slide4.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2.xml"/><Relationship Id="rId38" Type="http://schemas.openxmlformats.org/officeDocument/2006/relationships/font" Target="fonts/font38.fntdata"/></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DSA Values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https://uh.edu/strategic-plan/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1.png" Type="http://schemas.openxmlformats.org/officeDocument/2006/relationships/image"/><Relationship Id="rId7" Target="../media/image3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7242D"/>
        </a:solidFill>
      </p:bgPr>
    </p:bg>
    <p:spTree>
      <p:nvGrpSpPr>
        <p:cNvPr id="1" name=""/>
        <p:cNvGrpSpPr/>
        <p:nvPr/>
      </p:nvGrpSpPr>
      <p:grpSpPr>
        <a:xfrm>
          <a:off x="0" y="0"/>
          <a:ext cx="0" cy="0"/>
          <a:chOff x="0" y="0"/>
          <a:chExt cx="0" cy="0"/>
        </a:xfrm>
      </p:grpSpPr>
      <p:sp>
        <p:nvSpPr>
          <p:cNvPr name="AutoShape 2" id="2"/>
          <p:cNvSpPr/>
          <p:nvPr/>
        </p:nvSpPr>
        <p:spPr>
          <a:xfrm rot="0">
            <a:off x="17259300" y="1299015"/>
            <a:ext cx="1028700" cy="8987985"/>
          </a:xfrm>
          <a:prstGeom prst="rect">
            <a:avLst/>
          </a:prstGeom>
          <a:solidFill>
            <a:srgbClr val="FFFFFF"/>
          </a:solidFill>
        </p:spPr>
      </p:sp>
      <p:grpSp>
        <p:nvGrpSpPr>
          <p:cNvPr name="Group 3" id="3"/>
          <p:cNvGrpSpPr/>
          <p:nvPr/>
        </p:nvGrpSpPr>
        <p:grpSpPr>
          <a:xfrm rot="0">
            <a:off x="1028700" y="2327349"/>
            <a:ext cx="10798105" cy="6677336"/>
            <a:chOff x="0" y="0"/>
            <a:chExt cx="14397473" cy="8903115"/>
          </a:xfrm>
        </p:grpSpPr>
        <p:sp>
          <p:nvSpPr>
            <p:cNvPr name="TextBox 4" id="4"/>
            <p:cNvSpPr txBox="true"/>
            <p:nvPr/>
          </p:nvSpPr>
          <p:spPr>
            <a:xfrm rot="0">
              <a:off x="0" y="276225"/>
              <a:ext cx="14397473" cy="5311775"/>
            </a:xfrm>
            <a:prstGeom prst="rect">
              <a:avLst/>
            </a:prstGeom>
          </p:spPr>
          <p:txBody>
            <a:bodyPr anchor="t" rtlCol="false" tIns="0" lIns="0" bIns="0" rIns="0">
              <a:spAutoFit/>
            </a:bodyPr>
            <a:lstStyle/>
            <a:p>
              <a:pPr algn="l">
                <a:lnSpc>
                  <a:spcPts val="15000"/>
                </a:lnSpc>
              </a:pPr>
              <a:r>
                <a:rPr lang="en-US" sz="15000" spc="-300">
                  <a:solidFill>
                    <a:srgbClr val="FFFFFF"/>
                  </a:solidFill>
                  <a:latin typeface="League Gothic"/>
                  <a:ea typeface="League Gothic"/>
                  <a:cs typeface="League Gothic"/>
                  <a:sym typeface="League Gothic"/>
                </a:rPr>
                <a:t>ACTIVITIES FUNDING BOARD</a:t>
              </a:r>
            </a:p>
          </p:txBody>
        </p:sp>
        <p:sp>
          <p:nvSpPr>
            <p:cNvPr name="TextBox 5" id="5"/>
            <p:cNvSpPr txBox="true"/>
            <p:nvPr/>
          </p:nvSpPr>
          <p:spPr>
            <a:xfrm rot="0">
              <a:off x="0" y="6142981"/>
              <a:ext cx="14397473" cy="2760134"/>
            </a:xfrm>
            <a:prstGeom prst="rect">
              <a:avLst/>
            </a:prstGeom>
          </p:spPr>
          <p:txBody>
            <a:bodyPr anchor="t" rtlCol="false" tIns="0" lIns="0" bIns="0" rIns="0">
              <a:spAutoFit/>
            </a:bodyPr>
            <a:lstStyle/>
            <a:p>
              <a:pPr algn="l">
                <a:lnSpc>
                  <a:spcPts val="5599"/>
                </a:lnSpc>
              </a:pPr>
              <a:r>
                <a:rPr lang="en-US" sz="3999" spc="79">
                  <a:solidFill>
                    <a:srgbClr val="FFFFFF"/>
                  </a:solidFill>
                  <a:latin typeface="League Gothic"/>
                  <a:ea typeface="League Gothic"/>
                  <a:cs typeface="League Gothic"/>
                  <a:sym typeface="League Gothic"/>
                </a:rPr>
                <a:t>SFAC PRESENTATION FISCAL YEAR 2026</a:t>
              </a:r>
            </a:p>
            <a:p>
              <a:pPr algn="l">
                <a:lnSpc>
                  <a:spcPts val="5599"/>
                </a:lnSpc>
              </a:pPr>
              <a:r>
                <a:rPr lang="en-US" sz="3999" spc="79">
                  <a:solidFill>
                    <a:srgbClr val="FFFFFF"/>
                  </a:solidFill>
                  <a:latin typeface="League Gothic"/>
                  <a:ea typeface="League Gothic"/>
                  <a:cs typeface="League Gothic"/>
                  <a:sym typeface="League Gothic"/>
                </a:rPr>
                <a:t>- Presented by Brandon Hilliard, AFB Chair </a:t>
              </a:r>
            </a:p>
            <a:p>
              <a:pPr algn="l">
                <a:lnSpc>
                  <a:spcPts val="5599"/>
                </a:lnSpc>
              </a:pPr>
              <a:r>
                <a:rPr lang="en-US" sz="3999" spc="79">
                  <a:solidFill>
                    <a:srgbClr val="FFFFFF"/>
                  </a:solidFill>
                  <a:latin typeface="League Gothic"/>
                  <a:ea typeface="League Gothic"/>
                  <a:cs typeface="League Gothic"/>
                  <a:sym typeface="League Gothic"/>
                </a:rPr>
                <a:t>&amp; Bradyn Lansiquot, Vice Chair </a:t>
              </a:r>
            </a:p>
          </p:txBody>
        </p:sp>
      </p:grpSp>
      <p:sp>
        <p:nvSpPr>
          <p:cNvPr name="Freeform 6" id="6"/>
          <p:cNvSpPr/>
          <p:nvPr/>
        </p:nvSpPr>
        <p:spPr>
          <a:xfrm flipH="false" flipV="false" rot="0">
            <a:off x="11826805" y="2553449"/>
            <a:ext cx="5007035" cy="5007035"/>
          </a:xfrm>
          <a:custGeom>
            <a:avLst/>
            <a:gdLst/>
            <a:ahLst/>
            <a:cxnLst/>
            <a:rect r="r" b="b" t="t" l="l"/>
            <a:pathLst>
              <a:path h="5007035" w="5007035">
                <a:moveTo>
                  <a:pt x="0" y="0"/>
                </a:moveTo>
                <a:lnTo>
                  <a:pt x="5007035" y="0"/>
                </a:lnTo>
                <a:lnTo>
                  <a:pt x="5007035" y="5007035"/>
                </a:lnTo>
                <a:lnTo>
                  <a:pt x="0" y="5007035"/>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7242D"/>
        </a:solidFill>
      </p:bgPr>
    </p:bg>
    <p:spTree>
      <p:nvGrpSpPr>
        <p:cNvPr id="1" name=""/>
        <p:cNvGrpSpPr/>
        <p:nvPr/>
      </p:nvGrpSpPr>
      <p:grpSpPr>
        <a:xfrm>
          <a:off x="0" y="0"/>
          <a:ext cx="0" cy="0"/>
          <a:chOff x="0" y="0"/>
          <a:chExt cx="0" cy="0"/>
        </a:xfrm>
      </p:grpSpPr>
      <p:sp>
        <p:nvSpPr>
          <p:cNvPr name="AutoShape 2" id="2"/>
          <p:cNvSpPr/>
          <p:nvPr/>
        </p:nvSpPr>
        <p:spPr>
          <a:xfrm rot="0">
            <a:off x="931782" y="138946"/>
            <a:ext cx="16230600" cy="3031535"/>
          </a:xfrm>
          <a:prstGeom prst="rect">
            <a:avLst/>
          </a:prstGeom>
          <a:solidFill>
            <a:srgbClr val="F0F0EE"/>
          </a:solidFill>
        </p:spPr>
      </p:sp>
      <p:sp>
        <p:nvSpPr>
          <p:cNvPr name="Freeform 3" id="3"/>
          <p:cNvSpPr/>
          <p:nvPr/>
        </p:nvSpPr>
        <p:spPr>
          <a:xfrm flipH="false" flipV="false" rot="0">
            <a:off x="15831933" y="8525552"/>
            <a:ext cx="2456067" cy="1761448"/>
          </a:xfrm>
          <a:custGeom>
            <a:avLst/>
            <a:gdLst/>
            <a:ahLst/>
            <a:cxnLst/>
            <a:rect r="r" b="b" t="t" l="l"/>
            <a:pathLst>
              <a:path h="1761448" w="2456067">
                <a:moveTo>
                  <a:pt x="0" y="0"/>
                </a:moveTo>
                <a:lnTo>
                  <a:pt x="2456067" y="0"/>
                </a:lnTo>
                <a:lnTo>
                  <a:pt x="2456067" y="1761448"/>
                </a:lnTo>
                <a:lnTo>
                  <a:pt x="0" y="1761448"/>
                </a:lnTo>
                <a:lnTo>
                  <a:pt x="0" y="0"/>
                </a:lnTo>
                <a:close/>
              </a:path>
            </a:pathLst>
          </a:custGeom>
          <a:blipFill>
            <a:blip r:embed="rId2"/>
            <a:stretch>
              <a:fillRect l="0" t="-19717" r="0" b="-19717"/>
            </a:stretch>
          </a:blipFill>
        </p:spPr>
      </p:sp>
      <p:sp>
        <p:nvSpPr>
          <p:cNvPr name="TextBox 4" id="4"/>
          <p:cNvSpPr txBox="true"/>
          <p:nvPr/>
        </p:nvSpPr>
        <p:spPr>
          <a:xfrm rot="0">
            <a:off x="649186" y="3065706"/>
            <a:ext cx="16230600" cy="6962775"/>
          </a:xfrm>
          <a:prstGeom prst="rect">
            <a:avLst/>
          </a:prstGeom>
        </p:spPr>
        <p:txBody>
          <a:bodyPr anchor="t" rtlCol="false" tIns="0" lIns="0" bIns="0" rIns="0">
            <a:spAutoFit/>
          </a:bodyPr>
          <a:lstStyle/>
          <a:p>
            <a:pPr algn="just" marL="1079501" indent="-539750" lvl="1">
              <a:lnSpc>
                <a:spcPts val="6000"/>
              </a:lnSpc>
              <a:buFont typeface="Arial"/>
              <a:buChar char="•"/>
            </a:pPr>
            <a:r>
              <a:rPr lang="en-US" sz="5000" spc="-100">
                <a:solidFill>
                  <a:srgbClr val="FFFFFF"/>
                </a:solidFill>
                <a:latin typeface="Milo OT 4"/>
                <a:ea typeface="Milo OT 4"/>
                <a:cs typeface="Milo OT 4"/>
                <a:sym typeface="Milo OT 4"/>
              </a:rPr>
              <a:t>CCA provides funding for cultural events </a:t>
            </a:r>
          </a:p>
          <a:p>
            <a:pPr algn="just" marL="1079501" indent="-539750" lvl="1">
              <a:lnSpc>
                <a:spcPts val="6000"/>
              </a:lnSpc>
              <a:buFont typeface="Arial"/>
              <a:buChar char="•"/>
            </a:pPr>
            <a:r>
              <a:rPr lang="en-US" sz="5000" spc="-100">
                <a:solidFill>
                  <a:srgbClr val="FFFFFF"/>
                </a:solidFill>
                <a:latin typeface="Milo OT 4"/>
                <a:ea typeface="Milo OT 4"/>
                <a:cs typeface="Milo OT 4"/>
                <a:sym typeface="Milo OT 4"/>
              </a:rPr>
              <a:t>CCA Co-sponsors and provides liaison assistance (marketing, equipment)</a:t>
            </a:r>
          </a:p>
          <a:p>
            <a:pPr algn="just" marL="1079501" indent="-539750" lvl="1">
              <a:lnSpc>
                <a:spcPts val="6000"/>
              </a:lnSpc>
              <a:buFont typeface="Arial"/>
              <a:buChar char="•"/>
            </a:pPr>
            <a:r>
              <a:rPr lang="en-US" sz="5000" spc="-100">
                <a:solidFill>
                  <a:srgbClr val="FFFFFF"/>
                </a:solidFill>
                <a:latin typeface="Milo OT 4"/>
                <a:ea typeface="Milo OT 4"/>
                <a:cs typeface="Milo OT 4"/>
                <a:sym typeface="Milo OT 4"/>
              </a:rPr>
              <a:t>AFB allocates funds for conferences and Fiesta</a:t>
            </a:r>
          </a:p>
          <a:p>
            <a:pPr algn="just" marL="1079501" indent="-539750" lvl="1">
              <a:lnSpc>
                <a:spcPts val="6000"/>
              </a:lnSpc>
              <a:buFont typeface="Arial"/>
              <a:buChar char="•"/>
            </a:pPr>
            <a:r>
              <a:rPr lang="en-US" sz="5000" spc="-100">
                <a:solidFill>
                  <a:srgbClr val="FFFFFF"/>
                </a:solidFill>
                <a:latin typeface="Milo OT 4"/>
                <a:ea typeface="Milo OT 4"/>
                <a:cs typeface="Milo OT 4"/>
                <a:sym typeface="Milo OT 4"/>
              </a:rPr>
              <a:t>CCA does not fund the first general body meeting, or conferences</a:t>
            </a:r>
          </a:p>
          <a:p>
            <a:pPr algn="just" marL="1079501" indent="-539750" lvl="1">
              <a:lnSpc>
                <a:spcPts val="6000"/>
              </a:lnSpc>
              <a:buFont typeface="Arial"/>
              <a:buChar char="•"/>
            </a:pPr>
            <a:r>
              <a:rPr lang="en-US" sz="5000" spc="-100">
                <a:solidFill>
                  <a:srgbClr val="FFFFFF"/>
                </a:solidFill>
                <a:latin typeface="Milo OT 4"/>
                <a:ea typeface="Milo OT 4"/>
                <a:cs typeface="Milo OT 4"/>
                <a:sym typeface="Milo OT 4"/>
              </a:rPr>
              <a:t>AFB is able to fund up to $3000 a year, while CCA is able to fund up to $5000 a year for member organizations</a:t>
            </a:r>
          </a:p>
          <a:p>
            <a:pPr algn="just">
              <a:lnSpc>
                <a:spcPts val="6000"/>
              </a:lnSpc>
            </a:pPr>
          </a:p>
        </p:txBody>
      </p:sp>
      <p:sp>
        <p:nvSpPr>
          <p:cNvPr name="TextBox 5" id="5"/>
          <p:cNvSpPr txBox="true"/>
          <p:nvPr/>
        </p:nvSpPr>
        <p:spPr>
          <a:xfrm rot="0">
            <a:off x="2301490" y="730544"/>
            <a:ext cx="13685019" cy="3479800"/>
          </a:xfrm>
          <a:prstGeom prst="rect">
            <a:avLst/>
          </a:prstGeom>
        </p:spPr>
        <p:txBody>
          <a:bodyPr anchor="t" rtlCol="false" tIns="0" lIns="0" bIns="0" rIns="0">
            <a:spAutoFit/>
          </a:bodyPr>
          <a:lstStyle/>
          <a:p>
            <a:pPr algn="just">
              <a:lnSpc>
                <a:spcPts val="13999"/>
              </a:lnSpc>
            </a:pPr>
            <a:r>
              <a:rPr lang="en-US" sz="9999" spc="199">
                <a:solidFill>
                  <a:srgbClr val="000000"/>
                </a:solidFill>
                <a:latin typeface="League Gothic"/>
                <a:ea typeface="League Gothic"/>
                <a:cs typeface="League Gothic"/>
                <a:sym typeface="League Gothic"/>
              </a:rPr>
              <a:t>HOW ARE WE DIFFERENT FROM CCA?</a:t>
            </a:r>
          </a:p>
          <a:p>
            <a:pPr algn="just">
              <a:lnSpc>
                <a:spcPts val="13999"/>
              </a:lnSpc>
            </a:pP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F0F0EE"/>
        </a:solidFill>
      </p:bgPr>
    </p:bg>
    <p:spTree>
      <p:nvGrpSpPr>
        <p:cNvPr id="1" name=""/>
        <p:cNvGrpSpPr/>
        <p:nvPr/>
      </p:nvGrpSpPr>
      <p:grpSpPr>
        <a:xfrm>
          <a:off x="0" y="0"/>
          <a:ext cx="0" cy="0"/>
          <a:chOff x="0" y="0"/>
          <a:chExt cx="0" cy="0"/>
        </a:xfrm>
      </p:grpSpPr>
      <p:sp>
        <p:nvSpPr>
          <p:cNvPr name="AutoShape 2" id="2"/>
          <p:cNvSpPr/>
          <p:nvPr/>
        </p:nvSpPr>
        <p:spPr>
          <a:xfrm rot="0">
            <a:off x="0" y="0"/>
            <a:ext cx="7857632" cy="4514010"/>
          </a:xfrm>
          <a:prstGeom prst="rect">
            <a:avLst/>
          </a:prstGeom>
          <a:solidFill>
            <a:srgbClr val="17242D"/>
          </a:solidFill>
        </p:spPr>
      </p:sp>
      <p:sp>
        <p:nvSpPr>
          <p:cNvPr name="TextBox 3" id="3"/>
          <p:cNvSpPr txBox="true"/>
          <p:nvPr/>
        </p:nvSpPr>
        <p:spPr>
          <a:xfrm rot="0">
            <a:off x="548082" y="181758"/>
            <a:ext cx="4770286" cy="3948718"/>
          </a:xfrm>
          <a:prstGeom prst="rect">
            <a:avLst/>
          </a:prstGeom>
        </p:spPr>
        <p:txBody>
          <a:bodyPr anchor="t" rtlCol="false" tIns="0" lIns="0" bIns="0" rIns="0">
            <a:spAutoFit/>
          </a:bodyPr>
          <a:lstStyle/>
          <a:p>
            <a:pPr algn="l">
              <a:lnSpc>
                <a:spcPts val="7744"/>
              </a:lnSpc>
            </a:pPr>
            <a:r>
              <a:rPr lang="en-US" sz="7040" spc="-140">
                <a:solidFill>
                  <a:srgbClr val="F0F0EE"/>
                </a:solidFill>
                <a:latin typeface="League Gothic"/>
                <a:ea typeface="League Gothic"/>
                <a:cs typeface="League Gothic"/>
                <a:sym typeface="League Gothic"/>
              </a:rPr>
              <a:t>RELATIONSHIP TO DSA STRATEGIC VALUES &amp; INITIATIVES</a:t>
            </a:r>
          </a:p>
        </p:txBody>
      </p:sp>
      <p:grpSp>
        <p:nvGrpSpPr>
          <p:cNvPr name="Group 4" id="4"/>
          <p:cNvGrpSpPr/>
          <p:nvPr/>
        </p:nvGrpSpPr>
        <p:grpSpPr>
          <a:xfrm rot="0">
            <a:off x="9775962" y="826732"/>
            <a:ext cx="7483338" cy="3159296"/>
            <a:chOff x="0" y="0"/>
            <a:chExt cx="9977783" cy="4212395"/>
          </a:xfrm>
        </p:grpSpPr>
        <p:sp>
          <p:nvSpPr>
            <p:cNvPr name="TextBox 5" id="5"/>
            <p:cNvSpPr txBox="true"/>
            <p:nvPr/>
          </p:nvSpPr>
          <p:spPr>
            <a:xfrm rot="0">
              <a:off x="0" y="-95250"/>
              <a:ext cx="9977783" cy="820674"/>
            </a:xfrm>
            <a:prstGeom prst="rect">
              <a:avLst/>
            </a:prstGeom>
          </p:spPr>
          <p:txBody>
            <a:bodyPr anchor="t" rtlCol="false" tIns="0" lIns="0" bIns="0" rIns="0">
              <a:spAutoFit/>
            </a:bodyPr>
            <a:lstStyle/>
            <a:p>
              <a:pPr algn="l" marL="0" indent="0" lvl="0">
                <a:lnSpc>
                  <a:spcPts val="4536"/>
                </a:lnSpc>
                <a:spcBef>
                  <a:spcPct val="0"/>
                </a:spcBef>
              </a:pPr>
              <a:r>
                <a:rPr lang="en-US" sz="3600">
                  <a:solidFill>
                    <a:srgbClr val="17242D"/>
                  </a:solidFill>
                  <a:latin typeface="Milo OT 5"/>
                  <a:ea typeface="Milo OT 5"/>
                  <a:cs typeface="Milo OT 5"/>
                  <a:sym typeface="Milo OT 5"/>
                </a:rPr>
                <a:t>DSA Value: Community</a:t>
              </a:r>
            </a:p>
          </p:txBody>
        </p:sp>
        <p:sp>
          <p:nvSpPr>
            <p:cNvPr name="TextBox 6" id="6"/>
            <p:cNvSpPr txBox="true"/>
            <p:nvPr/>
          </p:nvSpPr>
          <p:spPr>
            <a:xfrm rot="0">
              <a:off x="0" y="836904"/>
              <a:ext cx="9977783" cy="3375491"/>
            </a:xfrm>
            <a:prstGeom prst="rect">
              <a:avLst/>
            </a:prstGeom>
          </p:spPr>
          <p:txBody>
            <a:bodyPr anchor="t" rtlCol="false" tIns="0" lIns="0" bIns="0" rIns="0">
              <a:spAutoFit/>
            </a:bodyPr>
            <a:lstStyle/>
            <a:p>
              <a:pPr algn="l" marL="0" indent="0" lvl="0">
                <a:lnSpc>
                  <a:spcPts val="3975"/>
                </a:lnSpc>
                <a:spcBef>
                  <a:spcPct val="0"/>
                </a:spcBef>
              </a:pPr>
              <a:r>
                <a:rPr lang="en-US" sz="2799">
                  <a:solidFill>
                    <a:srgbClr val="17242D"/>
                  </a:solidFill>
                  <a:latin typeface="Milo OT 4"/>
                  <a:ea typeface="Milo OT 4"/>
                  <a:cs typeface="Milo OT 4"/>
                  <a:sym typeface="Milo OT 4"/>
                </a:rPr>
                <a:t>"We celebrate and draw on our diversity, collaborating  with partners amongst the university, and community to foster a sense of belonging and shared responsibility for the well-being of all."</a:t>
              </a:r>
            </a:p>
          </p:txBody>
        </p:sp>
      </p:grpSp>
      <p:grpSp>
        <p:nvGrpSpPr>
          <p:cNvPr name="Group 7" id="7"/>
          <p:cNvGrpSpPr/>
          <p:nvPr/>
        </p:nvGrpSpPr>
        <p:grpSpPr>
          <a:xfrm rot="0">
            <a:off x="9345968" y="4514010"/>
            <a:ext cx="8448797" cy="4930946"/>
            <a:chOff x="0" y="0"/>
            <a:chExt cx="11265062" cy="6574595"/>
          </a:xfrm>
        </p:grpSpPr>
        <p:sp>
          <p:nvSpPr>
            <p:cNvPr name="TextBox 8" id="8"/>
            <p:cNvSpPr txBox="true"/>
            <p:nvPr/>
          </p:nvSpPr>
          <p:spPr>
            <a:xfrm rot="0">
              <a:off x="0" y="-95250"/>
              <a:ext cx="11265062" cy="3106674"/>
            </a:xfrm>
            <a:prstGeom prst="rect">
              <a:avLst/>
            </a:prstGeom>
          </p:spPr>
          <p:txBody>
            <a:bodyPr anchor="t" rtlCol="false" tIns="0" lIns="0" bIns="0" rIns="0">
              <a:spAutoFit/>
            </a:bodyPr>
            <a:lstStyle/>
            <a:p>
              <a:pPr algn="l">
                <a:lnSpc>
                  <a:spcPts val="4536"/>
                </a:lnSpc>
              </a:pPr>
              <a:r>
                <a:rPr lang="en-US" sz="3600">
                  <a:solidFill>
                    <a:srgbClr val="17242D"/>
                  </a:solidFill>
                  <a:latin typeface="Milo OT 5"/>
                  <a:ea typeface="Milo OT 5"/>
                  <a:cs typeface="Milo OT 5"/>
                  <a:sym typeface="Milo OT 5"/>
                </a:rPr>
                <a:t>DSA Initiatives: Increased student engagement students at UH Sugar Land and UH Katy campuses</a:t>
              </a:r>
            </a:p>
            <a:p>
              <a:pPr algn="l" marL="0" indent="0" lvl="0">
                <a:lnSpc>
                  <a:spcPts val="4536"/>
                </a:lnSpc>
                <a:spcBef>
                  <a:spcPct val="0"/>
                </a:spcBef>
              </a:pPr>
            </a:p>
          </p:txBody>
        </p:sp>
        <p:sp>
          <p:nvSpPr>
            <p:cNvPr name="TextBox 9" id="9"/>
            <p:cNvSpPr txBox="true"/>
            <p:nvPr/>
          </p:nvSpPr>
          <p:spPr>
            <a:xfrm rot="0">
              <a:off x="0" y="3122904"/>
              <a:ext cx="11265062" cy="4048591"/>
            </a:xfrm>
            <a:prstGeom prst="rect">
              <a:avLst/>
            </a:prstGeom>
          </p:spPr>
          <p:txBody>
            <a:bodyPr anchor="t" rtlCol="false" tIns="0" lIns="0" bIns="0" rIns="0">
              <a:spAutoFit/>
            </a:bodyPr>
            <a:lstStyle/>
            <a:p>
              <a:pPr algn="l" marL="0" indent="0" lvl="0">
                <a:lnSpc>
                  <a:spcPts val="3975"/>
                </a:lnSpc>
                <a:spcBef>
                  <a:spcPct val="0"/>
                </a:spcBef>
              </a:pPr>
              <a:r>
                <a:rPr lang="en-US" sz="2799">
                  <a:solidFill>
                    <a:srgbClr val="17242D"/>
                  </a:solidFill>
                  <a:latin typeface="Milo OT 4"/>
                  <a:ea typeface="Milo OT 4"/>
                  <a:cs typeface="Milo OT 4"/>
                  <a:sym typeface="Milo OT 4"/>
                </a:rPr>
                <a:t>One of our primary focuses is on raising awareness of the resources available through the Activities Funding Board. We want to empower student organizations by ensuring they know they can access funding to host conferences and events that foster inclusive environments on both campuses.</a:t>
              </a:r>
            </a:p>
          </p:txBody>
        </p:sp>
      </p:grpSp>
      <p:sp>
        <p:nvSpPr>
          <p:cNvPr name="AutoShape 10" id="10"/>
          <p:cNvSpPr/>
          <p:nvPr/>
        </p:nvSpPr>
        <p:spPr>
          <a:xfrm rot="0">
            <a:off x="8942032" y="1028700"/>
            <a:ext cx="403935" cy="403935"/>
          </a:xfrm>
          <a:prstGeom prst="rect">
            <a:avLst/>
          </a:prstGeom>
          <a:solidFill>
            <a:srgbClr val="17242D"/>
          </a:solidFill>
        </p:spPr>
      </p:sp>
      <p:sp>
        <p:nvSpPr>
          <p:cNvPr name="AutoShape 11" id="11"/>
          <p:cNvSpPr/>
          <p:nvPr/>
        </p:nvSpPr>
        <p:spPr>
          <a:xfrm rot="0">
            <a:off x="8740065" y="4739565"/>
            <a:ext cx="403935" cy="403935"/>
          </a:xfrm>
          <a:prstGeom prst="rect">
            <a:avLst/>
          </a:prstGeom>
          <a:solidFill>
            <a:srgbClr val="17242D"/>
          </a:solid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7242D"/>
        </a:solidFill>
      </p:bgPr>
    </p:bg>
    <p:spTree>
      <p:nvGrpSpPr>
        <p:cNvPr id="1" name=""/>
        <p:cNvGrpSpPr/>
        <p:nvPr/>
      </p:nvGrpSpPr>
      <p:grpSpPr>
        <a:xfrm>
          <a:off x="0" y="0"/>
          <a:ext cx="0" cy="0"/>
          <a:chOff x="0" y="0"/>
          <a:chExt cx="0" cy="0"/>
        </a:xfrm>
      </p:grpSpPr>
      <p:sp>
        <p:nvSpPr>
          <p:cNvPr name="AutoShape 2" id="2"/>
          <p:cNvSpPr/>
          <p:nvPr/>
        </p:nvSpPr>
        <p:spPr>
          <a:xfrm rot="0">
            <a:off x="0" y="0"/>
            <a:ext cx="7857632" cy="4514010"/>
          </a:xfrm>
          <a:prstGeom prst="rect">
            <a:avLst/>
          </a:prstGeom>
          <a:solidFill>
            <a:srgbClr val="960C22"/>
          </a:solidFill>
        </p:spPr>
      </p:sp>
      <p:sp>
        <p:nvSpPr>
          <p:cNvPr name="AutoShape 3" id="3"/>
          <p:cNvSpPr/>
          <p:nvPr/>
        </p:nvSpPr>
        <p:spPr>
          <a:xfrm rot="0">
            <a:off x="8308829" y="2584873"/>
            <a:ext cx="403935" cy="403935"/>
          </a:xfrm>
          <a:prstGeom prst="rect">
            <a:avLst/>
          </a:prstGeom>
          <a:solidFill>
            <a:srgbClr val="17242D"/>
          </a:solidFill>
        </p:spPr>
      </p:sp>
      <p:sp>
        <p:nvSpPr>
          <p:cNvPr name="Freeform 4" id="4"/>
          <p:cNvSpPr/>
          <p:nvPr/>
        </p:nvSpPr>
        <p:spPr>
          <a:xfrm flipH="false" flipV="false" rot="0">
            <a:off x="12148474" y="5494591"/>
            <a:ext cx="3537886" cy="3763709"/>
          </a:xfrm>
          <a:custGeom>
            <a:avLst/>
            <a:gdLst/>
            <a:ahLst/>
            <a:cxnLst/>
            <a:rect r="r" b="b" t="t" l="l"/>
            <a:pathLst>
              <a:path h="3763709" w="3537886">
                <a:moveTo>
                  <a:pt x="0" y="0"/>
                </a:moveTo>
                <a:lnTo>
                  <a:pt x="3537886" y="0"/>
                </a:lnTo>
                <a:lnTo>
                  <a:pt x="3537886" y="3763709"/>
                </a:lnTo>
                <a:lnTo>
                  <a:pt x="0" y="376370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548082" y="219858"/>
            <a:ext cx="6775314" cy="4203700"/>
          </a:xfrm>
          <a:prstGeom prst="rect">
            <a:avLst/>
          </a:prstGeom>
        </p:spPr>
        <p:txBody>
          <a:bodyPr anchor="t" rtlCol="false" tIns="0" lIns="0" bIns="0" rIns="0">
            <a:spAutoFit/>
          </a:bodyPr>
          <a:lstStyle/>
          <a:p>
            <a:pPr algn="l">
              <a:lnSpc>
                <a:spcPts val="10999"/>
              </a:lnSpc>
            </a:pPr>
            <a:r>
              <a:rPr lang="en-US" sz="9999" spc="-199">
                <a:solidFill>
                  <a:srgbClr val="F0F0EE"/>
                </a:solidFill>
                <a:latin typeface="League Gothic"/>
                <a:ea typeface="League Gothic"/>
                <a:cs typeface="League Gothic"/>
                <a:sym typeface="League Gothic"/>
              </a:rPr>
              <a:t>RELATIONSHIP TO UNIVERSITY OF HOUSTON GOALS</a:t>
            </a:r>
          </a:p>
        </p:txBody>
      </p:sp>
      <p:grpSp>
        <p:nvGrpSpPr>
          <p:cNvPr name="Group 6" id="6"/>
          <p:cNvGrpSpPr/>
          <p:nvPr/>
        </p:nvGrpSpPr>
        <p:grpSpPr>
          <a:xfrm rot="0">
            <a:off x="9144000" y="1551310"/>
            <a:ext cx="8672398" cy="3530263"/>
            <a:chOff x="0" y="0"/>
            <a:chExt cx="11563198" cy="4707017"/>
          </a:xfrm>
        </p:grpSpPr>
        <p:sp>
          <p:nvSpPr>
            <p:cNvPr name="TextBox 7" id="7"/>
            <p:cNvSpPr txBox="true"/>
            <p:nvPr/>
          </p:nvSpPr>
          <p:spPr>
            <a:xfrm rot="0">
              <a:off x="0" y="-133350"/>
              <a:ext cx="11563198" cy="1149350"/>
            </a:xfrm>
            <a:prstGeom prst="rect">
              <a:avLst/>
            </a:prstGeom>
          </p:spPr>
          <p:txBody>
            <a:bodyPr anchor="t" rtlCol="false" tIns="0" lIns="0" bIns="0" rIns="0">
              <a:spAutoFit/>
            </a:bodyPr>
            <a:lstStyle/>
            <a:p>
              <a:pPr algn="l" marL="0" indent="0" lvl="0">
                <a:lnSpc>
                  <a:spcPts val="6300"/>
                </a:lnSpc>
                <a:spcBef>
                  <a:spcPct val="0"/>
                </a:spcBef>
              </a:pPr>
              <a:r>
                <a:rPr lang="en-US" sz="5000">
                  <a:solidFill>
                    <a:srgbClr val="FFF9D9"/>
                  </a:solidFill>
                  <a:latin typeface="Milo OT 5"/>
                  <a:ea typeface="Milo OT 5"/>
                  <a:cs typeface="Milo OT 5"/>
                  <a:sym typeface="Milo OT 5"/>
                </a:rPr>
                <a:t>UH Goal:</a:t>
              </a:r>
            </a:p>
          </p:txBody>
        </p:sp>
        <p:sp>
          <p:nvSpPr>
            <p:cNvPr name="TextBox 8" id="8"/>
            <p:cNvSpPr txBox="true"/>
            <p:nvPr/>
          </p:nvSpPr>
          <p:spPr>
            <a:xfrm rot="0">
              <a:off x="0" y="1089380"/>
              <a:ext cx="11563198" cy="3617637"/>
            </a:xfrm>
            <a:prstGeom prst="rect">
              <a:avLst/>
            </a:prstGeom>
          </p:spPr>
          <p:txBody>
            <a:bodyPr anchor="t" rtlCol="false" tIns="0" lIns="0" bIns="0" rIns="0">
              <a:spAutoFit/>
            </a:bodyPr>
            <a:lstStyle/>
            <a:p>
              <a:pPr algn="just" marL="0" indent="0" lvl="0">
                <a:lnSpc>
                  <a:spcPts val="5396"/>
                </a:lnSpc>
                <a:spcBef>
                  <a:spcPct val="0"/>
                </a:spcBef>
              </a:pPr>
              <a:r>
                <a:rPr lang="en-US" sz="3800">
                  <a:solidFill>
                    <a:srgbClr val="FFF9D9"/>
                  </a:solidFill>
                  <a:latin typeface="Milo OT 4"/>
                  <a:ea typeface="Milo OT 4"/>
                  <a:cs typeface="Milo OT 4"/>
                  <a:sym typeface="Milo OT 4"/>
                </a:rPr>
                <a:t>Student Success - Provide a Top Tier, Inclusive Educational Experience to All - Make educational programs more financially accessible for all students.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0F0EE"/>
        </a:solidFill>
      </p:bgPr>
    </p:bg>
    <p:spTree>
      <p:nvGrpSpPr>
        <p:cNvPr id="1" name=""/>
        <p:cNvGrpSpPr/>
        <p:nvPr/>
      </p:nvGrpSpPr>
      <p:grpSpPr>
        <a:xfrm>
          <a:off x="0" y="0"/>
          <a:ext cx="0" cy="0"/>
          <a:chOff x="0" y="0"/>
          <a:chExt cx="0" cy="0"/>
        </a:xfrm>
      </p:grpSpPr>
      <p:sp>
        <p:nvSpPr>
          <p:cNvPr name="Freeform 2" id="2"/>
          <p:cNvSpPr/>
          <p:nvPr/>
        </p:nvSpPr>
        <p:spPr>
          <a:xfrm flipH="false" flipV="false" rot="0">
            <a:off x="3082873" y="2309331"/>
            <a:ext cx="12122253" cy="6259852"/>
          </a:xfrm>
          <a:custGeom>
            <a:avLst/>
            <a:gdLst/>
            <a:ahLst/>
            <a:cxnLst/>
            <a:rect r="r" b="b" t="t" l="l"/>
            <a:pathLst>
              <a:path h="6259852" w="12122253">
                <a:moveTo>
                  <a:pt x="0" y="0"/>
                </a:moveTo>
                <a:lnTo>
                  <a:pt x="12122254" y="0"/>
                </a:lnTo>
                <a:lnTo>
                  <a:pt x="12122254" y="6259852"/>
                </a:lnTo>
                <a:lnTo>
                  <a:pt x="0" y="6259852"/>
                </a:lnTo>
                <a:lnTo>
                  <a:pt x="0" y="0"/>
                </a:lnTo>
                <a:close/>
              </a:path>
            </a:pathLst>
          </a:custGeom>
          <a:blipFill>
            <a:blip r:embed="rId2"/>
            <a:stretch>
              <a:fillRect l="0" t="0" r="0" b="0"/>
            </a:stretch>
          </a:blipFill>
        </p:spPr>
      </p:sp>
      <p:sp>
        <p:nvSpPr>
          <p:cNvPr name="Freeform 3" id="3"/>
          <p:cNvSpPr/>
          <p:nvPr/>
        </p:nvSpPr>
        <p:spPr>
          <a:xfrm flipH="false" flipV="false" rot="0">
            <a:off x="3082873" y="2309331"/>
            <a:ext cx="12122253" cy="6383134"/>
          </a:xfrm>
          <a:custGeom>
            <a:avLst/>
            <a:gdLst/>
            <a:ahLst/>
            <a:cxnLst/>
            <a:rect r="r" b="b" t="t" l="l"/>
            <a:pathLst>
              <a:path h="6383134" w="12122253">
                <a:moveTo>
                  <a:pt x="0" y="0"/>
                </a:moveTo>
                <a:lnTo>
                  <a:pt x="12122254" y="0"/>
                </a:lnTo>
                <a:lnTo>
                  <a:pt x="12122254" y="6383134"/>
                </a:lnTo>
                <a:lnTo>
                  <a:pt x="0" y="6383134"/>
                </a:lnTo>
                <a:lnTo>
                  <a:pt x="0" y="0"/>
                </a:lnTo>
                <a:close/>
              </a:path>
            </a:pathLst>
          </a:custGeom>
          <a:blipFill>
            <a:blip r:embed="rId3"/>
            <a:stretch>
              <a:fillRect l="-850" t="0" r="-850" b="0"/>
            </a:stretch>
          </a:blipFill>
        </p:spPr>
      </p:sp>
      <p:sp>
        <p:nvSpPr>
          <p:cNvPr name="TextBox 4" id="4"/>
          <p:cNvSpPr txBox="true"/>
          <p:nvPr/>
        </p:nvSpPr>
        <p:spPr>
          <a:xfrm rot="0">
            <a:off x="1028700" y="565752"/>
            <a:ext cx="16262412" cy="1285875"/>
          </a:xfrm>
          <a:prstGeom prst="rect">
            <a:avLst/>
          </a:prstGeom>
        </p:spPr>
        <p:txBody>
          <a:bodyPr anchor="t" rtlCol="false" tIns="0" lIns="0" bIns="0" rIns="0">
            <a:spAutoFit/>
          </a:bodyPr>
          <a:lstStyle/>
          <a:p>
            <a:pPr algn="ctr">
              <a:lnSpc>
                <a:spcPts val="10199"/>
              </a:lnSpc>
            </a:pPr>
            <a:r>
              <a:rPr lang="en-US" sz="8499" spc="-169">
                <a:solidFill>
                  <a:srgbClr val="C8102E"/>
                </a:solidFill>
                <a:latin typeface="League Gothic"/>
                <a:ea typeface="League Gothic"/>
                <a:cs typeface="League Gothic"/>
                <a:sym typeface="League Gothic"/>
              </a:rPr>
              <a:t>APPROVED PROGRAMS &amp; CONFERENCES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7242D"/>
        </a:solidFill>
      </p:bgPr>
    </p:bg>
    <p:spTree>
      <p:nvGrpSpPr>
        <p:cNvPr id="1" name=""/>
        <p:cNvGrpSpPr/>
        <p:nvPr/>
      </p:nvGrpSpPr>
      <p:grpSpPr>
        <a:xfrm>
          <a:off x="0" y="0"/>
          <a:ext cx="0" cy="0"/>
          <a:chOff x="0" y="0"/>
          <a:chExt cx="0" cy="0"/>
        </a:xfrm>
      </p:grpSpPr>
      <p:sp>
        <p:nvSpPr>
          <p:cNvPr name="Freeform 2" id="2"/>
          <p:cNvSpPr/>
          <p:nvPr/>
        </p:nvSpPr>
        <p:spPr>
          <a:xfrm flipH="false" flipV="false" rot="0">
            <a:off x="3992757" y="1823937"/>
            <a:ext cx="10057093" cy="6779833"/>
          </a:xfrm>
          <a:custGeom>
            <a:avLst/>
            <a:gdLst/>
            <a:ahLst/>
            <a:cxnLst/>
            <a:rect r="r" b="b" t="t" l="l"/>
            <a:pathLst>
              <a:path h="6779833" w="10057093">
                <a:moveTo>
                  <a:pt x="0" y="0"/>
                </a:moveTo>
                <a:lnTo>
                  <a:pt x="10057093" y="0"/>
                </a:lnTo>
                <a:lnTo>
                  <a:pt x="10057093" y="6779832"/>
                </a:lnTo>
                <a:lnTo>
                  <a:pt x="0" y="6779832"/>
                </a:lnTo>
                <a:lnTo>
                  <a:pt x="0" y="0"/>
                </a:lnTo>
                <a:close/>
              </a:path>
            </a:pathLst>
          </a:custGeom>
          <a:blipFill>
            <a:blip r:embed="rId2"/>
            <a:stretch>
              <a:fillRect l="0" t="0" r="0" b="0"/>
            </a:stretch>
          </a:blipFill>
        </p:spPr>
      </p:sp>
      <p:sp>
        <p:nvSpPr>
          <p:cNvPr name="TextBox 3" id="3"/>
          <p:cNvSpPr txBox="true"/>
          <p:nvPr/>
        </p:nvSpPr>
        <p:spPr>
          <a:xfrm rot="0">
            <a:off x="890098" y="538062"/>
            <a:ext cx="16262412" cy="1285875"/>
          </a:xfrm>
          <a:prstGeom prst="rect">
            <a:avLst/>
          </a:prstGeom>
        </p:spPr>
        <p:txBody>
          <a:bodyPr anchor="t" rtlCol="false" tIns="0" lIns="0" bIns="0" rIns="0">
            <a:spAutoFit/>
          </a:bodyPr>
          <a:lstStyle/>
          <a:p>
            <a:pPr algn="ctr">
              <a:lnSpc>
                <a:spcPts val="10199"/>
              </a:lnSpc>
            </a:pPr>
            <a:r>
              <a:rPr lang="en-US" sz="8499" spc="-169">
                <a:solidFill>
                  <a:srgbClr val="F0F0EE"/>
                </a:solidFill>
                <a:latin typeface="League Gothic"/>
                <a:ea typeface="League Gothic"/>
                <a:cs typeface="League Gothic"/>
                <a:sym typeface="League Gothic"/>
              </a:rPr>
              <a:t>APPROVED FUNDS VS. EXPENDED FUNDS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7242D"/>
        </a:solidFill>
      </p:bgPr>
    </p:bg>
    <p:spTree>
      <p:nvGrpSpPr>
        <p:cNvPr id="1" name=""/>
        <p:cNvGrpSpPr/>
        <p:nvPr/>
      </p:nvGrpSpPr>
      <p:grpSpPr>
        <a:xfrm>
          <a:off x="0" y="0"/>
          <a:ext cx="0" cy="0"/>
          <a:chOff x="0" y="0"/>
          <a:chExt cx="0" cy="0"/>
        </a:xfrm>
      </p:grpSpPr>
      <p:sp>
        <p:nvSpPr>
          <p:cNvPr name="TextBox 2" id="2"/>
          <p:cNvSpPr txBox="true"/>
          <p:nvPr/>
        </p:nvSpPr>
        <p:spPr>
          <a:xfrm rot="0">
            <a:off x="890098" y="271462"/>
            <a:ext cx="16262412" cy="1514475"/>
          </a:xfrm>
          <a:prstGeom prst="rect">
            <a:avLst/>
          </a:prstGeom>
        </p:spPr>
        <p:txBody>
          <a:bodyPr anchor="t" rtlCol="false" tIns="0" lIns="0" bIns="0" rIns="0">
            <a:spAutoFit/>
          </a:bodyPr>
          <a:lstStyle/>
          <a:p>
            <a:pPr algn="ctr">
              <a:lnSpc>
                <a:spcPts val="11999"/>
              </a:lnSpc>
            </a:pPr>
            <a:r>
              <a:rPr lang="en-US" sz="9999" spc="-199">
                <a:solidFill>
                  <a:srgbClr val="FFF9D9"/>
                </a:solidFill>
                <a:latin typeface="League Gothic"/>
                <a:ea typeface="League Gothic"/>
                <a:cs typeface="League Gothic"/>
                <a:sym typeface="League Gothic"/>
              </a:rPr>
              <a:t>Impacted over 150 Organizations </a:t>
            </a:r>
          </a:p>
        </p:txBody>
      </p:sp>
      <p:sp>
        <p:nvSpPr>
          <p:cNvPr name="TextBox 3" id="3"/>
          <p:cNvSpPr txBox="true"/>
          <p:nvPr/>
        </p:nvSpPr>
        <p:spPr>
          <a:xfrm rot="0">
            <a:off x="456897" y="2041592"/>
            <a:ext cx="6583859" cy="648208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F0F0EE"/>
                </a:solidFill>
                <a:latin typeface="Milo OT 1"/>
                <a:ea typeface="Milo OT 1"/>
                <a:cs typeface="Milo OT 1"/>
                <a:sym typeface="Milo OT 1"/>
              </a:rPr>
              <a:t>Ahlul Bayt Student Organization </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Alpha Phi Alpha </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American Institute of Chemical Engineers </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American Marketing Association</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American Medical Womens Association</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Black Students Health Association </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Biomedical Engineering Society</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Caribbean Collective </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Cougar AI</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Graduate English Society</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Industry Pharmascist Organization</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Institute of Industrial Engineers</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Interfraternity Council</a:t>
            </a:r>
          </a:p>
        </p:txBody>
      </p:sp>
      <p:sp>
        <p:nvSpPr>
          <p:cNvPr name="TextBox 4" id="4"/>
          <p:cNvSpPr txBox="true"/>
          <p:nvPr/>
        </p:nvSpPr>
        <p:spPr>
          <a:xfrm rot="0">
            <a:off x="9021304" y="2041592"/>
            <a:ext cx="8904176" cy="598678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F0F0EE"/>
                </a:solidFill>
                <a:latin typeface="Milo OT 1"/>
                <a:ea typeface="Milo OT 1"/>
                <a:cs typeface="Milo OT 1"/>
                <a:sym typeface="Milo OT 1"/>
              </a:rPr>
              <a:t>Kappa Epsilon</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Mindful Coogs Student Organization</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National Society of Black Engineers </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Pakistan Student Association</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Precious Plastic UH</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Roarin Raas </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Society for Advancement of Chicanos/Hispanic and Native Americans in Science at UH</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Space City Raas</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The Collegiate 100</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Young Life</a:t>
            </a:r>
          </a:p>
          <a:p>
            <a:pPr algn="l" marL="604519" indent="-302260" lvl="1">
              <a:lnSpc>
                <a:spcPts val="3919"/>
              </a:lnSpc>
              <a:buFont typeface="Arial"/>
              <a:buChar char="•"/>
            </a:pPr>
            <a:r>
              <a:rPr lang="en-US" sz="2799">
                <a:solidFill>
                  <a:srgbClr val="F0F0EE"/>
                </a:solidFill>
                <a:latin typeface="Milo OT 1"/>
                <a:ea typeface="Milo OT 1"/>
                <a:cs typeface="Milo OT 1"/>
                <a:sym typeface="Milo OT 1"/>
              </a:rPr>
              <a:t>Zeta Tau Alpha </a:t>
            </a:r>
          </a:p>
        </p:txBody>
      </p:sp>
      <p:sp>
        <p:nvSpPr>
          <p:cNvPr name="Freeform 5" id="5"/>
          <p:cNvSpPr/>
          <p:nvPr/>
        </p:nvSpPr>
        <p:spPr>
          <a:xfrm flipH="false" flipV="false" rot="0">
            <a:off x="743464" y="224591"/>
            <a:ext cx="1377889" cy="1561347"/>
          </a:xfrm>
          <a:custGeom>
            <a:avLst/>
            <a:gdLst/>
            <a:ahLst/>
            <a:cxnLst/>
            <a:rect r="r" b="b" t="t" l="l"/>
            <a:pathLst>
              <a:path h="1561347" w="1377889">
                <a:moveTo>
                  <a:pt x="0" y="0"/>
                </a:moveTo>
                <a:lnTo>
                  <a:pt x="1377889" y="0"/>
                </a:lnTo>
                <a:lnTo>
                  <a:pt x="1377889" y="1561347"/>
                </a:lnTo>
                <a:lnTo>
                  <a:pt x="0" y="15613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0F0EE"/>
        </a:solidFill>
      </p:bgPr>
    </p:bg>
    <p:spTree>
      <p:nvGrpSpPr>
        <p:cNvPr id="1" name=""/>
        <p:cNvGrpSpPr/>
        <p:nvPr/>
      </p:nvGrpSpPr>
      <p:grpSpPr>
        <a:xfrm>
          <a:off x="0" y="0"/>
          <a:ext cx="0" cy="0"/>
          <a:chOff x="0" y="0"/>
          <a:chExt cx="0" cy="0"/>
        </a:xfrm>
      </p:grpSpPr>
      <p:sp>
        <p:nvSpPr>
          <p:cNvPr name="TextBox 2" id="2"/>
          <p:cNvSpPr txBox="true"/>
          <p:nvPr/>
        </p:nvSpPr>
        <p:spPr>
          <a:xfrm rot="0">
            <a:off x="890098" y="423762"/>
            <a:ext cx="16262412" cy="1514475"/>
          </a:xfrm>
          <a:prstGeom prst="rect">
            <a:avLst/>
          </a:prstGeom>
        </p:spPr>
        <p:txBody>
          <a:bodyPr anchor="t" rtlCol="false" tIns="0" lIns="0" bIns="0" rIns="0">
            <a:spAutoFit/>
          </a:bodyPr>
          <a:lstStyle/>
          <a:p>
            <a:pPr algn="ctr">
              <a:lnSpc>
                <a:spcPts val="11999"/>
              </a:lnSpc>
            </a:pPr>
            <a:r>
              <a:rPr lang="en-US" sz="9999" spc="-199">
                <a:solidFill>
                  <a:srgbClr val="960C22"/>
                </a:solidFill>
                <a:latin typeface="League Gothic"/>
                <a:ea typeface="League Gothic"/>
                <a:cs typeface="League Gothic"/>
                <a:sym typeface="League Gothic"/>
              </a:rPr>
              <a:t>OUR IMPACT</a:t>
            </a:r>
          </a:p>
        </p:txBody>
      </p:sp>
      <p:sp>
        <p:nvSpPr>
          <p:cNvPr name="Freeform 3" id="3"/>
          <p:cNvSpPr/>
          <p:nvPr/>
        </p:nvSpPr>
        <p:spPr>
          <a:xfrm flipH="false" flipV="false" rot="0">
            <a:off x="5144865" y="248027"/>
            <a:ext cx="1377889" cy="1561347"/>
          </a:xfrm>
          <a:custGeom>
            <a:avLst/>
            <a:gdLst/>
            <a:ahLst/>
            <a:cxnLst/>
            <a:rect r="r" b="b" t="t" l="l"/>
            <a:pathLst>
              <a:path h="1561347" w="1377889">
                <a:moveTo>
                  <a:pt x="0" y="0"/>
                </a:moveTo>
                <a:lnTo>
                  <a:pt x="1377888" y="0"/>
                </a:lnTo>
                <a:lnTo>
                  <a:pt x="1377888" y="1561346"/>
                </a:lnTo>
                <a:lnTo>
                  <a:pt x="0" y="15613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206337" y="2049710"/>
            <a:ext cx="6741535" cy="6485154"/>
          </a:xfrm>
          <a:prstGeom prst="rect">
            <a:avLst/>
          </a:prstGeom>
        </p:spPr>
        <p:txBody>
          <a:bodyPr anchor="t" rtlCol="false" tIns="0" lIns="0" bIns="0" rIns="0">
            <a:spAutoFit/>
          </a:bodyPr>
          <a:lstStyle/>
          <a:p>
            <a:pPr algn="l" marL="784137" indent="-392068" lvl="1">
              <a:lnSpc>
                <a:spcPts val="5084"/>
              </a:lnSpc>
              <a:buFont typeface="Arial"/>
              <a:buChar char="•"/>
            </a:pPr>
            <a:r>
              <a:rPr lang="en-US" sz="3631">
                <a:solidFill>
                  <a:srgbClr val="000000"/>
                </a:solidFill>
                <a:latin typeface="Milo OT 2"/>
                <a:ea typeface="Milo OT 2"/>
                <a:cs typeface="Milo OT 2"/>
                <a:sym typeface="Milo OT 2"/>
              </a:rPr>
              <a:t>Assisted over 60 newly created organizations </a:t>
            </a:r>
          </a:p>
          <a:p>
            <a:pPr algn="l" marL="784137" indent="-392068" lvl="1">
              <a:lnSpc>
                <a:spcPts val="5084"/>
              </a:lnSpc>
              <a:buFont typeface="Arial"/>
              <a:buChar char="•"/>
            </a:pPr>
            <a:r>
              <a:rPr lang="en-US" sz="3631">
                <a:solidFill>
                  <a:srgbClr val="000000"/>
                </a:solidFill>
                <a:latin typeface="Milo OT 2"/>
                <a:ea typeface="Milo OT 2"/>
                <a:cs typeface="Milo OT 2"/>
                <a:sym typeface="Milo OT 2"/>
              </a:rPr>
              <a:t>276% increase in social media interactions</a:t>
            </a:r>
          </a:p>
          <a:p>
            <a:pPr algn="l" marL="784137" indent="-392068" lvl="1">
              <a:lnSpc>
                <a:spcPts val="5084"/>
              </a:lnSpc>
              <a:buFont typeface="Arial"/>
              <a:buChar char="•"/>
            </a:pPr>
            <a:r>
              <a:rPr lang="en-US" sz="3631">
                <a:solidFill>
                  <a:srgbClr val="000000"/>
                </a:solidFill>
                <a:latin typeface="Milo OT 2"/>
                <a:ea typeface="Milo OT 2"/>
                <a:cs typeface="Milo OT 2"/>
                <a:sym typeface="Milo OT 2"/>
              </a:rPr>
              <a:t>67% increase in followers after starting merchandise giveaways.</a:t>
            </a:r>
          </a:p>
          <a:p>
            <a:pPr algn="l" marL="784137" indent="-392068" lvl="1">
              <a:lnSpc>
                <a:spcPts val="5084"/>
              </a:lnSpc>
              <a:buFont typeface="Arial"/>
              <a:buChar char="•"/>
            </a:pPr>
            <a:r>
              <a:rPr lang="en-US" sz="3631">
                <a:solidFill>
                  <a:srgbClr val="000000"/>
                </a:solidFill>
                <a:latin typeface="Milo OT 2"/>
                <a:ea typeface="Milo OT 2"/>
                <a:cs typeface="Milo OT 2"/>
                <a:sym typeface="Milo OT 2"/>
              </a:rPr>
              <a:t>This led to a 332% increase in profile activity</a:t>
            </a:r>
          </a:p>
          <a:p>
            <a:pPr algn="l">
              <a:lnSpc>
                <a:spcPts val="5084"/>
              </a:lnSpc>
            </a:pPr>
          </a:p>
        </p:txBody>
      </p:sp>
      <p:sp>
        <p:nvSpPr>
          <p:cNvPr name="Freeform 5" id="5"/>
          <p:cNvSpPr/>
          <p:nvPr/>
        </p:nvSpPr>
        <p:spPr>
          <a:xfrm flipH="false" flipV="false" rot="0">
            <a:off x="11925556" y="3999894"/>
            <a:ext cx="3450222" cy="3450222"/>
          </a:xfrm>
          <a:custGeom>
            <a:avLst/>
            <a:gdLst/>
            <a:ahLst/>
            <a:cxnLst/>
            <a:rect r="r" b="b" t="t" l="l"/>
            <a:pathLst>
              <a:path h="3450222" w="3450222">
                <a:moveTo>
                  <a:pt x="0" y="0"/>
                </a:moveTo>
                <a:lnTo>
                  <a:pt x="3450222" y="0"/>
                </a:lnTo>
                <a:lnTo>
                  <a:pt x="3450222" y="3450223"/>
                </a:lnTo>
                <a:lnTo>
                  <a:pt x="0" y="34502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p:cSld>
    <p:bg>
      <p:bgPr>
        <a:solidFill>
          <a:srgbClr val="888B8D"/>
        </a:solidFill>
      </p:bgPr>
    </p:bg>
    <p:spTree>
      <p:nvGrpSpPr>
        <p:cNvPr id="1" name=""/>
        <p:cNvGrpSpPr/>
        <p:nvPr/>
      </p:nvGrpSpPr>
      <p:grpSpPr>
        <a:xfrm>
          <a:off x="0" y="0"/>
          <a:ext cx="0" cy="0"/>
          <a:chOff x="0" y="0"/>
          <a:chExt cx="0" cy="0"/>
        </a:xfrm>
      </p:grpSpPr>
      <p:sp>
        <p:nvSpPr>
          <p:cNvPr name="AutoShape 2" id="2"/>
          <p:cNvSpPr/>
          <p:nvPr/>
        </p:nvSpPr>
        <p:spPr>
          <a:xfrm rot="0">
            <a:off x="1028700" y="2342799"/>
            <a:ext cx="17259300" cy="1034890"/>
          </a:xfrm>
          <a:prstGeom prst="rect">
            <a:avLst/>
          </a:prstGeom>
          <a:solidFill>
            <a:srgbClr val="FFF9D9"/>
          </a:solidFill>
        </p:spPr>
      </p:sp>
      <p:sp>
        <p:nvSpPr>
          <p:cNvPr name="AutoShape 3" id="3"/>
          <p:cNvSpPr/>
          <p:nvPr/>
        </p:nvSpPr>
        <p:spPr>
          <a:xfrm rot="0">
            <a:off x="826732" y="2702338"/>
            <a:ext cx="403935" cy="403935"/>
          </a:xfrm>
          <a:prstGeom prst="rect">
            <a:avLst/>
          </a:prstGeom>
          <a:solidFill>
            <a:srgbClr val="F6BE00"/>
          </a:solidFill>
        </p:spPr>
      </p:sp>
      <p:sp>
        <p:nvSpPr>
          <p:cNvPr name="AutoShape 4" id="4"/>
          <p:cNvSpPr/>
          <p:nvPr/>
        </p:nvSpPr>
        <p:spPr>
          <a:xfrm rot="0">
            <a:off x="1028700" y="3787264"/>
            <a:ext cx="17259300" cy="1034890"/>
          </a:xfrm>
          <a:prstGeom prst="rect">
            <a:avLst/>
          </a:prstGeom>
          <a:solidFill>
            <a:srgbClr val="FFF9D9"/>
          </a:solidFill>
        </p:spPr>
      </p:sp>
      <p:sp>
        <p:nvSpPr>
          <p:cNvPr name="AutoShape 5" id="5"/>
          <p:cNvSpPr/>
          <p:nvPr/>
        </p:nvSpPr>
        <p:spPr>
          <a:xfrm rot="0">
            <a:off x="826732" y="4146803"/>
            <a:ext cx="403935" cy="403935"/>
          </a:xfrm>
          <a:prstGeom prst="rect">
            <a:avLst/>
          </a:prstGeom>
          <a:solidFill>
            <a:srgbClr val="F6BE00"/>
          </a:solidFill>
        </p:spPr>
      </p:sp>
      <p:sp>
        <p:nvSpPr>
          <p:cNvPr name="AutoShape 6" id="6"/>
          <p:cNvSpPr/>
          <p:nvPr/>
        </p:nvSpPr>
        <p:spPr>
          <a:xfrm rot="0">
            <a:off x="1034434" y="5172075"/>
            <a:ext cx="17259300" cy="1034890"/>
          </a:xfrm>
          <a:prstGeom prst="rect">
            <a:avLst/>
          </a:prstGeom>
          <a:solidFill>
            <a:srgbClr val="FFF9D9"/>
          </a:solidFill>
        </p:spPr>
      </p:sp>
      <p:sp>
        <p:nvSpPr>
          <p:cNvPr name="AutoShape 7" id="7"/>
          <p:cNvSpPr/>
          <p:nvPr/>
        </p:nvSpPr>
        <p:spPr>
          <a:xfrm rot="0">
            <a:off x="832466" y="5531614"/>
            <a:ext cx="403935" cy="403935"/>
          </a:xfrm>
          <a:prstGeom prst="rect">
            <a:avLst/>
          </a:prstGeom>
          <a:solidFill>
            <a:srgbClr val="F6BE00"/>
          </a:solidFill>
        </p:spPr>
      </p:sp>
      <p:sp>
        <p:nvSpPr>
          <p:cNvPr name="AutoShape 8" id="8"/>
          <p:cNvSpPr/>
          <p:nvPr/>
        </p:nvSpPr>
        <p:spPr>
          <a:xfrm rot="0">
            <a:off x="1034434" y="6616540"/>
            <a:ext cx="17259300" cy="1034890"/>
          </a:xfrm>
          <a:prstGeom prst="rect">
            <a:avLst/>
          </a:prstGeom>
          <a:solidFill>
            <a:srgbClr val="FFF9D9"/>
          </a:solidFill>
        </p:spPr>
      </p:sp>
      <p:sp>
        <p:nvSpPr>
          <p:cNvPr name="AutoShape 9" id="9"/>
          <p:cNvSpPr/>
          <p:nvPr/>
        </p:nvSpPr>
        <p:spPr>
          <a:xfrm rot="0">
            <a:off x="832466" y="6976079"/>
            <a:ext cx="403935" cy="403935"/>
          </a:xfrm>
          <a:prstGeom prst="rect">
            <a:avLst/>
          </a:prstGeom>
          <a:solidFill>
            <a:srgbClr val="F6BE00"/>
          </a:solidFill>
        </p:spPr>
      </p:sp>
      <p:sp>
        <p:nvSpPr>
          <p:cNvPr name="TextBox 10" id="10"/>
          <p:cNvSpPr txBox="true"/>
          <p:nvPr/>
        </p:nvSpPr>
        <p:spPr>
          <a:xfrm rot="0">
            <a:off x="2132204" y="2316869"/>
            <a:ext cx="14186876" cy="1020075"/>
          </a:xfrm>
          <a:prstGeom prst="rect">
            <a:avLst/>
          </a:prstGeom>
        </p:spPr>
        <p:txBody>
          <a:bodyPr anchor="t" rtlCol="false" tIns="0" lIns="0" bIns="0" rIns="0">
            <a:spAutoFit/>
          </a:bodyPr>
          <a:lstStyle/>
          <a:p>
            <a:pPr algn="l" marL="0" indent="0" lvl="0">
              <a:lnSpc>
                <a:spcPts val="3753"/>
              </a:lnSpc>
            </a:pPr>
            <a:r>
              <a:rPr lang="en-US" sz="3127">
                <a:solidFill>
                  <a:srgbClr val="000000"/>
                </a:solidFill>
                <a:latin typeface="Milo OT 6"/>
                <a:ea typeface="Milo OT 6"/>
                <a:cs typeface="Milo OT 6"/>
                <a:sym typeface="Milo OT 6"/>
              </a:rPr>
              <a:t>Organizations may need assistance understanding which funding type would work best for each individual request </a:t>
            </a:r>
          </a:p>
        </p:txBody>
      </p:sp>
      <p:sp>
        <p:nvSpPr>
          <p:cNvPr name="TextBox 11" id="11"/>
          <p:cNvSpPr txBox="true"/>
          <p:nvPr/>
        </p:nvSpPr>
        <p:spPr>
          <a:xfrm rot="0">
            <a:off x="1034434" y="364156"/>
            <a:ext cx="16262412" cy="1285875"/>
          </a:xfrm>
          <a:prstGeom prst="rect">
            <a:avLst/>
          </a:prstGeom>
        </p:spPr>
        <p:txBody>
          <a:bodyPr anchor="t" rtlCol="false" tIns="0" lIns="0" bIns="0" rIns="0">
            <a:spAutoFit/>
          </a:bodyPr>
          <a:lstStyle/>
          <a:p>
            <a:pPr algn="ctr">
              <a:lnSpc>
                <a:spcPts val="10199"/>
              </a:lnSpc>
            </a:pPr>
            <a:r>
              <a:rPr lang="en-US" sz="8499" spc="-169">
                <a:solidFill>
                  <a:srgbClr val="FFFFFF"/>
                </a:solidFill>
                <a:latin typeface="League Gothic"/>
                <a:ea typeface="League Gothic"/>
                <a:cs typeface="League Gothic"/>
                <a:sym typeface="League Gothic"/>
              </a:rPr>
              <a:t>YEARLY CHALLENGES</a:t>
            </a:r>
          </a:p>
        </p:txBody>
      </p:sp>
      <p:sp>
        <p:nvSpPr>
          <p:cNvPr name="TextBox 12" id="12"/>
          <p:cNvSpPr txBox="true"/>
          <p:nvPr/>
        </p:nvSpPr>
        <p:spPr>
          <a:xfrm rot="0">
            <a:off x="2227351" y="3934387"/>
            <a:ext cx="15069494" cy="609600"/>
          </a:xfrm>
          <a:prstGeom prst="rect">
            <a:avLst/>
          </a:prstGeom>
        </p:spPr>
        <p:txBody>
          <a:bodyPr anchor="t" rtlCol="false" tIns="0" lIns="0" bIns="0" rIns="0">
            <a:spAutoFit/>
          </a:bodyPr>
          <a:lstStyle/>
          <a:p>
            <a:pPr algn="l" marL="0" indent="0" lvl="0">
              <a:lnSpc>
                <a:spcPts val="4200"/>
              </a:lnSpc>
            </a:pPr>
            <a:r>
              <a:rPr lang="en-US" sz="3500">
                <a:solidFill>
                  <a:srgbClr val="000000"/>
                </a:solidFill>
                <a:latin typeface="Milo OT 6"/>
                <a:ea typeface="Milo OT 6"/>
                <a:cs typeface="Milo OT 6"/>
                <a:sym typeface="Milo OT 6"/>
              </a:rPr>
              <a:t>Organizations’ events may not meet AFB guidelines</a:t>
            </a:r>
          </a:p>
        </p:txBody>
      </p:sp>
      <p:sp>
        <p:nvSpPr>
          <p:cNvPr name="TextBox 13" id="13"/>
          <p:cNvSpPr txBox="true"/>
          <p:nvPr/>
        </p:nvSpPr>
        <p:spPr>
          <a:xfrm rot="0">
            <a:off x="2195540" y="5335474"/>
            <a:ext cx="15063760" cy="609600"/>
          </a:xfrm>
          <a:prstGeom prst="rect">
            <a:avLst/>
          </a:prstGeom>
        </p:spPr>
        <p:txBody>
          <a:bodyPr anchor="t" rtlCol="false" tIns="0" lIns="0" bIns="0" rIns="0">
            <a:spAutoFit/>
          </a:bodyPr>
          <a:lstStyle/>
          <a:p>
            <a:pPr algn="l" marL="0" indent="0" lvl="0">
              <a:lnSpc>
                <a:spcPts val="4200"/>
              </a:lnSpc>
            </a:pPr>
            <a:r>
              <a:rPr lang="en-US" sz="3500">
                <a:solidFill>
                  <a:srgbClr val="000000"/>
                </a:solidFill>
                <a:latin typeface="Milo OT 6"/>
                <a:ea typeface="Milo OT 6"/>
                <a:cs typeface="Milo OT 6"/>
                <a:sym typeface="Milo OT 6"/>
              </a:rPr>
              <a:t>Organizational outreach as an ongoing process needs improvement</a:t>
            </a:r>
          </a:p>
        </p:txBody>
      </p:sp>
      <p:sp>
        <p:nvSpPr>
          <p:cNvPr name="TextBox 14" id="14"/>
          <p:cNvSpPr txBox="true"/>
          <p:nvPr/>
        </p:nvSpPr>
        <p:spPr>
          <a:xfrm rot="0">
            <a:off x="2132204" y="6835146"/>
            <a:ext cx="15063760" cy="609600"/>
          </a:xfrm>
          <a:prstGeom prst="rect">
            <a:avLst/>
          </a:prstGeom>
        </p:spPr>
        <p:txBody>
          <a:bodyPr anchor="t" rtlCol="false" tIns="0" lIns="0" bIns="0" rIns="0">
            <a:spAutoFit/>
          </a:bodyPr>
          <a:lstStyle/>
          <a:p>
            <a:pPr algn="l" marL="0" indent="0" lvl="0">
              <a:lnSpc>
                <a:spcPts val="4200"/>
              </a:lnSpc>
            </a:pPr>
            <a:r>
              <a:rPr lang="en-US" sz="3500">
                <a:solidFill>
                  <a:srgbClr val="000000"/>
                </a:solidFill>
                <a:latin typeface="Milo OT 6"/>
                <a:ea typeface="Milo OT 6"/>
                <a:cs typeface="Milo OT 6"/>
                <a:sym typeface="Milo OT 6"/>
              </a:rPr>
              <a:t>Organizations may need help with initial steps to set up reimbursement process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0F0EE"/>
        </a:solidFill>
      </p:bgPr>
    </p:bg>
    <p:spTree>
      <p:nvGrpSpPr>
        <p:cNvPr id="1" name=""/>
        <p:cNvGrpSpPr/>
        <p:nvPr/>
      </p:nvGrpSpPr>
      <p:grpSpPr>
        <a:xfrm>
          <a:off x="0" y="0"/>
          <a:ext cx="0" cy="0"/>
          <a:chOff x="0" y="0"/>
          <a:chExt cx="0" cy="0"/>
        </a:xfrm>
      </p:grpSpPr>
      <p:sp>
        <p:nvSpPr>
          <p:cNvPr name="AutoShape 2" id="2"/>
          <p:cNvSpPr/>
          <p:nvPr/>
        </p:nvSpPr>
        <p:spPr>
          <a:xfrm rot="0">
            <a:off x="996888" y="5009687"/>
            <a:ext cx="5203899" cy="3231483"/>
          </a:xfrm>
          <a:prstGeom prst="rect">
            <a:avLst/>
          </a:prstGeom>
          <a:solidFill>
            <a:srgbClr val="960C22"/>
          </a:solidFill>
        </p:spPr>
      </p:sp>
      <p:grpSp>
        <p:nvGrpSpPr>
          <p:cNvPr name="Group 3" id="3"/>
          <p:cNvGrpSpPr/>
          <p:nvPr/>
        </p:nvGrpSpPr>
        <p:grpSpPr>
          <a:xfrm rot="0">
            <a:off x="3176500" y="3941048"/>
            <a:ext cx="908298" cy="908298"/>
            <a:chOff x="0" y="0"/>
            <a:chExt cx="1211064" cy="1211064"/>
          </a:xfrm>
        </p:grpSpPr>
        <p:sp>
          <p:nvSpPr>
            <p:cNvPr name="AutoShape 4" id="4"/>
            <p:cNvSpPr/>
            <p:nvPr/>
          </p:nvSpPr>
          <p:spPr>
            <a:xfrm rot="0">
              <a:off x="0" y="0"/>
              <a:ext cx="1211064" cy="1211064"/>
            </a:xfrm>
            <a:prstGeom prst="rect">
              <a:avLst/>
            </a:prstGeom>
            <a:solidFill>
              <a:srgbClr val="D89B00"/>
            </a:solidFill>
          </p:spPr>
        </p:sp>
        <p:sp>
          <p:nvSpPr>
            <p:cNvPr name="TextBox 5" id="5"/>
            <p:cNvSpPr txBox="true"/>
            <p:nvPr/>
          </p:nvSpPr>
          <p:spPr>
            <a:xfrm rot="0">
              <a:off x="192738" y="308675"/>
              <a:ext cx="825588" cy="669915"/>
            </a:xfrm>
            <a:prstGeom prst="rect">
              <a:avLst/>
            </a:prstGeom>
          </p:spPr>
          <p:txBody>
            <a:bodyPr anchor="t" rtlCol="false" tIns="0" lIns="0" bIns="0" rIns="0">
              <a:spAutoFit/>
            </a:bodyPr>
            <a:lstStyle/>
            <a:p>
              <a:pPr algn="ctr">
                <a:lnSpc>
                  <a:spcPts val="3680"/>
                </a:lnSpc>
              </a:pPr>
              <a:r>
                <a:rPr lang="en-US" sz="3680" spc="-73">
                  <a:solidFill>
                    <a:srgbClr val="F0F0EE"/>
                  </a:solidFill>
                  <a:latin typeface="HK Grotesk Medium"/>
                  <a:ea typeface="HK Grotesk Medium"/>
                  <a:cs typeface="HK Grotesk Medium"/>
                  <a:sym typeface="HK Grotesk Medium"/>
                </a:rPr>
                <a:t>1</a:t>
              </a:r>
            </a:p>
          </p:txBody>
        </p:sp>
      </p:grpSp>
      <p:sp>
        <p:nvSpPr>
          <p:cNvPr name="AutoShape 6" id="6"/>
          <p:cNvSpPr/>
          <p:nvPr/>
        </p:nvSpPr>
        <p:spPr>
          <a:xfrm rot="0">
            <a:off x="6543537" y="5009687"/>
            <a:ext cx="5169115" cy="3231483"/>
          </a:xfrm>
          <a:prstGeom prst="rect">
            <a:avLst/>
          </a:prstGeom>
          <a:solidFill>
            <a:srgbClr val="960C22"/>
          </a:solidFill>
        </p:spPr>
      </p:sp>
      <p:grpSp>
        <p:nvGrpSpPr>
          <p:cNvPr name="Group 7" id="7"/>
          <p:cNvGrpSpPr/>
          <p:nvPr/>
        </p:nvGrpSpPr>
        <p:grpSpPr>
          <a:xfrm rot="0">
            <a:off x="8721662" y="3941048"/>
            <a:ext cx="908298" cy="908298"/>
            <a:chOff x="0" y="0"/>
            <a:chExt cx="1211064" cy="1211064"/>
          </a:xfrm>
        </p:grpSpPr>
        <p:sp>
          <p:nvSpPr>
            <p:cNvPr name="AutoShape 8" id="8"/>
            <p:cNvSpPr/>
            <p:nvPr/>
          </p:nvSpPr>
          <p:spPr>
            <a:xfrm rot="0">
              <a:off x="0" y="0"/>
              <a:ext cx="1211064" cy="1211064"/>
            </a:xfrm>
            <a:prstGeom prst="rect">
              <a:avLst/>
            </a:prstGeom>
            <a:solidFill>
              <a:srgbClr val="D89B00"/>
            </a:solidFill>
          </p:spPr>
        </p:sp>
        <p:sp>
          <p:nvSpPr>
            <p:cNvPr name="TextBox 9" id="9"/>
            <p:cNvSpPr txBox="true"/>
            <p:nvPr/>
          </p:nvSpPr>
          <p:spPr>
            <a:xfrm rot="0">
              <a:off x="192738" y="308675"/>
              <a:ext cx="825588" cy="669915"/>
            </a:xfrm>
            <a:prstGeom prst="rect">
              <a:avLst/>
            </a:prstGeom>
          </p:spPr>
          <p:txBody>
            <a:bodyPr anchor="t" rtlCol="false" tIns="0" lIns="0" bIns="0" rIns="0">
              <a:spAutoFit/>
            </a:bodyPr>
            <a:lstStyle/>
            <a:p>
              <a:pPr algn="ctr">
                <a:lnSpc>
                  <a:spcPts val="3680"/>
                </a:lnSpc>
              </a:pPr>
              <a:r>
                <a:rPr lang="en-US" sz="3680" spc="-73">
                  <a:solidFill>
                    <a:srgbClr val="F0F0EE"/>
                  </a:solidFill>
                  <a:latin typeface="HK Grotesk Medium"/>
                  <a:ea typeface="HK Grotesk Medium"/>
                  <a:cs typeface="HK Grotesk Medium"/>
                  <a:sym typeface="HK Grotesk Medium"/>
                </a:rPr>
                <a:t>2</a:t>
              </a:r>
            </a:p>
          </p:txBody>
        </p:sp>
      </p:grpSp>
      <p:sp>
        <p:nvSpPr>
          <p:cNvPr name="AutoShape 10" id="10"/>
          <p:cNvSpPr/>
          <p:nvPr/>
        </p:nvSpPr>
        <p:spPr>
          <a:xfrm rot="0">
            <a:off x="12055401" y="5009687"/>
            <a:ext cx="5203899" cy="3231483"/>
          </a:xfrm>
          <a:prstGeom prst="rect">
            <a:avLst/>
          </a:prstGeom>
          <a:solidFill>
            <a:srgbClr val="960C22"/>
          </a:solidFill>
        </p:spPr>
      </p:sp>
      <p:grpSp>
        <p:nvGrpSpPr>
          <p:cNvPr name="Group 11" id="11"/>
          <p:cNvGrpSpPr/>
          <p:nvPr/>
        </p:nvGrpSpPr>
        <p:grpSpPr>
          <a:xfrm rot="0">
            <a:off x="14235013" y="3941048"/>
            <a:ext cx="908298" cy="908298"/>
            <a:chOff x="0" y="0"/>
            <a:chExt cx="1211064" cy="1211064"/>
          </a:xfrm>
        </p:grpSpPr>
        <p:sp>
          <p:nvSpPr>
            <p:cNvPr name="AutoShape 12" id="12"/>
            <p:cNvSpPr/>
            <p:nvPr/>
          </p:nvSpPr>
          <p:spPr>
            <a:xfrm rot="0">
              <a:off x="0" y="0"/>
              <a:ext cx="1211064" cy="1211064"/>
            </a:xfrm>
            <a:prstGeom prst="rect">
              <a:avLst/>
            </a:prstGeom>
            <a:solidFill>
              <a:srgbClr val="D89B00"/>
            </a:solidFill>
          </p:spPr>
        </p:sp>
        <p:sp>
          <p:nvSpPr>
            <p:cNvPr name="TextBox 13" id="13"/>
            <p:cNvSpPr txBox="true"/>
            <p:nvPr/>
          </p:nvSpPr>
          <p:spPr>
            <a:xfrm rot="0">
              <a:off x="192738" y="308675"/>
              <a:ext cx="825588" cy="669915"/>
            </a:xfrm>
            <a:prstGeom prst="rect">
              <a:avLst/>
            </a:prstGeom>
          </p:spPr>
          <p:txBody>
            <a:bodyPr anchor="t" rtlCol="false" tIns="0" lIns="0" bIns="0" rIns="0">
              <a:spAutoFit/>
            </a:bodyPr>
            <a:lstStyle/>
            <a:p>
              <a:pPr algn="ctr">
                <a:lnSpc>
                  <a:spcPts val="3680"/>
                </a:lnSpc>
              </a:pPr>
              <a:r>
                <a:rPr lang="en-US" sz="3680" spc="-73">
                  <a:solidFill>
                    <a:srgbClr val="F0F0EE"/>
                  </a:solidFill>
                  <a:latin typeface="HK Grotesk Medium"/>
                  <a:ea typeface="HK Grotesk Medium"/>
                  <a:cs typeface="HK Grotesk Medium"/>
                  <a:sym typeface="HK Grotesk Medium"/>
                </a:rPr>
                <a:t>3</a:t>
              </a:r>
            </a:p>
          </p:txBody>
        </p:sp>
      </p:grpSp>
      <p:sp>
        <p:nvSpPr>
          <p:cNvPr name="Freeform 14" id="14"/>
          <p:cNvSpPr/>
          <p:nvPr/>
        </p:nvSpPr>
        <p:spPr>
          <a:xfrm flipH="false" flipV="false" rot="0">
            <a:off x="2738340" y="5193881"/>
            <a:ext cx="1657980" cy="1657980"/>
          </a:xfrm>
          <a:custGeom>
            <a:avLst/>
            <a:gdLst/>
            <a:ahLst/>
            <a:cxnLst/>
            <a:rect r="r" b="b" t="t" l="l"/>
            <a:pathLst>
              <a:path h="1657980" w="1657980">
                <a:moveTo>
                  <a:pt x="0" y="0"/>
                </a:moveTo>
                <a:lnTo>
                  <a:pt x="1657979" y="0"/>
                </a:lnTo>
                <a:lnTo>
                  <a:pt x="1657979" y="1657980"/>
                </a:lnTo>
                <a:lnTo>
                  <a:pt x="0" y="16579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13934686" y="5155116"/>
            <a:ext cx="1508952" cy="1118510"/>
          </a:xfrm>
          <a:custGeom>
            <a:avLst/>
            <a:gdLst/>
            <a:ahLst/>
            <a:cxnLst/>
            <a:rect r="r" b="b" t="t" l="l"/>
            <a:pathLst>
              <a:path h="1118510" w="1508952">
                <a:moveTo>
                  <a:pt x="0" y="0"/>
                </a:moveTo>
                <a:lnTo>
                  <a:pt x="1508952" y="0"/>
                </a:lnTo>
                <a:lnTo>
                  <a:pt x="1508952" y="1118511"/>
                </a:lnTo>
                <a:lnTo>
                  <a:pt x="0" y="11185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8243923" y="5009687"/>
            <a:ext cx="1863776" cy="1914019"/>
          </a:xfrm>
          <a:custGeom>
            <a:avLst/>
            <a:gdLst/>
            <a:ahLst/>
            <a:cxnLst/>
            <a:rect r="r" b="b" t="t" l="l"/>
            <a:pathLst>
              <a:path h="1914019" w="1863776">
                <a:moveTo>
                  <a:pt x="0" y="0"/>
                </a:moveTo>
                <a:lnTo>
                  <a:pt x="1863777" y="0"/>
                </a:lnTo>
                <a:lnTo>
                  <a:pt x="1863777" y="1914020"/>
                </a:lnTo>
                <a:lnTo>
                  <a:pt x="0" y="19140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1600333" y="6550648"/>
            <a:ext cx="4060633" cy="1695450"/>
          </a:xfrm>
          <a:prstGeom prst="rect">
            <a:avLst/>
          </a:prstGeom>
        </p:spPr>
        <p:txBody>
          <a:bodyPr anchor="t" rtlCol="false" tIns="0" lIns="0" bIns="0" rIns="0">
            <a:spAutoFit/>
          </a:bodyPr>
          <a:lstStyle/>
          <a:p>
            <a:pPr algn="ctr" marL="0" indent="0" lvl="0">
              <a:lnSpc>
                <a:spcPts val="6300"/>
              </a:lnSpc>
              <a:spcBef>
                <a:spcPct val="0"/>
              </a:spcBef>
            </a:pPr>
            <a:r>
              <a:rPr lang="en-US" b="true" sz="5000">
                <a:solidFill>
                  <a:srgbClr val="F0F0EE"/>
                </a:solidFill>
                <a:latin typeface="Milo OT 3"/>
                <a:ea typeface="Milo OT 3"/>
                <a:cs typeface="Milo OT 3"/>
                <a:sym typeface="Milo OT 3"/>
              </a:rPr>
              <a:t>Information Sessions</a:t>
            </a:r>
          </a:p>
        </p:txBody>
      </p:sp>
      <p:sp>
        <p:nvSpPr>
          <p:cNvPr name="TextBox 18" id="18"/>
          <p:cNvSpPr txBox="true"/>
          <p:nvPr/>
        </p:nvSpPr>
        <p:spPr>
          <a:xfrm rot="0">
            <a:off x="7617737" y="6983871"/>
            <a:ext cx="3020714" cy="1257300"/>
          </a:xfrm>
          <a:prstGeom prst="rect">
            <a:avLst/>
          </a:prstGeom>
        </p:spPr>
        <p:txBody>
          <a:bodyPr anchor="t" rtlCol="false" tIns="0" lIns="0" bIns="0" rIns="0">
            <a:spAutoFit/>
          </a:bodyPr>
          <a:lstStyle/>
          <a:p>
            <a:pPr algn="ctr" marL="0" indent="0" lvl="0">
              <a:lnSpc>
                <a:spcPts val="4686"/>
              </a:lnSpc>
              <a:spcBef>
                <a:spcPct val="0"/>
              </a:spcBef>
            </a:pPr>
            <a:r>
              <a:rPr lang="en-US" b="true" sz="3719">
                <a:solidFill>
                  <a:srgbClr val="F0F0EE"/>
                </a:solidFill>
                <a:latin typeface="Milo OT 3"/>
                <a:ea typeface="Milo OT 3"/>
                <a:cs typeface="Milo OT 3"/>
                <a:sym typeface="Milo OT 3"/>
              </a:rPr>
              <a:t>Attending Tabling EVents</a:t>
            </a:r>
          </a:p>
        </p:txBody>
      </p:sp>
      <p:sp>
        <p:nvSpPr>
          <p:cNvPr name="TextBox 19" id="19"/>
          <p:cNvSpPr txBox="true"/>
          <p:nvPr/>
        </p:nvSpPr>
        <p:spPr>
          <a:xfrm rot="0">
            <a:off x="12821286" y="6379363"/>
            <a:ext cx="3493527" cy="1701467"/>
          </a:xfrm>
          <a:prstGeom prst="rect">
            <a:avLst/>
          </a:prstGeom>
        </p:spPr>
        <p:txBody>
          <a:bodyPr anchor="t" rtlCol="false" tIns="0" lIns="0" bIns="0" rIns="0">
            <a:spAutoFit/>
          </a:bodyPr>
          <a:lstStyle/>
          <a:p>
            <a:pPr algn="ctr" marL="0" indent="0" lvl="0">
              <a:lnSpc>
                <a:spcPts val="4344"/>
              </a:lnSpc>
              <a:spcBef>
                <a:spcPct val="0"/>
              </a:spcBef>
            </a:pPr>
            <a:r>
              <a:rPr lang="en-US" b="true" sz="3447">
                <a:solidFill>
                  <a:srgbClr val="F0F0EE"/>
                </a:solidFill>
                <a:latin typeface="Milo OT 3"/>
                <a:ea typeface="Milo OT 3"/>
                <a:cs typeface="Milo OT 3"/>
                <a:sym typeface="Milo OT 3"/>
              </a:rPr>
              <a:t> Weekly Newsletter, Social media Q&amp;A’s</a:t>
            </a:r>
          </a:p>
        </p:txBody>
      </p:sp>
      <p:sp>
        <p:nvSpPr>
          <p:cNvPr name="TextBox 20" id="20"/>
          <p:cNvSpPr txBox="true"/>
          <p:nvPr/>
        </p:nvSpPr>
        <p:spPr>
          <a:xfrm rot="0">
            <a:off x="996888" y="975928"/>
            <a:ext cx="16262412" cy="1838325"/>
          </a:xfrm>
          <a:prstGeom prst="rect">
            <a:avLst/>
          </a:prstGeom>
        </p:spPr>
        <p:txBody>
          <a:bodyPr anchor="t" rtlCol="false" tIns="0" lIns="0" bIns="0" rIns="0">
            <a:spAutoFit/>
          </a:bodyPr>
          <a:lstStyle/>
          <a:p>
            <a:pPr algn="ctr">
              <a:lnSpc>
                <a:spcPts val="14400"/>
              </a:lnSpc>
            </a:pPr>
            <a:r>
              <a:rPr lang="en-US" sz="12000" spc="-240">
                <a:solidFill>
                  <a:srgbClr val="17242D"/>
                </a:solidFill>
                <a:latin typeface="League Gothic"/>
                <a:ea typeface="League Gothic"/>
                <a:cs typeface="League Gothic"/>
                <a:sym typeface="League Gothic"/>
              </a:rPr>
              <a:t>Outreach Plans</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0F0EE"/>
        </a:solidFill>
      </p:bgPr>
    </p:bg>
    <p:spTree>
      <p:nvGrpSpPr>
        <p:cNvPr id="1" name=""/>
        <p:cNvGrpSpPr/>
        <p:nvPr/>
      </p:nvGrpSpPr>
      <p:grpSpPr>
        <a:xfrm>
          <a:off x="0" y="0"/>
          <a:ext cx="0" cy="0"/>
          <a:chOff x="0" y="0"/>
          <a:chExt cx="0" cy="0"/>
        </a:xfrm>
      </p:grpSpPr>
      <p:sp>
        <p:nvSpPr>
          <p:cNvPr name="AutoShape 2" id="2"/>
          <p:cNvSpPr/>
          <p:nvPr/>
        </p:nvSpPr>
        <p:spPr>
          <a:xfrm rot="0">
            <a:off x="1028700" y="7255465"/>
            <a:ext cx="16230600" cy="3031535"/>
          </a:xfrm>
          <a:prstGeom prst="rect">
            <a:avLst/>
          </a:prstGeom>
          <a:solidFill>
            <a:srgbClr val="D89B00"/>
          </a:solidFill>
        </p:spPr>
      </p:sp>
      <p:sp>
        <p:nvSpPr>
          <p:cNvPr name="TextBox 3" id="3"/>
          <p:cNvSpPr txBox="true"/>
          <p:nvPr/>
        </p:nvSpPr>
        <p:spPr>
          <a:xfrm rot="0">
            <a:off x="1028700" y="1923455"/>
            <a:ext cx="16230600" cy="3857625"/>
          </a:xfrm>
          <a:prstGeom prst="rect">
            <a:avLst/>
          </a:prstGeom>
        </p:spPr>
        <p:txBody>
          <a:bodyPr anchor="t" rtlCol="false" tIns="0" lIns="0" bIns="0" rIns="0">
            <a:spAutoFit/>
          </a:bodyPr>
          <a:lstStyle/>
          <a:p>
            <a:pPr algn="ctr">
              <a:lnSpc>
                <a:spcPts val="10199"/>
              </a:lnSpc>
            </a:pPr>
            <a:r>
              <a:rPr lang="en-US" sz="8499" spc="-169">
                <a:solidFill>
                  <a:srgbClr val="C8102E"/>
                </a:solidFill>
                <a:latin typeface="HK Grotesk Bold"/>
                <a:ea typeface="HK Grotesk Bold"/>
                <a:cs typeface="HK Grotesk Bold"/>
                <a:sym typeface="HK Grotesk Bold"/>
              </a:rPr>
              <a:t>AFB would like to continue its 1% base with no additional funding requests at this time</a:t>
            </a:r>
          </a:p>
        </p:txBody>
      </p:sp>
      <p:sp>
        <p:nvSpPr>
          <p:cNvPr name="TextBox 4" id="4"/>
          <p:cNvSpPr txBox="true"/>
          <p:nvPr/>
        </p:nvSpPr>
        <p:spPr>
          <a:xfrm rot="0">
            <a:off x="1865361" y="7470018"/>
            <a:ext cx="14557278" cy="2581275"/>
          </a:xfrm>
          <a:prstGeom prst="rect">
            <a:avLst/>
          </a:prstGeom>
        </p:spPr>
        <p:txBody>
          <a:bodyPr anchor="t" rtlCol="false" tIns="0" lIns="0" bIns="0" rIns="0">
            <a:spAutoFit/>
          </a:bodyPr>
          <a:lstStyle/>
          <a:p>
            <a:pPr algn="just">
              <a:lnSpc>
                <a:spcPts val="21000"/>
              </a:lnSpc>
            </a:pPr>
            <a:r>
              <a:rPr lang="en-US" sz="15000" spc="300">
                <a:solidFill>
                  <a:srgbClr val="000000"/>
                </a:solidFill>
                <a:latin typeface="League Gothic"/>
                <a:ea typeface="League Gothic"/>
                <a:cs typeface="League Gothic"/>
                <a:sym typeface="League Gothic"/>
              </a:rPr>
              <a:t>FY 2026 REQUEST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7242D"/>
        </a:solidFill>
      </p:bgPr>
    </p:bg>
    <p:spTree>
      <p:nvGrpSpPr>
        <p:cNvPr id="1" name=""/>
        <p:cNvGrpSpPr/>
        <p:nvPr/>
      </p:nvGrpSpPr>
      <p:grpSpPr>
        <a:xfrm>
          <a:off x="0" y="0"/>
          <a:ext cx="0" cy="0"/>
          <a:chOff x="0" y="0"/>
          <a:chExt cx="0" cy="0"/>
        </a:xfrm>
      </p:grpSpPr>
      <p:sp>
        <p:nvSpPr>
          <p:cNvPr name="AutoShape 2" id="2"/>
          <p:cNvSpPr/>
          <p:nvPr/>
        </p:nvSpPr>
        <p:spPr>
          <a:xfrm rot="0">
            <a:off x="0" y="2856289"/>
            <a:ext cx="7071863" cy="7430711"/>
          </a:xfrm>
          <a:prstGeom prst="rect">
            <a:avLst/>
          </a:prstGeom>
          <a:solidFill>
            <a:srgbClr val="C8102E"/>
          </a:solidFill>
        </p:spPr>
      </p:sp>
      <p:sp>
        <p:nvSpPr>
          <p:cNvPr name="TextBox 3" id="3"/>
          <p:cNvSpPr txBox="true"/>
          <p:nvPr/>
        </p:nvSpPr>
        <p:spPr>
          <a:xfrm rot="0">
            <a:off x="419504" y="4908625"/>
            <a:ext cx="8313213" cy="2009775"/>
          </a:xfrm>
          <a:prstGeom prst="rect">
            <a:avLst/>
          </a:prstGeom>
        </p:spPr>
        <p:txBody>
          <a:bodyPr anchor="t" rtlCol="false" tIns="0" lIns="0" bIns="0" rIns="0">
            <a:spAutoFit/>
          </a:bodyPr>
          <a:lstStyle/>
          <a:p>
            <a:pPr algn="l">
              <a:lnSpc>
                <a:spcPts val="15000"/>
              </a:lnSpc>
            </a:pPr>
            <a:r>
              <a:rPr lang="en-US" sz="15000" spc="-300">
                <a:solidFill>
                  <a:srgbClr val="000000"/>
                </a:solidFill>
                <a:latin typeface="League Gothic"/>
                <a:ea typeface="League Gothic"/>
                <a:cs typeface="League Gothic"/>
                <a:sym typeface="League Gothic"/>
              </a:rPr>
              <a:t>AGENDA</a:t>
            </a:r>
          </a:p>
        </p:txBody>
      </p:sp>
      <p:sp>
        <p:nvSpPr>
          <p:cNvPr name="TextBox 4" id="4"/>
          <p:cNvSpPr txBox="true"/>
          <p:nvPr/>
        </p:nvSpPr>
        <p:spPr>
          <a:xfrm rot="0">
            <a:off x="7627406" y="2917949"/>
            <a:ext cx="9452881" cy="5264732"/>
          </a:xfrm>
          <a:prstGeom prst="rect">
            <a:avLst/>
          </a:prstGeom>
        </p:spPr>
        <p:txBody>
          <a:bodyPr anchor="t" rtlCol="false" tIns="0" lIns="0" bIns="0" rIns="0">
            <a:spAutoFit/>
          </a:bodyPr>
          <a:lstStyle/>
          <a:p>
            <a:pPr algn="l" marL="912625" indent="-456313" lvl="1">
              <a:lnSpc>
                <a:spcPts val="5917"/>
              </a:lnSpc>
              <a:buAutoNum type="arabicPeriod" startAt="1"/>
            </a:pPr>
            <a:r>
              <a:rPr lang="en-US" sz="4227" spc="84">
                <a:solidFill>
                  <a:srgbClr val="F0F0EE"/>
                </a:solidFill>
                <a:latin typeface="Milo OT 1"/>
                <a:ea typeface="Milo OT 1"/>
                <a:cs typeface="Milo OT 1"/>
                <a:sym typeface="Milo OT 1"/>
              </a:rPr>
              <a:t>About AFB</a:t>
            </a:r>
          </a:p>
          <a:p>
            <a:pPr algn="l" marL="912625" indent="-456313" lvl="1">
              <a:lnSpc>
                <a:spcPts val="5917"/>
              </a:lnSpc>
              <a:buAutoNum type="arabicPeriod" startAt="1"/>
            </a:pPr>
            <a:r>
              <a:rPr lang="en-US" sz="4227" spc="84">
                <a:solidFill>
                  <a:srgbClr val="F0F0EE"/>
                </a:solidFill>
                <a:latin typeface="Milo OT 1"/>
                <a:ea typeface="Milo OT 1"/>
                <a:cs typeface="Milo OT 1"/>
                <a:sym typeface="Milo OT 1"/>
              </a:rPr>
              <a:t>Our Team </a:t>
            </a:r>
          </a:p>
          <a:p>
            <a:pPr algn="l" marL="912625" indent="-456313" lvl="1">
              <a:lnSpc>
                <a:spcPts val="5917"/>
              </a:lnSpc>
              <a:buAutoNum type="arabicPeriod" startAt="1"/>
            </a:pPr>
            <a:r>
              <a:rPr lang="en-US" sz="4227" spc="84">
                <a:solidFill>
                  <a:srgbClr val="F0F0EE"/>
                </a:solidFill>
                <a:latin typeface="Milo OT 1"/>
                <a:ea typeface="Milo OT 1"/>
                <a:cs typeface="Milo OT 1"/>
                <a:sym typeface="Milo OT 1"/>
              </a:rPr>
              <a:t>AFB Funding Process</a:t>
            </a:r>
          </a:p>
          <a:p>
            <a:pPr algn="l" marL="912625" indent="-456313" lvl="1">
              <a:lnSpc>
                <a:spcPts val="5917"/>
              </a:lnSpc>
              <a:buAutoNum type="arabicPeriod" startAt="1"/>
            </a:pPr>
            <a:r>
              <a:rPr lang="en-US" sz="4227" spc="84">
                <a:solidFill>
                  <a:srgbClr val="F0F0EE"/>
                </a:solidFill>
                <a:latin typeface="Milo OT 1"/>
                <a:ea typeface="Milo OT 1"/>
                <a:cs typeface="Milo OT 1"/>
                <a:sym typeface="Milo OT 1"/>
              </a:rPr>
              <a:t>UH Goals &amp; DSA values </a:t>
            </a:r>
          </a:p>
          <a:p>
            <a:pPr algn="l" marL="912625" indent="-456313" lvl="1">
              <a:lnSpc>
                <a:spcPts val="5917"/>
              </a:lnSpc>
              <a:buAutoNum type="arabicPeriod" startAt="1"/>
            </a:pPr>
            <a:r>
              <a:rPr lang="en-US" sz="4227" spc="84">
                <a:solidFill>
                  <a:srgbClr val="F0F0EE"/>
                </a:solidFill>
                <a:latin typeface="Milo OT 1"/>
                <a:ea typeface="Milo OT 1"/>
                <a:cs typeface="Milo OT 1"/>
                <a:sym typeface="Milo OT 1"/>
              </a:rPr>
              <a:t>Previous Year Facts</a:t>
            </a:r>
          </a:p>
          <a:p>
            <a:pPr algn="l" marL="912625" indent="-456313" lvl="1">
              <a:lnSpc>
                <a:spcPts val="5917"/>
              </a:lnSpc>
              <a:buAutoNum type="arabicPeriod" startAt="1"/>
            </a:pPr>
            <a:r>
              <a:rPr lang="en-US" sz="4227" spc="84">
                <a:solidFill>
                  <a:srgbClr val="F0F0EE"/>
                </a:solidFill>
                <a:latin typeface="Milo OT 1"/>
                <a:ea typeface="Milo OT 1"/>
                <a:cs typeface="Milo OT 1"/>
                <a:sym typeface="Milo OT 1"/>
              </a:rPr>
              <a:t>Impact &amp; Challenges</a:t>
            </a:r>
          </a:p>
          <a:p>
            <a:pPr algn="l" marL="912625" indent="-456313" lvl="1">
              <a:lnSpc>
                <a:spcPts val="5917"/>
              </a:lnSpc>
              <a:buAutoNum type="arabicPeriod" startAt="1"/>
            </a:pPr>
            <a:r>
              <a:rPr lang="en-US" sz="4227" spc="84">
                <a:solidFill>
                  <a:srgbClr val="F0F0EE"/>
                </a:solidFill>
                <a:latin typeface="Milo OT 1"/>
                <a:ea typeface="Milo OT 1"/>
                <a:cs typeface="Milo OT 1"/>
                <a:sym typeface="Milo OT 1"/>
              </a:rPr>
              <a:t>Future Plans</a:t>
            </a:r>
          </a:p>
        </p:txBody>
      </p:sp>
      <p:sp>
        <p:nvSpPr>
          <p:cNvPr name="Freeform 5" id="5"/>
          <p:cNvSpPr/>
          <p:nvPr/>
        </p:nvSpPr>
        <p:spPr>
          <a:xfrm flipH="false" flipV="false" rot="0">
            <a:off x="14090682" y="602219"/>
            <a:ext cx="2841026" cy="2841026"/>
          </a:xfrm>
          <a:custGeom>
            <a:avLst/>
            <a:gdLst/>
            <a:ahLst/>
            <a:cxnLst/>
            <a:rect r="r" b="b" t="t" l="l"/>
            <a:pathLst>
              <a:path h="2841026" w="2841026">
                <a:moveTo>
                  <a:pt x="0" y="0"/>
                </a:moveTo>
                <a:lnTo>
                  <a:pt x="2841026" y="0"/>
                </a:lnTo>
                <a:lnTo>
                  <a:pt x="2841026" y="2841027"/>
                </a:lnTo>
                <a:lnTo>
                  <a:pt x="0" y="28410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888B8D"/>
        </a:solidFill>
      </p:bgPr>
    </p:bg>
    <p:spTree>
      <p:nvGrpSpPr>
        <p:cNvPr id="1" name=""/>
        <p:cNvGrpSpPr/>
        <p:nvPr/>
      </p:nvGrpSpPr>
      <p:grpSpPr>
        <a:xfrm>
          <a:off x="0" y="0"/>
          <a:ext cx="0" cy="0"/>
          <a:chOff x="0" y="0"/>
          <a:chExt cx="0" cy="0"/>
        </a:xfrm>
      </p:grpSpPr>
      <p:sp>
        <p:nvSpPr>
          <p:cNvPr name="Freeform 2" id="2"/>
          <p:cNvSpPr/>
          <p:nvPr/>
        </p:nvSpPr>
        <p:spPr>
          <a:xfrm flipH="false" flipV="false" rot="0">
            <a:off x="12645177" y="2734755"/>
            <a:ext cx="3919347" cy="4114800"/>
          </a:xfrm>
          <a:custGeom>
            <a:avLst/>
            <a:gdLst/>
            <a:ahLst/>
            <a:cxnLst/>
            <a:rect r="r" b="b" t="t" l="l"/>
            <a:pathLst>
              <a:path h="4114800" w="3919347">
                <a:moveTo>
                  <a:pt x="0" y="0"/>
                </a:moveTo>
                <a:lnTo>
                  <a:pt x="3919347" y="0"/>
                </a:lnTo>
                <a:lnTo>
                  <a:pt x="39193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17937" y="1070557"/>
            <a:ext cx="9908232" cy="3927475"/>
          </a:xfrm>
          <a:prstGeom prst="rect">
            <a:avLst/>
          </a:prstGeom>
        </p:spPr>
        <p:txBody>
          <a:bodyPr anchor="t" rtlCol="false" tIns="0" lIns="0" bIns="0" rIns="0">
            <a:spAutoFit/>
          </a:bodyPr>
          <a:lstStyle/>
          <a:p>
            <a:pPr algn="ctr">
              <a:lnSpc>
                <a:spcPts val="16800"/>
              </a:lnSpc>
            </a:pPr>
            <a:r>
              <a:rPr lang="en-US" sz="12000">
                <a:solidFill>
                  <a:srgbClr val="FFFFFF"/>
                </a:solidFill>
                <a:latin typeface="League Gothic"/>
                <a:ea typeface="League Gothic"/>
                <a:cs typeface="League Gothic"/>
                <a:sym typeface="League Gothic"/>
              </a:rPr>
              <a:t>Thank you!</a:t>
            </a:r>
          </a:p>
          <a:p>
            <a:pPr algn="ctr">
              <a:lnSpc>
                <a:spcPts val="7000"/>
              </a:lnSpc>
            </a:pPr>
            <a:r>
              <a:rPr lang="en-US" sz="5000">
                <a:solidFill>
                  <a:srgbClr val="FFFFFF"/>
                </a:solidFill>
                <a:latin typeface="Milo OT 2"/>
                <a:ea typeface="Milo OT 2"/>
                <a:cs typeface="Milo OT 2"/>
                <a:sym typeface="Milo OT 2"/>
              </a:rPr>
              <a:t>We appreciate your continued support in our mission</a:t>
            </a:r>
          </a:p>
        </p:txBody>
      </p:sp>
      <p:sp>
        <p:nvSpPr>
          <p:cNvPr name="TextBox 4" id="4"/>
          <p:cNvSpPr txBox="true"/>
          <p:nvPr/>
        </p:nvSpPr>
        <p:spPr>
          <a:xfrm rot="0">
            <a:off x="11617071" y="7445926"/>
            <a:ext cx="5780683" cy="1708150"/>
          </a:xfrm>
          <a:prstGeom prst="rect">
            <a:avLst/>
          </a:prstGeom>
        </p:spPr>
        <p:txBody>
          <a:bodyPr anchor="t" rtlCol="false" tIns="0" lIns="0" bIns="0" rIns="0">
            <a:spAutoFit/>
          </a:bodyPr>
          <a:lstStyle/>
          <a:p>
            <a:pPr algn="ctr">
              <a:lnSpc>
                <a:spcPts val="13999"/>
              </a:lnSpc>
            </a:pPr>
            <a:r>
              <a:rPr lang="en-US" sz="9999">
                <a:solidFill>
                  <a:srgbClr val="FFFFFF"/>
                </a:solidFill>
                <a:latin typeface="League Gothic"/>
                <a:ea typeface="League Gothic"/>
                <a:cs typeface="League Gothic"/>
                <a:sym typeface="League Gothic"/>
              </a:rPr>
              <a:t>Questions?</a:t>
            </a:r>
          </a:p>
        </p:txBody>
      </p:sp>
      <p:sp>
        <p:nvSpPr>
          <p:cNvPr name="Freeform 5" id="5"/>
          <p:cNvSpPr/>
          <p:nvPr/>
        </p:nvSpPr>
        <p:spPr>
          <a:xfrm flipH="false" flipV="false" rot="0">
            <a:off x="3845434" y="5423482"/>
            <a:ext cx="3730594" cy="3730594"/>
          </a:xfrm>
          <a:custGeom>
            <a:avLst/>
            <a:gdLst/>
            <a:ahLst/>
            <a:cxnLst/>
            <a:rect r="r" b="b" t="t" l="l"/>
            <a:pathLst>
              <a:path h="3730594" w="3730594">
                <a:moveTo>
                  <a:pt x="0" y="0"/>
                </a:moveTo>
                <a:lnTo>
                  <a:pt x="3730594" y="0"/>
                </a:lnTo>
                <a:lnTo>
                  <a:pt x="3730594" y="3730594"/>
                </a:lnTo>
                <a:lnTo>
                  <a:pt x="0" y="3730594"/>
                </a:lnTo>
                <a:lnTo>
                  <a:pt x="0" y="0"/>
                </a:lnTo>
                <a:close/>
              </a:path>
            </a:pathLst>
          </a:custGeom>
          <a:blipFill>
            <a:blip r:embed="rId4"/>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7242D"/>
        </a:solidFill>
      </p:bgPr>
    </p:bg>
    <p:spTree>
      <p:nvGrpSpPr>
        <p:cNvPr id="1" name=""/>
        <p:cNvGrpSpPr/>
        <p:nvPr/>
      </p:nvGrpSpPr>
      <p:grpSpPr>
        <a:xfrm>
          <a:off x="0" y="0"/>
          <a:ext cx="0" cy="0"/>
          <a:chOff x="0" y="0"/>
          <a:chExt cx="0" cy="0"/>
        </a:xfrm>
      </p:grpSpPr>
      <p:sp>
        <p:nvSpPr>
          <p:cNvPr name="AutoShape 2" id="2"/>
          <p:cNvSpPr/>
          <p:nvPr/>
        </p:nvSpPr>
        <p:spPr>
          <a:xfrm rot="0">
            <a:off x="2162833" y="1869848"/>
            <a:ext cx="16125167" cy="2383064"/>
          </a:xfrm>
          <a:prstGeom prst="rect">
            <a:avLst/>
          </a:prstGeom>
          <a:solidFill>
            <a:srgbClr val="D89B00"/>
          </a:solidFill>
        </p:spPr>
      </p:sp>
      <p:sp>
        <p:nvSpPr>
          <p:cNvPr name="AutoShape 3" id="3"/>
          <p:cNvSpPr/>
          <p:nvPr/>
        </p:nvSpPr>
        <p:spPr>
          <a:xfrm rot="0">
            <a:off x="-1004331" y="6036465"/>
            <a:ext cx="14761067" cy="1668832"/>
          </a:xfrm>
          <a:prstGeom prst="rect">
            <a:avLst/>
          </a:prstGeom>
          <a:solidFill>
            <a:srgbClr val="D89B00"/>
          </a:solidFill>
        </p:spPr>
      </p:sp>
      <p:sp>
        <p:nvSpPr>
          <p:cNvPr name="Freeform 4" id="4"/>
          <p:cNvSpPr/>
          <p:nvPr/>
        </p:nvSpPr>
        <p:spPr>
          <a:xfrm flipH="false" flipV="false" rot="0">
            <a:off x="14560359" y="6400071"/>
            <a:ext cx="2924018" cy="3106526"/>
          </a:xfrm>
          <a:custGeom>
            <a:avLst/>
            <a:gdLst/>
            <a:ahLst/>
            <a:cxnLst/>
            <a:rect r="r" b="b" t="t" l="l"/>
            <a:pathLst>
              <a:path h="3106526" w="2924018">
                <a:moveTo>
                  <a:pt x="0" y="0"/>
                </a:moveTo>
                <a:lnTo>
                  <a:pt x="2924018" y="0"/>
                </a:lnTo>
                <a:lnTo>
                  <a:pt x="2924018" y="3106526"/>
                </a:lnTo>
                <a:lnTo>
                  <a:pt x="0" y="31065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419504" y="233302"/>
            <a:ext cx="4531264" cy="1514475"/>
          </a:xfrm>
          <a:prstGeom prst="rect">
            <a:avLst/>
          </a:prstGeom>
        </p:spPr>
        <p:txBody>
          <a:bodyPr anchor="t" rtlCol="false" tIns="0" lIns="0" bIns="0" rIns="0">
            <a:spAutoFit/>
          </a:bodyPr>
          <a:lstStyle/>
          <a:p>
            <a:pPr algn="l">
              <a:lnSpc>
                <a:spcPts val="11999"/>
              </a:lnSpc>
            </a:pPr>
            <a:r>
              <a:rPr lang="en-US" sz="9999" spc="-199">
                <a:solidFill>
                  <a:srgbClr val="F0F0EE"/>
                </a:solidFill>
                <a:latin typeface="League Gothic"/>
                <a:ea typeface="League Gothic"/>
                <a:cs typeface="League Gothic"/>
                <a:sym typeface="League Gothic"/>
              </a:rPr>
              <a:t>OUR MISSION </a:t>
            </a:r>
          </a:p>
        </p:txBody>
      </p:sp>
      <p:sp>
        <p:nvSpPr>
          <p:cNvPr name="TextBox 6" id="6"/>
          <p:cNvSpPr txBox="true"/>
          <p:nvPr/>
        </p:nvSpPr>
        <p:spPr>
          <a:xfrm rot="0">
            <a:off x="2400450" y="2119508"/>
            <a:ext cx="15649933" cy="1759920"/>
          </a:xfrm>
          <a:prstGeom prst="rect">
            <a:avLst/>
          </a:prstGeom>
        </p:spPr>
        <p:txBody>
          <a:bodyPr anchor="t" rtlCol="false" tIns="0" lIns="0" bIns="0" rIns="0">
            <a:spAutoFit/>
          </a:bodyPr>
          <a:lstStyle/>
          <a:p>
            <a:pPr algn="l">
              <a:lnSpc>
                <a:spcPts val="4595"/>
              </a:lnSpc>
            </a:pPr>
            <a:r>
              <a:rPr lang="en-US" sz="3282" spc="65">
                <a:solidFill>
                  <a:srgbClr val="F0F0EE"/>
                </a:solidFill>
                <a:latin typeface="Milo OT 2"/>
                <a:ea typeface="Milo OT 2"/>
                <a:cs typeface="Milo OT 2"/>
                <a:sym typeface="Milo OT 2"/>
              </a:rPr>
              <a:t>The AFB mission is to allocate the 1% of Student Service Fees to Registered Student Organizations to increase campus vibrancy and inclusion by funding more events on campus and have members of registered student organizations attend conferences.</a:t>
            </a:r>
            <a:r>
              <a:rPr lang="en-US" sz="3282" spc="65">
                <a:solidFill>
                  <a:srgbClr val="F0F0EE"/>
                </a:solidFill>
                <a:latin typeface="Milo OT 2"/>
                <a:ea typeface="Milo OT 2"/>
                <a:cs typeface="Milo OT 2"/>
                <a:sym typeface="Milo OT 2"/>
              </a:rPr>
              <a:t> </a:t>
            </a:r>
          </a:p>
        </p:txBody>
      </p:sp>
      <p:sp>
        <p:nvSpPr>
          <p:cNvPr name="TextBox 7" id="7"/>
          <p:cNvSpPr txBox="true"/>
          <p:nvPr/>
        </p:nvSpPr>
        <p:spPr>
          <a:xfrm rot="0">
            <a:off x="13756736" y="4386262"/>
            <a:ext cx="4531264" cy="1514475"/>
          </a:xfrm>
          <a:prstGeom prst="rect">
            <a:avLst/>
          </a:prstGeom>
        </p:spPr>
        <p:txBody>
          <a:bodyPr anchor="t" rtlCol="false" tIns="0" lIns="0" bIns="0" rIns="0">
            <a:spAutoFit/>
          </a:bodyPr>
          <a:lstStyle/>
          <a:p>
            <a:pPr algn="l">
              <a:lnSpc>
                <a:spcPts val="11999"/>
              </a:lnSpc>
            </a:pPr>
            <a:r>
              <a:rPr lang="en-US" sz="9999" spc="-199">
                <a:solidFill>
                  <a:srgbClr val="FFFFFF"/>
                </a:solidFill>
                <a:latin typeface="League Gothic"/>
                <a:ea typeface="League Gothic"/>
                <a:cs typeface="League Gothic"/>
                <a:sym typeface="League Gothic"/>
              </a:rPr>
              <a:t>OUR VISION </a:t>
            </a:r>
          </a:p>
        </p:txBody>
      </p:sp>
      <p:sp>
        <p:nvSpPr>
          <p:cNvPr name="TextBox 8" id="8"/>
          <p:cNvSpPr txBox="true"/>
          <p:nvPr/>
        </p:nvSpPr>
        <p:spPr>
          <a:xfrm rot="0">
            <a:off x="419504" y="6096875"/>
            <a:ext cx="12932785" cy="1395613"/>
          </a:xfrm>
          <a:prstGeom prst="rect">
            <a:avLst/>
          </a:prstGeom>
        </p:spPr>
        <p:txBody>
          <a:bodyPr anchor="t" rtlCol="false" tIns="0" lIns="0" bIns="0" rIns="0">
            <a:spAutoFit/>
          </a:bodyPr>
          <a:lstStyle/>
          <a:p>
            <a:pPr algn="l">
              <a:lnSpc>
                <a:spcPts val="5334"/>
              </a:lnSpc>
            </a:pPr>
            <a:r>
              <a:rPr lang="en-US" sz="3810" spc="76">
                <a:solidFill>
                  <a:srgbClr val="F0F0EE"/>
                </a:solidFill>
                <a:latin typeface="Milo OT 2"/>
                <a:ea typeface="Milo OT 2"/>
                <a:cs typeface="Milo OT 2"/>
                <a:sym typeface="Milo OT 2"/>
              </a:rPr>
              <a:t>AFB works to engage all RSO's through Inclusive outreach, to increase the utilization of allocated funds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0F0EE"/>
        </a:solidFill>
      </p:bgPr>
    </p:bg>
    <p:spTree>
      <p:nvGrpSpPr>
        <p:cNvPr id="1" name=""/>
        <p:cNvGrpSpPr/>
        <p:nvPr/>
      </p:nvGrpSpPr>
      <p:grpSpPr>
        <a:xfrm>
          <a:off x="0" y="0"/>
          <a:ext cx="0" cy="0"/>
          <a:chOff x="0" y="0"/>
          <a:chExt cx="0" cy="0"/>
        </a:xfrm>
      </p:grpSpPr>
      <p:sp>
        <p:nvSpPr>
          <p:cNvPr name="Freeform 2" id="2"/>
          <p:cNvSpPr/>
          <p:nvPr/>
        </p:nvSpPr>
        <p:spPr>
          <a:xfrm flipH="false" flipV="false" rot="0">
            <a:off x="11894661" y="3180578"/>
            <a:ext cx="2956384" cy="3643969"/>
          </a:xfrm>
          <a:custGeom>
            <a:avLst/>
            <a:gdLst/>
            <a:ahLst/>
            <a:cxnLst/>
            <a:rect r="r" b="b" t="t" l="l"/>
            <a:pathLst>
              <a:path h="3643969" w="2956384">
                <a:moveTo>
                  <a:pt x="0" y="0"/>
                </a:moveTo>
                <a:lnTo>
                  <a:pt x="2956384" y="0"/>
                </a:lnTo>
                <a:lnTo>
                  <a:pt x="2956384" y="3643969"/>
                </a:lnTo>
                <a:lnTo>
                  <a:pt x="0" y="3643969"/>
                </a:lnTo>
                <a:lnTo>
                  <a:pt x="0" y="0"/>
                </a:lnTo>
                <a:close/>
              </a:path>
            </a:pathLst>
          </a:custGeom>
          <a:blipFill>
            <a:blip r:embed="rId2"/>
            <a:stretch>
              <a:fillRect l="0" t="-18882" r="-14447" b="-4920"/>
            </a:stretch>
          </a:blipFill>
        </p:spPr>
      </p:sp>
      <p:sp>
        <p:nvSpPr>
          <p:cNvPr name="Freeform 3" id="3"/>
          <p:cNvSpPr/>
          <p:nvPr/>
        </p:nvSpPr>
        <p:spPr>
          <a:xfrm flipH="false" flipV="false" rot="0">
            <a:off x="3386031" y="3180578"/>
            <a:ext cx="3768601" cy="3643969"/>
          </a:xfrm>
          <a:custGeom>
            <a:avLst/>
            <a:gdLst/>
            <a:ahLst/>
            <a:cxnLst/>
            <a:rect r="r" b="b" t="t" l="l"/>
            <a:pathLst>
              <a:path h="3643969" w="3768601">
                <a:moveTo>
                  <a:pt x="0" y="0"/>
                </a:moveTo>
                <a:lnTo>
                  <a:pt x="3768600" y="0"/>
                </a:lnTo>
                <a:lnTo>
                  <a:pt x="3768600" y="3643969"/>
                </a:lnTo>
                <a:lnTo>
                  <a:pt x="0" y="3643969"/>
                </a:lnTo>
                <a:lnTo>
                  <a:pt x="0" y="0"/>
                </a:lnTo>
                <a:close/>
              </a:path>
            </a:pathLst>
          </a:custGeom>
          <a:blipFill>
            <a:blip r:embed="rId3"/>
            <a:stretch>
              <a:fillRect l="-6508" t="0" r="-6508" b="0"/>
            </a:stretch>
          </a:blipFill>
        </p:spPr>
      </p:sp>
      <p:sp>
        <p:nvSpPr>
          <p:cNvPr name="Freeform 4" id="4"/>
          <p:cNvSpPr/>
          <p:nvPr/>
        </p:nvSpPr>
        <p:spPr>
          <a:xfrm flipH="false" flipV="false" rot="0">
            <a:off x="7507671" y="3179503"/>
            <a:ext cx="4033949" cy="3643969"/>
          </a:xfrm>
          <a:custGeom>
            <a:avLst/>
            <a:gdLst/>
            <a:ahLst/>
            <a:cxnLst/>
            <a:rect r="r" b="b" t="t" l="l"/>
            <a:pathLst>
              <a:path h="3643969" w="4033949">
                <a:moveTo>
                  <a:pt x="0" y="0"/>
                </a:moveTo>
                <a:lnTo>
                  <a:pt x="4033950" y="0"/>
                </a:lnTo>
                <a:lnTo>
                  <a:pt x="4033950" y="3643970"/>
                </a:lnTo>
                <a:lnTo>
                  <a:pt x="0" y="3643970"/>
                </a:lnTo>
                <a:lnTo>
                  <a:pt x="0" y="0"/>
                </a:lnTo>
                <a:close/>
              </a:path>
            </a:pathLst>
          </a:custGeom>
          <a:blipFill>
            <a:blip r:embed="rId4"/>
            <a:stretch>
              <a:fillRect l="-10456" t="0" r="-10456" b="0"/>
            </a:stretch>
          </a:blipFill>
        </p:spPr>
      </p:sp>
      <p:grpSp>
        <p:nvGrpSpPr>
          <p:cNvPr name="Group 5" id="5"/>
          <p:cNvGrpSpPr/>
          <p:nvPr/>
        </p:nvGrpSpPr>
        <p:grpSpPr>
          <a:xfrm rot="0">
            <a:off x="12219201" y="7771163"/>
            <a:ext cx="2682768" cy="1667257"/>
            <a:chOff x="0" y="0"/>
            <a:chExt cx="3577024" cy="2223009"/>
          </a:xfrm>
        </p:grpSpPr>
        <p:sp>
          <p:nvSpPr>
            <p:cNvPr name="TextBox 6" id="6"/>
            <p:cNvSpPr txBox="true"/>
            <p:nvPr/>
          </p:nvSpPr>
          <p:spPr>
            <a:xfrm rot="0">
              <a:off x="0" y="-76200"/>
              <a:ext cx="3577024" cy="680803"/>
            </a:xfrm>
            <a:prstGeom prst="rect">
              <a:avLst/>
            </a:prstGeom>
          </p:spPr>
          <p:txBody>
            <a:bodyPr anchor="t" rtlCol="false" tIns="0" lIns="0" bIns="0" rIns="0">
              <a:spAutoFit/>
            </a:bodyPr>
            <a:lstStyle/>
            <a:p>
              <a:pPr algn="ctr" marL="0" indent="0" lvl="0">
                <a:lnSpc>
                  <a:spcPts val="3769"/>
                </a:lnSpc>
                <a:spcBef>
                  <a:spcPct val="0"/>
                </a:spcBef>
              </a:pPr>
              <a:r>
                <a:rPr lang="en-US" b="true" sz="2991">
                  <a:solidFill>
                    <a:srgbClr val="17242D"/>
                  </a:solidFill>
                  <a:latin typeface="Milo OT 3"/>
                  <a:ea typeface="Milo OT 3"/>
                  <a:cs typeface="Milo OT 3"/>
                  <a:sym typeface="Milo OT 3"/>
                </a:rPr>
                <a:t>Allyson Yolland</a:t>
              </a:r>
            </a:p>
          </p:txBody>
        </p:sp>
        <p:sp>
          <p:nvSpPr>
            <p:cNvPr name="TextBox 7" id="7"/>
            <p:cNvSpPr txBox="true"/>
            <p:nvPr/>
          </p:nvSpPr>
          <p:spPr>
            <a:xfrm rot="0">
              <a:off x="0" y="801832"/>
              <a:ext cx="3577024" cy="1421177"/>
            </a:xfrm>
            <a:prstGeom prst="rect">
              <a:avLst/>
            </a:prstGeom>
          </p:spPr>
          <p:txBody>
            <a:bodyPr anchor="t" rtlCol="false" tIns="0" lIns="0" bIns="0" rIns="0">
              <a:spAutoFit/>
            </a:bodyPr>
            <a:lstStyle/>
            <a:p>
              <a:pPr algn="ctr">
                <a:lnSpc>
                  <a:spcPts val="2830"/>
                </a:lnSpc>
              </a:pPr>
              <a:r>
                <a:rPr lang="en-US" sz="1993">
                  <a:solidFill>
                    <a:srgbClr val="17242D"/>
                  </a:solidFill>
                  <a:latin typeface="Milo OT 4"/>
                  <a:ea typeface="Milo OT 4"/>
                  <a:cs typeface="Milo OT 4"/>
                  <a:sym typeface="Milo OT 4"/>
                </a:rPr>
                <a:t>AFB Advisor</a:t>
              </a:r>
            </a:p>
            <a:p>
              <a:pPr algn="ctr" marL="0" indent="0" lvl="0">
                <a:lnSpc>
                  <a:spcPts val="2830"/>
                </a:lnSpc>
                <a:spcBef>
                  <a:spcPct val="0"/>
                </a:spcBef>
              </a:pPr>
              <a:r>
                <a:rPr lang="en-US" sz="1993">
                  <a:solidFill>
                    <a:srgbClr val="17242D"/>
                  </a:solidFill>
                  <a:latin typeface="Milo OT 4"/>
                  <a:ea typeface="Milo OT 4"/>
                  <a:cs typeface="Milo OT 4"/>
                  <a:sym typeface="Milo OT 4"/>
                </a:rPr>
                <a:t>Assistant Director, Center for Student Involvement</a:t>
              </a:r>
            </a:p>
          </p:txBody>
        </p:sp>
      </p:grpSp>
      <p:sp>
        <p:nvSpPr>
          <p:cNvPr name="TextBox 8" id="8"/>
          <p:cNvSpPr txBox="true"/>
          <p:nvPr/>
        </p:nvSpPr>
        <p:spPr>
          <a:xfrm rot="0">
            <a:off x="996888" y="875528"/>
            <a:ext cx="16262412" cy="1838325"/>
          </a:xfrm>
          <a:prstGeom prst="rect">
            <a:avLst/>
          </a:prstGeom>
        </p:spPr>
        <p:txBody>
          <a:bodyPr anchor="t" rtlCol="false" tIns="0" lIns="0" bIns="0" rIns="0">
            <a:spAutoFit/>
          </a:bodyPr>
          <a:lstStyle/>
          <a:p>
            <a:pPr algn="ctr">
              <a:lnSpc>
                <a:spcPts val="14400"/>
              </a:lnSpc>
            </a:pPr>
            <a:r>
              <a:rPr lang="en-US" sz="12000" spc="-240">
                <a:solidFill>
                  <a:srgbClr val="D89B00"/>
                </a:solidFill>
                <a:latin typeface="HK Grotesk Bold"/>
                <a:ea typeface="HK Grotesk Bold"/>
                <a:cs typeface="HK Grotesk Bold"/>
                <a:sym typeface="HK Grotesk Bold"/>
              </a:rPr>
              <a:t>MEET OUR TEAM</a:t>
            </a:r>
          </a:p>
        </p:txBody>
      </p:sp>
      <p:grpSp>
        <p:nvGrpSpPr>
          <p:cNvPr name="Group 9" id="9"/>
          <p:cNvGrpSpPr/>
          <p:nvPr/>
        </p:nvGrpSpPr>
        <p:grpSpPr>
          <a:xfrm rot="0">
            <a:off x="3909393" y="7289123"/>
            <a:ext cx="3055633" cy="2372572"/>
            <a:chOff x="0" y="0"/>
            <a:chExt cx="4074177" cy="3163430"/>
          </a:xfrm>
        </p:grpSpPr>
        <p:sp>
          <p:nvSpPr>
            <p:cNvPr name="TextBox 10" id="10"/>
            <p:cNvSpPr txBox="true"/>
            <p:nvPr/>
          </p:nvSpPr>
          <p:spPr>
            <a:xfrm rot="0">
              <a:off x="0" y="-76200"/>
              <a:ext cx="4074177" cy="680697"/>
            </a:xfrm>
            <a:prstGeom prst="rect">
              <a:avLst/>
            </a:prstGeom>
          </p:spPr>
          <p:txBody>
            <a:bodyPr anchor="t" rtlCol="false" tIns="0" lIns="0" bIns="0" rIns="0">
              <a:spAutoFit/>
            </a:bodyPr>
            <a:lstStyle/>
            <a:p>
              <a:pPr algn="ctr" marL="0" indent="0" lvl="0">
                <a:lnSpc>
                  <a:spcPts val="3782"/>
                </a:lnSpc>
                <a:spcBef>
                  <a:spcPct val="0"/>
                </a:spcBef>
              </a:pPr>
              <a:r>
                <a:rPr lang="en-US" b="true" sz="3002">
                  <a:solidFill>
                    <a:srgbClr val="17242D"/>
                  </a:solidFill>
                  <a:latin typeface="Milo OT 3"/>
                  <a:ea typeface="Milo OT 3"/>
                  <a:cs typeface="Milo OT 3"/>
                  <a:sym typeface="Milo OT 3"/>
                </a:rPr>
                <a:t>Brandon Hilliard</a:t>
              </a:r>
            </a:p>
          </p:txBody>
        </p:sp>
        <p:sp>
          <p:nvSpPr>
            <p:cNvPr name="TextBox 11" id="11"/>
            <p:cNvSpPr txBox="true"/>
            <p:nvPr/>
          </p:nvSpPr>
          <p:spPr>
            <a:xfrm rot="0">
              <a:off x="0" y="802712"/>
              <a:ext cx="4074177" cy="2360718"/>
            </a:xfrm>
            <a:prstGeom prst="rect">
              <a:avLst/>
            </a:prstGeom>
          </p:spPr>
          <p:txBody>
            <a:bodyPr anchor="t" rtlCol="false" tIns="0" lIns="0" bIns="0" rIns="0">
              <a:spAutoFit/>
            </a:bodyPr>
            <a:lstStyle/>
            <a:p>
              <a:pPr algn="ctr">
                <a:lnSpc>
                  <a:spcPts val="2840"/>
                </a:lnSpc>
              </a:pPr>
              <a:r>
                <a:rPr lang="en-US" sz="2000">
                  <a:solidFill>
                    <a:srgbClr val="17242D"/>
                  </a:solidFill>
                  <a:latin typeface="Milo OT 4"/>
                  <a:ea typeface="Milo OT 4"/>
                  <a:cs typeface="Milo OT 4"/>
                  <a:sym typeface="Milo OT 4"/>
                </a:rPr>
                <a:t>Chair</a:t>
              </a:r>
            </a:p>
            <a:p>
              <a:pPr algn="ctr">
                <a:lnSpc>
                  <a:spcPts val="2840"/>
                </a:lnSpc>
              </a:pPr>
              <a:r>
                <a:rPr lang="en-US" sz="2000">
                  <a:solidFill>
                    <a:srgbClr val="17242D"/>
                  </a:solidFill>
                  <a:latin typeface="Milo OT 4"/>
                  <a:ea typeface="Milo OT 4"/>
                  <a:cs typeface="Milo OT 4"/>
                  <a:sym typeface="Milo OT 4"/>
                </a:rPr>
                <a:t>Senior</a:t>
              </a:r>
            </a:p>
            <a:p>
              <a:pPr algn="ctr" marL="0" indent="0" lvl="0">
                <a:lnSpc>
                  <a:spcPts val="2840"/>
                </a:lnSpc>
                <a:spcBef>
                  <a:spcPct val="0"/>
                </a:spcBef>
              </a:pPr>
              <a:r>
                <a:rPr lang="en-US" sz="2000">
                  <a:solidFill>
                    <a:srgbClr val="17242D"/>
                  </a:solidFill>
                  <a:latin typeface="Milo OT 4"/>
                  <a:ea typeface="Milo OT 4"/>
                  <a:cs typeface="Milo OT 4"/>
                  <a:sym typeface="Milo OT 4"/>
                </a:rPr>
                <a:t>Technology Leadership Innovation Management Major</a:t>
              </a:r>
            </a:p>
          </p:txBody>
        </p:sp>
      </p:grpSp>
      <p:grpSp>
        <p:nvGrpSpPr>
          <p:cNvPr name="Group 12" id="12"/>
          <p:cNvGrpSpPr/>
          <p:nvPr/>
        </p:nvGrpSpPr>
        <p:grpSpPr>
          <a:xfrm rot="0">
            <a:off x="8160104" y="7289123"/>
            <a:ext cx="2539814" cy="2496397"/>
            <a:chOff x="0" y="0"/>
            <a:chExt cx="3386419" cy="3328530"/>
          </a:xfrm>
        </p:grpSpPr>
        <p:sp>
          <p:nvSpPr>
            <p:cNvPr name="TextBox 13" id="13"/>
            <p:cNvSpPr txBox="true"/>
            <p:nvPr/>
          </p:nvSpPr>
          <p:spPr>
            <a:xfrm rot="0">
              <a:off x="0" y="-76200"/>
              <a:ext cx="3386419" cy="1315697"/>
            </a:xfrm>
            <a:prstGeom prst="rect">
              <a:avLst/>
            </a:prstGeom>
          </p:spPr>
          <p:txBody>
            <a:bodyPr anchor="t" rtlCol="false" tIns="0" lIns="0" bIns="0" rIns="0">
              <a:spAutoFit/>
            </a:bodyPr>
            <a:lstStyle/>
            <a:p>
              <a:pPr algn="ctr" marL="0" indent="0" lvl="0">
                <a:lnSpc>
                  <a:spcPts val="3782"/>
                </a:lnSpc>
                <a:spcBef>
                  <a:spcPct val="0"/>
                </a:spcBef>
              </a:pPr>
              <a:r>
                <a:rPr lang="en-US" b="true" sz="3002">
                  <a:solidFill>
                    <a:srgbClr val="17242D"/>
                  </a:solidFill>
                  <a:latin typeface="Milo OT 3"/>
                  <a:ea typeface="Milo OT 3"/>
                  <a:cs typeface="Milo OT 3"/>
                  <a:sym typeface="Milo OT 3"/>
                </a:rPr>
                <a:t>Bradyn Lansiquot</a:t>
              </a:r>
            </a:p>
          </p:txBody>
        </p:sp>
        <p:sp>
          <p:nvSpPr>
            <p:cNvPr name="TextBox 14" id="14"/>
            <p:cNvSpPr txBox="true"/>
            <p:nvPr/>
          </p:nvSpPr>
          <p:spPr>
            <a:xfrm rot="0">
              <a:off x="0" y="1437712"/>
              <a:ext cx="3386419" cy="1890818"/>
            </a:xfrm>
            <a:prstGeom prst="rect">
              <a:avLst/>
            </a:prstGeom>
          </p:spPr>
          <p:txBody>
            <a:bodyPr anchor="t" rtlCol="false" tIns="0" lIns="0" bIns="0" rIns="0">
              <a:spAutoFit/>
            </a:bodyPr>
            <a:lstStyle/>
            <a:p>
              <a:pPr algn="ctr">
                <a:lnSpc>
                  <a:spcPts val="2840"/>
                </a:lnSpc>
              </a:pPr>
              <a:r>
                <a:rPr lang="en-US" sz="2000">
                  <a:solidFill>
                    <a:srgbClr val="17242D"/>
                  </a:solidFill>
                  <a:latin typeface="Milo OT 4"/>
                  <a:ea typeface="Milo OT 4"/>
                  <a:cs typeface="Milo OT 4"/>
                  <a:sym typeface="Milo OT 4"/>
                </a:rPr>
                <a:t>Vice Chair</a:t>
              </a:r>
            </a:p>
            <a:p>
              <a:pPr algn="ctr">
                <a:lnSpc>
                  <a:spcPts val="2840"/>
                </a:lnSpc>
              </a:pPr>
              <a:r>
                <a:rPr lang="en-US" sz="2000">
                  <a:solidFill>
                    <a:srgbClr val="17242D"/>
                  </a:solidFill>
                  <a:latin typeface="Milo OT 4"/>
                  <a:ea typeface="Milo OT 4"/>
                  <a:cs typeface="Milo OT 4"/>
                  <a:sym typeface="Milo OT 4"/>
                </a:rPr>
                <a:t>Senior</a:t>
              </a:r>
            </a:p>
            <a:p>
              <a:pPr algn="ctr">
                <a:lnSpc>
                  <a:spcPts val="2840"/>
                </a:lnSpc>
              </a:pPr>
              <a:r>
                <a:rPr lang="en-US" sz="2000">
                  <a:solidFill>
                    <a:srgbClr val="17242D"/>
                  </a:solidFill>
                  <a:latin typeface="Milo OT 4"/>
                  <a:ea typeface="Milo OT 4"/>
                  <a:cs typeface="Milo OT 4"/>
                  <a:sym typeface="Milo OT 4"/>
                </a:rPr>
                <a:t>Economics Major</a:t>
              </a:r>
            </a:p>
            <a:p>
              <a:pPr algn="ctr" marL="0" indent="0" lvl="0">
                <a:lnSpc>
                  <a:spcPts val="2840"/>
                </a:lnSpc>
                <a:spcBef>
                  <a:spcPct val="0"/>
                </a:spcBef>
              </a:pPr>
            </a:p>
          </p:txBody>
        </p:sp>
      </p:grpSp>
    </p:spTree>
  </p:cSld>
  <p:clrMapOvr>
    <a:masterClrMapping/>
  </p:clrMapOvr>
</p:sld>
</file>

<file path=ppt/slides/slide5.xml><?xml version="1.0" encoding="utf-8"?>
<p:sld xmlns:p="http://schemas.openxmlformats.org/presentationml/2006/main" xmlns:a="http://schemas.openxmlformats.org/drawingml/2006/main">
  <p:cSld>
    <p:bg>
      <p:bgPr>
        <a:solidFill>
          <a:srgbClr val="17242D"/>
        </a:solidFill>
      </p:bgPr>
    </p:bg>
    <p:spTree>
      <p:nvGrpSpPr>
        <p:cNvPr id="1" name=""/>
        <p:cNvGrpSpPr/>
        <p:nvPr/>
      </p:nvGrpSpPr>
      <p:grpSpPr>
        <a:xfrm>
          <a:off x="0" y="0"/>
          <a:ext cx="0" cy="0"/>
          <a:chOff x="0" y="0"/>
          <a:chExt cx="0" cy="0"/>
        </a:xfrm>
      </p:grpSpPr>
      <p:grpSp>
        <p:nvGrpSpPr>
          <p:cNvPr name="Group 2" id="2"/>
          <p:cNvGrpSpPr/>
          <p:nvPr/>
        </p:nvGrpSpPr>
        <p:grpSpPr>
          <a:xfrm rot="0">
            <a:off x="5335253" y="2842668"/>
            <a:ext cx="4075912" cy="3030620"/>
            <a:chOff x="0" y="0"/>
            <a:chExt cx="2574011" cy="1913890"/>
          </a:xfrm>
        </p:grpSpPr>
        <p:sp>
          <p:nvSpPr>
            <p:cNvPr name="Freeform 3" id="3"/>
            <p:cNvSpPr/>
            <p:nvPr/>
          </p:nvSpPr>
          <p:spPr>
            <a:xfrm flipH="false" flipV="false" rot="0">
              <a:off x="31750" y="31750"/>
              <a:ext cx="2510511" cy="1850390"/>
            </a:xfrm>
            <a:custGeom>
              <a:avLst/>
              <a:gdLst/>
              <a:ahLst/>
              <a:cxnLst/>
              <a:rect r="r" b="b" t="t" l="l"/>
              <a:pathLst>
                <a:path h="1850390" w="2510511">
                  <a:moveTo>
                    <a:pt x="2417800" y="1850390"/>
                  </a:moveTo>
                  <a:lnTo>
                    <a:pt x="92710" y="1850390"/>
                  </a:lnTo>
                  <a:cubicBezTo>
                    <a:pt x="41910" y="1850390"/>
                    <a:pt x="0" y="1808480"/>
                    <a:pt x="0" y="1757680"/>
                  </a:cubicBezTo>
                  <a:lnTo>
                    <a:pt x="0" y="92710"/>
                  </a:lnTo>
                  <a:cubicBezTo>
                    <a:pt x="0" y="41910"/>
                    <a:pt x="41910" y="0"/>
                    <a:pt x="92710" y="0"/>
                  </a:cubicBezTo>
                  <a:lnTo>
                    <a:pt x="2416531" y="0"/>
                  </a:lnTo>
                  <a:cubicBezTo>
                    <a:pt x="2467331" y="0"/>
                    <a:pt x="2509241" y="41910"/>
                    <a:pt x="2509241" y="92710"/>
                  </a:cubicBezTo>
                  <a:lnTo>
                    <a:pt x="2509241" y="1756410"/>
                  </a:lnTo>
                  <a:cubicBezTo>
                    <a:pt x="2510511" y="1808480"/>
                    <a:pt x="2468600" y="1850390"/>
                    <a:pt x="2417800" y="1850390"/>
                  </a:cubicBezTo>
                  <a:close/>
                </a:path>
              </a:pathLst>
            </a:custGeom>
            <a:solidFill>
              <a:srgbClr val="F6BE00"/>
            </a:solidFill>
          </p:spPr>
        </p:sp>
        <p:sp>
          <p:nvSpPr>
            <p:cNvPr name="Freeform 4" id="4"/>
            <p:cNvSpPr/>
            <p:nvPr/>
          </p:nvSpPr>
          <p:spPr>
            <a:xfrm flipH="false" flipV="false" rot="0">
              <a:off x="0" y="0"/>
              <a:ext cx="2574011" cy="1913890"/>
            </a:xfrm>
            <a:custGeom>
              <a:avLst/>
              <a:gdLst/>
              <a:ahLst/>
              <a:cxnLst/>
              <a:rect r="r" b="b" t="t" l="l"/>
              <a:pathLst>
                <a:path h="1913890" w="2574011">
                  <a:moveTo>
                    <a:pt x="2449550" y="59690"/>
                  </a:moveTo>
                  <a:cubicBezTo>
                    <a:pt x="2485111" y="59690"/>
                    <a:pt x="2514321" y="88900"/>
                    <a:pt x="2514321" y="124460"/>
                  </a:cubicBezTo>
                  <a:lnTo>
                    <a:pt x="2514321" y="1789430"/>
                  </a:lnTo>
                  <a:cubicBezTo>
                    <a:pt x="2514321" y="1824990"/>
                    <a:pt x="2485111" y="1854200"/>
                    <a:pt x="2449550" y="1854200"/>
                  </a:cubicBezTo>
                  <a:lnTo>
                    <a:pt x="124460" y="1854200"/>
                  </a:lnTo>
                  <a:cubicBezTo>
                    <a:pt x="88900" y="1854200"/>
                    <a:pt x="59690" y="1824990"/>
                    <a:pt x="59690" y="1789430"/>
                  </a:cubicBezTo>
                  <a:lnTo>
                    <a:pt x="59690" y="124460"/>
                  </a:lnTo>
                  <a:cubicBezTo>
                    <a:pt x="59690" y="88900"/>
                    <a:pt x="88900" y="59690"/>
                    <a:pt x="124460" y="59690"/>
                  </a:cubicBezTo>
                  <a:lnTo>
                    <a:pt x="2449551" y="59690"/>
                  </a:lnTo>
                  <a:moveTo>
                    <a:pt x="2449551" y="0"/>
                  </a:moveTo>
                  <a:lnTo>
                    <a:pt x="124460" y="0"/>
                  </a:lnTo>
                  <a:cubicBezTo>
                    <a:pt x="55880" y="0"/>
                    <a:pt x="0" y="55880"/>
                    <a:pt x="0" y="124460"/>
                  </a:cubicBezTo>
                  <a:lnTo>
                    <a:pt x="0" y="1789430"/>
                  </a:lnTo>
                  <a:cubicBezTo>
                    <a:pt x="0" y="1858010"/>
                    <a:pt x="55880" y="1913890"/>
                    <a:pt x="124460" y="1913890"/>
                  </a:cubicBezTo>
                  <a:lnTo>
                    <a:pt x="2449551" y="1913890"/>
                  </a:lnTo>
                  <a:cubicBezTo>
                    <a:pt x="2518131" y="1913890"/>
                    <a:pt x="2574011" y="1858010"/>
                    <a:pt x="2574011" y="1789430"/>
                  </a:cubicBezTo>
                  <a:lnTo>
                    <a:pt x="2574011" y="124460"/>
                  </a:lnTo>
                  <a:cubicBezTo>
                    <a:pt x="2574011" y="55880"/>
                    <a:pt x="2518131" y="0"/>
                    <a:pt x="2449551" y="0"/>
                  </a:cubicBezTo>
                  <a:close/>
                </a:path>
              </a:pathLst>
            </a:custGeom>
            <a:solidFill>
              <a:srgbClr val="FFF9D9"/>
            </a:solidFill>
          </p:spPr>
        </p:sp>
      </p:grpSp>
      <p:grpSp>
        <p:nvGrpSpPr>
          <p:cNvPr name="Group 5" id="5"/>
          <p:cNvGrpSpPr/>
          <p:nvPr/>
        </p:nvGrpSpPr>
        <p:grpSpPr>
          <a:xfrm rot="0">
            <a:off x="12760722" y="6723055"/>
            <a:ext cx="4075912" cy="3030620"/>
            <a:chOff x="0" y="0"/>
            <a:chExt cx="2574011" cy="1913890"/>
          </a:xfrm>
        </p:grpSpPr>
        <p:sp>
          <p:nvSpPr>
            <p:cNvPr name="Freeform 6" id="6"/>
            <p:cNvSpPr/>
            <p:nvPr/>
          </p:nvSpPr>
          <p:spPr>
            <a:xfrm flipH="false" flipV="false" rot="0">
              <a:off x="31750" y="31750"/>
              <a:ext cx="2510511" cy="1850390"/>
            </a:xfrm>
            <a:custGeom>
              <a:avLst/>
              <a:gdLst/>
              <a:ahLst/>
              <a:cxnLst/>
              <a:rect r="r" b="b" t="t" l="l"/>
              <a:pathLst>
                <a:path h="1850390" w="2510511">
                  <a:moveTo>
                    <a:pt x="2417800" y="1850390"/>
                  </a:moveTo>
                  <a:lnTo>
                    <a:pt x="92710" y="1850390"/>
                  </a:lnTo>
                  <a:cubicBezTo>
                    <a:pt x="41910" y="1850390"/>
                    <a:pt x="0" y="1808480"/>
                    <a:pt x="0" y="1757680"/>
                  </a:cubicBezTo>
                  <a:lnTo>
                    <a:pt x="0" y="92710"/>
                  </a:lnTo>
                  <a:cubicBezTo>
                    <a:pt x="0" y="41910"/>
                    <a:pt x="41910" y="0"/>
                    <a:pt x="92710" y="0"/>
                  </a:cubicBezTo>
                  <a:lnTo>
                    <a:pt x="2416531" y="0"/>
                  </a:lnTo>
                  <a:cubicBezTo>
                    <a:pt x="2467331" y="0"/>
                    <a:pt x="2509241" y="41910"/>
                    <a:pt x="2509241" y="92710"/>
                  </a:cubicBezTo>
                  <a:lnTo>
                    <a:pt x="2509241" y="1756410"/>
                  </a:lnTo>
                  <a:cubicBezTo>
                    <a:pt x="2510511" y="1808480"/>
                    <a:pt x="2468600" y="1850390"/>
                    <a:pt x="2417800" y="1850390"/>
                  </a:cubicBezTo>
                  <a:close/>
                </a:path>
              </a:pathLst>
            </a:custGeom>
            <a:solidFill>
              <a:srgbClr val="960C22"/>
            </a:solidFill>
          </p:spPr>
        </p:sp>
        <p:sp>
          <p:nvSpPr>
            <p:cNvPr name="Freeform 7" id="7"/>
            <p:cNvSpPr/>
            <p:nvPr/>
          </p:nvSpPr>
          <p:spPr>
            <a:xfrm flipH="false" flipV="false" rot="0">
              <a:off x="0" y="0"/>
              <a:ext cx="2574011" cy="1913890"/>
            </a:xfrm>
            <a:custGeom>
              <a:avLst/>
              <a:gdLst/>
              <a:ahLst/>
              <a:cxnLst/>
              <a:rect r="r" b="b" t="t" l="l"/>
              <a:pathLst>
                <a:path h="1913890" w="2574011">
                  <a:moveTo>
                    <a:pt x="2449550" y="59690"/>
                  </a:moveTo>
                  <a:cubicBezTo>
                    <a:pt x="2485111" y="59690"/>
                    <a:pt x="2514321" y="88900"/>
                    <a:pt x="2514321" y="124460"/>
                  </a:cubicBezTo>
                  <a:lnTo>
                    <a:pt x="2514321" y="1789430"/>
                  </a:lnTo>
                  <a:cubicBezTo>
                    <a:pt x="2514321" y="1824990"/>
                    <a:pt x="2485111" y="1854200"/>
                    <a:pt x="2449550" y="1854200"/>
                  </a:cubicBezTo>
                  <a:lnTo>
                    <a:pt x="124460" y="1854200"/>
                  </a:lnTo>
                  <a:cubicBezTo>
                    <a:pt x="88900" y="1854200"/>
                    <a:pt x="59690" y="1824990"/>
                    <a:pt x="59690" y="1789430"/>
                  </a:cubicBezTo>
                  <a:lnTo>
                    <a:pt x="59690" y="124460"/>
                  </a:lnTo>
                  <a:cubicBezTo>
                    <a:pt x="59690" y="88900"/>
                    <a:pt x="88900" y="59690"/>
                    <a:pt x="124460" y="59690"/>
                  </a:cubicBezTo>
                  <a:lnTo>
                    <a:pt x="2449551" y="59690"/>
                  </a:lnTo>
                  <a:moveTo>
                    <a:pt x="2449551" y="0"/>
                  </a:moveTo>
                  <a:lnTo>
                    <a:pt x="124460" y="0"/>
                  </a:lnTo>
                  <a:cubicBezTo>
                    <a:pt x="55880" y="0"/>
                    <a:pt x="0" y="55880"/>
                    <a:pt x="0" y="124460"/>
                  </a:cubicBezTo>
                  <a:lnTo>
                    <a:pt x="0" y="1789430"/>
                  </a:lnTo>
                  <a:cubicBezTo>
                    <a:pt x="0" y="1858010"/>
                    <a:pt x="55880" y="1913890"/>
                    <a:pt x="124460" y="1913890"/>
                  </a:cubicBezTo>
                  <a:lnTo>
                    <a:pt x="2449551" y="1913890"/>
                  </a:lnTo>
                  <a:cubicBezTo>
                    <a:pt x="2518131" y="1913890"/>
                    <a:pt x="2574011" y="1858010"/>
                    <a:pt x="2574011" y="1789430"/>
                  </a:cubicBezTo>
                  <a:lnTo>
                    <a:pt x="2574011" y="124460"/>
                  </a:lnTo>
                  <a:cubicBezTo>
                    <a:pt x="2574011" y="55880"/>
                    <a:pt x="2518131" y="0"/>
                    <a:pt x="2449551" y="0"/>
                  </a:cubicBezTo>
                  <a:close/>
                </a:path>
              </a:pathLst>
            </a:custGeom>
            <a:solidFill>
              <a:srgbClr val="FFF9D9"/>
            </a:solidFill>
          </p:spPr>
        </p:sp>
      </p:grpSp>
      <p:grpSp>
        <p:nvGrpSpPr>
          <p:cNvPr name="Group 8" id="8"/>
          <p:cNvGrpSpPr/>
          <p:nvPr/>
        </p:nvGrpSpPr>
        <p:grpSpPr>
          <a:xfrm rot="0">
            <a:off x="7121950" y="6723055"/>
            <a:ext cx="4075912" cy="3030620"/>
            <a:chOff x="0" y="0"/>
            <a:chExt cx="2574011" cy="1913890"/>
          </a:xfrm>
        </p:grpSpPr>
        <p:sp>
          <p:nvSpPr>
            <p:cNvPr name="Freeform 9" id="9"/>
            <p:cNvSpPr/>
            <p:nvPr/>
          </p:nvSpPr>
          <p:spPr>
            <a:xfrm flipH="false" flipV="false" rot="0">
              <a:off x="31750" y="31750"/>
              <a:ext cx="2510511" cy="1850390"/>
            </a:xfrm>
            <a:custGeom>
              <a:avLst/>
              <a:gdLst/>
              <a:ahLst/>
              <a:cxnLst/>
              <a:rect r="r" b="b" t="t" l="l"/>
              <a:pathLst>
                <a:path h="1850390" w="2510511">
                  <a:moveTo>
                    <a:pt x="2417800" y="1850390"/>
                  </a:moveTo>
                  <a:lnTo>
                    <a:pt x="92710" y="1850390"/>
                  </a:lnTo>
                  <a:cubicBezTo>
                    <a:pt x="41910" y="1850390"/>
                    <a:pt x="0" y="1808480"/>
                    <a:pt x="0" y="1757680"/>
                  </a:cubicBezTo>
                  <a:lnTo>
                    <a:pt x="0" y="92710"/>
                  </a:lnTo>
                  <a:cubicBezTo>
                    <a:pt x="0" y="41910"/>
                    <a:pt x="41910" y="0"/>
                    <a:pt x="92710" y="0"/>
                  </a:cubicBezTo>
                  <a:lnTo>
                    <a:pt x="2416531" y="0"/>
                  </a:lnTo>
                  <a:cubicBezTo>
                    <a:pt x="2467331" y="0"/>
                    <a:pt x="2509241" y="41910"/>
                    <a:pt x="2509241" y="92710"/>
                  </a:cubicBezTo>
                  <a:lnTo>
                    <a:pt x="2509241" y="1756410"/>
                  </a:lnTo>
                  <a:cubicBezTo>
                    <a:pt x="2510511" y="1808480"/>
                    <a:pt x="2468600" y="1850390"/>
                    <a:pt x="2417800" y="1850390"/>
                  </a:cubicBezTo>
                  <a:close/>
                </a:path>
              </a:pathLst>
            </a:custGeom>
            <a:solidFill>
              <a:srgbClr val="F6BE00"/>
            </a:solidFill>
          </p:spPr>
        </p:sp>
        <p:sp>
          <p:nvSpPr>
            <p:cNvPr name="Freeform 10" id="10"/>
            <p:cNvSpPr/>
            <p:nvPr/>
          </p:nvSpPr>
          <p:spPr>
            <a:xfrm flipH="false" flipV="false" rot="0">
              <a:off x="0" y="0"/>
              <a:ext cx="2574011" cy="1913890"/>
            </a:xfrm>
            <a:custGeom>
              <a:avLst/>
              <a:gdLst/>
              <a:ahLst/>
              <a:cxnLst/>
              <a:rect r="r" b="b" t="t" l="l"/>
              <a:pathLst>
                <a:path h="1913890" w="2574011">
                  <a:moveTo>
                    <a:pt x="2449550" y="59690"/>
                  </a:moveTo>
                  <a:cubicBezTo>
                    <a:pt x="2485111" y="59690"/>
                    <a:pt x="2514321" y="88900"/>
                    <a:pt x="2514321" y="124460"/>
                  </a:cubicBezTo>
                  <a:lnTo>
                    <a:pt x="2514321" y="1789430"/>
                  </a:lnTo>
                  <a:cubicBezTo>
                    <a:pt x="2514321" y="1824990"/>
                    <a:pt x="2485111" y="1854200"/>
                    <a:pt x="2449550" y="1854200"/>
                  </a:cubicBezTo>
                  <a:lnTo>
                    <a:pt x="124460" y="1854200"/>
                  </a:lnTo>
                  <a:cubicBezTo>
                    <a:pt x="88900" y="1854200"/>
                    <a:pt x="59690" y="1824990"/>
                    <a:pt x="59690" y="1789430"/>
                  </a:cubicBezTo>
                  <a:lnTo>
                    <a:pt x="59690" y="124460"/>
                  </a:lnTo>
                  <a:cubicBezTo>
                    <a:pt x="59690" y="88900"/>
                    <a:pt x="88900" y="59690"/>
                    <a:pt x="124460" y="59690"/>
                  </a:cubicBezTo>
                  <a:lnTo>
                    <a:pt x="2449551" y="59690"/>
                  </a:lnTo>
                  <a:moveTo>
                    <a:pt x="2449551" y="0"/>
                  </a:moveTo>
                  <a:lnTo>
                    <a:pt x="124460" y="0"/>
                  </a:lnTo>
                  <a:cubicBezTo>
                    <a:pt x="55880" y="0"/>
                    <a:pt x="0" y="55880"/>
                    <a:pt x="0" y="124460"/>
                  </a:cubicBezTo>
                  <a:lnTo>
                    <a:pt x="0" y="1789430"/>
                  </a:lnTo>
                  <a:cubicBezTo>
                    <a:pt x="0" y="1858010"/>
                    <a:pt x="55880" y="1913890"/>
                    <a:pt x="124460" y="1913890"/>
                  </a:cubicBezTo>
                  <a:lnTo>
                    <a:pt x="2449551" y="1913890"/>
                  </a:lnTo>
                  <a:cubicBezTo>
                    <a:pt x="2518131" y="1913890"/>
                    <a:pt x="2574011" y="1858010"/>
                    <a:pt x="2574011" y="1789430"/>
                  </a:cubicBezTo>
                  <a:lnTo>
                    <a:pt x="2574011" y="124460"/>
                  </a:lnTo>
                  <a:cubicBezTo>
                    <a:pt x="2574011" y="55880"/>
                    <a:pt x="2518131" y="0"/>
                    <a:pt x="2449551" y="0"/>
                  </a:cubicBezTo>
                  <a:close/>
                </a:path>
              </a:pathLst>
            </a:custGeom>
            <a:solidFill>
              <a:srgbClr val="FFF9D9"/>
            </a:solidFill>
          </p:spPr>
        </p:sp>
      </p:grpSp>
      <p:grpSp>
        <p:nvGrpSpPr>
          <p:cNvPr name="Group 11" id="11"/>
          <p:cNvGrpSpPr/>
          <p:nvPr/>
        </p:nvGrpSpPr>
        <p:grpSpPr>
          <a:xfrm rot="0">
            <a:off x="1574570" y="6723055"/>
            <a:ext cx="4075912" cy="3030620"/>
            <a:chOff x="0" y="0"/>
            <a:chExt cx="2574011" cy="1913890"/>
          </a:xfrm>
        </p:grpSpPr>
        <p:sp>
          <p:nvSpPr>
            <p:cNvPr name="Freeform 12" id="12"/>
            <p:cNvSpPr/>
            <p:nvPr/>
          </p:nvSpPr>
          <p:spPr>
            <a:xfrm flipH="false" flipV="false" rot="0">
              <a:off x="31750" y="31750"/>
              <a:ext cx="2510511" cy="1850390"/>
            </a:xfrm>
            <a:custGeom>
              <a:avLst/>
              <a:gdLst/>
              <a:ahLst/>
              <a:cxnLst/>
              <a:rect r="r" b="b" t="t" l="l"/>
              <a:pathLst>
                <a:path h="1850390" w="2510511">
                  <a:moveTo>
                    <a:pt x="2417800" y="1850390"/>
                  </a:moveTo>
                  <a:lnTo>
                    <a:pt x="92710" y="1850390"/>
                  </a:lnTo>
                  <a:cubicBezTo>
                    <a:pt x="41910" y="1850390"/>
                    <a:pt x="0" y="1808480"/>
                    <a:pt x="0" y="1757680"/>
                  </a:cubicBezTo>
                  <a:lnTo>
                    <a:pt x="0" y="92710"/>
                  </a:lnTo>
                  <a:cubicBezTo>
                    <a:pt x="0" y="41910"/>
                    <a:pt x="41910" y="0"/>
                    <a:pt x="92710" y="0"/>
                  </a:cubicBezTo>
                  <a:lnTo>
                    <a:pt x="2416531" y="0"/>
                  </a:lnTo>
                  <a:cubicBezTo>
                    <a:pt x="2467331" y="0"/>
                    <a:pt x="2509241" y="41910"/>
                    <a:pt x="2509241" y="92710"/>
                  </a:cubicBezTo>
                  <a:lnTo>
                    <a:pt x="2509241" y="1756410"/>
                  </a:lnTo>
                  <a:cubicBezTo>
                    <a:pt x="2510511" y="1808480"/>
                    <a:pt x="2468600" y="1850390"/>
                    <a:pt x="2417800" y="1850390"/>
                  </a:cubicBezTo>
                  <a:close/>
                </a:path>
              </a:pathLst>
            </a:custGeom>
            <a:solidFill>
              <a:srgbClr val="F6BE00"/>
            </a:solidFill>
          </p:spPr>
        </p:sp>
        <p:sp>
          <p:nvSpPr>
            <p:cNvPr name="Freeform 13" id="13"/>
            <p:cNvSpPr/>
            <p:nvPr/>
          </p:nvSpPr>
          <p:spPr>
            <a:xfrm flipH="false" flipV="false" rot="0">
              <a:off x="0" y="0"/>
              <a:ext cx="2574011" cy="1913890"/>
            </a:xfrm>
            <a:custGeom>
              <a:avLst/>
              <a:gdLst/>
              <a:ahLst/>
              <a:cxnLst/>
              <a:rect r="r" b="b" t="t" l="l"/>
              <a:pathLst>
                <a:path h="1913890" w="2574011">
                  <a:moveTo>
                    <a:pt x="2449550" y="59690"/>
                  </a:moveTo>
                  <a:cubicBezTo>
                    <a:pt x="2485111" y="59690"/>
                    <a:pt x="2514321" y="88900"/>
                    <a:pt x="2514321" y="124460"/>
                  </a:cubicBezTo>
                  <a:lnTo>
                    <a:pt x="2514321" y="1789430"/>
                  </a:lnTo>
                  <a:cubicBezTo>
                    <a:pt x="2514321" y="1824990"/>
                    <a:pt x="2485111" y="1854200"/>
                    <a:pt x="2449550" y="1854200"/>
                  </a:cubicBezTo>
                  <a:lnTo>
                    <a:pt x="124460" y="1854200"/>
                  </a:lnTo>
                  <a:cubicBezTo>
                    <a:pt x="88900" y="1854200"/>
                    <a:pt x="59690" y="1824990"/>
                    <a:pt x="59690" y="1789430"/>
                  </a:cubicBezTo>
                  <a:lnTo>
                    <a:pt x="59690" y="124460"/>
                  </a:lnTo>
                  <a:cubicBezTo>
                    <a:pt x="59690" y="88900"/>
                    <a:pt x="88900" y="59690"/>
                    <a:pt x="124460" y="59690"/>
                  </a:cubicBezTo>
                  <a:lnTo>
                    <a:pt x="2449551" y="59690"/>
                  </a:lnTo>
                  <a:moveTo>
                    <a:pt x="2449551" y="0"/>
                  </a:moveTo>
                  <a:lnTo>
                    <a:pt x="124460" y="0"/>
                  </a:lnTo>
                  <a:cubicBezTo>
                    <a:pt x="55880" y="0"/>
                    <a:pt x="0" y="55880"/>
                    <a:pt x="0" y="124460"/>
                  </a:cubicBezTo>
                  <a:lnTo>
                    <a:pt x="0" y="1789430"/>
                  </a:lnTo>
                  <a:cubicBezTo>
                    <a:pt x="0" y="1858010"/>
                    <a:pt x="55880" y="1913890"/>
                    <a:pt x="124460" y="1913890"/>
                  </a:cubicBezTo>
                  <a:lnTo>
                    <a:pt x="2449551" y="1913890"/>
                  </a:lnTo>
                  <a:cubicBezTo>
                    <a:pt x="2518131" y="1913890"/>
                    <a:pt x="2574011" y="1858010"/>
                    <a:pt x="2574011" y="1789430"/>
                  </a:cubicBezTo>
                  <a:lnTo>
                    <a:pt x="2574011" y="124460"/>
                  </a:lnTo>
                  <a:cubicBezTo>
                    <a:pt x="2574011" y="55880"/>
                    <a:pt x="2518131" y="0"/>
                    <a:pt x="2449551" y="0"/>
                  </a:cubicBezTo>
                  <a:close/>
                </a:path>
              </a:pathLst>
            </a:custGeom>
            <a:solidFill>
              <a:srgbClr val="FFF9D9"/>
            </a:solidFill>
          </p:spPr>
        </p:sp>
      </p:grpSp>
      <p:grpSp>
        <p:nvGrpSpPr>
          <p:cNvPr name="Group 14" id="14"/>
          <p:cNvGrpSpPr/>
          <p:nvPr/>
        </p:nvGrpSpPr>
        <p:grpSpPr>
          <a:xfrm rot="0">
            <a:off x="11984354" y="2842668"/>
            <a:ext cx="4075912" cy="3030620"/>
            <a:chOff x="0" y="0"/>
            <a:chExt cx="2574011" cy="1913890"/>
          </a:xfrm>
        </p:grpSpPr>
        <p:sp>
          <p:nvSpPr>
            <p:cNvPr name="Freeform 15" id="15"/>
            <p:cNvSpPr/>
            <p:nvPr/>
          </p:nvSpPr>
          <p:spPr>
            <a:xfrm flipH="false" flipV="false" rot="0">
              <a:off x="31750" y="31750"/>
              <a:ext cx="2510511" cy="1850390"/>
            </a:xfrm>
            <a:custGeom>
              <a:avLst/>
              <a:gdLst/>
              <a:ahLst/>
              <a:cxnLst/>
              <a:rect r="r" b="b" t="t" l="l"/>
              <a:pathLst>
                <a:path h="1850390" w="2510511">
                  <a:moveTo>
                    <a:pt x="2417800" y="1850390"/>
                  </a:moveTo>
                  <a:lnTo>
                    <a:pt x="92710" y="1850390"/>
                  </a:lnTo>
                  <a:cubicBezTo>
                    <a:pt x="41910" y="1850390"/>
                    <a:pt x="0" y="1808480"/>
                    <a:pt x="0" y="1757680"/>
                  </a:cubicBezTo>
                  <a:lnTo>
                    <a:pt x="0" y="92710"/>
                  </a:lnTo>
                  <a:cubicBezTo>
                    <a:pt x="0" y="41910"/>
                    <a:pt x="41910" y="0"/>
                    <a:pt x="92710" y="0"/>
                  </a:cubicBezTo>
                  <a:lnTo>
                    <a:pt x="2416531" y="0"/>
                  </a:lnTo>
                  <a:cubicBezTo>
                    <a:pt x="2467331" y="0"/>
                    <a:pt x="2509241" y="41910"/>
                    <a:pt x="2509241" y="92710"/>
                  </a:cubicBezTo>
                  <a:lnTo>
                    <a:pt x="2509241" y="1756410"/>
                  </a:lnTo>
                  <a:cubicBezTo>
                    <a:pt x="2510511" y="1808480"/>
                    <a:pt x="2468600" y="1850390"/>
                    <a:pt x="2417800" y="1850390"/>
                  </a:cubicBezTo>
                  <a:close/>
                </a:path>
              </a:pathLst>
            </a:custGeom>
            <a:solidFill>
              <a:srgbClr val="00B388"/>
            </a:solidFill>
          </p:spPr>
        </p:sp>
        <p:sp>
          <p:nvSpPr>
            <p:cNvPr name="Freeform 16" id="16"/>
            <p:cNvSpPr/>
            <p:nvPr/>
          </p:nvSpPr>
          <p:spPr>
            <a:xfrm flipH="false" flipV="false" rot="0">
              <a:off x="0" y="0"/>
              <a:ext cx="2574011" cy="1913890"/>
            </a:xfrm>
            <a:custGeom>
              <a:avLst/>
              <a:gdLst/>
              <a:ahLst/>
              <a:cxnLst/>
              <a:rect r="r" b="b" t="t" l="l"/>
              <a:pathLst>
                <a:path h="1913890" w="2574011">
                  <a:moveTo>
                    <a:pt x="2449550" y="59690"/>
                  </a:moveTo>
                  <a:cubicBezTo>
                    <a:pt x="2485111" y="59690"/>
                    <a:pt x="2514321" y="88900"/>
                    <a:pt x="2514321" y="124460"/>
                  </a:cubicBezTo>
                  <a:lnTo>
                    <a:pt x="2514321" y="1789430"/>
                  </a:lnTo>
                  <a:cubicBezTo>
                    <a:pt x="2514321" y="1824990"/>
                    <a:pt x="2485111" y="1854200"/>
                    <a:pt x="2449550" y="1854200"/>
                  </a:cubicBezTo>
                  <a:lnTo>
                    <a:pt x="124460" y="1854200"/>
                  </a:lnTo>
                  <a:cubicBezTo>
                    <a:pt x="88900" y="1854200"/>
                    <a:pt x="59690" y="1824990"/>
                    <a:pt x="59690" y="1789430"/>
                  </a:cubicBezTo>
                  <a:lnTo>
                    <a:pt x="59690" y="124460"/>
                  </a:lnTo>
                  <a:cubicBezTo>
                    <a:pt x="59690" y="88900"/>
                    <a:pt x="88900" y="59690"/>
                    <a:pt x="124460" y="59690"/>
                  </a:cubicBezTo>
                  <a:lnTo>
                    <a:pt x="2449551" y="59690"/>
                  </a:lnTo>
                  <a:moveTo>
                    <a:pt x="2449551" y="0"/>
                  </a:moveTo>
                  <a:lnTo>
                    <a:pt x="124460" y="0"/>
                  </a:lnTo>
                  <a:cubicBezTo>
                    <a:pt x="55880" y="0"/>
                    <a:pt x="0" y="55880"/>
                    <a:pt x="0" y="124460"/>
                  </a:cubicBezTo>
                  <a:lnTo>
                    <a:pt x="0" y="1789430"/>
                  </a:lnTo>
                  <a:cubicBezTo>
                    <a:pt x="0" y="1858010"/>
                    <a:pt x="55880" y="1913890"/>
                    <a:pt x="124460" y="1913890"/>
                  </a:cubicBezTo>
                  <a:lnTo>
                    <a:pt x="2449551" y="1913890"/>
                  </a:lnTo>
                  <a:cubicBezTo>
                    <a:pt x="2518131" y="1913890"/>
                    <a:pt x="2574011" y="1858010"/>
                    <a:pt x="2574011" y="1789430"/>
                  </a:cubicBezTo>
                  <a:lnTo>
                    <a:pt x="2574011" y="124460"/>
                  </a:lnTo>
                  <a:cubicBezTo>
                    <a:pt x="2574011" y="55880"/>
                    <a:pt x="2518131" y="0"/>
                    <a:pt x="2449551" y="0"/>
                  </a:cubicBezTo>
                  <a:close/>
                </a:path>
              </a:pathLst>
            </a:custGeom>
            <a:solidFill>
              <a:srgbClr val="FFF9D9"/>
            </a:solidFill>
          </p:spPr>
        </p:sp>
      </p:grpSp>
      <p:sp>
        <p:nvSpPr>
          <p:cNvPr name="AutoShape 17" id="17"/>
          <p:cNvSpPr/>
          <p:nvPr/>
        </p:nvSpPr>
        <p:spPr>
          <a:xfrm rot="0">
            <a:off x="3573859" y="6255008"/>
            <a:ext cx="5586047" cy="0"/>
          </a:xfrm>
          <a:prstGeom prst="line">
            <a:avLst/>
          </a:prstGeom>
          <a:ln cap="rnd" w="47625">
            <a:solidFill>
              <a:srgbClr val="000000"/>
            </a:solidFill>
            <a:prstDash val="solid"/>
            <a:headEnd type="none" len="sm" w="sm"/>
            <a:tailEnd type="none" len="sm" w="sm"/>
          </a:ln>
        </p:spPr>
      </p:sp>
      <p:sp>
        <p:nvSpPr>
          <p:cNvPr name="AutoShape 18" id="18"/>
          <p:cNvSpPr/>
          <p:nvPr/>
        </p:nvSpPr>
        <p:spPr>
          <a:xfrm rot="-5400000">
            <a:off x="3338512" y="6463789"/>
            <a:ext cx="470693" cy="0"/>
          </a:xfrm>
          <a:prstGeom prst="line">
            <a:avLst/>
          </a:prstGeom>
          <a:ln cap="rnd" w="47625">
            <a:solidFill>
              <a:srgbClr val="000000"/>
            </a:solidFill>
            <a:prstDash val="solid"/>
            <a:headEnd type="none" len="sm" w="sm"/>
            <a:tailEnd type="none" len="sm" w="sm"/>
          </a:ln>
        </p:spPr>
      </p:sp>
      <p:sp>
        <p:nvSpPr>
          <p:cNvPr name="AutoShape 19" id="19"/>
          <p:cNvSpPr/>
          <p:nvPr/>
        </p:nvSpPr>
        <p:spPr>
          <a:xfrm rot="-5400000">
            <a:off x="8695920" y="6287588"/>
            <a:ext cx="876225" cy="0"/>
          </a:xfrm>
          <a:prstGeom prst="line">
            <a:avLst/>
          </a:prstGeom>
          <a:ln cap="rnd" w="47625">
            <a:solidFill>
              <a:srgbClr val="000000"/>
            </a:solidFill>
            <a:prstDash val="solid"/>
            <a:headEnd type="none" len="sm" w="sm"/>
            <a:tailEnd type="none" len="sm" w="sm"/>
          </a:ln>
        </p:spPr>
      </p:sp>
      <p:sp>
        <p:nvSpPr>
          <p:cNvPr name="AutoShape 20" id="20"/>
          <p:cNvSpPr/>
          <p:nvPr/>
        </p:nvSpPr>
        <p:spPr>
          <a:xfrm rot="0">
            <a:off x="9411165" y="4205559"/>
            <a:ext cx="2573189" cy="0"/>
          </a:xfrm>
          <a:prstGeom prst="line">
            <a:avLst/>
          </a:prstGeom>
          <a:ln cap="rnd" w="47625">
            <a:solidFill>
              <a:srgbClr val="000000"/>
            </a:solidFill>
            <a:prstDash val="sysDot"/>
            <a:headEnd type="none" len="sm" w="sm"/>
            <a:tailEnd type="none" len="sm" w="sm"/>
          </a:ln>
        </p:spPr>
      </p:sp>
      <p:sp>
        <p:nvSpPr>
          <p:cNvPr name="AutoShape 21" id="21"/>
          <p:cNvSpPr/>
          <p:nvPr/>
        </p:nvSpPr>
        <p:spPr>
          <a:xfrm rot="0">
            <a:off x="9157845" y="6252255"/>
            <a:ext cx="5640833" cy="0"/>
          </a:xfrm>
          <a:prstGeom prst="line">
            <a:avLst/>
          </a:prstGeom>
          <a:ln cap="rnd" w="47625">
            <a:solidFill>
              <a:srgbClr val="000000"/>
            </a:solidFill>
            <a:prstDash val="sysDot"/>
            <a:headEnd type="none" len="sm" w="sm"/>
            <a:tailEnd type="none" len="sm" w="sm"/>
          </a:ln>
        </p:spPr>
      </p:sp>
      <p:sp>
        <p:nvSpPr>
          <p:cNvPr name="AutoShape 22" id="22"/>
          <p:cNvSpPr/>
          <p:nvPr/>
        </p:nvSpPr>
        <p:spPr>
          <a:xfrm rot="5220039">
            <a:off x="14597512" y="6466990"/>
            <a:ext cx="424547" cy="0"/>
          </a:xfrm>
          <a:prstGeom prst="line">
            <a:avLst/>
          </a:prstGeom>
          <a:ln cap="rnd" w="47625">
            <a:solidFill>
              <a:srgbClr val="000000"/>
            </a:solidFill>
            <a:prstDash val="sysDot"/>
            <a:headEnd type="none" len="sm" w="sm"/>
            <a:tailEnd type="none" len="sm" w="sm"/>
          </a:ln>
        </p:spPr>
      </p:sp>
      <p:sp>
        <p:nvSpPr>
          <p:cNvPr name="TextBox 23" id="23"/>
          <p:cNvSpPr txBox="true"/>
          <p:nvPr/>
        </p:nvSpPr>
        <p:spPr>
          <a:xfrm rot="0">
            <a:off x="979015" y="839185"/>
            <a:ext cx="16262412" cy="1838325"/>
          </a:xfrm>
          <a:prstGeom prst="rect">
            <a:avLst/>
          </a:prstGeom>
        </p:spPr>
        <p:txBody>
          <a:bodyPr anchor="t" rtlCol="false" tIns="0" lIns="0" bIns="0" rIns="0">
            <a:spAutoFit/>
          </a:bodyPr>
          <a:lstStyle/>
          <a:p>
            <a:pPr algn="ctr">
              <a:lnSpc>
                <a:spcPts val="14400"/>
              </a:lnSpc>
            </a:pPr>
            <a:r>
              <a:rPr lang="en-US" sz="12000" spc="-240">
                <a:solidFill>
                  <a:srgbClr val="F0F0EE"/>
                </a:solidFill>
                <a:latin typeface="League Gothic"/>
                <a:ea typeface="League Gothic"/>
                <a:cs typeface="League Gothic"/>
                <a:sym typeface="League Gothic"/>
              </a:rPr>
              <a:t>ORGANIZATIONAL CHART</a:t>
            </a:r>
          </a:p>
        </p:txBody>
      </p:sp>
      <p:sp>
        <p:nvSpPr>
          <p:cNvPr name="TextBox 24" id="24"/>
          <p:cNvSpPr txBox="true"/>
          <p:nvPr/>
        </p:nvSpPr>
        <p:spPr>
          <a:xfrm rot="0">
            <a:off x="6849632" y="3835470"/>
            <a:ext cx="1047155" cy="866725"/>
          </a:xfrm>
          <a:prstGeom prst="rect">
            <a:avLst/>
          </a:prstGeom>
        </p:spPr>
        <p:txBody>
          <a:bodyPr anchor="t" rtlCol="false" tIns="0" lIns="0" bIns="0" rIns="0">
            <a:spAutoFit/>
          </a:bodyPr>
          <a:lstStyle/>
          <a:p>
            <a:pPr algn="ctr">
              <a:lnSpc>
                <a:spcPts val="7000"/>
              </a:lnSpc>
            </a:pPr>
            <a:r>
              <a:rPr lang="en-US" sz="5000">
                <a:solidFill>
                  <a:srgbClr val="000000"/>
                </a:solidFill>
                <a:latin typeface="League Gothic"/>
                <a:ea typeface="League Gothic"/>
                <a:cs typeface="League Gothic"/>
                <a:sym typeface="League Gothic"/>
              </a:rPr>
              <a:t>CHAIR</a:t>
            </a:r>
          </a:p>
        </p:txBody>
      </p:sp>
      <p:sp>
        <p:nvSpPr>
          <p:cNvPr name="TextBox 25" id="25"/>
          <p:cNvSpPr txBox="true"/>
          <p:nvPr/>
        </p:nvSpPr>
        <p:spPr>
          <a:xfrm rot="0">
            <a:off x="12899997" y="3721372"/>
            <a:ext cx="2244626" cy="866725"/>
          </a:xfrm>
          <a:prstGeom prst="rect">
            <a:avLst/>
          </a:prstGeom>
        </p:spPr>
        <p:txBody>
          <a:bodyPr anchor="t" rtlCol="false" tIns="0" lIns="0" bIns="0" rIns="0">
            <a:spAutoFit/>
          </a:bodyPr>
          <a:lstStyle/>
          <a:p>
            <a:pPr algn="ctr">
              <a:lnSpc>
                <a:spcPts val="7000"/>
              </a:lnSpc>
            </a:pPr>
            <a:r>
              <a:rPr lang="en-US" sz="5000">
                <a:solidFill>
                  <a:srgbClr val="FFFFFF"/>
                </a:solidFill>
                <a:latin typeface="League Gothic"/>
                <a:ea typeface="League Gothic"/>
                <a:cs typeface="League Gothic"/>
                <a:sym typeface="League Gothic"/>
              </a:rPr>
              <a:t>AFB ADVISOR</a:t>
            </a:r>
          </a:p>
        </p:txBody>
      </p:sp>
      <p:sp>
        <p:nvSpPr>
          <p:cNvPr name="TextBox 26" id="26"/>
          <p:cNvSpPr txBox="true"/>
          <p:nvPr/>
        </p:nvSpPr>
        <p:spPr>
          <a:xfrm rot="0">
            <a:off x="12899997" y="7311265"/>
            <a:ext cx="3850136" cy="1755676"/>
          </a:xfrm>
          <a:prstGeom prst="rect">
            <a:avLst/>
          </a:prstGeom>
        </p:spPr>
        <p:txBody>
          <a:bodyPr anchor="t" rtlCol="false" tIns="0" lIns="0" bIns="0" rIns="0">
            <a:spAutoFit/>
          </a:bodyPr>
          <a:lstStyle/>
          <a:p>
            <a:pPr algn="ctr">
              <a:lnSpc>
                <a:spcPts val="7000"/>
              </a:lnSpc>
            </a:pPr>
            <a:r>
              <a:rPr lang="en-US" sz="5000">
                <a:solidFill>
                  <a:srgbClr val="FFFFFF"/>
                </a:solidFill>
                <a:latin typeface="League Gothic"/>
                <a:ea typeface="League Gothic"/>
                <a:cs typeface="League Gothic"/>
                <a:sym typeface="League Gothic"/>
              </a:rPr>
              <a:t>AFB HEARING COMMITTEE</a:t>
            </a:r>
          </a:p>
        </p:txBody>
      </p:sp>
      <p:sp>
        <p:nvSpPr>
          <p:cNvPr name="TextBox 27" id="27"/>
          <p:cNvSpPr txBox="true"/>
          <p:nvPr/>
        </p:nvSpPr>
        <p:spPr>
          <a:xfrm rot="0">
            <a:off x="7224384" y="7311265"/>
            <a:ext cx="3866923" cy="1755676"/>
          </a:xfrm>
          <a:prstGeom prst="rect">
            <a:avLst/>
          </a:prstGeom>
        </p:spPr>
        <p:txBody>
          <a:bodyPr anchor="t" rtlCol="false" tIns="0" lIns="0" bIns="0" rIns="0">
            <a:spAutoFit/>
          </a:bodyPr>
          <a:lstStyle/>
          <a:p>
            <a:pPr algn="ctr">
              <a:lnSpc>
                <a:spcPts val="7000"/>
              </a:lnSpc>
            </a:pPr>
            <a:r>
              <a:rPr lang="en-US" sz="5000">
                <a:solidFill>
                  <a:srgbClr val="000000"/>
                </a:solidFill>
                <a:latin typeface="League Gothic"/>
                <a:ea typeface="League Gothic"/>
                <a:cs typeface="League Gothic"/>
                <a:sym typeface="League Gothic"/>
              </a:rPr>
              <a:t>COMMUNICATIONS CHAIR</a:t>
            </a:r>
          </a:p>
        </p:txBody>
      </p:sp>
      <p:sp>
        <p:nvSpPr>
          <p:cNvPr name="TextBox 28" id="28"/>
          <p:cNvSpPr txBox="true"/>
          <p:nvPr/>
        </p:nvSpPr>
        <p:spPr>
          <a:xfrm rot="0">
            <a:off x="2557095" y="7715857"/>
            <a:ext cx="1901130" cy="866725"/>
          </a:xfrm>
          <a:prstGeom prst="rect">
            <a:avLst/>
          </a:prstGeom>
        </p:spPr>
        <p:txBody>
          <a:bodyPr anchor="t" rtlCol="false" tIns="0" lIns="0" bIns="0" rIns="0">
            <a:spAutoFit/>
          </a:bodyPr>
          <a:lstStyle/>
          <a:p>
            <a:pPr algn="ctr">
              <a:lnSpc>
                <a:spcPts val="7000"/>
              </a:lnSpc>
            </a:pPr>
            <a:r>
              <a:rPr lang="en-US" sz="5000">
                <a:solidFill>
                  <a:srgbClr val="000000"/>
                </a:solidFill>
                <a:latin typeface="League Gothic"/>
                <a:ea typeface="League Gothic"/>
                <a:cs typeface="League Gothic"/>
                <a:sym typeface="League Gothic"/>
              </a:rPr>
              <a:t>VICE CHAIR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7242D"/>
        </a:solidFill>
      </p:bgPr>
    </p:bg>
    <p:spTree>
      <p:nvGrpSpPr>
        <p:cNvPr id="1" name=""/>
        <p:cNvGrpSpPr/>
        <p:nvPr/>
      </p:nvGrpSpPr>
      <p:grpSpPr>
        <a:xfrm>
          <a:off x="0" y="0"/>
          <a:ext cx="0" cy="0"/>
          <a:chOff x="0" y="0"/>
          <a:chExt cx="0" cy="0"/>
        </a:xfrm>
      </p:grpSpPr>
      <p:sp>
        <p:nvSpPr>
          <p:cNvPr name="Freeform 2" id="2"/>
          <p:cNvSpPr/>
          <p:nvPr/>
        </p:nvSpPr>
        <p:spPr>
          <a:xfrm flipH="false" flipV="false" rot="0">
            <a:off x="392118" y="531013"/>
            <a:ext cx="17503764" cy="9224973"/>
          </a:xfrm>
          <a:custGeom>
            <a:avLst/>
            <a:gdLst/>
            <a:ahLst/>
            <a:cxnLst/>
            <a:rect r="r" b="b" t="t" l="l"/>
            <a:pathLst>
              <a:path h="9224973" w="17503764">
                <a:moveTo>
                  <a:pt x="0" y="0"/>
                </a:moveTo>
                <a:lnTo>
                  <a:pt x="17503764" y="0"/>
                </a:lnTo>
                <a:lnTo>
                  <a:pt x="17503764" y="9224974"/>
                </a:lnTo>
                <a:lnTo>
                  <a:pt x="0" y="9224974"/>
                </a:lnTo>
                <a:lnTo>
                  <a:pt x="0" y="0"/>
                </a:lnTo>
                <a:close/>
              </a:path>
            </a:pathLst>
          </a:custGeom>
          <a:blipFill>
            <a:blip r:embed="rId2"/>
            <a:stretch>
              <a:fillRect l="-3147" t="0" r="-3147" b="-13596"/>
            </a:stretch>
          </a:blipFill>
        </p:spPr>
      </p:sp>
    </p:spTree>
  </p:cSld>
  <p:clrMapOvr>
    <a:masterClrMapping/>
  </p:clrMapOvr>
</p:sld>
</file>

<file path=ppt/slides/slide7.xml><?xml version="1.0" encoding="utf-8"?>
<p:sld xmlns:p="http://schemas.openxmlformats.org/presentationml/2006/main" xmlns:a="http://schemas.openxmlformats.org/drawingml/2006/main">
  <p:cSld>
    <p:bg>
      <p:bgPr>
        <a:solidFill>
          <a:srgbClr val="17242D"/>
        </a:solidFill>
      </p:bgPr>
    </p:bg>
    <p:spTree>
      <p:nvGrpSpPr>
        <p:cNvPr id="1" name=""/>
        <p:cNvGrpSpPr/>
        <p:nvPr/>
      </p:nvGrpSpPr>
      <p:grpSpPr>
        <a:xfrm>
          <a:off x="0" y="0"/>
          <a:ext cx="0" cy="0"/>
          <a:chOff x="0" y="0"/>
          <a:chExt cx="0" cy="0"/>
        </a:xfrm>
      </p:grpSpPr>
      <p:sp>
        <p:nvSpPr>
          <p:cNvPr name="TextBox 2" id="2"/>
          <p:cNvSpPr txBox="true"/>
          <p:nvPr/>
        </p:nvSpPr>
        <p:spPr>
          <a:xfrm rot="0">
            <a:off x="5750831" y="3166061"/>
            <a:ext cx="11156703" cy="1426856"/>
          </a:xfrm>
          <a:prstGeom prst="rect">
            <a:avLst/>
          </a:prstGeom>
        </p:spPr>
        <p:txBody>
          <a:bodyPr anchor="t" rtlCol="false" tIns="0" lIns="0" bIns="0" rIns="0">
            <a:spAutoFit/>
          </a:bodyPr>
          <a:lstStyle/>
          <a:p>
            <a:pPr algn="l" marL="0" indent="0" lvl="0">
              <a:lnSpc>
                <a:spcPts val="5421"/>
              </a:lnSpc>
              <a:spcBef>
                <a:spcPct val="0"/>
              </a:spcBef>
            </a:pPr>
            <a:r>
              <a:rPr lang="en-US" sz="3817">
                <a:solidFill>
                  <a:srgbClr val="FFFFFF"/>
                </a:solidFill>
                <a:latin typeface="Milo OT 2"/>
                <a:ea typeface="Milo OT 2"/>
                <a:cs typeface="Milo OT 2"/>
                <a:sym typeface="Milo OT 2"/>
              </a:rPr>
              <a:t>Student organization(s) applies for funding through Finance tool on Get Involved</a:t>
            </a:r>
          </a:p>
        </p:txBody>
      </p:sp>
      <p:sp>
        <p:nvSpPr>
          <p:cNvPr name="AutoShape 3" id="3"/>
          <p:cNvSpPr/>
          <p:nvPr/>
        </p:nvSpPr>
        <p:spPr>
          <a:xfrm rot="0">
            <a:off x="0" y="2967633"/>
            <a:ext cx="4795246" cy="9899330"/>
          </a:xfrm>
          <a:prstGeom prst="rect">
            <a:avLst/>
          </a:prstGeom>
          <a:solidFill>
            <a:srgbClr val="F0F0EE"/>
          </a:solidFill>
        </p:spPr>
      </p:sp>
      <p:sp>
        <p:nvSpPr>
          <p:cNvPr name="AutoShape 4" id="4"/>
          <p:cNvSpPr/>
          <p:nvPr/>
        </p:nvSpPr>
        <p:spPr>
          <a:xfrm rot="0">
            <a:off x="4717886" y="3633982"/>
            <a:ext cx="404100" cy="404100"/>
          </a:xfrm>
          <a:prstGeom prst="rect">
            <a:avLst/>
          </a:prstGeom>
          <a:solidFill>
            <a:srgbClr val="17242D"/>
          </a:solidFill>
        </p:spPr>
      </p:sp>
      <p:sp>
        <p:nvSpPr>
          <p:cNvPr name="TextBox 5" id="5"/>
          <p:cNvSpPr txBox="true"/>
          <p:nvPr/>
        </p:nvSpPr>
        <p:spPr>
          <a:xfrm rot="0">
            <a:off x="5750831" y="4969491"/>
            <a:ext cx="11156703" cy="1963303"/>
          </a:xfrm>
          <a:prstGeom prst="rect">
            <a:avLst/>
          </a:prstGeom>
        </p:spPr>
        <p:txBody>
          <a:bodyPr anchor="t" rtlCol="false" tIns="0" lIns="0" bIns="0" rIns="0">
            <a:spAutoFit/>
          </a:bodyPr>
          <a:lstStyle/>
          <a:p>
            <a:pPr algn="l">
              <a:lnSpc>
                <a:spcPts val="5421"/>
              </a:lnSpc>
            </a:pPr>
            <a:r>
              <a:rPr lang="en-US" sz="3817">
                <a:solidFill>
                  <a:srgbClr val="FFFFFF"/>
                </a:solidFill>
                <a:latin typeface="Milo OT 2"/>
                <a:ea typeface="Milo OT 2"/>
                <a:cs typeface="Milo OT 2"/>
                <a:sym typeface="Milo OT 2"/>
              </a:rPr>
              <a:t>AFB reviews the application and determines if applicable for hearing. </a:t>
            </a:r>
          </a:p>
          <a:p>
            <a:pPr algn="l" marL="0" indent="0" lvl="0">
              <a:lnSpc>
                <a:spcPts val="4143"/>
              </a:lnSpc>
              <a:spcBef>
                <a:spcPct val="0"/>
              </a:spcBef>
            </a:pPr>
            <a:r>
              <a:rPr lang="en-US" sz="2917">
                <a:solidFill>
                  <a:srgbClr val="FFFFFF"/>
                </a:solidFill>
                <a:latin typeface="Milo OT 2"/>
                <a:ea typeface="Milo OT 2"/>
                <a:cs typeface="Milo OT 2"/>
                <a:sym typeface="Milo OT 2"/>
              </a:rPr>
              <a:t>          </a:t>
            </a:r>
            <a:r>
              <a:rPr lang="en-US" sz="2917">
                <a:solidFill>
                  <a:srgbClr val="FFFFFF"/>
                </a:solidFill>
                <a:latin typeface="Milo OT 2"/>
                <a:ea typeface="Milo OT 2"/>
                <a:cs typeface="Milo OT 2"/>
                <a:sym typeface="Milo OT 2"/>
              </a:rPr>
              <a:t>If no hearing necessary, organization will be moved to stage 5.</a:t>
            </a:r>
          </a:p>
        </p:txBody>
      </p:sp>
      <p:sp>
        <p:nvSpPr>
          <p:cNvPr name="TextBox 6" id="6"/>
          <p:cNvSpPr txBox="true"/>
          <p:nvPr/>
        </p:nvSpPr>
        <p:spPr>
          <a:xfrm rot="0">
            <a:off x="5700986" y="7118886"/>
            <a:ext cx="11156703" cy="1426856"/>
          </a:xfrm>
          <a:prstGeom prst="rect">
            <a:avLst/>
          </a:prstGeom>
        </p:spPr>
        <p:txBody>
          <a:bodyPr anchor="t" rtlCol="false" tIns="0" lIns="0" bIns="0" rIns="0">
            <a:spAutoFit/>
          </a:bodyPr>
          <a:lstStyle/>
          <a:p>
            <a:pPr algn="l" marL="0" indent="0" lvl="0">
              <a:lnSpc>
                <a:spcPts val="5421"/>
              </a:lnSpc>
              <a:spcBef>
                <a:spcPct val="0"/>
              </a:spcBef>
            </a:pPr>
            <a:r>
              <a:rPr lang="en-US" sz="3817">
                <a:solidFill>
                  <a:srgbClr val="FFFFFF"/>
                </a:solidFill>
                <a:latin typeface="Milo OT 2"/>
                <a:ea typeface="Milo OT 2"/>
                <a:cs typeface="Milo OT 2"/>
                <a:sym typeface="Milo OT 2"/>
              </a:rPr>
              <a:t>Hearing date is scheduled from the pre-set hearing dates</a:t>
            </a:r>
          </a:p>
        </p:txBody>
      </p:sp>
      <p:sp>
        <p:nvSpPr>
          <p:cNvPr name="TextBox 7" id="7"/>
          <p:cNvSpPr txBox="true"/>
          <p:nvPr/>
        </p:nvSpPr>
        <p:spPr>
          <a:xfrm rot="0">
            <a:off x="1028700" y="3196372"/>
            <a:ext cx="3047586" cy="1066800"/>
          </a:xfrm>
          <a:prstGeom prst="rect">
            <a:avLst/>
          </a:prstGeom>
        </p:spPr>
        <p:txBody>
          <a:bodyPr anchor="t" rtlCol="false" tIns="0" lIns="0" bIns="0" rIns="0">
            <a:spAutoFit/>
          </a:bodyPr>
          <a:lstStyle/>
          <a:p>
            <a:pPr algn="ctr" marL="0" indent="0" lvl="0">
              <a:lnSpc>
                <a:spcPts val="7439"/>
              </a:lnSpc>
            </a:pPr>
            <a:r>
              <a:rPr lang="en-US" b="true" sz="6199">
                <a:solidFill>
                  <a:srgbClr val="C8102E"/>
                </a:solidFill>
                <a:latin typeface="Milo OT 3"/>
                <a:ea typeface="Milo OT 3"/>
                <a:cs typeface="Milo OT 3"/>
                <a:sym typeface="Milo OT 3"/>
              </a:rPr>
              <a:t>Stage 1</a:t>
            </a:r>
          </a:p>
        </p:txBody>
      </p:sp>
      <p:sp>
        <p:nvSpPr>
          <p:cNvPr name="TextBox 8" id="8"/>
          <p:cNvSpPr txBox="true"/>
          <p:nvPr/>
        </p:nvSpPr>
        <p:spPr>
          <a:xfrm rot="0">
            <a:off x="1028700" y="5266290"/>
            <a:ext cx="3047586" cy="1066800"/>
          </a:xfrm>
          <a:prstGeom prst="rect">
            <a:avLst/>
          </a:prstGeom>
        </p:spPr>
        <p:txBody>
          <a:bodyPr anchor="t" rtlCol="false" tIns="0" lIns="0" bIns="0" rIns="0">
            <a:spAutoFit/>
          </a:bodyPr>
          <a:lstStyle/>
          <a:p>
            <a:pPr algn="ctr" marL="0" indent="0" lvl="0">
              <a:lnSpc>
                <a:spcPts val="7439"/>
              </a:lnSpc>
            </a:pPr>
            <a:r>
              <a:rPr lang="en-US" b="true" sz="6199">
                <a:solidFill>
                  <a:srgbClr val="C8102E"/>
                </a:solidFill>
                <a:latin typeface="Milo OT 3"/>
                <a:ea typeface="Milo OT 3"/>
                <a:cs typeface="Milo OT 3"/>
                <a:sym typeface="Milo OT 3"/>
              </a:rPr>
              <a:t>Stage 2</a:t>
            </a:r>
          </a:p>
        </p:txBody>
      </p:sp>
      <p:sp>
        <p:nvSpPr>
          <p:cNvPr name="TextBox 9" id="9"/>
          <p:cNvSpPr txBox="true"/>
          <p:nvPr/>
        </p:nvSpPr>
        <p:spPr>
          <a:xfrm rot="0">
            <a:off x="1028700" y="7317964"/>
            <a:ext cx="3047586" cy="1066800"/>
          </a:xfrm>
          <a:prstGeom prst="rect">
            <a:avLst/>
          </a:prstGeom>
        </p:spPr>
        <p:txBody>
          <a:bodyPr anchor="t" rtlCol="false" tIns="0" lIns="0" bIns="0" rIns="0">
            <a:spAutoFit/>
          </a:bodyPr>
          <a:lstStyle/>
          <a:p>
            <a:pPr algn="ctr" marL="0" indent="0" lvl="0">
              <a:lnSpc>
                <a:spcPts val="7439"/>
              </a:lnSpc>
            </a:pPr>
            <a:r>
              <a:rPr lang="en-US" b="true" sz="6199">
                <a:solidFill>
                  <a:srgbClr val="C8102E"/>
                </a:solidFill>
                <a:latin typeface="Milo OT 3"/>
                <a:ea typeface="Milo OT 3"/>
                <a:cs typeface="Milo OT 3"/>
                <a:sym typeface="Milo OT 3"/>
              </a:rPr>
              <a:t>Stage 3</a:t>
            </a:r>
          </a:p>
        </p:txBody>
      </p:sp>
      <p:sp>
        <p:nvSpPr>
          <p:cNvPr name="AutoShape 10" id="10"/>
          <p:cNvSpPr/>
          <p:nvPr/>
        </p:nvSpPr>
        <p:spPr>
          <a:xfrm rot="0">
            <a:off x="4717886" y="5543228"/>
            <a:ext cx="404100" cy="404100"/>
          </a:xfrm>
          <a:prstGeom prst="rect">
            <a:avLst/>
          </a:prstGeom>
          <a:solidFill>
            <a:srgbClr val="17242D"/>
          </a:solidFill>
        </p:spPr>
      </p:sp>
      <p:sp>
        <p:nvSpPr>
          <p:cNvPr name="AutoShape 11" id="11"/>
          <p:cNvSpPr/>
          <p:nvPr/>
        </p:nvSpPr>
        <p:spPr>
          <a:xfrm rot="0">
            <a:off x="4717886" y="7645927"/>
            <a:ext cx="404100" cy="404100"/>
          </a:xfrm>
          <a:prstGeom prst="rect">
            <a:avLst/>
          </a:prstGeom>
          <a:solidFill>
            <a:srgbClr val="17242D"/>
          </a:solidFill>
        </p:spPr>
      </p:sp>
      <p:sp>
        <p:nvSpPr>
          <p:cNvPr name="TextBox 12" id="12"/>
          <p:cNvSpPr txBox="true"/>
          <p:nvPr/>
        </p:nvSpPr>
        <p:spPr>
          <a:xfrm rot="0">
            <a:off x="996888" y="1028700"/>
            <a:ext cx="16262412" cy="1285875"/>
          </a:xfrm>
          <a:prstGeom prst="rect">
            <a:avLst/>
          </a:prstGeom>
        </p:spPr>
        <p:txBody>
          <a:bodyPr anchor="t" rtlCol="false" tIns="0" lIns="0" bIns="0" rIns="0">
            <a:spAutoFit/>
          </a:bodyPr>
          <a:lstStyle/>
          <a:p>
            <a:pPr algn="ctr">
              <a:lnSpc>
                <a:spcPts val="10199"/>
              </a:lnSpc>
            </a:pPr>
            <a:r>
              <a:rPr lang="en-US" sz="8499" spc="-169">
                <a:solidFill>
                  <a:srgbClr val="FFFFFF"/>
                </a:solidFill>
                <a:latin typeface="League Gothic"/>
                <a:ea typeface="League Gothic"/>
                <a:cs typeface="League Gothic"/>
                <a:sym typeface="League Gothic"/>
              </a:rPr>
              <a:t>AFB FUNDING PROCESS</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17242D"/>
        </a:solidFill>
      </p:bgPr>
    </p:bg>
    <p:spTree>
      <p:nvGrpSpPr>
        <p:cNvPr id="1" name=""/>
        <p:cNvGrpSpPr/>
        <p:nvPr/>
      </p:nvGrpSpPr>
      <p:grpSpPr>
        <a:xfrm>
          <a:off x="0" y="0"/>
          <a:ext cx="0" cy="0"/>
          <a:chOff x="0" y="0"/>
          <a:chExt cx="0" cy="0"/>
        </a:xfrm>
      </p:grpSpPr>
      <p:sp>
        <p:nvSpPr>
          <p:cNvPr name="TextBox 2" id="2"/>
          <p:cNvSpPr txBox="true"/>
          <p:nvPr/>
        </p:nvSpPr>
        <p:spPr>
          <a:xfrm rot="0">
            <a:off x="5750831" y="3166061"/>
            <a:ext cx="11156703" cy="1426856"/>
          </a:xfrm>
          <a:prstGeom prst="rect">
            <a:avLst/>
          </a:prstGeom>
        </p:spPr>
        <p:txBody>
          <a:bodyPr anchor="t" rtlCol="false" tIns="0" lIns="0" bIns="0" rIns="0">
            <a:spAutoFit/>
          </a:bodyPr>
          <a:lstStyle/>
          <a:p>
            <a:pPr algn="l" marL="0" indent="0" lvl="0">
              <a:lnSpc>
                <a:spcPts val="5421"/>
              </a:lnSpc>
              <a:spcBef>
                <a:spcPct val="0"/>
              </a:spcBef>
            </a:pPr>
            <a:r>
              <a:rPr lang="en-US" sz="3817">
                <a:solidFill>
                  <a:srgbClr val="FFFFFF"/>
                </a:solidFill>
                <a:latin typeface="Milo OT 2"/>
                <a:ea typeface="Milo OT 2"/>
                <a:cs typeface="Milo OT 2"/>
                <a:sym typeface="Milo OT 2"/>
              </a:rPr>
              <a:t>Hearing committee makes decision based on Bylaws and Guidelines</a:t>
            </a:r>
          </a:p>
        </p:txBody>
      </p:sp>
      <p:sp>
        <p:nvSpPr>
          <p:cNvPr name="AutoShape 3" id="3"/>
          <p:cNvSpPr/>
          <p:nvPr/>
        </p:nvSpPr>
        <p:spPr>
          <a:xfrm rot="0">
            <a:off x="0" y="2967633"/>
            <a:ext cx="4795246" cy="9899330"/>
          </a:xfrm>
          <a:prstGeom prst="rect">
            <a:avLst/>
          </a:prstGeom>
          <a:solidFill>
            <a:srgbClr val="F0F0EE"/>
          </a:solidFill>
        </p:spPr>
      </p:sp>
      <p:sp>
        <p:nvSpPr>
          <p:cNvPr name="AutoShape 4" id="4"/>
          <p:cNvSpPr/>
          <p:nvPr/>
        </p:nvSpPr>
        <p:spPr>
          <a:xfrm rot="0">
            <a:off x="4717886" y="3633982"/>
            <a:ext cx="404100" cy="404100"/>
          </a:xfrm>
          <a:prstGeom prst="rect">
            <a:avLst/>
          </a:prstGeom>
          <a:solidFill>
            <a:srgbClr val="17242D"/>
          </a:solidFill>
        </p:spPr>
      </p:sp>
      <p:sp>
        <p:nvSpPr>
          <p:cNvPr name="TextBox 5" id="5"/>
          <p:cNvSpPr txBox="true"/>
          <p:nvPr/>
        </p:nvSpPr>
        <p:spPr>
          <a:xfrm rot="0">
            <a:off x="5750831" y="5580615"/>
            <a:ext cx="11156703" cy="741056"/>
          </a:xfrm>
          <a:prstGeom prst="rect">
            <a:avLst/>
          </a:prstGeom>
        </p:spPr>
        <p:txBody>
          <a:bodyPr anchor="t" rtlCol="false" tIns="0" lIns="0" bIns="0" rIns="0">
            <a:spAutoFit/>
          </a:bodyPr>
          <a:lstStyle/>
          <a:p>
            <a:pPr algn="l" marL="0" indent="0" lvl="0">
              <a:lnSpc>
                <a:spcPts val="5421"/>
              </a:lnSpc>
              <a:spcBef>
                <a:spcPct val="0"/>
              </a:spcBef>
            </a:pPr>
            <a:r>
              <a:rPr lang="en-US" sz="3817">
                <a:solidFill>
                  <a:srgbClr val="FFFFFF"/>
                </a:solidFill>
                <a:latin typeface="Milo OT 2"/>
                <a:ea typeface="Milo OT 2"/>
                <a:cs typeface="Milo OT 2"/>
                <a:sym typeface="Milo OT 2"/>
              </a:rPr>
              <a:t>AFB send Notice of Award, if approved for funding</a:t>
            </a:r>
          </a:p>
        </p:txBody>
      </p:sp>
      <p:sp>
        <p:nvSpPr>
          <p:cNvPr name="TextBox 6" id="6"/>
          <p:cNvSpPr txBox="true"/>
          <p:nvPr/>
        </p:nvSpPr>
        <p:spPr>
          <a:xfrm rot="0">
            <a:off x="5700986" y="7461786"/>
            <a:ext cx="11156703" cy="741056"/>
          </a:xfrm>
          <a:prstGeom prst="rect">
            <a:avLst/>
          </a:prstGeom>
        </p:spPr>
        <p:txBody>
          <a:bodyPr anchor="t" rtlCol="false" tIns="0" lIns="0" bIns="0" rIns="0">
            <a:spAutoFit/>
          </a:bodyPr>
          <a:lstStyle/>
          <a:p>
            <a:pPr algn="l" marL="0" indent="0" lvl="0">
              <a:lnSpc>
                <a:spcPts val="5421"/>
              </a:lnSpc>
              <a:spcBef>
                <a:spcPct val="0"/>
              </a:spcBef>
            </a:pPr>
            <a:r>
              <a:rPr lang="en-US" sz="3817">
                <a:solidFill>
                  <a:srgbClr val="FFFFFF"/>
                </a:solidFill>
                <a:latin typeface="Milo OT 2"/>
                <a:ea typeface="Milo OT 2"/>
                <a:cs typeface="Milo OT 2"/>
                <a:sym typeface="Milo OT 2"/>
              </a:rPr>
              <a:t>After event is held, organization submits reciepts</a:t>
            </a:r>
          </a:p>
        </p:txBody>
      </p:sp>
      <p:sp>
        <p:nvSpPr>
          <p:cNvPr name="TextBox 7" id="7"/>
          <p:cNvSpPr txBox="true"/>
          <p:nvPr/>
        </p:nvSpPr>
        <p:spPr>
          <a:xfrm rot="0">
            <a:off x="1028700" y="3196372"/>
            <a:ext cx="3047586" cy="1066800"/>
          </a:xfrm>
          <a:prstGeom prst="rect">
            <a:avLst/>
          </a:prstGeom>
        </p:spPr>
        <p:txBody>
          <a:bodyPr anchor="t" rtlCol="false" tIns="0" lIns="0" bIns="0" rIns="0">
            <a:spAutoFit/>
          </a:bodyPr>
          <a:lstStyle/>
          <a:p>
            <a:pPr algn="ctr" marL="0" indent="0" lvl="0">
              <a:lnSpc>
                <a:spcPts val="7439"/>
              </a:lnSpc>
            </a:pPr>
            <a:r>
              <a:rPr lang="en-US" b="true" sz="6199">
                <a:solidFill>
                  <a:srgbClr val="C8102E"/>
                </a:solidFill>
                <a:latin typeface="Milo OT 3"/>
                <a:ea typeface="Milo OT 3"/>
                <a:cs typeface="Milo OT 3"/>
                <a:sym typeface="Milo OT 3"/>
              </a:rPr>
              <a:t>Stage 4</a:t>
            </a:r>
          </a:p>
        </p:txBody>
      </p:sp>
      <p:sp>
        <p:nvSpPr>
          <p:cNvPr name="TextBox 8" id="8"/>
          <p:cNvSpPr txBox="true"/>
          <p:nvPr/>
        </p:nvSpPr>
        <p:spPr>
          <a:xfrm rot="0">
            <a:off x="1028700" y="5266290"/>
            <a:ext cx="3047586" cy="1066800"/>
          </a:xfrm>
          <a:prstGeom prst="rect">
            <a:avLst/>
          </a:prstGeom>
        </p:spPr>
        <p:txBody>
          <a:bodyPr anchor="t" rtlCol="false" tIns="0" lIns="0" bIns="0" rIns="0">
            <a:spAutoFit/>
          </a:bodyPr>
          <a:lstStyle/>
          <a:p>
            <a:pPr algn="ctr" marL="0" indent="0" lvl="0">
              <a:lnSpc>
                <a:spcPts val="7439"/>
              </a:lnSpc>
            </a:pPr>
            <a:r>
              <a:rPr lang="en-US" b="true" sz="6199">
                <a:solidFill>
                  <a:srgbClr val="C8102E"/>
                </a:solidFill>
                <a:latin typeface="Milo OT 3"/>
                <a:ea typeface="Milo OT 3"/>
                <a:cs typeface="Milo OT 3"/>
                <a:sym typeface="Milo OT 3"/>
              </a:rPr>
              <a:t>Stage 5</a:t>
            </a:r>
          </a:p>
        </p:txBody>
      </p:sp>
      <p:sp>
        <p:nvSpPr>
          <p:cNvPr name="TextBox 9" id="9"/>
          <p:cNvSpPr txBox="true"/>
          <p:nvPr/>
        </p:nvSpPr>
        <p:spPr>
          <a:xfrm rot="0">
            <a:off x="1028700" y="7250548"/>
            <a:ext cx="3047586" cy="1066800"/>
          </a:xfrm>
          <a:prstGeom prst="rect">
            <a:avLst/>
          </a:prstGeom>
        </p:spPr>
        <p:txBody>
          <a:bodyPr anchor="t" rtlCol="false" tIns="0" lIns="0" bIns="0" rIns="0">
            <a:spAutoFit/>
          </a:bodyPr>
          <a:lstStyle/>
          <a:p>
            <a:pPr algn="ctr" marL="0" indent="0" lvl="0">
              <a:lnSpc>
                <a:spcPts val="7439"/>
              </a:lnSpc>
            </a:pPr>
            <a:r>
              <a:rPr lang="en-US" b="true" sz="6199">
                <a:solidFill>
                  <a:srgbClr val="C8102E"/>
                </a:solidFill>
                <a:latin typeface="Milo OT 3"/>
                <a:ea typeface="Milo OT 3"/>
                <a:cs typeface="Milo OT 3"/>
                <a:sym typeface="Milo OT 3"/>
              </a:rPr>
              <a:t>Stage 6</a:t>
            </a:r>
          </a:p>
        </p:txBody>
      </p:sp>
      <p:sp>
        <p:nvSpPr>
          <p:cNvPr name="AutoShape 10" id="10"/>
          <p:cNvSpPr/>
          <p:nvPr/>
        </p:nvSpPr>
        <p:spPr>
          <a:xfrm rot="0">
            <a:off x="4717886" y="5543228"/>
            <a:ext cx="404100" cy="404100"/>
          </a:xfrm>
          <a:prstGeom prst="rect">
            <a:avLst/>
          </a:prstGeom>
          <a:solidFill>
            <a:srgbClr val="17242D"/>
          </a:solidFill>
        </p:spPr>
      </p:sp>
      <p:sp>
        <p:nvSpPr>
          <p:cNvPr name="AutoShape 11" id="11"/>
          <p:cNvSpPr/>
          <p:nvPr/>
        </p:nvSpPr>
        <p:spPr>
          <a:xfrm rot="0">
            <a:off x="4717886" y="7645927"/>
            <a:ext cx="404100" cy="404100"/>
          </a:xfrm>
          <a:prstGeom prst="rect">
            <a:avLst/>
          </a:prstGeom>
          <a:solidFill>
            <a:srgbClr val="17242D"/>
          </a:solidFill>
        </p:spPr>
      </p:sp>
      <p:sp>
        <p:nvSpPr>
          <p:cNvPr name="TextBox 12" id="12"/>
          <p:cNvSpPr txBox="true"/>
          <p:nvPr/>
        </p:nvSpPr>
        <p:spPr>
          <a:xfrm rot="0">
            <a:off x="996888" y="1028700"/>
            <a:ext cx="16262412" cy="1285875"/>
          </a:xfrm>
          <a:prstGeom prst="rect">
            <a:avLst/>
          </a:prstGeom>
        </p:spPr>
        <p:txBody>
          <a:bodyPr anchor="t" rtlCol="false" tIns="0" lIns="0" bIns="0" rIns="0">
            <a:spAutoFit/>
          </a:bodyPr>
          <a:lstStyle/>
          <a:p>
            <a:pPr algn="ctr">
              <a:lnSpc>
                <a:spcPts val="10199"/>
              </a:lnSpc>
            </a:pPr>
            <a:r>
              <a:rPr lang="en-US" sz="8499" spc="-169">
                <a:solidFill>
                  <a:srgbClr val="FFFFFF"/>
                </a:solidFill>
                <a:latin typeface="League Gothic"/>
                <a:ea typeface="League Gothic"/>
                <a:cs typeface="League Gothic"/>
                <a:sym typeface="League Gothic"/>
              </a:rPr>
              <a:t>AFB FUNDING PROCESS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9D9"/>
        </a:solidFill>
      </p:bgPr>
    </p:bg>
    <p:spTree>
      <p:nvGrpSpPr>
        <p:cNvPr id="1" name=""/>
        <p:cNvGrpSpPr/>
        <p:nvPr/>
      </p:nvGrpSpPr>
      <p:grpSpPr>
        <a:xfrm>
          <a:off x="0" y="0"/>
          <a:ext cx="0" cy="0"/>
          <a:chOff x="0" y="0"/>
          <a:chExt cx="0" cy="0"/>
        </a:xfrm>
      </p:grpSpPr>
      <p:sp>
        <p:nvSpPr>
          <p:cNvPr name="Freeform 2" id="2"/>
          <p:cNvSpPr/>
          <p:nvPr/>
        </p:nvSpPr>
        <p:spPr>
          <a:xfrm flipH="false" flipV="false" rot="0">
            <a:off x="10495146" y="0"/>
            <a:ext cx="7792854" cy="5912436"/>
          </a:xfrm>
          <a:custGeom>
            <a:avLst/>
            <a:gdLst/>
            <a:ahLst/>
            <a:cxnLst/>
            <a:rect r="r" b="b" t="t" l="l"/>
            <a:pathLst>
              <a:path h="5912436" w="7792854">
                <a:moveTo>
                  <a:pt x="0" y="0"/>
                </a:moveTo>
                <a:lnTo>
                  <a:pt x="7792854" y="0"/>
                </a:lnTo>
                <a:lnTo>
                  <a:pt x="7792854" y="5912436"/>
                </a:lnTo>
                <a:lnTo>
                  <a:pt x="0" y="5912436"/>
                </a:lnTo>
                <a:lnTo>
                  <a:pt x="0" y="0"/>
                </a:lnTo>
                <a:close/>
              </a:path>
            </a:pathLst>
          </a:custGeom>
          <a:blipFill>
            <a:blip r:embed="rId2"/>
            <a:stretch>
              <a:fillRect l="0" t="0" r="0" b="-34245"/>
            </a:stretch>
          </a:blipFill>
        </p:spPr>
      </p:sp>
      <p:sp>
        <p:nvSpPr>
          <p:cNvPr name="Freeform 3" id="3"/>
          <p:cNvSpPr/>
          <p:nvPr/>
        </p:nvSpPr>
        <p:spPr>
          <a:xfrm flipH="false" flipV="false" rot="-5400000">
            <a:off x="-808799" y="6186342"/>
            <a:ext cx="4368105" cy="3833211"/>
          </a:xfrm>
          <a:custGeom>
            <a:avLst/>
            <a:gdLst/>
            <a:ahLst/>
            <a:cxnLst/>
            <a:rect r="r" b="b" t="t" l="l"/>
            <a:pathLst>
              <a:path h="3833211" w="4368105">
                <a:moveTo>
                  <a:pt x="0" y="0"/>
                </a:moveTo>
                <a:lnTo>
                  <a:pt x="4368105" y="0"/>
                </a:lnTo>
                <a:lnTo>
                  <a:pt x="4368105" y="3833211"/>
                </a:lnTo>
                <a:lnTo>
                  <a:pt x="0" y="3833211"/>
                </a:lnTo>
                <a:lnTo>
                  <a:pt x="0" y="0"/>
                </a:lnTo>
                <a:close/>
              </a:path>
            </a:pathLst>
          </a:custGeom>
          <a:blipFill>
            <a:blip r:embed="rId3"/>
            <a:stretch>
              <a:fillRect l="-16610" t="0" r="-16758" b="-14122"/>
            </a:stretch>
          </a:blipFill>
        </p:spPr>
      </p:sp>
      <p:sp>
        <p:nvSpPr>
          <p:cNvPr name="Freeform 4" id="4"/>
          <p:cNvSpPr/>
          <p:nvPr/>
        </p:nvSpPr>
        <p:spPr>
          <a:xfrm flipH="false" flipV="false" rot="0">
            <a:off x="10774499" y="5912436"/>
            <a:ext cx="7513501" cy="4374564"/>
          </a:xfrm>
          <a:custGeom>
            <a:avLst/>
            <a:gdLst/>
            <a:ahLst/>
            <a:cxnLst/>
            <a:rect r="r" b="b" t="t" l="l"/>
            <a:pathLst>
              <a:path h="4374564" w="7513501">
                <a:moveTo>
                  <a:pt x="0" y="0"/>
                </a:moveTo>
                <a:lnTo>
                  <a:pt x="7513501" y="0"/>
                </a:lnTo>
                <a:lnTo>
                  <a:pt x="7513501" y="4374564"/>
                </a:lnTo>
                <a:lnTo>
                  <a:pt x="0" y="4374564"/>
                </a:lnTo>
                <a:lnTo>
                  <a:pt x="0" y="0"/>
                </a:lnTo>
                <a:close/>
              </a:path>
            </a:pathLst>
          </a:custGeom>
          <a:blipFill>
            <a:blip r:embed="rId4"/>
            <a:stretch>
              <a:fillRect l="0" t="-22780" r="0" b="-4800"/>
            </a:stretch>
          </a:blipFill>
        </p:spPr>
      </p:sp>
      <p:sp>
        <p:nvSpPr>
          <p:cNvPr name="Freeform 5" id="5"/>
          <p:cNvSpPr/>
          <p:nvPr/>
        </p:nvSpPr>
        <p:spPr>
          <a:xfrm flipH="false" flipV="false" rot="0">
            <a:off x="3291859" y="5918895"/>
            <a:ext cx="7482640" cy="4368105"/>
          </a:xfrm>
          <a:custGeom>
            <a:avLst/>
            <a:gdLst/>
            <a:ahLst/>
            <a:cxnLst/>
            <a:rect r="r" b="b" t="t" l="l"/>
            <a:pathLst>
              <a:path h="4368105" w="7482640">
                <a:moveTo>
                  <a:pt x="0" y="0"/>
                </a:moveTo>
                <a:lnTo>
                  <a:pt x="7482640" y="0"/>
                </a:lnTo>
                <a:lnTo>
                  <a:pt x="7482640" y="4368105"/>
                </a:lnTo>
                <a:lnTo>
                  <a:pt x="0" y="4368105"/>
                </a:lnTo>
                <a:lnTo>
                  <a:pt x="0" y="0"/>
                </a:lnTo>
                <a:close/>
              </a:path>
            </a:pathLst>
          </a:custGeom>
          <a:blipFill>
            <a:blip r:embed="rId5"/>
            <a:stretch>
              <a:fillRect l="0" t="-2354" r="0" b="-2354"/>
            </a:stretch>
          </a:blipFill>
        </p:spPr>
      </p:sp>
      <p:grpSp>
        <p:nvGrpSpPr>
          <p:cNvPr name="Group 6" id="6"/>
          <p:cNvGrpSpPr/>
          <p:nvPr/>
        </p:nvGrpSpPr>
        <p:grpSpPr>
          <a:xfrm rot="0">
            <a:off x="14242570" y="250764"/>
            <a:ext cx="4045430" cy="950166"/>
            <a:chOff x="0" y="0"/>
            <a:chExt cx="5393906" cy="1266888"/>
          </a:xfrm>
        </p:grpSpPr>
        <p:grpSp>
          <p:nvGrpSpPr>
            <p:cNvPr name="Group 7" id="7"/>
            <p:cNvGrpSpPr/>
            <p:nvPr/>
          </p:nvGrpSpPr>
          <p:grpSpPr>
            <a:xfrm rot="0">
              <a:off x="0" y="0"/>
              <a:ext cx="5393906" cy="1266888"/>
              <a:chOff x="0" y="0"/>
              <a:chExt cx="5710980" cy="1341361"/>
            </a:xfrm>
          </p:grpSpPr>
          <p:sp>
            <p:nvSpPr>
              <p:cNvPr name="Freeform 8" id="8"/>
              <p:cNvSpPr/>
              <p:nvPr/>
            </p:nvSpPr>
            <p:spPr>
              <a:xfrm flipH="false" flipV="false" rot="0">
                <a:off x="0" y="0"/>
                <a:ext cx="5710980" cy="1341361"/>
              </a:xfrm>
              <a:custGeom>
                <a:avLst/>
                <a:gdLst/>
                <a:ahLst/>
                <a:cxnLst/>
                <a:rect r="r" b="b" t="t" l="l"/>
                <a:pathLst>
                  <a:path h="1341361" w="5710980">
                    <a:moveTo>
                      <a:pt x="5586520" y="1341360"/>
                    </a:moveTo>
                    <a:lnTo>
                      <a:pt x="124460" y="1341360"/>
                    </a:lnTo>
                    <a:cubicBezTo>
                      <a:pt x="55880" y="1341360"/>
                      <a:pt x="0" y="1285481"/>
                      <a:pt x="0" y="1216900"/>
                    </a:cubicBezTo>
                    <a:lnTo>
                      <a:pt x="0" y="124460"/>
                    </a:lnTo>
                    <a:cubicBezTo>
                      <a:pt x="0" y="55880"/>
                      <a:pt x="55880" y="0"/>
                      <a:pt x="124460" y="0"/>
                    </a:cubicBezTo>
                    <a:lnTo>
                      <a:pt x="5586520" y="0"/>
                    </a:lnTo>
                    <a:cubicBezTo>
                      <a:pt x="5655100" y="0"/>
                      <a:pt x="5710980" y="55880"/>
                      <a:pt x="5710980" y="124460"/>
                    </a:cubicBezTo>
                    <a:lnTo>
                      <a:pt x="5710980" y="1216901"/>
                    </a:lnTo>
                    <a:cubicBezTo>
                      <a:pt x="5710980" y="1285481"/>
                      <a:pt x="5655100" y="1341361"/>
                      <a:pt x="5586520" y="1341361"/>
                    </a:cubicBezTo>
                    <a:close/>
                  </a:path>
                </a:pathLst>
              </a:custGeom>
              <a:solidFill>
                <a:srgbClr val="960C22"/>
              </a:solidFill>
            </p:spPr>
          </p:sp>
        </p:grpSp>
        <p:sp>
          <p:nvSpPr>
            <p:cNvPr name="TextBox 9" id="9"/>
            <p:cNvSpPr txBox="true"/>
            <p:nvPr/>
          </p:nvSpPr>
          <p:spPr>
            <a:xfrm rot="0">
              <a:off x="206142" y="112093"/>
              <a:ext cx="4981622" cy="966503"/>
            </a:xfrm>
            <a:prstGeom prst="rect">
              <a:avLst/>
            </a:prstGeom>
          </p:spPr>
          <p:txBody>
            <a:bodyPr anchor="t" rtlCol="false" tIns="0" lIns="0" bIns="0" rIns="0">
              <a:spAutoFit/>
            </a:bodyPr>
            <a:lstStyle/>
            <a:p>
              <a:pPr algn="ctr">
                <a:lnSpc>
                  <a:spcPts val="2836"/>
                </a:lnSpc>
              </a:pPr>
              <a:r>
                <a:rPr lang="en-US" sz="2025">
                  <a:solidFill>
                    <a:srgbClr val="FFF9D9"/>
                  </a:solidFill>
                  <a:latin typeface="Milo OT 2"/>
                  <a:ea typeface="Milo OT 2"/>
                  <a:cs typeface="Milo OT 2"/>
                  <a:sym typeface="Milo OT 2"/>
                </a:rPr>
                <a:t>Alpha Phi Alpha Fraternity- </a:t>
              </a:r>
            </a:p>
            <a:p>
              <a:pPr algn="ctr">
                <a:lnSpc>
                  <a:spcPts val="2836"/>
                </a:lnSpc>
              </a:pPr>
              <a:r>
                <a:rPr lang="en-US" sz="2025">
                  <a:solidFill>
                    <a:srgbClr val="FFF9D9"/>
                  </a:solidFill>
                  <a:latin typeface="Milo OT 2"/>
                  <a:ea typeface="Milo OT 2"/>
                  <a:cs typeface="Milo OT 2"/>
                  <a:sym typeface="Milo OT 2"/>
                </a:rPr>
                <a:t>The Intro</a:t>
              </a:r>
            </a:p>
          </p:txBody>
        </p:sp>
      </p:grpSp>
      <p:grpSp>
        <p:nvGrpSpPr>
          <p:cNvPr name="Group 10" id="10"/>
          <p:cNvGrpSpPr/>
          <p:nvPr/>
        </p:nvGrpSpPr>
        <p:grpSpPr>
          <a:xfrm rot="0">
            <a:off x="13790515" y="5912436"/>
            <a:ext cx="4497485" cy="1111063"/>
            <a:chOff x="0" y="0"/>
            <a:chExt cx="5996647" cy="1481417"/>
          </a:xfrm>
        </p:grpSpPr>
        <p:grpSp>
          <p:nvGrpSpPr>
            <p:cNvPr name="Group 11" id="11"/>
            <p:cNvGrpSpPr/>
            <p:nvPr/>
          </p:nvGrpSpPr>
          <p:grpSpPr>
            <a:xfrm rot="0">
              <a:off x="0" y="0"/>
              <a:ext cx="5996647" cy="1481417"/>
              <a:chOff x="0" y="0"/>
              <a:chExt cx="7457250" cy="1842246"/>
            </a:xfrm>
          </p:grpSpPr>
          <p:sp>
            <p:nvSpPr>
              <p:cNvPr name="Freeform 12" id="12"/>
              <p:cNvSpPr/>
              <p:nvPr/>
            </p:nvSpPr>
            <p:spPr>
              <a:xfrm flipH="false" flipV="false" rot="0">
                <a:off x="0" y="0"/>
                <a:ext cx="7457250" cy="1842246"/>
              </a:xfrm>
              <a:custGeom>
                <a:avLst/>
                <a:gdLst/>
                <a:ahLst/>
                <a:cxnLst/>
                <a:rect r="r" b="b" t="t" l="l"/>
                <a:pathLst>
                  <a:path h="1842246" w="7457250">
                    <a:moveTo>
                      <a:pt x="7332790" y="1842246"/>
                    </a:moveTo>
                    <a:lnTo>
                      <a:pt x="124460" y="1842246"/>
                    </a:lnTo>
                    <a:cubicBezTo>
                      <a:pt x="55880" y="1842246"/>
                      <a:pt x="0" y="1786366"/>
                      <a:pt x="0" y="1717786"/>
                    </a:cubicBezTo>
                    <a:lnTo>
                      <a:pt x="0" y="124460"/>
                    </a:lnTo>
                    <a:cubicBezTo>
                      <a:pt x="0" y="55880"/>
                      <a:pt x="55880" y="0"/>
                      <a:pt x="124460" y="0"/>
                    </a:cubicBezTo>
                    <a:lnTo>
                      <a:pt x="7332790" y="0"/>
                    </a:lnTo>
                    <a:cubicBezTo>
                      <a:pt x="7401370" y="0"/>
                      <a:pt x="7457250" y="55880"/>
                      <a:pt x="7457250" y="124460"/>
                    </a:cubicBezTo>
                    <a:lnTo>
                      <a:pt x="7457250" y="1717786"/>
                    </a:lnTo>
                    <a:cubicBezTo>
                      <a:pt x="7457250" y="1786366"/>
                      <a:pt x="7401370" y="1842246"/>
                      <a:pt x="7332790" y="1842246"/>
                    </a:cubicBezTo>
                    <a:close/>
                  </a:path>
                </a:pathLst>
              </a:custGeom>
              <a:solidFill>
                <a:srgbClr val="960C22"/>
              </a:solidFill>
            </p:spPr>
          </p:sp>
        </p:grpSp>
        <p:sp>
          <p:nvSpPr>
            <p:cNvPr name="TextBox 13" id="13"/>
            <p:cNvSpPr txBox="true"/>
            <p:nvPr/>
          </p:nvSpPr>
          <p:spPr>
            <a:xfrm rot="0">
              <a:off x="229177" y="84114"/>
              <a:ext cx="5538292" cy="1236990"/>
            </a:xfrm>
            <a:prstGeom prst="rect">
              <a:avLst/>
            </a:prstGeom>
          </p:spPr>
          <p:txBody>
            <a:bodyPr anchor="t" rtlCol="false" tIns="0" lIns="0" bIns="0" rIns="0">
              <a:spAutoFit/>
            </a:bodyPr>
            <a:lstStyle/>
            <a:p>
              <a:pPr algn="ctr">
                <a:lnSpc>
                  <a:spcPts val="2414"/>
                </a:lnSpc>
              </a:pPr>
              <a:r>
                <a:rPr lang="en-US" sz="1724">
                  <a:solidFill>
                    <a:srgbClr val="FFF9D9"/>
                  </a:solidFill>
                  <a:latin typeface="Milo OT 2"/>
                  <a:ea typeface="Milo OT 2"/>
                  <a:cs typeface="Milo OT 2"/>
                  <a:sym typeface="Milo OT 2"/>
                </a:rPr>
                <a:t>Masters of Athletic Training Society - Southwest Athletic Trainers Association Conference </a:t>
              </a:r>
            </a:p>
          </p:txBody>
        </p:sp>
      </p:grpSp>
      <p:grpSp>
        <p:nvGrpSpPr>
          <p:cNvPr name="Group 14" id="14"/>
          <p:cNvGrpSpPr/>
          <p:nvPr/>
        </p:nvGrpSpPr>
        <p:grpSpPr>
          <a:xfrm rot="0">
            <a:off x="327222" y="5918895"/>
            <a:ext cx="8235059" cy="590576"/>
            <a:chOff x="0" y="0"/>
            <a:chExt cx="10980079" cy="787435"/>
          </a:xfrm>
        </p:grpSpPr>
        <p:grpSp>
          <p:nvGrpSpPr>
            <p:cNvPr name="Group 15" id="15"/>
            <p:cNvGrpSpPr/>
            <p:nvPr/>
          </p:nvGrpSpPr>
          <p:grpSpPr>
            <a:xfrm rot="0">
              <a:off x="0" y="0"/>
              <a:ext cx="10980079" cy="787435"/>
              <a:chOff x="0" y="0"/>
              <a:chExt cx="11625529" cy="833723"/>
            </a:xfrm>
          </p:grpSpPr>
          <p:sp>
            <p:nvSpPr>
              <p:cNvPr name="Freeform 16" id="16"/>
              <p:cNvSpPr/>
              <p:nvPr/>
            </p:nvSpPr>
            <p:spPr>
              <a:xfrm flipH="false" flipV="false" rot="0">
                <a:off x="0" y="0"/>
                <a:ext cx="11625529" cy="833723"/>
              </a:xfrm>
              <a:custGeom>
                <a:avLst/>
                <a:gdLst/>
                <a:ahLst/>
                <a:cxnLst/>
                <a:rect r="r" b="b" t="t" l="l"/>
                <a:pathLst>
                  <a:path h="833723" w="11625529">
                    <a:moveTo>
                      <a:pt x="11501069" y="833723"/>
                    </a:moveTo>
                    <a:lnTo>
                      <a:pt x="124460" y="833723"/>
                    </a:lnTo>
                    <a:cubicBezTo>
                      <a:pt x="55880" y="833723"/>
                      <a:pt x="0" y="777843"/>
                      <a:pt x="0" y="709263"/>
                    </a:cubicBezTo>
                    <a:lnTo>
                      <a:pt x="0" y="124460"/>
                    </a:lnTo>
                    <a:cubicBezTo>
                      <a:pt x="0" y="55880"/>
                      <a:pt x="55880" y="0"/>
                      <a:pt x="124460" y="0"/>
                    </a:cubicBezTo>
                    <a:lnTo>
                      <a:pt x="11501069" y="0"/>
                    </a:lnTo>
                    <a:cubicBezTo>
                      <a:pt x="11569649" y="0"/>
                      <a:pt x="11625529" y="55880"/>
                      <a:pt x="11625529" y="124460"/>
                    </a:cubicBezTo>
                    <a:lnTo>
                      <a:pt x="11625529" y="709263"/>
                    </a:lnTo>
                    <a:cubicBezTo>
                      <a:pt x="11625529" y="777843"/>
                      <a:pt x="11569649" y="833723"/>
                      <a:pt x="11501069" y="833723"/>
                    </a:cubicBezTo>
                    <a:close/>
                  </a:path>
                </a:pathLst>
              </a:custGeom>
              <a:solidFill>
                <a:srgbClr val="960C22"/>
              </a:solidFill>
            </p:spPr>
          </p:sp>
        </p:grpSp>
        <p:sp>
          <p:nvSpPr>
            <p:cNvPr name="TextBox 17" id="17"/>
            <p:cNvSpPr txBox="true"/>
            <p:nvPr/>
          </p:nvSpPr>
          <p:spPr>
            <a:xfrm rot="0">
              <a:off x="419632" y="112093"/>
              <a:ext cx="10140815" cy="487049"/>
            </a:xfrm>
            <a:prstGeom prst="rect">
              <a:avLst/>
            </a:prstGeom>
          </p:spPr>
          <p:txBody>
            <a:bodyPr anchor="t" rtlCol="false" tIns="0" lIns="0" bIns="0" rIns="0">
              <a:spAutoFit/>
            </a:bodyPr>
            <a:lstStyle/>
            <a:p>
              <a:pPr algn="ctr">
                <a:lnSpc>
                  <a:spcPts val="2836"/>
                </a:lnSpc>
              </a:pPr>
              <a:r>
                <a:rPr lang="en-US" sz="2025">
                  <a:solidFill>
                    <a:srgbClr val="FFF9D9"/>
                  </a:solidFill>
                  <a:latin typeface="Milo OT 2"/>
                  <a:ea typeface="Milo OT 2"/>
                  <a:cs typeface="Milo OT 2"/>
                  <a:sym typeface="Milo OT 2"/>
                </a:rPr>
                <a:t>Women in Physics - Impact of Social Media on Children</a:t>
              </a:r>
            </a:p>
          </p:txBody>
        </p:sp>
      </p:grpSp>
      <p:sp>
        <p:nvSpPr>
          <p:cNvPr name="Freeform 18" id="18"/>
          <p:cNvSpPr/>
          <p:nvPr/>
        </p:nvSpPr>
        <p:spPr>
          <a:xfrm flipH="false" flipV="false" rot="0">
            <a:off x="0" y="0"/>
            <a:ext cx="10495146" cy="5912436"/>
          </a:xfrm>
          <a:custGeom>
            <a:avLst/>
            <a:gdLst/>
            <a:ahLst/>
            <a:cxnLst/>
            <a:rect r="r" b="b" t="t" l="l"/>
            <a:pathLst>
              <a:path h="5912436" w="10495146">
                <a:moveTo>
                  <a:pt x="0" y="0"/>
                </a:moveTo>
                <a:lnTo>
                  <a:pt x="10495146" y="0"/>
                </a:lnTo>
                <a:lnTo>
                  <a:pt x="10495146" y="5912436"/>
                </a:lnTo>
                <a:lnTo>
                  <a:pt x="0" y="5912436"/>
                </a:lnTo>
                <a:lnTo>
                  <a:pt x="0" y="0"/>
                </a:lnTo>
                <a:close/>
              </a:path>
            </a:pathLst>
          </a:custGeom>
          <a:blipFill>
            <a:blip r:embed="rId6"/>
            <a:stretch>
              <a:fillRect l="0" t="-21117" r="0" b="-21117"/>
            </a:stretch>
          </a:blipFill>
        </p:spPr>
      </p:sp>
      <p:grpSp>
        <p:nvGrpSpPr>
          <p:cNvPr name="Group 19" id="19"/>
          <p:cNvGrpSpPr/>
          <p:nvPr/>
        </p:nvGrpSpPr>
        <p:grpSpPr>
          <a:xfrm rot="0">
            <a:off x="5726240" y="0"/>
            <a:ext cx="4147041" cy="795421"/>
            <a:chOff x="0" y="0"/>
            <a:chExt cx="5529388" cy="1060561"/>
          </a:xfrm>
        </p:grpSpPr>
        <p:grpSp>
          <p:nvGrpSpPr>
            <p:cNvPr name="Group 20" id="20"/>
            <p:cNvGrpSpPr/>
            <p:nvPr/>
          </p:nvGrpSpPr>
          <p:grpSpPr>
            <a:xfrm rot="0">
              <a:off x="194980" y="0"/>
              <a:ext cx="5334407" cy="1040604"/>
              <a:chOff x="0" y="0"/>
              <a:chExt cx="4460058" cy="870042"/>
            </a:xfrm>
          </p:grpSpPr>
          <p:sp>
            <p:nvSpPr>
              <p:cNvPr name="Freeform 21" id="21"/>
              <p:cNvSpPr/>
              <p:nvPr/>
            </p:nvSpPr>
            <p:spPr>
              <a:xfrm flipH="false" flipV="false" rot="0">
                <a:off x="0" y="0"/>
                <a:ext cx="4460058" cy="870042"/>
              </a:xfrm>
              <a:custGeom>
                <a:avLst/>
                <a:gdLst/>
                <a:ahLst/>
                <a:cxnLst/>
                <a:rect r="r" b="b" t="t" l="l"/>
                <a:pathLst>
                  <a:path h="870042" w="4460058">
                    <a:moveTo>
                      <a:pt x="4335597" y="870041"/>
                    </a:moveTo>
                    <a:lnTo>
                      <a:pt x="124460" y="870041"/>
                    </a:lnTo>
                    <a:cubicBezTo>
                      <a:pt x="55880" y="870041"/>
                      <a:pt x="0" y="814162"/>
                      <a:pt x="0" y="745581"/>
                    </a:cubicBezTo>
                    <a:lnTo>
                      <a:pt x="0" y="124460"/>
                    </a:lnTo>
                    <a:cubicBezTo>
                      <a:pt x="0" y="55880"/>
                      <a:pt x="55880" y="0"/>
                      <a:pt x="124460" y="0"/>
                    </a:cubicBezTo>
                    <a:lnTo>
                      <a:pt x="4335598" y="0"/>
                    </a:lnTo>
                    <a:cubicBezTo>
                      <a:pt x="4404178" y="0"/>
                      <a:pt x="4460058" y="55880"/>
                      <a:pt x="4460058" y="124460"/>
                    </a:cubicBezTo>
                    <a:lnTo>
                      <a:pt x="4460058" y="745582"/>
                    </a:lnTo>
                    <a:cubicBezTo>
                      <a:pt x="4460058" y="814162"/>
                      <a:pt x="4404178" y="870042"/>
                      <a:pt x="4335598" y="870042"/>
                    </a:cubicBezTo>
                    <a:close/>
                  </a:path>
                </a:pathLst>
              </a:custGeom>
              <a:solidFill>
                <a:srgbClr val="960C22"/>
              </a:solidFill>
            </p:spPr>
          </p:sp>
        </p:grpSp>
        <p:sp>
          <p:nvSpPr>
            <p:cNvPr name="TextBox 22" id="22"/>
            <p:cNvSpPr txBox="true"/>
            <p:nvPr/>
          </p:nvSpPr>
          <p:spPr>
            <a:xfrm rot="0">
              <a:off x="0" y="174438"/>
              <a:ext cx="5507862" cy="886123"/>
            </a:xfrm>
            <a:prstGeom prst="rect">
              <a:avLst/>
            </a:prstGeom>
          </p:spPr>
          <p:txBody>
            <a:bodyPr anchor="t" rtlCol="false" tIns="0" lIns="0" bIns="0" rIns="0">
              <a:spAutoFit/>
            </a:bodyPr>
            <a:lstStyle/>
            <a:p>
              <a:pPr algn="ctr">
                <a:lnSpc>
                  <a:spcPts val="2614"/>
                </a:lnSpc>
              </a:pPr>
              <a:r>
                <a:rPr lang="en-US" sz="1867">
                  <a:solidFill>
                    <a:srgbClr val="FFF9D9"/>
                  </a:solidFill>
                  <a:latin typeface="Milo OT 2"/>
                  <a:ea typeface="Milo OT 2"/>
                  <a:cs typeface="Milo OT 2"/>
                  <a:sym typeface="Milo OT 2"/>
                </a:rPr>
                <a:t>Institute of Industrial &amp; System Engineers- Networking Event</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2CC43A5283D4FBA70E9D123103D21" ma:contentTypeVersion="0" ma:contentTypeDescription="Create a new document." ma:contentTypeScope="" ma:versionID="f26ffb47e3212fdbe088679ed28b3221">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0B2888-6029-4C94-A017-6404EEF73491}"/>
</file>

<file path=customXml/itemProps2.xml><?xml version="1.0" encoding="utf-8"?>
<ds:datastoreItem xmlns:ds="http://schemas.openxmlformats.org/officeDocument/2006/customXml" ds:itemID="{8AEF3EEA-58AB-48C3-9C08-2A86113AB5EC}"/>
</file>

<file path=customXml/itemProps3.xml><?xml version="1.0" encoding="utf-8"?>
<ds:datastoreItem xmlns:ds="http://schemas.openxmlformats.org/officeDocument/2006/customXml" ds:itemID="{A98E8C23-37C6-47F0-9C9D-692D938D735A}"/>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AFB SFAC FY26</dc:title>
  <cp:revision>1</cp:revision>
  <dcterms:created xsi:type="dcterms:W3CDTF">2006-08-16T00:00:00Z</dcterms:created>
  <dcterms:modified xsi:type="dcterms:W3CDTF">2011-08-01T06:04:30Z</dcterms:modified>
  <dc:identifier>DAEq2y16Hmg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0x0101006DF2CC43A5283D4FBA70E9D123103D21</vt:lpwstr>
  </property>
</Properties>
</file>