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1" r:id="rId4"/>
    <p:sldMasterId id="2147483694" r:id="rId5"/>
  </p:sldMasterIdLst>
  <p:notesMasterIdLst>
    <p:notesMasterId r:id="rId41"/>
  </p:notesMasterIdLst>
  <p:handoutMasterIdLst>
    <p:handoutMasterId r:id="rId42"/>
  </p:handoutMasterIdLst>
  <p:sldIdLst>
    <p:sldId id="691" r:id="rId6"/>
    <p:sldId id="775" r:id="rId7"/>
    <p:sldId id="774" r:id="rId8"/>
    <p:sldId id="733" r:id="rId9"/>
    <p:sldId id="744" r:id="rId10"/>
    <p:sldId id="777" r:id="rId11"/>
    <p:sldId id="746" r:id="rId12"/>
    <p:sldId id="776" r:id="rId13"/>
    <p:sldId id="697" r:id="rId14"/>
    <p:sldId id="698" r:id="rId15"/>
    <p:sldId id="699" r:id="rId16"/>
    <p:sldId id="701" r:id="rId17"/>
    <p:sldId id="761" r:id="rId18"/>
    <p:sldId id="755" r:id="rId19"/>
    <p:sldId id="702" r:id="rId20"/>
    <p:sldId id="706" r:id="rId21"/>
    <p:sldId id="707" r:id="rId22"/>
    <p:sldId id="767" r:id="rId23"/>
    <p:sldId id="765" r:id="rId24"/>
    <p:sldId id="773" r:id="rId25"/>
    <p:sldId id="711" r:id="rId26"/>
    <p:sldId id="714" r:id="rId27"/>
    <p:sldId id="715" r:id="rId28"/>
    <p:sldId id="718" r:id="rId29"/>
    <p:sldId id="766" r:id="rId30"/>
    <p:sldId id="757" r:id="rId31"/>
    <p:sldId id="719" r:id="rId32"/>
    <p:sldId id="722" r:id="rId33"/>
    <p:sldId id="723" r:id="rId34"/>
    <p:sldId id="726" r:id="rId35"/>
    <p:sldId id="771" r:id="rId36"/>
    <p:sldId id="759" r:id="rId37"/>
    <p:sldId id="738" r:id="rId38"/>
    <p:sldId id="729" r:id="rId39"/>
    <p:sldId id="730" r:id="rId40"/>
  </p:sldIdLst>
  <p:sldSz cx="9144000" cy="6858000" type="screen4x3"/>
  <p:notesSz cx="7010400" cy="92964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40">
          <p15:clr>
            <a:srgbClr val="A4A3A4"/>
          </p15:clr>
        </p15:guide>
        <p15:guide id="3" pos="2880">
          <p15:clr>
            <a:srgbClr val="A4A3A4"/>
          </p15:clr>
        </p15:guide>
        <p15:guide id="4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1" userDrawn="1">
          <p15:clr>
            <a:srgbClr val="A4A3A4"/>
          </p15:clr>
        </p15:guide>
        <p15:guide id="2" orient="horz" pos="2928" userDrawn="1">
          <p15:clr>
            <a:srgbClr val="A4A3A4"/>
          </p15:clr>
        </p15:guide>
        <p15:guide id="3" pos="2261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010"/>
    <a:srgbClr val="640817"/>
    <a:srgbClr val="960C17"/>
    <a:srgbClr val="C8102E"/>
    <a:srgbClr val="BF0A2B"/>
    <a:srgbClr val="C2092B"/>
    <a:srgbClr val="558ED5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4740" autoAdjust="0"/>
  </p:normalViewPr>
  <p:slideViewPr>
    <p:cSldViewPr>
      <p:cViewPr varScale="1">
        <p:scale>
          <a:sx n="110" d="100"/>
          <a:sy n="110" d="100"/>
        </p:scale>
        <p:origin x="1596" y="108"/>
      </p:cViewPr>
      <p:guideLst>
        <p:guide orient="horz" pos="2160"/>
        <p:guide pos="1440"/>
        <p:guide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275"/>
    </p:cViewPr>
  </p:sorterViewPr>
  <p:notesViewPr>
    <p:cSldViewPr>
      <p:cViewPr varScale="1">
        <p:scale>
          <a:sx n="79" d="100"/>
          <a:sy n="79" d="100"/>
        </p:scale>
        <p:origin x="2004" y="90"/>
      </p:cViewPr>
      <p:guideLst>
        <p:guide orient="horz" pos="2981"/>
        <p:guide orient="horz" pos="2928"/>
        <p:guide pos="226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C9CC2DCD-4732-4F5F-8464-909061583FCE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F19D58C-8841-4D00-B80E-9D4A1F58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1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6" cy="465138"/>
          </a:xfrm>
          <a:prstGeom prst="rect">
            <a:avLst/>
          </a:prstGeom>
        </p:spPr>
        <p:txBody>
          <a:bodyPr vert="horz" lIns="93215" tIns="46603" rIns="93215" bIns="46603" rtlCol="0"/>
          <a:lstStyle>
            <a:lvl1pPr algn="l" defTabSz="915627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6" cy="465138"/>
          </a:xfrm>
          <a:prstGeom prst="rect">
            <a:avLst/>
          </a:prstGeom>
        </p:spPr>
        <p:txBody>
          <a:bodyPr vert="horz" wrap="square" lIns="93215" tIns="46603" rIns="93215" bIns="466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6B25C8-C194-4F61-A3B4-6CA7DE4315B6}" type="datetimeFigureOut">
              <a:rPr lang="en-US" altLang="en-US"/>
              <a:pPr/>
              <a:t>9/3/2021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9788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5" tIns="46603" rIns="93215" bIns="4660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3215" tIns="46603" rIns="93215" bIns="4660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8"/>
            <a:ext cx="3038476" cy="465138"/>
          </a:xfrm>
          <a:prstGeom prst="rect">
            <a:avLst/>
          </a:prstGeom>
        </p:spPr>
        <p:txBody>
          <a:bodyPr vert="horz" lIns="93215" tIns="46603" rIns="93215" bIns="46603" rtlCol="0" anchor="b"/>
          <a:lstStyle>
            <a:lvl1pPr algn="l" defTabSz="915627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8"/>
            <a:ext cx="3038476" cy="465138"/>
          </a:xfrm>
          <a:prstGeom prst="rect">
            <a:avLst/>
          </a:prstGeom>
        </p:spPr>
        <p:txBody>
          <a:bodyPr vert="horz" wrap="square" lIns="93215" tIns="46603" rIns="93215" bIns="466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753831-98FF-4D10-A337-32DFD45AD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258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519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69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4206" indent="-28623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4934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2908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60881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8855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6828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34803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92776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3799F36-6FAC-4982-BF5E-CF4F379BC467}" type="slidenum">
              <a:rPr lang="en-US" altLang="en-US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348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68425" y="1141413"/>
            <a:ext cx="4108450" cy="3081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57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821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927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341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889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17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393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68425" y="1141413"/>
            <a:ext cx="4108450" cy="3081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205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599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6401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29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269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4206" indent="-28623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4934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2908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60881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8855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6828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34803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92776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3799F36-6FAC-4982-BF5E-CF4F379BC467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72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932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128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19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68425" y="1141413"/>
            <a:ext cx="4108450" cy="3081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59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941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034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296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4286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128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>
                <a:solidFill>
                  <a:prstClr val="black"/>
                </a:solidFill>
              </a:rPr>
              <a:pPr/>
              <a:t>30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33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60500" y="1182688"/>
            <a:ext cx="4257675" cy="3194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063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7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4206" indent="-28623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4934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2908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60881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8855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6828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34803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92776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33F4CC-4818-4B5E-95B6-F7DE66314D89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507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98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35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D84C-FD37-4004-AD30-5A09D760F85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3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269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4206" indent="-28623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4934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2908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60881" indent="-22898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8855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6828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34803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92776" indent="-228987" defTabSz="91435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3799F36-6FAC-4982-BF5E-CF4F379BC467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602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961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655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820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53831-98FF-4D10-A337-32DFD45AD4B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27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98438" y="152400"/>
            <a:ext cx="8763000" cy="6553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362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215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052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2400" y="152400"/>
            <a:ext cx="8869363" cy="6553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1447803"/>
            <a:ext cx="8382000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6822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B4A46-CD13-44AD-9248-E281CB5D64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711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7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32600" y="6248400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96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01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32600" y="6299182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66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07791" y="622291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922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7173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7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B00DDD-74ED-44CC-90FB-07BCC1B033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474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609585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defTabSz="609585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48855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75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4" y="1502831"/>
            <a:ext cx="3008313" cy="718821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1503685"/>
            <a:ext cx="5111751" cy="46224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424858"/>
            <a:ext cx="3008313" cy="370131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77502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347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44323"/>
            <a:ext cx="5486400" cy="318325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7174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88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9957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2056"/>
            <a:ext cx="2057400" cy="451411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2052"/>
            <a:ext cx="6019800" cy="4514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4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AE10D3-A7F7-4491-B089-A93B9BBF5F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65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066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9" indent="0">
              <a:buNone/>
              <a:defRPr sz="2000" b="1"/>
            </a:lvl2pPr>
            <a:lvl3pPr marL="914079" indent="0">
              <a:buNone/>
              <a:defRPr sz="1800" b="1"/>
            </a:lvl3pPr>
            <a:lvl4pPr marL="1371119" indent="0">
              <a:buNone/>
              <a:defRPr sz="1600" b="1"/>
            </a:lvl4pPr>
            <a:lvl5pPr marL="1828159" indent="0">
              <a:buNone/>
              <a:defRPr sz="1600" b="1"/>
            </a:lvl5pPr>
            <a:lvl6pPr marL="2285199" indent="0">
              <a:buNone/>
              <a:defRPr sz="1600" b="1"/>
            </a:lvl6pPr>
            <a:lvl7pPr marL="2742237" indent="0">
              <a:buNone/>
              <a:defRPr sz="1600" b="1"/>
            </a:lvl7pPr>
            <a:lvl8pPr marL="3199278" indent="0">
              <a:buNone/>
              <a:defRPr sz="1600" b="1"/>
            </a:lvl8pPr>
            <a:lvl9pPr marL="365631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9" indent="0">
              <a:buNone/>
              <a:defRPr sz="2000" b="1"/>
            </a:lvl2pPr>
            <a:lvl3pPr marL="914079" indent="0">
              <a:buNone/>
              <a:defRPr sz="1800" b="1"/>
            </a:lvl3pPr>
            <a:lvl4pPr marL="1371119" indent="0">
              <a:buNone/>
              <a:defRPr sz="1600" b="1"/>
            </a:lvl4pPr>
            <a:lvl5pPr marL="1828159" indent="0">
              <a:buNone/>
              <a:defRPr sz="1600" b="1"/>
            </a:lvl5pPr>
            <a:lvl6pPr marL="2285199" indent="0">
              <a:buNone/>
              <a:defRPr sz="1600" b="1"/>
            </a:lvl6pPr>
            <a:lvl7pPr marL="2742237" indent="0">
              <a:buNone/>
              <a:defRPr sz="1600" b="1"/>
            </a:lvl7pPr>
            <a:lvl8pPr marL="3199278" indent="0">
              <a:buNone/>
              <a:defRPr sz="1600" b="1"/>
            </a:lvl8pPr>
            <a:lvl9pPr marL="365631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03397258-F175-4FEA-B91A-771AF995B256}" type="datetime1">
              <a:rPr lang="en-US" altLang="en-US"/>
              <a:pPr/>
              <a:t>9/3/2021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079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DRAFT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0DB7512-24CA-4549-9F13-5C5FC597B7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6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759174-D248-49D2-9610-BC2ED00FD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45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B772BF-C38C-4F4C-86F6-7647DF8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38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9" indent="0">
              <a:buNone/>
              <a:defRPr sz="1200"/>
            </a:lvl2pPr>
            <a:lvl3pPr marL="914079" indent="0">
              <a:buNone/>
              <a:defRPr sz="1000"/>
            </a:lvl3pPr>
            <a:lvl4pPr marL="1371119" indent="0">
              <a:buNone/>
              <a:defRPr sz="900"/>
            </a:lvl4pPr>
            <a:lvl5pPr marL="1828159" indent="0">
              <a:buNone/>
              <a:defRPr sz="900"/>
            </a:lvl5pPr>
            <a:lvl6pPr marL="2285199" indent="0">
              <a:buNone/>
              <a:defRPr sz="900"/>
            </a:lvl6pPr>
            <a:lvl7pPr marL="2742237" indent="0">
              <a:buNone/>
              <a:defRPr sz="900"/>
            </a:lvl7pPr>
            <a:lvl8pPr marL="3199278" indent="0">
              <a:buNone/>
              <a:defRPr sz="900"/>
            </a:lvl8pPr>
            <a:lvl9pPr marL="365631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5097A09F-36F1-4854-9752-F51C43EECBAB}" type="datetime1">
              <a:rPr lang="en-US" altLang="en-US"/>
              <a:pPr/>
              <a:t>9/3/2021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914079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DRAFT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4F0AE79-B300-4F00-932B-D48F34D78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23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039" indent="0">
              <a:buNone/>
              <a:defRPr sz="2800"/>
            </a:lvl2pPr>
            <a:lvl3pPr marL="914079" indent="0">
              <a:buNone/>
              <a:defRPr sz="2400"/>
            </a:lvl3pPr>
            <a:lvl4pPr marL="1371119" indent="0">
              <a:buNone/>
              <a:defRPr sz="2000"/>
            </a:lvl4pPr>
            <a:lvl5pPr marL="1828159" indent="0">
              <a:buNone/>
              <a:defRPr sz="2000"/>
            </a:lvl5pPr>
            <a:lvl6pPr marL="2285199" indent="0">
              <a:buNone/>
              <a:defRPr sz="2000"/>
            </a:lvl6pPr>
            <a:lvl7pPr marL="2742237" indent="0">
              <a:buNone/>
              <a:defRPr sz="2000"/>
            </a:lvl7pPr>
            <a:lvl8pPr marL="3199278" indent="0">
              <a:buNone/>
              <a:defRPr sz="2000"/>
            </a:lvl8pPr>
            <a:lvl9pPr marL="3656316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9" indent="0">
              <a:buNone/>
              <a:defRPr sz="1200"/>
            </a:lvl2pPr>
            <a:lvl3pPr marL="914079" indent="0">
              <a:buNone/>
              <a:defRPr sz="1000"/>
            </a:lvl3pPr>
            <a:lvl4pPr marL="1371119" indent="0">
              <a:buNone/>
              <a:defRPr sz="900"/>
            </a:lvl4pPr>
            <a:lvl5pPr marL="1828159" indent="0">
              <a:buNone/>
              <a:defRPr sz="900"/>
            </a:lvl5pPr>
            <a:lvl6pPr marL="2285199" indent="0">
              <a:buNone/>
              <a:defRPr sz="900"/>
            </a:lvl6pPr>
            <a:lvl7pPr marL="2742237" indent="0">
              <a:buNone/>
              <a:defRPr sz="900"/>
            </a:lvl7pPr>
            <a:lvl8pPr marL="3199278" indent="0">
              <a:buNone/>
              <a:defRPr sz="900"/>
            </a:lvl8pPr>
            <a:lvl9pPr marL="365631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29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52400" y="152400"/>
            <a:ext cx="8869363" cy="6553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219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274638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2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8001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83" y="304800"/>
            <a:ext cx="1082841" cy="1082841"/>
          </a:xfrm>
          <a:prstGeom prst="ellipse">
            <a:avLst/>
          </a:prstGeom>
          <a:blipFill rotWithShape="1">
            <a:blip r:embed="rId16"/>
            <a:stretch>
              <a:fillRect/>
            </a:stretch>
          </a:blipFill>
          <a:ln>
            <a:noFill/>
          </a:ln>
          <a:effectLst>
            <a:softEdge rad="11250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92B4A46-CD13-44AD-9248-E281CB5D64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3" r:id="rId3"/>
    <p:sldLayoutId id="2147483687" r:id="rId4"/>
    <p:sldLayoutId id="2147483688" r:id="rId5"/>
    <p:sldLayoutId id="2147483684" r:id="rId6"/>
    <p:sldLayoutId id="2147483685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706" r:id="rId13"/>
  </p:sldLayoutIdLst>
  <p:hf hdr="0" ftr="0" dt="0"/>
  <p:txStyles>
    <p:titleStyle>
      <a:lvl1pPr algn="l" defTabSz="912813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71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58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9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37" indent="-228519" algn="l" defTabSz="9140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9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7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8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16" algn="l" defTabSz="9140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764" y="0"/>
            <a:ext cx="9139237" cy="137160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85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79400" y="275167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79400" y="1600205"/>
            <a:ext cx="8686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9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3873" y="6299579"/>
            <a:ext cx="402474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479977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algn="r" defTabSz="609585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 defTabSz="609585"/>
              <a:t>‹#›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6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defTabSz="457189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Arial"/>
        </a:defRPr>
      </a:lvl1pPr>
      <a:lvl2pPr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189"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377"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566"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754" algn="ctr" defTabSz="457189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891" indent="-342891" algn="l" defTabSz="457189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Arial"/>
        </a:defRPr>
      </a:lvl1pPr>
      <a:lvl2pPr marL="742932" indent="-285744" algn="l" defTabSz="457189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Arial"/>
        </a:defRPr>
      </a:lvl2pPr>
      <a:lvl3pPr marL="1142971" indent="-228594" algn="l" defTabSz="457189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Arial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Arial"/>
        </a:defRPr>
      </a:lvl4pPr>
      <a:lvl5pPr marL="2057349" indent="-228594" algn="l" defTabSz="457189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3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2514600"/>
          </a:xfrm>
        </p:spPr>
        <p:txBody>
          <a:bodyPr rtlCol="0">
            <a:normAutofit/>
          </a:bodyPr>
          <a:lstStyle/>
          <a:p>
            <a:pPr defTabSz="914079" fontAlgn="auto">
              <a:spcAft>
                <a:spcPts val="0"/>
              </a:spcAft>
              <a:defRPr/>
            </a:pPr>
            <a: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</a:rPr>
              <a:t>FY2022 Annual Budget</a:t>
            </a:r>
          </a:p>
          <a:p>
            <a:pPr defTabSz="914079" fontAlgn="auto">
              <a:spcAft>
                <a:spcPts val="0"/>
              </a:spcAft>
              <a:defRPr/>
            </a:pPr>
            <a:endParaRPr lang="en-US" sz="2000" dirty="0">
              <a:solidFill>
                <a:prstClr val="black">
                  <a:tint val="75000"/>
                </a:prstClr>
              </a:solidFill>
              <a:ea typeface="+mn-ea"/>
            </a:endParaRPr>
          </a:p>
          <a:p>
            <a:pPr defTabSz="914079" fontAlgn="auto">
              <a:spcAft>
                <a:spcPts val="0"/>
              </a:spcAft>
              <a:defRPr/>
            </a:pPr>
            <a:r>
              <a:rPr lang="en-US" sz="2000" dirty="0">
                <a:solidFill>
                  <a:prstClr val="black">
                    <a:tint val="75000"/>
                  </a:prstClr>
                </a:solidFill>
                <a:ea typeface="+mn-ea"/>
              </a:rPr>
              <a:t>Presentation to the </a:t>
            </a:r>
          </a:p>
          <a:p>
            <a:pPr defTabSz="914079" fontAlgn="auto">
              <a:spcAft>
                <a:spcPts val="0"/>
              </a:spcAft>
              <a:defRPr/>
            </a:pPr>
            <a:r>
              <a:rPr lang="en-US" sz="2000" dirty="0">
                <a:solidFill>
                  <a:prstClr val="black">
                    <a:tint val="75000"/>
                  </a:prstClr>
                </a:solidFill>
                <a:ea typeface="+mn-ea"/>
              </a:rPr>
              <a:t>Administration and Finance Committee</a:t>
            </a:r>
          </a:p>
          <a:p>
            <a:pPr defTabSz="914079" fontAlgn="auto">
              <a:spcAft>
                <a:spcPts val="0"/>
              </a:spcAft>
              <a:defRPr/>
            </a:pPr>
            <a:endParaRPr lang="en-US" sz="1600" dirty="0">
              <a:solidFill>
                <a:prstClr val="black">
                  <a:tint val="75000"/>
                </a:prstClr>
              </a:solidFill>
              <a:ea typeface="+mn-ea"/>
            </a:endParaRPr>
          </a:p>
          <a:p>
            <a:pPr defTabSz="914079" fontAlgn="auto">
              <a:spcAft>
                <a:spcPts val="0"/>
              </a:spcAft>
              <a:defRPr/>
            </a:pPr>
            <a:r>
              <a:rPr lang="en-US" sz="1600" dirty="0">
                <a:solidFill>
                  <a:prstClr val="black">
                    <a:tint val="75000"/>
                  </a:prstClr>
                </a:solidFill>
                <a:ea typeface="+mn-ea"/>
              </a:rPr>
              <a:t>August 26,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0" y="1371600"/>
            <a:ext cx="92202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474355"/>
            <a:ext cx="7391400" cy="4767629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 bwMode="auto">
          <a:xfrm>
            <a:off x="9524" y="19050"/>
            <a:ext cx="9134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/>
              <a:t>University of Houston</a:t>
            </a:r>
          </a:p>
        </p:txBody>
      </p:sp>
    </p:spTree>
    <p:extLst>
      <p:ext uri="{BB962C8B-B14F-4D97-AF65-F5344CB8AC3E}">
        <p14:creationId xmlns:p14="http://schemas.microsoft.com/office/powerpoint/2010/main" val="283302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0"/>
            <a:ext cx="8411043" cy="4191000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9524" y="19050"/>
            <a:ext cx="9134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/>
              <a:t>University of Houston</a:t>
            </a:r>
          </a:p>
        </p:txBody>
      </p:sp>
    </p:spTree>
    <p:extLst>
      <p:ext uri="{BB962C8B-B14F-4D97-AF65-F5344CB8AC3E}">
        <p14:creationId xmlns:p14="http://schemas.microsoft.com/office/powerpoint/2010/main" val="35864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US" sz="3200" dirty="0"/>
              <a:t>University of Houston </a:t>
            </a:r>
            <a:br>
              <a:rPr lang="en-US" sz="3200" dirty="0"/>
            </a:br>
            <a:r>
              <a:rPr lang="en-US" sz="3200" dirty="0"/>
              <a:t>Capital Projects Budget Summary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47" y="1536127"/>
            <a:ext cx="8940106" cy="4724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05200" y="2133600"/>
            <a:ext cx="685800" cy="3962400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228600" y="1464118"/>
            <a:ext cx="8458200" cy="4884737"/>
          </a:xfrm>
        </p:spPr>
        <p:txBody>
          <a:bodyPr>
            <a:noAutofit/>
          </a:bodyPr>
          <a:lstStyle/>
          <a:p>
            <a:r>
              <a:rPr lang="en-US" sz="2400" dirty="0"/>
              <a:t>Need-based financial aid</a:t>
            </a:r>
          </a:p>
          <a:p>
            <a:r>
              <a:rPr lang="en-US" sz="2400" dirty="0"/>
              <a:t>20 to 25 new faculty positions</a:t>
            </a:r>
          </a:p>
          <a:p>
            <a:r>
              <a:rPr lang="en-US" sz="2400" dirty="0"/>
              <a:t>High performing and rising academic </a:t>
            </a:r>
            <a:r>
              <a:rPr lang="en-US" sz="2400" dirty="0" smtClean="0"/>
              <a:t>programs</a:t>
            </a:r>
          </a:p>
          <a:p>
            <a:r>
              <a:rPr lang="en-US" sz="2400" dirty="0" smtClean="0"/>
              <a:t>Strategic initiatives (e.g. Carbon Management, UH Extend)</a:t>
            </a:r>
            <a:endParaRPr lang="en-US" sz="2400" dirty="0"/>
          </a:p>
          <a:p>
            <a:r>
              <a:rPr lang="en-US" sz="2400" dirty="0"/>
              <a:t>Lab renovation and classroom </a:t>
            </a:r>
            <a:r>
              <a:rPr lang="en-US" sz="2400" dirty="0" smtClean="0"/>
              <a:t>planned maintenance</a:t>
            </a:r>
            <a:endParaRPr lang="en-US" sz="2400" dirty="0"/>
          </a:p>
          <a:p>
            <a:r>
              <a:rPr lang="en-US" sz="2400" dirty="0"/>
              <a:t>Classroom refreshes including technology upgrades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aculty </a:t>
            </a:r>
            <a:r>
              <a:rPr lang="en-US" sz="2400" dirty="0"/>
              <a:t>and staff retention </a:t>
            </a:r>
            <a:endParaRPr lang="en-US" sz="2400" dirty="0" smtClean="0"/>
          </a:p>
          <a:p>
            <a:r>
              <a:rPr lang="en-US" sz="2400" dirty="0" smtClean="0"/>
              <a:t>Graduate </a:t>
            </a:r>
            <a:r>
              <a:rPr lang="en-US" sz="2400" dirty="0"/>
              <a:t>assistant compensation</a:t>
            </a:r>
          </a:p>
          <a:p>
            <a:r>
              <a:rPr lang="en-US" sz="2400" dirty="0"/>
              <a:t>Strategic investment in new support staff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(incl. cybersecurity), lab safety, and security initiatives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cs typeface="Garamond BookCondensed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609600" y="142962"/>
            <a:ext cx="7924800" cy="96996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University of Houston</a:t>
            </a:r>
            <a:br>
              <a:rPr lang="en-US" sz="3200" dirty="0"/>
            </a:br>
            <a:r>
              <a:rPr lang="en-US" sz="3200" dirty="0"/>
              <a:t>Highlighted Use of New </a:t>
            </a:r>
            <a:r>
              <a:rPr lang="en-US" sz="3200" dirty="0" smtClean="0"/>
              <a:t>and Reallocated Funds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81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Content Placeholder 1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610600" cy="4419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Record student enrollment of 47,090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10,715 total degrees awarded (343 Doctorates awarded)</a:t>
            </a:r>
          </a:p>
          <a:p>
            <a:r>
              <a:rPr lang="en-US" sz="1800" dirty="0">
                <a:solidFill>
                  <a:srgbClr val="000000"/>
                </a:solidFill>
              </a:rPr>
              <a:t>4-year graduation rate of 36%; 6-year graduation rate of 62%</a:t>
            </a:r>
          </a:p>
          <a:p>
            <a:r>
              <a:rPr lang="en-US" sz="1800" dirty="0"/>
              <a:t>The Petroleum Engineering graduate program was ranked 9</a:t>
            </a:r>
            <a:r>
              <a:rPr lang="en-US" sz="1800" baseline="30000" dirty="0"/>
              <a:t>th</a:t>
            </a:r>
            <a:r>
              <a:rPr lang="en-US" sz="1800" dirty="0"/>
              <a:t> nationally by U.S. News and World Report; </a:t>
            </a:r>
          </a:p>
          <a:p>
            <a:r>
              <a:rPr lang="en-US" sz="1800" dirty="0"/>
              <a:t>The Political Science graduate program moved up into the top 50 rankings, with a rank of 50, up from 51 in 2018</a:t>
            </a:r>
          </a:p>
          <a:p>
            <a:r>
              <a:rPr lang="en-US" sz="1800" dirty="0"/>
              <a:t>The Law Center had two programs ranked in the top 10 by U.S. News and World Report including Health Care Law (#5) and Intellectual Property Law (#8)</a:t>
            </a:r>
          </a:p>
          <a:p>
            <a:r>
              <a:rPr lang="en-US" sz="1800" dirty="0"/>
              <a:t>The </a:t>
            </a:r>
            <a:r>
              <a:rPr lang="en-US" sz="1800" dirty="0" err="1"/>
              <a:t>Cyvia</a:t>
            </a:r>
            <a:r>
              <a:rPr lang="en-US" sz="1800" dirty="0"/>
              <a:t> and Melvyn Wolff Center for Entrepreneurship at the C.T. Bauer College of Business ranked #1 in the U.S. – list of the top 50 Best Undergraduate Programs for Entrepreneurs in 2021</a:t>
            </a:r>
          </a:p>
          <a:p>
            <a:r>
              <a:rPr lang="en-US" sz="1800" dirty="0"/>
              <a:t>UH Library’s ranking among its Association of Research Libraries (ARL) peers rose from 76</a:t>
            </a:r>
            <a:r>
              <a:rPr lang="en-US" sz="1800" baseline="30000" dirty="0"/>
              <a:t>th</a:t>
            </a:r>
            <a:r>
              <a:rPr lang="en-US" sz="1800" dirty="0"/>
              <a:t> in 2013 to 61</a:t>
            </a:r>
            <a:r>
              <a:rPr lang="en-US" sz="1800" baseline="30000" dirty="0"/>
              <a:t>st</a:t>
            </a:r>
            <a:r>
              <a:rPr lang="en-US" sz="1800" dirty="0"/>
              <a:t> in 2020.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 idx="4294967295"/>
          </p:nvPr>
        </p:nvSpPr>
        <p:spPr>
          <a:xfrm>
            <a:off x="9524" y="19050"/>
            <a:ext cx="9134475" cy="1200150"/>
          </a:xfrm>
        </p:spPr>
        <p:txBody>
          <a:bodyPr>
            <a:noAutofit/>
          </a:bodyPr>
          <a:lstStyle/>
          <a:p>
            <a:r>
              <a:rPr lang="en-US" sz="3600" dirty="0"/>
              <a:t>University of Houston</a:t>
            </a:r>
            <a:br>
              <a:rPr lang="en-US" sz="3600" dirty="0"/>
            </a:br>
            <a:r>
              <a:rPr lang="en-US" sz="3600" dirty="0"/>
              <a:t>AY 2020-2021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8622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Title 7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l" defTabSz="912813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dirty="0"/>
              <a:t>University of Houston-Clear Lake</a:t>
            </a:r>
          </a:p>
        </p:txBody>
      </p:sp>
      <p:sp>
        <p:nvSpPr>
          <p:cNvPr id="6" name="Subtitle 8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FY2022 Annual Budget</a:t>
            </a:r>
          </a:p>
        </p:txBody>
      </p:sp>
    </p:spTree>
    <p:extLst>
      <p:ext uri="{BB962C8B-B14F-4D97-AF65-F5344CB8AC3E}">
        <p14:creationId xmlns:p14="http://schemas.microsoft.com/office/powerpoint/2010/main" val="167892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9400" y="275167"/>
            <a:ext cx="8686800" cy="1143000"/>
          </a:xfrm>
          <a:prstGeom prst="rect">
            <a:avLst/>
          </a:prstGeom>
        </p:spPr>
        <p:txBody>
          <a:bodyPr/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/>
              <a:t>University of Houston-Clear Lake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44940"/>
            <a:ext cx="7467600" cy="496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9400" y="275167"/>
            <a:ext cx="8686800" cy="1143000"/>
          </a:xfrm>
          <a:prstGeom prst="rect">
            <a:avLst/>
          </a:prstGeom>
        </p:spPr>
        <p:txBody>
          <a:bodyPr/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/>
              <a:t>University of Houston-Clear Lake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18167"/>
            <a:ext cx="8610600" cy="480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02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algn="ctr"/>
            <a:r>
              <a:rPr lang="en-US" sz="3200" dirty="0"/>
              <a:t>University of Houston-Clear Lake </a:t>
            </a:r>
            <a:br>
              <a:rPr lang="en-US" sz="3200" dirty="0"/>
            </a:br>
            <a:r>
              <a:rPr lang="en-US" sz="3200" dirty="0"/>
              <a:t>Capital Projects Budget Summary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7" y="1752600"/>
            <a:ext cx="8975846" cy="3429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76600" y="2209800"/>
            <a:ext cx="762000" cy="22098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93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81000" y="1706397"/>
            <a:ext cx="84582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sz="5100" dirty="0"/>
              <a:t>Need-based financial aid</a:t>
            </a:r>
          </a:p>
          <a:p>
            <a:r>
              <a:rPr lang="en-US" sz="5100" dirty="0"/>
              <a:t>Aid to high achieving but underrepresented first time freshmen students </a:t>
            </a:r>
          </a:p>
          <a:p>
            <a:r>
              <a:rPr lang="en-US" sz="5100" dirty="0"/>
              <a:t>Graduate assistant and student positions</a:t>
            </a:r>
          </a:p>
          <a:p>
            <a:r>
              <a:rPr lang="en-US" sz="5100" dirty="0" smtClean="0"/>
              <a:t>Faculty and staff retention</a:t>
            </a:r>
            <a:endParaRPr lang="en-US" sz="5100" dirty="0"/>
          </a:p>
          <a:p>
            <a:r>
              <a:rPr lang="en-US" sz="5100" dirty="0"/>
              <a:t>Support personnel for student success</a:t>
            </a:r>
          </a:p>
          <a:p>
            <a:r>
              <a:rPr lang="en-US" sz="5100" dirty="0"/>
              <a:t>UHCL strategic plan</a:t>
            </a:r>
          </a:p>
          <a:p>
            <a:r>
              <a:rPr lang="en-US" sz="5100" dirty="0"/>
              <a:t>Technology,  campus safety and security</a:t>
            </a:r>
          </a:p>
          <a:p>
            <a:r>
              <a:rPr lang="en-US" sz="5100" dirty="0"/>
              <a:t>Campus infrastructure</a:t>
            </a:r>
          </a:p>
          <a:p>
            <a:endParaRPr lang="en-US" sz="5100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55733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215175"/>
            <a:ext cx="7924800" cy="1076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University of Houston-Clear Lake</a:t>
            </a:r>
          </a:p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Highlighted Use of New and Reallocated Funds</a:t>
            </a:r>
          </a:p>
        </p:txBody>
      </p:sp>
    </p:spTree>
    <p:extLst>
      <p:ext uri="{BB962C8B-B14F-4D97-AF65-F5344CB8AC3E}">
        <p14:creationId xmlns:p14="http://schemas.microsoft.com/office/powerpoint/2010/main" val="309971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219200"/>
          </a:xfrm>
        </p:spPr>
        <p:txBody>
          <a:bodyPr rtlCol="0">
            <a:normAutofit/>
          </a:bodyPr>
          <a:lstStyle/>
          <a:p>
            <a:pPr defTabSz="914079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ea typeface="+mn-ea"/>
              </a:rPr>
              <a:t>Executive Summary</a:t>
            </a:r>
            <a:endParaRPr lang="en-US" sz="40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 smtClean="0"/>
              <a:t>University of Houston System</a:t>
            </a:r>
          </a:p>
          <a:p>
            <a:r>
              <a:rPr lang="en-US" dirty="0" smtClean="0"/>
              <a:t>FY 2022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34443"/>
            <a:ext cx="8686800" cy="1143000"/>
          </a:xfrm>
        </p:spPr>
        <p:txBody>
          <a:bodyPr/>
          <a:lstStyle/>
          <a:p>
            <a:r>
              <a:rPr lang="en-US" dirty="0"/>
              <a:t>University of Houston-Clear Lake </a:t>
            </a:r>
            <a:br>
              <a:rPr lang="en-US" dirty="0"/>
            </a:br>
            <a:r>
              <a:rPr lang="en-US" dirty="0"/>
              <a:t>AY 2020-2021 Accomplishments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5"/>
            <a:ext cx="8813800" cy="4525433"/>
          </a:xfrm>
        </p:spPr>
        <p:txBody>
          <a:bodyPr/>
          <a:lstStyle/>
          <a:p>
            <a:pPr lvl="0"/>
            <a:r>
              <a:rPr lang="en-US" sz="1700" dirty="0"/>
              <a:t>Ranked 17th place in U.S. News &amp; World Report’s 2019 rankings for Top Public Schools Regional Universities West. </a:t>
            </a:r>
          </a:p>
          <a:p>
            <a:pPr lvl="0"/>
            <a:r>
              <a:rPr lang="en-US" sz="1700" dirty="0"/>
              <a:t>Ranked 15</a:t>
            </a:r>
            <a:r>
              <a:rPr lang="en-US" sz="1700" baseline="30000" dirty="0"/>
              <a:t>th</a:t>
            </a:r>
            <a:r>
              <a:rPr lang="en-US" sz="1700" dirty="0"/>
              <a:t> Safest campus in the United States, the only Texas campus in the top 25. </a:t>
            </a:r>
          </a:p>
          <a:p>
            <a:pPr lvl="0"/>
            <a:r>
              <a:rPr lang="en-US" sz="1700" dirty="0"/>
              <a:t>UHCL has continued to build on the strong team already in place and complete the structure that downward expansion demands. </a:t>
            </a:r>
          </a:p>
          <a:p>
            <a:pPr lvl="0"/>
            <a:r>
              <a:rPr lang="en-US" sz="1700" dirty="0"/>
              <a:t>Despite the pandemic, UHCL maintained the previous year’s high enrollment numbers. Enrollment growth enabled UHCL significant increases in State Appropriations from formula funding .  </a:t>
            </a:r>
          </a:p>
          <a:p>
            <a:pPr lvl="0"/>
            <a:r>
              <a:rPr lang="en-US" sz="1700" dirty="0"/>
              <a:t>The newly christened academic and student service buildings continue to support the overall academic growth and strategic mission of the University.  </a:t>
            </a:r>
          </a:p>
          <a:p>
            <a:pPr lvl="0"/>
            <a:r>
              <a:rPr lang="en-US" sz="1700" dirty="0"/>
              <a:t>UHCL has seen the positive developmental impact Hunter Residence Hall has provided UHCL student-residents.  The unique residential experiences has resulted in an unprecedented rise in occupancy despite ongoing restrictions on roommates. </a:t>
            </a:r>
          </a:p>
          <a:p>
            <a:pPr lvl="0"/>
            <a:r>
              <a:rPr lang="en-US" sz="1700" dirty="0"/>
              <a:t>Operations at Pearland continue to grow and engage a rapidly growing economy in Pearland.  Community outreach events such as town hall forums on diversity and the future of policing were held at the Pearland site.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0A3329-ACE2-49D9-8867-373516AA7A2E}" type="slidenum">
              <a:rPr lang="en-US" altLang="en-US" smtClean="0">
                <a:solidFill>
                  <a:srgbClr val="FFFFFF">
                    <a:lumMod val="75000"/>
                  </a:srgbClr>
                </a:solidFill>
              </a:rPr>
              <a:pPr algn="r"/>
              <a:t>19</a:t>
            </a:fld>
            <a:endParaRPr lang="en-US" altLang="en-US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22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1122363"/>
            <a:ext cx="84582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l" defTabSz="912813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>
                <a:solidFill>
                  <a:prstClr val="black"/>
                </a:solidFill>
                <a:latin typeface="Calibri"/>
              </a:rPr>
              <a:t>University of Houston-Downtown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hangingPunct="0">
              <a:buNone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FY2022 Annual Budget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89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398018"/>
            <a:ext cx="7848600" cy="4934361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Houston-Downtown </a:t>
            </a:r>
          </a:p>
        </p:txBody>
      </p:sp>
    </p:spTree>
    <p:extLst>
      <p:ext uri="{BB962C8B-B14F-4D97-AF65-F5344CB8AC3E}">
        <p14:creationId xmlns:p14="http://schemas.microsoft.com/office/powerpoint/2010/main" val="4155030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203" y="1450109"/>
            <a:ext cx="8515593" cy="4572000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Houston-Downtown </a:t>
            </a:r>
          </a:p>
        </p:txBody>
      </p:sp>
    </p:spTree>
    <p:extLst>
      <p:ext uri="{BB962C8B-B14F-4D97-AF65-F5344CB8AC3E}">
        <p14:creationId xmlns:p14="http://schemas.microsoft.com/office/powerpoint/2010/main" val="3640273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21" y="76200"/>
            <a:ext cx="909457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</a:rPr>
              <a:t>University of Houston-Downtown</a:t>
            </a:r>
          </a:p>
          <a:p>
            <a:r>
              <a:rPr lang="en-US" sz="2800" dirty="0">
                <a:solidFill>
                  <a:schemeClr val="bg1"/>
                </a:solidFill>
              </a:rPr>
              <a:t>Capital Projects Budget Summary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73" y="1828800"/>
            <a:ext cx="8839200" cy="31648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581400" y="2362200"/>
            <a:ext cx="762000" cy="23622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1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24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183563" cy="4511675"/>
          </a:xfrm>
        </p:spPr>
        <p:txBody>
          <a:bodyPr>
            <a:normAutofit/>
          </a:bodyPr>
          <a:lstStyle/>
          <a:p>
            <a:r>
              <a:rPr lang="en-US" sz="3200" dirty="0"/>
              <a:t>Need-based financial aid</a:t>
            </a:r>
          </a:p>
          <a:p>
            <a:r>
              <a:rPr lang="en-US" sz="3200" dirty="0"/>
              <a:t>Returning student counseling activities to an in-house operation</a:t>
            </a:r>
          </a:p>
          <a:p>
            <a:r>
              <a:rPr lang="en-US" sz="3200" dirty="0"/>
              <a:t>New faculty positions</a:t>
            </a:r>
          </a:p>
          <a:p>
            <a:r>
              <a:rPr lang="en-US" sz="3200" dirty="0" smtClean="0"/>
              <a:t>Faculty and staff retention</a:t>
            </a:r>
            <a:endParaRPr lang="en-US" sz="3200" dirty="0"/>
          </a:p>
          <a:p>
            <a:r>
              <a:rPr lang="en-US" sz="3200" dirty="0"/>
              <a:t>Technology, campus safety and security</a:t>
            </a:r>
          </a:p>
          <a:p>
            <a:r>
              <a:rPr lang="en-US" sz="3200" dirty="0" smtClean="0"/>
              <a:t>Campus infrastructure</a:t>
            </a:r>
            <a:endParaRPr lang="en-US" sz="3200" dirty="0"/>
          </a:p>
          <a:p>
            <a:pPr>
              <a:lnSpc>
                <a:spcPct val="120000"/>
              </a:lnSpc>
              <a:buClrTx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0236" y="165635"/>
            <a:ext cx="8043528" cy="1008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University of Houston-Downtown</a:t>
            </a:r>
          </a:p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Highlighted Use of New and Reallocated Funds</a:t>
            </a:r>
          </a:p>
        </p:txBody>
      </p:sp>
    </p:spTree>
    <p:extLst>
      <p:ext uri="{BB962C8B-B14F-4D97-AF65-F5344CB8AC3E}">
        <p14:creationId xmlns:p14="http://schemas.microsoft.com/office/powerpoint/2010/main" val="1503280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 bwMode="auto">
          <a:xfrm>
            <a:off x="152400" y="1371600"/>
            <a:ext cx="8839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prstClr val="black"/>
              </a:solidFill>
            </a:endParaRPr>
          </a:p>
          <a:p>
            <a:pPr lvl="0"/>
            <a:r>
              <a:rPr lang="en-US" sz="3400" dirty="0"/>
              <a:t>UHD’s FTIC 6- year graduation rate for FY2020 was 29.9 percent, surpassing the University’s goal one full year ahead of schedule.</a:t>
            </a:r>
          </a:p>
          <a:p>
            <a:pPr lvl="0"/>
            <a:r>
              <a:rPr lang="en-US" sz="3400" dirty="0"/>
              <a:t>The new Wellness and Success Center broke ground in May 2021, in advance of the beginning of the TXDOT highway relocation project. Completion is expected Spring 2022.</a:t>
            </a:r>
          </a:p>
          <a:p>
            <a:pPr lvl="0"/>
            <a:r>
              <a:rPr lang="en-US" sz="3400" dirty="0"/>
              <a:t>CARES Act funds have supported strengthening the IT infrastructure to support distance education and supported students needing emergency financial assistance.</a:t>
            </a:r>
          </a:p>
          <a:p>
            <a:pPr lvl="0"/>
            <a:r>
              <a:rPr lang="en-US" sz="3400" dirty="0"/>
              <a:t>UHD earned multiple </a:t>
            </a:r>
            <a:r>
              <a:rPr lang="en-US" sz="3400" i="1" dirty="0"/>
              <a:t>US News &amp; World Report</a:t>
            </a:r>
            <a:r>
              <a:rPr lang="en-US" sz="3400" dirty="0"/>
              <a:t> rankings for online programs. </a:t>
            </a:r>
          </a:p>
          <a:p>
            <a:pPr lvl="0"/>
            <a:r>
              <a:rPr lang="en-US" sz="3400" dirty="0"/>
              <a:t>UHD Ranked No. 1 for Diversity Regionally and No. 18 Nationally by </a:t>
            </a:r>
            <a:r>
              <a:rPr lang="en-US" sz="3400" i="1" dirty="0"/>
              <a:t>Wall Street Journal</a:t>
            </a:r>
            <a:r>
              <a:rPr lang="en-US" sz="3400" dirty="0"/>
              <a:t>.</a:t>
            </a:r>
          </a:p>
          <a:p>
            <a:pPr lvl="0"/>
            <a:r>
              <a:rPr lang="en-US" sz="3400" dirty="0"/>
              <a:t>UHD was awarded two Reskilling grants totaling $862,500 to support 575 returning students for completion in nine degree/certificate programs.</a:t>
            </a:r>
          </a:p>
          <a:p>
            <a:pPr lvl="0"/>
            <a:r>
              <a:rPr lang="en-US" sz="3400" dirty="0"/>
              <a:t>UHD received a grant to provide a complex program for suicide prevention to increase awareness of mental health and substance use among students.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Houston-Downtown </a:t>
            </a:r>
            <a:br>
              <a:rPr lang="en-US" sz="3200" dirty="0"/>
            </a:br>
            <a:r>
              <a:rPr lang="en-US" sz="3200" dirty="0"/>
              <a:t>AY 2020-2021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3647699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668594" y="1828800"/>
            <a:ext cx="7772400" cy="14700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University of Houston-Victoria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26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FY2022 Annual Budget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27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27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524000"/>
            <a:ext cx="7315200" cy="4926539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Houston-Victoria </a:t>
            </a:r>
          </a:p>
        </p:txBody>
      </p:sp>
    </p:spTree>
    <p:extLst>
      <p:ext uri="{BB962C8B-B14F-4D97-AF65-F5344CB8AC3E}">
        <p14:creationId xmlns:p14="http://schemas.microsoft.com/office/powerpoint/2010/main" val="2204690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28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8534400" cy="4649084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Houston-Victoria </a:t>
            </a:r>
          </a:p>
        </p:txBody>
      </p:sp>
    </p:spTree>
    <p:extLst>
      <p:ext uri="{BB962C8B-B14F-4D97-AF65-F5344CB8AC3E}">
        <p14:creationId xmlns:p14="http://schemas.microsoft.com/office/powerpoint/2010/main" val="33956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1148141-383A-4223-B74F-8068A906493C}" type="slidenum">
              <a:rPr lang="en-US" altLang="en-US">
                <a:solidFill>
                  <a:srgbClr val="898989"/>
                </a:solidFill>
              </a:rPr>
              <a:pPr/>
              <a:t>2</a:t>
            </a:fld>
            <a:endParaRPr lang="en-US" altLang="en-US" dirty="0">
              <a:solidFill>
                <a:srgbClr val="898989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152400" y="1676400"/>
            <a:ext cx="8839200" cy="4267200"/>
          </a:xfrm>
        </p:spPr>
        <p:txBody>
          <a:bodyPr>
            <a:normAutofit/>
          </a:bodyPr>
          <a:lstStyle/>
          <a:p>
            <a:r>
              <a:rPr lang="en-US" dirty="0"/>
              <a:t>FY 2022 budget is $2.07b, up 1% compared to FY </a:t>
            </a:r>
            <a:r>
              <a:rPr lang="en-US" dirty="0" smtClean="0"/>
              <a:t>2021</a:t>
            </a:r>
          </a:p>
          <a:p>
            <a:r>
              <a:rPr lang="en-US" dirty="0" smtClean="0"/>
              <a:t>Budget focuses on four priorities</a:t>
            </a:r>
          </a:p>
          <a:p>
            <a:pPr lvl="1"/>
            <a:r>
              <a:rPr lang="en-US" sz="2800" dirty="0" smtClean="0"/>
              <a:t>Student success</a:t>
            </a:r>
          </a:p>
          <a:p>
            <a:pPr lvl="1"/>
            <a:r>
              <a:rPr lang="en-US" sz="2800" dirty="0" smtClean="0"/>
              <a:t>Strategic initiatives</a:t>
            </a:r>
          </a:p>
          <a:p>
            <a:pPr lvl="1"/>
            <a:r>
              <a:rPr lang="en-US" sz="2800" dirty="0"/>
              <a:t>Retaining our talent</a:t>
            </a:r>
          </a:p>
          <a:p>
            <a:pPr lvl="1"/>
            <a:r>
              <a:rPr lang="en-US" sz="2800" dirty="0" smtClean="0"/>
              <a:t>Covid-19 related health and safety</a:t>
            </a:r>
          </a:p>
          <a:p>
            <a:r>
              <a:rPr lang="en-US" dirty="0" smtClean="0"/>
              <a:t>Budget built with flexibility for enrollment variance </a:t>
            </a:r>
            <a:endParaRPr lang="en-US" dirty="0"/>
          </a:p>
          <a:p>
            <a:r>
              <a:rPr lang="en-US" dirty="0" smtClean="0"/>
              <a:t>Revenue </a:t>
            </a:r>
            <a:r>
              <a:rPr lang="en-US" dirty="0"/>
              <a:t>and </a:t>
            </a:r>
            <a:r>
              <a:rPr lang="en-US" dirty="0" smtClean="0"/>
              <a:t>expense % by categories </a:t>
            </a:r>
            <a:r>
              <a:rPr lang="en-US" dirty="0"/>
              <a:t>consistent </a:t>
            </a:r>
            <a:r>
              <a:rPr lang="en-US" dirty="0" smtClean="0"/>
              <a:t>Y-o-Y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r>
              <a:rPr lang="en-US" dirty="0"/>
              <a:t>University of Houston System</a:t>
            </a:r>
            <a:br>
              <a:rPr lang="en-US" dirty="0"/>
            </a:br>
            <a:r>
              <a:rPr lang="en-US" dirty="0" smtClean="0"/>
              <a:t>FY2022 Budget 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</a:rPr>
              <a:t>University of Houston-Victoria</a:t>
            </a:r>
          </a:p>
          <a:p>
            <a:r>
              <a:rPr lang="en-US" sz="4000" dirty="0">
                <a:solidFill>
                  <a:schemeClr val="bg1"/>
                </a:solidFill>
              </a:rPr>
              <a:t>Capital Projects Budget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29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00200"/>
            <a:ext cx="8500391" cy="42560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29000" y="2133600"/>
            <a:ext cx="685800" cy="335280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30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0846" y="1600200"/>
            <a:ext cx="8183563" cy="4511675"/>
          </a:xfrm>
        </p:spPr>
        <p:txBody>
          <a:bodyPr>
            <a:normAutofit/>
          </a:bodyPr>
          <a:lstStyle/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Create a Center for Student Success and Achievement</a:t>
            </a:r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Additional funding for student scholarships</a:t>
            </a:r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Hire essential faculty and staff in critical areas</a:t>
            </a:r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 smtClean="0"/>
              <a:t>Faculty and staff retention</a:t>
            </a:r>
            <a:endParaRPr lang="en-US" sz="3200" dirty="0"/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Classroom and network technology</a:t>
            </a:r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Campus infrastructure</a:t>
            </a:r>
          </a:p>
          <a:p>
            <a:pPr marL="457217" lvl="2" indent="-457200">
              <a:lnSpc>
                <a:spcPct val="70000"/>
              </a:lnSpc>
              <a:spcBef>
                <a:spcPts val="1000"/>
              </a:spcBef>
            </a:pPr>
            <a:r>
              <a:rPr lang="en-US" sz="3200" dirty="0"/>
              <a:t>Increased funding for athletic travel and scholarships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0846" y="142962"/>
            <a:ext cx="8016082" cy="10942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University of Houston-Victoria</a:t>
            </a:r>
          </a:p>
          <a:p>
            <a:pPr fontAlgn="base"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Highlighted Use of New and Reallocated Funds</a:t>
            </a:r>
          </a:p>
        </p:txBody>
      </p:sp>
    </p:spTree>
    <p:extLst>
      <p:ext uri="{BB962C8B-B14F-4D97-AF65-F5344CB8AC3E}">
        <p14:creationId xmlns:p14="http://schemas.microsoft.com/office/powerpoint/2010/main" val="37990932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495299" y="1766984"/>
            <a:ext cx="8153400" cy="4481417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912813" eaLnBrk="0" fontAlgn="base" hangingPunct="0">
              <a:spcBef>
                <a:spcPts val="600"/>
              </a:spcBef>
              <a:spcAft>
                <a:spcPts val="600"/>
              </a:spcAft>
            </a:pPr>
            <a:endParaRPr lang="en-US" sz="1700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31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 bwMode="auto">
          <a:xfrm>
            <a:off x="228600" y="1524000"/>
            <a:ext cx="876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Recognized by Texas Online Colleges and HealthcareDegreeSearch.com as the best value for online students in the state</a:t>
            </a:r>
          </a:p>
          <a:p>
            <a:pPr lvl="0"/>
            <a:r>
              <a:rPr lang="en-US" dirty="0"/>
              <a:t>Added new degree concentrations in cybersecurity and data science</a:t>
            </a:r>
          </a:p>
          <a:p>
            <a:pPr lvl="0"/>
            <a:r>
              <a:rPr lang="en-US" dirty="0"/>
              <a:t>Completed Capital Projects –Smith Hall; UHV Northwest facility; STEM facility</a:t>
            </a:r>
          </a:p>
          <a:p>
            <a:pPr lvl="0"/>
            <a:r>
              <a:rPr lang="en-US" dirty="0"/>
              <a:t>Fund raising - largest single gift in university history at $2 million; greatest number of unique foundation donors; second highest fundraising year</a:t>
            </a:r>
          </a:p>
          <a:p>
            <a:pPr lvl="0"/>
            <a:r>
              <a:rPr lang="en-US" dirty="0"/>
              <a:t>Through July 2021, UHV has received approximately $430,000 to fund construction of a beautiful garden space on campus honoring the late Regent Kay Kerr Walker</a:t>
            </a:r>
          </a:p>
          <a:p>
            <a:pPr lvl="0"/>
            <a:r>
              <a:rPr lang="en-US" dirty="0"/>
              <a:t>Athletic Achievements:</a:t>
            </a:r>
          </a:p>
          <a:p>
            <a:pPr lvl="1"/>
            <a:r>
              <a:rPr lang="en-US" dirty="0"/>
              <a:t>Men's soccer complete 2nd straight undefeated Conference Schedule</a:t>
            </a:r>
          </a:p>
          <a:p>
            <a:pPr lvl="1"/>
            <a:r>
              <a:rPr lang="en-US" dirty="0"/>
              <a:t>3 of 6 UHV teams advanced to NAIA National Championships</a:t>
            </a:r>
          </a:p>
          <a:p>
            <a:pPr lvl="1"/>
            <a:r>
              <a:rPr lang="en-US" dirty="0"/>
              <a:t>34% of UHV student athletes earned UHV Deans List </a:t>
            </a:r>
          </a:p>
          <a:p>
            <a:pPr lvl="0"/>
            <a:r>
              <a:rPr lang="en-US" dirty="0"/>
              <a:t>UHV’s Center for Regional Collaboration joined an effort to help rural communities in DeWitt, Lavaca and Refugio counties get broadband internet service for their residents</a:t>
            </a:r>
            <a:endParaRPr lang="en-US" sz="3000" dirty="0">
              <a:solidFill>
                <a:prstClr val="black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Houston-Victoria </a:t>
            </a:r>
            <a:br>
              <a:rPr lang="en-US" sz="3200" dirty="0"/>
            </a:br>
            <a:r>
              <a:rPr lang="en-US" sz="3200" dirty="0"/>
              <a:t>AY 2020-2021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642374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F4418C3-E60C-448B-B6EC-873E8970D234}" type="slidenum">
              <a:rPr lang="en-US" smtClean="0">
                <a:solidFill>
                  <a:schemeClr val="bg1">
                    <a:lumMod val="50000"/>
                  </a:schemeClr>
                </a:solidFill>
              </a:rPr>
              <a:pPr/>
              <a:t>32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l" defTabSz="912813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/>
              <a:t>University of Houston </a:t>
            </a:r>
            <a:br>
              <a:rPr lang="en-US"/>
            </a:br>
            <a:r>
              <a:rPr lang="en-US"/>
              <a:t>System Administration</a:t>
            </a:r>
            <a:endParaRPr lang="en-US" dirty="0"/>
          </a:p>
        </p:txBody>
      </p:sp>
      <p:sp>
        <p:nvSpPr>
          <p:cNvPr id="8" name="Subtitle 3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FY2022 Annual Budget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96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58B1B17-0BE7-4F21-ABA5-B76A93D3FC41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408" y="1447800"/>
            <a:ext cx="8070192" cy="4267200"/>
          </a:xfrm>
          <a:prstGeom prst="rect">
            <a:avLst/>
          </a:prstGeom>
        </p:spPr>
      </p:pic>
      <p:sp>
        <p:nvSpPr>
          <p:cNvPr id="5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Houston-System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649034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58B1B17-0BE7-4F21-ABA5-B76A93D3FC4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dirty="0"/>
              <a:t>University of Houston-System Administration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76400"/>
            <a:ext cx="7215076" cy="454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4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1548"/>
            <a:ext cx="9220200" cy="15010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58B1B17-0BE7-4F21-ABA5-B76A93D3FC4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76262"/>
            <a:ext cx="7468947" cy="589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152400"/>
            <a:ext cx="7315200" cy="1143000"/>
          </a:xfrm>
        </p:spPr>
        <p:txBody>
          <a:bodyPr/>
          <a:lstStyle/>
          <a:p>
            <a:pPr algn="ctr"/>
            <a:r>
              <a:rPr lang="en-US" sz="3200" dirty="0">
                <a:latin typeface="+mj-lt"/>
              </a:rPr>
              <a:t>University of Houston System</a:t>
            </a:r>
            <a:br>
              <a:rPr lang="en-US" sz="3200" dirty="0">
                <a:latin typeface="+mj-lt"/>
              </a:rPr>
            </a:br>
            <a:r>
              <a:rPr lang="en-US" sz="3200" dirty="0">
                <a:latin typeface="+mj-lt"/>
              </a:rPr>
              <a:t>FY2022 Proposed Operating Budget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600" dirty="0"/>
              <a:t>($ in Millions)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601752"/>
              </p:ext>
            </p:extLst>
          </p:nvPr>
        </p:nvGraphicFramePr>
        <p:xfrm>
          <a:off x="685800" y="1828800"/>
          <a:ext cx="7715761" cy="3661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9" name="Worksheet" r:id="rId4" imgW="5238847" imgH="2486145" progId="Excel.Sheet.12">
                  <p:embed/>
                </p:oleObj>
              </mc:Choice>
              <mc:Fallback>
                <p:oleObj name="Worksheet" r:id="rId4" imgW="5238847" imgH="24861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1828800"/>
                        <a:ext cx="7715761" cy="3661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0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54741" y="140273"/>
            <a:ext cx="7315200" cy="1143000"/>
          </a:xfrm>
        </p:spPr>
        <p:txBody>
          <a:bodyPr/>
          <a:lstStyle/>
          <a:p>
            <a:pPr algn="ctr"/>
            <a:r>
              <a:rPr lang="en-US" sz="3200" dirty="0">
                <a:latin typeface="+mj-lt"/>
              </a:rPr>
              <a:t>University of Houston System</a:t>
            </a:r>
            <a:br>
              <a:rPr lang="en-US" sz="3200" dirty="0">
                <a:latin typeface="+mj-lt"/>
              </a:rPr>
            </a:br>
            <a:r>
              <a:rPr lang="en-US" sz="3200" dirty="0">
                <a:latin typeface="+mj-lt"/>
              </a:rPr>
              <a:t>FY2022 Proposed Capital Budget</a:t>
            </a:r>
            <a:r>
              <a:rPr lang="en-US" sz="2800" dirty="0">
                <a:latin typeface="+mj-lt"/>
              </a:rPr>
              <a:t/>
            </a:r>
            <a:br>
              <a:rPr lang="en-US" sz="2800" dirty="0">
                <a:latin typeface="+mj-lt"/>
              </a:rPr>
            </a:br>
            <a:r>
              <a:rPr lang="en-US" sz="1600" dirty="0">
                <a:latin typeface="+mj-lt"/>
              </a:rPr>
              <a:t>($ in Millions)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9600" y="2057400"/>
          <a:ext cx="8041341" cy="3231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4" imgW="5238847" imgH="2104878" progId="Excel.Sheet.12">
                  <p:embed/>
                </p:oleObj>
              </mc:Choice>
              <mc:Fallback>
                <p:oleObj name="Worksheet" r:id="rId4" imgW="5238847" imgH="2104878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2057400"/>
                        <a:ext cx="8041341" cy="3231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0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58056" y="152400"/>
            <a:ext cx="7315200" cy="1143000"/>
          </a:xfrm>
        </p:spPr>
        <p:txBody>
          <a:bodyPr/>
          <a:lstStyle/>
          <a:p>
            <a:pPr algn="ctr"/>
            <a:r>
              <a:rPr lang="en-US" sz="3600" dirty="0">
                <a:latin typeface="+mj-lt"/>
              </a:rPr>
              <a:t>University of Houston System</a:t>
            </a:r>
            <a:br>
              <a:rPr lang="en-US" sz="3600" dirty="0">
                <a:latin typeface="+mj-lt"/>
              </a:rPr>
            </a:br>
            <a:r>
              <a:rPr lang="en-US" sz="2800" dirty="0">
                <a:latin typeface="+mj-lt"/>
              </a:rPr>
              <a:t>FY2020 Proposed Operating and Capital Budget</a:t>
            </a:r>
            <a:br>
              <a:rPr lang="en-US" sz="2800" dirty="0">
                <a:latin typeface="+mj-lt"/>
              </a:rPr>
            </a:br>
            <a:r>
              <a:rPr lang="en-US" sz="1800" dirty="0">
                <a:latin typeface="+mj-lt"/>
              </a:rPr>
              <a:t>($ in Millions)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1905000"/>
          <a:ext cx="7707313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Worksheet" r:id="rId4" imgW="5238847" imgH="2486145" progId="Excel.Sheet.12">
                  <p:embed/>
                </p:oleObj>
              </mc:Choice>
              <mc:Fallback>
                <p:oleObj name="Worksheet" r:id="rId4" imgW="5238847" imgH="24861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905000"/>
                        <a:ext cx="7707313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8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219200"/>
          </a:xfrm>
        </p:spPr>
        <p:txBody>
          <a:bodyPr rtlCol="0">
            <a:normAutofit/>
          </a:bodyPr>
          <a:lstStyle/>
          <a:p>
            <a:pPr defTabSz="914079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ea typeface="+mn-ea"/>
              </a:rPr>
              <a:t>Summary by University</a:t>
            </a:r>
            <a:endParaRPr lang="en-US" sz="40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Arial"/>
              </a:defRPr>
            </a:lvl1pPr>
            <a:lvl2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189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377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566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754" algn="ctr" defTabSz="457189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dirty="0" smtClean="0"/>
              <a:t>University of Houston System</a:t>
            </a:r>
          </a:p>
          <a:p>
            <a:r>
              <a:rPr lang="en-US" dirty="0" smtClean="0"/>
              <a:t>FY 2022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0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0DDD-74ED-44CC-90FB-07BCC1B03325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685800" y="170612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l" defTabSz="912813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l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dirty="0"/>
              <a:t>University of Houston</a:t>
            </a: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1371600" y="30099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371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8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37" indent="-228519" algn="l" defTabSz="9140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FY2022 Annual Budget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9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UHBRAND">
      <a:dk1>
        <a:srgbClr val="000000"/>
      </a:dk1>
      <a:lt1>
        <a:srgbClr val="FFFFFF"/>
      </a:lt1>
      <a:dk2>
        <a:srgbClr val="C8102E"/>
      </a:dk2>
      <a:lt2>
        <a:srgbClr val="FFF9D9"/>
      </a:lt2>
      <a:accent1>
        <a:srgbClr val="C8102E"/>
      </a:accent1>
      <a:accent2>
        <a:srgbClr val="F6BE00"/>
      </a:accent2>
      <a:accent3>
        <a:srgbClr val="00B388"/>
      </a:accent3>
      <a:accent4>
        <a:srgbClr val="960C22"/>
      </a:accent4>
      <a:accent5>
        <a:srgbClr val="D89B00"/>
      </a:accent5>
      <a:accent6>
        <a:srgbClr val="00866C"/>
      </a:accent6>
      <a:hlink>
        <a:srgbClr val="640817"/>
      </a:hlink>
      <a:folHlink>
        <a:srgbClr val="B978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HS-template[2].pptx" id="{07306E9B-6D0C-4FBE-B54B-425C2E984912}" vid="{A69B80B1-DEFE-4C10-BFC2-ED2EC325AE2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F70A3E971F1E48B2D74F97E772460B" ma:contentTypeVersion="13" ma:contentTypeDescription="Create a new document." ma:contentTypeScope="" ma:versionID="778baec6eb9430bef386880928999db3">
  <xsd:schema xmlns:xsd="http://www.w3.org/2001/XMLSchema" xmlns:xs="http://www.w3.org/2001/XMLSchema" xmlns:p="http://schemas.microsoft.com/office/2006/metadata/properties" xmlns:ns3="173f5833-cbc0-445d-93bc-fda20c3819c8" xmlns:ns4="4be40a51-0490-46e1-9754-912e3b115d34" targetNamespace="http://schemas.microsoft.com/office/2006/metadata/properties" ma:root="true" ma:fieldsID="290c7d589938940d35ef028b42b3dc18" ns3:_="" ns4:_="">
    <xsd:import namespace="173f5833-cbc0-445d-93bc-fda20c3819c8"/>
    <xsd:import namespace="4be40a51-0490-46e1-9754-912e3b115d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f5833-cbc0-445d-93bc-fda20c3819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e40a51-0490-46e1-9754-912e3b115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8A5F8B-B8AC-4B2F-A635-6BF7A9F43186}">
  <ds:schemaRefs>
    <ds:schemaRef ds:uri="173f5833-cbc0-445d-93bc-fda20c3819c8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4be40a51-0490-46e1-9754-912e3b115d3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081FEF5-9A7B-4CBE-B90E-EF80ADD233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F7194-4DC5-445D-875B-99F3332814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3f5833-cbc0-445d-93bc-fda20c3819c8"/>
    <ds:schemaRef ds:uri="4be40a51-0490-46e1-9754-912e3b115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1033</Words>
  <Application>Microsoft Office PowerPoint</Application>
  <PresentationFormat>On-screen Show (4:3)</PresentationFormat>
  <Paragraphs>188</Paragraphs>
  <Slides>35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MS PGothic</vt:lpstr>
      <vt:lpstr>Arial</vt:lpstr>
      <vt:lpstr>Calibri</vt:lpstr>
      <vt:lpstr>Garamond BookCondensed</vt:lpstr>
      <vt:lpstr>1_Office Theme</vt:lpstr>
      <vt:lpstr>Default Theme</vt:lpstr>
      <vt:lpstr>Worksheet</vt:lpstr>
      <vt:lpstr>PowerPoint Presentation</vt:lpstr>
      <vt:lpstr>PowerPoint Presentation</vt:lpstr>
      <vt:lpstr>University of Houston System FY2022 Budget Key Points</vt:lpstr>
      <vt:lpstr>PowerPoint Presentation</vt:lpstr>
      <vt:lpstr>University of Houston System FY2022 Proposed Operating Budget ($ in Millions)</vt:lpstr>
      <vt:lpstr>University of Houston System FY2022 Proposed Capital Budget ($ in Millions)</vt:lpstr>
      <vt:lpstr>University of Houston System FY2020 Proposed Operating and Capital Budget ($ in Millions)</vt:lpstr>
      <vt:lpstr>PowerPoint Presentation</vt:lpstr>
      <vt:lpstr>PowerPoint Presentation</vt:lpstr>
      <vt:lpstr>PowerPoint Presentation</vt:lpstr>
      <vt:lpstr>PowerPoint Presentation</vt:lpstr>
      <vt:lpstr>University of Houston  Capital Projects Budget Summary</vt:lpstr>
      <vt:lpstr>University of Houston Highlighted Use of New and Reallocated Funds</vt:lpstr>
      <vt:lpstr>University of Houston AY 2020-2021 Accomplishments</vt:lpstr>
      <vt:lpstr>PowerPoint Presentation</vt:lpstr>
      <vt:lpstr>PowerPoint Presentation</vt:lpstr>
      <vt:lpstr>PowerPoint Presentation</vt:lpstr>
      <vt:lpstr>University of Houston-Clear Lake  Capital Projects Budget Summary</vt:lpstr>
      <vt:lpstr>PowerPoint Presentation</vt:lpstr>
      <vt:lpstr>University of Houston-Clear Lake  AY 2020-2021 Accomplishments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2009-10-25T23:42:16Z</dcterms:created>
  <dcterms:modified xsi:type="dcterms:W3CDTF">2021-09-03T12:49:05Z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0x010100D0F70A3E971F1E48B2D74F97E772460B</vt:lpwstr>
  </property>
</Properties>
</file>