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1" r:id="rId1"/>
  </p:sldMasterIdLst>
  <p:notesMasterIdLst>
    <p:notesMasterId r:id="rId55"/>
  </p:notesMasterIdLst>
  <p:sldIdLst>
    <p:sldId id="691" r:id="rId2"/>
    <p:sldId id="694" r:id="rId3"/>
    <p:sldId id="693" r:id="rId4"/>
    <p:sldId id="751" r:id="rId5"/>
    <p:sldId id="752" r:id="rId6"/>
    <p:sldId id="733" r:id="rId7"/>
    <p:sldId id="744" r:id="rId8"/>
    <p:sldId id="747" r:id="rId9"/>
    <p:sldId id="746" r:id="rId10"/>
    <p:sldId id="762" r:id="rId11"/>
    <p:sldId id="763" r:id="rId12"/>
    <p:sldId id="764" r:id="rId13"/>
    <p:sldId id="756" r:id="rId14"/>
    <p:sldId id="761" r:id="rId15"/>
    <p:sldId id="765" r:id="rId16"/>
    <p:sldId id="766" r:id="rId17"/>
    <p:sldId id="697" r:id="rId18"/>
    <p:sldId id="755" r:id="rId19"/>
    <p:sldId id="696" r:id="rId20"/>
    <p:sldId id="698" r:id="rId21"/>
    <p:sldId id="699" r:id="rId22"/>
    <p:sldId id="748" r:id="rId23"/>
    <p:sldId id="741" r:id="rId24"/>
    <p:sldId id="701" r:id="rId25"/>
    <p:sldId id="702" r:id="rId26"/>
    <p:sldId id="760" r:id="rId27"/>
    <p:sldId id="705" r:id="rId28"/>
    <p:sldId id="706" r:id="rId29"/>
    <p:sldId id="707" r:id="rId30"/>
    <p:sldId id="709" r:id="rId31"/>
    <p:sldId id="742" r:id="rId32"/>
    <p:sldId id="767" r:id="rId33"/>
    <p:sldId id="711" r:id="rId34"/>
    <p:sldId id="757" r:id="rId35"/>
    <p:sldId id="713" r:id="rId36"/>
    <p:sldId id="714" r:id="rId37"/>
    <p:sldId id="715" r:id="rId38"/>
    <p:sldId id="717" r:id="rId39"/>
    <p:sldId id="740" r:id="rId40"/>
    <p:sldId id="718" r:id="rId41"/>
    <p:sldId id="719" r:id="rId42"/>
    <p:sldId id="759" r:id="rId43"/>
    <p:sldId id="721" r:id="rId44"/>
    <p:sldId id="722" r:id="rId45"/>
    <p:sldId id="723" r:id="rId46"/>
    <p:sldId id="725" r:id="rId47"/>
    <p:sldId id="739" r:id="rId48"/>
    <p:sldId id="726" r:id="rId49"/>
    <p:sldId id="738" r:id="rId50"/>
    <p:sldId id="728" r:id="rId51"/>
    <p:sldId id="729" r:id="rId52"/>
    <p:sldId id="730" r:id="rId53"/>
    <p:sldId id="731" r:id="rId54"/>
  </p:sldIdLst>
  <p:sldSz cx="9144000" cy="6858000" type="screen4x3"/>
  <p:notesSz cx="7023100" cy="9309100"/>
  <p:defaultTextStyle>
    <a:defPPr>
      <a:defRPr lang="en-US"/>
    </a:defPPr>
    <a:lvl1pPr algn="l" defTabSz="912813"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5613" indent="1588" algn="l" defTabSz="912813"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2813" indent="1588" algn="l" defTabSz="912813"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0013" indent="1588" algn="l" defTabSz="912813"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7213" indent="1588" algn="l" defTabSz="912813"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1440">
          <p15:clr>
            <a:srgbClr val="A4A3A4"/>
          </p15:clr>
        </p15:guide>
        <p15:guide id="3" pos="2880">
          <p15:clr>
            <a:srgbClr val="A4A3A4"/>
          </p15:clr>
        </p15:guide>
        <p15:guide id="4" pos="4320">
          <p15:clr>
            <a:srgbClr val="A4A3A4"/>
          </p15:clr>
        </p15:guide>
      </p15:sldGuideLst>
    </p:ext>
    <p:ext uri="{2D200454-40CA-4A62-9FC3-DE9A4176ACB9}">
      <p15:notesGuideLst xmlns:p15="http://schemas.microsoft.com/office/powerpoint/2012/main">
        <p15:guide id="1" orient="horz" pos="2985" userDrawn="1">
          <p15:clr>
            <a:srgbClr val="A4A3A4"/>
          </p15:clr>
        </p15:guide>
        <p15:guide id="2" orient="horz" pos="2932" userDrawn="1">
          <p15:clr>
            <a:srgbClr val="A4A3A4"/>
          </p15:clr>
        </p15:guide>
        <p15:guide id="3" pos="2265" userDrawn="1">
          <p15:clr>
            <a:srgbClr val="A4A3A4"/>
          </p15:clr>
        </p15:guide>
        <p15:guide id="4"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010"/>
    <a:srgbClr val="640817"/>
    <a:srgbClr val="960C17"/>
    <a:srgbClr val="C8102E"/>
    <a:srgbClr val="BF0A2B"/>
    <a:srgbClr val="C2092B"/>
    <a:srgbClr val="558ED5"/>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8" autoAdjust="0"/>
    <p:restoredTop sz="94768" autoAdjust="0"/>
  </p:normalViewPr>
  <p:slideViewPr>
    <p:cSldViewPr>
      <p:cViewPr varScale="1">
        <p:scale>
          <a:sx n="110" d="100"/>
          <a:sy n="110" d="100"/>
        </p:scale>
        <p:origin x="1602" y="108"/>
      </p:cViewPr>
      <p:guideLst>
        <p:guide orient="horz" pos="2160"/>
        <p:guide pos="1440"/>
        <p:guide pos="2880"/>
        <p:guide pos="4320"/>
      </p:guideLst>
    </p:cSldViewPr>
  </p:slideViewPr>
  <p:notesTextViewPr>
    <p:cViewPr>
      <p:scale>
        <a:sx n="100" d="100"/>
        <a:sy n="100" d="100"/>
      </p:scale>
      <p:origin x="0" y="0"/>
    </p:cViewPr>
  </p:notesTextViewPr>
  <p:sorterViewPr>
    <p:cViewPr varScale="1">
      <p:scale>
        <a:sx n="1" d="1"/>
        <a:sy n="1" d="1"/>
      </p:scale>
      <p:origin x="0" y="-8275"/>
    </p:cViewPr>
  </p:sorterViewPr>
  <p:notesViewPr>
    <p:cSldViewPr>
      <p:cViewPr varScale="1">
        <p:scale>
          <a:sx n="87" d="100"/>
          <a:sy n="87" d="100"/>
        </p:scale>
        <p:origin x="3804" y="96"/>
      </p:cViewPr>
      <p:guideLst>
        <p:guide orient="horz" pos="2985"/>
        <p:guide orient="horz" pos="2932"/>
        <p:guide pos="2265"/>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pnguye7\Desktop\FY20%20Graph%20and%20Stuff\Formula%20Funding%20Rate%20-%202008-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pnguye7\Desktop\FY20%20Graph%20and%20Stuff\UHS%20Operating%20Budget%2090%2000%2010%20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Legislative Funding: Instruction &amp; Operations Formula</a:t>
            </a:r>
            <a:endParaRPr lang="en-US">
              <a:effectLst/>
            </a:endParaRPr>
          </a:p>
          <a:p>
            <a:pPr>
              <a:defRPr/>
            </a:pPr>
            <a:r>
              <a:rPr lang="en-US" sz="1800" b="1" i="0" baseline="0">
                <a:effectLst/>
              </a:rPr>
              <a:t>FY2008 to FY2020	</a:t>
            </a:r>
            <a:endParaRPr lang="en-US">
              <a:effectLst/>
            </a:endParaRPr>
          </a:p>
          <a:p>
            <a:pPr>
              <a:defRPr/>
            </a:pPr>
            <a:r>
              <a:rPr lang="en-US" sz="1800" b="1" i="0" baseline="0">
                <a:effectLst/>
              </a:rPr>
              <a:t>Rate per Weighted Credit Hour</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'Graph 2008'!$Q$3</c:f>
              <c:strCache>
                <c:ptCount val="1"/>
                <c:pt idx="0">
                  <c:v>Appropriated Rate</c:v>
                </c:pt>
              </c:strCache>
            </c:strRef>
          </c:tx>
          <c:spPr>
            <a:solidFill>
              <a:srgbClr val="FF0000"/>
            </a:solidFill>
            <a:ln>
              <a:noFill/>
            </a:ln>
            <a:effectLst/>
          </c:spPr>
          <c:invertIfNegative val="0"/>
          <c:dPt>
            <c:idx val="9"/>
            <c:invertIfNegative val="0"/>
            <c:bubble3D val="0"/>
            <c:spPr>
              <a:solidFill>
                <a:srgbClr val="FF0000"/>
              </a:solidFill>
              <a:ln>
                <a:noFill/>
              </a:ln>
              <a:effectLst/>
            </c:spPr>
          </c:dPt>
          <c:dPt>
            <c:idx val="10"/>
            <c:invertIfNegative val="0"/>
            <c:bubble3D val="0"/>
            <c:spPr>
              <a:solidFill>
                <a:srgbClr val="FF0000"/>
              </a:solidFill>
              <a:ln>
                <a:noFill/>
              </a:ln>
              <a:effectLst/>
            </c:spPr>
          </c:dPt>
          <c:dPt>
            <c:idx val="11"/>
            <c:invertIfNegative val="0"/>
            <c:bubble3D val="0"/>
            <c:spPr>
              <a:solidFill>
                <a:srgbClr val="FF0000"/>
              </a:solidFill>
              <a:ln>
                <a:noFill/>
              </a:ln>
              <a:effectLst/>
            </c:spPr>
          </c:dPt>
          <c:dPt>
            <c:idx val="12"/>
            <c:invertIfNegative val="0"/>
            <c:bubble3D val="0"/>
            <c:spPr>
              <a:solidFill>
                <a:srgbClr val="00B05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 2008'!$P$4:$P$16</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numRef>
          </c:cat>
          <c:val>
            <c:numRef>
              <c:f>'Graph 2008'!$Q$4:$Q$16</c:f>
              <c:numCache>
                <c:formatCode>_("$"* #,##0.00_);_("$"* \(#,##0.00\);_("$"* "-"??_);_(@_)</c:formatCode>
                <c:ptCount val="13"/>
                <c:pt idx="0">
                  <c:v>59.02</c:v>
                </c:pt>
                <c:pt idx="1">
                  <c:v>59.02</c:v>
                </c:pt>
                <c:pt idx="2">
                  <c:v>62.19</c:v>
                </c:pt>
                <c:pt idx="3">
                  <c:v>62.19</c:v>
                </c:pt>
                <c:pt idx="4">
                  <c:v>53.71</c:v>
                </c:pt>
                <c:pt idx="5">
                  <c:v>53.71</c:v>
                </c:pt>
                <c:pt idx="6">
                  <c:v>54.86</c:v>
                </c:pt>
                <c:pt idx="7">
                  <c:v>54.86</c:v>
                </c:pt>
                <c:pt idx="8">
                  <c:v>55.39</c:v>
                </c:pt>
                <c:pt idx="9">
                  <c:v>55.39</c:v>
                </c:pt>
                <c:pt idx="10">
                  <c:v>55.82</c:v>
                </c:pt>
                <c:pt idx="11">
                  <c:v>55.82</c:v>
                </c:pt>
                <c:pt idx="12">
                  <c:v>55.85</c:v>
                </c:pt>
              </c:numCache>
            </c:numRef>
          </c:val>
        </c:ser>
        <c:dLbls>
          <c:showLegendKey val="0"/>
          <c:showVal val="1"/>
          <c:showCatName val="0"/>
          <c:showSerName val="0"/>
          <c:showPercent val="0"/>
          <c:showBubbleSize val="0"/>
        </c:dLbls>
        <c:gapWidth val="150"/>
        <c:axId val="376072256"/>
        <c:axId val="376076608"/>
      </c:barChart>
      <c:lineChart>
        <c:grouping val="standard"/>
        <c:varyColors val="0"/>
        <c:ser>
          <c:idx val="1"/>
          <c:order val="1"/>
          <c:tx>
            <c:strRef>
              <c:f>'Graph 2008'!$R$3</c:f>
              <c:strCache>
                <c:ptCount val="1"/>
                <c:pt idx="0">
                  <c:v>Value in 2008 Dollars</c:v>
                </c:pt>
              </c:strCache>
            </c:strRef>
          </c:tx>
          <c:spPr>
            <a:ln w="28575" cap="rnd">
              <a:solidFill>
                <a:srgbClr val="0070C0"/>
              </a:solidFill>
              <a:round/>
            </a:ln>
            <a:effectLst/>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layout>
                <c:manualLayout>
                  <c:x val="-5.5938697318007664E-2"/>
                  <c:y val="-1.8100409640849767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8398407095664767E-2"/>
                      <c:h val="3.6172314699587961E-2"/>
                    </c:manualLayout>
                  </c15:layout>
                </c:ext>
              </c:extLst>
            </c:dLbl>
            <c:dLbl>
              <c:idx val="12"/>
              <c:layout>
                <c:manualLayout>
                  <c:x val="-3.7547892720306515E-2"/>
                  <c:y val="-1.619510336286558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8398407095664767E-2"/>
                      <c:h val="3.6172314699587961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 2008'!$P$4:$P$14</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'Graph 2008'!$R$4:$R$16</c:f>
              <c:numCache>
                <c:formatCode>_("$"* #,##0.00_);_("$"* \(#,##0.00\);_("$"* "-"??_);_(@_)</c:formatCode>
                <c:ptCount val="13"/>
                <c:pt idx="0">
                  <c:v>59.02</c:v>
                </c:pt>
                <c:pt idx="1">
                  <c:v>59.909262303436911</c:v>
                </c:pt>
                <c:pt idx="2">
                  <c:v>62.410487467477736</c:v>
                </c:pt>
                <c:pt idx="3">
                  <c:v>60.142392637224404</c:v>
                </c:pt>
                <c:pt idx="4">
                  <c:v>51.077177433707071</c:v>
                </c:pt>
                <c:pt idx="5">
                  <c:v>50.31323755649337</c:v>
                </c:pt>
                <c:pt idx="6">
                  <c:v>50.531666582580762</c:v>
                </c:pt>
                <c:pt idx="7">
                  <c:v>50.433281693214049</c:v>
                </c:pt>
                <c:pt idx="8">
                  <c:v>50.3849861946697</c:v>
                </c:pt>
                <c:pt idx="9">
                  <c:v>49.426616840244549</c:v>
                </c:pt>
                <c:pt idx="10">
                  <c:v>48.738084439186608</c:v>
                </c:pt>
                <c:pt idx="11">
                  <c:v>47.688928022687492</c:v>
                </c:pt>
                <c:pt idx="12">
                  <c:v>46.459768299144265</c:v>
                </c:pt>
              </c:numCache>
            </c:numRef>
          </c:val>
          <c:smooth val="0"/>
        </c:ser>
        <c:dLbls>
          <c:showLegendKey val="0"/>
          <c:showVal val="1"/>
          <c:showCatName val="0"/>
          <c:showSerName val="0"/>
          <c:showPercent val="0"/>
          <c:showBubbleSize val="0"/>
        </c:dLbls>
        <c:marker val="1"/>
        <c:smooth val="0"/>
        <c:axId val="376072256"/>
        <c:axId val="376076608"/>
      </c:lineChart>
      <c:catAx>
        <c:axId val="3760722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6076608"/>
        <c:crosses val="autoZero"/>
        <c:auto val="1"/>
        <c:lblAlgn val="ctr"/>
        <c:lblOffset val="100"/>
        <c:noMultiLvlLbl val="0"/>
      </c:catAx>
      <c:valAx>
        <c:axId val="37607660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6072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'Chart detail  Cur $'!$H$22</c:f>
              <c:strCache>
                <c:ptCount val="1"/>
                <c:pt idx="0">
                  <c:v>State Support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'Chart detail  Cur $'!$G$23:$G$26</c:f>
              <c:numCache>
                <c:formatCode>General</c:formatCode>
                <c:ptCount val="4"/>
                <c:pt idx="0">
                  <c:v>1990</c:v>
                </c:pt>
                <c:pt idx="1">
                  <c:v>2000</c:v>
                </c:pt>
                <c:pt idx="2">
                  <c:v>2010</c:v>
                </c:pt>
                <c:pt idx="3">
                  <c:v>2020</c:v>
                </c:pt>
              </c:numCache>
            </c:numRef>
          </c:cat>
          <c:val>
            <c:numRef>
              <c:f>'Chart detail  Cur $'!$H$23:$H$26</c:f>
              <c:numCache>
                <c:formatCode>0.0%</c:formatCode>
                <c:ptCount val="4"/>
                <c:pt idx="0">
                  <c:v>0.5420018082464606</c:v>
                </c:pt>
                <c:pt idx="1">
                  <c:v>0.40977023412091684</c:v>
                </c:pt>
                <c:pt idx="2">
                  <c:v>0.31979373235952535</c:v>
                </c:pt>
                <c:pt idx="3">
                  <c:v>0.24131706296870151</c:v>
                </c:pt>
              </c:numCache>
            </c:numRef>
          </c:val>
        </c:ser>
        <c:ser>
          <c:idx val="1"/>
          <c:order val="1"/>
          <c:tx>
            <c:strRef>
              <c:f>'Chart detail  Cur $'!$I$22</c:f>
              <c:strCache>
                <c:ptCount val="1"/>
                <c:pt idx="0">
                  <c:v>Student Support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'Chart detail  Cur $'!$G$23:$G$26</c:f>
              <c:numCache>
                <c:formatCode>General</c:formatCode>
                <c:ptCount val="4"/>
                <c:pt idx="0">
                  <c:v>1990</c:v>
                </c:pt>
                <c:pt idx="1">
                  <c:v>2000</c:v>
                </c:pt>
                <c:pt idx="2">
                  <c:v>2010</c:v>
                </c:pt>
                <c:pt idx="3">
                  <c:v>2020</c:v>
                </c:pt>
              </c:numCache>
            </c:numRef>
          </c:cat>
          <c:val>
            <c:numRef>
              <c:f>'Chart detail  Cur $'!$I$23:$I$26</c:f>
              <c:numCache>
                <c:formatCode>0.0%</c:formatCode>
                <c:ptCount val="4"/>
                <c:pt idx="0">
                  <c:v>0.17269516838909965</c:v>
                </c:pt>
                <c:pt idx="1">
                  <c:v>0.24950938856045593</c:v>
                </c:pt>
                <c:pt idx="2">
                  <c:v>0.37803824251521667</c:v>
                </c:pt>
                <c:pt idx="3">
                  <c:v>0.41585237103125422</c:v>
                </c:pt>
              </c:numCache>
            </c:numRef>
          </c:val>
        </c:ser>
        <c:ser>
          <c:idx val="2"/>
          <c:order val="2"/>
          <c:tx>
            <c:strRef>
              <c:f>'Chart detail  Cur $'!$J$22</c:f>
              <c:strCache>
                <c:ptCount val="1"/>
                <c:pt idx="0">
                  <c:v>Contracts &amp; Grants*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'Chart detail  Cur $'!$G$23:$G$26</c:f>
              <c:numCache>
                <c:formatCode>General</c:formatCode>
                <c:ptCount val="4"/>
                <c:pt idx="0">
                  <c:v>1990</c:v>
                </c:pt>
                <c:pt idx="1">
                  <c:v>2000</c:v>
                </c:pt>
                <c:pt idx="2">
                  <c:v>2010</c:v>
                </c:pt>
                <c:pt idx="3">
                  <c:v>2020</c:v>
                </c:pt>
              </c:numCache>
            </c:numRef>
          </c:cat>
          <c:val>
            <c:numRef>
              <c:f>'Chart detail  Cur $'!$J$23:$J$26</c:f>
              <c:numCache>
                <c:formatCode>0.0%</c:formatCode>
                <c:ptCount val="4"/>
                <c:pt idx="0">
                  <c:v>0.10544084582933314</c:v>
                </c:pt>
                <c:pt idx="1">
                  <c:v>0.1318094086438085</c:v>
                </c:pt>
                <c:pt idx="2">
                  <c:v>0.16503542632231233</c:v>
                </c:pt>
                <c:pt idx="3">
                  <c:v>0.1515850661362293</c:v>
                </c:pt>
              </c:numCache>
            </c:numRef>
          </c:val>
        </c:ser>
        <c:ser>
          <c:idx val="3"/>
          <c:order val="3"/>
          <c:tx>
            <c:strRef>
              <c:f>'Chart detail  Cur $'!$K$22</c:f>
              <c:strCache>
                <c:ptCount val="1"/>
                <c:pt idx="0">
                  <c:v>Other**</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'Chart detail  Cur $'!$G$23:$G$26</c:f>
              <c:numCache>
                <c:formatCode>General</c:formatCode>
                <c:ptCount val="4"/>
                <c:pt idx="0">
                  <c:v>1990</c:v>
                </c:pt>
                <c:pt idx="1">
                  <c:v>2000</c:v>
                </c:pt>
                <c:pt idx="2">
                  <c:v>2010</c:v>
                </c:pt>
                <c:pt idx="3">
                  <c:v>2020</c:v>
                </c:pt>
              </c:numCache>
            </c:numRef>
          </c:cat>
          <c:val>
            <c:numRef>
              <c:f>'Chart detail  Cur $'!$K$23:$K$26</c:f>
              <c:numCache>
                <c:formatCode>0.0%</c:formatCode>
                <c:ptCount val="4"/>
                <c:pt idx="0">
                  <c:v>0.17986217753510658</c:v>
                </c:pt>
                <c:pt idx="1">
                  <c:v>0.20891096867481873</c:v>
                </c:pt>
                <c:pt idx="2">
                  <c:v>0.13713259880294565</c:v>
                </c:pt>
                <c:pt idx="3">
                  <c:v>0.19124549986381495</c:v>
                </c:pt>
              </c:numCache>
            </c:numRef>
          </c:val>
        </c:ser>
        <c:dLbls>
          <c:dLblPos val="ctr"/>
          <c:showLegendKey val="0"/>
          <c:showVal val="1"/>
          <c:showCatName val="0"/>
          <c:showSerName val="0"/>
          <c:showPercent val="0"/>
          <c:showBubbleSize val="0"/>
        </c:dLbls>
        <c:gapWidth val="150"/>
        <c:overlap val="100"/>
        <c:axId val="376068448"/>
        <c:axId val="376069536"/>
      </c:barChart>
      <c:catAx>
        <c:axId val="37606844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76069536"/>
        <c:crosses val="autoZero"/>
        <c:auto val="1"/>
        <c:lblAlgn val="ctr"/>
        <c:lblOffset val="100"/>
        <c:noMultiLvlLbl val="0"/>
      </c:catAx>
      <c:valAx>
        <c:axId val="376069536"/>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solidFill>
            <a:schemeClr val="bg1">
              <a:lumMod val="75000"/>
            </a:schemeClr>
          </a:solid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760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lumMod val="75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980" cy="465773"/>
          </a:xfrm>
          <a:prstGeom prst="rect">
            <a:avLst/>
          </a:prstGeom>
        </p:spPr>
        <p:txBody>
          <a:bodyPr vert="horz" lIns="93364" tIns="46678" rIns="93364" bIns="46678" rtlCol="0"/>
          <a:lstStyle>
            <a:lvl1pPr algn="l" defTabSz="917094"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idx="1"/>
          </p:nvPr>
        </p:nvSpPr>
        <p:spPr>
          <a:xfrm>
            <a:off x="3977532" y="1"/>
            <a:ext cx="3043980" cy="465773"/>
          </a:xfrm>
          <a:prstGeom prst="rect">
            <a:avLst/>
          </a:prstGeom>
        </p:spPr>
        <p:txBody>
          <a:bodyPr vert="horz" wrap="square" lIns="93364" tIns="46678" rIns="93364" bIns="46678" numCol="1" anchor="t" anchorCtr="0" compatLnSpc="1">
            <a:prstTxWarp prst="textNoShape">
              <a:avLst/>
            </a:prstTxWarp>
          </a:bodyPr>
          <a:lstStyle>
            <a:lvl1pPr algn="r">
              <a:defRPr sz="1200"/>
            </a:lvl1pPr>
          </a:lstStyle>
          <a:p>
            <a:fld id="{4C6B25C8-C194-4F61-A3B4-6CA7DE4315B6}" type="datetimeFigureOut">
              <a:rPr lang="en-US" altLang="en-US"/>
              <a:pPr/>
              <a:t>8/16/2019</a:t>
            </a:fld>
            <a:endParaRPr lang="en-US" altLang="en-US"/>
          </a:p>
        </p:txBody>
      </p:sp>
      <p:sp>
        <p:nvSpPr>
          <p:cNvPr id="4" name="Slide Image Placeholder 3"/>
          <p:cNvSpPr>
            <a:spLocks noGrp="1" noRot="1" noChangeAspect="1"/>
          </p:cNvSpPr>
          <p:nvPr>
            <p:ph type="sldImg" idx="2"/>
          </p:nvPr>
        </p:nvSpPr>
        <p:spPr>
          <a:xfrm>
            <a:off x="1184275" y="696913"/>
            <a:ext cx="4656138" cy="3492500"/>
          </a:xfrm>
          <a:prstGeom prst="rect">
            <a:avLst/>
          </a:prstGeom>
          <a:noFill/>
          <a:ln w="12700">
            <a:solidFill>
              <a:prstClr val="black"/>
            </a:solidFill>
          </a:ln>
        </p:spPr>
        <p:txBody>
          <a:bodyPr vert="horz" lIns="93364" tIns="46678" rIns="93364" bIns="46678" rtlCol="0" anchor="ctr"/>
          <a:lstStyle/>
          <a:p>
            <a:pPr lvl="0"/>
            <a:endParaRPr lang="en-US" noProof="0" dirty="0"/>
          </a:p>
        </p:txBody>
      </p:sp>
      <p:sp>
        <p:nvSpPr>
          <p:cNvPr id="5" name="Notes Placeholder 4"/>
          <p:cNvSpPr>
            <a:spLocks noGrp="1"/>
          </p:cNvSpPr>
          <p:nvPr>
            <p:ph type="body" sz="quarter" idx="3"/>
          </p:nvPr>
        </p:nvSpPr>
        <p:spPr>
          <a:xfrm>
            <a:off x="702946" y="4422460"/>
            <a:ext cx="5617208" cy="4188778"/>
          </a:xfrm>
          <a:prstGeom prst="rect">
            <a:avLst/>
          </a:prstGeom>
        </p:spPr>
        <p:txBody>
          <a:bodyPr vert="horz" lIns="93364" tIns="46678" rIns="93364" bIns="4667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1740"/>
            <a:ext cx="3043980" cy="465773"/>
          </a:xfrm>
          <a:prstGeom prst="rect">
            <a:avLst/>
          </a:prstGeom>
        </p:spPr>
        <p:txBody>
          <a:bodyPr vert="horz" lIns="93364" tIns="46678" rIns="93364" bIns="46678" rtlCol="0" anchor="b"/>
          <a:lstStyle>
            <a:lvl1pPr algn="l" defTabSz="917094" fontAlgn="auto">
              <a:spcBef>
                <a:spcPts val="0"/>
              </a:spcBef>
              <a:spcAft>
                <a:spcPts val="0"/>
              </a:spcAft>
              <a:defRPr sz="1200" dirty="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7532" y="8841740"/>
            <a:ext cx="3043980" cy="465773"/>
          </a:xfrm>
          <a:prstGeom prst="rect">
            <a:avLst/>
          </a:prstGeom>
        </p:spPr>
        <p:txBody>
          <a:bodyPr vert="horz" wrap="square" lIns="93364" tIns="46678" rIns="93364" bIns="46678" numCol="1" anchor="b" anchorCtr="0" compatLnSpc="1">
            <a:prstTxWarp prst="textNoShape">
              <a:avLst/>
            </a:prstTxWarp>
          </a:bodyPr>
          <a:lstStyle>
            <a:lvl1pPr algn="r">
              <a:defRPr sz="1200"/>
            </a:lvl1pPr>
          </a:lstStyle>
          <a:p>
            <a:fld id="{C9753831-98FF-4D10-A337-32DFD45AD4B1}" type="slidenum">
              <a:rPr lang="en-US" altLang="en-US"/>
              <a:pPr/>
              <a:t>‹#›</a:t>
            </a:fld>
            <a:endParaRPr lang="en-US" altLang="en-US"/>
          </a:p>
        </p:txBody>
      </p:sp>
    </p:spTree>
    <p:extLst>
      <p:ext uri="{BB962C8B-B14F-4D97-AF65-F5344CB8AC3E}">
        <p14:creationId xmlns:p14="http://schemas.microsoft.com/office/powerpoint/2010/main" val="887258265"/>
      </p:ext>
    </p:extLst>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5613" algn="l" defTabSz="912813"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2813" algn="l" defTabSz="912813"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0013" algn="l" defTabSz="912813"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7213" algn="l" defTabSz="912813"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5199" algn="l" defTabSz="914079" rtl="0" eaLnBrk="1" latinLnBrk="0" hangingPunct="1">
      <a:defRPr sz="1200" kern="1200">
        <a:solidFill>
          <a:schemeClr val="tx1"/>
        </a:solidFill>
        <a:latin typeface="+mn-lt"/>
        <a:ea typeface="+mn-ea"/>
        <a:cs typeface="+mn-cs"/>
      </a:defRPr>
    </a:lvl6pPr>
    <a:lvl7pPr marL="2742237" algn="l" defTabSz="914079" rtl="0" eaLnBrk="1" latinLnBrk="0" hangingPunct="1">
      <a:defRPr sz="1200" kern="1200">
        <a:solidFill>
          <a:schemeClr val="tx1"/>
        </a:solidFill>
        <a:latin typeface="+mn-lt"/>
        <a:ea typeface="+mn-ea"/>
        <a:cs typeface="+mn-cs"/>
      </a:defRPr>
    </a:lvl7pPr>
    <a:lvl8pPr marL="3199278" algn="l" defTabSz="914079" rtl="0" eaLnBrk="1" latinLnBrk="0" hangingPunct="1">
      <a:defRPr sz="1200" kern="1200">
        <a:solidFill>
          <a:schemeClr val="tx1"/>
        </a:solidFill>
        <a:latin typeface="+mn-lt"/>
        <a:ea typeface="+mn-ea"/>
        <a:cs typeface="+mn-cs"/>
      </a:defRPr>
    </a:lvl8pPr>
    <a:lvl9pPr marL="3656316" algn="l" defTabSz="91407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69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269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5399" indent="-286692">
              <a:defRPr>
                <a:solidFill>
                  <a:schemeClr val="tx1"/>
                </a:solidFill>
                <a:latin typeface="Calibri" panose="020F0502020204030204" pitchFamily="34" charset="0"/>
                <a:ea typeface="MS PGothic" panose="020B0600070205080204" pitchFamily="34" charset="-128"/>
              </a:defRPr>
            </a:lvl2pPr>
            <a:lvl3pPr marL="1146769" indent="-229354">
              <a:defRPr>
                <a:solidFill>
                  <a:schemeClr val="tx1"/>
                </a:solidFill>
                <a:latin typeface="Calibri" panose="020F0502020204030204" pitchFamily="34" charset="0"/>
                <a:ea typeface="MS PGothic" panose="020B0600070205080204" pitchFamily="34" charset="-128"/>
              </a:defRPr>
            </a:lvl3pPr>
            <a:lvl4pPr marL="1605477" indent="-229354">
              <a:defRPr>
                <a:solidFill>
                  <a:schemeClr val="tx1"/>
                </a:solidFill>
                <a:latin typeface="Calibri" panose="020F0502020204030204" pitchFamily="34" charset="0"/>
                <a:ea typeface="MS PGothic" panose="020B0600070205080204" pitchFamily="34" charset="-128"/>
              </a:defRPr>
            </a:lvl4pPr>
            <a:lvl5pPr marL="2064184" indent="-229354">
              <a:defRPr>
                <a:solidFill>
                  <a:schemeClr val="tx1"/>
                </a:solidFill>
                <a:latin typeface="Calibri" panose="020F0502020204030204" pitchFamily="34" charset="0"/>
                <a:ea typeface="MS PGothic" panose="020B0600070205080204" pitchFamily="34" charset="-128"/>
              </a:defRPr>
            </a:lvl5pPr>
            <a:lvl6pPr marL="2522892" indent="-229354" defTabSz="915824"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81599" indent="-229354" defTabSz="915824"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40307" indent="-229354" defTabSz="915824"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99014" indent="-229354" defTabSz="915824"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3799F36-6FAC-4982-BF5E-CF4F379BC467}" type="slidenum">
              <a:rPr lang="en-US" altLang="en-US"/>
              <a:pPr/>
              <a:t>0</a:t>
            </a:fld>
            <a:endParaRPr lang="en-US" altLang="en-US"/>
          </a:p>
        </p:txBody>
      </p:sp>
    </p:spTree>
    <p:extLst>
      <p:ext uri="{BB962C8B-B14F-4D97-AF65-F5344CB8AC3E}">
        <p14:creationId xmlns:p14="http://schemas.microsoft.com/office/powerpoint/2010/main" val="1112348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solidFill>
                  <a:prstClr val="black"/>
                </a:solidFill>
              </a:rPr>
              <a:pPr/>
              <a:t>15</a:t>
            </a:fld>
            <a:endParaRPr lang="en-US" altLang="en-US">
              <a:solidFill>
                <a:prstClr val="black"/>
              </a:solidFill>
            </a:endParaRPr>
          </a:p>
        </p:txBody>
      </p:sp>
    </p:spTree>
    <p:extLst>
      <p:ext uri="{BB962C8B-B14F-4D97-AF65-F5344CB8AC3E}">
        <p14:creationId xmlns:p14="http://schemas.microsoft.com/office/powerpoint/2010/main" val="3858638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16</a:t>
            </a:fld>
            <a:endParaRPr lang="en-US" altLang="en-US"/>
          </a:p>
        </p:txBody>
      </p:sp>
    </p:spTree>
    <p:extLst>
      <p:ext uri="{BB962C8B-B14F-4D97-AF65-F5344CB8AC3E}">
        <p14:creationId xmlns:p14="http://schemas.microsoft.com/office/powerpoint/2010/main" val="1515961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17</a:t>
            </a:fld>
            <a:endParaRPr lang="en-US" altLang="en-US"/>
          </a:p>
        </p:txBody>
      </p:sp>
    </p:spTree>
    <p:extLst>
      <p:ext uri="{BB962C8B-B14F-4D97-AF65-F5344CB8AC3E}">
        <p14:creationId xmlns:p14="http://schemas.microsoft.com/office/powerpoint/2010/main" val="3552821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18</a:t>
            </a:fld>
            <a:endParaRPr lang="en-US" altLang="en-US"/>
          </a:p>
        </p:txBody>
      </p:sp>
    </p:spTree>
    <p:extLst>
      <p:ext uri="{BB962C8B-B14F-4D97-AF65-F5344CB8AC3E}">
        <p14:creationId xmlns:p14="http://schemas.microsoft.com/office/powerpoint/2010/main" val="4163656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19</a:t>
            </a:fld>
            <a:endParaRPr lang="en-US" altLang="en-US"/>
          </a:p>
        </p:txBody>
      </p:sp>
    </p:spTree>
    <p:extLst>
      <p:ext uri="{BB962C8B-B14F-4D97-AF65-F5344CB8AC3E}">
        <p14:creationId xmlns:p14="http://schemas.microsoft.com/office/powerpoint/2010/main" val="2555655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20</a:t>
            </a:fld>
            <a:endParaRPr lang="en-US" altLang="en-US"/>
          </a:p>
        </p:txBody>
      </p:sp>
    </p:spTree>
    <p:extLst>
      <p:ext uri="{BB962C8B-B14F-4D97-AF65-F5344CB8AC3E}">
        <p14:creationId xmlns:p14="http://schemas.microsoft.com/office/powerpoint/2010/main" val="4267820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22</a:t>
            </a:fld>
            <a:endParaRPr lang="en-US" altLang="en-US"/>
          </a:p>
        </p:txBody>
      </p:sp>
    </p:spTree>
    <p:extLst>
      <p:ext uri="{BB962C8B-B14F-4D97-AF65-F5344CB8AC3E}">
        <p14:creationId xmlns:p14="http://schemas.microsoft.com/office/powerpoint/2010/main" val="2846563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23</a:t>
            </a:fld>
            <a:endParaRPr lang="en-US" altLang="en-US"/>
          </a:p>
        </p:txBody>
      </p:sp>
    </p:spTree>
    <p:extLst>
      <p:ext uri="{BB962C8B-B14F-4D97-AF65-F5344CB8AC3E}">
        <p14:creationId xmlns:p14="http://schemas.microsoft.com/office/powerpoint/2010/main" val="1821275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24</a:t>
            </a:fld>
            <a:endParaRPr lang="en-US" altLang="en-US"/>
          </a:p>
        </p:txBody>
      </p:sp>
    </p:spTree>
    <p:extLst>
      <p:ext uri="{BB962C8B-B14F-4D97-AF65-F5344CB8AC3E}">
        <p14:creationId xmlns:p14="http://schemas.microsoft.com/office/powerpoint/2010/main" val="701927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solidFill>
                  <a:prstClr val="black"/>
                </a:solidFill>
              </a:rPr>
              <a:pPr/>
              <a:t>25</a:t>
            </a:fld>
            <a:endParaRPr lang="en-US" altLang="en-US">
              <a:solidFill>
                <a:prstClr val="black"/>
              </a:solidFill>
            </a:endParaRPr>
          </a:p>
        </p:txBody>
      </p:sp>
    </p:spTree>
    <p:extLst>
      <p:ext uri="{BB962C8B-B14F-4D97-AF65-F5344CB8AC3E}">
        <p14:creationId xmlns:p14="http://schemas.microsoft.com/office/powerpoint/2010/main" val="2313002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1</a:t>
            </a:fld>
            <a:endParaRPr lang="en-US" altLang="en-US"/>
          </a:p>
        </p:txBody>
      </p:sp>
    </p:spTree>
    <p:extLst>
      <p:ext uri="{BB962C8B-B14F-4D97-AF65-F5344CB8AC3E}">
        <p14:creationId xmlns:p14="http://schemas.microsoft.com/office/powerpoint/2010/main" val="487034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26</a:t>
            </a:fld>
            <a:endParaRPr lang="en-US" altLang="en-US"/>
          </a:p>
        </p:txBody>
      </p:sp>
    </p:spTree>
    <p:extLst>
      <p:ext uri="{BB962C8B-B14F-4D97-AF65-F5344CB8AC3E}">
        <p14:creationId xmlns:p14="http://schemas.microsoft.com/office/powerpoint/2010/main" val="4121873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27</a:t>
            </a:fld>
            <a:endParaRPr lang="en-US" altLang="en-US"/>
          </a:p>
        </p:txBody>
      </p:sp>
    </p:spTree>
    <p:extLst>
      <p:ext uri="{BB962C8B-B14F-4D97-AF65-F5344CB8AC3E}">
        <p14:creationId xmlns:p14="http://schemas.microsoft.com/office/powerpoint/2010/main" val="1984341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28</a:t>
            </a:fld>
            <a:endParaRPr lang="en-US" altLang="en-US"/>
          </a:p>
        </p:txBody>
      </p:sp>
    </p:spTree>
    <p:extLst>
      <p:ext uri="{BB962C8B-B14F-4D97-AF65-F5344CB8AC3E}">
        <p14:creationId xmlns:p14="http://schemas.microsoft.com/office/powerpoint/2010/main" val="4191889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29</a:t>
            </a:fld>
            <a:endParaRPr lang="en-US" altLang="en-US"/>
          </a:p>
        </p:txBody>
      </p:sp>
    </p:spTree>
    <p:extLst>
      <p:ext uri="{BB962C8B-B14F-4D97-AF65-F5344CB8AC3E}">
        <p14:creationId xmlns:p14="http://schemas.microsoft.com/office/powerpoint/2010/main" val="3379101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30</a:t>
            </a:fld>
            <a:endParaRPr lang="en-US" altLang="en-US"/>
          </a:p>
        </p:txBody>
      </p:sp>
    </p:spTree>
    <p:extLst>
      <p:ext uri="{BB962C8B-B14F-4D97-AF65-F5344CB8AC3E}">
        <p14:creationId xmlns:p14="http://schemas.microsoft.com/office/powerpoint/2010/main" val="1937162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solidFill>
                  <a:prstClr val="black"/>
                </a:solidFill>
              </a:rPr>
              <a:pPr/>
              <a:t>31</a:t>
            </a:fld>
            <a:endParaRPr lang="en-US" altLang="en-US">
              <a:solidFill>
                <a:prstClr val="black"/>
              </a:solidFill>
            </a:endParaRPr>
          </a:p>
        </p:txBody>
      </p:sp>
    </p:spTree>
    <p:extLst>
      <p:ext uri="{BB962C8B-B14F-4D97-AF65-F5344CB8AC3E}">
        <p14:creationId xmlns:p14="http://schemas.microsoft.com/office/powerpoint/2010/main" val="2563539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32</a:t>
            </a:fld>
            <a:endParaRPr lang="en-US" altLang="en-US"/>
          </a:p>
        </p:txBody>
      </p:sp>
    </p:spTree>
    <p:extLst>
      <p:ext uri="{BB962C8B-B14F-4D97-AF65-F5344CB8AC3E}">
        <p14:creationId xmlns:p14="http://schemas.microsoft.com/office/powerpoint/2010/main" val="475599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solidFill>
                  <a:prstClr val="black"/>
                </a:solidFill>
              </a:rPr>
              <a:pPr/>
              <a:t>33</a:t>
            </a:fld>
            <a:endParaRPr lang="en-US" altLang="en-US">
              <a:solidFill>
                <a:prstClr val="black"/>
              </a:solidFill>
            </a:endParaRPr>
          </a:p>
        </p:txBody>
      </p:sp>
    </p:spTree>
    <p:extLst>
      <p:ext uri="{BB962C8B-B14F-4D97-AF65-F5344CB8AC3E}">
        <p14:creationId xmlns:p14="http://schemas.microsoft.com/office/powerpoint/2010/main" val="213459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34</a:t>
            </a:fld>
            <a:endParaRPr lang="en-US" altLang="en-US"/>
          </a:p>
        </p:txBody>
      </p:sp>
    </p:spTree>
    <p:extLst>
      <p:ext uri="{BB962C8B-B14F-4D97-AF65-F5344CB8AC3E}">
        <p14:creationId xmlns:p14="http://schemas.microsoft.com/office/powerpoint/2010/main" val="982132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35</a:t>
            </a:fld>
            <a:endParaRPr lang="en-US" altLang="en-US"/>
          </a:p>
        </p:txBody>
      </p:sp>
    </p:spTree>
    <p:extLst>
      <p:ext uri="{BB962C8B-B14F-4D97-AF65-F5344CB8AC3E}">
        <p14:creationId xmlns:p14="http://schemas.microsoft.com/office/powerpoint/2010/main" val="393464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2</a:t>
            </a:fld>
            <a:endParaRPr lang="en-US" altLang="en-US"/>
          </a:p>
        </p:txBody>
      </p:sp>
    </p:spTree>
    <p:extLst>
      <p:ext uri="{BB962C8B-B14F-4D97-AF65-F5344CB8AC3E}">
        <p14:creationId xmlns:p14="http://schemas.microsoft.com/office/powerpoint/2010/main" val="785481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36</a:t>
            </a:fld>
            <a:endParaRPr lang="en-US" altLang="en-US"/>
          </a:p>
        </p:txBody>
      </p:sp>
    </p:spTree>
    <p:extLst>
      <p:ext uri="{BB962C8B-B14F-4D97-AF65-F5344CB8AC3E}">
        <p14:creationId xmlns:p14="http://schemas.microsoft.com/office/powerpoint/2010/main" val="2476291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37</a:t>
            </a:fld>
            <a:endParaRPr lang="en-US" altLang="en-US"/>
          </a:p>
        </p:txBody>
      </p:sp>
    </p:spTree>
    <p:extLst>
      <p:ext uri="{BB962C8B-B14F-4D97-AF65-F5344CB8AC3E}">
        <p14:creationId xmlns:p14="http://schemas.microsoft.com/office/powerpoint/2010/main" val="1539395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38</a:t>
            </a:fld>
            <a:endParaRPr lang="en-US" altLang="en-US"/>
          </a:p>
        </p:txBody>
      </p:sp>
    </p:spTree>
    <p:extLst>
      <p:ext uri="{BB962C8B-B14F-4D97-AF65-F5344CB8AC3E}">
        <p14:creationId xmlns:p14="http://schemas.microsoft.com/office/powerpoint/2010/main" val="3793389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39</a:t>
            </a:fld>
            <a:endParaRPr lang="en-US" altLang="en-US"/>
          </a:p>
        </p:txBody>
      </p:sp>
    </p:spTree>
    <p:extLst>
      <p:ext uri="{BB962C8B-B14F-4D97-AF65-F5344CB8AC3E}">
        <p14:creationId xmlns:p14="http://schemas.microsoft.com/office/powerpoint/2010/main" val="2122932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7D84C-FD37-4004-AD30-5A09D760F858}" type="slidenum">
              <a:rPr lang="en-US" smtClean="0"/>
              <a:pPr/>
              <a:t>40</a:t>
            </a:fld>
            <a:endParaRPr lang="en-US" dirty="0"/>
          </a:p>
        </p:txBody>
      </p:sp>
    </p:spTree>
    <p:extLst>
      <p:ext uri="{BB962C8B-B14F-4D97-AF65-F5344CB8AC3E}">
        <p14:creationId xmlns:p14="http://schemas.microsoft.com/office/powerpoint/2010/main" val="28479941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1184275"/>
            <a:ext cx="4265613" cy="3198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7D84C-FD37-4004-AD30-5A09D760F858}"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239206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7D84C-FD37-4004-AD30-5A09D760F858}" type="slidenum">
              <a:rPr lang="en-US" smtClean="0"/>
              <a:pPr/>
              <a:t>42</a:t>
            </a:fld>
            <a:endParaRPr lang="en-US" dirty="0"/>
          </a:p>
        </p:txBody>
      </p:sp>
    </p:spTree>
    <p:extLst>
      <p:ext uri="{BB962C8B-B14F-4D97-AF65-F5344CB8AC3E}">
        <p14:creationId xmlns:p14="http://schemas.microsoft.com/office/powerpoint/2010/main" val="26490837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7D84C-FD37-4004-AD30-5A09D760F858}" type="slidenum">
              <a:rPr lang="en-US" smtClean="0"/>
              <a:pPr/>
              <a:t>43</a:t>
            </a:fld>
            <a:endParaRPr lang="en-US" dirty="0"/>
          </a:p>
        </p:txBody>
      </p:sp>
    </p:spTree>
    <p:extLst>
      <p:ext uri="{BB962C8B-B14F-4D97-AF65-F5344CB8AC3E}">
        <p14:creationId xmlns:p14="http://schemas.microsoft.com/office/powerpoint/2010/main" val="2630003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7D84C-FD37-4004-AD30-5A09D760F858}" type="slidenum">
              <a:rPr lang="en-US" smtClean="0"/>
              <a:pPr/>
              <a:t>44</a:t>
            </a:fld>
            <a:endParaRPr lang="en-US" dirty="0"/>
          </a:p>
        </p:txBody>
      </p:sp>
    </p:spTree>
    <p:extLst>
      <p:ext uri="{BB962C8B-B14F-4D97-AF65-F5344CB8AC3E}">
        <p14:creationId xmlns:p14="http://schemas.microsoft.com/office/powerpoint/2010/main" val="2198429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45</a:t>
            </a:fld>
            <a:endParaRPr lang="en-US" altLang="en-US"/>
          </a:p>
        </p:txBody>
      </p:sp>
    </p:spTree>
    <p:extLst>
      <p:ext uri="{BB962C8B-B14F-4D97-AF65-F5344CB8AC3E}">
        <p14:creationId xmlns:p14="http://schemas.microsoft.com/office/powerpoint/2010/main" val="3065466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5399" indent="-286692">
              <a:defRPr>
                <a:solidFill>
                  <a:schemeClr val="tx1"/>
                </a:solidFill>
                <a:latin typeface="Calibri" panose="020F0502020204030204" pitchFamily="34" charset="0"/>
                <a:ea typeface="MS PGothic" panose="020B0600070205080204" pitchFamily="34" charset="-128"/>
              </a:defRPr>
            </a:lvl2pPr>
            <a:lvl3pPr marL="1146769" indent="-229354">
              <a:defRPr>
                <a:solidFill>
                  <a:schemeClr val="tx1"/>
                </a:solidFill>
                <a:latin typeface="Calibri" panose="020F0502020204030204" pitchFamily="34" charset="0"/>
                <a:ea typeface="MS PGothic" panose="020B0600070205080204" pitchFamily="34" charset="-128"/>
              </a:defRPr>
            </a:lvl3pPr>
            <a:lvl4pPr marL="1605477" indent="-229354">
              <a:defRPr>
                <a:solidFill>
                  <a:schemeClr val="tx1"/>
                </a:solidFill>
                <a:latin typeface="Calibri" panose="020F0502020204030204" pitchFamily="34" charset="0"/>
                <a:ea typeface="MS PGothic" panose="020B0600070205080204" pitchFamily="34" charset="-128"/>
              </a:defRPr>
            </a:lvl4pPr>
            <a:lvl5pPr marL="2064184" indent="-229354">
              <a:defRPr>
                <a:solidFill>
                  <a:schemeClr val="tx1"/>
                </a:solidFill>
                <a:latin typeface="Calibri" panose="020F0502020204030204" pitchFamily="34" charset="0"/>
                <a:ea typeface="MS PGothic" panose="020B0600070205080204" pitchFamily="34" charset="-128"/>
              </a:defRPr>
            </a:lvl5pPr>
            <a:lvl6pPr marL="2522892" indent="-229354" defTabSz="915824"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81599" indent="-229354" defTabSz="915824"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40307" indent="-229354" defTabSz="915824"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99014" indent="-229354" defTabSz="915824"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433F4CC-4818-4B5E-95B6-F7DE66314D89}" type="slidenum">
              <a:rPr lang="en-US" altLang="en-US">
                <a:solidFill>
                  <a:srgbClr val="000000"/>
                </a:solidFill>
              </a:rPr>
              <a:pPr/>
              <a:t>3</a:t>
            </a:fld>
            <a:endParaRPr lang="en-US" altLang="en-US">
              <a:solidFill>
                <a:srgbClr val="000000"/>
              </a:solidFill>
            </a:endParaRPr>
          </a:p>
        </p:txBody>
      </p:sp>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3416646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46</a:t>
            </a:fld>
            <a:endParaRPr lang="en-US" altLang="en-US"/>
          </a:p>
        </p:txBody>
      </p:sp>
    </p:spTree>
    <p:extLst>
      <p:ext uri="{BB962C8B-B14F-4D97-AF65-F5344CB8AC3E}">
        <p14:creationId xmlns:p14="http://schemas.microsoft.com/office/powerpoint/2010/main" val="3476427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47</a:t>
            </a:fld>
            <a:endParaRPr lang="en-US" altLang="en-US"/>
          </a:p>
        </p:txBody>
      </p:sp>
    </p:spTree>
    <p:extLst>
      <p:ext uri="{BB962C8B-B14F-4D97-AF65-F5344CB8AC3E}">
        <p14:creationId xmlns:p14="http://schemas.microsoft.com/office/powerpoint/2010/main" val="1504428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7D84C-FD37-4004-AD30-5A09D760F858}" type="slidenum">
              <a:rPr lang="en-US" smtClean="0"/>
              <a:pPr/>
              <a:t>48</a:t>
            </a:fld>
            <a:endParaRPr lang="en-US" dirty="0"/>
          </a:p>
        </p:txBody>
      </p:sp>
    </p:spTree>
    <p:extLst>
      <p:ext uri="{BB962C8B-B14F-4D97-AF65-F5344CB8AC3E}">
        <p14:creationId xmlns:p14="http://schemas.microsoft.com/office/powerpoint/2010/main" val="28059785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7D84C-FD37-4004-AD30-5A09D760F858}" type="slidenum">
              <a:rPr lang="en-US" smtClean="0"/>
              <a:pPr/>
              <a:t>49</a:t>
            </a:fld>
            <a:endParaRPr lang="en-US" dirty="0"/>
          </a:p>
        </p:txBody>
      </p:sp>
    </p:spTree>
    <p:extLst>
      <p:ext uri="{BB962C8B-B14F-4D97-AF65-F5344CB8AC3E}">
        <p14:creationId xmlns:p14="http://schemas.microsoft.com/office/powerpoint/2010/main" val="26060761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7D84C-FD37-4004-AD30-5A09D760F858}" type="slidenum">
              <a:rPr lang="en-US" smtClean="0"/>
              <a:pPr/>
              <a:t>50</a:t>
            </a:fld>
            <a:endParaRPr lang="en-US" dirty="0"/>
          </a:p>
        </p:txBody>
      </p:sp>
    </p:spTree>
    <p:extLst>
      <p:ext uri="{BB962C8B-B14F-4D97-AF65-F5344CB8AC3E}">
        <p14:creationId xmlns:p14="http://schemas.microsoft.com/office/powerpoint/2010/main" val="2038998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7D84C-FD37-4004-AD30-5A09D760F858}" type="slidenum">
              <a:rPr lang="en-US" smtClean="0"/>
              <a:pPr/>
              <a:t>51</a:t>
            </a:fld>
            <a:endParaRPr lang="en-US" dirty="0"/>
          </a:p>
        </p:txBody>
      </p:sp>
    </p:spTree>
    <p:extLst>
      <p:ext uri="{BB962C8B-B14F-4D97-AF65-F5344CB8AC3E}">
        <p14:creationId xmlns:p14="http://schemas.microsoft.com/office/powerpoint/2010/main" val="35576353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7D84C-FD37-4004-AD30-5A09D760F858}" type="slidenum">
              <a:rPr lang="en-US" smtClean="0"/>
              <a:pPr/>
              <a:t>52</a:t>
            </a:fld>
            <a:endParaRPr lang="en-US" dirty="0"/>
          </a:p>
        </p:txBody>
      </p:sp>
    </p:spTree>
    <p:extLst>
      <p:ext uri="{BB962C8B-B14F-4D97-AF65-F5344CB8AC3E}">
        <p14:creationId xmlns:p14="http://schemas.microsoft.com/office/powerpoint/2010/main" val="741668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4</a:t>
            </a:fld>
            <a:endParaRPr lang="en-US" altLang="en-US"/>
          </a:p>
        </p:txBody>
      </p:sp>
    </p:spTree>
    <p:extLst>
      <p:ext uri="{BB962C8B-B14F-4D97-AF65-F5344CB8AC3E}">
        <p14:creationId xmlns:p14="http://schemas.microsoft.com/office/powerpoint/2010/main" val="363297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7D84C-FD37-4004-AD30-5A09D760F858}" type="slidenum">
              <a:rPr lang="en-US" smtClean="0"/>
              <a:pPr/>
              <a:t>5</a:t>
            </a:fld>
            <a:endParaRPr lang="en-US" dirty="0"/>
          </a:p>
        </p:txBody>
      </p:sp>
    </p:spTree>
    <p:extLst>
      <p:ext uri="{BB962C8B-B14F-4D97-AF65-F5344CB8AC3E}">
        <p14:creationId xmlns:p14="http://schemas.microsoft.com/office/powerpoint/2010/main" val="3054730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pPr/>
              <a:t>12</a:t>
            </a:fld>
            <a:endParaRPr lang="en-US" altLang="en-US"/>
          </a:p>
        </p:txBody>
      </p:sp>
    </p:spTree>
    <p:extLst>
      <p:ext uri="{BB962C8B-B14F-4D97-AF65-F5344CB8AC3E}">
        <p14:creationId xmlns:p14="http://schemas.microsoft.com/office/powerpoint/2010/main" val="1042416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solidFill>
                  <a:prstClr val="black"/>
                </a:solidFill>
              </a:rPr>
              <a:pPr/>
              <a:t>13</a:t>
            </a:fld>
            <a:endParaRPr lang="en-US" altLang="en-US">
              <a:solidFill>
                <a:prstClr val="black"/>
              </a:solidFill>
            </a:endParaRPr>
          </a:p>
        </p:txBody>
      </p:sp>
    </p:spTree>
    <p:extLst>
      <p:ext uri="{BB962C8B-B14F-4D97-AF65-F5344CB8AC3E}">
        <p14:creationId xmlns:p14="http://schemas.microsoft.com/office/powerpoint/2010/main" val="4116757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53831-98FF-4D10-A337-32DFD45AD4B1}" type="slidenum">
              <a:rPr lang="en-US" altLang="en-US" smtClean="0">
                <a:solidFill>
                  <a:prstClr val="black"/>
                </a:solidFill>
              </a:rPr>
              <a:pPr/>
              <a:t>14</a:t>
            </a:fld>
            <a:endParaRPr lang="en-US" altLang="en-US">
              <a:solidFill>
                <a:prstClr val="black"/>
              </a:solidFill>
            </a:endParaRPr>
          </a:p>
        </p:txBody>
      </p:sp>
    </p:spTree>
    <p:extLst>
      <p:ext uri="{BB962C8B-B14F-4D97-AF65-F5344CB8AC3E}">
        <p14:creationId xmlns:p14="http://schemas.microsoft.com/office/powerpoint/2010/main" val="3227756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98438" y="152400"/>
            <a:ext cx="8763000" cy="6553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defTabSz="914079"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657600"/>
            <a:ext cx="6400800" cy="1752600"/>
          </a:xfrm>
        </p:spPr>
        <p:txBody>
          <a:bodyPr/>
          <a:lstStyle>
            <a:lvl1pPr marL="0" indent="0" algn="ctr">
              <a:buNone/>
              <a:defRPr>
                <a:solidFill>
                  <a:schemeClr val="tx1">
                    <a:tint val="75000"/>
                  </a:schemeClr>
                </a:solidFill>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933627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2155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0528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Rectangle 2"/>
          <p:cNvSpPr/>
          <p:nvPr userDrawn="1"/>
        </p:nvSpPr>
        <p:spPr>
          <a:xfrm>
            <a:off x="152400" y="152400"/>
            <a:ext cx="8869363" cy="6553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defTabSz="914079" fontAlgn="auto">
              <a:spcBef>
                <a:spcPts val="0"/>
              </a:spcBef>
              <a:spcAft>
                <a:spcPts val="0"/>
              </a:spcAft>
              <a:defRPr/>
            </a:pPr>
            <a:endParaRPr lang="en-US" dirty="0">
              <a:solidFill>
                <a:prstClr val="white"/>
              </a:solidFill>
            </a:endParaRPr>
          </a:p>
        </p:txBody>
      </p:sp>
      <p:sp>
        <p:nvSpPr>
          <p:cNvPr id="2" name="Content Placeholder 1"/>
          <p:cNvSpPr>
            <a:spLocks noGrp="1"/>
          </p:cNvSpPr>
          <p:nvPr>
            <p:ph/>
          </p:nvPr>
        </p:nvSpPr>
        <p:spPr>
          <a:xfrm>
            <a:off x="381000" y="1447803"/>
            <a:ext cx="83820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682251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0B00DDD-74ED-44CC-90FB-07BCC1B03325}" type="slidenum">
              <a:rPr lang="en-US" altLang="en-US"/>
              <a:pPr/>
              <a:t>‹#›</a:t>
            </a:fld>
            <a:endParaRPr lang="en-US" altLang="en-US"/>
          </a:p>
        </p:txBody>
      </p:sp>
    </p:spTree>
    <p:extLst>
      <p:ext uri="{BB962C8B-B14F-4D97-AF65-F5344CB8AC3E}">
        <p14:creationId xmlns:p14="http://schemas.microsoft.com/office/powerpoint/2010/main" val="1379474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39" indent="0">
              <a:buNone/>
              <a:defRPr sz="1800">
                <a:solidFill>
                  <a:schemeClr val="tx1">
                    <a:tint val="75000"/>
                  </a:schemeClr>
                </a:solidFill>
              </a:defRPr>
            </a:lvl2pPr>
            <a:lvl3pPr marL="914079" indent="0">
              <a:buNone/>
              <a:defRPr sz="1600">
                <a:solidFill>
                  <a:schemeClr val="tx1">
                    <a:tint val="75000"/>
                  </a:schemeClr>
                </a:solidFill>
              </a:defRPr>
            </a:lvl3pPr>
            <a:lvl4pPr marL="1371119" indent="0">
              <a:buNone/>
              <a:defRPr sz="1400">
                <a:solidFill>
                  <a:schemeClr val="tx1">
                    <a:tint val="75000"/>
                  </a:schemeClr>
                </a:solidFill>
              </a:defRPr>
            </a:lvl4pPr>
            <a:lvl5pPr marL="1828159" indent="0">
              <a:buNone/>
              <a:defRPr sz="1400">
                <a:solidFill>
                  <a:schemeClr val="tx1">
                    <a:tint val="75000"/>
                  </a:schemeClr>
                </a:solidFill>
              </a:defRPr>
            </a:lvl5pPr>
            <a:lvl6pPr marL="2285199" indent="0">
              <a:buNone/>
              <a:defRPr sz="1400">
                <a:solidFill>
                  <a:schemeClr val="tx1">
                    <a:tint val="75000"/>
                  </a:schemeClr>
                </a:solidFill>
              </a:defRPr>
            </a:lvl6pPr>
            <a:lvl7pPr marL="2742237" indent="0">
              <a:buNone/>
              <a:defRPr sz="1400">
                <a:solidFill>
                  <a:schemeClr val="tx1">
                    <a:tint val="75000"/>
                  </a:schemeClr>
                </a:solidFill>
              </a:defRPr>
            </a:lvl7pPr>
            <a:lvl8pPr marL="3199278" indent="0">
              <a:buNone/>
              <a:defRPr sz="1400">
                <a:solidFill>
                  <a:schemeClr val="tx1">
                    <a:tint val="75000"/>
                  </a:schemeClr>
                </a:solidFill>
              </a:defRPr>
            </a:lvl8pPr>
            <a:lvl9pPr marL="3656316"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2AE10D3-A7F7-4491-B089-A93B9BBF5F0C}" type="slidenum">
              <a:rPr lang="en-US" altLang="en-US"/>
              <a:pPr/>
              <a:t>‹#›</a:t>
            </a:fld>
            <a:endParaRPr lang="en-US" altLang="en-US"/>
          </a:p>
        </p:txBody>
      </p:sp>
    </p:spTree>
    <p:extLst>
      <p:ext uri="{BB962C8B-B14F-4D97-AF65-F5344CB8AC3E}">
        <p14:creationId xmlns:p14="http://schemas.microsoft.com/office/powerpoint/2010/main" val="3201653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0662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defRPr>
            </a:lvl1pPr>
          </a:lstStyle>
          <a:p>
            <a:fld id="{03397258-F175-4FEA-B91A-771AF995B256}" type="datetime1">
              <a:rPr lang="en-US" altLang="en-US"/>
              <a:pPr/>
              <a:t>8/16/2019</a:t>
            </a:fld>
            <a:endParaRPr lang="en-US" alt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defTabSz="914079" fontAlgn="auto">
              <a:spcBef>
                <a:spcPts val="0"/>
              </a:spcBef>
              <a:spcAft>
                <a:spcPts val="0"/>
              </a:spcAft>
              <a:defRPr>
                <a:solidFill>
                  <a:prstClr val="black">
                    <a:tint val="75000"/>
                  </a:prstClr>
                </a:solidFill>
                <a:latin typeface="+mn-lt"/>
                <a:ea typeface="+mn-ea"/>
              </a:defRPr>
            </a:lvl1pPr>
          </a:lstStyle>
          <a:p>
            <a:pPr>
              <a:defRPr/>
            </a:pPr>
            <a:r>
              <a:rPr lang="en-US"/>
              <a:t>DRAFT</a:t>
            </a:r>
            <a:endParaRPr lang="en-US" dirty="0"/>
          </a:p>
        </p:txBody>
      </p:sp>
      <p:sp>
        <p:nvSpPr>
          <p:cNvPr id="9" name="Slide Number Placeholder 8"/>
          <p:cNvSpPr>
            <a:spLocks noGrp="1"/>
          </p:cNvSpPr>
          <p:nvPr>
            <p:ph type="sldNum" sz="quarter" idx="12"/>
          </p:nvPr>
        </p:nvSpPr>
        <p:spPr>
          <a:xfrm>
            <a:off x="6553200" y="6356350"/>
            <a:ext cx="2133600" cy="365125"/>
          </a:xfrm>
        </p:spPr>
        <p:txBody>
          <a:bodyPr/>
          <a:lstStyle>
            <a:lvl1pPr>
              <a:defRPr/>
            </a:lvl1pPr>
          </a:lstStyle>
          <a:p>
            <a:fld id="{00DB7512-24CA-4549-9F13-5C5FC597B701}" type="slidenum">
              <a:rPr lang="en-US" altLang="en-US"/>
              <a:pPr/>
              <a:t>‹#›</a:t>
            </a:fld>
            <a:endParaRPr lang="en-US" altLang="en-US"/>
          </a:p>
        </p:txBody>
      </p:sp>
    </p:spTree>
    <p:extLst>
      <p:ext uri="{BB962C8B-B14F-4D97-AF65-F5344CB8AC3E}">
        <p14:creationId xmlns:p14="http://schemas.microsoft.com/office/powerpoint/2010/main" val="1237623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3"/>
          <p:cNvSpPr>
            <a:spLocks noGrp="1"/>
          </p:cNvSpPr>
          <p:nvPr>
            <p:ph type="sldNum" sz="quarter" idx="10"/>
          </p:nvPr>
        </p:nvSpPr>
        <p:spPr/>
        <p:txBody>
          <a:bodyPr/>
          <a:lstStyle>
            <a:lvl1pPr>
              <a:defRPr/>
            </a:lvl1pPr>
          </a:lstStyle>
          <a:p>
            <a:fld id="{49759174-D248-49D2-9610-BC2ED00FD7AA}" type="slidenum">
              <a:rPr lang="en-US" altLang="en-US"/>
              <a:pPr/>
              <a:t>‹#›</a:t>
            </a:fld>
            <a:endParaRPr lang="en-US" altLang="en-US"/>
          </a:p>
        </p:txBody>
      </p:sp>
    </p:spTree>
    <p:extLst>
      <p:ext uri="{BB962C8B-B14F-4D97-AF65-F5344CB8AC3E}">
        <p14:creationId xmlns:p14="http://schemas.microsoft.com/office/powerpoint/2010/main" val="1810456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fld id="{47B772BF-C38C-4F4C-86F6-7647DF83E5CA}" type="slidenum">
              <a:rPr lang="en-US" altLang="en-US"/>
              <a:pPr/>
              <a:t>‹#›</a:t>
            </a:fld>
            <a:endParaRPr lang="en-US" altLang="en-US"/>
          </a:p>
        </p:txBody>
      </p:sp>
    </p:spTree>
    <p:extLst>
      <p:ext uri="{BB962C8B-B14F-4D97-AF65-F5344CB8AC3E}">
        <p14:creationId xmlns:p14="http://schemas.microsoft.com/office/powerpoint/2010/main" val="2063385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defRPr>
            </a:lvl1pPr>
          </a:lstStyle>
          <a:p>
            <a:fld id="{5097A09F-36F1-4854-9752-F51C43EECBAB}" type="datetime1">
              <a:rPr lang="en-US" altLang="en-US"/>
              <a:pPr/>
              <a:t>8/16/2019</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079" fontAlgn="auto">
              <a:spcBef>
                <a:spcPts val="0"/>
              </a:spcBef>
              <a:spcAft>
                <a:spcPts val="0"/>
              </a:spcAft>
              <a:defRPr>
                <a:solidFill>
                  <a:prstClr val="black">
                    <a:tint val="75000"/>
                  </a:prstClr>
                </a:solidFill>
                <a:latin typeface="+mn-lt"/>
                <a:ea typeface="+mn-ea"/>
              </a:defRPr>
            </a:lvl1pPr>
          </a:lstStyle>
          <a:p>
            <a:pPr>
              <a:defRPr/>
            </a:pPr>
            <a:r>
              <a:rPr lang="en-US"/>
              <a:t>DRAFT</a:t>
            </a:r>
            <a:endParaRPr lang="en-US" dirty="0"/>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64F0AE79-B300-4F00-932B-D48F34D78805}" type="slidenum">
              <a:rPr lang="en-US" altLang="en-US"/>
              <a:pPr/>
              <a:t>‹#›</a:t>
            </a:fld>
            <a:endParaRPr lang="en-US" altLang="en-US"/>
          </a:p>
        </p:txBody>
      </p:sp>
    </p:spTree>
    <p:extLst>
      <p:ext uri="{BB962C8B-B14F-4D97-AF65-F5344CB8AC3E}">
        <p14:creationId xmlns:p14="http://schemas.microsoft.com/office/powerpoint/2010/main" val="155723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Tree>
    <p:extLst>
      <p:ext uri="{BB962C8B-B14F-4D97-AF65-F5344CB8AC3E}">
        <p14:creationId xmlns:p14="http://schemas.microsoft.com/office/powerpoint/2010/main" val="3903291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8102E"/>
        </a:solidFill>
        <a:effectLst/>
      </p:bgPr>
    </p:bg>
    <p:spTree>
      <p:nvGrpSpPr>
        <p:cNvPr id="1" name=""/>
        <p:cNvGrpSpPr/>
        <p:nvPr/>
      </p:nvGrpSpPr>
      <p:grpSpPr>
        <a:xfrm>
          <a:off x="0" y="0"/>
          <a:ext cx="0" cy="0"/>
          <a:chOff x="0" y="0"/>
          <a:chExt cx="0" cy="0"/>
        </a:xfrm>
      </p:grpSpPr>
      <p:sp>
        <p:nvSpPr>
          <p:cNvPr id="11" name="Rectangle 10"/>
          <p:cNvSpPr/>
          <p:nvPr userDrawn="1"/>
        </p:nvSpPr>
        <p:spPr>
          <a:xfrm>
            <a:off x="152400" y="152400"/>
            <a:ext cx="8869363" cy="6553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defTabSz="914079" fontAlgn="auto">
              <a:spcBef>
                <a:spcPts val="0"/>
              </a:spcBef>
              <a:spcAft>
                <a:spcPts val="0"/>
              </a:spcAft>
              <a:defRPr/>
            </a:pPr>
            <a:endParaRPr lang="en-US" dirty="0">
              <a:solidFill>
                <a:prstClr val="white"/>
              </a:solidFill>
            </a:endParaRPr>
          </a:p>
        </p:txBody>
      </p:sp>
      <p:sp>
        <p:nvSpPr>
          <p:cNvPr id="9219" name="Title Placeholder 1"/>
          <p:cNvSpPr>
            <a:spLocks noGrp="1"/>
          </p:cNvSpPr>
          <p:nvPr>
            <p:ph type="title"/>
          </p:nvPr>
        </p:nvSpPr>
        <p:spPr bwMode="auto">
          <a:xfrm>
            <a:off x="1295400" y="274638"/>
            <a:ext cx="7315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7" tIns="45704" rIns="91407" bIns="45704" numCol="1" anchor="ctr" anchorCtr="0" compatLnSpc="1">
            <a:prstTxWarp prst="textNoShape">
              <a:avLst/>
            </a:prstTxWarp>
          </a:bodyPr>
          <a:lstStyle/>
          <a:p>
            <a:pPr lvl="0"/>
            <a:r>
              <a:rPr lang="en-US" altLang="en-US" smtClean="0"/>
              <a:t>Click to edit Master title style</a:t>
            </a:r>
          </a:p>
        </p:txBody>
      </p:sp>
      <p:sp>
        <p:nvSpPr>
          <p:cNvPr id="9220" name="Text Placeholder 2"/>
          <p:cNvSpPr>
            <a:spLocks noGrp="1"/>
          </p:cNvSpPr>
          <p:nvPr>
            <p:ph type="body" idx="1"/>
          </p:nvPr>
        </p:nvSpPr>
        <p:spPr bwMode="auto">
          <a:xfrm>
            <a:off x="609600" y="1600200"/>
            <a:ext cx="80010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2483" y="304800"/>
            <a:ext cx="1082841" cy="1082841"/>
          </a:xfrm>
          <a:prstGeom prst="ellipse">
            <a:avLst/>
          </a:prstGeom>
          <a:blipFill rotWithShape="1">
            <a:blip r:embed="rId15"/>
            <a:stretch>
              <a:fillRect/>
            </a:stretch>
          </a:blipFill>
          <a:ln>
            <a:noFill/>
          </a:ln>
          <a:effectLst>
            <a:softEdge rad="112500"/>
          </a:effectLst>
        </p:spPr>
      </p:pic>
      <p:sp>
        <p:nvSpPr>
          <p:cNvPr id="4" name="Slide Number Placeholder 3"/>
          <p:cNvSpPr>
            <a:spLocks noGrp="1"/>
          </p:cNvSpPr>
          <p:nvPr>
            <p:ph type="sldNum" sz="quarter" idx="4"/>
          </p:nvPr>
        </p:nvSpPr>
        <p:spPr>
          <a:xfrm>
            <a:off x="693420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92B4A46-CD13-44AD-9248-E281CB5D64A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6" r:id="rId1"/>
    <p:sldLayoutId id="2147483682" r:id="rId2"/>
    <p:sldLayoutId id="2147483683" r:id="rId3"/>
    <p:sldLayoutId id="2147483687" r:id="rId4"/>
    <p:sldLayoutId id="2147483688" r:id="rId5"/>
    <p:sldLayoutId id="2147483684" r:id="rId6"/>
    <p:sldLayoutId id="2147483685" r:id="rId7"/>
    <p:sldLayoutId id="2147483689" r:id="rId8"/>
    <p:sldLayoutId id="2147483690" r:id="rId9"/>
    <p:sldLayoutId id="2147483691" r:id="rId10"/>
    <p:sldLayoutId id="2147483692" r:id="rId11"/>
    <p:sldLayoutId id="2147483693" r:id="rId12"/>
  </p:sldLayoutIdLst>
  <p:hf hdr="0" ftr="0" dt="0"/>
  <p:txStyles>
    <p:titleStyle>
      <a:lvl1pPr algn="l" defTabSz="912813"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1313" indent="-341313" algn="l" defTabSz="912813"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1363" indent="-284163" algn="l" defTabSz="912813"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1413" indent="-227013" algn="l" defTabSz="912813"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5986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58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package" Target="../embeddings/Microsoft_Excel_Worksheet4.xlsx"/></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package" Target="../embeddings/Microsoft_Excel_Worksheet5.xlsx"/></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package" Target="../embeddings/Microsoft_Excel_Worksheet6.xlsx"/></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6.emf"/><Relationship Id="rId5" Type="http://schemas.openxmlformats.org/officeDocument/2006/relationships/package" Target="../embeddings/Microsoft_Excel_Worksheet7.xlsx"/><Relationship Id="rId4" Type="http://schemas.openxmlformats.org/officeDocument/2006/relationships/oleObject" Target="../embeddings/oleObject7.bin"/></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8.emf"/><Relationship Id="rId5" Type="http://schemas.openxmlformats.org/officeDocument/2006/relationships/package" Target="../embeddings/Microsoft_Excel_Worksheet8.xlsx"/><Relationship Id="rId4"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31.emf"/><Relationship Id="rId5" Type="http://schemas.openxmlformats.org/officeDocument/2006/relationships/package" Target="../embeddings/Microsoft_Excel_Worksheet9.xlsx"/><Relationship Id="rId4" Type="http://schemas.openxmlformats.org/officeDocument/2006/relationships/oleObject" Target="../embeddings/oleObject9.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32.emf"/><Relationship Id="rId5" Type="http://schemas.openxmlformats.org/officeDocument/2006/relationships/package" Target="../embeddings/Microsoft_Excel_Worksheet10.xlsx"/><Relationship Id="rId4" Type="http://schemas.openxmlformats.org/officeDocument/2006/relationships/oleObject" Target="../embeddings/oleObject10.bin"/></Relationships>
</file>

<file path=ppt/slides/_rels/slide4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Excel_Worksheet1.xlsx"/></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package" Target="../embeddings/Microsoft_Excel_Worksheet2.xlsx"/></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package" Target="../embeddings/Microsoft_Excel_Worksheet3.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fontScale="62500" lnSpcReduction="20000"/>
          </a:bodyPr>
          <a:lstStyle/>
          <a:p>
            <a:pPr defTabSz="914079" fontAlgn="auto">
              <a:spcAft>
                <a:spcPts val="0"/>
              </a:spcAft>
              <a:defRPr/>
            </a:pPr>
            <a:r>
              <a:rPr lang="en-US" sz="4500" dirty="0" smtClean="0">
                <a:solidFill>
                  <a:prstClr val="black">
                    <a:tint val="75000"/>
                  </a:prstClr>
                </a:solidFill>
                <a:ea typeface="+mn-ea"/>
              </a:rPr>
              <a:t>FY2020 Annual Budget</a:t>
            </a:r>
          </a:p>
          <a:p>
            <a:pPr defTabSz="914079" fontAlgn="auto">
              <a:spcAft>
                <a:spcPts val="0"/>
              </a:spcAft>
              <a:defRPr/>
            </a:pPr>
            <a:endParaRPr lang="en-US" sz="3000" dirty="0" smtClean="0">
              <a:solidFill>
                <a:prstClr val="black">
                  <a:tint val="75000"/>
                </a:prstClr>
              </a:solidFill>
              <a:ea typeface="+mn-ea"/>
            </a:endParaRPr>
          </a:p>
          <a:p>
            <a:pPr defTabSz="914079" fontAlgn="auto">
              <a:spcAft>
                <a:spcPts val="0"/>
              </a:spcAft>
              <a:defRPr/>
            </a:pPr>
            <a:r>
              <a:rPr lang="en-US" sz="3000" dirty="0" smtClean="0">
                <a:solidFill>
                  <a:prstClr val="black">
                    <a:tint val="75000"/>
                  </a:prstClr>
                </a:solidFill>
                <a:ea typeface="+mn-ea"/>
              </a:rPr>
              <a:t>Presentation to the </a:t>
            </a:r>
          </a:p>
          <a:p>
            <a:pPr defTabSz="914079" fontAlgn="auto">
              <a:spcAft>
                <a:spcPts val="0"/>
              </a:spcAft>
              <a:defRPr/>
            </a:pPr>
            <a:r>
              <a:rPr lang="en-US" sz="3000" dirty="0" smtClean="0">
                <a:solidFill>
                  <a:prstClr val="black">
                    <a:tint val="75000"/>
                  </a:prstClr>
                </a:solidFill>
                <a:ea typeface="+mn-ea"/>
              </a:rPr>
              <a:t>Administration and Finance Committee</a:t>
            </a:r>
            <a:endParaRPr lang="en-US" sz="3000" dirty="0">
              <a:solidFill>
                <a:prstClr val="black">
                  <a:tint val="75000"/>
                </a:prstClr>
              </a:solidFill>
              <a:ea typeface="+mn-ea"/>
            </a:endParaRPr>
          </a:p>
          <a:p>
            <a:pPr defTabSz="914079" fontAlgn="auto">
              <a:spcAft>
                <a:spcPts val="0"/>
              </a:spcAft>
              <a:defRPr/>
            </a:pPr>
            <a:endParaRPr lang="en-US" sz="2200" dirty="0">
              <a:solidFill>
                <a:prstClr val="black">
                  <a:tint val="75000"/>
                </a:prstClr>
              </a:solidFill>
              <a:ea typeface="+mn-ea"/>
            </a:endParaRPr>
          </a:p>
          <a:p>
            <a:pPr defTabSz="914079" fontAlgn="auto">
              <a:spcAft>
                <a:spcPts val="0"/>
              </a:spcAft>
              <a:defRPr/>
            </a:pPr>
            <a:r>
              <a:rPr lang="en-US" sz="2200" dirty="0" smtClean="0">
                <a:solidFill>
                  <a:prstClr val="black">
                    <a:tint val="75000"/>
                  </a:prstClr>
                </a:solidFill>
                <a:ea typeface="+mn-ea"/>
              </a:rPr>
              <a:t>August 22, 2019</a:t>
            </a:r>
          </a:p>
          <a:p>
            <a:pPr defTabSz="914079" fontAlgn="auto">
              <a:spcAft>
                <a:spcPts val="0"/>
              </a:spcAft>
              <a:defRPr/>
            </a:pPr>
            <a:endParaRPr lang="en-US" sz="2200" dirty="0">
              <a:solidFill>
                <a:prstClr val="black">
                  <a:tint val="75000"/>
                </a:prstClr>
              </a:solidFill>
              <a:ea typeface="+mn-ea"/>
            </a:endParaRPr>
          </a:p>
        </p:txBody>
      </p:sp>
      <p:sp>
        <p:nvSpPr>
          <p:cNvPr id="18434" name="Slide Number Placeholder 5"/>
          <p:cNvSpPr>
            <a:spLocks noGrp="1"/>
          </p:cNvSpPr>
          <p:nvPr>
            <p:ph type="sldNum" sz="quarter" idx="4294967295"/>
          </p:nvPr>
        </p:nvSpPr>
        <p:spPr bwMode="auto">
          <a:xfrm>
            <a:off x="6797675" y="632460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DF6C037-492C-4481-A465-1FFF6F9A4995}" type="slidenum">
              <a:rPr lang="en-US" altLang="en-US">
                <a:solidFill>
                  <a:srgbClr val="898989"/>
                </a:solidFill>
              </a:rPr>
              <a:pPr/>
              <a:t>0</a:t>
            </a:fld>
            <a:endParaRPr lang="en-US" altLang="en-US" dirty="0">
              <a:solidFill>
                <a:srgbClr val="898989"/>
              </a:solidFill>
            </a:endParaRPr>
          </a:p>
        </p:txBody>
      </p:sp>
      <p:pic>
        <p:nvPicPr>
          <p:cNvPr id="1843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9525" y="2441575"/>
            <a:ext cx="6584950" cy="37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393" y="457200"/>
            <a:ext cx="7315200" cy="1143000"/>
          </a:xfrm>
        </p:spPr>
        <p:txBody>
          <a:bodyPr/>
          <a:lstStyle/>
          <a:p>
            <a:pPr algn="ctr"/>
            <a:r>
              <a:rPr lang="en-US" sz="3600" dirty="0" smtClean="0"/>
              <a:t>University of Houston System</a:t>
            </a:r>
            <a:br>
              <a:rPr lang="en-US" sz="3600" dirty="0" smtClean="0"/>
            </a:br>
            <a:r>
              <a:rPr lang="en-US" sz="2800" dirty="0" smtClean="0"/>
              <a:t>FY2020 Proposed Allocation of </a:t>
            </a:r>
            <a:br>
              <a:rPr lang="en-US" sz="2800" dirty="0" smtClean="0"/>
            </a:br>
            <a:r>
              <a:rPr lang="en-US" sz="2800" dirty="0" smtClean="0"/>
              <a:t>New Operating Funds by Priority</a:t>
            </a:r>
            <a:br>
              <a:rPr lang="en-US" sz="2800" dirty="0" smtClean="0"/>
            </a:br>
            <a:r>
              <a:rPr lang="en-US" sz="1800" dirty="0" smtClean="0"/>
              <a:t>($ in Millions)</a:t>
            </a:r>
            <a:endParaRPr lang="en-US" sz="1800" dirty="0"/>
          </a:p>
        </p:txBody>
      </p:sp>
      <p:sp>
        <p:nvSpPr>
          <p:cNvPr id="4" name="Slide Number Placeholder 3"/>
          <p:cNvSpPr>
            <a:spLocks noGrp="1"/>
          </p:cNvSpPr>
          <p:nvPr>
            <p:ph type="sldNum" sz="quarter" idx="10"/>
          </p:nvPr>
        </p:nvSpPr>
        <p:spPr/>
        <p:txBody>
          <a:bodyPr/>
          <a:lstStyle/>
          <a:p>
            <a:fld id="{10B00DDD-74ED-44CC-90FB-07BCC1B03325}" type="slidenum">
              <a:rPr lang="en-US" altLang="en-US" smtClean="0"/>
              <a:pPr/>
              <a:t>9</a:t>
            </a:fld>
            <a:endParaRPr lang="en-US" altLang="en-US"/>
          </a:p>
        </p:txBody>
      </p:sp>
      <p:graphicFrame>
        <p:nvGraphicFramePr>
          <p:cNvPr id="3" name="Object 2"/>
          <p:cNvGraphicFramePr>
            <a:graphicFrameLocks noChangeAspect="1"/>
          </p:cNvGraphicFramePr>
          <p:nvPr>
            <p:extLst>
              <p:ext uri="{D42A27DB-BD31-4B8C-83A1-F6EECF244321}">
                <p14:modId xmlns:p14="http://schemas.microsoft.com/office/powerpoint/2010/main" val="3081168701"/>
              </p:ext>
            </p:extLst>
          </p:nvPr>
        </p:nvGraphicFramePr>
        <p:xfrm>
          <a:off x="744410" y="2057400"/>
          <a:ext cx="7605183" cy="3349625"/>
        </p:xfrm>
        <a:graphic>
          <a:graphicData uri="http://schemas.openxmlformats.org/presentationml/2006/ole">
            <mc:AlternateContent xmlns:mc="http://schemas.openxmlformats.org/markup-compatibility/2006">
              <mc:Choice xmlns:v="urn:schemas-microsoft-com:vml" Requires="v">
                <p:oleObj spid="_x0000_s8205" name="Worksheet" r:id="rId4" imgW="6210282" imgH="2735689" progId="Excel.Sheet.12">
                  <p:embed/>
                </p:oleObj>
              </mc:Choice>
              <mc:Fallback>
                <p:oleObj name="Worksheet" r:id="rId4" imgW="6210282" imgH="2735689" progId="Excel.Sheet.12">
                  <p:embed/>
                  <p:pic>
                    <p:nvPicPr>
                      <p:cNvPr id="0" name=""/>
                      <p:cNvPicPr/>
                      <p:nvPr/>
                    </p:nvPicPr>
                    <p:blipFill>
                      <a:blip r:embed="rId5"/>
                      <a:stretch>
                        <a:fillRect/>
                      </a:stretch>
                    </p:blipFill>
                    <p:spPr>
                      <a:xfrm>
                        <a:off x="744410" y="2057400"/>
                        <a:ext cx="7605183" cy="3349625"/>
                      </a:xfrm>
                      <a:prstGeom prst="rect">
                        <a:avLst/>
                      </a:prstGeom>
                    </p:spPr>
                  </p:pic>
                </p:oleObj>
              </mc:Fallback>
            </mc:AlternateContent>
          </a:graphicData>
        </a:graphic>
      </p:graphicFrame>
    </p:spTree>
    <p:extLst>
      <p:ext uri="{BB962C8B-B14F-4D97-AF65-F5344CB8AC3E}">
        <p14:creationId xmlns:p14="http://schemas.microsoft.com/office/powerpoint/2010/main" val="3139676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802" y="457200"/>
            <a:ext cx="7848600" cy="1143000"/>
          </a:xfrm>
        </p:spPr>
        <p:txBody>
          <a:bodyPr/>
          <a:lstStyle/>
          <a:p>
            <a:pPr algn="ctr"/>
            <a:r>
              <a:rPr lang="en-US" sz="3600" dirty="0" smtClean="0"/>
              <a:t>University of Houston System</a:t>
            </a:r>
            <a:br>
              <a:rPr lang="en-US" sz="3600" dirty="0" smtClean="0"/>
            </a:br>
            <a:r>
              <a:rPr lang="en-US" sz="2600" dirty="0" smtClean="0"/>
              <a:t>FY2020 Proposed Allocation of New HEAF by Priority</a:t>
            </a:r>
            <a:r>
              <a:rPr lang="en-US" sz="2800" dirty="0" smtClean="0"/>
              <a:t/>
            </a:r>
            <a:br>
              <a:rPr lang="en-US" sz="2800" dirty="0" smtClean="0"/>
            </a:br>
            <a:r>
              <a:rPr lang="en-US" sz="1800" dirty="0" smtClean="0"/>
              <a:t>($ in Millions)</a:t>
            </a:r>
            <a:endParaRPr lang="en-US" sz="1800" dirty="0"/>
          </a:p>
        </p:txBody>
      </p:sp>
      <p:sp>
        <p:nvSpPr>
          <p:cNvPr id="4" name="Slide Number Placeholder 3"/>
          <p:cNvSpPr>
            <a:spLocks noGrp="1"/>
          </p:cNvSpPr>
          <p:nvPr>
            <p:ph type="sldNum" sz="quarter" idx="10"/>
          </p:nvPr>
        </p:nvSpPr>
        <p:spPr/>
        <p:txBody>
          <a:bodyPr/>
          <a:lstStyle/>
          <a:p>
            <a:fld id="{10B00DDD-74ED-44CC-90FB-07BCC1B03325}" type="slidenum">
              <a:rPr lang="en-US" altLang="en-US" smtClean="0"/>
              <a:pPr/>
              <a:t>10</a:t>
            </a:fld>
            <a:endParaRPr lang="en-US" altLang="en-US"/>
          </a:p>
        </p:txBody>
      </p:sp>
      <p:graphicFrame>
        <p:nvGraphicFramePr>
          <p:cNvPr id="3" name="Object 2"/>
          <p:cNvGraphicFramePr>
            <a:graphicFrameLocks noChangeAspect="1"/>
          </p:cNvGraphicFramePr>
          <p:nvPr>
            <p:extLst>
              <p:ext uri="{D42A27DB-BD31-4B8C-83A1-F6EECF244321}">
                <p14:modId xmlns:p14="http://schemas.microsoft.com/office/powerpoint/2010/main" val="2790094414"/>
              </p:ext>
            </p:extLst>
          </p:nvPr>
        </p:nvGraphicFramePr>
        <p:xfrm>
          <a:off x="762000" y="2133600"/>
          <a:ext cx="7778192" cy="3425825"/>
        </p:xfrm>
        <a:graphic>
          <a:graphicData uri="http://schemas.openxmlformats.org/presentationml/2006/ole">
            <mc:AlternateContent xmlns:mc="http://schemas.openxmlformats.org/markup-compatibility/2006">
              <mc:Choice xmlns:v="urn:schemas-microsoft-com:vml" Requires="v">
                <p:oleObj spid="_x0000_s9229" name="Worksheet" r:id="rId4" imgW="6210282" imgH="2735689" progId="Excel.Sheet.12">
                  <p:embed/>
                </p:oleObj>
              </mc:Choice>
              <mc:Fallback>
                <p:oleObj name="Worksheet" r:id="rId4" imgW="6210282" imgH="2735689" progId="Excel.Sheet.12">
                  <p:embed/>
                  <p:pic>
                    <p:nvPicPr>
                      <p:cNvPr id="0" name=""/>
                      <p:cNvPicPr/>
                      <p:nvPr/>
                    </p:nvPicPr>
                    <p:blipFill>
                      <a:blip r:embed="rId5"/>
                      <a:stretch>
                        <a:fillRect/>
                      </a:stretch>
                    </p:blipFill>
                    <p:spPr>
                      <a:xfrm>
                        <a:off x="762000" y="2133600"/>
                        <a:ext cx="7778192" cy="3425825"/>
                      </a:xfrm>
                      <a:prstGeom prst="rect">
                        <a:avLst/>
                      </a:prstGeom>
                    </p:spPr>
                  </p:pic>
                </p:oleObj>
              </mc:Fallback>
            </mc:AlternateContent>
          </a:graphicData>
        </a:graphic>
      </p:graphicFrame>
    </p:spTree>
    <p:extLst>
      <p:ext uri="{BB962C8B-B14F-4D97-AF65-F5344CB8AC3E}">
        <p14:creationId xmlns:p14="http://schemas.microsoft.com/office/powerpoint/2010/main" val="648983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315200" cy="1143000"/>
          </a:xfrm>
        </p:spPr>
        <p:txBody>
          <a:bodyPr/>
          <a:lstStyle/>
          <a:p>
            <a:pPr algn="ctr"/>
            <a:r>
              <a:rPr lang="en-US" sz="3600" dirty="0" smtClean="0"/>
              <a:t>University of Houston System</a:t>
            </a:r>
            <a:br>
              <a:rPr lang="en-US" sz="3600" dirty="0" smtClean="0"/>
            </a:br>
            <a:r>
              <a:rPr lang="en-US" sz="2800" dirty="0" smtClean="0"/>
              <a:t>FY2020 Proposed Allocation of Incremental Operating Funds and HEAF by Priority</a:t>
            </a:r>
            <a:br>
              <a:rPr lang="en-US" sz="2800" dirty="0" smtClean="0"/>
            </a:br>
            <a:r>
              <a:rPr lang="en-US" sz="1800" dirty="0" smtClean="0"/>
              <a:t>($ in Millions)</a:t>
            </a:r>
            <a:endParaRPr lang="en-US" sz="1800" dirty="0"/>
          </a:p>
        </p:txBody>
      </p:sp>
      <p:sp>
        <p:nvSpPr>
          <p:cNvPr id="4" name="Slide Number Placeholder 3"/>
          <p:cNvSpPr>
            <a:spLocks noGrp="1"/>
          </p:cNvSpPr>
          <p:nvPr>
            <p:ph type="sldNum" sz="quarter" idx="10"/>
          </p:nvPr>
        </p:nvSpPr>
        <p:spPr/>
        <p:txBody>
          <a:bodyPr/>
          <a:lstStyle/>
          <a:p>
            <a:fld id="{10B00DDD-74ED-44CC-90FB-07BCC1B03325}" type="slidenum">
              <a:rPr lang="en-US" altLang="en-US" smtClean="0"/>
              <a:pPr/>
              <a:t>11</a:t>
            </a:fld>
            <a:endParaRPr lang="en-US" altLang="en-US"/>
          </a:p>
        </p:txBody>
      </p:sp>
      <p:graphicFrame>
        <p:nvGraphicFramePr>
          <p:cNvPr id="3" name="Object 2"/>
          <p:cNvGraphicFramePr>
            <a:graphicFrameLocks noChangeAspect="1"/>
          </p:cNvGraphicFramePr>
          <p:nvPr>
            <p:extLst>
              <p:ext uri="{D42A27DB-BD31-4B8C-83A1-F6EECF244321}">
                <p14:modId xmlns:p14="http://schemas.microsoft.com/office/powerpoint/2010/main" val="4282566054"/>
              </p:ext>
            </p:extLst>
          </p:nvPr>
        </p:nvGraphicFramePr>
        <p:xfrm>
          <a:off x="762000" y="2057400"/>
          <a:ext cx="7778192" cy="3425825"/>
        </p:xfrm>
        <a:graphic>
          <a:graphicData uri="http://schemas.openxmlformats.org/presentationml/2006/ole">
            <mc:AlternateContent xmlns:mc="http://schemas.openxmlformats.org/markup-compatibility/2006">
              <mc:Choice xmlns:v="urn:schemas-microsoft-com:vml" Requires="v">
                <p:oleObj spid="_x0000_s10252" name="Worksheet" r:id="rId4" imgW="6210282" imgH="2735689" progId="Excel.Sheet.12">
                  <p:embed/>
                </p:oleObj>
              </mc:Choice>
              <mc:Fallback>
                <p:oleObj name="Worksheet" r:id="rId4" imgW="6210282" imgH="2735689" progId="Excel.Sheet.12">
                  <p:embed/>
                  <p:pic>
                    <p:nvPicPr>
                      <p:cNvPr id="0" name=""/>
                      <p:cNvPicPr/>
                      <p:nvPr/>
                    </p:nvPicPr>
                    <p:blipFill>
                      <a:blip r:embed="rId5"/>
                      <a:stretch>
                        <a:fillRect/>
                      </a:stretch>
                    </p:blipFill>
                    <p:spPr>
                      <a:xfrm>
                        <a:off x="762000" y="2057400"/>
                        <a:ext cx="7778192" cy="3425825"/>
                      </a:xfrm>
                      <a:prstGeom prst="rect">
                        <a:avLst/>
                      </a:prstGeom>
                    </p:spPr>
                  </p:pic>
                </p:oleObj>
              </mc:Fallback>
            </mc:AlternateContent>
          </a:graphicData>
        </a:graphic>
      </p:graphicFrame>
    </p:spTree>
    <p:extLst>
      <p:ext uri="{BB962C8B-B14F-4D97-AF65-F5344CB8AC3E}">
        <p14:creationId xmlns:p14="http://schemas.microsoft.com/office/powerpoint/2010/main" val="3087568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12</a:t>
            </a:fld>
            <a:endParaRPr lang="en-US" altLang="en-US" dirty="0"/>
          </a:p>
        </p:txBody>
      </p:sp>
      <p:sp>
        <p:nvSpPr>
          <p:cNvPr id="5" name="Title 2"/>
          <p:cNvSpPr>
            <a:spLocks noGrp="1"/>
          </p:cNvSpPr>
          <p:nvPr>
            <p:ph type="title"/>
          </p:nvPr>
        </p:nvSpPr>
        <p:spPr>
          <a:xfrm>
            <a:off x="838200" y="549161"/>
            <a:ext cx="8001000" cy="685800"/>
          </a:xfrm>
        </p:spPr>
        <p:txBody>
          <a:bodyPr>
            <a:noAutofit/>
          </a:bodyPr>
          <a:lstStyle/>
          <a:p>
            <a:pPr algn="ctr"/>
            <a:r>
              <a:rPr lang="en-US" sz="3600" dirty="0" smtClean="0"/>
              <a:t>University of Houston System</a:t>
            </a:r>
            <a:br>
              <a:rPr lang="en-US" sz="3600" dirty="0" smtClean="0"/>
            </a:br>
            <a:r>
              <a:rPr lang="en-US" sz="2800" dirty="0" smtClean="0"/>
              <a:t>Highlighted Use of New and Reallocated Funds</a:t>
            </a:r>
            <a:endParaRPr lang="en-US" sz="2800" dirty="0"/>
          </a:p>
        </p:txBody>
      </p:sp>
      <p:sp>
        <p:nvSpPr>
          <p:cNvPr id="6" name="Content Placeholder 1"/>
          <p:cNvSpPr>
            <a:spLocks noGrp="1"/>
          </p:cNvSpPr>
          <p:nvPr>
            <p:ph idx="1"/>
          </p:nvPr>
        </p:nvSpPr>
        <p:spPr>
          <a:xfrm>
            <a:off x="457200" y="1676400"/>
            <a:ext cx="8229600" cy="4525963"/>
          </a:xfrm>
        </p:spPr>
        <p:txBody>
          <a:bodyPr>
            <a:normAutofit fontScale="70000" lnSpcReduction="20000"/>
          </a:bodyPr>
          <a:lstStyle/>
          <a:p>
            <a:r>
              <a:rPr lang="en-US" sz="3400" dirty="0" smtClean="0"/>
              <a:t>University of Houston</a:t>
            </a:r>
          </a:p>
          <a:p>
            <a:pPr lvl="1"/>
            <a:r>
              <a:rPr lang="en-US" dirty="0" smtClean="0"/>
              <a:t>Additional set aside for need-based scholarships</a:t>
            </a:r>
          </a:p>
          <a:p>
            <a:pPr lvl="1"/>
            <a:r>
              <a:rPr lang="en-US" dirty="0" smtClean="0"/>
              <a:t>New faculty positions</a:t>
            </a:r>
          </a:p>
          <a:p>
            <a:pPr lvl="1"/>
            <a:r>
              <a:rPr lang="en-US" dirty="0" smtClean="0"/>
              <a:t>Additional investment in Graduate Tuition Fellowships</a:t>
            </a:r>
          </a:p>
          <a:p>
            <a:pPr lvl="1"/>
            <a:r>
              <a:rPr lang="en-US" dirty="0" smtClean="0"/>
              <a:t>Start-up funding for the College of Medicine</a:t>
            </a:r>
          </a:p>
          <a:p>
            <a:pPr lvl="1"/>
            <a:r>
              <a:rPr lang="en-US" dirty="0" smtClean="0"/>
              <a:t>Continuing to address existing graduate tuition fellowship budget needs</a:t>
            </a:r>
          </a:p>
          <a:p>
            <a:pPr lvl="1"/>
            <a:r>
              <a:rPr lang="en-US" dirty="0" smtClean="0"/>
              <a:t>Provide funds to support Academic performance funding</a:t>
            </a:r>
          </a:p>
          <a:p>
            <a:pPr lvl="1"/>
            <a:r>
              <a:rPr lang="en-US" dirty="0" smtClean="0"/>
              <a:t>Invest in faculty and staff retention via a merit pool</a:t>
            </a:r>
          </a:p>
          <a:p>
            <a:pPr lvl="1"/>
            <a:r>
              <a:rPr lang="en-US" dirty="0" smtClean="0"/>
              <a:t>Invest </a:t>
            </a:r>
            <a:r>
              <a:rPr lang="en-US" dirty="0"/>
              <a:t>in </a:t>
            </a:r>
            <a:r>
              <a:rPr lang="en-US" dirty="0" smtClean="0"/>
              <a:t>technology and campus </a:t>
            </a:r>
            <a:r>
              <a:rPr lang="en-US" dirty="0"/>
              <a:t>safety </a:t>
            </a:r>
            <a:r>
              <a:rPr lang="en-US" dirty="0" smtClean="0"/>
              <a:t>and security which supports students, faculty, and staff</a:t>
            </a:r>
          </a:p>
          <a:p>
            <a:pPr lvl="1"/>
            <a:r>
              <a:rPr lang="en-US" dirty="0" smtClean="0"/>
              <a:t>Invest in classroom renovations &amp; faculty start-ups </a:t>
            </a:r>
          </a:p>
          <a:p>
            <a:pPr lvl="1"/>
            <a:r>
              <a:rPr lang="en-US" dirty="0" smtClean="0"/>
              <a:t>Invest in campus infrastructure to support students, faculty, and staff (including the Core Renovation Projects and Life Sciences Projects and capital renewal/deferred maintenance/life safety )</a:t>
            </a:r>
          </a:p>
          <a:p>
            <a:pPr marL="0" indent="0">
              <a:buNone/>
            </a:pPr>
            <a:endParaRPr lang="en-US" dirty="0" smtClean="0"/>
          </a:p>
        </p:txBody>
      </p:sp>
    </p:spTree>
    <p:extLst>
      <p:ext uri="{BB962C8B-B14F-4D97-AF65-F5344CB8AC3E}">
        <p14:creationId xmlns:p14="http://schemas.microsoft.com/office/powerpoint/2010/main" val="1983805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13</a:t>
            </a:fld>
            <a:endParaRPr lang="en-US" altLang="en-US"/>
          </a:p>
        </p:txBody>
      </p:sp>
      <p:sp>
        <p:nvSpPr>
          <p:cNvPr id="5" name="Title 1"/>
          <p:cNvSpPr>
            <a:spLocks noGrp="1"/>
          </p:cNvSpPr>
          <p:nvPr>
            <p:ph type="title"/>
          </p:nvPr>
        </p:nvSpPr>
        <p:spPr>
          <a:xfrm>
            <a:off x="1143000" y="457200"/>
            <a:ext cx="7620000" cy="838200"/>
          </a:xfrm>
        </p:spPr>
        <p:txBody>
          <a:bodyPr>
            <a:noAutofit/>
          </a:bodyPr>
          <a:lstStyle/>
          <a:p>
            <a:pPr algn="ctr"/>
            <a:r>
              <a:rPr lang="en-US" sz="2800" dirty="0"/>
              <a:t>University of </a:t>
            </a:r>
            <a:r>
              <a:rPr lang="en-US" sz="2800" dirty="0" smtClean="0"/>
              <a:t>Houston System </a:t>
            </a:r>
            <a:r>
              <a:rPr lang="en-US" sz="2800" dirty="0"/>
              <a:t/>
            </a:r>
            <a:br>
              <a:rPr lang="en-US" sz="2800" dirty="0"/>
            </a:br>
            <a:r>
              <a:rPr lang="en-US" sz="2800" dirty="0"/>
              <a:t>Highlighted Use of New and Reallocated Funds</a:t>
            </a:r>
          </a:p>
        </p:txBody>
      </p:sp>
      <p:sp>
        <p:nvSpPr>
          <p:cNvPr id="6" name="Content Placeholder 2"/>
          <p:cNvSpPr>
            <a:spLocks noGrp="1"/>
          </p:cNvSpPr>
          <p:nvPr>
            <p:ph idx="1"/>
          </p:nvPr>
        </p:nvSpPr>
        <p:spPr>
          <a:xfrm>
            <a:off x="457200" y="1471122"/>
            <a:ext cx="8229600" cy="4885228"/>
          </a:xfrm>
        </p:spPr>
        <p:txBody>
          <a:bodyPr>
            <a:noAutofit/>
          </a:bodyPr>
          <a:lstStyle/>
          <a:p>
            <a:pPr marL="338328" indent="-338328">
              <a:spcBef>
                <a:spcPts val="0"/>
              </a:spcBef>
            </a:pPr>
            <a:r>
              <a:rPr lang="en-US" sz="2400" dirty="0" smtClean="0">
                <a:cs typeface="Garamond BookCondensed"/>
              </a:rPr>
              <a:t>University of Houston – Clear Lake</a:t>
            </a:r>
          </a:p>
          <a:p>
            <a:pPr marL="738378" lvl="1" indent="-338328">
              <a:spcBef>
                <a:spcPts val="0"/>
              </a:spcBef>
            </a:pPr>
            <a:r>
              <a:rPr lang="en-US" sz="1600" dirty="0" smtClean="0">
                <a:cs typeface="Garamond BookCondensed"/>
              </a:rPr>
              <a:t>Expand tenured track faculty positions to support both new academic programs and overall undergraduate enrollment </a:t>
            </a:r>
            <a:r>
              <a:rPr lang="en-US" sz="1600" dirty="0">
                <a:cs typeface="Garamond BookCondensed"/>
              </a:rPr>
              <a:t>growth </a:t>
            </a:r>
            <a:r>
              <a:rPr lang="en-US" sz="1600" dirty="0" smtClean="0">
                <a:cs typeface="Garamond BookCondensed"/>
              </a:rPr>
              <a:t>in </a:t>
            </a:r>
            <a:r>
              <a:rPr lang="en-US" sz="1600" dirty="0">
                <a:cs typeface="Garamond BookCondensed"/>
              </a:rPr>
              <a:t>support </a:t>
            </a:r>
            <a:r>
              <a:rPr lang="en-US" sz="1600" dirty="0" smtClean="0">
                <a:cs typeface="Garamond BookCondensed"/>
              </a:rPr>
              <a:t>of student success </a:t>
            </a:r>
          </a:p>
          <a:p>
            <a:pPr marL="738378" lvl="1" indent="-338328">
              <a:spcBef>
                <a:spcPts val="0"/>
              </a:spcBef>
            </a:pPr>
            <a:r>
              <a:rPr lang="en-US" sz="1600" dirty="0" smtClean="0">
                <a:cs typeface="Garamond BookCondensed"/>
              </a:rPr>
              <a:t>Fund </a:t>
            </a:r>
            <a:r>
              <a:rPr lang="en-US" sz="1600" dirty="0">
                <a:cs typeface="Garamond BookCondensed"/>
              </a:rPr>
              <a:t>the transition of Student </a:t>
            </a:r>
            <a:r>
              <a:rPr lang="en-US" sz="1600" dirty="0" smtClean="0">
                <a:cs typeface="Garamond BookCondensed"/>
              </a:rPr>
              <a:t>Affairs, as </a:t>
            </a:r>
            <a:r>
              <a:rPr lang="en-US" sz="1600" dirty="0">
                <a:cs typeface="Garamond BookCondensed"/>
              </a:rPr>
              <a:t>a department under Academic </a:t>
            </a:r>
            <a:r>
              <a:rPr lang="en-US" sz="1600" dirty="0" smtClean="0">
                <a:cs typeface="Garamond BookCondensed"/>
              </a:rPr>
              <a:t>Affairs, </a:t>
            </a:r>
            <a:r>
              <a:rPr lang="en-US" sz="1600" dirty="0">
                <a:cs typeface="Garamond BookCondensed"/>
              </a:rPr>
              <a:t>to </a:t>
            </a:r>
            <a:r>
              <a:rPr lang="en-US" sz="1600" dirty="0" smtClean="0">
                <a:cs typeface="Garamond BookCondensed"/>
              </a:rPr>
              <a:t>a separate division </a:t>
            </a:r>
            <a:r>
              <a:rPr lang="en-US" sz="1600" dirty="0">
                <a:cs typeface="Garamond BookCondensed"/>
              </a:rPr>
              <a:t>now lead by the Vice President for Student Affairs to better support the unique and diverse student population at </a:t>
            </a:r>
            <a:r>
              <a:rPr lang="en-US" sz="1600" dirty="0" smtClean="0">
                <a:cs typeface="Garamond BookCondensed"/>
              </a:rPr>
              <a:t>UHCL  </a:t>
            </a:r>
            <a:endParaRPr lang="en-US" sz="1600" dirty="0">
              <a:cs typeface="Garamond BookCondensed"/>
            </a:endParaRPr>
          </a:p>
          <a:p>
            <a:pPr marL="738378" lvl="1" indent="-338328">
              <a:spcBef>
                <a:spcPts val="0"/>
              </a:spcBef>
            </a:pPr>
            <a:r>
              <a:rPr lang="en-US" sz="1600" dirty="0" smtClean="0">
                <a:cs typeface="Garamond BookCondensed"/>
              </a:rPr>
              <a:t>Increase the number of new student internships and other experiential learning opportunities for our students enabling them to apply their classroom learning to real world experiences and to solve real challenges that will better prepare them for success after they graduate from UHCL</a:t>
            </a:r>
          </a:p>
          <a:p>
            <a:pPr marL="738378" lvl="1" indent="-338328">
              <a:spcBef>
                <a:spcPts val="0"/>
              </a:spcBef>
            </a:pPr>
            <a:r>
              <a:rPr lang="en-US" sz="1600" dirty="0" smtClean="0">
                <a:cs typeface="Garamond BookCondensed"/>
              </a:rPr>
              <a:t>Hire key university leaders in innovation and technology that will support and promote UHCL and its students, thereby enhancing research excellence and national competitiveness</a:t>
            </a:r>
          </a:p>
          <a:p>
            <a:pPr marL="738378" lvl="1" indent="-338328">
              <a:spcBef>
                <a:spcPts val="0"/>
              </a:spcBef>
            </a:pPr>
            <a:r>
              <a:rPr lang="en-US" sz="1600" dirty="0" smtClean="0">
                <a:cs typeface="Garamond BookCondensed"/>
              </a:rPr>
              <a:t>Invest in faculty and staff (new positions and compensation) to support the success of both System and University initiatives following a period of three years of austerity and budget reductions</a:t>
            </a:r>
          </a:p>
          <a:p>
            <a:pPr marL="738378" lvl="1" indent="-338328">
              <a:spcBef>
                <a:spcPts val="0"/>
              </a:spcBef>
            </a:pPr>
            <a:r>
              <a:rPr lang="en-US" sz="1600" dirty="0" smtClean="0">
                <a:cs typeface="Garamond BookCondensed"/>
              </a:rPr>
              <a:t>Invest in the University’s Strategic Planning process utilizing the Balanced Scorecard Institute as the basis for development and university wide implementation, with the final plan completion due by the end of fiscal year 2020</a:t>
            </a:r>
          </a:p>
          <a:p>
            <a:pPr marL="738378" lvl="1" indent="-338328">
              <a:spcBef>
                <a:spcPts val="0"/>
              </a:spcBef>
            </a:pPr>
            <a:r>
              <a:rPr lang="en-US" sz="1600" dirty="0"/>
              <a:t>Invest in campus infrastructure to support students, faculty, and staff</a:t>
            </a:r>
            <a:endParaRPr lang="en-US" sz="1600" dirty="0" smtClean="0">
              <a:cs typeface="Garamond BookCondensed"/>
            </a:endParaRPr>
          </a:p>
        </p:txBody>
      </p:sp>
    </p:spTree>
    <p:extLst>
      <p:ext uri="{BB962C8B-B14F-4D97-AF65-F5344CB8AC3E}">
        <p14:creationId xmlns:p14="http://schemas.microsoft.com/office/powerpoint/2010/main" val="718116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14</a:t>
            </a:fld>
            <a:endParaRPr lang="en-US" altLang="en-US"/>
          </a:p>
        </p:txBody>
      </p:sp>
      <p:sp>
        <p:nvSpPr>
          <p:cNvPr id="6" name="Content Placeholder 2"/>
          <p:cNvSpPr txBox="1">
            <a:spLocks/>
          </p:cNvSpPr>
          <p:nvPr/>
        </p:nvSpPr>
        <p:spPr>
          <a:xfrm>
            <a:off x="457200" y="1676402"/>
            <a:ext cx="8229600"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base">
              <a:spcAft>
                <a:spcPct val="0"/>
              </a:spcAft>
            </a:pPr>
            <a:endParaRPr lang="en-US" dirty="0">
              <a:solidFill>
                <a:prstClr val="black"/>
              </a:solidFill>
            </a:endParaRPr>
          </a:p>
        </p:txBody>
      </p:sp>
      <p:sp>
        <p:nvSpPr>
          <p:cNvPr id="7" name="Title 1"/>
          <p:cNvSpPr txBox="1">
            <a:spLocks/>
          </p:cNvSpPr>
          <p:nvPr/>
        </p:nvSpPr>
        <p:spPr>
          <a:xfrm>
            <a:off x="1066800" y="533400"/>
            <a:ext cx="7620000" cy="685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2800" dirty="0">
                <a:solidFill>
                  <a:prstClr val="black"/>
                </a:solidFill>
              </a:rPr>
              <a:t>University of </a:t>
            </a:r>
            <a:r>
              <a:rPr lang="en-US" sz="2800" dirty="0" smtClean="0">
                <a:solidFill>
                  <a:prstClr val="black"/>
                </a:solidFill>
              </a:rPr>
              <a:t>Houston System</a:t>
            </a:r>
            <a:endParaRPr lang="en-US" sz="2800" dirty="0">
              <a:solidFill>
                <a:prstClr val="black"/>
              </a:solidFill>
            </a:endParaRPr>
          </a:p>
          <a:p>
            <a:pPr fontAlgn="base">
              <a:spcAft>
                <a:spcPct val="0"/>
              </a:spcAft>
            </a:pPr>
            <a:r>
              <a:rPr lang="en-US" sz="2800" dirty="0">
                <a:solidFill>
                  <a:prstClr val="black"/>
                </a:solidFill>
              </a:rPr>
              <a:t>Highlighted Use of New and Reallocated Funds</a:t>
            </a:r>
          </a:p>
        </p:txBody>
      </p:sp>
      <p:sp>
        <p:nvSpPr>
          <p:cNvPr id="5" name="Content Placeholder 2"/>
          <p:cNvSpPr>
            <a:spLocks noGrp="1"/>
          </p:cNvSpPr>
          <p:nvPr>
            <p:ph idx="1"/>
          </p:nvPr>
        </p:nvSpPr>
        <p:spPr>
          <a:xfrm>
            <a:off x="457200" y="1600200"/>
            <a:ext cx="8153400" cy="4800600"/>
          </a:xfrm>
        </p:spPr>
        <p:txBody>
          <a:bodyPr>
            <a:normAutofit fontScale="47500" lnSpcReduction="20000"/>
          </a:bodyPr>
          <a:lstStyle/>
          <a:p>
            <a:pPr defTabSz="914400" eaLnBrk="0" hangingPunct="0">
              <a:spcBef>
                <a:spcPct val="0"/>
              </a:spcBef>
            </a:pPr>
            <a:endParaRPr lang="en-US" altLang="en-US" sz="2200" dirty="0" smtClean="0">
              <a:solidFill>
                <a:prstClr val="black"/>
              </a:solidFill>
            </a:endParaRPr>
          </a:p>
          <a:p>
            <a:r>
              <a:rPr lang="en-US" sz="5100" dirty="0">
                <a:solidFill>
                  <a:prstClr val="black"/>
                </a:solidFill>
              </a:rPr>
              <a:t>University of Houston-Downtown</a:t>
            </a:r>
          </a:p>
          <a:p>
            <a:pPr lvl="1"/>
            <a:r>
              <a:rPr lang="en-US" sz="4200" dirty="0" smtClean="0"/>
              <a:t>Continue investment in instructional and scholarly capacity by adding six full-time faculty positions through both new and reallocated funds </a:t>
            </a:r>
          </a:p>
          <a:p>
            <a:pPr lvl="1"/>
            <a:r>
              <a:rPr lang="en-US" sz="4200" dirty="0" smtClean="0"/>
              <a:t>Enhance opportunities for student academic success as well as student life on campus through investments in scholarships, advising</a:t>
            </a:r>
            <a:r>
              <a:rPr lang="en-US" sz="4200" dirty="0"/>
              <a:t>, orientation, </a:t>
            </a:r>
            <a:r>
              <a:rPr lang="en-US" sz="4200" dirty="0" smtClean="0"/>
              <a:t>and club sports – including eSports</a:t>
            </a:r>
          </a:p>
          <a:p>
            <a:pPr lvl="1"/>
            <a:r>
              <a:rPr lang="en-US" sz="4200" dirty="0" smtClean="0"/>
              <a:t>Provide operating funds to bring the new Science and Technology building online, including investment in support staff</a:t>
            </a:r>
          </a:p>
          <a:p>
            <a:pPr lvl="1"/>
            <a:r>
              <a:rPr lang="en-US" sz="4200" dirty="0" smtClean="0"/>
              <a:t>Continue strengthening UHD’s operating budget by reducing reliance on one-time funds </a:t>
            </a:r>
          </a:p>
          <a:p>
            <a:pPr lvl="1"/>
            <a:r>
              <a:rPr lang="en-US" sz="4200" dirty="0" smtClean="0"/>
              <a:t>Isolate funds for a mid-year merit pool for faculty and staff, conditional on the achievement of enrollment goals, thus enabling the institution to maintain regional competitiveness in recruiting and retaining a well-qualified professoriate and skilled support staff </a:t>
            </a:r>
          </a:p>
          <a:p>
            <a:pPr lvl="1"/>
            <a:r>
              <a:rPr lang="en-US" sz="4200" dirty="0"/>
              <a:t>Invest in campus infrastructure to support students, faculty, and staff</a:t>
            </a:r>
          </a:p>
        </p:txBody>
      </p:sp>
    </p:spTree>
    <p:extLst>
      <p:ext uri="{BB962C8B-B14F-4D97-AF65-F5344CB8AC3E}">
        <p14:creationId xmlns:p14="http://schemas.microsoft.com/office/powerpoint/2010/main" val="2360147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183880" cy="4511677"/>
          </a:xfrm>
        </p:spPr>
        <p:txBody>
          <a:bodyPr>
            <a:normAutofit fontScale="92500" lnSpcReduction="20000"/>
          </a:bodyPr>
          <a:lstStyle/>
          <a:p>
            <a:pPr marL="338328" lvl="1" indent="-338328" eaLnBrk="0" hangingPunct="0">
              <a:spcBef>
                <a:spcPts val="600"/>
              </a:spcBef>
              <a:buFont typeface="Arial" panose="020B0604020202020204" pitchFamily="34" charset="0"/>
              <a:buChar char="•"/>
            </a:pPr>
            <a:r>
              <a:rPr lang="en-US" sz="2600" dirty="0">
                <a:solidFill>
                  <a:prstClr val="black"/>
                </a:solidFill>
              </a:rPr>
              <a:t>University of </a:t>
            </a:r>
            <a:r>
              <a:rPr lang="en-US" sz="2600" dirty="0" smtClean="0">
                <a:solidFill>
                  <a:prstClr val="black"/>
                </a:solidFill>
              </a:rPr>
              <a:t>Houston-Victoria</a:t>
            </a:r>
          </a:p>
          <a:p>
            <a:pPr marL="857250" lvl="2" indent="-457200" eaLnBrk="0" hangingPunct="0">
              <a:spcBef>
                <a:spcPts val="600"/>
              </a:spcBef>
              <a:buFont typeface="Calibri" panose="020F0502020204030204" pitchFamily="34" charset="0"/>
              <a:buChar char="–"/>
            </a:pPr>
            <a:r>
              <a:rPr lang="en-US" dirty="0" smtClean="0">
                <a:solidFill>
                  <a:prstClr val="black"/>
                </a:solidFill>
              </a:rPr>
              <a:t>Hire </a:t>
            </a:r>
            <a:r>
              <a:rPr lang="en-US" dirty="0">
                <a:solidFill>
                  <a:prstClr val="black"/>
                </a:solidFill>
              </a:rPr>
              <a:t>new faculty to support fast-growing programs</a:t>
            </a:r>
          </a:p>
          <a:p>
            <a:pPr marL="857250" lvl="2" indent="-457200" eaLnBrk="0" hangingPunct="0">
              <a:spcBef>
                <a:spcPts val="600"/>
              </a:spcBef>
              <a:buFont typeface="Calibri" panose="020F0502020204030204" pitchFamily="34" charset="0"/>
              <a:buChar char="–"/>
            </a:pPr>
            <a:r>
              <a:rPr lang="en-US" dirty="0">
                <a:solidFill>
                  <a:prstClr val="black"/>
                </a:solidFill>
              </a:rPr>
              <a:t>Increase in compensation for faculty and staff due to promotions, equity adjustments, and  merit </a:t>
            </a:r>
            <a:r>
              <a:rPr lang="en-US" dirty="0" smtClean="0">
                <a:solidFill>
                  <a:prstClr val="black"/>
                </a:solidFill>
              </a:rPr>
              <a:t>compensation</a:t>
            </a:r>
          </a:p>
          <a:p>
            <a:pPr marL="857250" lvl="2" indent="-457200" eaLnBrk="0" hangingPunct="0">
              <a:spcBef>
                <a:spcPts val="600"/>
              </a:spcBef>
              <a:buFont typeface="Calibri" panose="020F0502020204030204" pitchFamily="34" charset="0"/>
              <a:buChar char="–"/>
            </a:pPr>
            <a:r>
              <a:rPr lang="en-US" dirty="0" smtClean="0"/>
              <a:t>Increase </a:t>
            </a:r>
            <a:r>
              <a:rPr lang="en-US" dirty="0"/>
              <a:t>the proportion of face-to-face classes and course offerings </a:t>
            </a:r>
          </a:p>
          <a:p>
            <a:pPr marL="857250" lvl="2" indent="-457200" eaLnBrk="0" hangingPunct="0">
              <a:spcBef>
                <a:spcPts val="600"/>
              </a:spcBef>
              <a:buFont typeface="Calibri" panose="020F0502020204030204" pitchFamily="34" charset="0"/>
              <a:buChar char="–"/>
            </a:pPr>
            <a:r>
              <a:rPr lang="en-US" dirty="0">
                <a:solidFill>
                  <a:prstClr val="black"/>
                </a:solidFill>
              </a:rPr>
              <a:t>Expand student recruitment and retention efforts</a:t>
            </a:r>
          </a:p>
          <a:p>
            <a:pPr marL="857250" lvl="2" indent="-457200" eaLnBrk="0" hangingPunct="0">
              <a:spcBef>
                <a:spcPts val="600"/>
              </a:spcBef>
              <a:buFont typeface="Calibri" panose="020F0502020204030204" pitchFamily="34" charset="0"/>
              <a:buChar char="–"/>
            </a:pPr>
            <a:r>
              <a:rPr lang="en-US" dirty="0">
                <a:solidFill>
                  <a:prstClr val="black"/>
                </a:solidFill>
              </a:rPr>
              <a:t>Continued focus on being a destination university by developing new residential campus infrastructure, expanding academic programs, and building new academic facilities</a:t>
            </a:r>
          </a:p>
          <a:p>
            <a:pPr marL="857250" lvl="2" indent="-457200" eaLnBrk="0" hangingPunct="0">
              <a:spcBef>
                <a:spcPts val="600"/>
              </a:spcBef>
              <a:buFont typeface="Calibri" panose="020F0502020204030204" pitchFamily="34" charset="0"/>
              <a:buChar char="–"/>
            </a:pPr>
            <a:r>
              <a:rPr lang="en-US" dirty="0">
                <a:solidFill>
                  <a:prstClr val="black"/>
                </a:solidFill>
              </a:rPr>
              <a:t>Relocating UHV Katy operations to the UH System in Katy </a:t>
            </a:r>
            <a:r>
              <a:rPr lang="en-US" dirty="0" smtClean="0">
                <a:solidFill>
                  <a:prstClr val="black"/>
                </a:solidFill>
              </a:rPr>
              <a:t>campus</a:t>
            </a:r>
          </a:p>
          <a:p>
            <a:pPr marL="857250" lvl="2" indent="-457200" eaLnBrk="0" hangingPunct="0">
              <a:spcBef>
                <a:spcPts val="600"/>
              </a:spcBef>
              <a:buFont typeface="Calibri" panose="020F0502020204030204" pitchFamily="34" charset="0"/>
              <a:buChar char="–"/>
            </a:pPr>
            <a:r>
              <a:rPr lang="en-US" dirty="0">
                <a:solidFill>
                  <a:prstClr val="black"/>
                </a:solidFill>
              </a:rPr>
              <a:t>Invest in campus infrastructure to support students, faculty, and staff </a:t>
            </a:r>
          </a:p>
          <a:p>
            <a:pPr>
              <a:lnSpc>
                <a:spcPct val="120000"/>
              </a:lnSpc>
              <a:buClrTx/>
            </a:pPr>
            <a:endParaRPr lang="en-US" dirty="0"/>
          </a:p>
          <a:p>
            <a:pPr marL="0" indent="0">
              <a:buNone/>
            </a:pPr>
            <a:endParaRPr lang="en-US" dirty="0"/>
          </a:p>
        </p:txBody>
      </p:sp>
      <p:sp>
        <p:nvSpPr>
          <p:cNvPr id="5" name="Title 1"/>
          <p:cNvSpPr txBox="1">
            <a:spLocks/>
          </p:cNvSpPr>
          <p:nvPr/>
        </p:nvSpPr>
        <p:spPr>
          <a:xfrm>
            <a:off x="728328" y="475179"/>
            <a:ext cx="7848600"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2800" dirty="0">
                <a:solidFill>
                  <a:prstClr val="black"/>
                </a:solidFill>
              </a:rPr>
              <a:t>University of </a:t>
            </a:r>
            <a:r>
              <a:rPr lang="en-US" sz="2800" dirty="0" smtClean="0">
                <a:solidFill>
                  <a:prstClr val="black"/>
                </a:solidFill>
              </a:rPr>
              <a:t>Houston System</a:t>
            </a:r>
            <a:endParaRPr lang="en-US" sz="2800" dirty="0">
              <a:solidFill>
                <a:prstClr val="black"/>
              </a:solidFill>
            </a:endParaRPr>
          </a:p>
          <a:p>
            <a:pPr fontAlgn="base">
              <a:spcAft>
                <a:spcPct val="0"/>
              </a:spcAft>
            </a:pPr>
            <a:r>
              <a:rPr lang="en-US" sz="2800" dirty="0">
                <a:solidFill>
                  <a:prstClr val="black"/>
                </a:solidFill>
              </a:rPr>
              <a:t>Highlighted Use of New and Reallocated Funds</a:t>
            </a:r>
          </a:p>
        </p:txBody>
      </p:sp>
      <p:sp>
        <p:nvSpPr>
          <p:cNvPr id="2" name="Slide Number Placeholder 1"/>
          <p:cNvSpPr>
            <a:spLocks noGrp="1"/>
          </p:cNvSpPr>
          <p:nvPr>
            <p:ph type="sldNum" sz="quarter" idx="4294967295"/>
          </p:nvPr>
        </p:nvSpPr>
        <p:spPr>
          <a:xfrm>
            <a:off x="8458200" y="6248400"/>
            <a:ext cx="457200" cy="365125"/>
          </a:xfrm>
          <a:prstGeom prst="rect">
            <a:avLst/>
          </a:prstGeom>
        </p:spPr>
        <p:txBody>
          <a:bodyPr/>
          <a:lstStyle/>
          <a:p>
            <a:fld id="{5F4418C3-E60C-448B-B6EC-873E8970D234}" type="slidenum">
              <a:rPr lang="en-US" smtClean="0">
                <a:solidFill>
                  <a:schemeClr val="bg1">
                    <a:lumMod val="50000"/>
                  </a:schemeClr>
                </a:solidFill>
              </a:rPr>
              <a:pPr/>
              <a:t>15</a:t>
            </a:fld>
            <a:endParaRPr lang="en-US" dirty="0">
              <a:solidFill>
                <a:schemeClr val="bg1">
                  <a:lumMod val="50000"/>
                </a:schemeClr>
              </a:solidFill>
            </a:endParaRPr>
          </a:p>
        </p:txBody>
      </p:sp>
    </p:spTree>
    <p:extLst>
      <p:ext uri="{BB962C8B-B14F-4D97-AF65-F5344CB8AC3E}">
        <p14:creationId xmlns:p14="http://schemas.microsoft.com/office/powerpoint/2010/main" val="147297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16</a:t>
            </a:fld>
            <a:endParaRPr lang="en-US" altLang="en-US"/>
          </a:p>
        </p:txBody>
      </p:sp>
      <p:sp>
        <p:nvSpPr>
          <p:cNvPr id="5" name="Title 2"/>
          <p:cNvSpPr txBox="1">
            <a:spLocks/>
          </p:cNvSpPr>
          <p:nvPr/>
        </p:nvSpPr>
        <p:spPr bwMode="auto">
          <a:xfrm>
            <a:off x="685800" y="2130425"/>
            <a:ext cx="7772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7" tIns="45704" rIns="91407" bIns="45704" numCol="1" anchor="ctr" anchorCtr="0" compatLnSpc="1">
            <a:prstTxWarp prst="textNoShape">
              <a:avLst/>
            </a:prstTxWarp>
          </a:bodyPr>
          <a:lstStyle>
            <a:lvl1pPr algn="l" defTabSz="912813"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pPr algn="ctr"/>
            <a:r>
              <a:rPr lang="en-US" dirty="0" smtClean="0"/>
              <a:t>University of Houston</a:t>
            </a:r>
            <a:endParaRPr lang="en-US" dirty="0"/>
          </a:p>
        </p:txBody>
      </p:sp>
      <p:sp>
        <p:nvSpPr>
          <p:cNvPr id="6" name="Subtitle 3"/>
          <p:cNvSpPr txBox="1">
            <a:spLocks/>
          </p:cNvSpPr>
          <p:nvPr/>
        </p:nvSpPr>
        <p:spPr bwMode="auto">
          <a:xfrm>
            <a:off x="1371600" y="3886200"/>
            <a:ext cx="64008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lvl1pPr marL="341313" indent="-341313" algn="l" defTabSz="912813"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1363" indent="-284163" algn="l" defTabSz="912813"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1413" indent="-227013" algn="l" defTabSz="912813"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5986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58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solidFill>
                  <a:schemeClr val="bg1">
                    <a:lumMod val="65000"/>
                  </a:schemeClr>
                </a:solidFill>
              </a:rPr>
              <a:t>FY2020 Annual Budget</a:t>
            </a:r>
          </a:p>
          <a:p>
            <a:pPr algn="ctr"/>
            <a:endParaRPr lang="en-US" dirty="0"/>
          </a:p>
        </p:txBody>
      </p:sp>
    </p:spTree>
    <p:extLst>
      <p:ext uri="{BB962C8B-B14F-4D97-AF65-F5344CB8AC3E}">
        <p14:creationId xmlns:p14="http://schemas.microsoft.com/office/powerpoint/2010/main" val="2044997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17</a:t>
            </a:fld>
            <a:endParaRPr lang="en-US" altLang="en-US"/>
          </a:p>
        </p:txBody>
      </p:sp>
      <p:sp>
        <p:nvSpPr>
          <p:cNvPr id="5" name="Title 2"/>
          <p:cNvSpPr>
            <a:spLocks noGrp="1"/>
          </p:cNvSpPr>
          <p:nvPr>
            <p:ph type="title"/>
          </p:nvPr>
        </p:nvSpPr>
        <p:spPr>
          <a:xfrm>
            <a:off x="1295400" y="381000"/>
            <a:ext cx="7010400" cy="731838"/>
          </a:xfrm>
        </p:spPr>
        <p:txBody>
          <a:bodyPr>
            <a:noAutofit/>
          </a:bodyPr>
          <a:lstStyle/>
          <a:p>
            <a:pPr algn="ctr"/>
            <a:r>
              <a:rPr lang="en-US" sz="3600" dirty="0" smtClean="0"/>
              <a:t>University of Houston</a:t>
            </a:r>
            <a:br>
              <a:rPr lang="en-US" sz="3600" dirty="0" smtClean="0"/>
            </a:br>
            <a:r>
              <a:rPr lang="en-US" sz="3600" dirty="0" smtClean="0"/>
              <a:t>Recent Accomplishments</a:t>
            </a:r>
            <a:endParaRPr lang="en-US" sz="3600" dirty="0"/>
          </a:p>
        </p:txBody>
      </p:sp>
      <p:sp>
        <p:nvSpPr>
          <p:cNvPr id="6" name="Content Placeholder 1"/>
          <p:cNvSpPr>
            <a:spLocks noGrp="1"/>
          </p:cNvSpPr>
          <p:nvPr>
            <p:ph idx="1"/>
          </p:nvPr>
        </p:nvSpPr>
        <p:spPr>
          <a:xfrm>
            <a:off x="457200" y="1524000"/>
            <a:ext cx="8229600" cy="4953000"/>
          </a:xfrm>
        </p:spPr>
        <p:txBody>
          <a:bodyPr>
            <a:normAutofit fontScale="62500" lnSpcReduction="20000"/>
          </a:bodyPr>
          <a:lstStyle/>
          <a:p>
            <a:r>
              <a:rPr lang="en-US" sz="2900" dirty="0" smtClean="0">
                <a:solidFill>
                  <a:srgbClr val="000000"/>
                </a:solidFill>
                <a:latin typeface="Calibri" panose="020F0502020204030204" pitchFamily="34" charset="0"/>
              </a:rPr>
              <a:t>Record </a:t>
            </a:r>
            <a:r>
              <a:rPr lang="en-US" sz="2900" dirty="0">
                <a:solidFill>
                  <a:srgbClr val="000000"/>
                </a:solidFill>
                <a:latin typeface="Calibri" panose="020F0502020204030204" pitchFamily="34" charset="0"/>
              </a:rPr>
              <a:t>student enrollment of </a:t>
            </a:r>
            <a:r>
              <a:rPr lang="en-US" sz="2900" dirty="0" smtClean="0">
                <a:solidFill>
                  <a:srgbClr val="000000"/>
                </a:solidFill>
                <a:latin typeface="Calibri" panose="020F0502020204030204" pitchFamily="34" charset="0"/>
              </a:rPr>
              <a:t>46,324 </a:t>
            </a:r>
          </a:p>
          <a:p>
            <a:r>
              <a:rPr lang="en-US" sz="2900" dirty="0" smtClean="0">
                <a:solidFill>
                  <a:srgbClr val="000000"/>
                </a:solidFill>
                <a:latin typeface="Calibri" panose="020F0502020204030204" pitchFamily="34" charset="0"/>
              </a:rPr>
              <a:t>10,283 total </a:t>
            </a:r>
            <a:r>
              <a:rPr lang="en-US" sz="2900" dirty="0">
                <a:solidFill>
                  <a:srgbClr val="000000"/>
                </a:solidFill>
                <a:latin typeface="Calibri" panose="020F0502020204030204" pitchFamily="34" charset="0"/>
              </a:rPr>
              <a:t>degrees </a:t>
            </a:r>
            <a:r>
              <a:rPr lang="en-US" sz="2900" dirty="0" smtClean="0">
                <a:solidFill>
                  <a:srgbClr val="000000"/>
                </a:solidFill>
                <a:latin typeface="Calibri" panose="020F0502020204030204" pitchFamily="34" charset="0"/>
              </a:rPr>
              <a:t>awarded during the 2018-19 academic year</a:t>
            </a:r>
            <a:endParaRPr lang="en-US" sz="2900" dirty="0">
              <a:solidFill>
                <a:srgbClr val="000000"/>
              </a:solidFill>
              <a:latin typeface="Calibri" panose="020F0502020204030204" pitchFamily="34" charset="0"/>
            </a:endParaRPr>
          </a:p>
          <a:p>
            <a:r>
              <a:rPr lang="en-US" sz="2900" dirty="0" smtClean="0">
                <a:solidFill>
                  <a:srgbClr val="000000"/>
                </a:solidFill>
                <a:latin typeface="Calibri" panose="020F0502020204030204" pitchFamily="34" charset="0"/>
              </a:rPr>
              <a:t>381 Doctorates </a:t>
            </a:r>
            <a:r>
              <a:rPr lang="en-US" sz="2900" dirty="0">
                <a:solidFill>
                  <a:srgbClr val="000000"/>
                </a:solidFill>
                <a:latin typeface="Calibri" panose="020F0502020204030204" pitchFamily="34" charset="0"/>
              </a:rPr>
              <a:t>awarded during the 2018-19 academic year</a:t>
            </a:r>
          </a:p>
          <a:p>
            <a:r>
              <a:rPr lang="en-US" sz="2900" dirty="0">
                <a:solidFill>
                  <a:srgbClr val="000000"/>
                </a:solidFill>
                <a:latin typeface="Calibri" panose="020F0502020204030204" pitchFamily="34" charset="0"/>
              </a:rPr>
              <a:t>4-year graduation rate of </a:t>
            </a:r>
            <a:r>
              <a:rPr lang="en-US" sz="2900" dirty="0" smtClean="0">
                <a:solidFill>
                  <a:srgbClr val="000000"/>
                </a:solidFill>
                <a:latin typeface="Calibri" panose="020F0502020204030204" pitchFamily="34" charset="0"/>
              </a:rPr>
              <a:t>36% </a:t>
            </a:r>
            <a:r>
              <a:rPr lang="en-US" sz="2900" dirty="0">
                <a:solidFill>
                  <a:srgbClr val="000000"/>
                </a:solidFill>
                <a:latin typeface="Calibri" panose="020F0502020204030204" pitchFamily="34" charset="0"/>
              </a:rPr>
              <a:t>(up from </a:t>
            </a:r>
            <a:r>
              <a:rPr lang="en-US" sz="2900" dirty="0" smtClean="0">
                <a:solidFill>
                  <a:srgbClr val="000000"/>
                </a:solidFill>
                <a:latin typeface="Calibri" panose="020F0502020204030204" pitchFamily="34" charset="0"/>
              </a:rPr>
              <a:t>33%)</a:t>
            </a:r>
            <a:endParaRPr lang="en-US" sz="2900" dirty="0">
              <a:solidFill>
                <a:srgbClr val="000000"/>
              </a:solidFill>
              <a:latin typeface="Calibri" panose="020F0502020204030204" pitchFamily="34" charset="0"/>
            </a:endParaRPr>
          </a:p>
          <a:p>
            <a:r>
              <a:rPr lang="en-US" sz="2900" dirty="0">
                <a:solidFill>
                  <a:srgbClr val="000000"/>
                </a:solidFill>
                <a:latin typeface="Calibri" panose="020F0502020204030204" pitchFamily="34" charset="0"/>
              </a:rPr>
              <a:t>6-year graduation rate of </a:t>
            </a:r>
            <a:r>
              <a:rPr lang="en-US" sz="2900" dirty="0" smtClean="0">
                <a:solidFill>
                  <a:srgbClr val="000000"/>
                </a:solidFill>
                <a:latin typeface="Calibri" panose="020F0502020204030204" pitchFamily="34" charset="0"/>
              </a:rPr>
              <a:t>59% </a:t>
            </a:r>
            <a:r>
              <a:rPr lang="en-US" sz="2900" dirty="0">
                <a:solidFill>
                  <a:srgbClr val="000000"/>
                </a:solidFill>
                <a:latin typeface="Calibri" panose="020F0502020204030204" pitchFamily="34" charset="0"/>
              </a:rPr>
              <a:t>(up from </a:t>
            </a:r>
            <a:r>
              <a:rPr lang="en-US" sz="2900" dirty="0" smtClean="0">
                <a:solidFill>
                  <a:srgbClr val="000000"/>
                </a:solidFill>
                <a:latin typeface="Calibri" panose="020F0502020204030204" pitchFamily="34" charset="0"/>
              </a:rPr>
              <a:t>54%)</a:t>
            </a:r>
            <a:endParaRPr lang="en-US" sz="2900" dirty="0">
              <a:solidFill>
                <a:srgbClr val="000000"/>
              </a:solidFill>
              <a:latin typeface="Calibri" panose="020F0502020204030204" pitchFamily="34" charset="0"/>
            </a:endParaRPr>
          </a:p>
          <a:p>
            <a:r>
              <a:rPr lang="en-US" sz="2900" dirty="0" smtClean="0">
                <a:solidFill>
                  <a:srgbClr val="000000"/>
                </a:solidFill>
                <a:latin typeface="Calibri" panose="020F0502020204030204" pitchFamily="34" charset="0"/>
              </a:rPr>
              <a:t>72% </a:t>
            </a:r>
            <a:r>
              <a:rPr lang="en-US" sz="2900" dirty="0">
                <a:solidFill>
                  <a:srgbClr val="000000"/>
                </a:solidFill>
                <a:latin typeface="Calibri" panose="020F0502020204030204" pitchFamily="34" charset="0"/>
              </a:rPr>
              <a:t>of freshmen participating in UHin4</a:t>
            </a:r>
          </a:p>
          <a:p>
            <a:r>
              <a:rPr lang="en-US" sz="2900" dirty="0">
                <a:latin typeface="+mj-lt"/>
              </a:rPr>
              <a:t>The Petroleum Engineering graduate program was ranked 14</a:t>
            </a:r>
            <a:r>
              <a:rPr lang="en-US" sz="2900" baseline="30000" dirty="0">
                <a:latin typeface="+mj-lt"/>
              </a:rPr>
              <a:t>th</a:t>
            </a:r>
            <a:r>
              <a:rPr lang="en-US" sz="2900" dirty="0">
                <a:latin typeface="+mj-lt"/>
              </a:rPr>
              <a:t> nationally by U.S. News and World Report; </a:t>
            </a:r>
          </a:p>
          <a:p>
            <a:r>
              <a:rPr lang="en-US" sz="2900" dirty="0">
                <a:latin typeface="+mj-lt"/>
              </a:rPr>
              <a:t>The Graduate School of Social Work moved up from #38 in 2017 to #22 in 2019 in U.S. News and World Report;</a:t>
            </a:r>
          </a:p>
          <a:p>
            <a:r>
              <a:rPr lang="en-US" sz="2900" dirty="0">
                <a:latin typeface="+mj-lt"/>
              </a:rPr>
              <a:t>The Law Center had three programs ranked in the top 10 by U.S. News and World Report including Health Care Law (#6), Intellectual Property Law (#7), and Part-Time Law (#9);</a:t>
            </a:r>
          </a:p>
          <a:p>
            <a:r>
              <a:rPr lang="en-US" sz="2900" dirty="0">
                <a:latin typeface="+mj-lt"/>
              </a:rPr>
              <a:t>The </a:t>
            </a:r>
            <a:r>
              <a:rPr lang="en-US" sz="2900" dirty="0" err="1">
                <a:latin typeface="+mj-lt"/>
              </a:rPr>
              <a:t>Cyvia</a:t>
            </a:r>
            <a:r>
              <a:rPr lang="en-US" sz="2900" dirty="0">
                <a:latin typeface="+mj-lt"/>
              </a:rPr>
              <a:t> and Melvyn Wolff Center for Entrepreneurship at the C.T. Bauer College of Business is ranked #2 in the U.S. and on the list of the top 25 Best Undergraduate Programs for Entrepreneurs in 2019 by the Princeton Review and Entrepreneur Magazine; and</a:t>
            </a:r>
          </a:p>
          <a:p>
            <a:r>
              <a:rPr lang="en-US" sz="2900" dirty="0">
                <a:latin typeface="+mj-lt"/>
              </a:rPr>
              <a:t>UH Library’s ranking among its Association of Research Libraries (ARL) peers rose from 76</a:t>
            </a:r>
            <a:r>
              <a:rPr lang="en-US" sz="2900" baseline="30000" dirty="0">
                <a:latin typeface="+mj-lt"/>
              </a:rPr>
              <a:t>th</a:t>
            </a:r>
            <a:r>
              <a:rPr lang="en-US" sz="2900" dirty="0">
                <a:latin typeface="+mj-lt"/>
              </a:rPr>
              <a:t> in 2013 to 62</a:t>
            </a:r>
            <a:r>
              <a:rPr lang="en-US" sz="2900" baseline="30000" dirty="0">
                <a:latin typeface="+mj-lt"/>
              </a:rPr>
              <a:t>nd</a:t>
            </a:r>
            <a:r>
              <a:rPr lang="en-US" sz="2900" dirty="0">
                <a:latin typeface="+mj-lt"/>
              </a:rPr>
              <a:t> in 2018</a:t>
            </a:r>
            <a:r>
              <a:rPr lang="en-US" sz="2900" dirty="0" smtClean="0">
                <a:latin typeface="+mj-lt"/>
              </a:rPr>
              <a:t>.</a:t>
            </a:r>
            <a:endParaRPr lang="en-US" dirty="0" smtClean="0"/>
          </a:p>
        </p:txBody>
      </p:sp>
    </p:spTree>
    <p:extLst>
      <p:ext uri="{BB962C8B-B14F-4D97-AF65-F5344CB8AC3E}">
        <p14:creationId xmlns:p14="http://schemas.microsoft.com/office/powerpoint/2010/main" val="862271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18</a:t>
            </a:fld>
            <a:endParaRPr lang="en-US" altLang="en-US"/>
          </a:p>
        </p:txBody>
      </p:sp>
      <p:pic>
        <p:nvPicPr>
          <p:cNvPr id="2" name="Picture 1"/>
          <p:cNvPicPr>
            <a:picLocks noChangeAspect="1"/>
          </p:cNvPicPr>
          <p:nvPr/>
        </p:nvPicPr>
        <p:blipFill>
          <a:blip r:embed="rId3"/>
          <a:stretch>
            <a:fillRect/>
          </a:stretch>
        </p:blipFill>
        <p:spPr>
          <a:xfrm>
            <a:off x="1219200" y="228600"/>
            <a:ext cx="7467864" cy="6340226"/>
          </a:xfrm>
          <a:prstGeom prst="rect">
            <a:avLst/>
          </a:prstGeom>
        </p:spPr>
      </p:pic>
    </p:spTree>
    <p:extLst>
      <p:ext uri="{BB962C8B-B14F-4D97-AF65-F5344CB8AC3E}">
        <p14:creationId xmlns:p14="http://schemas.microsoft.com/office/powerpoint/2010/main" val="1441900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1</a:t>
            </a:fld>
            <a:endParaRPr lang="en-US" altLang="en-US"/>
          </a:p>
        </p:txBody>
      </p:sp>
      <p:graphicFrame>
        <p:nvGraphicFramePr>
          <p:cNvPr id="6" name="Chart 5"/>
          <p:cNvGraphicFramePr>
            <a:graphicFrameLocks/>
          </p:cNvGraphicFramePr>
          <p:nvPr>
            <p:extLst>
              <p:ext uri="{D42A27DB-BD31-4B8C-83A1-F6EECF244321}">
                <p14:modId xmlns:p14="http://schemas.microsoft.com/office/powerpoint/2010/main" val="1268580441"/>
              </p:ext>
            </p:extLst>
          </p:nvPr>
        </p:nvGraphicFramePr>
        <p:xfrm>
          <a:off x="685800" y="267173"/>
          <a:ext cx="7829550" cy="64559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9675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19</a:t>
            </a:fld>
            <a:endParaRPr lang="en-US" altLang="en-US"/>
          </a:p>
        </p:txBody>
      </p:sp>
      <p:pic>
        <p:nvPicPr>
          <p:cNvPr id="5" name="Picture 4"/>
          <p:cNvPicPr>
            <a:picLocks noChangeAspect="1"/>
          </p:cNvPicPr>
          <p:nvPr/>
        </p:nvPicPr>
        <p:blipFill>
          <a:blip r:embed="rId3"/>
          <a:stretch>
            <a:fillRect/>
          </a:stretch>
        </p:blipFill>
        <p:spPr>
          <a:xfrm>
            <a:off x="228600" y="247810"/>
            <a:ext cx="1200000" cy="1276190"/>
          </a:xfrm>
          <a:prstGeom prst="rect">
            <a:avLst/>
          </a:prstGeom>
        </p:spPr>
      </p:pic>
      <p:pic>
        <p:nvPicPr>
          <p:cNvPr id="2" name="Picture 1"/>
          <p:cNvPicPr>
            <a:picLocks noChangeAspect="1"/>
          </p:cNvPicPr>
          <p:nvPr/>
        </p:nvPicPr>
        <p:blipFill>
          <a:blip r:embed="rId4"/>
          <a:stretch>
            <a:fillRect/>
          </a:stretch>
        </p:blipFill>
        <p:spPr>
          <a:xfrm>
            <a:off x="609600" y="685800"/>
            <a:ext cx="7899688" cy="5105400"/>
          </a:xfrm>
          <a:prstGeom prst="rect">
            <a:avLst/>
          </a:prstGeom>
        </p:spPr>
      </p:pic>
    </p:spTree>
    <p:extLst>
      <p:ext uri="{BB962C8B-B14F-4D97-AF65-F5344CB8AC3E}">
        <p14:creationId xmlns:p14="http://schemas.microsoft.com/office/powerpoint/2010/main" val="2833029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20</a:t>
            </a:fld>
            <a:endParaRPr lang="en-US" altLang="en-US"/>
          </a:p>
        </p:txBody>
      </p:sp>
      <p:pic>
        <p:nvPicPr>
          <p:cNvPr id="6" name="Picture 5"/>
          <p:cNvPicPr>
            <a:picLocks noChangeAspect="1"/>
          </p:cNvPicPr>
          <p:nvPr/>
        </p:nvPicPr>
        <p:blipFill>
          <a:blip r:embed="rId3"/>
          <a:stretch>
            <a:fillRect/>
          </a:stretch>
        </p:blipFill>
        <p:spPr>
          <a:xfrm>
            <a:off x="247800" y="228600"/>
            <a:ext cx="1200000" cy="1276190"/>
          </a:xfrm>
          <a:prstGeom prst="rect">
            <a:avLst/>
          </a:prstGeom>
        </p:spPr>
      </p:pic>
      <p:pic>
        <p:nvPicPr>
          <p:cNvPr id="2" name="Picture 1"/>
          <p:cNvPicPr>
            <a:picLocks noChangeAspect="1"/>
          </p:cNvPicPr>
          <p:nvPr/>
        </p:nvPicPr>
        <p:blipFill>
          <a:blip r:embed="rId4"/>
          <a:stretch>
            <a:fillRect/>
          </a:stretch>
        </p:blipFill>
        <p:spPr>
          <a:xfrm>
            <a:off x="381000" y="990600"/>
            <a:ext cx="8491532" cy="4572000"/>
          </a:xfrm>
          <a:prstGeom prst="rect">
            <a:avLst/>
          </a:prstGeom>
        </p:spPr>
      </p:pic>
    </p:spTree>
    <p:extLst>
      <p:ext uri="{BB962C8B-B14F-4D97-AF65-F5344CB8AC3E}">
        <p14:creationId xmlns:p14="http://schemas.microsoft.com/office/powerpoint/2010/main" val="3586496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7B772BF-C38C-4F4C-86F6-7647DF83E5CA}" type="slidenum">
              <a:rPr lang="en-US" altLang="en-US" smtClean="0"/>
              <a:pPr/>
              <a:t>21</a:t>
            </a:fld>
            <a:endParaRPr lang="en-US" altLang="en-US"/>
          </a:p>
        </p:txBody>
      </p:sp>
      <p:pic>
        <p:nvPicPr>
          <p:cNvPr id="4" name="Picture 3"/>
          <p:cNvPicPr>
            <a:picLocks noChangeAspect="1"/>
          </p:cNvPicPr>
          <p:nvPr/>
        </p:nvPicPr>
        <p:blipFill>
          <a:blip r:embed="rId2"/>
          <a:stretch>
            <a:fillRect/>
          </a:stretch>
        </p:blipFill>
        <p:spPr>
          <a:xfrm>
            <a:off x="1295400" y="317823"/>
            <a:ext cx="6397513" cy="6403652"/>
          </a:xfrm>
          <a:prstGeom prst="rect">
            <a:avLst/>
          </a:prstGeom>
        </p:spPr>
      </p:pic>
    </p:spTree>
    <p:extLst>
      <p:ext uri="{BB962C8B-B14F-4D97-AF65-F5344CB8AC3E}">
        <p14:creationId xmlns:p14="http://schemas.microsoft.com/office/powerpoint/2010/main" val="3374906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22</a:t>
            </a:fld>
            <a:endParaRPr lang="en-US" altLang="en-US"/>
          </a:p>
        </p:txBody>
      </p:sp>
      <p:pic>
        <p:nvPicPr>
          <p:cNvPr id="5" name="Picture 4"/>
          <p:cNvPicPr>
            <a:picLocks noChangeAspect="1"/>
          </p:cNvPicPr>
          <p:nvPr/>
        </p:nvPicPr>
        <p:blipFill>
          <a:blip r:embed="rId3"/>
          <a:stretch>
            <a:fillRect/>
          </a:stretch>
        </p:blipFill>
        <p:spPr>
          <a:xfrm>
            <a:off x="609600" y="609600"/>
            <a:ext cx="8436676" cy="4871534"/>
          </a:xfrm>
          <a:prstGeom prst="rect">
            <a:avLst/>
          </a:prstGeom>
        </p:spPr>
      </p:pic>
    </p:spTree>
    <p:extLst>
      <p:ext uri="{BB962C8B-B14F-4D97-AF65-F5344CB8AC3E}">
        <p14:creationId xmlns:p14="http://schemas.microsoft.com/office/powerpoint/2010/main" val="517958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23</a:t>
            </a:fld>
            <a:endParaRPr lang="en-US" altLang="en-US"/>
          </a:p>
        </p:txBody>
      </p:sp>
      <p:sp>
        <p:nvSpPr>
          <p:cNvPr id="5" name="Title 2"/>
          <p:cNvSpPr>
            <a:spLocks noGrp="1"/>
          </p:cNvSpPr>
          <p:nvPr>
            <p:ph type="title"/>
          </p:nvPr>
        </p:nvSpPr>
        <p:spPr>
          <a:xfrm>
            <a:off x="1028700" y="304800"/>
            <a:ext cx="7543800" cy="1143000"/>
          </a:xfrm>
        </p:spPr>
        <p:txBody>
          <a:bodyPr/>
          <a:lstStyle/>
          <a:p>
            <a:pPr algn="ctr"/>
            <a:r>
              <a:rPr lang="en-US" sz="3200" dirty="0"/>
              <a:t>University of Houston </a:t>
            </a:r>
            <a:r>
              <a:rPr lang="en-US" sz="3200" dirty="0" smtClean="0"/>
              <a:t/>
            </a:r>
            <a:br>
              <a:rPr lang="en-US" sz="3200" dirty="0" smtClean="0"/>
            </a:br>
            <a:r>
              <a:rPr lang="en-US" sz="3200" dirty="0" smtClean="0"/>
              <a:t>Capital Projects Budget Summary</a:t>
            </a:r>
            <a:endParaRPr lang="en-US" sz="3200" dirty="0"/>
          </a:p>
        </p:txBody>
      </p:sp>
      <p:pic>
        <p:nvPicPr>
          <p:cNvPr id="6" name="Picture 5"/>
          <p:cNvPicPr>
            <a:picLocks noChangeAspect="1"/>
          </p:cNvPicPr>
          <p:nvPr/>
        </p:nvPicPr>
        <p:blipFill>
          <a:blip r:embed="rId3"/>
          <a:stretch>
            <a:fillRect/>
          </a:stretch>
        </p:blipFill>
        <p:spPr>
          <a:xfrm>
            <a:off x="228600" y="1600200"/>
            <a:ext cx="8686800" cy="3899152"/>
          </a:xfrm>
          <a:prstGeom prst="rect">
            <a:avLst/>
          </a:prstGeom>
        </p:spPr>
      </p:pic>
      <p:sp>
        <p:nvSpPr>
          <p:cNvPr id="2" name="Rectangle 1"/>
          <p:cNvSpPr/>
          <p:nvPr/>
        </p:nvSpPr>
        <p:spPr>
          <a:xfrm>
            <a:off x="3581400" y="2057400"/>
            <a:ext cx="685800" cy="3200400"/>
          </a:xfrm>
          <a:prstGeom prst="rect">
            <a:avLst/>
          </a:prstGeom>
          <a:noFill/>
          <a:ln>
            <a:solidFill>
              <a:srgbClr val="E6101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419634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24</a:t>
            </a:fld>
            <a:endParaRPr lang="en-US" altLang="en-US"/>
          </a:p>
        </p:txBody>
      </p:sp>
      <p:sp>
        <p:nvSpPr>
          <p:cNvPr id="5" name="Title 7"/>
          <p:cNvSpPr txBox="1">
            <a:spLocks/>
          </p:cNvSpPr>
          <p:nvPr/>
        </p:nvSpPr>
        <p:spPr bwMode="auto">
          <a:xfrm>
            <a:off x="685800" y="2130425"/>
            <a:ext cx="7772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7" tIns="45704" rIns="91407" bIns="45704" numCol="1" anchor="ctr" anchorCtr="0" compatLnSpc="1">
            <a:prstTxWarp prst="textNoShape">
              <a:avLst/>
            </a:prstTxWarp>
          </a:bodyPr>
          <a:lstStyle>
            <a:lvl1pPr algn="l" defTabSz="912813"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pPr algn="ctr"/>
            <a:r>
              <a:rPr lang="en-US" smtClean="0"/>
              <a:t>University of Houston-Clear Lake</a:t>
            </a:r>
            <a:endParaRPr lang="en-US" dirty="0"/>
          </a:p>
        </p:txBody>
      </p:sp>
      <p:sp>
        <p:nvSpPr>
          <p:cNvPr id="6" name="Subtitle 8"/>
          <p:cNvSpPr txBox="1">
            <a:spLocks/>
          </p:cNvSpPr>
          <p:nvPr/>
        </p:nvSpPr>
        <p:spPr bwMode="auto">
          <a:xfrm>
            <a:off x="1371600" y="3886200"/>
            <a:ext cx="64008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lvl1pPr marL="341313" indent="-341313" algn="l" defTabSz="912813"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1363" indent="-284163" algn="l" defTabSz="912813"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1413" indent="-227013" algn="l" defTabSz="912813"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5986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58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solidFill>
                  <a:schemeClr val="bg1">
                    <a:lumMod val="65000"/>
                  </a:schemeClr>
                </a:solidFill>
              </a:rPr>
              <a:t>FY2020 Annual Budget</a:t>
            </a:r>
            <a:endParaRPr lang="en-US" dirty="0">
              <a:solidFill>
                <a:schemeClr val="bg1">
                  <a:lumMod val="65000"/>
                </a:schemeClr>
              </a:solidFill>
            </a:endParaRPr>
          </a:p>
        </p:txBody>
      </p:sp>
    </p:spTree>
    <p:extLst>
      <p:ext uri="{BB962C8B-B14F-4D97-AF65-F5344CB8AC3E}">
        <p14:creationId xmlns:p14="http://schemas.microsoft.com/office/powerpoint/2010/main" val="1678927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25</a:t>
            </a:fld>
            <a:endParaRPr lang="en-US" altLang="en-US"/>
          </a:p>
        </p:txBody>
      </p:sp>
      <p:sp>
        <p:nvSpPr>
          <p:cNvPr id="5" name="Subtitle 4"/>
          <p:cNvSpPr txBox="1">
            <a:spLocks/>
          </p:cNvSpPr>
          <p:nvPr/>
        </p:nvSpPr>
        <p:spPr bwMode="auto">
          <a:xfrm>
            <a:off x="304800" y="533400"/>
            <a:ext cx="8458200" cy="58229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normAutofit fontScale="77500" lnSpcReduction="20000"/>
          </a:bodyPr>
          <a:lstStyle>
            <a:lvl1pPr marL="341313" indent="-341313" algn="l" defTabSz="912813"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1363" indent="-284163" algn="l" defTabSz="912813"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1413" indent="-227013" algn="l" defTabSz="912813"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5986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58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dirty="0">
                <a:solidFill>
                  <a:prstClr val="black"/>
                </a:solidFill>
              </a:rPr>
              <a:t>University of Houston-Clear Lake</a:t>
            </a:r>
          </a:p>
          <a:p>
            <a:pPr marL="0" indent="0" algn="ctr">
              <a:buNone/>
            </a:pPr>
            <a:r>
              <a:rPr lang="en-US" sz="4000" dirty="0">
                <a:solidFill>
                  <a:prstClr val="black"/>
                </a:solidFill>
              </a:rPr>
              <a:t>Recent Accomplishments</a:t>
            </a:r>
          </a:p>
          <a:p>
            <a:endParaRPr lang="en-US" sz="2000" b="1" dirty="0">
              <a:solidFill>
                <a:prstClr val="black"/>
              </a:solidFill>
            </a:endParaRPr>
          </a:p>
          <a:p>
            <a:pPr marL="445730" indent="-285750" defTabSz="914400" fontAlgn="auto">
              <a:lnSpc>
                <a:spcPct val="90000"/>
              </a:lnSpc>
              <a:spcBef>
                <a:spcPts val="1000"/>
              </a:spcBef>
              <a:spcAft>
                <a:spcPts val="0"/>
              </a:spcAft>
            </a:pPr>
            <a:r>
              <a:rPr lang="en-US" sz="1800" dirty="0" smtClean="0"/>
              <a:t>Ranked 17th </a:t>
            </a:r>
            <a:r>
              <a:rPr lang="en-US" sz="1800" dirty="0"/>
              <a:t>place in U.S. News &amp; World Report’s </a:t>
            </a:r>
            <a:r>
              <a:rPr lang="en-US" sz="1800" dirty="0" smtClean="0"/>
              <a:t>2019 </a:t>
            </a:r>
            <a:r>
              <a:rPr lang="en-US" sz="1800" dirty="0"/>
              <a:t>rankings for Top Public Schools Regional Universities West. Advanced </a:t>
            </a:r>
            <a:r>
              <a:rPr lang="en-US" sz="1800" dirty="0" smtClean="0"/>
              <a:t>2 places following an advancement of 11 places the previous year </a:t>
            </a:r>
            <a:r>
              <a:rPr lang="en-US" sz="1800" dirty="0"/>
              <a:t>in the overall rankings </a:t>
            </a:r>
            <a:r>
              <a:rPr lang="en-US" sz="1800" dirty="0" smtClean="0"/>
              <a:t>for Best </a:t>
            </a:r>
            <a:r>
              <a:rPr lang="en-US" sz="1800" dirty="0"/>
              <a:t>Regional Universities </a:t>
            </a:r>
            <a:r>
              <a:rPr lang="en-US" sz="1800" dirty="0" smtClean="0"/>
              <a:t>West to 61st </a:t>
            </a:r>
            <a:r>
              <a:rPr lang="en-US" sz="1800" dirty="0"/>
              <a:t>of 659 western colleges and universities. </a:t>
            </a:r>
            <a:r>
              <a:rPr lang="en-US" sz="1800" dirty="0" smtClean="0"/>
              <a:t>Ranked 15</a:t>
            </a:r>
            <a:r>
              <a:rPr lang="en-US" sz="1800" baseline="30000" dirty="0" smtClean="0"/>
              <a:t>th</a:t>
            </a:r>
            <a:r>
              <a:rPr lang="en-US" sz="1800" dirty="0" smtClean="0"/>
              <a:t> Safest campus in the United States, the only Texas campus in the top 25. </a:t>
            </a:r>
            <a:endParaRPr lang="en-US" sz="1800" dirty="0"/>
          </a:p>
          <a:p>
            <a:pPr marL="445730" indent="-285750" defTabSz="914400" fontAlgn="auto">
              <a:lnSpc>
                <a:spcPct val="90000"/>
              </a:lnSpc>
              <a:spcBef>
                <a:spcPts val="1000"/>
              </a:spcBef>
              <a:spcAft>
                <a:spcPts val="0"/>
              </a:spcAft>
            </a:pPr>
            <a:r>
              <a:rPr lang="en-US" sz="1800" dirty="0" smtClean="0">
                <a:solidFill>
                  <a:prstClr val="black"/>
                </a:solidFill>
              </a:rPr>
              <a:t>Assembled the final pieces of President Blake’s leadership team with the additions of: Dr. Aaron Hart, Vice President of Student Affairs; Mr. Joseph Staley, Vice President of University Advancement; Dr. Miguel Gonzalez, Dean, College of Sciences and Engineering; Ms. Evelyn Miralles, Associate VP for Strategic Information Initiatives and Technology; Dr. Gigi Do, Assistant VP for Global Learning and Strategy &amp; Strategic International Programs; and Dr</a:t>
            </a:r>
            <a:r>
              <a:rPr lang="en-US" sz="1800" dirty="0">
                <a:solidFill>
                  <a:prstClr val="black"/>
                </a:solidFill>
              </a:rPr>
              <a:t>. Vivienne McClendon, Executive Director for the Neumann Library.    </a:t>
            </a:r>
            <a:endParaRPr lang="en-US" sz="1800" dirty="0" smtClean="0">
              <a:solidFill>
                <a:prstClr val="black"/>
              </a:solidFill>
            </a:endParaRPr>
          </a:p>
          <a:p>
            <a:pPr marL="445730" indent="-285750" defTabSz="914400" fontAlgn="auto">
              <a:lnSpc>
                <a:spcPct val="90000"/>
              </a:lnSpc>
              <a:spcBef>
                <a:spcPts val="1000"/>
              </a:spcBef>
              <a:spcAft>
                <a:spcPts val="0"/>
              </a:spcAft>
            </a:pPr>
            <a:r>
              <a:rPr lang="en-US" sz="1800" dirty="0" smtClean="0">
                <a:solidFill>
                  <a:prstClr val="black"/>
                </a:solidFill>
              </a:rPr>
              <a:t>Broke historical enrollment records by exceeding 9,000 undergraduate and graduate students at 9,040 in Fall 2018, and the University is set to exceed that high mark for Fall 2019.   </a:t>
            </a:r>
            <a:endParaRPr lang="en-US" sz="1800" dirty="0">
              <a:solidFill>
                <a:prstClr val="black"/>
              </a:solidFill>
            </a:endParaRPr>
          </a:p>
          <a:p>
            <a:pPr marL="445730" indent="-285750" defTabSz="914400" fontAlgn="auto">
              <a:lnSpc>
                <a:spcPct val="90000"/>
              </a:lnSpc>
              <a:spcBef>
                <a:spcPts val="1000"/>
              </a:spcBef>
              <a:spcAft>
                <a:spcPts val="0"/>
              </a:spcAft>
            </a:pPr>
            <a:r>
              <a:rPr lang="en-US" sz="1800" dirty="0" smtClean="0">
                <a:solidFill>
                  <a:prstClr val="black"/>
                </a:solidFill>
              </a:rPr>
              <a:t>Welcomed first academic cohorts to newly approved </a:t>
            </a:r>
            <a:r>
              <a:rPr lang="en-US" sz="1800" dirty="0">
                <a:solidFill>
                  <a:prstClr val="black"/>
                </a:solidFill>
              </a:rPr>
              <a:t>Bachelor of Science in Mechanical Engineering and a Master of Arts in </a:t>
            </a:r>
            <a:r>
              <a:rPr lang="en-US" sz="1800" dirty="0" smtClean="0">
                <a:solidFill>
                  <a:prstClr val="black"/>
                </a:solidFill>
              </a:rPr>
              <a:t>Teaching. Achieving almost double projected enrollment for Mechanical Engineering at 168 students for Fall 2019. </a:t>
            </a:r>
            <a:endParaRPr lang="en-US" sz="1800" dirty="0">
              <a:solidFill>
                <a:prstClr val="black"/>
              </a:solidFill>
            </a:endParaRPr>
          </a:p>
          <a:p>
            <a:pPr marL="445730" indent="-285750" defTabSz="914400" fontAlgn="auto">
              <a:lnSpc>
                <a:spcPct val="90000"/>
              </a:lnSpc>
              <a:spcBef>
                <a:spcPts val="1000"/>
              </a:spcBef>
              <a:spcAft>
                <a:spcPts val="0"/>
              </a:spcAft>
            </a:pPr>
            <a:r>
              <a:rPr lang="en-US" sz="1800" dirty="0" smtClean="0">
                <a:solidFill>
                  <a:prstClr val="black"/>
                </a:solidFill>
              </a:rPr>
              <a:t>Opened the new Health Sciences and Classroom Building at UHCL Pearland enabling the University to meet the growing demand for nurses and other critical health care professionals.  The Master’s of Arts in I/O Psychology is relocating to Pearland in Fall 2019.  </a:t>
            </a:r>
          </a:p>
          <a:p>
            <a:pPr marL="445730" indent="-285750" defTabSz="914400" fontAlgn="auto">
              <a:lnSpc>
                <a:spcPct val="90000"/>
              </a:lnSpc>
              <a:spcBef>
                <a:spcPts val="1000"/>
              </a:spcBef>
              <a:spcAft>
                <a:spcPts val="0"/>
              </a:spcAft>
            </a:pPr>
            <a:r>
              <a:rPr lang="en-US" sz="1800" dirty="0">
                <a:solidFill>
                  <a:prstClr val="black"/>
                </a:solidFill>
              </a:rPr>
              <a:t>Opening </a:t>
            </a:r>
            <a:r>
              <a:rPr lang="en-US" sz="1800" dirty="0" smtClean="0">
                <a:solidFill>
                  <a:prstClr val="black"/>
                </a:solidFill>
              </a:rPr>
              <a:t>Fall </a:t>
            </a:r>
            <a:r>
              <a:rPr lang="en-US" sz="1800" dirty="0">
                <a:solidFill>
                  <a:prstClr val="black"/>
                </a:solidFill>
              </a:rPr>
              <a:t>2019, Hunter Hall will serve UHCL students as the first on-campus residence hall. Hunter Hall will provide UHCL students with a quick commute to class, on-campus dining, multiple nearby study spots, and </a:t>
            </a:r>
            <a:r>
              <a:rPr lang="en-US" sz="1800" dirty="0" smtClean="0">
                <a:solidFill>
                  <a:prstClr val="black"/>
                </a:solidFill>
              </a:rPr>
              <a:t>an enriched </a:t>
            </a:r>
            <a:r>
              <a:rPr lang="en-US" sz="1800" dirty="0">
                <a:solidFill>
                  <a:prstClr val="black"/>
                </a:solidFill>
              </a:rPr>
              <a:t>on-campus residential experience</a:t>
            </a:r>
            <a:r>
              <a:rPr lang="en-US" sz="1800" dirty="0" smtClean="0">
                <a:solidFill>
                  <a:prstClr val="black"/>
                </a:solidFill>
              </a:rPr>
              <a:t>.  </a:t>
            </a:r>
            <a:endParaRPr lang="en-US" sz="1800" dirty="0">
              <a:solidFill>
                <a:prstClr val="black"/>
              </a:solidFill>
            </a:endParaRPr>
          </a:p>
          <a:p>
            <a:pPr marL="445730" indent="-285750" defTabSz="914400" fontAlgn="auto">
              <a:lnSpc>
                <a:spcPct val="90000"/>
              </a:lnSpc>
              <a:spcBef>
                <a:spcPts val="1000"/>
              </a:spcBef>
              <a:spcAft>
                <a:spcPts val="0"/>
              </a:spcAft>
            </a:pPr>
            <a:r>
              <a:rPr lang="en-US" sz="1800" dirty="0" smtClean="0">
                <a:solidFill>
                  <a:prstClr val="black"/>
                </a:solidFill>
              </a:rPr>
              <a:t>Continued to expand the university’s outreach to the community though addition of a satellite office of the Center for Autism and Developmental Disabilities (CADD) to Pearland; the launch of the Center for Workplace Consulting, providing students with the opportunity to engage in real-world consulting projects; and the continuation of the highly successful Low Carb Houston Conference, with the second annual conference scheduled for October 2019 . </a:t>
            </a:r>
            <a:endParaRPr lang="en-US" sz="1800" dirty="0">
              <a:solidFill>
                <a:prstClr val="black"/>
              </a:solidFill>
            </a:endParaRPr>
          </a:p>
          <a:p>
            <a:pPr marL="457188" lvl="1"/>
            <a:endParaRPr lang="en-US" sz="2400" dirty="0">
              <a:solidFill>
                <a:prstClr val="black"/>
              </a:solidFill>
            </a:endParaRPr>
          </a:p>
        </p:txBody>
      </p:sp>
    </p:spTree>
    <p:extLst>
      <p:ext uri="{BB962C8B-B14F-4D97-AF65-F5344CB8AC3E}">
        <p14:creationId xmlns:p14="http://schemas.microsoft.com/office/powerpoint/2010/main" val="2022800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26</a:t>
            </a:fld>
            <a:endParaRPr lang="en-US" altLang="en-US"/>
          </a:p>
        </p:txBody>
      </p:sp>
      <p:pic>
        <p:nvPicPr>
          <p:cNvPr id="3" name="Picture 2"/>
          <p:cNvPicPr>
            <a:picLocks noChangeAspect="1"/>
          </p:cNvPicPr>
          <p:nvPr/>
        </p:nvPicPr>
        <p:blipFill>
          <a:blip r:embed="rId3"/>
          <a:stretch>
            <a:fillRect/>
          </a:stretch>
        </p:blipFill>
        <p:spPr>
          <a:xfrm>
            <a:off x="1219200" y="381000"/>
            <a:ext cx="7438714" cy="6178989"/>
          </a:xfrm>
          <a:prstGeom prst="rect">
            <a:avLst/>
          </a:prstGeom>
        </p:spPr>
      </p:pic>
    </p:spTree>
    <p:extLst>
      <p:ext uri="{BB962C8B-B14F-4D97-AF65-F5344CB8AC3E}">
        <p14:creationId xmlns:p14="http://schemas.microsoft.com/office/powerpoint/2010/main" val="10224444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27</a:t>
            </a:fld>
            <a:endParaRPr lang="en-US" altLang="en-US"/>
          </a:p>
        </p:txBody>
      </p:sp>
      <p:pic>
        <p:nvPicPr>
          <p:cNvPr id="3" name="Picture 2"/>
          <p:cNvPicPr>
            <a:picLocks noChangeAspect="1"/>
          </p:cNvPicPr>
          <p:nvPr/>
        </p:nvPicPr>
        <p:blipFill>
          <a:blip r:embed="rId3"/>
          <a:stretch>
            <a:fillRect/>
          </a:stretch>
        </p:blipFill>
        <p:spPr>
          <a:xfrm>
            <a:off x="533400" y="457200"/>
            <a:ext cx="7924800" cy="5690088"/>
          </a:xfrm>
          <a:prstGeom prst="rect">
            <a:avLst/>
          </a:prstGeom>
        </p:spPr>
      </p:pic>
    </p:spTree>
    <p:extLst>
      <p:ext uri="{BB962C8B-B14F-4D97-AF65-F5344CB8AC3E}">
        <p14:creationId xmlns:p14="http://schemas.microsoft.com/office/powerpoint/2010/main" val="378696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28</a:t>
            </a:fld>
            <a:endParaRPr lang="en-US" altLang="en-US"/>
          </a:p>
        </p:txBody>
      </p:sp>
      <p:pic>
        <p:nvPicPr>
          <p:cNvPr id="2" name="Picture 1"/>
          <p:cNvPicPr>
            <a:picLocks noChangeAspect="1"/>
          </p:cNvPicPr>
          <p:nvPr/>
        </p:nvPicPr>
        <p:blipFill>
          <a:blip r:embed="rId3"/>
          <a:stretch>
            <a:fillRect/>
          </a:stretch>
        </p:blipFill>
        <p:spPr>
          <a:xfrm>
            <a:off x="381000" y="457200"/>
            <a:ext cx="8349831" cy="4953000"/>
          </a:xfrm>
          <a:prstGeom prst="rect">
            <a:avLst/>
          </a:prstGeom>
        </p:spPr>
      </p:pic>
    </p:spTree>
    <p:extLst>
      <p:ext uri="{BB962C8B-B14F-4D97-AF65-F5344CB8AC3E}">
        <p14:creationId xmlns:p14="http://schemas.microsoft.com/office/powerpoint/2010/main" val="4044902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2</a:t>
            </a:fld>
            <a:endParaRPr lang="en-US" altLang="en-US" dirty="0"/>
          </a:p>
        </p:txBody>
      </p:sp>
      <p:sp>
        <p:nvSpPr>
          <p:cNvPr id="5" name="Title 1"/>
          <p:cNvSpPr>
            <a:spLocks noGrp="1"/>
          </p:cNvSpPr>
          <p:nvPr>
            <p:ph type="title"/>
          </p:nvPr>
        </p:nvSpPr>
        <p:spPr>
          <a:xfrm>
            <a:off x="914400" y="503397"/>
            <a:ext cx="7315200" cy="609600"/>
          </a:xfrm>
        </p:spPr>
        <p:txBody>
          <a:bodyPr>
            <a:normAutofit fontScale="90000"/>
          </a:bodyPr>
          <a:lstStyle/>
          <a:p>
            <a:pPr algn="ctr"/>
            <a:r>
              <a:rPr lang="en-US" sz="2800" dirty="0" smtClean="0"/>
              <a:t>UH System Sources of Funding for the Operating Budget over Time</a:t>
            </a:r>
            <a:endParaRPr lang="en-US" sz="2800" dirty="0"/>
          </a:p>
        </p:txBody>
      </p:sp>
      <p:sp>
        <p:nvSpPr>
          <p:cNvPr id="8" name="TextBox 7"/>
          <p:cNvSpPr txBox="1"/>
          <p:nvPr/>
        </p:nvSpPr>
        <p:spPr>
          <a:xfrm>
            <a:off x="457200" y="6019800"/>
            <a:ext cx="6400800" cy="400110"/>
          </a:xfrm>
          <a:prstGeom prst="rect">
            <a:avLst/>
          </a:prstGeom>
          <a:noFill/>
        </p:spPr>
        <p:txBody>
          <a:bodyPr wrap="square" rtlCol="0">
            <a:spAutoFit/>
          </a:bodyPr>
          <a:lstStyle/>
          <a:p>
            <a:r>
              <a:rPr lang="en-US" sz="1000" dirty="0" smtClean="0"/>
              <a:t>  *includes sponsored research grants and financial aid</a:t>
            </a:r>
          </a:p>
          <a:p>
            <a:r>
              <a:rPr lang="en-US" sz="1000" dirty="0" smtClean="0"/>
              <a:t>**includes other operating income (e.g. auxiliaries)</a:t>
            </a:r>
            <a:endParaRPr lang="en-US" sz="1000" dirty="0"/>
          </a:p>
        </p:txBody>
      </p:sp>
      <p:graphicFrame>
        <p:nvGraphicFramePr>
          <p:cNvPr id="7" name="Content Placeholder 11"/>
          <p:cNvGraphicFramePr>
            <a:graphicFrameLocks noGrp="1"/>
          </p:cNvGraphicFramePr>
          <p:nvPr>
            <p:extLst>
              <p:ext uri="{D42A27DB-BD31-4B8C-83A1-F6EECF244321}">
                <p14:modId xmlns:p14="http://schemas.microsoft.com/office/powerpoint/2010/main" val="121046213"/>
              </p:ext>
            </p:extLst>
          </p:nvPr>
        </p:nvGraphicFramePr>
        <p:xfrm>
          <a:off x="457200" y="1428079"/>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7240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29</a:t>
            </a:fld>
            <a:endParaRPr lang="en-US" altLang="en-US"/>
          </a:p>
        </p:txBody>
      </p:sp>
      <p:pic>
        <p:nvPicPr>
          <p:cNvPr id="3" name="Picture 2"/>
          <p:cNvPicPr>
            <a:picLocks noChangeAspect="1"/>
          </p:cNvPicPr>
          <p:nvPr/>
        </p:nvPicPr>
        <p:blipFill>
          <a:blip r:embed="rId3"/>
          <a:stretch>
            <a:fillRect/>
          </a:stretch>
        </p:blipFill>
        <p:spPr>
          <a:xfrm>
            <a:off x="1219200" y="304800"/>
            <a:ext cx="6629400" cy="6370843"/>
          </a:xfrm>
          <a:prstGeom prst="rect">
            <a:avLst/>
          </a:prstGeom>
        </p:spPr>
      </p:pic>
    </p:spTree>
    <p:extLst>
      <p:ext uri="{BB962C8B-B14F-4D97-AF65-F5344CB8AC3E}">
        <p14:creationId xmlns:p14="http://schemas.microsoft.com/office/powerpoint/2010/main" val="32251403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30</a:t>
            </a:fld>
            <a:endParaRPr lang="en-US" altLang="en-US"/>
          </a:p>
        </p:txBody>
      </p:sp>
      <p:pic>
        <p:nvPicPr>
          <p:cNvPr id="3" name="Picture 2"/>
          <p:cNvPicPr>
            <a:picLocks noChangeAspect="1"/>
          </p:cNvPicPr>
          <p:nvPr/>
        </p:nvPicPr>
        <p:blipFill>
          <a:blip r:embed="rId3"/>
          <a:stretch>
            <a:fillRect/>
          </a:stretch>
        </p:blipFill>
        <p:spPr>
          <a:xfrm>
            <a:off x="304800" y="914400"/>
            <a:ext cx="8961582" cy="4547400"/>
          </a:xfrm>
          <a:prstGeom prst="rect">
            <a:avLst/>
          </a:prstGeom>
        </p:spPr>
      </p:pic>
    </p:spTree>
    <p:extLst>
      <p:ext uri="{BB962C8B-B14F-4D97-AF65-F5344CB8AC3E}">
        <p14:creationId xmlns:p14="http://schemas.microsoft.com/office/powerpoint/2010/main" val="3099970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31</a:t>
            </a:fld>
            <a:endParaRPr lang="en-US" altLang="en-US"/>
          </a:p>
        </p:txBody>
      </p:sp>
      <p:sp>
        <p:nvSpPr>
          <p:cNvPr id="6" name="Title 1"/>
          <p:cNvSpPr>
            <a:spLocks noGrp="1"/>
          </p:cNvSpPr>
          <p:nvPr>
            <p:ph type="title"/>
          </p:nvPr>
        </p:nvSpPr>
        <p:spPr>
          <a:xfrm>
            <a:off x="1295400" y="228600"/>
            <a:ext cx="7467600" cy="1143000"/>
          </a:xfrm>
        </p:spPr>
        <p:txBody>
          <a:bodyPr/>
          <a:lstStyle/>
          <a:p>
            <a:pPr algn="ctr"/>
            <a:r>
              <a:rPr lang="en-US" sz="2800" dirty="0" smtClean="0"/>
              <a:t>University of Houston-Clear Lake </a:t>
            </a:r>
            <a:br>
              <a:rPr lang="en-US" sz="2800" dirty="0" smtClean="0"/>
            </a:br>
            <a:r>
              <a:rPr lang="en-US" sz="2800" dirty="0" smtClean="0"/>
              <a:t>Capital Projects Budget Summary</a:t>
            </a:r>
            <a:endParaRPr lang="en-US" sz="2800" dirty="0"/>
          </a:p>
        </p:txBody>
      </p:sp>
      <p:sp>
        <p:nvSpPr>
          <p:cNvPr id="7" name="Rectangle 6"/>
          <p:cNvSpPr/>
          <p:nvPr/>
        </p:nvSpPr>
        <p:spPr>
          <a:xfrm>
            <a:off x="3352800" y="2101547"/>
            <a:ext cx="609600" cy="2165653"/>
          </a:xfrm>
          <a:prstGeom prst="rect">
            <a:avLst/>
          </a:prstGeom>
          <a:noFill/>
          <a:ln>
            <a:solidFill>
              <a:srgbClr val="E6101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2813" fontAlgn="base">
              <a:spcBef>
                <a:spcPct val="0"/>
              </a:spcBef>
              <a:spcAft>
                <a:spcPct val="0"/>
              </a:spcAft>
            </a:pPr>
            <a:endParaRPr lang="en-US">
              <a:solidFill>
                <a:prstClr val="black"/>
              </a:solidFill>
            </a:endParaRPr>
          </a:p>
        </p:txBody>
      </p:sp>
      <p:pic>
        <p:nvPicPr>
          <p:cNvPr id="3" name="Picture 2"/>
          <p:cNvPicPr>
            <a:picLocks noChangeAspect="1"/>
          </p:cNvPicPr>
          <p:nvPr/>
        </p:nvPicPr>
        <p:blipFill>
          <a:blip r:embed="rId3"/>
          <a:stretch>
            <a:fillRect/>
          </a:stretch>
        </p:blipFill>
        <p:spPr>
          <a:xfrm>
            <a:off x="152400" y="1447800"/>
            <a:ext cx="8763000" cy="3236282"/>
          </a:xfrm>
          <a:prstGeom prst="rect">
            <a:avLst/>
          </a:prstGeom>
        </p:spPr>
      </p:pic>
    </p:spTree>
    <p:extLst>
      <p:ext uri="{BB962C8B-B14F-4D97-AF65-F5344CB8AC3E}">
        <p14:creationId xmlns:p14="http://schemas.microsoft.com/office/powerpoint/2010/main" val="28431938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32</a:t>
            </a:fld>
            <a:endParaRPr lang="en-US" altLang="en-US"/>
          </a:p>
        </p:txBody>
      </p:sp>
      <p:sp>
        <p:nvSpPr>
          <p:cNvPr id="5" name="Title 1"/>
          <p:cNvSpPr txBox="1">
            <a:spLocks/>
          </p:cNvSpPr>
          <p:nvPr/>
        </p:nvSpPr>
        <p:spPr bwMode="auto">
          <a:xfrm>
            <a:off x="381000" y="1122363"/>
            <a:ext cx="8458200" cy="238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7" tIns="45704" rIns="91407" bIns="45704" numCol="1" anchor="ctr" anchorCtr="0" compatLnSpc="1">
            <a:prstTxWarp prst="textNoShape">
              <a:avLst/>
            </a:prstTxWarp>
          </a:bodyPr>
          <a:lstStyle>
            <a:lvl1pPr algn="l" defTabSz="912813"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pPr algn="ctr"/>
            <a:r>
              <a:rPr lang="en-US" smtClean="0">
                <a:solidFill>
                  <a:prstClr val="black"/>
                </a:solidFill>
                <a:latin typeface="Calibri"/>
              </a:rPr>
              <a:t>University of Houston-Downtown</a:t>
            </a:r>
            <a:endParaRPr lang="en-US" dirty="0"/>
          </a:p>
        </p:txBody>
      </p:sp>
      <p:sp>
        <p:nvSpPr>
          <p:cNvPr id="6" name="Subtitle 2"/>
          <p:cNvSpPr txBox="1">
            <a:spLocks/>
          </p:cNvSpPr>
          <p:nvPr/>
        </p:nvSpPr>
        <p:spPr bwMode="auto">
          <a:xfrm>
            <a:off x="1143000" y="3602038"/>
            <a:ext cx="6858000" cy="165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lvl1pPr marL="341313" indent="-341313" algn="l" defTabSz="912813"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1363" indent="-284163" algn="l" defTabSz="912813"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1413" indent="-227013" algn="l" defTabSz="912813"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5986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58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hangingPunct="0">
              <a:buNone/>
            </a:pPr>
            <a:r>
              <a:rPr lang="en-US" dirty="0" smtClean="0">
                <a:solidFill>
                  <a:prstClr val="black">
                    <a:tint val="75000"/>
                  </a:prstClr>
                </a:solidFill>
              </a:rPr>
              <a:t>FY2020 Annual Budget</a:t>
            </a:r>
          </a:p>
          <a:p>
            <a:pPr algn="ctr"/>
            <a:endParaRPr lang="en-US" dirty="0"/>
          </a:p>
        </p:txBody>
      </p:sp>
    </p:spTree>
    <p:extLst>
      <p:ext uri="{BB962C8B-B14F-4D97-AF65-F5344CB8AC3E}">
        <p14:creationId xmlns:p14="http://schemas.microsoft.com/office/powerpoint/2010/main" val="1817489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33</a:t>
            </a:fld>
            <a:endParaRPr lang="en-US" altLang="en-US" dirty="0"/>
          </a:p>
        </p:txBody>
      </p:sp>
      <p:sp>
        <p:nvSpPr>
          <p:cNvPr id="5" name="Subtitle 4"/>
          <p:cNvSpPr txBox="1">
            <a:spLocks/>
          </p:cNvSpPr>
          <p:nvPr/>
        </p:nvSpPr>
        <p:spPr bwMode="auto">
          <a:xfrm>
            <a:off x="304800" y="609600"/>
            <a:ext cx="8458200" cy="574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normAutofit fontScale="55000" lnSpcReduction="20000"/>
          </a:bodyPr>
          <a:lstStyle>
            <a:lvl1pPr marL="341313" indent="-341313" algn="l" defTabSz="912813"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1363" indent="-284163" algn="l" defTabSz="912813"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1413" indent="-227013" algn="l" defTabSz="912813"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5986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58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500" dirty="0">
                <a:solidFill>
                  <a:prstClr val="black"/>
                </a:solidFill>
              </a:rPr>
              <a:t>University of Houston-Downtown</a:t>
            </a:r>
          </a:p>
          <a:p>
            <a:pPr marL="0" indent="0" algn="ctr">
              <a:buNone/>
            </a:pPr>
            <a:r>
              <a:rPr lang="en-US" sz="6500" dirty="0">
                <a:solidFill>
                  <a:prstClr val="black"/>
                </a:solidFill>
              </a:rPr>
              <a:t>Recent Accomplishments</a:t>
            </a:r>
          </a:p>
          <a:p>
            <a:endParaRPr lang="en-US" sz="2000" b="1" dirty="0" smtClean="0">
              <a:solidFill>
                <a:prstClr val="black"/>
              </a:solidFill>
            </a:endParaRPr>
          </a:p>
          <a:p>
            <a:endParaRPr lang="en-US" sz="2000" b="1" dirty="0">
              <a:solidFill>
                <a:prstClr val="black"/>
              </a:solidFill>
            </a:endParaRPr>
          </a:p>
          <a:p>
            <a:pPr marL="342900" indent="-342900"/>
            <a:r>
              <a:rPr lang="en-US" sz="3400" dirty="0" smtClean="0">
                <a:solidFill>
                  <a:prstClr val="black"/>
                </a:solidFill>
              </a:rPr>
              <a:t>Grew enrollment by 2.5% over the prior year</a:t>
            </a:r>
          </a:p>
          <a:p>
            <a:pPr marL="342900" indent="-342900"/>
            <a:r>
              <a:rPr lang="en-US" sz="3400" dirty="0" smtClean="0"/>
              <a:t>Attained in 2019 a record 6-year graduation rate of 27.71%, essentially achieving the institutional goal of </a:t>
            </a:r>
            <a:r>
              <a:rPr lang="en-US" sz="3400" i="1" dirty="0">
                <a:solidFill>
                  <a:prstClr val="black"/>
                </a:solidFill>
              </a:rPr>
              <a:t>28%-by-2020 </a:t>
            </a:r>
            <a:r>
              <a:rPr lang="en-US" sz="3400" dirty="0" smtClean="0">
                <a:solidFill>
                  <a:prstClr val="black"/>
                </a:solidFill>
              </a:rPr>
              <a:t>one </a:t>
            </a:r>
            <a:r>
              <a:rPr lang="en-US" sz="3400" dirty="0">
                <a:solidFill>
                  <a:prstClr val="black"/>
                </a:solidFill>
              </a:rPr>
              <a:t>year ahead of </a:t>
            </a:r>
            <a:r>
              <a:rPr lang="en-US" sz="3400" dirty="0" smtClean="0">
                <a:solidFill>
                  <a:prstClr val="black"/>
                </a:solidFill>
              </a:rPr>
              <a:t>schedule</a:t>
            </a:r>
          </a:p>
          <a:p>
            <a:pPr marL="342900" indent="-342900"/>
            <a:r>
              <a:rPr lang="en-US" sz="3400" dirty="0" smtClean="0">
                <a:solidFill>
                  <a:prstClr val="black"/>
                </a:solidFill>
              </a:rPr>
              <a:t>Opened UHD’s $73 million Science and Technology building</a:t>
            </a:r>
            <a:endParaRPr lang="en-US" sz="3400" dirty="0">
              <a:solidFill>
                <a:prstClr val="black"/>
              </a:solidFill>
            </a:endParaRPr>
          </a:p>
          <a:p>
            <a:pPr marL="342900" indent="-342900"/>
            <a:r>
              <a:rPr lang="en-US" sz="3400" dirty="0" smtClean="0">
                <a:solidFill>
                  <a:prstClr val="black"/>
                </a:solidFill>
              </a:rPr>
              <a:t>Exceeded 2019 fundraising goal by 9%, while exceeding UHD’s ‘Here We Go’ campaign target by 20%</a:t>
            </a:r>
          </a:p>
          <a:p>
            <a:pPr marL="342900" indent="-342900"/>
            <a:r>
              <a:rPr lang="en-US" sz="3400" dirty="0">
                <a:solidFill>
                  <a:prstClr val="black"/>
                </a:solidFill>
              </a:rPr>
              <a:t>Successfully transitioned student record system to align with other UHS </a:t>
            </a:r>
            <a:r>
              <a:rPr lang="en-US" sz="3400" dirty="0" smtClean="0">
                <a:solidFill>
                  <a:prstClr val="black"/>
                </a:solidFill>
              </a:rPr>
              <a:t>components</a:t>
            </a:r>
          </a:p>
          <a:p>
            <a:pPr marL="342900" indent="-342900"/>
            <a:r>
              <a:rPr lang="en-US" sz="3400" dirty="0" smtClean="0">
                <a:solidFill>
                  <a:prstClr val="black"/>
                </a:solidFill>
              </a:rPr>
              <a:t>Awarded $1 million from Howard Hughes Medical Institute for Inclusive Excellence </a:t>
            </a:r>
            <a:r>
              <a:rPr lang="en-US" sz="3400" dirty="0" err="1" smtClean="0">
                <a:solidFill>
                  <a:prstClr val="black"/>
                </a:solidFill>
              </a:rPr>
              <a:t>SynergIE</a:t>
            </a:r>
            <a:r>
              <a:rPr lang="en-US" sz="3400" dirty="0" smtClean="0">
                <a:solidFill>
                  <a:prstClr val="black"/>
                </a:solidFill>
              </a:rPr>
              <a:t> program (</a:t>
            </a:r>
            <a:r>
              <a:rPr lang="en-US" sz="3400" dirty="0">
                <a:solidFill>
                  <a:prstClr val="black"/>
                </a:solidFill>
              </a:rPr>
              <a:t>one of 57 </a:t>
            </a:r>
            <a:r>
              <a:rPr lang="en-US" sz="3400" dirty="0" smtClean="0">
                <a:solidFill>
                  <a:prstClr val="black"/>
                </a:solidFill>
              </a:rPr>
              <a:t>programs in </a:t>
            </a:r>
            <a:r>
              <a:rPr lang="en-US" sz="3400" dirty="0">
                <a:solidFill>
                  <a:prstClr val="black"/>
                </a:solidFill>
              </a:rPr>
              <a:t>the country, and 1 of 2 in TX</a:t>
            </a:r>
            <a:r>
              <a:rPr lang="en-US" sz="3400" dirty="0" smtClean="0">
                <a:solidFill>
                  <a:prstClr val="black"/>
                </a:solidFill>
              </a:rPr>
              <a:t>)</a:t>
            </a:r>
            <a:endParaRPr lang="en-US" sz="3400" dirty="0">
              <a:solidFill>
                <a:prstClr val="black"/>
              </a:solidFill>
            </a:endParaRPr>
          </a:p>
          <a:p>
            <a:pPr marL="342900" indent="-342900"/>
            <a:r>
              <a:rPr lang="en-US" sz="3400" dirty="0" smtClean="0"/>
              <a:t>Received a $2.75 </a:t>
            </a:r>
            <a:r>
              <a:rPr lang="en-US" sz="3400" dirty="0"/>
              <a:t>million Title V grant for developing accelerated transfer pathways for career and academic </a:t>
            </a:r>
            <a:r>
              <a:rPr lang="en-US" sz="3400" dirty="0" smtClean="0"/>
              <a:t>success</a:t>
            </a:r>
          </a:p>
          <a:p>
            <a:pPr marL="342900" indent="-342900"/>
            <a:r>
              <a:rPr lang="en-US" sz="3400" dirty="0" smtClean="0"/>
              <a:t>Awarded a second </a:t>
            </a:r>
            <a:r>
              <a:rPr lang="en-US" sz="3400" dirty="0"/>
              <a:t>Texas </a:t>
            </a:r>
            <a:r>
              <a:rPr lang="en-US" sz="3400" dirty="0" smtClean="0"/>
              <a:t>Higher Education Coordinating Board </a:t>
            </a:r>
            <a:r>
              <a:rPr lang="en-US" sz="3400" dirty="0"/>
              <a:t>grant </a:t>
            </a:r>
            <a:r>
              <a:rPr lang="en-US" sz="3400" dirty="0" smtClean="0"/>
              <a:t>to develop </a:t>
            </a:r>
            <a:r>
              <a:rPr lang="en-US" sz="3400" dirty="0"/>
              <a:t>a competency based concentration in Restaurant and Food Service Administration to meet 60x 30 TX </a:t>
            </a:r>
            <a:r>
              <a:rPr lang="en-US" sz="3400" dirty="0" smtClean="0"/>
              <a:t>goals</a:t>
            </a:r>
            <a:endParaRPr lang="en-US" sz="3400" dirty="0">
              <a:solidFill>
                <a:prstClr val="black"/>
              </a:solidFill>
            </a:endParaRPr>
          </a:p>
        </p:txBody>
      </p:sp>
    </p:spTree>
    <p:extLst>
      <p:ext uri="{BB962C8B-B14F-4D97-AF65-F5344CB8AC3E}">
        <p14:creationId xmlns:p14="http://schemas.microsoft.com/office/powerpoint/2010/main" val="3647699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34</a:t>
            </a:fld>
            <a:endParaRPr lang="en-US" altLang="en-US"/>
          </a:p>
        </p:txBody>
      </p:sp>
      <p:pic>
        <p:nvPicPr>
          <p:cNvPr id="2" name="Picture 1"/>
          <p:cNvPicPr>
            <a:picLocks noChangeAspect="1"/>
          </p:cNvPicPr>
          <p:nvPr/>
        </p:nvPicPr>
        <p:blipFill>
          <a:blip r:embed="rId3"/>
          <a:stretch>
            <a:fillRect/>
          </a:stretch>
        </p:blipFill>
        <p:spPr>
          <a:xfrm>
            <a:off x="1198625" y="300036"/>
            <a:ext cx="7565477" cy="6329363"/>
          </a:xfrm>
          <a:prstGeom prst="rect">
            <a:avLst/>
          </a:prstGeom>
        </p:spPr>
      </p:pic>
    </p:spTree>
    <p:extLst>
      <p:ext uri="{BB962C8B-B14F-4D97-AF65-F5344CB8AC3E}">
        <p14:creationId xmlns:p14="http://schemas.microsoft.com/office/powerpoint/2010/main" val="7637945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35</a:t>
            </a:fld>
            <a:endParaRPr lang="en-US" altLang="en-US"/>
          </a:p>
        </p:txBody>
      </p:sp>
      <p:pic>
        <p:nvPicPr>
          <p:cNvPr id="3" name="Picture 2"/>
          <p:cNvPicPr>
            <a:picLocks noChangeAspect="1"/>
          </p:cNvPicPr>
          <p:nvPr/>
        </p:nvPicPr>
        <p:blipFill>
          <a:blip r:embed="rId3"/>
          <a:stretch>
            <a:fillRect/>
          </a:stretch>
        </p:blipFill>
        <p:spPr>
          <a:xfrm>
            <a:off x="685800" y="381000"/>
            <a:ext cx="8229600" cy="4763063"/>
          </a:xfrm>
          <a:prstGeom prst="rect">
            <a:avLst/>
          </a:prstGeom>
        </p:spPr>
      </p:pic>
    </p:spTree>
    <p:extLst>
      <p:ext uri="{BB962C8B-B14F-4D97-AF65-F5344CB8AC3E}">
        <p14:creationId xmlns:p14="http://schemas.microsoft.com/office/powerpoint/2010/main" val="41550302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36</a:t>
            </a:fld>
            <a:endParaRPr lang="en-US" altLang="en-US"/>
          </a:p>
        </p:txBody>
      </p:sp>
      <p:graphicFrame>
        <p:nvGraphicFramePr>
          <p:cNvPr id="6" name="Object 5"/>
          <p:cNvGraphicFramePr>
            <a:graphicFrameLocks noChangeAspect="1"/>
          </p:cNvGraphicFramePr>
          <p:nvPr>
            <p:extLst>
              <p:ext uri="{D42A27DB-BD31-4B8C-83A1-F6EECF244321}">
                <p14:modId xmlns:p14="http://schemas.microsoft.com/office/powerpoint/2010/main" val="4129472940"/>
              </p:ext>
            </p:extLst>
          </p:nvPr>
        </p:nvGraphicFramePr>
        <p:xfrm>
          <a:off x="554888" y="457200"/>
          <a:ext cx="8398612" cy="4343400"/>
        </p:xfrm>
        <a:graphic>
          <a:graphicData uri="http://schemas.openxmlformats.org/presentationml/2006/ole">
            <mc:AlternateContent xmlns:mc="http://schemas.openxmlformats.org/markup-compatibility/2006">
              <mc:Choice xmlns:v="urn:schemas-microsoft-com:vml" Requires="v">
                <p:oleObj spid="_x0000_s4142" name="Worksheet" r:id="rId5" imgW="7772580" imgH="4019483" progId="Excel.Sheet.12">
                  <p:embed/>
                </p:oleObj>
              </mc:Choice>
              <mc:Fallback>
                <p:oleObj name="Worksheet" r:id="rId5" imgW="7772580" imgH="4019483" progId="Excel.Sheet.12">
                  <p:embed/>
                  <p:pic>
                    <p:nvPicPr>
                      <p:cNvPr id="0" name=""/>
                      <p:cNvPicPr/>
                      <p:nvPr/>
                    </p:nvPicPr>
                    <p:blipFill>
                      <a:blip r:embed="rId6"/>
                      <a:stretch>
                        <a:fillRect/>
                      </a:stretch>
                    </p:blipFill>
                    <p:spPr>
                      <a:xfrm>
                        <a:off x="554888" y="457200"/>
                        <a:ext cx="8398612" cy="4343400"/>
                      </a:xfrm>
                      <a:prstGeom prst="rect">
                        <a:avLst/>
                      </a:prstGeom>
                    </p:spPr>
                  </p:pic>
                </p:oleObj>
              </mc:Fallback>
            </mc:AlternateContent>
          </a:graphicData>
        </a:graphic>
      </p:graphicFrame>
    </p:spTree>
    <p:extLst>
      <p:ext uri="{BB962C8B-B14F-4D97-AF65-F5344CB8AC3E}">
        <p14:creationId xmlns:p14="http://schemas.microsoft.com/office/powerpoint/2010/main" val="3640273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37</a:t>
            </a:fld>
            <a:endParaRPr lang="en-US" altLang="en-US"/>
          </a:p>
        </p:txBody>
      </p:sp>
      <p:pic>
        <p:nvPicPr>
          <p:cNvPr id="3" name="Picture 2"/>
          <p:cNvPicPr>
            <a:picLocks noChangeAspect="1"/>
          </p:cNvPicPr>
          <p:nvPr/>
        </p:nvPicPr>
        <p:blipFill>
          <a:blip r:embed="rId3"/>
          <a:stretch>
            <a:fillRect/>
          </a:stretch>
        </p:blipFill>
        <p:spPr>
          <a:xfrm>
            <a:off x="1219200" y="366712"/>
            <a:ext cx="7509138" cy="6172200"/>
          </a:xfrm>
          <a:prstGeom prst="rect">
            <a:avLst/>
          </a:prstGeom>
        </p:spPr>
      </p:pic>
    </p:spTree>
    <p:extLst>
      <p:ext uri="{BB962C8B-B14F-4D97-AF65-F5344CB8AC3E}">
        <p14:creationId xmlns:p14="http://schemas.microsoft.com/office/powerpoint/2010/main" val="5214468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38</a:t>
            </a:fld>
            <a:endParaRPr lang="en-US" altLang="en-US"/>
          </a:p>
        </p:txBody>
      </p:sp>
      <p:graphicFrame>
        <p:nvGraphicFramePr>
          <p:cNvPr id="3" name="Object 2"/>
          <p:cNvGraphicFramePr>
            <a:graphicFrameLocks noChangeAspect="1"/>
          </p:cNvGraphicFramePr>
          <p:nvPr>
            <p:extLst>
              <p:ext uri="{D42A27DB-BD31-4B8C-83A1-F6EECF244321}">
                <p14:modId xmlns:p14="http://schemas.microsoft.com/office/powerpoint/2010/main" val="4178664939"/>
              </p:ext>
            </p:extLst>
          </p:nvPr>
        </p:nvGraphicFramePr>
        <p:xfrm>
          <a:off x="304800" y="533400"/>
          <a:ext cx="8524875" cy="5181600"/>
        </p:xfrm>
        <a:graphic>
          <a:graphicData uri="http://schemas.openxmlformats.org/presentationml/2006/ole">
            <mc:AlternateContent xmlns:mc="http://schemas.openxmlformats.org/markup-compatibility/2006">
              <mc:Choice xmlns:v="urn:schemas-microsoft-com:vml" Requires="v">
                <p:oleObj spid="_x0000_s5166" name="Worksheet" r:id="rId5" imgW="8524939" imgH="5181627" progId="Excel.Sheet.12">
                  <p:embed/>
                </p:oleObj>
              </mc:Choice>
              <mc:Fallback>
                <p:oleObj name="Worksheet" r:id="rId5" imgW="8524939" imgH="5181627" progId="Excel.Sheet.12">
                  <p:embed/>
                  <p:pic>
                    <p:nvPicPr>
                      <p:cNvPr id="0" name=""/>
                      <p:cNvPicPr/>
                      <p:nvPr/>
                    </p:nvPicPr>
                    <p:blipFill>
                      <a:blip r:embed="rId6"/>
                      <a:stretch>
                        <a:fillRect/>
                      </a:stretch>
                    </p:blipFill>
                    <p:spPr>
                      <a:xfrm>
                        <a:off x="304800" y="533400"/>
                        <a:ext cx="8524875" cy="5181600"/>
                      </a:xfrm>
                      <a:prstGeom prst="rect">
                        <a:avLst/>
                      </a:prstGeom>
                    </p:spPr>
                  </p:pic>
                </p:oleObj>
              </mc:Fallback>
            </mc:AlternateContent>
          </a:graphicData>
        </a:graphic>
      </p:graphicFrame>
    </p:spTree>
    <p:extLst>
      <p:ext uri="{BB962C8B-B14F-4D97-AF65-F5344CB8AC3E}">
        <p14:creationId xmlns:p14="http://schemas.microsoft.com/office/powerpoint/2010/main" val="2155930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3"/>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1148141-383A-4223-B74F-8068A906493C}" type="slidenum">
              <a:rPr lang="en-US" altLang="en-US">
                <a:solidFill>
                  <a:srgbClr val="898989"/>
                </a:solidFill>
              </a:rPr>
              <a:pPr/>
              <a:t>3</a:t>
            </a:fld>
            <a:endParaRPr lang="en-US" altLang="en-US">
              <a:solidFill>
                <a:srgbClr val="898989"/>
              </a:solidFill>
            </a:endParaRPr>
          </a:p>
        </p:txBody>
      </p:sp>
      <p:sp>
        <p:nvSpPr>
          <p:cNvPr id="5" name="Title 1"/>
          <p:cNvSpPr>
            <a:spLocks noGrp="1"/>
          </p:cNvSpPr>
          <p:nvPr>
            <p:ph type="title"/>
          </p:nvPr>
        </p:nvSpPr>
        <p:spPr>
          <a:xfrm>
            <a:off x="1371600" y="381000"/>
            <a:ext cx="8229600" cy="838200"/>
          </a:xfrm>
        </p:spPr>
        <p:txBody>
          <a:bodyPr/>
          <a:lstStyle/>
          <a:p>
            <a:r>
              <a:rPr lang="en-US" dirty="0" smtClean="0"/>
              <a:t>UH System Accomplishments</a:t>
            </a:r>
            <a:endParaRPr lang="en-US" dirty="0"/>
          </a:p>
        </p:txBody>
      </p:sp>
      <p:sp>
        <p:nvSpPr>
          <p:cNvPr id="6" name="Content Placeholder 2"/>
          <p:cNvSpPr>
            <a:spLocks noGrp="1"/>
          </p:cNvSpPr>
          <p:nvPr>
            <p:ph idx="1"/>
          </p:nvPr>
        </p:nvSpPr>
        <p:spPr>
          <a:xfrm>
            <a:off x="457200" y="1741143"/>
            <a:ext cx="8229600" cy="4525963"/>
          </a:xfrm>
        </p:spPr>
        <p:txBody>
          <a:bodyPr>
            <a:normAutofit lnSpcReduction="10000"/>
          </a:bodyPr>
          <a:lstStyle/>
          <a:p>
            <a:pPr lvl="0"/>
            <a:r>
              <a:rPr lang="en-US" dirty="0"/>
              <a:t>Record enrollment of </a:t>
            </a:r>
            <a:r>
              <a:rPr lang="en-US" dirty="0" smtClean="0"/>
              <a:t>73,931</a:t>
            </a:r>
            <a:endParaRPr lang="en-US" dirty="0"/>
          </a:p>
          <a:p>
            <a:pPr lvl="0"/>
            <a:r>
              <a:rPr lang="en-US" dirty="0"/>
              <a:t>Record degrees awarded </a:t>
            </a:r>
            <a:r>
              <a:rPr lang="en-US" dirty="0" smtClean="0"/>
              <a:t>of 17,057 </a:t>
            </a:r>
          </a:p>
          <a:p>
            <a:pPr lvl="1"/>
            <a:r>
              <a:rPr lang="en-US" dirty="0" smtClean="0"/>
              <a:t>44% </a:t>
            </a:r>
            <a:r>
              <a:rPr lang="en-US" dirty="0"/>
              <a:t>to minority </a:t>
            </a:r>
            <a:r>
              <a:rPr lang="en-US" dirty="0" smtClean="0"/>
              <a:t>students</a:t>
            </a:r>
          </a:p>
          <a:p>
            <a:pPr lvl="1"/>
            <a:r>
              <a:rPr lang="en-US" dirty="0" smtClean="0"/>
              <a:t>24% </a:t>
            </a:r>
            <a:r>
              <a:rPr lang="en-US" dirty="0"/>
              <a:t>in STEM </a:t>
            </a:r>
            <a:r>
              <a:rPr lang="en-US" dirty="0" smtClean="0"/>
              <a:t>fields</a:t>
            </a:r>
            <a:endParaRPr lang="en-US" dirty="0"/>
          </a:p>
          <a:p>
            <a:pPr lvl="0"/>
            <a:r>
              <a:rPr lang="en-US" dirty="0"/>
              <a:t>Record research expenditures of </a:t>
            </a:r>
            <a:r>
              <a:rPr lang="en-US" dirty="0" smtClean="0"/>
              <a:t>$183 million</a:t>
            </a:r>
          </a:p>
          <a:p>
            <a:pPr lvl="0"/>
            <a:r>
              <a:rPr lang="en-US" dirty="0"/>
              <a:t>The “Here, We Go” campaign </a:t>
            </a:r>
            <a:r>
              <a:rPr lang="en-US" dirty="0" smtClean="0"/>
              <a:t>reached </a:t>
            </a:r>
            <a:r>
              <a:rPr lang="en-US" dirty="0"/>
              <a:t>its </a:t>
            </a:r>
            <a:r>
              <a:rPr lang="en-US" dirty="0" smtClean="0"/>
              <a:t>goal </a:t>
            </a:r>
            <a:r>
              <a:rPr lang="en-US" dirty="0"/>
              <a:t>of $1 billion dollars </a:t>
            </a:r>
            <a:r>
              <a:rPr lang="en-US" dirty="0" smtClean="0"/>
              <a:t>18 months </a:t>
            </a:r>
            <a:r>
              <a:rPr lang="en-US" dirty="0"/>
              <a:t>ahead of </a:t>
            </a:r>
            <a:r>
              <a:rPr lang="en-US" dirty="0" smtClean="0"/>
              <a:t>schedule.</a:t>
            </a:r>
          </a:p>
          <a:p>
            <a:pPr lvl="0"/>
            <a:r>
              <a:rPr lang="en-US" dirty="0" smtClean="0"/>
              <a:t>Philanthropy of $144 million this past year</a:t>
            </a:r>
            <a:endParaRPr lang="en-US" dirty="0"/>
          </a:p>
          <a:p>
            <a:pPr marL="0" indent="0">
              <a:buNone/>
            </a:pPr>
            <a:endParaRPr lang="en-US" dirty="0"/>
          </a:p>
        </p:txBody>
      </p:sp>
    </p:spTree>
    <p:extLst>
      <p:ext uri="{BB962C8B-B14F-4D97-AF65-F5344CB8AC3E}">
        <p14:creationId xmlns:p14="http://schemas.microsoft.com/office/powerpoint/2010/main" val="31144810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39</a:t>
            </a:fld>
            <a:endParaRPr lang="en-US" altLang="en-US"/>
          </a:p>
        </p:txBody>
      </p:sp>
      <p:sp>
        <p:nvSpPr>
          <p:cNvPr id="5" name="Title 1"/>
          <p:cNvSpPr txBox="1">
            <a:spLocks/>
          </p:cNvSpPr>
          <p:nvPr/>
        </p:nvSpPr>
        <p:spPr>
          <a:xfrm>
            <a:off x="1219200" y="457200"/>
            <a:ext cx="7608798" cy="73183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University of Houston-Downtown</a:t>
            </a:r>
          </a:p>
          <a:p>
            <a:r>
              <a:rPr lang="en-US" sz="2800" dirty="0" smtClean="0"/>
              <a:t>Capital Projects Budget Summary</a:t>
            </a:r>
            <a:endParaRPr lang="en-US" sz="2800" dirty="0"/>
          </a:p>
        </p:txBody>
      </p:sp>
      <p:pic>
        <p:nvPicPr>
          <p:cNvPr id="6" name="Picture 5"/>
          <p:cNvPicPr>
            <a:picLocks noChangeAspect="1"/>
          </p:cNvPicPr>
          <p:nvPr/>
        </p:nvPicPr>
        <p:blipFill>
          <a:blip r:embed="rId3"/>
          <a:stretch>
            <a:fillRect/>
          </a:stretch>
        </p:blipFill>
        <p:spPr>
          <a:xfrm>
            <a:off x="200025" y="1524000"/>
            <a:ext cx="8589873" cy="3523675"/>
          </a:xfrm>
          <a:prstGeom prst="rect">
            <a:avLst/>
          </a:prstGeom>
        </p:spPr>
      </p:pic>
      <p:sp>
        <p:nvSpPr>
          <p:cNvPr id="7" name="Rectangle 6"/>
          <p:cNvSpPr/>
          <p:nvPr/>
        </p:nvSpPr>
        <p:spPr>
          <a:xfrm>
            <a:off x="3581400" y="1981200"/>
            <a:ext cx="685800" cy="2209800"/>
          </a:xfrm>
          <a:prstGeom prst="rect">
            <a:avLst/>
          </a:prstGeom>
          <a:noFill/>
          <a:ln>
            <a:solidFill>
              <a:srgbClr val="E6101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10418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668594" y="1828800"/>
            <a:ext cx="7772400" cy="1470025"/>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dirty="0" smtClean="0">
                <a:ln>
                  <a:noFill/>
                </a:ln>
                <a:uLnTx/>
                <a:uFillTx/>
                <a:latin typeface="Calibri" pitchFamily="34" charset="0"/>
                <a:ea typeface="+mj-ea"/>
                <a:cs typeface="Calibri" pitchFamily="34" charset="0"/>
              </a:rPr>
              <a:t>University of Houston-Victoria</a:t>
            </a:r>
            <a:endParaRPr kumimoji="0" lang="en-US" sz="4400" i="0" u="none" strike="noStrike" kern="1200" cap="none" spc="0" normalizeH="0" baseline="0" noProof="0" dirty="0">
              <a:ln>
                <a:noFill/>
              </a:ln>
              <a:uLnTx/>
              <a:uFillTx/>
              <a:latin typeface="Calibri" pitchFamily="34" charset="0"/>
              <a:ea typeface="+mj-ea"/>
              <a:cs typeface="Calibri" pitchFamily="34" charset="0"/>
            </a:endParaRPr>
          </a:p>
        </p:txBody>
      </p:sp>
      <p:sp>
        <p:nvSpPr>
          <p:cNvPr id="2" name="Slide Number Placeholder 1"/>
          <p:cNvSpPr>
            <a:spLocks noGrp="1"/>
          </p:cNvSpPr>
          <p:nvPr>
            <p:ph type="sldNum" sz="quarter" idx="4294967295"/>
          </p:nvPr>
        </p:nvSpPr>
        <p:spPr>
          <a:xfrm>
            <a:off x="8534400" y="6324600"/>
            <a:ext cx="457200" cy="365125"/>
          </a:xfrm>
          <a:prstGeom prst="rect">
            <a:avLst/>
          </a:prstGeom>
        </p:spPr>
        <p:txBody>
          <a:bodyPr/>
          <a:lstStyle/>
          <a:p>
            <a:fld id="{5F4418C3-E60C-448B-B6EC-873E8970D234}" type="slidenum">
              <a:rPr lang="en-US" smtClean="0">
                <a:solidFill>
                  <a:schemeClr val="bg1">
                    <a:lumMod val="50000"/>
                  </a:schemeClr>
                </a:solidFill>
              </a:rPr>
              <a:pPr/>
              <a:t>40</a:t>
            </a:fld>
            <a:endParaRPr lang="en-US" dirty="0">
              <a:solidFill>
                <a:schemeClr val="bg1">
                  <a:lumMod val="50000"/>
                </a:schemeClr>
              </a:solidFill>
            </a:endParaRPr>
          </a:p>
        </p:txBody>
      </p:sp>
      <p:sp>
        <p:nvSpPr>
          <p:cNvPr id="5" name="Subtitle 3"/>
          <p:cNvSpPr txBox="1">
            <a:spLocks/>
          </p:cNvSpPr>
          <p:nvPr/>
        </p:nvSpPr>
        <p:spPr bwMode="auto">
          <a:xfrm>
            <a:off x="1371600" y="3886200"/>
            <a:ext cx="64008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lvl1pPr marL="341313" indent="-341313" algn="l" defTabSz="912813"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1363" indent="-284163" algn="l" defTabSz="912813"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1413" indent="-227013" algn="l" defTabSz="912813"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5986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58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solidFill>
                  <a:schemeClr val="bg1">
                    <a:lumMod val="65000"/>
                  </a:schemeClr>
                </a:solidFill>
              </a:rPr>
              <a:t>FY2020 Annual Budget</a:t>
            </a:r>
          </a:p>
          <a:p>
            <a:pPr algn="ctr"/>
            <a:endParaRPr lang="en-US" dirty="0"/>
          </a:p>
        </p:txBody>
      </p:sp>
    </p:spTree>
    <p:extLst>
      <p:ext uri="{BB962C8B-B14F-4D97-AF65-F5344CB8AC3E}">
        <p14:creationId xmlns:p14="http://schemas.microsoft.com/office/powerpoint/2010/main" val="29953271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495299" y="1766984"/>
            <a:ext cx="8153400" cy="4481417"/>
          </a:xfrm>
          <a:prstGeom prst="rect">
            <a:avLst/>
          </a:prstGeom>
        </p:spPr>
        <p:txBody>
          <a:bodyPr vert="horz" anchor="b">
            <a:normAutofit/>
          </a:bodyPr>
          <a:lstStyle/>
          <a:p>
            <a:pPr defTabSz="912813" eaLnBrk="0" fontAlgn="base" hangingPunct="0">
              <a:spcBef>
                <a:spcPts val="600"/>
              </a:spcBef>
              <a:spcAft>
                <a:spcPts val="600"/>
              </a:spcAft>
            </a:pPr>
            <a:endParaRPr lang="en-US" sz="1700" dirty="0">
              <a:solidFill>
                <a:prstClr val="black"/>
              </a:solidFill>
              <a:ea typeface="MS PGothic" panose="020B0600070205080204" pitchFamily="34" charset="-128"/>
            </a:endParaRPr>
          </a:p>
        </p:txBody>
      </p:sp>
      <p:sp>
        <p:nvSpPr>
          <p:cNvPr id="2" name="Slide Number Placeholder 1"/>
          <p:cNvSpPr>
            <a:spLocks noGrp="1"/>
          </p:cNvSpPr>
          <p:nvPr>
            <p:ph type="sldNum" sz="quarter" idx="4294967295"/>
          </p:nvPr>
        </p:nvSpPr>
        <p:spPr>
          <a:xfrm>
            <a:off x="8534400" y="6255233"/>
            <a:ext cx="457200" cy="365125"/>
          </a:xfrm>
          <a:prstGeom prst="rect">
            <a:avLst/>
          </a:prstGeom>
        </p:spPr>
        <p:txBody>
          <a:bodyPr/>
          <a:lstStyle/>
          <a:p>
            <a:fld id="{5F4418C3-E60C-448B-B6EC-873E8970D234}" type="slidenum">
              <a:rPr lang="en-US" smtClean="0">
                <a:solidFill>
                  <a:schemeClr val="bg1">
                    <a:lumMod val="50000"/>
                  </a:schemeClr>
                </a:solidFill>
              </a:rPr>
              <a:pPr/>
              <a:t>41</a:t>
            </a:fld>
            <a:endParaRPr lang="en-US" dirty="0">
              <a:solidFill>
                <a:schemeClr val="bg1">
                  <a:lumMod val="50000"/>
                </a:schemeClr>
              </a:solidFill>
            </a:endParaRPr>
          </a:p>
        </p:txBody>
      </p:sp>
      <p:sp>
        <p:nvSpPr>
          <p:cNvPr id="7" name="Subtitle 4"/>
          <p:cNvSpPr txBox="1">
            <a:spLocks/>
          </p:cNvSpPr>
          <p:nvPr/>
        </p:nvSpPr>
        <p:spPr bwMode="auto">
          <a:xfrm>
            <a:off x="304800" y="685799"/>
            <a:ext cx="8343899" cy="54864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normAutofit fontScale="62500" lnSpcReduction="20000"/>
          </a:bodyPr>
          <a:lstStyle>
            <a:lvl1pPr marL="341313" indent="-341313" algn="l" defTabSz="912813"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1363" indent="-284163" algn="l" defTabSz="912813"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1413" indent="-227013" algn="l" defTabSz="912813"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5986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58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600" dirty="0">
                <a:solidFill>
                  <a:prstClr val="black"/>
                </a:solidFill>
              </a:rPr>
              <a:t>University of Houston-Victoria</a:t>
            </a:r>
          </a:p>
          <a:p>
            <a:pPr marL="0" indent="0" algn="ctr">
              <a:buNone/>
            </a:pPr>
            <a:r>
              <a:rPr lang="en-US" sz="4600" dirty="0">
                <a:solidFill>
                  <a:prstClr val="black"/>
                </a:solidFill>
              </a:rPr>
              <a:t>Recent Accomplishments</a:t>
            </a:r>
          </a:p>
          <a:p>
            <a:endParaRPr lang="en-US" sz="2000" b="1" dirty="0">
              <a:solidFill>
                <a:prstClr val="black"/>
              </a:solidFill>
            </a:endParaRPr>
          </a:p>
          <a:p>
            <a:pPr marL="742950" lvl="1" indent="-285750" eaLnBrk="0" hangingPunct="0">
              <a:spcBef>
                <a:spcPts val="600"/>
              </a:spcBef>
              <a:spcAft>
                <a:spcPts val="600"/>
              </a:spcAft>
              <a:buFont typeface="Arial" panose="020B0604020202020204" pitchFamily="34" charset="0"/>
              <a:buChar char="•"/>
            </a:pPr>
            <a:r>
              <a:rPr lang="en-US" sz="3000" dirty="0">
                <a:solidFill>
                  <a:prstClr val="black"/>
                </a:solidFill>
              </a:rPr>
              <a:t>Collaborated with Academic Partnership to </a:t>
            </a:r>
            <a:r>
              <a:rPr lang="en-US" sz="3000" dirty="0" smtClean="0">
                <a:solidFill>
                  <a:prstClr val="black"/>
                </a:solidFill>
              </a:rPr>
              <a:t>improve </a:t>
            </a:r>
            <a:r>
              <a:rPr lang="en-US" sz="3000" dirty="0">
                <a:solidFill>
                  <a:prstClr val="black"/>
                </a:solidFill>
              </a:rPr>
              <a:t>marketing methods to recruit additional transfers from community colleges and graduate students in selected </a:t>
            </a:r>
            <a:r>
              <a:rPr lang="en-US" sz="3000" dirty="0" smtClean="0">
                <a:solidFill>
                  <a:prstClr val="black"/>
                </a:solidFill>
              </a:rPr>
              <a:t>degrees.</a:t>
            </a:r>
            <a:endParaRPr lang="en-US" sz="3000" dirty="0">
              <a:solidFill>
                <a:prstClr val="black"/>
              </a:solidFill>
            </a:endParaRPr>
          </a:p>
          <a:p>
            <a:pPr marL="742950" lvl="1" indent="-285750" eaLnBrk="0" hangingPunct="0">
              <a:spcBef>
                <a:spcPts val="600"/>
              </a:spcBef>
              <a:spcAft>
                <a:spcPts val="600"/>
              </a:spcAft>
              <a:buFont typeface="Arial" panose="020B0604020202020204" pitchFamily="34" charset="0"/>
              <a:buChar char="•"/>
            </a:pPr>
            <a:r>
              <a:rPr lang="en-US" sz="3000" dirty="0"/>
              <a:t>Submitted the following new programs to UHS for approval: </a:t>
            </a:r>
            <a:r>
              <a:rPr lang="en-US" sz="3000" dirty="0" smtClean="0">
                <a:solidFill>
                  <a:prstClr val="black"/>
                </a:solidFill>
              </a:rPr>
              <a:t>Bachelor </a:t>
            </a:r>
            <a:r>
              <a:rPr lang="en-US" sz="3000" dirty="0">
                <a:solidFill>
                  <a:prstClr val="black"/>
                </a:solidFill>
              </a:rPr>
              <a:t>of Arts and Bachelor’s of Science in University Studies, Master of Science Degree in Kinesiology with a concentration in Sport Management, Master of Accountancy </a:t>
            </a:r>
            <a:r>
              <a:rPr lang="en-US" sz="3000" dirty="0"/>
              <a:t>and</a:t>
            </a:r>
            <a:r>
              <a:rPr lang="en-US" sz="3000" dirty="0">
                <a:solidFill>
                  <a:srgbClr val="FF0000"/>
                </a:solidFill>
              </a:rPr>
              <a:t> </a:t>
            </a:r>
            <a:r>
              <a:rPr lang="en-US" sz="3000" dirty="0">
                <a:solidFill>
                  <a:prstClr val="black"/>
                </a:solidFill>
              </a:rPr>
              <a:t>Master of Science in Criminal Justice in FY2020.</a:t>
            </a:r>
          </a:p>
          <a:p>
            <a:pPr marL="742950" lvl="1" indent="-285750" eaLnBrk="0" hangingPunct="0">
              <a:spcBef>
                <a:spcPts val="600"/>
              </a:spcBef>
              <a:spcAft>
                <a:spcPts val="600"/>
              </a:spcAft>
              <a:buFont typeface="Arial" panose="020B0604020202020204" pitchFamily="34" charset="0"/>
              <a:buChar char="•"/>
            </a:pPr>
            <a:r>
              <a:rPr lang="en-US" sz="3000" dirty="0">
                <a:solidFill>
                  <a:prstClr val="black"/>
                </a:solidFill>
              </a:rPr>
              <a:t>The University ranked 34</a:t>
            </a:r>
            <a:r>
              <a:rPr lang="en-US" sz="3000" baseline="30000" dirty="0">
                <a:solidFill>
                  <a:prstClr val="black"/>
                </a:solidFill>
              </a:rPr>
              <a:t>th</a:t>
            </a:r>
            <a:r>
              <a:rPr lang="en-US" sz="3000" dirty="0">
                <a:solidFill>
                  <a:prstClr val="black"/>
                </a:solidFill>
              </a:rPr>
              <a:t> in a Washington Monthly regional list of “Best Bang for the Buck” Colleges.  Two School of Business degree programs, Human Resources Management and International Business, received national recognition based on affordability, academic quality and student success.</a:t>
            </a:r>
          </a:p>
          <a:p>
            <a:pPr marL="742950" lvl="1" indent="-285750" eaLnBrk="0" hangingPunct="0">
              <a:spcBef>
                <a:spcPts val="600"/>
              </a:spcBef>
              <a:spcAft>
                <a:spcPts val="600"/>
              </a:spcAft>
              <a:buFont typeface="Arial" panose="020B0604020202020204" pitchFamily="34" charset="0"/>
              <a:buChar char="•"/>
            </a:pPr>
            <a:r>
              <a:rPr lang="en-US" sz="3000" dirty="0">
                <a:solidFill>
                  <a:prstClr val="black"/>
                </a:solidFill>
              </a:rPr>
              <a:t>Received $1.5M from the M.G. &amp; </a:t>
            </a:r>
            <a:r>
              <a:rPr lang="en-US" sz="3000" dirty="0" smtClean="0">
                <a:solidFill>
                  <a:prstClr val="black"/>
                </a:solidFill>
              </a:rPr>
              <a:t>Lillie </a:t>
            </a:r>
            <a:r>
              <a:rPr lang="en-US" sz="3000" dirty="0">
                <a:solidFill>
                  <a:prstClr val="black"/>
                </a:solidFill>
              </a:rPr>
              <a:t>A. Johnson Foundation to </a:t>
            </a:r>
            <a:r>
              <a:rPr lang="en-US" sz="3000" dirty="0" smtClean="0">
                <a:solidFill>
                  <a:prstClr val="black"/>
                </a:solidFill>
              </a:rPr>
              <a:t>enhance </a:t>
            </a:r>
            <a:r>
              <a:rPr lang="en-US" sz="3000" dirty="0">
                <a:solidFill>
                  <a:prstClr val="black"/>
                </a:solidFill>
              </a:rPr>
              <a:t>health career education offerings for students.</a:t>
            </a:r>
          </a:p>
          <a:p>
            <a:pPr marL="742950" lvl="1" indent="-285750" eaLnBrk="0" hangingPunct="0">
              <a:spcBef>
                <a:spcPts val="600"/>
              </a:spcBef>
              <a:spcAft>
                <a:spcPts val="600"/>
              </a:spcAft>
              <a:buFont typeface="Arial" panose="020B0604020202020204" pitchFamily="34" charset="0"/>
              <a:buChar char="•"/>
            </a:pPr>
            <a:r>
              <a:rPr lang="en-US" sz="3000" dirty="0">
                <a:solidFill>
                  <a:prstClr val="black"/>
                </a:solidFill>
              </a:rPr>
              <a:t>Sixty-two UHV athletes earned academic honor in the Red River Athletic Conference</a:t>
            </a:r>
          </a:p>
        </p:txBody>
      </p:sp>
    </p:spTree>
    <p:extLst>
      <p:ext uri="{BB962C8B-B14F-4D97-AF65-F5344CB8AC3E}">
        <p14:creationId xmlns:p14="http://schemas.microsoft.com/office/powerpoint/2010/main" val="6423740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90432" y="6324600"/>
            <a:ext cx="457200" cy="365125"/>
          </a:xfrm>
          <a:prstGeom prst="rect">
            <a:avLst/>
          </a:prstGeom>
        </p:spPr>
        <p:txBody>
          <a:bodyPr/>
          <a:lstStyle/>
          <a:p>
            <a:fld id="{5F4418C3-E60C-448B-B6EC-873E8970D234}" type="slidenum">
              <a:rPr lang="en-US" smtClean="0">
                <a:solidFill>
                  <a:schemeClr val="bg1">
                    <a:lumMod val="50000"/>
                  </a:schemeClr>
                </a:solidFill>
              </a:rPr>
              <a:pPr/>
              <a:t>42</a:t>
            </a:fld>
            <a:endParaRPr lang="en-US" dirty="0">
              <a:solidFill>
                <a:schemeClr val="bg1">
                  <a:lumMod val="50000"/>
                </a:schemeClr>
              </a:solidFill>
            </a:endParaRPr>
          </a:p>
        </p:txBody>
      </p:sp>
      <p:pic>
        <p:nvPicPr>
          <p:cNvPr id="6" name="Picture 5"/>
          <p:cNvPicPr>
            <a:picLocks noChangeAspect="1"/>
          </p:cNvPicPr>
          <p:nvPr/>
        </p:nvPicPr>
        <p:blipFill>
          <a:blip r:embed="rId3"/>
          <a:stretch>
            <a:fillRect/>
          </a:stretch>
        </p:blipFill>
        <p:spPr>
          <a:xfrm>
            <a:off x="1219200" y="337882"/>
            <a:ext cx="7738942" cy="6241853"/>
          </a:xfrm>
          <a:prstGeom prst="rect">
            <a:avLst/>
          </a:prstGeom>
        </p:spPr>
      </p:pic>
    </p:spTree>
    <p:extLst>
      <p:ext uri="{BB962C8B-B14F-4D97-AF65-F5344CB8AC3E}">
        <p14:creationId xmlns:p14="http://schemas.microsoft.com/office/powerpoint/2010/main" val="231325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30175" y="6324600"/>
            <a:ext cx="457200" cy="365125"/>
          </a:xfrm>
          <a:prstGeom prst="rect">
            <a:avLst/>
          </a:prstGeom>
        </p:spPr>
        <p:txBody>
          <a:bodyPr/>
          <a:lstStyle/>
          <a:p>
            <a:fld id="{5F4418C3-E60C-448B-B6EC-873E8970D234}" type="slidenum">
              <a:rPr lang="en-US" smtClean="0">
                <a:solidFill>
                  <a:schemeClr val="bg1">
                    <a:lumMod val="50000"/>
                  </a:schemeClr>
                </a:solidFill>
              </a:rPr>
              <a:pPr/>
              <a:t>43</a:t>
            </a:fld>
            <a:endParaRPr lang="en-US" dirty="0">
              <a:solidFill>
                <a:schemeClr val="bg1">
                  <a:lumMod val="50000"/>
                </a:schemeClr>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609393240"/>
              </p:ext>
            </p:extLst>
          </p:nvPr>
        </p:nvGraphicFramePr>
        <p:xfrm>
          <a:off x="609600" y="533400"/>
          <a:ext cx="7937402" cy="5562600"/>
        </p:xfrm>
        <a:graphic>
          <a:graphicData uri="http://schemas.openxmlformats.org/presentationml/2006/ole">
            <mc:AlternateContent xmlns:mc="http://schemas.openxmlformats.org/markup-compatibility/2006">
              <mc:Choice xmlns:v="urn:schemas-microsoft-com:vml" Requires="v">
                <p:oleObj spid="_x0000_s6190" name="Worksheet" r:id="rId5" imgW="7067647" imgH="4952867" progId="Excel.Sheet.12">
                  <p:embed/>
                </p:oleObj>
              </mc:Choice>
              <mc:Fallback>
                <p:oleObj name="Worksheet" r:id="rId5" imgW="7067647" imgH="4952867" progId="Excel.Sheet.12">
                  <p:embed/>
                  <p:pic>
                    <p:nvPicPr>
                      <p:cNvPr id="0" name=""/>
                      <p:cNvPicPr/>
                      <p:nvPr/>
                    </p:nvPicPr>
                    <p:blipFill>
                      <a:blip r:embed="rId6"/>
                      <a:stretch>
                        <a:fillRect/>
                      </a:stretch>
                    </p:blipFill>
                    <p:spPr>
                      <a:xfrm>
                        <a:off x="609600" y="533400"/>
                        <a:ext cx="7937402" cy="5562600"/>
                      </a:xfrm>
                      <a:prstGeom prst="rect">
                        <a:avLst/>
                      </a:prstGeom>
                    </p:spPr>
                  </p:pic>
                </p:oleObj>
              </mc:Fallback>
            </mc:AlternateContent>
          </a:graphicData>
        </a:graphic>
      </p:graphicFrame>
    </p:spTree>
    <p:extLst>
      <p:ext uri="{BB962C8B-B14F-4D97-AF65-F5344CB8AC3E}">
        <p14:creationId xmlns:p14="http://schemas.microsoft.com/office/powerpoint/2010/main" val="22046901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58200" y="6324600"/>
            <a:ext cx="457200" cy="365125"/>
          </a:xfrm>
          <a:prstGeom prst="rect">
            <a:avLst/>
          </a:prstGeom>
        </p:spPr>
        <p:txBody>
          <a:bodyPr/>
          <a:lstStyle/>
          <a:p>
            <a:fld id="{5F4418C3-E60C-448B-B6EC-873E8970D234}" type="slidenum">
              <a:rPr lang="en-US" smtClean="0">
                <a:solidFill>
                  <a:schemeClr val="bg1">
                    <a:lumMod val="50000"/>
                  </a:schemeClr>
                </a:solidFill>
              </a:rPr>
              <a:pPr/>
              <a:t>44</a:t>
            </a:fld>
            <a:endParaRPr lang="en-US" dirty="0">
              <a:solidFill>
                <a:schemeClr val="bg1">
                  <a:lumMod val="50000"/>
                </a:schemeClr>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161563155"/>
              </p:ext>
            </p:extLst>
          </p:nvPr>
        </p:nvGraphicFramePr>
        <p:xfrm>
          <a:off x="381000" y="609600"/>
          <a:ext cx="8499901" cy="5029200"/>
        </p:xfrm>
        <a:graphic>
          <a:graphicData uri="http://schemas.openxmlformats.org/presentationml/2006/ole">
            <mc:AlternateContent xmlns:mc="http://schemas.openxmlformats.org/markup-compatibility/2006">
              <mc:Choice xmlns:v="urn:schemas-microsoft-com:vml" Requires="v">
                <p:oleObj spid="_x0000_s7214" name="Worksheet" r:id="rId5" imgW="7324901" imgH="4333848" progId="Excel.Sheet.12">
                  <p:embed/>
                </p:oleObj>
              </mc:Choice>
              <mc:Fallback>
                <p:oleObj name="Worksheet" r:id="rId5" imgW="7324901" imgH="4333848" progId="Excel.Sheet.12">
                  <p:embed/>
                  <p:pic>
                    <p:nvPicPr>
                      <p:cNvPr id="0" name=""/>
                      <p:cNvPicPr/>
                      <p:nvPr/>
                    </p:nvPicPr>
                    <p:blipFill>
                      <a:blip r:embed="rId6"/>
                      <a:stretch>
                        <a:fillRect/>
                      </a:stretch>
                    </p:blipFill>
                    <p:spPr>
                      <a:xfrm>
                        <a:off x="381000" y="609600"/>
                        <a:ext cx="8499901" cy="5029200"/>
                      </a:xfrm>
                      <a:prstGeom prst="rect">
                        <a:avLst/>
                      </a:prstGeom>
                    </p:spPr>
                  </p:pic>
                </p:oleObj>
              </mc:Fallback>
            </mc:AlternateContent>
          </a:graphicData>
        </a:graphic>
      </p:graphicFrame>
    </p:spTree>
    <p:extLst>
      <p:ext uri="{BB962C8B-B14F-4D97-AF65-F5344CB8AC3E}">
        <p14:creationId xmlns:p14="http://schemas.microsoft.com/office/powerpoint/2010/main" val="33956516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58200" y="6262173"/>
            <a:ext cx="457200" cy="365125"/>
          </a:xfrm>
          <a:prstGeom prst="rect">
            <a:avLst/>
          </a:prstGeom>
        </p:spPr>
        <p:txBody>
          <a:bodyPr/>
          <a:lstStyle/>
          <a:p>
            <a:fld id="{5F4418C3-E60C-448B-B6EC-873E8970D234}" type="slidenum">
              <a:rPr lang="en-US" smtClean="0">
                <a:solidFill>
                  <a:schemeClr val="bg1">
                    <a:lumMod val="50000"/>
                  </a:schemeClr>
                </a:solidFill>
              </a:rPr>
              <a:pPr/>
              <a:t>45</a:t>
            </a:fld>
            <a:endParaRPr lang="en-US" dirty="0">
              <a:solidFill>
                <a:schemeClr val="bg1">
                  <a:lumMod val="50000"/>
                </a:schemeClr>
              </a:solidFill>
            </a:endParaRPr>
          </a:p>
        </p:txBody>
      </p:sp>
      <p:pic>
        <p:nvPicPr>
          <p:cNvPr id="5" name="Picture 4"/>
          <p:cNvPicPr>
            <a:picLocks noChangeAspect="1"/>
          </p:cNvPicPr>
          <p:nvPr/>
        </p:nvPicPr>
        <p:blipFill>
          <a:blip r:embed="rId3"/>
          <a:stretch>
            <a:fillRect/>
          </a:stretch>
        </p:blipFill>
        <p:spPr>
          <a:xfrm>
            <a:off x="1143000" y="337076"/>
            <a:ext cx="7010400" cy="6292324"/>
          </a:xfrm>
          <a:prstGeom prst="rect">
            <a:avLst/>
          </a:prstGeom>
        </p:spPr>
      </p:pic>
    </p:spTree>
    <p:extLst>
      <p:ext uri="{BB962C8B-B14F-4D97-AF65-F5344CB8AC3E}">
        <p14:creationId xmlns:p14="http://schemas.microsoft.com/office/powerpoint/2010/main" val="18938756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46</a:t>
            </a:fld>
            <a:endParaRPr lang="en-US" altLang="en-US"/>
          </a:p>
        </p:txBody>
      </p:sp>
      <p:pic>
        <p:nvPicPr>
          <p:cNvPr id="2" name="Picture 1"/>
          <p:cNvPicPr>
            <a:picLocks noChangeAspect="1"/>
          </p:cNvPicPr>
          <p:nvPr/>
        </p:nvPicPr>
        <p:blipFill>
          <a:blip r:embed="rId3"/>
          <a:stretch>
            <a:fillRect/>
          </a:stretch>
        </p:blipFill>
        <p:spPr>
          <a:xfrm>
            <a:off x="457200" y="457200"/>
            <a:ext cx="8207626" cy="4633200"/>
          </a:xfrm>
          <a:prstGeom prst="rect">
            <a:avLst/>
          </a:prstGeom>
        </p:spPr>
      </p:pic>
    </p:spTree>
    <p:extLst>
      <p:ext uri="{BB962C8B-B14F-4D97-AF65-F5344CB8AC3E}">
        <p14:creationId xmlns:p14="http://schemas.microsoft.com/office/powerpoint/2010/main" val="30354994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19200" y="457200"/>
            <a:ext cx="7586328" cy="838200"/>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University of Houston-Victoria</a:t>
            </a:r>
          </a:p>
          <a:p>
            <a:r>
              <a:rPr lang="en-US" sz="4000" dirty="0" smtClean="0"/>
              <a:t>Capital Projects Budget Summary</a:t>
            </a:r>
            <a:endParaRPr lang="en-US" sz="4000" dirty="0"/>
          </a:p>
        </p:txBody>
      </p:sp>
      <p:sp>
        <p:nvSpPr>
          <p:cNvPr id="2" name="Slide Number Placeholder 1"/>
          <p:cNvSpPr>
            <a:spLocks noGrp="1"/>
          </p:cNvSpPr>
          <p:nvPr>
            <p:ph type="sldNum" sz="quarter" idx="4294967295"/>
          </p:nvPr>
        </p:nvSpPr>
        <p:spPr>
          <a:xfrm>
            <a:off x="8458200" y="6248400"/>
            <a:ext cx="457200" cy="365125"/>
          </a:xfrm>
          <a:prstGeom prst="rect">
            <a:avLst/>
          </a:prstGeom>
        </p:spPr>
        <p:txBody>
          <a:bodyPr/>
          <a:lstStyle/>
          <a:p>
            <a:fld id="{5F4418C3-E60C-448B-B6EC-873E8970D234}" type="slidenum">
              <a:rPr lang="en-US" smtClean="0">
                <a:solidFill>
                  <a:schemeClr val="bg1">
                    <a:lumMod val="50000"/>
                  </a:schemeClr>
                </a:solidFill>
              </a:rPr>
              <a:pPr/>
              <a:t>47</a:t>
            </a:fld>
            <a:endParaRPr lang="en-US" dirty="0">
              <a:solidFill>
                <a:schemeClr val="bg1">
                  <a:lumMod val="50000"/>
                </a:schemeClr>
              </a:solidFill>
            </a:endParaRPr>
          </a:p>
        </p:txBody>
      </p:sp>
      <p:pic>
        <p:nvPicPr>
          <p:cNvPr id="6" name="Picture 5"/>
          <p:cNvPicPr>
            <a:picLocks noChangeAspect="1"/>
          </p:cNvPicPr>
          <p:nvPr/>
        </p:nvPicPr>
        <p:blipFill>
          <a:blip r:embed="rId3"/>
          <a:stretch>
            <a:fillRect/>
          </a:stretch>
        </p:blipFill>
        <p:spPr>
          <a:xfrm>
            <a:off x="228600" y="1323975"/>
            <a:ext cx="8828677" cy="4109162"/>
          </a:xfrm>
          <a:prstGeom prst="rect">
            <a:avLst/>
          </a:prstGeom>
        </p:spPr>
      </p:pic>
      <p:sp>
        <p:nvSpPr>
          <p:cNvPr id="7" name="Rectangle 6"/>
          <p:cNvSpPr/>
          <p:nvPr/>
        </p:nvSpPr>
        <p:spPr>
          <a:xfrm>
            <a:off x="3124200" y="1968500"/>
            <a:ext cx="609600" cy="3060700"/>
          </a:xfrm>
          <a:prstGeom prst="rect">
            <a:avLst/>
          </a:prstGeom>
          <a:noFill/>
          <a:ln>
            <a:solidFill>
              <a:srgbClr val="E6101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92591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58200" y="6248400"/>
            <a:ext cx="457200" cy="365125"/>
          </a:xfrm>
          <a:prstGeom prst="rect">
            <a:avLst/>
          </a:prstGeom>
        </p:spPr>
        <p:txBody>
          <a:bodyPr/>
          <a:lstStyle/>
          <a:p>
            <a:fld id="{5F4418C3-E60C-448B-B6EC-873E8970D234}" type="slidenum">
              <a:rPr lang="en-US" smtClean="0">
                <a:solidFill>
                  <a:schemeClr val="bg1">
                    <a:lumMod val="50000"/>
                  </a:schemeClr>
                </a:solidFill>
              </a:rPr>
              <a:pPr/>
              <a:t>48</a:t>
            </a:fld>
            <a:endParaRPr lang="en-US" dirty="0">
              <a:solidFill>
                <a:schemeClr val="bg1">
                  <a:lumMod val="50000"/>
                </a:schemeClr>
              </a:solidFill>
            </a:endParaRPr>
          </a:p>
        </p:txBody>
      </p:sp>
      <p:sp>
        <p:nvSpPr>
          <p:cNvPr id="5" name="Title 2"/>
          <p:cNvSpPr txBox="1">
            <a:spLocks/>
          </p:cNvSpPr>
          <p:nvPr/>
        </p:nvSpPr>
        <p:spPr bwMode="auto">
          <a:xfrm>
            <a:off x="685800" y="2130425"/>
            <a:ext cx="7772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7" tIns="45704" rIns="91407" bIns="45704" numCol="1" anchor="ctr" anchorCtr="0" compatLnSpc="1">
            <a:prstTxWarp prst="textNoShape">
              <a:avLst/>
            </a:prstTxWarp>
          </a:bodyPr>
          <a:lstStyle>
            <a:lvl1pPr algn="l" defTabSz="912813"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pPr algn="ctr"/>
            <a:r>
              <a:rPr lang="en-US" smtClean="0"/>
              <a:t>University of Houston </a:t>
            </a:r>
            <a:br>
              <a:rPr lang="en-US" smtClean="0"/>
            </a:br>
            <a:r>
              <a:rPr lang="en-US" smtClean="0"/>
              <a:t>System Administration</a:t>
            </a:r>
            <a:endParaRPr lang="en-US" dirty="0"/>
          </a:p>
        </p:txBody>
      </p:sp>
      <p:sp>
        <p:nvSpPr>
          <p:cNvPr id="8" name="Subtitle 3"/>
          <p:cNvSpPr txBox="1">
            <a:spLocks/>
          </p:cNvSpPr>
          <p:nvPr/>
        </p:nvSpPr>
        <p:spPr bwMode="auto">
          <a:xfrm>
            <a:off x="1371600" y="3886200"/>
            <a:ext cx="64008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lvl1pPr marL="341313" indent="-341313" algn="l" defTabSz="912813"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1363" indent="-284163" algn="l" defTabSz="912813"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1413" indent="-227013" algn="l" defTabSz="912813"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5986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58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solidFill>
                  <a:schemeClr val="bg1">
                    <a:lumMod val="65000"/>
                  </a:schemeClr>
                </a:solidFill>
              </a:rPr>
              <a:t>FY2020 Annual Budget</a:t>
            </a:r>
          </a:p>
          <a:p>
            <a:pPr algn="ctr"/>
            <a:endParaRPr lang="en-US" dirty="0"/>
          </a:p>
        </p:txBody>
      </p:sp>
    </p:spTree>
    <p:extLst>
      <p:ext uri="{BB962C8B-B14F-4D97-AF65-F5344CB8AC3E}">
        <p14:creationId xmlns:p14="http://schemas.microsoft.com/office/powerpoint/2010/main" val="790696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B00DDD-74ED-44CC-90FB-07BCC1B03325}" type="slidenum">
              <a:rPr lang="en-US" altLang="en-US" smtClean="0"/>
              <a:pPr/>
              <a:t>4</a:t>
            </a:fld>
            <a:endParaRPr lang="en-US" altLang="en-US"/>
          </a:p>
        </p:txBody>
      </p:sp>
      <p:sp>
        <p:nvSpPr>
          <p:cNvPr id="5" name="Subtitle 4"/>
          <p:cNvSpPr txBox="1">
            <a:spLocks/>
          </p:cNvSpPr>
          <p:nvPr/>
        </p:nvSpPr>
        <p:spPr bwMode="auto">
          <a:xfrm>
            <a:off x="304800" y="1676400"/>
            <a:ext cx="86106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normAutofit/>
          </a:bodyPr>
          <a:lstStyle>
            <a:lvl1pPr marL="341313" indent="-341313" algn="l" defTabSz="912813"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1363" indent="-284163" algn="l" defTabSz="912813"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1413" indent="-227013" algn="l" defTabSz="912813"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5986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58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a:buChar char="•"/>
            </a:pPr>
            <a:r>
              <a:rPr lang="en-US" sz="2800" dirty="0" smtClean="0"/>
              <a:t>$1.78 billion operating budget – an increase of $106.2 million compared to FY19</a:t>
            </a:r>
          </a:p>
          <a:p>
            <a:pPr marL="457200" indent="-457200">
              <a:buFont typeface="Arial"/>
              <a:buChar char="•"/>
            </a:pPr>
            <a:r>
              <a:rPr lang="en-US" sz="2800" dirty="0" smtClean="0"/>
              <a:t>FY20 sources of operating revenue, on a percentage basis, consistent with FY19</a:t>
            </a:r>
          </a:p>
          <a:p>
            <a:pPr marL="457200" indent="-457200">
              <a:buFont typeface="Arial"/>
              <a:buChar char="•"/>
            </a:pPr>
            <a:r>
              <a:rPr lang="en-US" sz="2800" dirty="0" smtClean="0"/>
              <a:t>2/3</a:t>
            </a:r>
            <a:r>
              <a:rPr lang="en-US" sz="2800" baseline="30000" dirty="0" smtClean="0"/>
              <a:t>rd’s </a:t>
            </a:r>
            <a:r>
              <a:rPr lang="en-US" sz="2800" dirty="0" smtClean="0"/>
              <a:t>of the total operating budget supports student success</a:t>
            </a:r>
          </a:p>
          <a:p>
            <a:pPr marL="457200" indent="-457200">
              <a:buFont typeface="Arial"/>
              <a:buChar char="•"/>
            </a:pPr>
            <a:r>
              <a:rPr lang="en-US" sz="2800" dirty="0" smtClean="0"/>
              <a:t>$4.5 million in reductions/reallocation of resources to fund higher strategic priorities</a:t>
            </a:r>
          </a:p>
          <a:p>
            <a:pPr marL="457200" indent="-457200">
              <a:buFont typeface="Arial"/>
              <a:buChar char="•"/>
            </a:pPr>
            <a:r>
              <a:rPr lang="en-US" sz="2800" dirty="0" smtClean="0">
                <a:solidFill>
                  <a:srgbClr val="000000"/>
                </a:solidFill>
              </a:rPr>
              <a:t>$266.8 million capital budget – representing 29 projects</a:t>
            </a:r>
          </a:p>
          <a:p>
            <a:endParaRPr lang="en-US" sz="2400" dirty="0" smtClean="0">
              <a:solidFill>
                <a:srgbClr val="000000"/>
              </a:solidFill>
            </a:endParaRPr>
          </a:p>
          <a:p>
            <a:endParaRPr lang="en-US" sz="2400" dirty="0">
              <a:solidFill>
                <a:srgbClr val="000000"/>
              </a:solidFill>
            </a:endParaRPr>
          </a:p>
        </p:txBody>
      </p:sp>
      <p:sp>
        <p:nvSpPr>
          <p:cNvPr id="6" name="Title 2"/>
          <p:cNvSpPr txBox="1">
            <a:spLocks/>
          </p:cNvSpPr>
          <p:nvPr/>
        </p:nvSpPr>
        <p:spPr>
          <a:xfrm>
            <a:off x="762000" y="533400"/>
            <a:ext cx="8229600" cy="6556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UH System FY19 Budget Summary</a:t>
            </a:r>
            <a:endParaRPr lang="en-US" sz="3600" dirty="0"/>
          </a:p>
        </p:txBody>
      </p:sp>
    </p:spTree>
    <p:extLst>
      <p:ext uri="{BB962C8B-B14F-4D97-AF65-F5344CB8AC3E}">
        <p14:creationId xmlns:p14="http://schemas.microsoft.com/office/powerpoint/2010/main" val="22335392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705600" y="6400800"/>
            <a:ext cx="2133600" cy="365125"/>
          </a:xfrm>
          <a:prstGeom prst="rect">
            <a:avLst/>
          </a:prstGeom>
        </p:spPr>
        <p:txBody>
          <a:bodyPr/>
          <a:lstStyle/>
          <a:p>
            <a:fld id="{258B1B17-0BE7-4F21-ABA5-B76A93D3FC41}" type="slidenum">
              <a:rPr lang="en-US" smtClean="0"/>
              <a:pPr/>
              <a:t>49</a:t>
            </a:fld>
            <a:endParaRPr lang="en-US" dirty="0"/>
          </a:p>
        </p:txBody>
      </p:sp>
      <p:pic>
        <p:nvPicPr>
          <p:cNvPr id="4" name="Picture 3"/>
          <p:cNvPicPr>
            <a:picLocks noChangeAspect="1"/>
          </p:cNvPicPr>
          <p:nvPr/>
        </p:nvPicPr>
        <p:blipFill>
          <a:blip r:embed="rId3"/>
          <a:stretch>
            <a:fillRect/>
          </a:stretch>
        </p:blipFill>
        <p:spPr>
          <a:xfrm>
            <a:off x="1295400" y="411034"/>
            <a:ext cx="7758729" cy="6169310"/>
          </a:xfrm>
          <a:prstGeom prst="rect">
            <a:avLst/>
          </a:prstGeom>
        </p:spPr>
      </p:pic>
    </p:spTree>
    <p:extLst>
      <p:ext uri="{BB962C8B-B14F-4D97-AF65-F5344CB8AC3E}">
        <p14:creationId xmlns:p14="http://schemas.microsoft.com/office/powerpoint/2010/main" val="5458472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705600" y="6400800"/>
            <a:ext cx="2133600" cy="365125"/>
          </a:xfrm>
          <a:prstGeom prst="rect">
            <a:avLst/>
          </a:prstGeom>
        </p:spPr>
        <p:txBody>
          <a:bodyPr/>
          <a:lstStyle/>
          <a:p>
            <a:fld id="{258B1B17-0BE7-4F21-ABA5-B76A93D3FC41}" type="slidenum">
              <a:rPr lang="en-US" smtClean="0"/>
              <a:pPr/>
              <a:t>50</a:t>
            </a:fld>
            <a:endParaRPr lang="en-US" dirty="0"/>
          </a:p>
        </p:txBody>
      </p:sp>
      <p:pic>
        <p:nvPicPr>
          <p:cNvPr id="4" name="Picture 3"/>
          <p:cNvPicPr>
            <a:picLocks noChangeAspect="1"/>
          </p:cNvPicPr>
          <p:nvPr/>
        </p:nvPicPr>
        <p:blipFill>
          <a:blip r:embed="rId3"/>
          <a:stretch>
            <a:fillRect/>
          </a:stretch>
        </p:blipFill>
        <p:spPr>
          <a:xfrm>
            <a:off x="838200" y="533400"/>
            <a:ext cx="7873669" cy="4343400"/>
          </a:xfrm>
          <a:prstGeom prst="rect">
            <a:avLst/>
          </a:prstGeom>
        </p:spPr>
      </p:pic>
    </p:spTree>
    <p:extLst>
      <p:ext uri="{BB962C8B-B14F-4D97-AF65-F5344CB8AC3E}">
        <p14:creationId xmlns:p14="http://schemas.microsoft.com/office/powerpoint/2010/main" val="6490340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775452" y="6400800"/>
            <a:ext cx="2133600" cy="365125"/>
          </a:xfrm>
          <a:prstGeom prst="rect">
            <a:avLst/>
          </a:prstGeom>
        </p:spPr>
        <p:txBody>
          <a:bodyPr/>
          <a:lstStyle/>
          <a:p>
            <a:fld id="{258B1B17-0BE7-4F21-ABA5-B76A93D3FC41}" type="slidenum">
              <a:rPr lang="en-US" smtClean="0"/>
              <a:pPr/>
              <a:t>51</a:t>
            </a:fld>
            <a:endParaRPr lang="en-US" dirty="0"/>
          </a:p>
        </p:txBody>
      </p:sp>
      <p:pic>
        <p:nvPicPr>
          <p:cNvPr id="4" name="Picture 3"/>
          <p:cNvPicPr>
            <a:picLocks noChangeAspect="1"/>
          </p:cNvPicPr>
          <p:nvPr/>
        </p:nvPicPr>
        <p:blipFill>
          <a:blip r:embed="rId3"/>
          <a:stretch>
            <a:fillRect/>
          </a:stretch>
        </p:blipFill>
        <p:spPr>
          <a:xfrm>
            <a:off x="762000" y="609600"/>
            <a:ext cx="7898302" cy="4800600"/>
          </a:xfrm>
          <a:prstGeom prst="rect">
            <a:avLst/>
          </a:prstGeom>
        </p:spPr>
      </p:pic>
    </p:spTree>
    <p:extLst>
      <p:ext uri="{BB962C8B-B14F-4D97-AF65-F5344CB8AC3E}">
        <p14:creationId xmlns:p14="http://schemas.microsoft.com/office/powerpoint/2010/main" val="42218430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775452" y="6400800"/>
            <a:ext cx="2133600" cy="365125"/>
          </a:xfrm>
          <a:prstGeom prst="rect">
            <a:avLst/>
          </a:prstGeom>
        </p:spPr>
        <p:txBody>
          <a:bodyPr/>
          <a:lstStyle/>
          <a:p>
            <a:fld id="{258B1B17-0BE7-4F21-ABA5-B76A93D3FC41}" type="slidenum">
              <a:rPr lang="en-US" smtClean="0"/>
              <a:pPr/>
              <a:t>52</a:t>
            </a:fld>
            <a:endParaRPr lang="en-US" dirty="0"/>
          </a:p>
        </p:txBody>
      </p:sp>
      <p:pic>
        <p:nvPicPr>
          <p:cNvPr id="4" name="Picture 3"/>
          <p:cNvPicPr>
            <a:picLocks noChangeAspect="1"/>
          </p:cNvPicPr>
          <p:nvPr/>
        </p:nvPicPr>
        <p:blipFill>
          <a:blip r:embed="rId3"/>
          <a:stretch>
            <a:fillRect/>
          </a:stretch>
        </p:blipFill>
        <p:spPr>
          <a:xfrm>
            <a:off x="304800" y="762000"/>
            <a:ext cx="9144000" cy="4855499"/>
          </a:xfrm>
          <a:prstGeom prst="rect">
            <a:avLst/>
          </a:prstGeom>
        </p:spPr>
      </p:pic>
    </p:spTree>
    <p:extLst>
      <p:ext uri="{BB962C8B-B14F-4D97-AF65-F5344CB8AC3E}">
        <p14:creationId xmlns:p14="http://schemas.microsoft.com/office/powerpoint/2010/main" val="762419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858000" y="6370637"/>
            <a:ext cx="2133600" cy="365125"/>
          </a:xfrm>
          <a:prstGeom prst="rect">
            <a:avLst/>
          </a:prstGeom>
        </p:spPr>
        <p:txBody>
          <a:bodyPr/>
          <a:lstStyle/>
          <a:p>
            <a:fld id="{258B1B17-0BE7-4F21-ABA5-B76A93D3FC41}" type="slidenum">
              <a:rPr lang="en-US" smtClean="0"/>
              <a:pPr/>
              <a:t>5</a:t>
            </a:fld>
            <a:endParaRPr lang="en-US" dirty="0"/>
          </a:p>
        </p:txBody>
      </p:sp>
      <p:pic>
        <p:nvPicPr>
          <p:cNvPr id="4" name="Picture 3"/>
          <p:cNvPicPr>
            <a:picLocks noChangeAspect="1"/>
          </p:cNvPicPr>
          <p:nvPr/>
        </p:nvPicPr>
        <p:blipFill>
          <a:blip r:embed="rId3"/>
          <a:stretch>
            <a:fillRect/>
          </a:stretch>
        </p:blipFill>
        <p:spPr>
          <a:xfrm>
            <a:off x="1219200" y="277893"/>
            <a:ext cx="7391400" cy="6275307"/>
          </a:xfrm>
          <a:prstGeom prst="rect">
            <a:avLst/>
          </a:prstGeom>
        </p:spPr>
      </p:pic>
    </p:spTree>
    <p:extLst>
      <p:ext uri="{BB962C8B-B14F-4D97-AF65-F5344CB8AC3E}">
        <p14:creationId xmlns:p14="http://schemas.microsoft.com/office/powerpoint/2010/main" val="1419728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759" y="349250"/>
            <a:ext cx="7315200" cy="1143000"/>
          </a:xfrm>
        </p:spPr>
        <p:txBody>
          <a:bodyPr/>
          <a:lstStyle/>
          <a:p>
            <a:pPr algn="ctr"/>
            <a:r>
              <a:rPr lang="en-US" sz="3600" dirty="0" smtClean="0"/>
              <a:t>University of Houston System</a:t>
            </a:r>
            <a:br>
              <a:rPr lang="en-US" sz="3600" dirty="0" smtClean="0"/>
            </a:br>
            <a:r>
              <a:rPr lang="en-US" sz="3600" dirty="0" smtClean="0"/>
              <a:t>FY2020 Proposed Operating Budget</a:t>
            </a:r>
            <a:r>
              <a:rPr lang="en-US" sz="2800" dirty="0" smtClean="0"/>
              <a:t/>
            </a:r>
            <a:br>
              <a:rPr lang="en-US" sz="2800" dirty="0" smtClean="0"/>
            </a:br>
            <a:r>
              <a:rPr lang="en-US" sz="1800" dirty="0" smtClean="0"/>
              <a:t>($ in Millions)</a:t>
            </a:r>
            <a:endParaRPr lang="en-US" sz="1800" dirty="0"/>
          </a:p>
        </p:txBody>
      </p:sp>
      <p:sp>
        <p:nvSpPr>
          <p:cNvPr id="4" name="Slide Number Placeholder 3"/>
          <p:cNvSpPr>
            <a:spLocks noGrp="1"/>
          </p:cNvSpPr>
          <p:nvPr>
            <p:ph type="sldNum" sz="quarter" idx="10"/>
          </p:nvPr>
        </p:nvSpPr>
        <p:spPr/>
        <p:txBody>
          <a:bodyPr/>
          <a:lstStyle/>
          <a:p>
            <a:fld id="{10B00DDD-74ED-44CC-90FB-07BCC1B03325}" type="slidenum">
              <a:rPr lang="en-US" altLang="en-US" smtClean="0"/>
              <a:pPr/>
              <a:t>6</a:t>
            </a:fld>
            <a:endParaRPr lang="en-US" altLang="en-US"/>
          </a:p>
        </p:txBody>
      </p:sp>
      <p:graphicFrame>
        <p:nvGraphicFramePr>
          <p:cNvPr id="7" name="Object 6"/>
          <p:cNvGraphicFramePr>
            <a:graphicFrameLocks noChangeAspect="1"/>
          </p:cNvGraphicFramePr>
          <p:nvPr>
            <p:extLst>
              <p:ext uri="{D42A27DB-BD31-4B8C-83A1-F6EECF244321}">
                <p14:modId xmlns:p14="http://schemas.microsoft.com/office/powerpoint/2010/main" val="2675429820"/>
              </p:ext>
            </p:extLst>
          </p:nvPr>
        </p:nvGraphicFramePr>
        <p:xfrm>
          <a:off x="990600" y="1905000"/>
          <a:ext cx="7225862" cy="3429000"/>
        </p:xfrm>
        <a:graphic>
          <a:graphicData uri="http://schemas.openxmlformats.org/presentationml/2006/ole">
            <mc:AlternateContent xmlns:mc="http://schemas.openxmlformats.org/markup-compatibility/2006">
              <mc:Choice xmlns:v="urn:schemas-microsoft-com:vml" Requires="v">
                <p:oleObj spid="_x0000_s1068" name="Worksheet" r:id="rId4" imgW="5238847" imgH="2486145" progId="Excel.Sheet.12">
                  <p:embed/>
                </p:oleObj>
              </mc:Choice>
              <mc:Fallback>
                <p:oleObj name="Worksheet" r:id="rId4" imgW="5238847" imgH="2486145" progId="Excel.Sheet.12">
                  <p:embed/>
                  <p:pic>
                    <p:nvPicPr>
                      <p:cNvPr id="0" name=""/>
                      <p:cNvPicPr/>
                      <p:nvPr/>
                    </p:nvPicPr>
                    <p:blipFill>
                      <a:blip r:embed="rId5"/>
                      <a:stretch>
                        <a:fillRect/>
                      </a:stretch>
                    </p:blipFill>
                    <p:spPr>
                      <a:xfrm>
                        <a:off x="990600" y="1905000"/>
                        <a:ext cx="7225862" cy="3429000"/>
                      </a:xfrm>
                      <a:prstGeom prst="rect">
                        <a:avLst/>
                      </a:prstGeom>
                    </p:spPr>
                  </p:pic>
                </p:oleObj>
              </mc:Fallback>
            </mc:AlternateContent>
          </a:graphicData>
        </a:graphic>
      </p:graphicFrame>
    </p:spTree>
    <p:extLst>
      <p:ext uri="{BB962C8B-B14F-4D97-AF65-F5344CB8AC3E}">
        <p14:creationId xmlns:p14="http://schemas.microsoft.com/office/powerpoint/2010/main" val="3320056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759" y="349250"/>
            <a:ext cx="7315200" cy="1143000"/>
          </a:xfrm>
        </p:spPr>
        <p:txBody>
          <a:bodyPr/>
          <a:lstStyle/>
          <a:p>
            <a:pPr algn="ctr"/>
            <a:r>
              <a:rPr lang="en-US" sz="3600" dirty="0" smtClean="0"/>
              <a:t>University of Houston System</a:t>
            </a:r>
            <a:br>
              <a:rPr lang="en-US" sz="3600" dirty="0" smtClean="0"/>
            </a:br>
            <a:r>
              <a:rPr lang="en-US" sz="3600" dirty="0" smtClean="0"/>
              <a:t>FY2020 Proposed Capital Budget</a:t>
            </a:r>
            <a:r>
              <a:rPr lang="en-US" sz="2800" dirty="0" smtClean="0"/>
              <a:t/>
            </a:r>
            <a:br>
              <a:rPr lang="en-US" sz="2800" dirty="0" smtClean="0"/>
            </a:br>
            <a:r>
              <a:rPr lang="en-US" sz="1800" dirty="0" smtClean="0"/>
              <a:t>($ in Millions)</a:t>
            </a:r>
            <a:endParaRPr lang="en-US" sz="1800" dirty="0"/>
          </a:p>
        </p:txBody>
      </p:sp>
      <p:sp>
        <p:nvSpPr>
          <p:cNvPr id="4" name="Slide Number Placeholder 3"/>
          <p:cNvSpPr>
            <a:spLocks noGrp="1"/>
          </p:cNvSpPr>
          <p:nvPr>
            <p:ph type="sldNum" sz="quarter" idx="10"/>
          </p:nvPr>
        </p:nvSpPr>
        <p:spPr/>
        <p:txBody>
          <a:bodyPr/>
          <a:lstStyle/>
          <a:p>
            <a:fld id="{10B00DDD-74ED-44CC-90FB-07BCC1B03325}" type="slidenum">
              <a:rPr lang="en-US" altLang="en-US" smtClean="0"/>
              <a:pPr/>
              <a:t>7</a:t>
            </a:fld>
            <a:endParaRPr lang="en-US" altLang="en-US"/>
          </a:p>
        </p:txBody>
      </p:sp>
      <p:graphicFrame>
        <p:nvGraphicFramePr>
          <p:cNvPr id="8" name="Object 7"/>
          <p:cNvGraphicFramePr>
            <a:graphicFrameLocks noChangeAspect="1"/>
          </p:cNvGraphicFramePr>
          <p:nvPr>
            <p:extLst>
              <p:ext uri="{D42A27DB-BD31-4B8C-83A1-F6EECF244321}">
                <p14:modId xmlns:p14="http://schemas.microsoft.com/office/powerpoint/2010/main" val="1928216287"/>
              </p:ext>
            </p:extLst>
          </p:nvPr>
        </p:nvGraphicFramePr>
        <p:xfrm>
          <a:off x="914400" y="1981200"/>
          <a:ext cx="7395882" cy="2971800"/>
        </p:xfrm>
        <a:graphic>
          <a:graphicData uri="http://schemas.openxmlformats.org/presentationml/2006/ole">
            <mc:AlternateContent xmlns:mc="http://schemas.openxmlformats.org/markup-compatibility/2006">
              <mc:Choice xmlns:v="urn:schemas-microsoft-com:vml" Requires="v">
                <p:oleObj spid="_x0000_s2094" name="Worksheet" r:id="rId4" imgW="5238847" imgH="2104878" progId="Excel.Sheet.12">
                  <p:embed/>
                </p:oleObj>
              </mc:Choice>
              <mc:Fallback>
                <p:oleObj name="Worksheet" r:id="rId4" imgW="5238847" imgH="2104878" progId="Excel.Sheet.12">
                  <p:embed/>
                  <p:pic>
                    <p:nvPicPr>
                      <p:cNvPr id="0" name=""/>
                      <p:cNvPicPr/>
                      <p:nvPr/>
                    </p:nvPicPr>
                    <p:blipFill>
                      <a:blip r:embed="rId5"/>
                      <a:stretch>
                        <a:fillRect/>
                      </a:stretch>
                    </p:blipFill>
                    <p:spPr>
                      <a:xfrm>
                        <a:off x="914400" y="1981200"/>
                        <a:ext cx="7395882" cy="2971800"/>
                      </a:xfrm>
                      <a:prstGeom prst="rect">
                        <a:avLst/>
                      </a:prstGeom>
                    </p:spPr>
                  </p:pic>
                </p:oleObj>
              </mc:Fallback>
            </mc:AlternateContent>
          </a:graphicData>
        </a:graphic>
      </p:graphicFrame>
    </p:spTree>
    <p:extLst>
      <p:ext uri="{BB962C8B-B14F-4D97-AF65-F5344CB8AC3E}">
        <p14:creationId xmlns:p14="http://schemas.microsoft.com/office/powerpoint/2010/main" val="3759215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49250"/>
            <a:ext cx="7315200" cy="1143000"/>
          </a:xfrm>
        </p:spPr>
        <p:txBody>
          <a:bodyPr/>
          <a:lstStyle/>
          <a:p>
            <a:pPr algn="ctr"/>
            <a:r>
              <a:rPr lang="en-US" sz="3600" dirty="0" smtClean="0"/>
              <a:t>University of Houston System</a:t>
            </a:r>
            <a:br>
              <a:rPr lang="en-US" sz="3600" dirty="0" smtClean="0"/>
            </a:br>
            <a:r>
              <a:rPr lang="en-US" sz="2800" dirty="0" smtClean="0"/>
              <a:t>FY2020 Proposed Operating and Capital Budget</a:t>
            </a:r>
            <a:br>
              <a:rPr lang="en-US" sz="2800" dirty="0" smtClean="0"/>
            </a:br>
            <a:r>
              <a:rPr lang="en-US" sz="1800" dirty="0" smtClean="0"/>
              <a:t>($ in Millions)</a:t>
            </a:r>
            <a:endParaRPr lang="en-US" sz="1800" dirty="0"/>
          </a:p>
        </p:txBody>
      </p:sp>
      <p:sp>
        <p:nvSpPr>
          <p:cNvPr id="4" name="Slide Number Placeholder 3"/>
          <p:cNvSpPr>
            <a:spLocks noGrp="1"/>
          </p:cNvSpPr>
          <p:nvPr>
            <p:ph type="sldNum" sz="quarter" idx="10"/>
          </p:nvPr>
        </p:nvSpPr>
        <p:spPr/>
        <p:txBody>
          <a:bodyPr/>
          <a:lstStyle/>
          <a:p>
            <a:fld id="{10B00DDD-74ED-44CC-90FB-07BCC1B03325}" type="slidenum">
              <a:rPr lang="en-US" altLang="en-US" smtClean="0"/>
              <a:pPr/>
              <a:t>8</a:t>
            </a:fld>
            <a:endParaRPr lang="en-US" altLang="en-US"/>
          </a:p>
        </p:txBody>
      </p:sp>
      <p:graphicFrame>
        <p:nvGraphicFramePr>
          <p:cNvPr id="6" name="Object 5"/>
          <p:cNvGraphicFramePr>
            <a:graphicFrameLocks noChangeAspect="1"/>
          </p:cNvGraphicFramePr>
          <p:nvPr>
            <p:extLst>
              <p:ext uri="{D42A27DB-BD31-4B8C-83A1-F6EECF244321}">
                <p14:modId xmlns:p14="http://schemas.microsoft.com/office/powerpoint/2010/main" val="3471335672"/>
              </p:ext>
            </p:extLst>
          </p:nvPr>
        </p:nvGraphicFramePr>
        <p:xfrm>
          <a:off x="838200" y="1905000"/>
          <a:ext cx="7707586" cy="3657600"/>
        </p:xfrm>
        <a:graphic>
          <a:graphicData uri="http://schemas.openxmlformats.org/presentationml/2006/ole">
            <mc:AlternateContent xmlns:mc="http://schemas.openxmlformats.org/markup-compatibility/2006">
              <mc:Choice xmlns:v="urn:schemas-microsoft-com:vml" Requires="v">
                <p:oleObj spid="_x0000_s3118" name="Worksheet" r:id="rId4" imgW="5238847" imgH="2486145" progId="Excel.Sheet.12">
                  <p:embed/>
                </p:oleObj>
              </mc:Choice>
              <mc:Fallback>
                <p:oleObj name="Worksheet" r:id="rId4" imgW="5238847" imgH="2486145" progId="Excel.Sheet.12">
                  <p:embed/>
                  <p:pic>
                    <p:nvPicPr>
                      <p:cNvPr id="0" name=""/>
                      <p:cNvPicPr/>
                      <p:nvPr/>
                    </p:nvPicPr>
                    <p:blipFill>
                      <a:blip r:embed="rId5"/>
                      <a:stretch>
                        <a:fillRect/>
                      </a:stretch>
                    </p:blipFill>
                    <p:spPr>
                      <a:xfrm>
                        <a:off x="838200" y="1905000"/>
                        <a:ext cx="7707586" cy="3657600"/>
                      </a:xfrm>
                      <a:prstGeom prst="rect">
                        <a:avLst/>
                      </a:prstGeom>
                    </p:spPr>
                  </p:pic>
                </p:oleObj>
              </mc:Fallback>
            </mc:AlternateContent>
          </a:graphicData>
        </a:graphic>
      </p:graphicFrame>
    </p:spTree>
    <p:extLst>
      <p:ext uri="{BB962C8B-B14F-4D97-AF65-F5344CB8AC3E}">
        <p14:creationId xmlns:p14="http://schemas.microsoft.com/office/powerpoint/2010/main" val="2290834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1822</Words>
  <Application>Microsoft Office PowerPoint</Application>
  <PresentationFormat>On-screen Show (4:3)</PresentationFormat>
  <Paragraphs>230</Paragraphs>
  <Slides>53</Slides>
  <Notes>46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9" baseType="lpstr">
      <vt:lpstr>MS PGothic</vt:lpstr>
      <vt:lpstr>Arial</vt:lpstr>
      <vt:lpstr>Calibri</vt:lpstr>
      <vt:lpstr>Garamond BookCondensed</vt:lpstr>
      <vt:lpstr>1_Office Theme</vt:lpstr>
      <vt:lpstr>Worksheet</vt:lpstr>
      <vt:lpstr>PowerPoint Presentation</vt:lpstr>
      <vt:lpstr>PowerPoint Presentation</vt:lpstr>
      <vt:lpstr>UH System Sources of Funding for the Operating Budget over Time</vt:lpstr>
      <vt:lpstr>UH System Accomplishments</vt:lpstr>
      <vt:lpstr>PowerPoint Presentation</vt:lpstr>
      <vt:lpstr>PowerPoint Presentation</vt:lpstr>
      <vt:lpstr>University of Houston System FY2020 Proposed Operating Budget ($ in Millions)</vt:lpstr>
      <vt:lpstr>University of Houston System FY2020 Proposed Capital Budget ($ in Millions)</vt:lpstr>
      <vt:lpstr>University of Houston System FY2020 Proposed Operating and Capital Budget ($ in Millions)</vt:lpstr>
      <vt:lpstr>University of Houston System FY2020 Proposed Allocation of  New Operating Funds by Priority ($ in Millions)</vt:lpstr>
      <vt:lpstr>University of Houston System FY2020 Proposed Allocation of New HEAF by Priority ($ in Millions)</vt:lpstr>
      <vt:lpstr>University of Houston System FY2020 Proposed Allocation of Incremental Operating Funds and HEAF by Priority ($ in Millions)</vt:lpstr>
      <vt:lpstr>University of Houston System Highlighted Use of New and Reallocated Funds</vt:lpstr>
      <vt:lpstr>University of Houston System  Highlighted Use of New and Reallocated Funds</vt:lpstr>
      <vt:lpstr>PowerPoint Presentation</vt:lpstr>
      <vt:lpstr>PowerPoint Presentation</vt:lpstr>
      <vt:lpstr>PowerPoint Presentation</vt:lpstr>
      <vt:lpstr>University of Houston Recent Accomplishments</vt:lpstr>
      <vt:lpstr>PowerPoint Presentation</vt:lpstr>
      <vt:lpstr>PowerPoint Presentation</vt:lpstr>
      <vt:lpstr>PowerPoint Presentation</vt:lpstr>
      <vt:lpstr>PowerPoint Presentation</vt:lpstr>
      <vt:lpstr>PowerPoint Presentation</vt:lpstr>
      <vt:lpstr>University of Houston  Capital Projects Budget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University of Houston-Clear Lake  Capital Projects Budget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2009-10-25T23:42:16Z</dcterms:created>
  <dcterms:modified xsi:type="dcterms:W3CDTF">2019-08-16T13:47:58Z</dcterms:modified>
</cp:coreProperties>
</file>