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1" r:id="rId1"/>
  </p:sldMasterIdLst>
  <p:notesMasterIdLst>
    <p:notesMasterId r:id="rId52"/>
  </p:notesMasterIdLst>
  <p:sldIdLst>
    <p:sldId id="691" r:id="rId2"/>
    <p:sldId id="257" r:id="rId3"/>
    <p:sldId id="692" r:id="rId4"/>
    <p:sldId id="694" r:id="rId5"/>
    <p:sldId id="693" r:id="rId6"/>
    <p:sldId id="733" r:id="rId7"/>
    <p:sldId id="744" r:id="rId8"/>
    <p:sldId id="747" r:id="rId9"/>
    <p:sldId id="746" r:id="rId10"/>
    <p:sldId id="697" r:id="rId11"/>
    <p:sldId id="695" r:id="rId12"/>
    <p:sldId id="696" r:id="rId13"/>
    <p:sldId id="698" r:id="rId14"/>
    <p:sldId id="699" r:id="rId15"/>
    <p:sldId id="700" r:id="rId16"/>
    <p:sldId id="748" r:id="rId17"/>
    <p:sldId id="741" r:id="rId18"/>
    <p:sldId id="701" r:id="rId19"/>
    <p:sldId id="702" r:id="rId20"/>
    <p:sldId id="704" r:id="rId21"/>
    <p:sldId id="705" r:id="rId22"/>
    <p:sldId id="706" r:id="rId23"/>
    <p:sldId id="707" r:id="rId24"/>
    <p:sldId id="708" r:id="rId25"/>
    <p:sldId id="709" r:id="rId26"/>
    <p:sldId id="742" r:id="rId27"/>
    <p:sldId id="710" r:id="rId28"/>
    <p:sldId id="711" r:id="rId29"/>
    <p:sldId id="712" r:id="rId30"/>
    <p:sldId id="713" r:id="rId31"/>
    <p:sldId id="714" r:id="rId32"/>
    <p:sldId id="715" r:id="rId33"/>
    <p:sldId id="716" r:id="rId34"/>
    <p:sldId id="717" r:id="rId35"/>
    <p:sldId id="740" r:id="rId36"/>
    <p:sldId id="718" r:id="rId37"/>
    <p:sldId id="719" r:id="rId38"/>
    <p:sldId id="720" r:id="rId39"/>
    <p:sldId id="721" r:id="rId40"/>
    <p:sldId id="722" r:id="rId41"/>
    <p:sldId id="723" r:id="rId42"/>
    <p:sldId id="724" r:id="rId43"/>
    <p:sldId id="725" r:id="rId44"/>
    <p:sldId id="739" r:id="rId45"/>
    <p:sldId id="726" r:id="rId46"/>
    <p:sldId id="738" r:id="rId47"/>
    <p:sldId id="728" r:id="rId48"/>
    <p:sldId id="729" r:id="rId49"/>
    <p:sldId id="730" r:id="rId50"/>
    <p:sldId id="731" r:id="rId51"/>
  </p:sldIdLst>
  <p:sldSz cx="9144000" cy="6858000" type="screen4x3"/>
  <p:notesSz cx="7023100" cy="9309100"/>
  <p:defaultTextStyle>
    <a:defPPr>
      <a:defRPr lang="en-US"/>
    </a:defPPr>
    <a:lvl1pPr algn="l" defTabSz="912813"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5613" indent="1588" algn="l" defTabSz="912813"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2813" indent="1588" algn="l" defTabSz="912813"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0013" indent="1588" algn="l" defTabSz="912813"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7213" indent="1588" algn="l" defTabSz="912813"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1440">
          <p15:clr>
            <a:srgbClr val="A4A3A4"/>
          </p15:clr>
        </p15:guide>
        <p15:guide id="3" pos="2880">
          <p15:clr>
            <a:srgbClr val="A4A3A4"/>
          </p15:clr>
        </p15:guide>
        <p15:guide id="4" pos="4320">
          <p15:clr>
            <a:srgbClr val="A4A3A4"/>
          </p15:clr>
        </p15:guide>
      </p15:sldGuideLst>
    </p:ext>
    <p:ext uri="{2D200454-40CA-4A62-9FC3-DE9A4176ACB9}">
      <p15:notesGuideLst xmlns:p15="http://schemas.microsoft.com/office/powerpoint/2012/main">
        <p15:guide id="1" orient="horz" pos="2985" userDrawn="1">
          <p15:clr>
            <a:srgbClr val="A4A3A4"/>
          </p15:clr>
        </p15:guide>
        <p15:guide id="2" orient="horz" pos="2932" userDrawn="1">
          <p15:clr>
            <a:srgbClr val="A4A3A4"/>
          </p15:clr>
        </p15:guide>
        <p15:guide id="3" pos="2265" userDrawn="1">
          <p15:clr>
            <a:srgbClr val="A4A3A4"/>
          </p15:clr>
        </p15:guide>
        <p15:guide id="4"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0817"/>
    <a:srgbClr val="960C17"/>
    <a:srgbClr val="C8102E"/>
    <a:srgbClr val="BF0A2B"/>
    <a:srgbClr val="C2092B"/>
    <a:srgbClr val="558ED5"/>
    <a:srgbClr val="E61010"/>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28" autoAdjust="0"/>
    <p:restoredTop sz="94660"/>
  </p:normalViewPr>
  <p:slideViewPr>
    <p:cSldViewPr>
      <p:cViewPr varScale="1">
        <p:scale>
          <a:sx n="111" d="100"/>
          <a:sy n="111" d="100"/>
        </p:scale>
        <p:origin x="1572" y="114"/>
      </p:cViewPr>
      <p:guideLst>
        <p:guide orient="horz" pos="2160"/>
        <p:guide pos="1440"/>
        <p:guide pos="2880"/>
        <p:guide pos="4320"/>
      </p:guideLst>
    </p:cSldViewPr>
  </p:slideViewPr>
  <p:notesTextViewPr>
    <p:cViewPr>
      <p:scale>
        <a:sx n="100" d="100"/>
        <a:sy n="100" d="100"/>
      </p:scale>
      <p:origin x="0" y="0"/>
    </p:cViewPr>
  </p:notesTextViewPr>
  <p:sorterViewPr>
    <p:cViewPr varScale="1">
      <p:scale>
        <a:sx n="1" d="1"/>
        <a:sy n="1" d="1"/>
      </p:scale>
      <p:origin x="0" y="-8275"/>
    </p:cViewPr>
  </p:sorterViewPr>
  <p:notesViewPr>
    <p:cSldViewPr>
      <p:cViewPr varScale="1">
        <p:scale>
          <a:sx n="87" d="100"/>
          <a:sy n="87" d="100"/>
        </p:scale>
        <p:origin x="3804" y="96"/>
      </p:cViewPr>
      <p:guideLst>
        <p:guide orient="horz" pos="2985"/>
        <p:guide orient="horz" pos="2932"/>
        <p:guide pos="2265"/>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oleObject" Target="file:///\\uhsa1\Adminfin\PLANBUDG\Bud%2019\Executive%20Summary\FY18%20BOR%20Presentation%20slides\Formula%20Funding%20Rate%20-%202008-2019_bl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hsa1\Adminfin\PLANBUDG\Bud%2019\Executive%20Summary\UHS%20Executive%20Summary\other%20files\UHS%20Operating%20Budget%20%2089%2099%2009%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a:effectLst/>
              </a:rPr>
              <a:t>Legislative Funding: Instruction &amp; Operations Formula</a:t>
            </a:r>
            <a:endParaRPr lang="en-US">
              <a:effectLst/>
            </a:endParaRPr>
          </a:p>
          <a:p>
            <a:pPr>
              <a:defRPr/>
            </a:pPr>
            <a:r>
              <a:rPr lang="en-US" sz="1800" b="1" i="0" baseline="0">
                <a:effectLst/>
              </a:rPr>
              <a:t>FY2008 to FY2019	</a:t>
            </a:r>
            <a:endParaRPr lang="en-US">
              <a:effectLst/>
            </a:endParaRPr>
          </a:p>
          <a:p>
            <a:pPr>
              <a:defRPr/>
            </a:pPr>
            <a:r>
              <a:rPr lang="en-US" sz="1800" b="1" i="0" baseline="0">
                <a:effectLst/>
              </a:rPr>
              <a:t>Rate per Weighted Credit Hour</a:t>
            </a:r>
            <a:endParaRPr lang="en-US">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'Graph 2008'!$Q$3</c:f>
              <c:strCache>
                <c:ptCount val="1"/>
                <c:pt idx="0">
                  <c:v>Appropriated Rate</c:v>
                </c:pt>
              </c:strCache>
            </c:strRef>
          </c:tx>
          <c:spPr>
            <a:solidFill>
              <a:srgbClr val="FF0000"/>
            </a:solidFill>
            <a:ln>
              <a:noFill/>
            </a:ln>
            <a:effectLst/>
          </c:spPr>
          <c:invertIfNegative val="0"/>
          <c:dPt>
            <c:idx val="9"/>
            <c:invertIfNegative val="0"/>
            <c:bubble3D val="0"/>
            <c:spPr>
              <a:solidFill>
                <a:srgbClr val="FF0000"/>
              </a:solidFill>
              <a:ln>
                <a:noFill/>
              </a:ln>
              <a:effectLst/>
            </c:spPr>
          </c:dPt>
          <c:dPt>
            <c:idx val="10"/>
            <c:invertIfNegative val="0"/>
            <c:bubble3D val="0"/>
            <c:spPr>
              <a:solidFill>
                <a:srgbClr val="00B050"/>
              </a:solidFill>
              <a:ln>
                <a:noFill/>
              </a:ln>
              <a:effectLst/>
            </c:spPr>
          </c:dPt>
          <c:dPt>
            <c:idx val="11"/>
            <c:invertIfNegative val="0"/>
            <c:bubble3D val="0"/>
            <c:spPr>
              <a:solidFill>
                <a:srgbClr val="00B05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2008'!$P$4:$P$15</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'Graph 2008'!$Q$4:$Q$15</c:f>
              <c:numCache>
                <c:formatCode>_("$"* #,##0.00_);_("$"* \(#,##0.00\);_("$"* "-"??_);_(@_)</c:formatCode>
                <c:ptCount val="12"/>
                <c:pt idx="0">
                  <c:v>59.02</c:v>
                </c:pt>
                <c:pt idx="1">
                  <c:v>59.02</c:v>
                </c:pt>
                <c:pt idx="2">
                  <c:v>62.19</c:v>
                </c:pt>
                <c:pt idx="3">
                  <c:v>62.19</c:v>
                </c:pt>
                <c:pt idx="4">
                  <c:v>53.71</c:v>
                </c:pt>
                <c:pt idx="5">
                  <c:v>53.71</c:v>
                </c:pt>
                <c:pt idx="6">
                  <c:v>54.86</c:v>
                </c:pt>
                <c:pt idx="7">
                  <c:v>54.86</c:v>
                </c:pt>
                <c:pt idx="8">
                  <c:v>55.39</c:v>
                </c:pt>
                <c:pt idx="9">
                  <c:v>55.39</c:v>
                </c:pt>
                <c:pt idx="10">
                  <c:v>55.82</c:v>
                </c:pt>
                <c:pt idx="11">
                  <c:v>55.82</c:v>
                </c:pt>
              </c:numCache>
            </c:numRef>
          </c:val>
        </c:ser>
        <c:dLbls>
          <c:showLegendKey val="0"/>
          <c:showVal val="1"/>
          <c:showCatName val="0"/>
          <c:showSerName val="0"/>
          <c:showPercent val="0"/>
          <c:showBubbleSize val="0"/>
        </c:dLbls>
        <c:gapWidth val="150"/>
        <c:axId val="823413744"/>
        <c:axId val="823414864"/>
      </c:barChart>
      <c:lineChart>
        <c:grouping val="standard"/>
        <c:varyColors val="0"/>
        <c:ser>
          <c:idx val="1"/>
          <c:order val="1"/>
          <c:tx>
            <c:strRef>
              <c:f>'Graph 2008'!$R$3</c:f>
              <c:strCache>
                <c:ptCount val="1"/>
                <c:pt idx="0">
                  <c:v>Value in 2008 Dollars</c:v>
                </c:pt>
              </c:strCache>
            </c:strRef>
          </c:tx>
          <c:spPr>
            <a:ln w="28575" cap="rnd">
              <a:solidFill>
                <a:srgbClr val="0070C0"/>
              </a:solidFill>
              <a:round/>
            </a:ln>
            <a:effectLst/>
          </c:spPr>
          <c:marker>
            <c:symbol val="none"/>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layout>
                <c:manualLayout>
                  <c:x val="-1.1238695201562476E-16"/>
                  <c:y val="-9.5265313899209302E-3"/>
                </c:manualLayout>
              </c:layout>
              <c:tx>
                <c:rich>
                  <a:bodyPr/>
                  <a:lstStyle/>
                  <a:p>
                    <a:fld id="{71526DE3-CC94-41F4-A014-73A02BED4386}" type="VALUE">
                      <a:rPr lang="en-US" sz="9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2008'!$P$4:$P$14</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'Graph 2008'!$R$4:$R$15</c:f>
              <c:numCache>
                <c:formatCode>_("$"* #,##0.00_);_("$"* \(#,##0.00\);_("$"* "-"??_);_(@_)</c:formatCode>
                <c:ptCount val="12"/>
                <c:pt idx="0">
                  <c:v>59.02</c:v>
                </c:pt>
                <c:pt idx="1">
                  <c:v>59.909262303436911</c:v>
                </c:pt>
                <c:pt idx="2">
                  <c:v>62.410487467477736</c:v>
                </c:pt>
                <c:pt idx="3">
                  <c:v>60.142392637224404</c:v>
                </c:pt>
                <c:pt idx="4">
                  <c:v>51.077177433707071</c:v>
                </c:pt>
                <c:pt idx="5">
                  <c:v>50.31323755649337</c:v>
                </c:pt>
                <c:pt idx="6">
                  <c:v>50.531666582580762</c:v>
                </c:pt>
                <c:pt idx="7">
                  <c:v>50.433281693214049</c:v>
                </c:pt>
                <c:pt idx="8">
                  <c:v>50.3849861946697</c:v>
                </c:pt>
                <c:pt idx="9">
                  <c:v>49.426616840244549</c:v>
                </c:pt>
                <c:pt idx="10">
                  <c:v>48.738084439186608</c:v>
                </c:pt>
                <c:pt idx="11">
                  <c:v>47.688928022687492</c:v>
                </c:pt>
              </c:numCache>
            </c:numRef>
          </c:val>
          <c:smooth val="0"/>
        </c:ser>
        <c:dLbls>
          <c:showLegendKey val="0"/>
          <c:showVal val="1"/>
          <c:showCatName val="0"/>
          <c:showSerName val="0"/>
          <c:showPercent val="0"/>
          <c:showBubbleSize val="0"/>
        </c:dLbls>
        <c:marker val="1"/>
        <c:smooth val="0"/>
        <c:axId val="823413744"/>
        <c:axId val="823414864"/>
      </c:lineChart>
      <c:catAx>
        <c:axId val="82341374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23414864"/>
        <c:crosses val="autoZero"/>
        <c:auto val="1"/>
        <c:lblAlgn val="ctr"/>
        <c:lblOffset val="100"/>
        <c:noMultiLvlLbl val="0"/>
      </c:catAx>
      <c:valAx>
        <c:axId val="82341486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23413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'Chart detail  Cur $'!$H$22</c:f>
              <c:strCache>
                <c:ptCount val="1"/>
                <c:pt idx="0">
                  <c:v>State Support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'Chart detail  Cur $'!$G$23:$G$26</c:f>
              <c:numCache>
                <c:formatCode>General</c:formatCode>
                <c:ptCount val="4"/>
                <c:pt idx="0">
                  <c:v>1989</c:v>
                </c:pt>
                <c:pt idx="1">
                  <c:v>1999</c:v>
                </c:pt>
                <c:pt idx="2">
                  <c:v>2009</c:v>
                </c:pt>
                <c:pt idx="3">
                  <c:v>2019</c:v>
                </c:pt>
              </c:numCache>
            </c:numRef>
          </c:cat>
          <c:val>
            <c:numRef>
              <c:f>'Chart detail  Cur $'!$H$23:$H$26</c:f>
              <c:numCache>
                <c:formatCode>General</c:formatCode>
                <c:ptCount val="4"/>
                <c:pt idx="0">
                  <c:v>53.3</c:v>
                </c:pt>
                <c:pt idx="1">
                  <c:v>41.8</c:v>
                </c:pt>
                <c:pt idx="2">
                  <c:v>32.1</c:v>
                </c:pt>
                <c:pt idx="3">
                  <c:v>24.5</c:v>
                </c:pt>
              </c:numCache>
            </c:numRef>
          </c:val>
        </c:ser>
        <c:ser>
          <c:idx val="1"/>
          <c:order val="1"/>
          <c:tx>
            <c:strRef>
              <c:f>'Chart detail  Cur $'!$I$22</c:f>
              <c:strCache>
                <c:ptCount val="1"/>
                <c:pt idx="0">
                  <c:v>Student Support</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'Chart detail  Cur $'!$G$23:$G$26</c:f>
              <c:numCache>
                <c:formatCode>General</c:formatCode>
                <c:ptCount val="4"/>
                <c:pt idx="0">
                  <c:v>1989</c:v>
                </c:pt>
                <c:pt idx="1">
                  <c:v>1999</c:v>
                </c:pt>
                <c:pt idx="2">
                  <c:v>2009</c:v>
                </c:pt>
                <c:pt idx="3">
                  <c:v>2019</c:v>
                </c:pt>
              </c:numCache>
            </c:numRef>
          </c:cat>
          <c:val>
            <c:numRef>
              <c:f>'Chart detail  Cur $'!$I$23:$I$26</c:f>
              <c:numCache>
                <c:formatCode>General</c:formatCode>
                <c:ptCount val="4"/>
                <c:pt idx="0">
                  <c:v>15.7</c:v>
                </c:pt>
                <c:pt idx="1">
                  <c:v>24.6</c:v>
                </c:pt>
                <c:pt idx="2">
                  <c:v>37.6</c:v>
                </c:pt>
                <c:pt idx="3">
                  <c:v>41.8</c:v>
                </c:pt>
              </c:numCache>
            </c:numRef>
          </c:val>
        </c:ser>
        <c:ser>
          <c:idx val="2"/>
          <c:order val="2"/>
          <c:tx>
            <c:strRef>
              <c:f>'Chart detail  Cur $'!$J$22</c:f>
              <c:strCache>
                <c:ptCount val="1"/>
                <c:pt idx="0">
                  <c:v>Contracts &amp; Grants*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'Chart detail  Cur $'!$G$23:$G$26</c:f>
              <c:numCache>
                <c:formatCode>General</c:formatCode>
                <c:ptCount val="4"/>
                <c:pt idx="0">
                  <c:v>1989</c:v>
                </c:pt>
                <c:pt idx="1">
                  <c:v>1999</c:v>
                </c:pt>
                <c:pt idx="2">
                  <c:v>2009</c:v>
                </c:pt>
                <c:pt idx="3">
                  <c:v>2019</c:v>
                </c:pt>
              </c:numCache>
            </c:numRef>
          </c:cat>
          <c:val>
            <c:numRef>
              <c:f>'Chart detail  Cur $'!$J$23:$J$26</c:f>
              <c:numCache>
                <c:formatCode>General</c:formatCode>
                <c:ptCount val="4"/>
                <c:pt idx="0">
                  <c:v>10.6</c:v>
                </c:pt>
                <c:pt idx="1">
                  <c:v>14.5</c:v>
                </c:pt>
                <c:pt idx="2">
                  <c:v>15</c:v>
                </c:pt>
                <c:pt idx="3">
                  <c:v>15.3</c:v>
                </c:pt>
              </c:numCache>
            </c:numRef>
          </c:val>
        </c:ser>
        <c:ser>
          <c:idx val="3"/>
          <c:order val="3"/>
          <c:tx>
            <c:strRef>
              <c:f>'Chart detail  Cur $'!$K$22</c:f>
              <c:strCache>
                <c:ptCount val="1"/>
                <c:pt idx="0">
                  <c:v>Other**</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'Chart detail  Cur $'!$G$23:$G$26</c:f>
              <c:numCache>
                <c:formatCode>General</c:formatCode>
                <c:ptCount val="4"/>
                <c:pt idx="0">
                  <c:v>1989</c:v>
                </c:pt>
                <c:pt idx="1">
                  <c:v>1999</c:v>
                </c:pt>
                <c:pt idx="2">
                  <c:v>2009</c:v>
                </c:pt>
                <c:pt idx="3">
                  <c:v>2019</c:v>
                </c:pt>
              </c:numCache>
            </c:numRef>
          </c:cat>
          <c:val>
            <c:numRef>
              <c:f>'Chart detail  Cur $'!$K$23:$K$26</c:f>
              <c:numCache>
                <c:formatCode>General</c:formatCode>
                <c:ptCount val="4"/>
                <c:pt idx="0">
                  <c:v>20.399999999999999</c:v>
                </c:pt>
                <c:pt idx="1">
                  <c:v>20</c:v>
                </c:pt>
                <c:pt idx="2">
                  <c:v>15.3</c:v>
                </c:pt>
                <c:pt idx="3">
                  <c:v>18.399999999999999</c:v>
                </c:pt>
              </c:numCache>
            </c:numRef>
          </c:val>
        </c:ser>
        <c:dLbls>
          <c:dLblPos val="ctr"/>
          <c:showLegendKey val="0"/>
          <c:showVal val="1"/>
          <c:showCatName val="0"/>
          <c:showSerName val="0"/>
          <c:showPercent val="0"/>
          <c:showBubbleSize val="0"/>
        </c:dLbls>
        <c:gapWidth val="150"/>
        <c:overlap val="100"/>
        <c:axId val="972628960"/>
        <c:axId val="972627280"/>
      </c:barChart>
      <c:catAx>
        <c:axId val="97262896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72627280"/>
        <c:crosses val="autoZero"/>
        <c:auto val="1"/>
        <c:lblAlgn val="ctr"/>
        <c:lblOffset val="100"/>
        <c:noMultiLvlLbl val="0"/>
      </c:catAx>
      <c:valAx>
        <c:axId val="972627280"/>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72628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980" cy="465773"/>
          </a:xfrm>
          <a:prstGeom prst="rect">
            <a:avLst/>
          </a:prstGeom>
        </p:spPr>
        <p:txBody>
          <a:bodyPr vert="horz" lIns="93373" tIns="46683" rIns="93373" bIns="46683" rtlCol="0"/>
          <a:lstStyle>
            <a:lvl1pPr algn="l" defTabSz="917187" fontAlgn="auto">
              <a:spcBef>
                <a:spcPts val="0"/>
              </a:spcBef>
              <a:spcAft>
                <a:spcPts val="0"/>
              </a:spcAft>
              <a:defRPr sz="1200" dirty="0">
                <a:latin typeface="+mn-lt"/>
                <a:ea typeface="+mn-ea"/>
              </a:defRPr>
            </a:lvl1pPr>
          </a:lstStyle>
          <a:p>
            <a:pPr>
              <a:defRPr/>
            </a:pPr>
            <a:endParaRPr lang="en-US"/>
          </a:p>
        </p:txBody>
      </p:sp>
      <p:sp>
        <p:nvSpPr>
          <p:cNvPr id="3" name="Date Placeholder 2"/>
          <p:cNvSpPr>
            <a:spLocks noGrp="1"/>
          </p:cNvSpPr>
          <p:nvPr>
            <p:ph type="dt" idx="1"/>
          </p:nvPr>
        </p:nvSpPr>
        <p:spPr>
          <a:xfrm>
            <a:off x="3977532" y="1"/>
            <a:ext cx="3043980" cy="465773"/>
          </a:xfrm>
          <a:prstGeom prst="rect">
            <a:avLst/>
          </a:prstGeom>
        </p:spPr>
        <p:txBody>
          <a:bodyPr vert="horz" wrap="square" lIns="93373" tIns="46683" rIns="93373" bIns="46683" numCol="1" anchor="t" anchorCtr="0" compatLnSpc="1">
            <a:prstTxWarp prst="textNoShape">
              <a:avLst/>
            </a:prstTxWarp>
          </a:bodyPr>
          <a:lstStyle>
            <a:lvl1pPr algn="r">
              <a:defRPr sz="1200"/>
            </a:lvl1pPr>
          </a:lstStyle>
          <a:p>
            <a:fld id="{4C6B25C8-C194-4F61-A3B4-6CA7DE4315B6}" type="datetimeFigureOut">
              <a:rPr lang="en-US" altLang="en-US"/>
              <a:pPr/>
              <a:t>8/17/2018</a:t>
            </a:fld>
            <a:endParaRPr lang="en-US" altLang="en-US"/>
          </a:p>
        </p:txBody>
      </p:sp>
      <p:sp>
        <p:nvSpPr>
          <p:cNvPr id="4" name="Slide Image Placeholder 3"/>
          <p:cNvSpPr>
            <a:spLocks noGrp="1" noRot="1" noChangeAspect="1"/>
          </p:cNvSpPr>
          <p:nvPr>
            <p:ph type="sldImg" idx="2"/>
          </p:nvPr>
        </p:nvSpPr>
        <p:spPr>
          <a:xfrm>
            <a:off x="1184275" y="696913"/>
            <a:ext cx="4656138" cy="3492500"/>
          </a:xfrm>
          <a:prstGeom prst="rect">
            <a:avLst/>
          </a:prstGeom>
          <a:noFill/>
          <a:ln w="12700">
            <a:solidFill>
              <a:prstClr val="black"/>
            </a:solidFill>
          </a:ln>
        </p:spPr>
        <p:txBody>
          <a:bodyPr vert="horz" lIns="93373" tIns="46683" rIns="93373" bIns="46683" rtlCol="0" anchor="ctr"/>
          <a:lstStyle/>
          <a:p>
            <a:pPr lvl="0"/>
            <a:endParaRPr lang="en-US" noProof="0" dirty="0"/>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3373" tIns="46683" rIns="93373" bIns="4668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1739"/>
            <a:ext cx="3043980" cy="465773"/>
          </a:xfrm>
          <a:prstGeom prst="rect">
            <a:avLst/>
          </a:prstGeom>
        </p:spPr>
        <p:txBody>
          <a:bodyPr vert="horz" lIns="93373" tIns="46683" rIns="93373" bIns="46683" rtlCol="0" anchor="b"/>
          <a:lstStyle>
            <a:lvl1pPr algn="l" defTabSz="917187" fontAlgn="auto">
              <a:spcBef>
                <a:spcPts val="0"/>
              </a:spcBef>
              <a:spcAft>
                <a:spcPts val="0"/>
              </a:spcAft>
              <a:defRPr sz="1200" dirty="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977532" y="8841739"/>
            <a:ext cx="3043980" cy="465773"/>
          </a:xfrm>
          <a:prstGeom prst="rect">
            <a:avLst/>
          </a:prstGeom>
        </p:spPr>
        <p:txBody>
          <a:bodyPr vert="horz" wrap="square" lIns="93373" tIns="46683" rIns="93373" bIns="46683" numCol="1" anchor="b" anchorCtr="0" compatLnSpc="1">
            <a:prstTxWarp prst="textNoShape">
              <a:avLst/>
            </a:prstTxWarp>
          </a:bodyPr>
          <a:lstStyle>
            <a:lvl1pPr algn="r">
              <a:defRPr sz="1200"/>
            </a:lvl1pPr>
          </a:lstStyle>
          <a:p>
            <a:fld id="{C9753831-98FF-4D10-A337-32DFD45AD4B1}" type="slidenum">
              <a:rPr lang="en-US" altLang="en-US"/>
              <a:pPr/>
              <a:t>‹#›</a:t>
            </a:fld>
            <a:endParaRPr lang="en-US" altLang="en-US"/>
          </a:p>
        </p:txBody>
      </p:sp>
    </p:spTree>
    <p:extLst>
      <p:ext uri="{BB962C8B-B14F-4D97-AF65-F5344CB8AC3E}">
        <p14:creationId xmlns:p14="http://schemas.microsoft.com/office/powerpoint/2010/main" val="887258265"/>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S PGothic" panose="020B0600070205080204" pitchFamily="34" charset="-128"/>
        <a:cs typeface="+mn-cs"/>
      </a:defRPr>
    </a:lvl1pPr>
    <a:lvl2pPr marL="455613" algn="l" defTabSz="912813" rtl="0" fontAlgn="base">
      <a:spcBef>
        <a:spcPct val="30000"/>
      </a:spcBef>
      <a:spcAft>
        <a:spcPct val="0"/>
      </a:spcAft>
      <a:defRPr sz="1200" kern="1200">
        <a:solidFill>
          <a:schemeClr val="tx1"/>
        </a:solidFill>
        <a:latin typeface="+mn-lt"/>
        <a:ea typeface="MS PGothic" panose="020B0600070205080204" pitchFamily="34" charset="-128"/>
        <a:cs typeface="+mn-cs"/>
      </a:defRPr>
    </a:lvl2pPr>
    <a:lvl3pPr marL="912813" algn="l" defTabSz="912813" rtl="0" fontAlgn="base">
      <a:spcBef>
        <a:spcPct val="30000"/>
      </a:spcBef>
      <a:spcAft>
        <a:spcPct val="0"/>
      </a:spcAft>
      <a:defRPr sz="1200" kern="1200">
        <a:solidFill>
          <a:schemeClr val="tx1"/>
        </a:solidFill>
        <a:latin typeface="+mn-lt"/>
        <a:ea typeface="MS PGothic" panose="020B0600070205080204" pitchFamily="34" charset="-128"/>
        <a:cs typeface="+mn-cs"/>
      </a:defRPr>
    </a:lvl3pPr>
    <a:lvl4pPr marL="1370013" algn="l" defTabSz="912813" rtl="0" fontAlgn="base">
      <a:spcBef>
        <a:spcPct val="30000"/>
      </a:spcBef>
      <a:spcAft>
        <a:spcPct val="0"/>
      </a:spcAft>
      <a:defRPr sz="1200" kern="1200">
        <a:solidFill>
          <a:schemeClr val="tx1"/>
        </a:solidFill>
        <a:latin typeface="+mn-lt"/>
        <a:ea typeface="MS PGothic" panose="020B0600070205080204" pitchFamily="34" charset="-128"/>
        <a:cs typeface="+mn-cs"/>
      </a:defRPr>
    </a:lvl4pPr>
    <a:lvl5pPr marL="1827213" algn="l" defTabSz="912813" rtl="0" fontAlgn="base">
      <a:spcBef>
        <a:spcPct val="30000"/>
      </a:spcBef>
      <a:spcAft>
        <a:spcPct val="0"/>
      </a:spcAft>
      <a:defRPr sz="1200" kern="1200">
        <a:solidFill>
          <a:schemeClr val="tx1"/>
        </a:solidFill>
        <a:latin typeface="+mn-lt"/>
        <a:ea typeface="MS PGothic" panose="020B0600070205080204" pitchFamily="34" charset="-128"/>
        <a:cs typeface="+mn-cs"/>
      </a:defRPr>
    </a:lvl5pPr>
    <a:lvl6pPr marL="2285199" algn="l" defTabSz="914079" rtl="0" eaLnBrk="1" latinLnBrk="0" hangingPunct="1">
      <a:defRPr sz="1200" kern="1200">
        <a:solidFill>
          <a:schemeClr val="tx1"/>
        </a:solidFill>
        <a:latin typeface="+mn-lt"/>
        <a:ea typeface="+mn-ea"/>
        <a:cs typeface="+mn-cs"/>
      </a:defRPr>
    </a:lvl6pPr>
    <a:lvl7pPr marL="2742237" algn="l" defTabSz="914079" rtl="0" eaLnBrk="1" latinLnBrk="0" hangingPunct="1">
      <a:defRPr sz="1200" kern="1200">
        <a:solidFill>
          <a:schemeClr val="tx1"/>
        </a:solidFill>
        <a:latin typeface="+mn-lt"/>
        <a:ea typeface="+mn-ea"/>
        <a:cs typeface="+mn-cs"/>
      </a:defRPr>
    </a:lvl7pPr>
    <a:lvl8pPr marL="3199278" algn="l" defTabSz="914079" rtl="0" eaLnBrk="1" latinLnBrk="0" hangingPunct="1">
      <a:defRPr sz="1200" kern="1200">
        <a:solidFill>
          <a:schemeClr val="tx1"/>
        </a:solidFill>
        <a:latin typeface="+mn-lt"/>
        <a:ea typeface="+mn-ea"/>
        <a:cs typeface="+mn-cs"/>
      </a:defRPr>
    </a:lvl8pPr>
    <a:lvl9pPr marL="3656316" algn="l" defTabSz="91407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2697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2697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5476" indent="-286722">
              <a:defRPr>
                <a:solidFill>
                  <a:schemeClr val="tx1"/>
                </a:solidFill>
                <a:latin typeface="Calibri" panose="020F0502020204030204" pitchFamily="34" charset="0"/>
                <a:ea typeface="MS PGothic" panose="020B0600070205080204" pitchFamily="34" charset="-128"/>
              </a:defRPr>
            </a:lvl2pPr>
            <a:lvl3pPr marL="1146886" indent="-229377">
              <a:defRPr>
                <a:solidFill>
                  <a:schemeClr val="tx1"/>
                </a:solidFill>
                <a:latin typeface="Calibri" panose="020F0502020204030204" pitchFamily="34" charset="0"/>
                <a:ea typeface="MS PGothic" panose="020B0600070205080204" pitchFamily="34" charset="-128"/>
              </a:defRPr>
            </a:lvl3pPr>
            <a:lvl4pPr marL="1605641" indent="-229377">
              <a:defRPr>
                <a:solidFill>
                  <a:schemeClr val="tx1"/>
                </a:solidFill>
                <a:latin typeface="Calibri" panose="020F0502020204030204" pitchFamily="34" charset="0"/>
                <a:ea typeface="MS PGothic" panose="020B0600070205080204" pitchFamily="34" charset="-128"/>
              </a:defRPr>
            </a:lvl4pPr>
            <a:lvl5pPr marL="2064395" indent="-229377">
              <a:defRPr>
                <a:solidFill>
                  <a:schemeClr val="tx1"/>
                </a:solidFill>
                <a:latin typeface="Calibri" panose="020F0502020204030204" pitchFamily="34" charset="0"/>
                <a:ea typeface="MS PGothic" panose="020B0600070205080204" pitchFamily="34" charset="-128"/>
              </a:defRPr>
            </a:lvl5pPr>
            <a:lvl6pPr marL="2523150"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81904"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40659"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99413"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B3799F36-6FAC-4982-BF5E-CF4F379BC467}" type="slidenum">
              <a:rPr lang="en-US" altLang="en-US"/>
              <a:pPr/>
              <a:t>0</a:t>
            </a:fld>
            <a:endParaRPr lang="en-US" altLang="en-US"/>
          </a:p>
        </p:txBody>
      </p:sp>
    </p:spTree>
    <p:extLst>
      <p:ext uri="{BB962C8B-B14F-4D97-AF65-F5344CB8AC3E}">
        <p14:creationId xmlns:p14="http://schemas.microsoft.com/office/powerpoint/2010/main" val="1112348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12</a:t>
            </a:fld>
            <a:endParaRPr lang="en-US" altLang="en-US"/>
          </a:p>
        </p:txBody>
      </p:sp>
    </p:spTree>
    <p:extLst>
      <p:ext uri="{BB962C8B-B14F-4D97-AF65-F5344CB8AC3E}">
        <p14:creationId xmlns:p14="http://schemas.microsoft.com/office/powerpoint/2010/main" val="2555655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13</a:t>
            </a:fld>
            <a:endParaRPr lang="en-US" altLang="en-US"/>
          </a:p>
        </p:txBody>
      </p:sp>
    </p:spTree>
    <p:extLst>
      <p:ext uri="{BB962C8B-B14F-4D97-AF65-F5344CB8AC3E}">
        <p14:creationId xmlns:p14="http://schemas.microsoft.com/office/powerpoint/2010/main" val="4267820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14</a:t>
            </a:fld>
            <a:endParaRPr lang="en-US" altLang="en-US"/>
          </a:p>
        </p:txBody>
      </p:sp>
    </p:spTree>
    <p:extLst>
      <p:ext uri="{BB962C8B-B14F-4D97-AF65-F5344CB8AC3E}">
        <p14:creationId xmlns:p14="http://schemas.microsoft.com/office/powerpoint/2010/main" val="1224580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16</a:t>
            </a:fld>
            <a:endParaRPr lang="en-US" altLang="en-US"/>
          </a:p>
        </p:txBody>
      </p:sp>
    </p:spTree>
    <p:extLst>
      <p:ext uri="{BB962C8B-B14F-4D97-AF65-F5344CB8AC3E}">
        <p14:creationId xmlns:p14="http://schemas.microsoft.com/office/powerpoint/2010/main" val="2846563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17</a:t>
            </a:fld>
            <a:endParaRPr lang="en-US" altLang="en-US"/>
          </a:p>
        </p:txBody>
      </p:sp>
    </p:spTree>
    <p:extLst>
      <p:ext uri="{BB962C8B-B14F-4D97-AF65-F5344CB8AC3E}">
        <p14:creationId xmlns:p14="http://schemas.microsoft.com/office/powerpoint/2010/main" val="1821275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18</a:t>
            </a:fld>
            <a:endParaRPr lang="en-US" altLang="en-US"/>
          </a:p>
        </p:txBody>
      </p:sp>
    </p:spTree>
    <p:extLst>
      <p:ext uri="{BB962C8B-B14F-4D97-AF65-F5344CB8AC3E}">
        <p14:creationId xmlns:p14="http://schemas.microsoft.com/office/powerpoint/2010/main" val="701927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19</a:t>
            </a:fld>
            <a:endParaRPr lang="en-US" altLang="en-US"/>
          </a:p>
        </p:txBody>
      </p:sp>
    </p:spTree>
    <p:extLst>
      <p:ext uri="{BB962C8B-B14F-4D97-AF65-F5344CB8AC3E}">
        <p14:creationId xmlns:p14="http://schemas.microsoft.com/office/powerpoint/2010/main" val="3523171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20</a:t>
            </a:fld>
            <a:endParaRPr lang="en-US" altLang="en-US"/>
          </a:p>
        </p:txBody>
      </p:sp>
    </p:spTree>
    <p:extLst>
      <p:ext uri="{BB962C8B-B14F-4D97-AF65-F5344CB8AC3E}">
        <p14:creationId xmlns:p14="http://schemas.microsoft.com/office/powerpoint/2010/main" val="4121873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21</a:t>
            </a:fld>
            <a:endParaRPr lang="en-US" altLang="en-US"/>
          </a:p>
        </p:txBody>
      </p:sp>
    </p:spTree>
    <p:extLst>
      <p:ext uri="{BB962C8B-B14F-4D97-AF65-F5344CB8AC3E}">
        <p14:creationId xmlns:p14="http://schemas.microsoft.com/office/powerpoint/2010/main" val="1984341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22</a:t>
            </a:fld>
            <a:endParaRPr lang="en-US" altLang="en-US"/>
          </a:p>
        </p:txBody>
      </p:sp>
    </p:spTree>
    <p:extLst>
      <p:ext uri="{BB962C8B-B14F-4D97-AF65-F5344CB8AC3E}">
        <p14:creationId xmlns:p14="http://schemas.microsoft.com/office/powerpoint/2010/main" val="4191889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5476" indent="-286722">
              <a:defRPr>
                <a:solidFill>
                  <a:schemeClr val="tx1"/>
                </a:solidFill>
                <a:latin typeface="Calibri" panose="020F0502020204030204" pitchFamily="34" charset="0"/>
                <a:ea typeface="MS PGothic" panose="020B0600070205080204" pitchFamily="34" charset="-128"/>
              </a:defRPr>
            </a:lvl2pPr>
            <a:lvl3pPr marL="1146886" indent="-229377">
              <a:defRPr>
                <a:solidFill>
                  <a:schemeClr val="tx1"/>
                </a:solidFill>
                <a:latin typeface="Calibri" panose="020F0502020204030204" pitchFamily="34" charset="0"/>
                <a:ea typeface="MS PGothic" panose="020B0600070205080204" pitchFamily="34" charset="-128"/>
              </a:defRPr>
            </a:lvl3pPr>
            <a:lvl4pPr marL="1605641" indent="-229377">
              <a:defRPr>
                <a:solidFill>
                  <a:schemeClr val="tx1"/>
                </a:solidFill>
                <a:latin typeface="Calibri" panose="020F0502020204030204" pitchFamily="34" charset="0"/>
                <a:ea typeface="MS PGothic" panose="020B0600070205080204" pitchFamily="34" charset="-128"/>
              </a:defRPr>
            </a:lvl4pPr>
            <a:lvl5pPr marL="2064395" indent="-229377">
              <a:defRPr>
                <a:solidFill>
                  <a:schemeClr val="tx1"/>
                </a:solidFill>
                <a:latin typeface="Calibri" panose="020F0502020204030204" pitchFamily="34" charset="0"/>
                <a:ea typeface="MS PGothic" panose="020B0600070205080204" pitchFamily="34" charset="-128"/>
              </a:defRPr>
            </a:lvl5pPr>
            <a:lvl6pPr marL="2523150"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81904"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40659"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99413" indent="-229377" defTabSz="915917"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433F4CC-4818-4B5E-95B6-F7DE66314D89}" type="slidenum">
              <a:rPr lang="en-US" altLang="en-US">
                <a:solidFill>
                  <a:srgbClr val="000000"/>
                </a:solidFill>
              </a:rPr>
              <a:pPr/>
              <a:t>1</a:t>
            </a:fld>
            <a:endParaRPr lang="en-US" altLang="en-US">
              <a:solidFill>
                <a:srgbClr val="000000"/>
              </a:solidFill>
            </a:endParaRPr>
          </a:p>
        </p:txBody>
      </p:sp>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1542407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23</a:t>
            </a:fld>
            <a:endParaRPr lang="en-US" altLang="en-US"/>
          </a:p>
        </p:txBody>
      </p:sp>
    </p:spTree>
    <p:extLst>
      <p:ext uri="{BB962C8B-B14F-4D97-AF65-F5344CB8AC3E}">
        <p14:creationId xmlns:p14="http://schemas.microsoft.com/office/powerpoint/2010/main" val="422805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24</a:t>
            </a:fld>
            <a:endParaRPr lang="en-US" altLang="en-US"/>
          </a:p>
        </p:txBody>
      </p:sp>
    </p:spTree>
    <p:extLst>
      <p:ext uri="{BB962C8B-B14F-4D97-AF65-F5344CB8AC3E}">
        <p14:creationId xmlns:p14="http://schemas.microsoft.com/office/powerpoint/2010/main" val="3379101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25</a:t>
            </a:fld>
            <a:endParaRPr lang="en-US" altLang="en-US"/>
          </a:p>
        </p:txBody>
      </p:sp>
    </p:spTree>
    <p:extLst>
      <p:ext uri="{BB962C8B-B14F-4D97-AF65-F5344CB8AC3E}">
        <p14:creationId xmlns:p14="http://schemas.microsoft.com/office/powerpoint/2010/main" val="19371622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26</a:t>
            </a:fld>
            <a:endParaRPr lang="en-US" altLang="en-US"/>
          </a:p>
        </p:txBody>
      </p:sp>
    </p:spTree>
    <p:extLst>
      <p:ext uri="{BB962C8B-B14F-4D97-AF65-F5344CB8AC3E}">
        <p14:creationId xmlns:p14="http://schemas.microsoft.com/office/powerpoint/2010/main" val="3442018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27</a:t>
            </a:fld>
            <a:endParaRPr lang="en-US" altLang="en-US"/>
          </a:p>
        </p:txBody>
      </p:sp>
    </p:spTree>
    <p:extLst>
      <p:ext uri="{BB962C8B-B14F-4D97-AF65-F5344CB8AC3E}">
        <p14:creationId xmlns:p14="http://schemas.microsoft.com/office/powerpoint/2010/main" val="475599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28</a:t>
            </a:fld>
            <a:endParaRPr lang="en-US" altLang="en-US"/>
          </a:p>
        </p:txBody>
      </p:sp>
    </p:spTree>
    <p:extLst>
      <p:ext uri="{BB962C8B-B14F-4D97-AF65-F5344CB8AC3E}">
        <p14:creationId xmlns:p14="http://schemas.microsoft.com/office/powerpoint/2010/main" val="7984566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29</a:t>
            </a:fld>
            <a:endParaRPr lang="en-US" altLang="en-US"/>
          </a:p>
        </p:txBody>
      </p:sp>
    </p:spTree>
    <p:extLst>
      <p:ext uri="{BB962C8B-B14F-4D97-AF65-F5344CB8AC3E}">
        <p14:creationId xmlns:p14="http://schemas.microsoft.com/office/powerpoint/2010/main" val="982132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30</a:t>
            </a:fld>
            <a:endParaRPr lang="en-US" altLang="en-US"/>
          </a:p>
        </p:txBody>
      </p:sp>
    </p:spTree>
    <p:extLst>
      <p:ext uri="{BB962C8B-B14F-4D97-AF65-F5344CB8AC3E}">
        <p14:creationId xmlns:p14="http://schemas.microsoft.com/office/powerpoint/2010/main" val="3934640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31</a:t>
            </a:fld>
            <a:endParaRPr lang="en-US" altLang="en-US"/>
          </a:p>
        </p:txBody>
      </p:sp>
    </p:spTree>
    <p:extLst>
      <p:ext uri="{BB962C8B-B14F-4D97-AF65-F5344CB8AC3E}">
        <p14:creationId xmlns:p14="http://schemas.microsoft.com/office/powerpoint/2010/main" val="24762915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32</a:t>
            </a:fld>
            <a:endParaRPr lang="en-US" altLang="en-US"/>
          </a:p>
        </p:txBody>
      </p:sp>
    </p:spTree>
    <p:extLst>
      <p:ext uri="{BB962C8B-B14F-4D97-AF65-F5344CB8AC3E}">
        <p14:creationId xmlns:p14="http://schemas.microsoft.com/office/powerpoint/2010/main" val="2755668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2</a:t>
            </a:fld>
            <a:endParaRPr lang="en-US" altLang="en-US"/>
          </a:p>
        </p:txBody>
      </p:sp>
    </p:spTree>
    <p:extLst>
      <p:ext uri="{BB962C8B-B14F-4D97-AF65-F5344CB8AC3E}">
        <p14:creationId xmlns:p14="http://schemas.microsoft.com/office/powerpoint/2010/main" val="32083261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33</a:t>
            </a:fld>
            <a:endParaRPr lang="en-US" altLang="en-US"/>
          </a:p>
        </p:txBody>
      </p:sp>
    </p:spTree>
    <p:extLst>
      <p:ext uri="{BB962C8B-B14F-4D97-AF65-F5344CB8AC3E}">
        <p14:creationId xmlns:p14="http://schemas.microsoft.com/office/powerpoint/2010/main" val="1539395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34</a:t>
            </a:fld>
            <a:endParaRPr lang="en-US" altLang="en-US"/>
          </a:p>
        </p:txBody>
      </p:sp>
    </p:spTree>
    <p:extLst>
      <p:ext uri="{BB962C8B-B14F-4D97-AF65-F5344CB8AC3E}">
        <p14:creationId xmlns:p14="http://schemas.microsoft.com/office/powerpoint/2010/main" val="37933896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35</a:t>
            </a:fld>
            <a:endParaRPr lang="en-US" altLang="en-US"/>
          </a:p>
        </p:txBody>
      </p:sp>
    </p:spTree>
    <p:extLst>
      <p:ext uri="{BB962C8B-B14F-4D97-AF65-F5344CB8AC3E}">
        <p14:creationId xmlns:p14="http://schemas.microsoft.com/office/powerpoint/2010/main" val="21229329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36</a:t>
            </a:fld>
            <a:endParaRPr lang="en-US" dirty="0"/>
          </a:p>
        </p:txBody>
      </p:sp>
    </p:spTree>
    <p:extLst>
      <p:ext uri="{BB962C8B-B14F-4D97-AF65-F5344CB8AC3E}">
        <p14:creationId xmlns:p14="http://schemas.microsoft.com/office/powerpoint/2010/main" val="28479941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0813" y="1165225"/>
            <a:ext cx="4194175" cy="31464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23307742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38</a:t>
            </a:fld>
            <a:endParaRPr lang="en-US" dirty="0"/>
          </a:p>
        </p:txBody>
      </p:sp>
    </p:spTree>
    <p:extLst>
      <p:ext uri="{BB962C8B-B14F-4D97-AF65-F5344CB8AC3E}">
        <p14:creationId xmlns:p14="http://schemas.microsoft.com/office/powerpoint/2010/main" val="26490837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39</a:t>
            </a:fld>
            <a:endParaRPr lang="en-US" dirty="0"/>
          </a:p>
        </p:txBody>
      </p:sp>
    </p:spTree>
    <p:extLst>
      <p:ext uri="{BB962C8B-B14F-4D97-AF65-F5344CB8AC3E}">
        <p14:creationId xmlns:p14="http://schemas.microsoft.com/office/powerpoint/2010/main" val="26300034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40</a:t>
            </a:fld>
            <a:endParaRPr lang="en-US" dirty="0"/>
          </a:p>
        </p:txBody>
      </p:sp>
    </p:spTree>
    <p:extLst>
      <p:ext uri="{BB962C8B-B14F-4D97-AF65-F5344CB8AC3E}">
        <p14:creationId xmlns:p14="http://schemas.microsoft.com/office/powerpoint/2010/main" val="21984296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41</a:t>
            </a:fld>
            <a:endParaRPr lang="en-US" altLang="en-US"/>
          </a:p>
        </p:txBody>
      </p:sp>
    </p:spTree>
    <p:extLst>
      <p:ext uri="{BB962C8B-B14F-4D97-AF65-F5344CB8AC3E}">
        <p14:creationId xmlns:p14="http://schemas.microsoft.com/office/powerpoint/2010/main" val="11003978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42</a:t>
            </a:fld>
            <a:endParaRPr lang="en-US" altLang="en-US"/>
          </a:p>
        </p:txBody>
      </p:sp>
    </p:spTree>
    <p:extLst>
      <p:ext uri="{BB962C8B-B14F-4D97-AF65-F5344CB8AC3E}">
        <p14:creationId xmlns:p14="http://schemas.microsoft.com/office/powerpoint/2010/main" val="3065466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3</a:t>
            </a:fld>
            <a:endParaRPr lang="en-US" altLang="en-US"/>
          </a:p>
        </p:txBody>
      </p:sp>
    </p:spTree>
    <p:extLst>
      <p:ext uri="{BB962C8B-B14F-4D97-AF65-F5344CB8AC3E}">
        <p14:creationId xmlns:p14="http://schemas.microsoft.com/office/powerpoint/2010/main" val="4870341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43</a:t>
            </a:fld>
            <a:endParaRPr lang="en-US" altLang="en-US"/>
          </a:p>
        </p:txBody>
      </p:sp>
    </p:spTree>
    <p:extLst>
      <p:ext uri="{BB962C8B-B14F-4D97-AF65-F5344CB8AC3E}">
        <p14:creationId xmlns:p14="http://schemas.microsoft.com/office/powerpoint/2010/main" val="3476427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44</a:t>
            </a:fld>
            <a:endParaRPr lang="en-US" altLang="en-US"/>
          </a:p>
        </p:txBody>
      </p:sp>
    </p:spTree>
    <p:extLst>
      <p:ext uri="{BB962C8B-B14F-4D97-AF65-F5344CB8AC3E}">
        <p14:creationId xmlns:p14="http://schemas.microsoft.com/office/powerpoint/2010/main" val="15044286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45</a:t>
            </a:fld>
            <a:endParaRPr lang="en-US" dirty="0"/>
          </a:p>
        </p:txBody>
      </p:sp>
    </p:spTree>
    <p:extLst>
      <p:ext uri="{BB962C8B-B14F-4D97-AF65-F5344CB8AC3E}">
        <p14:creationId xmlns:p14="http://schemas.microsoft.com/office/powerpoint/2010/main" val="28059785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46</a:t>
            </a:fld>
            <a:endParaRPr lang="en-US" dirty="0"/>
          </a:p>
        </p:txBody>
      </p:sp>
    </p:spTree>
    <p:extLst>
      <p:ext uri="{BB962C8B-B14F-4D97-AF65-F5344CB8AC3E}">
        <p14:creationId xmlns:p14="http://schemas.microsoft.com/office/powerpoint/2010/main" val="26060761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47</a:t>
            </a:fld>
            <a:endParaRPr lang="en-US" dirty="0"/>
          </a:p>
        </p:txBody>
      </p:sp>
    </p:spTree>
    <p:extLst>
      <p:ext uri="{BB962C8B-B14F-4D97-AF65-F5344CB8AC3E}">
        <p14:creationId xmlns:p14="http://schemas.microsoft.com/office/powerpoint/2010/main" val="20389984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48</a:t>
            </a:fld>
            <a:endParaRPr lang="en-US" dirty="0"/>
          </a:p>
        </p:txBody>
      </p:sp>
    </p:spTree>
    <p:extLst>
      <p:ext uri="{BB962C8B-B14F-4D97-AF65-F5344CB8AC3E}">
        <p14:creationId xmlns:p14="http://schemas.microsoft.com/office/powerpoint/2010/main" val="35576353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49</a:t>
            </a:fld>
            <a:endParaRPr lang="en-US" dirty="0"/>
          </a:p>
        </p:txBody>
      </p:sp>
    </p:spTree>
    <p:extLst>
      <p:ext uri="{BB962C8B-B14F-4D97-AF65-F5344CB8AC3E}">
        <p14:creationId xmlns:p14="http://schemas.microsoft.com/office/powerpoint/2010/main" val="741668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4</a:t>
            </a:fld>
            <a:endParaRPr lang="en-US" altLang="en-US"/>
          </a:p>
        </p:txBody>
      </p:sp>
    </p:spTree>
    <p:extLst>
      <p:ext uri="{BB962C8B-B14F-4D97-AF65-F5344CB8AC3E}">
        <p14:creationId xmlns:p14="http://schemas.microsoft.com/office/powerpoint/2010/main" val="78548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7D84C-FD37-4004-AD30-5A09D760F858}" type="slidenum">
              <a:rPr lang="en-US" smtClean="0"/>
              <a:pPr/>
              <a:t>5</a:t>
            </a:fld>
            <a:endParaRPr lang="en-US" dirty="0"/>
          </a:p>
        </p:txBody>
      </p:sp>
    </p:spTree>
    <p:extLst>
      <p:ext uri="{BB962C8B-B14F-4D97-AF65-F5344CB8AC3E}">
        <p14:creationId xmlns:p14="http://schemas.microsoft.com/office/powerpoint/2010/main" val="3054730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9</a:t>
            </a:fld>
            <a:endParaRPr lang="en-US" altLang="en-US"/>
          </a:p>
        </p:txBody>
      </p:sp>
    </p:spTree>
    <p:extLst>
      <p:ext uri="{BB962C8B-B14F-4D97-AF65-F5344CB8AC3E}">
        <p14:creationId xmlns:p14="http://schemas.microsoft.com/office/powerpoint/2010/main" val="1515961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10</a:t>
            </a:fld>
            <a:endParaRPr lang="en-US" altLang="en-US"/>
          </a:p>
        </p:txBody>
      </p:sp>
    </p:spTree>
    <p:extLst>
      <p:ext uri="{BB962C8B-B14F-4D97-AF65-F5344CB8AC3E}">
        <p14:creationId xmlns:p14="http://schemas.microsoft.com/office/powerpoint/2010/main" val="1736242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53831-98FF-4D10-A337-32DFD45AD4B1}" type="slidenum">
              <a:rPr lang="en-US" altLang="en-US" smtClean="0"/>
              <a:pPr/>
              <a:t>11</a:t>
            </a:fld>
            <a:endParaRPr lang="en-US" altLang="en-US"/>
          </a:p>
        </p:txBody>
      </p:sp>
    </p:spTree>
    <p:extLst>
      <p:ext uri="{BB962C8B-B14F-4D97-AF65-F5344CB8AC3E}">
        <p14:creationId xmlns:p14="http://schemas.microsoft.com/office/powerpoint/2010/main" val="416365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198438" y="152400"/>
            <a:ext cx="8763000" cy="6553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defTabSz="914079" fontAlgn="auto">
              <a:spcBef>
                <a:spcPts val="0"/>
              </a:spcBef>
              <a:spcAft>
                <a:spcPts val="0"/>
              </a:spcAft>
              <a:defRPr/>
            </a:pPr>
            <a:endParaRPr lang="en-US" dirty="0">
              <a:solidFill>
                <a:prstClr val="white"/>
              </a:solidFill>
            </a:endParaRPr>
          </a:p>
        </p:txBody>
      </p:sp>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57600"/>
            <a:ext cx="6400800" cy="1752600"/>
          </a:xfrm>
        </p:spPr>
        <p:txBody>
          <a:bodyPr/>
          <a:lstStyle>
            <a:lvl1pPr marL="0" indent="0" algn="ctr">
              <a:buNone/>
              <a:defRPr>
                <a:solidFill>
                  <a:schemeClr val="tx1">
                    <a:tint val="75000"/>
                  </a:schemeClr>
                </a:solidFill>
              </a:defRPr>
            </a:lvl1pPr>
            <a:lvl2pPr marL="457039" indent="0" algn="ctr">
              <a:buNone/>
              <a:defRPr>
                <a:solidFill>
                  <a:schemeClr val="tx1">
                    <a:tint val="75000"/>
                  </a:schemeClr>
                </a:solidFill>
              </a:defRPr>
            </a:lvl2pPr>
            <a:lvl3pPr marL="914079" indent="0" algn="ctr">
              <a:buNone/>
              <a:defRPr>
                <a:solidFill>
                  <a:schemeClr val="tx1">
                    <a:tint val="75000"/>
                  </a:schemeClr>
                </a:solidFill>
              </a:defRPr>
            </a:lvl3pPr>
            <a:lvl4pPr marL="1371119" indent="0" algn="ctr">
              <a:buNone/>
              <a:defRPr>
                <a:solidFill>
                  <a:schemeClr val="tx1">
                    <a:tint val="75000"/>
                  </a:schemeClr>
                </a:solidFill>
              </a:defRPr>
            </a:lvl4pPr>
            <a:lvl5pPr marL="1828159" indent="0" algn="ctr">
              <a:buNone/>
              <a:defRPr>
                <a:solidFill>
                  <a:schemeClr val="tx1">
                    <a:tint val="75000"/>
                  </a:schemeClr>
                </a:solidFill>
              </a:defRPr>
            </a:lvl5pPr>
            <a:lvl6pPr marL="2285199" indent="0" algn="ctr">
              <a:buNone/>
              <a:defRPr>
                <a:solidFill>
                  <a:schemeClr val="tx1">
                    <a:tint val="75000"/>
                  </a:schemeClr>
                </a:solidFill>
              </a:defRPr>
            </a:lvl6pPr>
            <a:lvl7pPr marL="2742237" indent="0" algn="ctr">
              <a:buNone/>
              <a:defRPr>
                <a:solidFill>
                  <a:schemeClr val="tx1">
                    <a:tint val="75000"/>
                  </a:schemeClr>
                </a:solidFill>
              </a:defRPr>
            </a:lvl7pPr>
            <a:lvl8pPr marL="3199278" indent="0" algn="ctr">
              <a:buNone/>
              <a:defRPr>
                <a:solidFill>
                  <a:schemeClr val="tx1">
                    <a:tint val="75000"/>
                  </a:schemeClr>
                </a:solidFill>
              </a:defRPr>
            </a:lvl8pPr>
            <a:lvl9pPr marL="3656316"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933627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215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0528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3" name="Rectangle 2"/>
          <p:cNvSpPr/>
          <p:nvPr userDrawn="1"/>
        </p:nvSpPr>
        <p:spPr>
          <a:xfrm>
            <a:off x="152400" y="152400"/>
            <a:ext cx="8869363" cy="6553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defTabSz="914079" fontAlgn="auto">
              <a:spcBef>
                <a:spcPts val="0"/>
              </a:spcBef>
              <a:spcAft>
                <a:spcPts val="0"/>
              </a:spcAft>
              <a:defRPr/>
            </a:pPr>
            <a:endParaRPr lang="en-US" dirty="0">
              <a:solidFill>
                <a:prstClr val="white"/>
              </a:solidFill>
            </a:endParaRPr>
          </a:p>
        </p:txBody>
      </p:sp>
      <p:sp>
        <p:nvSpPr>
          <p:cNvPr id="2" name="Content Placeholder 1"/>
          <p:cNvSpPr>
            <a:spLocks noGrp="1"/>
          </p:cNvSpPr>
          <p:nvPr>
            <p:ph/>
          </p:nvPr>
        </p:nvSpPr>
        <p:spPr>
          <a:xfrm>
            <a:off x="381000" y="1447803"/>
            <a:ext cx="8382000" cy="4678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82251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0B00DDD-74ED-44CC-90FB-07BCC1B03325}" type="slidenum">
              <a:rPr lang="en-US" altLang="en-US"/>
              <a:pPr/>
              <a:t>‹#›</a:t>
            </a:fld>
            <a:endParaRPr lang="en-US" altLang="en-US"/>
          </a:p>
        </p:txBody>
      </p:sp>
    </p:spTree>
    <p:extLst>
      <p:ext uri="{BB962C8B-B14F-4D97-AF65-F5344CB8AC3E}">
        <p14:creationId xmlns:p14="http://schemas.microsoft.com/office/powerpoint/2010/main" val="137947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39" indent="0">
              <a:buNone/>
              <a:defRPr sz="1800">
                <a:solidFill>
                  <a:schemeClr val="tx1">
                    <a:tint val="75000"/>
                  </a:schemeClr>
                </a:solidFill>
              </a:defRPr>
            </a:lvl2pPr>
            <a:lvl3pPr marL="914079" indent="0">
              <a:buNone/>
              <a:defRPr sz="1600">
                <a:solidFill>
                  <a:schemeClr val="tx1">
                    <a:tint val="75000"/>
                  </a:schemeClr>
                </a:solidFill>
              </a:defRPr>
            </a:lvl3pPr>
            <a:lvl4pPr marL="1371119" indent="0">
              <a:buNone/>
              <a:defRPr sz="1400">
                <a:solidFill>
                  <a:schemeClr val="tx1">
                    <a:tint val="75000"/>
                  </a:schemeClr>
                </a:solidFill>
              </a:defRPr>
            </a:lvl4pPr>
            <a:lvl5pPr marL="1828159" indent="0">
              <a:buNone/>
              <a:defRPr sz="1400">
                <a:solidFill>
                  <a:schemeClr val="tx1">
                    <a:tint val="75000"/>
                  </a:schemeClr>
                </a:solidFill>
              </a:defRPr>
            </a:lvl5pPr>
            <a:lvl6pPr marL="2285199" indent="0">
              <a:buNone/>
              <a:defRPr sz="1400">
                <a:solidFill>
                  <a:schemeClr val="tx1">
                    <a:tint val="75000"/>
                  </a:schemeClr>
                </a:solidFill>
              </a:defRPr>
            </a:lvl6pPr>
            <a:lvl7pPr marL="2742237" indent="0">
              <a:buNone/>
              <a:defRPr sz="1400">
                <a:solidFill>
                  <a:schemeClr val="tx1">
                    <a:tint val="75000"/>
                  </a:schemeClr>
                </a:solidFill>
              </a:defRPr>
            </a:lvl7pPr>
            <a:lvl8pPr marL="3199278" indent="0">
              <a:buNone/>
              <a:defRPr sz="1400">
                <a:solidFill>
                  <a:schemeClr val="tx1">
                    <a:tint val="75000"/>
                  </a:schemeClr>
                </a:solidFill>
              </a:defRPr>
            </a:lvl8pPr>
            <a:lvl9pPr marL="3656316" indent="0">
              <a:buNone/>
              <a:defRPr sz="1400">
                <a:solidFill>
                  <a:schemeClr val="tx1">
                    <a:tint val="75000"/>
                  </a:schemeClr>
                </a:solidFill>
              </a:defRPr>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2AE10D3-A7F7-4491-B089-A93B9BBF5F0C}" type="slidenum">
              <a:rPr lang="en-US" altLang="en-US"/>
              <a:pPr/>
              <a:t>‹#›</a:t>
            </a:fld>
            <a:endParaRPr lang="en-US" altLang="en-US"/>
          </a:p>
        </p:txBody>
      </p:sp>
    </p:spTree>
    <p:extLst>
      <p:ext uri="{BB962C8B-B14F-4D97-AF65-F5344CB8AC3E}">
        <p14:creationId xmlns:p14="http://schemas.microsoft.com/office/powerpoint/2010/main" val="320165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0662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039" indent="0">
              <a:buNone/>
              <a:defRPr sz="2000" b="1"/>
            </a:lvl2pPr>
            <a:lvl3pPr marL="914079" indent="0">
              <a:buNone/>
              <a:defRPr sz="1800" b="1"/>
            </a:lvl3pPr>
            <a:lvl4pPr marL="1371119" indent="0">
              <a:buNone/>
              <a:defRPr sz="1600" b="1"/>
            </a:lvl4pPr>
            <a:lvl5pPr marL="1828159" indent="0">
              <a:buNone/>
              <a:defRPr sz="1600" b="1"/>
            </a:lvl5pPr>
            <a:lvl6pPr marL="2285199" indent="0">
              <a:buNone/>
              <a:defRPr sz="1600" b="1"/>
            </a:lvl6pPr>
            <a:lvl7pPr marL="2742237" indent="0">
              <a:buNone/>
              <a:defRPr sz="1600" b="1"/>
            </a:lvl7pPr>
            <a:lvl8pPr marL="3199278" indent="0">
              <a:buNone/>
              <a:defRPr sz="1600" b="1"/>
            </a:lvl8pPr>
            <a:lvl9pPr marL="365631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039" indent="0">
              <a:buNone/>
              <a:defRPr sz="2000" b="1"/>
            </a:lvl2pPr>
            <a:lvl3pPr marL="914079" indent="0">
              <a:buNone/>
              <a:defRPr sz="1800" b="1"/>
            </a:lvl3pPr>
            <a:lvl4pPr marL="1371119" indent="0">
              <a:buNone/>
              <a:defRPr sz="1600" b="1"/>
            </a:lvl4pPr>
            <a:lvl5pPr marL="1828159" indent="0">
              <a:buNone/>
              <a:defRPr sz="1600" b="1"/>
            </a:lvl5pPr>
            <a:lvl6pPr marL="2285199" indent="0">
              <a:buNone/>
              <a:defRPr sz="1600" b="1"/>
            </a:lvl6pPr>
            <a:lvl7pPr marL="2742237" indent="0">
              <a:buNone/>
              <a:defRPr sz="1600" b="1"/>
            </a:lvl7pPr>
            <a:lvl8pPr marL="3199278" indent="0">
              <a:buNone/>
              <a:defRPr sz="1600" b="1"/>
            </a:lvl8pPr>
            <a:lvl9pPr marL="365631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898989"/>
                </a:solidFill>
              </a:defRPr>
            </a:lvl1pPr>
          </a:lstStyle>
          <a:p>
            <a:fld id="{03397258-F175-4FEA-B91A-771AF995B256}" type="datetime1">
              <a:rPr lang="en-US" altLang="en-US"/>
              <a:pPr/>
              <a:t>8/17/2018</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defTabSz="914079" fontAlgn="auto">
              <a:spcBef>
                <a:spcPts val="0"/>
              </a:spcBef>
              <a:spcAft>
                <a:spcPts val="0"/>
              </a:spcAft>
              <a:defRPr>
                <a:solidFill>
                  <a:prstClr val="black">
                    <a:tint val="75000"/>
                  </a:prstClr>
                </a:solidFill>
                <a:latin typeface="+mn-lt"/>
                <a:ea typeface="+mn-ea"/>
              </a:defRPr>
            </a:lvl1pPr>
          </a:lstStyle>
          <a:p>
            <a:pPr>
              <a:defRPr/>
            </a:pPr>
            <a:r>
              <a:rPr lang="en-US"/>
              <a:t>DRAFT</a:t>
            </a:r>
            <a:endParaRPr lang="en-US" dirty="0"/>
          </a:p>
        </p:txBody>
      </p:sp>
      <p:sp>
        <p:nvSpPr>
          <p:cNvPr id="9" name="Slide Number Placeholder 8"/>
          <p:cNvSpPr>
            <a:spLocks noGrp="1"/>
          </p:cNvSpPr>
          <p:nvPr>
            <p:ph type="sldNum" sz="quarter" idx="12"/>
          </p:nvPr>
        </p:nvSpPr>
        <p:spPr>
          <a:xfrm>
            <a:off x="6553200" y="6356350"/>
            <a:ext cx="2133600" cy="365125"/>
          </a:xfrm>
        </p:spPr>
        <p:txBody>
          <a:bodyPr/>
          <a:lstStyle>
            <a:lvl1pPr>
              <a:defRPr/>
            </a:lvl1pPr>
          </a:lstStyle>
          <a:p>
            <a:fld id="{00DB7512-24CA-4549-9F13-5C5FC597B701}" type="slidenum">
              <a:rPr lang="en-US" altLang="en-US"/>
              <a:pPr/>
              <a:t>‹#›</a:t>
            </a:fld>
            <a:endParaRPr lang="en-US" altLang="en-US"/>
          </a:p>
        </p:txBody>
      </p:sp>
    </p:spTree>
    <p:extLst>
      <p:ext uri="{BB962C8B-B14F-4D97-AF65-F5344CB8AC3E}">
        <p14:creationId xmlns:p14="http://schemas.microsoft.com/office/powerpoint/2010/main" val="123762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3"/>
          <p:cNvSpPr>
            <a:spLocks noGrp="1"/>
          </p:cNvSpPr>
          <p:nvPr>
            <p:ph type="sldNum" sz="quarter" idx="10"/>
          </p:nvPr>
        </p:nvSpPr>
        <p:spPr/>
        <p:txBody>
          <a:bodyPr/>
          <a:lstStyle>
            <a:lvl1pPr>
              <a:defRPr/>
            </a:lvl1pPr>
          </a:lstStyle>
          <a:p>
            <a:fld id="{49759174-D248-49D2-9610-BC2ED00FD7AA}" type="slidenum">
              <a:rPr lang="en-US" altLang="en-US"/>
              <a:pPr/>
              <a:t>‹#›</a:t>
            </a:fld>
            <a:endParaRPr lang="en-US" altLang="en-US"/>
          </a:p>
        </p:txBody>
      </p:sp>
    </p:spTree>
    <p:extLst>
      <p:ext uri="{BB962C8B-B14F-4D97-AF65-F5344CB8AC3E}">
        <p14:creationId xmlns:p14="http://schemas.microsoft.com/office/powerpoint/2010/main" val="1810456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fld id="{47B772BF-C38C-4F4C-86F6-7647DF83E5CA}" type="slidenum">
              <a:rPr lang="en-US" altLang="en-US"/>
              <a:pPr/>
              <a:t>‹#›</a:t>
            </a:fld>
            <a:endParaRPr lang="en-US" altLang="en-US"/>
          </a:p>
        </p:txBody>
      </p:sp>
    </p:spTree>
    <p:extLst>
      <p:ext uri="{BB962C8B-B14F-4D97-AF65-F5344CB8AC3E}">
        <p14:creationId xmlns:p14="http://schemas.microsoft.com/office/powerpoint/2010/main" val="206338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0"/>
            <a:ext cx="3008313" cy="4691063"/>
          </a:xfrm>
        </p:spPr>
        <p:txBody>
          <a:bodyPr/>
          <a:lstStyle>
            <a:lvl1pPr marL="0" indent="0">
              <a:buNone/>
              <a:defRPr sz="1400"/>
            </a:lvl1pPr>
            <a:lvl2pPr marL="457039" indent="0">
              <a:buNone/>
              <a:defRPr sz="1200"/>
            </a:lvl2pPr>
            <a:lvl3pPr marL="914079" indent="0">
              <a:buNone/>
              <a:defRPr sz="1000"/>
            </a:lvl3pPr>
            <a:lvl4pPr marL="1371119" indent="0">
              <a:buNone/>
              <a:defRPr sz="900"/>
            </a:lvl4pPr>
            <a:lvl5pPr marL="1828159" indent="0">
              <a:buNone/>
              <a:defRPr sz="900"/>
            </a:lvl5pPr>
            <a:lvl6pPr marL="2285199" indent="0">
              <a:buNone/>
              <a:defRPr sz="900"/>
            </a:lvl6pPr>
            <a:lvl7pPr marL="2742237" indent="0">
              <a:buNone/>
              <a:defRPr sz="900"/>
            </a:lvl7pPr>
            <a:lvl8pPr marL="3199278" indent="0">
              <a:buNone/>
              <a:defRPr sz="900"/>
            </a:lvl8pPr>
            <a:lvl9pPr marL="3656316"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898989"/>
                </a:solidFill>
              </a:defRPr>
            </a:lvl1pPr>
          </a:lstStyle>
          <a:p>
            <a:fld id="{5097A09F-36F1-4854-9752-F51C43EECBAB}" type="datetime1">
              <a:rPr lang="en-US" altLang="en-US"/>
              <a:pPr/>
              <a:t>8/17/2018</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defTabSz="914079" fontAlgn="auto">
              <a:spcBef>
                <a:spcPts val="0"/>
              </a:spcBef>
              <a:spcAft>
                <a:spcPts val="0"/>
              </a:spcAft>
              <a:defRPr>
                <a:solidFill>
                  <a:prstClr val="black">
                    <a:tint val="75000"/>
                  </a:prstClr>
                </a:solidFill>
                <a:latin typeface="+mn-lt"/>
                <a:ea typeface="+mn-ea"/>
              </a:defRPr>
            </a:lvl1pPr>
          </a:lstStyle>
          <a:p>
            <a:pPr>
              <a:defRPr/>
            </a:pPr>
            <a:r>
              <a:rPr lang="en-US"/>
              <a:t>DRAFT</a:t>
            </a:r>
            <a:endParaRPr lang="en-US" dirty="0"/>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fld id="{64F0AE79-B300-4F00-932B-D48F34D78805}" type="slidenum">
              <a:rPr lang="en-US" altLang="en-US"/>
              <a:pPr/>
              <a:t>‹#›</a:t>
            </a:fld>
            <a:endParaRPr lang="en-US" altLang="en-US"/>
          </a:p>
        </p:txBody>
      </p:sp>
    </p:spTree>
    <p:extLst>
      <p:ext uri="{BB962C8B-B14F-4D97-AF65-F5344CB8AC3E}">
        <p14:creationId xmlns:p14="http://schemas.microsoft.com/office/powerpoint/2010/main" val="1557239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Autofit/>
          </a:bodyPr>
          <a:lstStyle>
            <a:lvl1pPr marL="0" indent="0">
              <a:buNone/>
              <a:defRPr sz="3200"/>
            </a:lvl1pPr>
            <a:lvl2pPr marL="457039" indent="0">
              <a:buNone/>
              <a:defRPr sz="2800"/>
            </a:lvl2pPr>
            <a:lvl3pPr marL="914079" indent="0">
              <a:buNone/>
              <a:defRPr sz="2400"/>
            </a:lvl3pPr>
            <a:lvl4pPr marL="1371119" indent="0">
              <a:buNone/>
              <a:defRPr sz="2000"/>
            </a:lvl4pPr>
            <a:lvl5pPr marL="1828159" indent="0">
              <a:buNone/>
              <a:defRPr sz="2000"/>
            </a:lvl5pPr>
            <a:lvl6pPr marL="2285199" indent="0">
              <a:buNone/>
              <a:defRPr sz="2000"/>
            </a:lvl6pPr>
            <a:lvl7pPr marL="2742237" indent="0">
              <a:buNone/>
              <a:defRPr sz="2000"/>
            </a:lvl7pPr>
            <a:lvl8pPr marL="3199278" indent="0">
              <a:buNone/>
              <a:defRPr sz="2000"/>
            </a:lvl8pPr>
            <a:lvl9pPr marL="3656316"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039" indent="0">
              <a:buNone/>
              <a:defRPr sz="1200"/>
            </a:lvl2pPr>
            <a:lvl3pPr marL="914079" indent="0">
              <a:buNone/>
              <a:defRPr sz="1000"/>
            </a:lvl3pPr>
            <a:lvl4pPr marL="1371119" indent="0">
              <a:buNone/>
              <a:defRPr sz="900"/>
            </a:lvl4pPr>
            <a:lvl5pPr marL="1828159" indent="0">
              <a:buNone/>
              <a:defRPr sz="900"/>
            </a:lvl5pPr>
            <a:lvl6pPr marL="2285199" indent="0">
              <a:buNone/>
              <a:defRPr sz="900"/>
            </a:lvl6pPr>
            <a:lvl7pPr marL="2742237" indent="0">
              <a:buNone/>
              <a:defRPr sz="900"/>
            </a:lvl7pPr>
            <a:lvl8pPr marL="3199278" indent="0">
              <a:buNone/>
              <a:defRPr sz="900"/>
            </a:lvl8pPr>
            <a:lvl9pPr marL="3656316" indent="0">
              <a:buNone/>
              <a:defRPr sz="900"/>
            </a:lvl9pPr>
          </a:lstStyle>
          <a:p>
            <a:pPr lvl="0"/>
            <a:r>
              <a:rPr lang="en-US" smtClean="0"/>
              <a:t>Click to edit Master text styles</a:t>
            </a:r>
          </a:p>
        </p:txBody>
      </p:sp>
    </p:spTree>
    <p:extLst>
      <p:ext uri="{BB962C8B-B14F-4D97-AF65-F5344CB8AC3E}">
        <p14:creationId xmlns:p14="http://schemas.microsoft.com/office/powerpoint/2010/main" val="3903291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8102E"/>
        </a:solidFill>
        <a:effectLst/>
      </p:bgPr>
    </p:bg>
    <p:spTree>
      <p:nvGrpSpPr>
        <p:cNvPr id="1" name=""/>
        <p:cNvGrpSpPr/>
        <p:nvPr/>
      </p:nvGrpSpPr>
      <p:grpSpPr>
        <a:xfrm>
          <a:off x="0" y="0"/>
          <a:ext cx="0" cy="0"/>
          <a:chOff x="0" y="0"/>
          <a:chExt cx="0" cy="0"/>
        </a:xfrm>
      </p:grpSpPr>
      <p:sp>
        <p:nvSpPr>
          <p:cNvPr id="11" name="Rectangle 10"/>
          <p:cNvSpPr/>
          <p:nvPr userDrawn="1"/>
        </p:nvSpPr>
        <p:spPr>
          <a:xfrm>
            <a:off x="152400" y="152400"/>
            <a:ext cx="8869363" cy="6553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defTabSz="914079" fontAlgn="auto">
              <a:spcBef>
                <a:spcPts val="0"/>
              </a:spcBef>
              <a:spcAft>
                <a:spcPts val="0"/>
              </a:spcAft>
              <a:defRPr/>
            </a:pPr>
            <a:endParaRPr lang="en-US" dirty="0">
              <a:solidFill>
                <a:prstClr val="white"/>
              </a:solidFill>
            </a:endParaRPr>
          </a:p>
        </p:txBody>
      </p:sp>
      <p:sp>
        <p:nvSpPr>
          <p:cNvPr id="9219" name="Title Placeholder 1"/>
          <p:cNvSpPr>
            <a:spLocks noGrp="1"/>
          </p:cNvSpPr>
          <p:nvPr>
            <p:ph type="title"/>
          </p:nvPr>
        </p:nvSpPr>
        <p:spPr bwMode="auto">
          <a:xfrm>
            <a:off x="1295400" y="274638"/>
            <a:ext cx="73152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p>
            <a:pPr lvl="0"/>
            <a:r>
              <a:rPr lang="en-US" altLang="en-US" smtClean="0"/>
              <a:t>Click to edit Master title style</a:t>
            </a:r>
          </a:p>
        </p:txBody>
      </p:sp>
      <p:sp>
        <p:nvSpPr>
          <p:cNvPr id="9220" name="Text Placeholder 2"/>
          <p:cNvSpPr>
            <a:spLocks noGrp="1"/>
          </p:cNvSpPr>
          <p:nvPr>
            <p:ph type="body" idx="1"/>
          </p:nvPr>
        </p:nvSpPr>
        <p:spPr bwMode="auto">
          <a:xfrm>
            <a:off x="609600" y="1600200"/>
            <a:ext cx="80010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82483" y="304800"/>
            <a:ext cx="1082841" cy="1082841"/>
          </a:xfrm>
          <a:prstGeom prst="ellipse">
            <a:avLst/>
          </a:prstGeom>
          <a:blipFill rotWithShape="1">
            <a:blip r:embed="rId15"/>
            <a:stretch>
              <a:fillRect/>
            </a:stretch>
          </a:blipFill>
          <a:ln>
            <a:noFill/>
          </a:ln>
          <a:effectLst>
            <a:softEdge rad="112500"/>
          </a:effectLst>
        </p:spPr>
      </p:pic>
      <p:sp>
        <p:nvSpPr>
          <p:cNvPr id="4" name="Slide Number Placeholder 3"/>
          <p:cNvSpPr>
            <a:spLocks noGrp="1"/>
          </p:cNvSpPr>
          <p:nvPr>
            <p:ph type="sldNum" sz="quarter" idx="4"/>
          </p:nvPr>
        </p:nvSpPr>
        <p:spPr>
          <a:xfrm>
            <a:off x="693420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92B4A46-CD13-44AD-9248-E281CB5D64A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6" r:id="rId1"/>
    <p:sldLayoutId id="2147483682" r:id="rId2"/>
    <p:sldLayoutId id="2147483683" r:id="rId3"/>
    <p:sldLayoutId id="2147483687" r:id="rId4"/>
    <p:sldLayoutId id="2147483688" r:id="rId5"/>
    <p:sldLayoutId id="2147483684" r:id="rId6"/>
    <p:sldLayoutId id="2147483685" r:id="rId7"/>
    <p:sldLayoutId id="2147483689" r:id="rId8"/>
    <p:sldLayoutId id="2147483690" r:id="rId9"/>
    <p:sldLayoutId id="2147483691" r:id="rId10"/>
    <p:sldLayoutId id="2147483692" r:id="rId11"/>
    <p:sldLayoutId id="2147483693" r:id="rId12"/>
  </p:sldLayoutIdLst>
  <p:hf hdr="0" ftr="0" dt="0"/>
  <p:txStyles>
    <p:titleStyle>
      <a:lvl1pPr algn="l" defTabSz="912813"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79" rtl="0" eaLnBrk="1" latinLnBrk="0" hangingPunct="1">
        <a:defRPr sz="1800" kern="1200">
          <a:solidFill>
            <a:schemeClr val="tx1"/>
          </a:solidFill>
          <a:latin typeface="+mn-lt"/>
          <a:ea typeface="+mn-ea"/>
          <a:cs typeface="+mn-cs"/>
        </a:defRPr>
      </a:lvl1pPr>
      <a:lvl2pPr marL="457039" algn="l" defTabSz="914079" rtl="0" eaLnBrk="1" latinLnBrk="0" hangingPunct="1">
        <a:defRPr sz="1800" kern="1200">
          <a:solidFill>
            <a:schemeClr val="tx1"/>
          </a:solidFill>
          <a:latin typeface="+mn-lt"/>
          <a:ea typeface="+mn-ea"/>
          <a:cs typeface="+mn-cs"/>
        </a:defRPr>
      </a:lvl2pPr>
      <a:lvl3pPr marL="914079" algn="l" defTabSz="914079" rtl="0" eaLnBrk="1" latinLnBrk="0" hangingPunct="1">
        <a:defRPr sz="1800" kern="1200">
          <a:solidFill>
            <a:schemeClr val="tx1"/>
          </a:solidFill>
          <a:latin typeface="+mn-lt"/>
          <a:ea typeface="+mn-ea"/>
          <a:cs typeface="+mn-cs"/>
        </a:defRPr>
      </a:lvl3pPr>
      <a:lvl4pPr marL="1371119" algn="l" defTabSz="914079" rtl="0" eaLnBrk="1" latinLnBrk="0" hangingPunct="1">
        <a:defRPr sz="1800" kern="1200">
          <a:solidFill>
            <a:schemeClr val="tx1"/>
          </a:solidFill>
          <a:latin typeface="+mn-lt"/>
          <a:ea typeface="+mn-ea"/>
          <a:cs typeface="+mn-cs"/>
        </a:defRPr>
      </a:lvl4pPr>
      <a:lvl5pPr marL="1828159" algn="l" defTabSz="914079" rtl="0" eaLnBrk="1" latinLnBrk="0" hangingPunct="1">
        <a:defRPr sz="1800" kern="1200">
          <a:solidFill>
            <a:schemeClr val="tx1"/>
          </a:solidFill>
          <a:latin typeface="+mn-lt"/>
          <a:ea typeface="+mn-ea"/>
          <a:cs typeface="+mn-cs"/>
        </a:defRPr>
      </a:lvl5pPr>
      <a:lvl6pPr marL="2285199" algn="l" defTabSz="914079" rtl="0" eaLnBrk="1" latinLnBrk="0" hangingPunct="1">
        <a:defRPr sz="1800" kern="1200">
          <a:solidFill>
            <a:schemeClr val="tx1"/>
          </a:solidFill>
          <a:latin typeface="+mn-lt"/>
          <a:ea typeface="+mn-ea"/>
          <a:cs typeface="+mn-cs"/>
        </a:defRPr>
      </a:lvl6pPr>
      <a:lvl7pPr marL="2742237" algn="l" defTabSz="914079" rtl="0" eaLnBrk="1" latinLnBrk="0" hangingPunct="1">
        <a:defRPr sz="1800" kern="1200">
          <a:solidFill>
            <a:schemeClr val="tx1"/>
          </a:solidFill>
          <a:latin typeface="+mn-lt"/>
          <a:ea typeface="+mn-ea"/>
          <a:cs typeface="+mn-cs"/>
        </a:defRPr>
      </a:lvl7pPr>
      <a:lvl8pPr marL="3199278" algn="l" defTabSz="914079" rtl="0" eaLnBrk="1" latinLnBrk="0" hangingPunct="1">
        <a:defRPr sz="1800" kern="1200">
          <a:solidFill>
            <a:schemeClr val="tx1"/>
          </a:solidFill>
          <a:latin typeface="+mn-lt"/>
          <a:ea typeface="+mn-ea"/>
          <a:cs typeface="+mn-cs"/>
        </a:defRPr>
      </a:lvl8pPr>
      <a:lvl9pPr marL="3656316" algn="l" defTabSz="91407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a:bodyPr>
          <a:lstStyle/>
          <a:p>
            <a:pPr defTabSz="914079" fontAlgn="auto">
              <a:spcAft>
                <a:spcPts val="0"/>
              </a:spcAft>
              <a:defRPr/>
            </a:pPr>
            <a:r>
              <a:rPr lang="en-US" sz="3000" dirty="0" smtClean="0">
                <a:solidFill>
                  <a:prstClr val="black">
                    <a:tint val="75000"/>
                  </a:prstClr>
                </a:solidFill>
                <a:ea typeface="+mn-ea"/>
              </a:rPr>
              <a:t>FY2019 Annual Budget</a:t>
            </a:r>
            <a:endParaRPr lang="en-US" sz="3000" dirty="0">
              <a:solidFill>
                <a:prstClr val="black">
                  <a:tint val="75000"/>
                </a:prstClr>
              </a:solidFill>
              <a:ea typeface="+mn-ea"/>
            </a:endParaRPr>
          </a:p>
          <a:p>
            <a:pPr defTabSz="914079" fontAlgn="auto">
              <a:spcAft>
                <a:spcPts val="0"/>
              </a:spcAft>
              <a:defRPr/>
            </a:pPr>
            <a:endParaRPr lang="en-US" sz="2200" dirty="0">
              <a:solidFill>
                <a:prstClr val="black">
                  <a:tint val="75000"/>
                </a:prstClr>
              </a:solidFill>
              <a:ea typeface="+mn-ea"/>
            </a:endParaRPr>
          </a:p>
          <a:p>
            <a:pPr defTabSz="914079" fontAlgn="auto">
              <a:spcAft>
                <a:spcPts val="0"/>
              </a:spcAft>
              <a:defRPr/>
            </a:pPr>
            <a:r>
              <a:rPr lang="en-US" sz="2200" dirty="0" smtClean="0">
                <a:solidFill>
                  <a:prstClr val="black">
                    <a:tint val="75000"/>
                  </a:prstClr>
                </a:solidFill>
                <a:ea typeface="+mn-ea"/>
              </a:rPr>
              <a:t>May 24, 2018</a:t>
            </a:r>
          </a:p>
          <a:p>
            <a:pPr defTabSz="914079" fontAlgn="auto">
              <a:spcAft>
                <a:spcPts val="0"/>
              </a:spcAft>
              <a:defRPr/>
            </a:pPr>
            <a:endParaRPr lang="en-US" sz="2200" dirty="0">
              <a:solidFill>
                <a:prstClr val="black">
                  <a:tint val="75000"/>
                </a:prstClr>
              </a:solidFill>
              <a:ea typeface="+mn-ea"/>
            </a:endParaRPr>
          </a:p>
          <a:p>
            <a:pPr defTabSz="914079" fontAlgn="auto">
              <a:spcAft>
                <a:spcPts val="0"/>
              </a:spcAft>
              <a:defRPr/>
            </a:pPr>
            <a:endParaRPr lang="en-US" sz="2900" b="1" dirty="0">
              <a:solidFill>
                <a:srgbClr val="FF0000"/>
              </a:solidFill>
              <a:ea typeface="+mn-ea"/>
            </a:endParaRPr>
          </a:p>
        </p:txBody>
      </p:sp>
      <p:sp>
        <p:nvSpPr>
          <p:cNvPr id="18434" name="Slide Number Placeholder 5"/>
          <p:cNvSpPr>
            <a:spLocks noGrp="1"/>
          </p:cNvSpPr>
          <p:nvPr>
            <p:ph type="sldNum" sz="quarter" idx="4294967295"/>
          </p:nvPr>
        </p:nvSpPr>
        <p:spPr bwMode="auto">
          <a:xfrm>
            <a:off x="7010400" y="6356350"/>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DF6C037-492C-4481-A465-1FFF6F9A4995}" type="slidenum">
              <a:rPr lang="en-US" altLang="en-US">
                <a:solidFill>
                  <a:srgbClr val="898989"/>
                </a:solidFill>
              </a:rPr>
              <a:pPr/>
              <a:t>0</a:t>
            </a:fld>
            <a:endParaRPr lang="en-US" altLang="en-US">
              <a:solidFill>
                <a:srgbClr val="898989"/>
              </a:solidFill>
            </a:endParaRPr>
          </a:p>
        </p:txBody>
      </p:sp>
      <p:pic>
        <p:nvPicPr>
          <p:cNvPr id="1843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79525" y="2441575"/>
            <a:ext cx="6584950" cy="377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9</a:t>
            </a:fld>
            <a:endParaRPr lang="en-US" altLang="en-US"/>
          </a:p>
        </p:txBody>
      </p:sp>
      <p:sp>
        <p:nvSpPr>
          <p:cNvPr id="5" name="Title 2"/>
          <p:cNvSpPr txBox="1">
            <a:spLocks/>
          </p:cNvSpPr>
          <p:nvPr/>
        </p:nvSpPr>
        <p:spPr bwMode="auto">
          <a:xfrm>
            <a:off x="685800" y="213042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lvl1pPr algn="l" defTabSz="912813"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a:lstStyle>
          <a:p>
            <a:pPr algn="ctr"/>
            <a:r>
              <a:rPr lang="en-US" dirty="0" smtClean="0"/>
              <a:t>University of Houston</a:t>
            </a:r>
            <a:endParaRPr lang="en-US" dirty="0"/>
          </a:p>
        </p:txBody>
      </p:sp>
      <p:sp>
        <p:nvSpPr>
          <p:cNvPr id="6" name="Subtitle 3"/>
          <p:cNvSpPr txBox="1">
            <a:spLocks/>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65000"/>
                  </a:schemeClr>
                </a:solidFill>
              </a:rPr>
              <a:t>FY2019 Annual Budget</a:t>
            </a:r>
          </a:p>
          <a:p>
            <a:pPr algn="ctr"/>
            <a:endParaRPr lang="en-US" dirty="0"/>
          </a:p>
        </p:txBody>
      </p:sp>
    </p:spTree>
    <p:extLst>
      <p:ext uri="{BB962C8B-B14F-4D97-AF65-F5344CB8AC3E}">
        <p14:creationId xmlns:p14="http://schemas.microsoft.com/office/powerpoint/2010/main" val="2044997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10</a:t>
            </a:fld>
            <a:endParaRPr lang="en-US" altLang="en-US"/>
          </a:p>
        </p:txBody>
      </p:sp>
      <p:sp>
        <p:nvSpPr>
          <p:cNvPr id="5" name="Title 2"/>
          <p:cNvSpPr>
            <a:spLocks noGrp="1"/>
          </p:cNvSpPr>
          <p:nvPr>
            <p:ph type="title"/>
          </p:nvPr>
        </p:nvSpPr>
        <p:spPr>
          <a:xfrm>
            <a:off x="1295400" y="533400"/>
            <a:ext cx="7010400" cy="731838"/>
          </a:xfrm>
        </p:spPr>
        <p:txBody>
          <a:bodyPr>
            <a:noAutofit/>
          </a:bodyPr>
          <a:lstStyle/>
          <a:p>
            <a:pPr algn="ctr"/>
            <a:r>
              <a:rPr lang="en-US" sz="3600" dirty="0" smtClean="0"/>
              <a:t>University of Houston</a:t>
            </a:r>
            <a:br>
              <a:rPr lang="en-US" sz="3600" dirty="0" smtClean="0"/>
            </a:br>
            <a:r>
              <a:rPr lang="en-US" sz="3600" dirty="0" smtClean="0"/>
              <a:t>Recent Accomplishments</a:t>
            </a:r>
            <a:endParaRPr lang="en-US" sz="3600" dirty="0"/>
          </a:p>
        </p:txBody>
      </p:sp>
      <p:sp>
        <p:nvSpPr>
          <p:cNvPr id="6" name="Content Placeholder 1"/>
          <p:cNvSpPr>
            <a:spLocks noGrp="1"/>
          </p:cNvSpPr>
          <p:nvPr>
            <p:ph idx="1"/>
          </p:nvPr>
        </p:nvSpPr>
        <p:spPr>
          <a:xfrm>
            <a:off x="457200" y="1676400"/>
            <a:ext cx="8229600" cy="4525963"/>
          </a:xfrm>
        </p:spPr>
        <p:txBody>
          <a:bodyPr>
            <a:normAutofit fontScale="92500" lnSpcReduction="10000"/>
          </a:bodyPr>
          <a:lstStyle/>
          <a:p>
            <a:r>
              <a:rPr lang="en-US" sz="2900" dirty="0" smtClean="0">
                <a:solidFill>
                  <a:srgbClr val="000000"/>
                </a:solidFill>
                <a:latin typeface="Calibri" panose="020F0502020204030204" pitchFamily="34" charset="0"/>
              </a:rPr>
              <a:t>Record </a:t>
            </a:r>
            <a:r>
              <a:rPr lang="en-US" sz="2900" dirty="0">
                <a:solidFill>
                  <a:srgbClr val="000000"/>
                </a:solidFill>
                <a:latin typeface="Calibri" panose="020F0502020204030204" pitchFamily="34" charset="0"/>
              </a:rPr>
              <a:t>student enrollment of 45,364</a:t>
            </a:r>
          </a:p>
          <a:p>
            <a:r>
              <a:rPr lang="en-US" sz="2900" dirty="0">
                <a:solidFill>
                  <a:srgbClr val="000000"/>
                </a:solidFill>
                <a:latin typeface="Calibri" panose="020F0502020204030204" pitchFamily="34" charset="0"/>
              </a:rPr>
              <a:t>9,448 total degrees awarded</a:t>
            </a:r>
          </a:p>
          <a:p>
            <a:r>
              <a:rPr lang="en-US" sz="2900" dirty="0">
                <a:solidFill>
                  <a:srgbClr val="000000"/>
                </a:solidFill>
                <a:latin typeface="Calibri" panose="020F0502020204030204" pitchFamily="34" charset="0"/>
              </a:rPr>
              <a:t>369 Doctorates awarded</a:t>
            </a:r>
          </a:p>
          <a:p>
            <a:r>
              <a:rPr lang="en-US" sz="2900" dirty="0">
                <a:solidFill>
                  <a:srgbClr val="000000"/>
                </a:solidFill>
                <a:latin typeface="Calibri" panose="020F0502020204030204" pitchFamily="34" charset="0"/>
              </a:rPr>
              <a:t>4-year graduation rate of 33% (up from 30%)</a:t>
            </a:r>
          </a:p>
          <a:p>
            <a:r>
              <a:rPr lang="en-US" sz="2900" dirty="0">
                <a:solidFill>
                  <a:srgbClr val="000000"/>
                </a:solidFill>
                <a:latin typeface="Calibri" panose="020F0502020204030204" pitchFamily="34" charset="0"/>
              </a:rPr>
              <a:t>6-year graduation rate of 54% (up from 51%)</a:t>
            </a:r>
          </a:p>
          <a:p>
            <a:r>
              <a:rPr lang="en-US" sz="2900" dirty="0">
                <a:solidFill>
                  <a:srgbClr val="000000"/>
                </a:solidFill>
                <a:latin typeface="Calibri" panose="020F0502020204030204" pitchFamily="34" charset="0"/>
              </a:rPr>
              <a:t>71% of freshmen participating in UHin4</a:t>
            </a:r>
          </a:p>
          <a:p>
            <a:r>
              <a:rPr lang="en-US" sz="2900" dirty="0">
                <a:solidFill>
                  <a:srgbClr val="000000"/>
                </a:solidFill>
                <a:latin typeface="Calibri" panose="020F0502020204030204" pitchFamily="34" charset="0"/>
              </a:rPr>
              <a:t>Several of UH’s programs received national recognition this year(e.g. Graduate School of Social Work, </a:t>
            </a:r>
            <a:r>
              <a:rPr lang="en-US" sz="2900" dirty="0" err="1">
                <a:solidFill>
                  <a:srgbClr val="000000"/>
                </a:solidFill>
                <a:latin typeface="Calibri" panose="020F0502020204030204" pitchFamily="34" charset="0"/>
              </a:rPr>
              <a:t>Cyvia</a:t>
            </a:r>
            <a:r>
              <a:rPr lang="en-US" sz="2900" dirty="0">
                <a:solidFill>
                  <a:srgbClr val="000000"/>
                </a:solidFill>
                <a:latin typeface="Calibri" panose="020F0502020204030204" pitchFamily="34" charset="0"/>
              </a:rPr>
              <a:t> &amp; Melvyn </a:t>
            </a:r>
            <a:r>
              <a:rPr lang="en-US" sz="2900" dirty="0" smtClean="0">
                <a:solidFill>
                  <a:srgbClr val="000000"/>
                </a:solidFill>
                <a:latin typeface="Calibri" panose="020F0502020204030204" pitchFamily="34" charset="0"/>
              </a:rPr>
              <a:t>Wolff Center </a:t>
            </a:r>
            <a:r>
              <a:rPr lang="en-US" sz="2900" dirty="0">
                <a:solidFill>
                  <a:srgbClr val="000000"/>
                </a:solidFill>
                <a:latin typeface="Calibri" panose="020F0502020204030204" pitchFamily="34" charset="0"/>
              </a:rPr>
              <a:t>for Entrepreneurship, Petroleum Engineering, and </a:t>
            </a:r>
            <a:r>
              <a:rPr lang="en-US" sz="2900" dirty="0" smtClean="0">
                <a:solidFill>
                  <a:srgbClr val="000000"/>
                </a:solidFill>
                <a:latin typeface="Calibri" panose="020F0502020204030204" pitchFamily="34" charset="0"/>
              </a:rPr>
              <a:t>UH Libraries</a:t>
            </a:r>
            <a:r>
              <a:rPr lang="en-US" sz="2900" dirty="0">
                <a:solidFill>
                  <a:srgbClr val="000000"/>
                </a:solidFill>
                <a:latin typeface="Calibri" panose="020F0502020204030204" pitchFamily="34" charset="0"/>
              </a:rPr>
              <a:t>).</a:t>
            </a:r>
          </a:p>
          <a:p>
            <a:endParaRPr lang="en-US" dirty="0" smtClean="0"/>
          </a:p>
        </p:txBody>
      </p:sp>
    </p:spTree>
    <p:extLst>
      <p:ext uri="{BB962C8B-B14F-4D97-AF65-F5344CB8AC3E}">
        <p14:creationId xmlns:p14="http://schemas.microsoft.com/office/powerpoint/2010/main" val="3658187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11</a:t>
            </a:fld>
            <a:endParaRPr lang="en-US" altLang="en-US"/>
          </a:p>
        </p:txBody>
      </p:sp>
      <p:pic>
        <p:nvPicPr>
          <p:cNvPr id="2" name="Picture 1"/>
          <p:cNvPicPr>
            <a:picLocks noChangeAspect="1"/>
          </p:cNvPicPr>
          <p:nvPr/>
        </p:nvPicPr>
        <p:blipFill>
          <a:blip r:embed="rId3"/>
          <a:stretch>
            <a:fillRect/>
          </a:stretch>
        </p:blipFill>
        <p:spPr>
          <a:xfrm>
            <a:off x="1371600" y="304800"/>
            <a:ext cx="8044471" cy="6180608"/>
          </a:xfrm>
          <a:prstGeom prst="rect">
            <a:avLst/>
          </a:prstGeom>
        </p:spPr>
      </p:pic>
    </p:spTree>
    <p:extLst>
      <p:ext uri="{BB962C8B-B14F-4D97-AF65-F5344CB8AC3E}">
        <p14:creationId xmlns:p14="http://schemas.microsoft.com/office/powerpoint/2010/main" val="1441900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12</a:t>
            </a:fld>
            <a:endParaRPr lang="en-US" alt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90600"/>
            <a:ext cx="7964886" cy="5152286"/>
          </a:xfrm>
          <a:prstGeom prst="rect">
            <a:avLst/>
          </a:prstGeom>
        </p:spPr>
      </p:pic>
      <p:pic>
        <p:nvPicPr>
          <p:cNvPr id="5" name="Picture 4"/>
          <p:cNvPicPr>
            <a:picLocks noChangeAspect="1"/>
          </p:cNvPicPr>
          <p:nvPr/>
        </p:nvPicPr>
        <p:blipFill>
          <a:blip r:embed="rId4"/>
          <a:stretch>
            <a:fillRect/>
          </a:stretch>
        </p:blipFill>
        <p:spPr>
          <a:xfrm>
            <a:off x="228600" y="247810"/>
            <a:ext cx="1200000" cy="1276190"/>
          </a:xfrm>
          <a:prstGeom prst="rect">
            <a:avLst/>
          </a:prstGeom>
        </p:spPr>
      </p:pic>
    </p:spTree>
    <p:extLst>
      <p:ext uri="{BB962C8B-B14F-4D97-AF65-F5344CB8AC3E}">
        <p14:creationId xmlns:p14="http://schemas.microsoft.com/office/powerpoint/2010/main" val="2833029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13</a:t>
            </a:fld>
            <a:endParaRPr lang="en-US" altLang="en-US"/>
          </a:p>
        </p:txBody>
      </p:sp>
      <p:pic>
        <p:nvPicPr>
          <p:cNvPr id="5" name="Picture 4"/>
          <p:cNvPicPr>
            <a:picLocks noChangeAspect="1"/>
          </p:cNvPicPr>
          <p:nvPr/>
        </p:nvPicPr>
        <p:blipFill>
          <a:blip r:embed="rId3"/>
          <a:stretch>
            <a:fillRect/>
          </a:stretch>
        </p:blipFill>
        <p:spPr>
          <a:xfrm>
            <a:off x="609600" y="990600"/>
            <a:ext cx="8310019" cy="4778489"/>
          </a:xfrm>
          <a:prstGeom prst="rect">
            <a:avLst/>
          </a:prstGeom>
        </p:spPr>
      </p:pic>
      <p:pic>
        <p:nvPicPr>
          <p:cNvPr id="6" name="Picture 5"/>
          <p:cNvPicPr>
            <a:picLocks noChangeAspect="1"/>
          </p:cNvPicPr>
          <p:nvPr/>
        </p:nvPicPr>
        <p:blipFill>
          <a:blip r:embed="rId4"/>
          <a:stretch>
            <a:fillRect/>
          </a:stretch>
        </p:blipFill>
        <p:spPr>
          <a:xfrm>
            <a:off x="247800" y="228600"/>
            <a:ext cx="1200000" cy="1276190"/>
          </a:xfrm>
          <a:prstGeom prst="rect">
            <a:avLst/>
          </a:prstGeom>
        </p:spPr>
      </p:pic>
    </p:spTree>
    <p:extLst>
      <p:ext uri="{BB962C8B-B14F-4D97-AF65-F5344CB8AC3E}">
        <p14:creationId xmlns:p14="http://schemas.microsoft.com/office/powerpoint/2010/main" val="3586496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14</a:t>
            </a:fld>
            <a:endParaRPr lang="en-US" altLang="en-US"/>
          </a:p>
        </p:txBody>
      </p:sp>
      <p:sp>
        <p:nvSpPr>
          <p:cNvPr id="5" name="Title 2"/>
          <p:cNvSpPr>
            <a:spLocks noGrp="1"/>
          </p:cNvSpPr>
          <p:nvPr>
            <p:ph type="title"/>
          </p:nvPr>
        </p:nvSpPr>
        <p:spPr>
          <a:xfrm>
            <a:off x="1295400" y="570707"/>
            <a:ext cx="6553200" cy="685800"/>
          </a:xfrm>
        </p:spPr>
        <p:txBody>
          <a:bodyPr>
            <a:noAutofit/>
          </a:bodyPr>
          <a:lstStyle/>
          <a:p>
            <a:pPr algn="ctr"/>
            <a:r>
              <a:rPr lang="en-US" sz="3600" dirty="0" smtClean="0"/>
              <a:t>University of Houston</a:t>
            </a:r>
            <a:br>
              <a:rPr lang="en-US" sz="3600" dirty="0" smtClean="0"/>
            </a:br>
            <a:r>
              <a:rPr lang="en-US" sz="3600" dirty="0" smtClean="0"/>
              <a:t>Highlighted Use of New Funds</a:t>
            </a:r>
            <a:endParaRPr lang="en-US" sz="3600" dirty="0"/>
          </a:p>
        </p:txBody>
      </p:sp>
      <p:sp>
        <p:nvSpPr>
          <p:cNvPr id="6" name="Content Placeholder 1"/>
          <p:cNvSpPr>
            <a:spLocks noGrp="1"/>
          </p:cNvSpPr>
          <p:nvPr>
            <p:ph idx="1"/>
          </p:nvPr>
        </p:nvSpPr>
        <p:spPr>
          <a:xfrm>
            <a:off x="457200" y="1676400"/>
            <a:ext cx="8229600" cy="4525963"/>
          </a:xfrm>
        </p:spPr>
        <p:txBody>
          <a:bodyPr>
            <a:normAutofit fontScale="77500" lnSpcReduction="20000"/>
          </a:bodyPr>
          <a:lstStyle/>
          <a:p>
            <a:r>
              <a:rPr lang="en-US" dirty="0" smtClean="0"/>
              <a:t>Additional set aside for need-based scholarships</a:t>
            </a:r>
          </a:p>
          <a:p>
            <a:r>
              <a:rPr lang="en-US" dirty="0" smtClean="0"/>
              <a:t>New faculty positions</a:t>
            </a:r>
          </a:p>
          <a:p>
            <a:r>
              <a:rPr lang="en-US" dirty="0" smtClean="0"/>
              <a:t>Invest in student support services (e.g. counseling and psychological services, veteran’s services, and career counseling) and campus services (e.g. parking)</a:t>
            </a:r>
          </a:p>
          <a:p>
            <a:r>
              <a:rPr lang="en-US" dirty="0" smtClean="0"/>
              <a:t>Continuing to address existing graduate tuition fellowship budget needs</a:t>
            </a:r>
          </a:p>
          <a:p>
            <a:r>
              <a:rPr lang="en-US" dirty="0" smtClean="0"/>
              <a:t>Invest </a:t>
            </a:r>
            <a:r>
              <a:rPr lang="en-US" dirty="0"/>
              <a:t>in </a:t>
            </a:r>
            <a:r>
              <a:rPr lang="en-US" dirty="0" smtClean="0"/>
              <a:t>technology and campus </a:t>
            </a:r>
            <a:r>
              <a:rPr lang="en-US" dirty="0"/>
              <a:t>safety </a:t>
            </a:r>
            <a:r>
              <a:rPr lang="en-US" dirty="0" smtClean="0"/>
              <a:t>and security which supports students, faculty, and staff</a:t>
            </a:r>
          </a:p>
          <a:p>
            <a:r>
              <a:rPr lang="en-US" dirty="0" smtClean="0"/>
              <a:t>Invest in academic renovations &amp; faculty start-ups </a:t>
            </a:r>
          </a:p>
          <a:p>
            <a:r>
              <a:rPr lang="en-US" dirty="0" smtClean="0"/>
              <a:t>Invest in campus infrastructure to support students, faculty, and staff (including the Core Renovation Projects and Life Sciences Projects)</a:t>
            </a:r>
          </a:p>
          <a:p>
            <a:pPr marL="0" indent="0">
              <a:buNone/>
            </a:pPr>
            <a:endParaRPr lang="en-US" dirty="0" smtClean="0"/>
          </a:p>
        </p:txBody>
      </p:sp>
    </p:spTree>
    <p:extLst>
      <p:ext uri="{BB962C8B-B14F-4D97-AF65-F5344CB8AC3E}">
        <p14:creationId xmlns:p14="http://schemas.microsoft.com/office/powerpoint/2010/main" val="90966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47B772BF-C38C-4F4C-86F6-7647DF83E5CA}" type="slidenum">
              <a:rPr lang="en-US" altLang="en-US" smtClean="0"/>
              <a:pPr/>
              <a:t>15</a:t>
            </a:fld>
            <a:endParaRPr lang="en-US" altLang="en-US"/>
          </a:p>
        </p:txBody>
      </p:sp>
      <p:pic>
        <p:nvPicPr>
          <p:cNvPr id="3" name="Picture 2"/>
          <p:cNvPicPr>
            <a:picLocks noChangeAspect="1"/>
          </p:cNvPicPr>
          <p:nvPr/>
        </p:nvPicPr>
        <p:blipFill>
          <a:blip r:embed="rId2"/>
          <a:stretch>
            <a:fillRect/>
          </a:stretch>
        </p:blipFill>
        <p:spPr>
          <a:xfrm>
            <a:off x="228600" y="609600"/>
            <a:ext cx="9144000" cy="5490926"/>
          </a:xfrm>
          <a:prstGeom prst="rect">
            <a:avLst/>
          </a:prstGeom>
        </p:spPr>
      </p:pic>
    </p:spTree>
    <p:extLst>
      <p:ext uri="{BB962C8B-B14F-4D97-AF65-F5344CB8AC3E}">
        <p14:creationId xmlns:p14="http://schemas.microsoft.com/office/powerpoint/2010/main" val="337490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304800" y="533400"/>
            <a:ext cx="9144000" cy="5516859"/>
          </a:xfrm>
          <a:prstGeom prst="rect">
            <a:avLst/>
          </a:prstGeom>
        </p:spPr>
      </p:pic>
    </p:spTree>
    <p:extLst>
      <p:ext uri="{BB962C8B-B14F-4D97-AF65-F5344CB8AC3E}">
        <p14:creationId xmlns:p14="http://schemas.microsoft.com/office/powerpoint/2010/main" val="517958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17</a:t>
            </a:fld>
            <a:endParaRPr lang="en-US" altLang="en-US"/>
          </a:p>
        </p:txBody>
      </p:sp>
      <p:sp>
        <p:nvSpPr>
          <p:cNvPr id="5" name="Title 2"/>
          <p:cNvSpPr>
            <a:spLocks noGrp="1"/>
          </p:cNvSpPr>
          <p:nvPr>
            <p:ph type="title"/>
          </p:nvPr>
        </p:nvSpPr>
        <p:spPr>
          <a:xfrm>
            <a:off x="1028700" y="304800"/>
            <a:ext cx="7543800" cy="1143000"/>
          </a:xfrm>
        </p:spPr>
        <p:txBody>
          <a:bodyPr/>
          <a:lstStyle/>
          <a:p>
            <a:pPr algn="ctr"/>
            <a:r>
              <a:rPr lang="en-US" sz="3200" dirty="0"/>
              <a:t>University of Houston </a:t>
            </a:r>
            <a:r>
              <a:rPr lang="en-US" sz="3200" dirty="0" smtClean="0"/>
              <a:t/>
            </a:r>
            <a:br>
              <a:rPr lang="en-US" sz="3200" dirty="0" smtClean="0"/>
            </a:br>
            <a:r>
              <a:rPr lang="en-US" sz="3200" dirty="0" smtClean="0"/>
              <a:t>Capital Projects Budget Summary</a:t>
            </a:r>
            <a:endParaRPr lang="en-US" sz="3200" dirty="0"/>
          </a:p>
        </p:txBody>
      </p:sp>
      <p:pic>
        <p:nvPicPr>
          <p:cNvPr id="3" name="Picture 2"/>
          <p:cNvPicPr>
            <a:picLocks noChangeAspect="1"/>
          </p:cNvPicPr>
          <p:nvPr/>
        </p:nvPicPr>
        <p:blipFill>
          <a:blip r:embed="rId3"/>
          <a:stretch>
            <a:fillRect/>
          </a:stretch>
        </p:blipFill>
        <p:spPr>
          <a:xfrm>
            <a:off x="228600" y="1524000"/>
            <a:ext cx="9144000" cy="4075188"/>
          </a:xfrm>
          <a:prstGeom prst="rect">
            <a:avLst/>
          </a:prstGeom>
        </p:spPr>
      </p:pic>
      <p:sp>
        <p:nvSpPr>
          <p:cNvPr id="2" name="Rectangle 1"/>
          <p:cNvSpPr/>
          <p:nvPr/>
        </p:nvSpPr>
        <p:spPr>
          <a:xfrm>
            <a:off x="3352800" y="2133600"/>
            <a:ext cx="533400" cy="3276600"/>
          </a:xfrm>
          <a:prstGeom prst="rect">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1963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18</a:t>
            </a:fld>
            <a:endParaRPr lang="en-US" altLang="en-US"/>
          </a:p>
        </p:txBody>
      </p:sp>
      <p:sp>
        <p:nvSpPr>
          <p:cNvPr id="5" name="Title 7"/>
          <p:cNvSpPr txBox="1">
            <a:spLocks/>
          </p:cNvSpPr>
          <p:nvPr/>
        </p:nvSpPr>
        <p:spPr bwMode="auto">
          <a:xfrm>
            <a:off x="685800" y="213042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lvl1pPr algn="l" defTabSz="912813"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a:lstStyle>
          <a:p>
            <a:pPr algn="ctr"/>
            <a:r>
              <a:rPr lang="en-US" smtClean="0"/>
              <a:t>University of Houston-Clear Lake</a:t>
            </a:r>
            <a:endParaRPr lang="en-US" dirty="0"/>
          </a:p>
        </p:txBody>
      </p:sp>
      <p:sp>
        <p:nvSpPr>
          <p:cNvPr id="6" name="Subtitle 8"/>
          <p:cNvSpPr txBox="1">
            <a:spLocks/>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65000"/>
                  </a:schemeClr>
                </a:solidFill>
              </a:rPr>
              <a:t>FY2019 Annual Budget</a:t>
            </a:r>
            <a:endParaRPr lang="en-US" dirty="0">
              <a:solidFill>
                <a:schemeClr val="bg1">
                  <a:lumMod val="65000"/>
                </a:schemeClr>
              </a:solidFill>
            </a:endParaRPr>
          </a:p>
        </p:txBody>
      </p:sp>
    </p:spTree>
    <p:extLst>
      <p:ext uri="{BB962C8B-B14F-4D97-AF65-F5344CB8AC3E}">
        <p14:creationId xmlns:p14="http://schemas.microsoft.com/office/powerpoint/2010/main" val="1678927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3"/>
          <p:cNvSpPr>
            <a:spLocks noGrp="1"/>
          </p:cNvSpPr>
          <p:nvPr>
            <p:ph type="sldNum"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12813"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31148141-383A-4223-B74F-8068A906493C}" type="slidenum">
              <a:rPr lang="en-US" altLang="en-US">
                <a:solidFill>
                  <a:srgbClr val="898989"/>
                </a:solidFill>
              </a:rPr>
              <a:pPr/>
              <a:t>1</a:t>
            </a:fld>
            <a:endParaRPr lang="en-US" altLang="en-US">
              <a:solidFill>
                <a:srgbClr val="898989"/>
              </a:solidFill>
            </a:endParaRPr>
          </a:p>
        </p:txBody>
      </p:sp>
      <p:sp>
        <p:nvSpPr>
          <p:cNvPr id="5" name="Title 1"/>
          <p:cNvSpPr>
            <a:spLocks noGrp="1"/>
          </p:cNvSpPr>
          <p:nvPr>
            <p:ph type="title"/>
          </p:nvPr>
        </p:nvSpPr>
        <p:spPr>
          <a:xfrm>
            <a:off x="1371600" y="381000"/>
            <a:ext cx="8229600" cy="838200"/>
          </a:xfrm>
        </p:spPr>
        <p:txBody>
          <a:bodyPr/>
          <a:lstStyle/>
          <a:p>
            <a:r>
              <a:rPr lang="en-US" dirty="0" smtClean="0"/>
              <a:t>UH System Accomplishments</a:t>
            </a:r>
            <a:endParaRPr lang="en-US" dirty="0"/>
          </a:p>
        </p:txBody>
      </p:sp>
      <p:sp>
        <p:nvSpPr>
          <p:cNvPr id="6" name="Content Placeholder 2"/>
          <p:cNvSpPr>
            <a:spLocks noGrp="1"/>
          </p:cNvSpPr>
          <p:nvPr>
            <p:ph idx="1"/>
          </p:nvPr>
        </p:nvSpPr>
        <p:spPr>
          <a:xfrm>
            <a:off x="457200" y="1741143"/>
            <a:ext cx="8229600" cy="4525963"/>
          </a:xfrm>
        </p:spPr>
        <p:txBody>
          <a:bodyPr>
            <a:normAutofit lnSpcReduction="10000"/>
          </a:bodyPr>
          <a:lstStyle/>
          <a:p>
            <a:pPr lvl="0"/>
            <a:r>
              <a:rPr lang="en-US" dirty="0"/>
              <a:t>Record enrollment of </a:t>
            </a:r>
            <a:r>
              <a:rPr lang="en-US" dirty="0" smtClean="0"/>
              <a:t>72,178</a:t>
            </a:r>
            <a:endParaRPr lang="en-US" dirty="0"/>
          </a:p>
          <a:p>
            <a:pPr lvl="0"/>
            <a:r>
              <a:rPr lang="en-US" dirty="0"/>
              <a:t>Record degrees awarded </a:t>
            </a:r>
            <a:r>
              <a:rPr lang="en-US" dirty="0" smtClean="0"/>
              <a:t>of 16,197 </a:t>
            </a:r>
          </a:p>
          <a:p>
            <a:pPr lvl="1"/>
            <a:r>
              <a:rPr lang="en-US" dirty="0" smtClean="0"/>
              <a:t>43% </a:t>
            </a:r>
            <a:r>
              <a:rPr lang="en-US" dirty="0"/>
              <a:t>to minority </a:t>
            </a:r>
            <a:r>
              <a:rPr lang="en-US" dirty="0" smtClean="0"/>
              <a:t>students</a:t>
            </a:r>
          </a:p>
          <a:p>
            <a:pPr lvl="1"/>
            <a:r>
              <a:rPr lang="en-US" dirty="0" smtClean="0"/>
              <a:t>25% </a:t>
            </a:r>
            <a:r>
              <a:rPr lang="en-US" dirty="0"/>
              <a:t>in STEM </a:t>
            </a:r>
            <a:r>
              <a:rPr lang="en-US" dirty="0" smtClean="0"/>
              <a:t>fields</a:t>
            </a:r>
            <a:endParaRPr lang="en-US" dirty="0"/>
          </a:p>
          <a:p>
            <a:pPr lvl="0"/>
            <a:r>
              <a:rPr lang="en-US" dirty="0"/>
              <a:t>Record research expenditures of </a:t>
            </a:r>
            <a:r>
              <a:rPr lang="en-US" dirty="0" smtClean="0"/>
              <a:t>$166 million</a:t>
            </a:r>
          </a:p>
          <a:p>
            <a:pPr lvl="0"/>
            <a:r>
              <a:rPr lang="en-US" dirty="0" smtClean="0"/>
              <a:t>Public launch of the $1 billion “Here, We Go” fundraising campaign</a:t>
            </a:r>
          </a:p>
          <a:p>
            <a:pPr lvl="0"/>
            <a:r>
              <a:rPr lang="en-US" dirty="0" smtClean="0"/>
              <a:t>Philanthropy of $155 million this past year – more than double what it was in 2009</a:t>
            </a:r>
          </a:p>
          <a:p>
            <a:pPr marL="0" lvl="0" indent="0">
              <a:buNone/>
            </a:pP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19</a:t>
            </a:fld>
            <a:endParaRPr lang="en-US" altLang="en-US"/>
          </a:p>
        </p:txBody>
      </p:sp>
      <p:sp>
        <p:nvSpPr>
          <p:cNvPr id="5" name="Subtitle 4"/>
          <p:cNvSpPr txBox="1">
            <a:spLocks/>
          </p:cNvSpPr>
          <p:nvPr/>
        </p:nvSpPr>
        <p:spPr bwMode="auto">
          <a:xfrm>
            <a:off x="304800" y="533400"/>
            <a:ext cx="8458200" cy="548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normAutofit fontScale="85000" lnSpcReduction="10000"/>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000" dirty="0" smtClean="0"/>
              <a:t>University of Houston-Clear Lake</a:t>
            </a:r>
          </a:p>
          <a:p>
            <a:pPr marL="0" indent="0" algn="ctr">
              <a:buNone/>
            </a:pPr>
            <a:r>
              <a:rPr lang="en-US" sz="4000" dirty="0" smtClean="0"/>
              <a:t>Recent Accomplishments</a:t>
            </a:r>
          </a:p>
          <a:p>
            <a:endParaRPr lang="en-US" sz="2000" b="1" dirty="0" smtClean="0"/>
          </a:p>
          <a:p>
            <a:pPr marL="445730" lvl="0" indent="-285750" defTabSz="914400" fontAlgn="auto">
              <a:lnSpc>
                <a:spcPct val="90000"/>
              </a:lnSpc>
              <a:spcBef>
                <a:spcPts val="1000"/>
              </a:spcBef>
              <a:spcAft>
                <a:spcPts val="0"/>
              </a:spcAft>
            </a:pPr>
            <a:r>
              <a:rPr lang="en-US" sz="1800" dirty="0">
                <a:solidFill>
                  <a:prstClr val="black"/>
                </a:solidFill>
                <a:ea typeface="+mn-ea"/>
              </a:rPr>
              <a:t>Tied for 16th place in U.S. News &amp; World Report’s 2018 rankings for Top Public Schools Regional Universities West. Advanced 11 places in the overall rankings Best Regional Universities West, tying for 63rd of 659 western colleges and universities. </a:t>
            </a:r>
          </a:p>
          <a:p>
            <a:pPr marL="445730" lvl="0" indent="-285750" defTabSz="914400" fontAlgn="auto">
              <a:lnSpc>
                <a:spcPct val="90000"/>
              </a:lnSpc>
              <a:spcBef>
                <a:spcPts val="1000"/>
              </a:spcBef>
              <a:spcAft>
                <a:spcPts val="0"/>
              </a:spcAft>
            </a:pPr>
            <a:r>
              <a:rPr lang="en-US" sz="1800" dirty="0">
                <a:solidFill>
                  <a:prstClr val="black"/>
                </a:solidFill>
                <a:ea typeface="+mn-ea"/>
              </a:rPr>
              <a:t>Welcomed Her Excellency </a:t>
            </a:r>
            <a:r>
              <a:rPr lang="en-US" sz="1800" dirty="0" err="1">
                <a:solidFill>
                  <a:prstClr val="black"/>
                </a:solidFill>
                <a:ea typeface="+mn-ea"/>
              </a:rPr>
              <a:t>Hunaina</a:t>
            </a:r>
            <a:r>
              <a:rPr lang="en-US" sz="1800" dirty="0">
                <a:solidFill>
                  <a:prstClr val="black"/>
                </a:solidFill>
                <a:ea typeface="+mn-ea"/>
              </a:rPr>
              <a:t> Sultan Ahmed Al </a:t>
            </a:r>
            <a:r>
              <a:rPr lang="en-US" sz="1800" dirty="0" err="1">
                <a:solidFill>
                  <a:prstClr val="black"/>
                </a:solidFill>
                <a:ea typeface="+mn-ea"/>
              </a:rPr>
              <a:t>Mughairy</a:t>
            </a:r>
            <a:r>
              <a:rPr lang="en-US" sz="1800" dirty="0">
                <a:solidFill>
                  <a:prstClr val="black"/>
                </a:solidFill>
                <a:ea typeface="+mn-ea"/>
              </a:rPr>
              <a:t>, the Ambassador from the Sultanate of Oman to the United States at UHCL in April. While at UHCL, she led a discussion titled “Women in International Diplomacy and Global Leadership.” The trip solidified UHCL as the host for “Future Technologies in Science Diplomacy,” an October 2019 conference that will include Her Excellency as well as a number of Omani government ministers. </a:t>
            </a:r>
          </a:p>
          <a:p>
            <a:pPr marL="445730" lvl="0" indent="-285750" defTabSz="914400" fontAlgn="auto">
              <a:lnSpc>
                <a:spcPct val="90000"/>
              </a:lnSpc>
              <a:spcBef>
                <a:spcPts val="1000"/>
              </a:spcBef>
              <a:spcAft>
                <a:spcPts val="0"/>
              </a:spcAft>
            </a:pPr>
            <a:r>
              <a:rPr lang="en-US" sz="1800" dirty="0">
                <a:solidFill>
                  <a:prstClr val="black"/>
                </a:solidFill>
                <a:ea typeface="+mn-ea"/>
              </a:rPr>
              <a:t>Received approval to offer a Bachelor of Science in Mechanical Engineering and a Master of Arts in Teaching beginning this fall to answer community needs. As of late April, 58 students had applied to the BS in Mechanical Engineering and 28 had been admitted. </a:t>
            </a:r>
          </a:p>
          <a:p>
            <a:pPr marL="445730" lvl="0" indent="-285750" defTabSz="914400" fontAlgn="auto">
              <a:lnSpc>
                <a:spcPct val="90000"/>
              </a:lnSpc>
              <a:spcBef>
                <a:spcPts val="1000"/>
              </a:spcBef>
              <a:spcAft>
                <a:spcPts val="0"/>
              </a:spcAft>
            </a:pPr>
            <a:r>
              <a:rPr lang="en-US" sz="1800" dirty="0">
                <a:solidFill>
                  <a:prstClr val="black"/>
                </a:solidFill>
                <a:ea typeface="+mn-ea"/>
              </a:rPr>
              <a:t>Acquired new healthcare simulation equipment and expanded community healthcare facility partnerships to enhance student learning and success. Decreased required credit hours for BSN from 45 to 30 to support the national initiative of 80 percent of nurses holding a BSN degree.</a:t>
            </a:r>
          </a:p>
          <a:p>
            <a:pPr marL="445730" lvl="0" indent="-285750" defTabSz="914400" fontAlgn="auto">
              <a:lnSpc>
                <a:spcPct val="90000"/>
              </a:lnSpc>
              <a:spcBef>
                <a:spcPts val="1000"/>
              </a:spcBef>
              <a:spcAft>
                <a:spcPts val="0"/>
              </a:spcAft>
            </a:pPr>
            <a:r>
              <a:rPr lang="en-US" sz="1800" dirty="0">
                <a:solidFill>
                  <a:prstClr val="black"/>
                </a:solidFill>
                <a:ea typeface="+mn-ea"/>
              </a:rPr>
              <a:t>Continued the successful Clear Lake Association of Senior Programs (CLASP), a project led by UHCL Distinguished Alumna and the first elected female judge of mainland Galveston County Marilyn </a:t>
            </a:r>
            <a:r>
              <a:rPr lang="en-US" sz="1800" dirty="0" err="1">
                <a:solidFill>
                  <a:prstClr val="black"/>
                </a:solidFill>
                <a:ea typeface="+mn-ea"/>
              </a:rPr>
              <a:t>Lunney</a:t>
            </a:r>
            <a:r>
              <a:rPr lang="en-US" sz="1800" dirty="0">
                <a:solidFill>
                  <a:prstClr val="black"/>
                </a:solidFill>
                <a:ea typeface="+mn-ea"/>
              </a:rPr>
              <a:t>. Since 2003, UHCL has hosted the program CLASP and it has welcomed speakers which have included astronauts, authors, artists and a variety of experts in their </a:t>
            </a:r>
            <a:r>
              <a:rPr lang="en-US" sz="1800" dirty="0" smtClean="0">
                <a:solidFill>
                  <a:prstClr val="black"/>
                </a:solidFill>
                <a:ea typeface="+mn-ea"/>
              </a:rPr>
              <a:t>fields</a:t>
            </a:r>
            <a:r>
              <a:rPr lang="en-US" sz="1800" dirty="0">
                <a:solidFill>
                  <a:prstClr val="black"/>
                </a:solidFill>
                <a:ea typeface="+mn-ea"/>
              </a:rPr>
              <a:t>. </a:t>
            </a:r>
          </a:p>
          <a:p>
            <a:pPr marL="457188" lvl="1"/>
            <a:endParaRPr lang="en-US" sz="2400" dirty="0"/>
          </a:p>
        </p:txBody>
      </p:sp>
    </p:spTree>
    <p:extLst>
      <p:ext uri="{BB962C8B-B14F-4D97-AF65-F5344CB8AC3E}">
        <p14:creationId xmlns:p14="http://schemas.microsoft.com/office/powerpoint/2010/main" val="2223210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20</a:t>
            </a:fld>
            <a:endParaRPr lang="en-US" altLang="en-US"/>
          </a:p>
        </p:txBody>
      </p:sp>
      <p:pic>
        <p:nvPicPr>
          <p:cNvPr id="2" name="Picture 1"/>
          <p:cNvPicPr>
            <a:picLocks noChangeAspect="1"/>
          </p:cNvPicPr>
          <p:nvPr/>
        </p:nvPicPr>
        <p:blipFill>
          <a:blip r:embed="rId3"/>
          <a:stretch>
            <a:fillRect/>
          </a:stretch>
        </p:blipFill>
        <p:spPr>
          <a:xfrm>
            <a:off x="1295400" y="228600"/>
            <a:ext cx="7040135" cy="6546903"/>
          </a:xfrm>
          <a:prstGeom prst="rect">
            <a:avLst/>
          </a:prstGeom>
        </p:spPr>
      </p:pic>
    </p:spTree>
    <p:extLst>
      <p:ext uri="{BB962C8B-B14F-4D97-AF65-F5344CB8AC3E}">
        <p14:creationId xmlns:p14="http://schemas.microsoft.com/office/powerpoint/2010/main" val="1022444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21</a:t>
            </a:fld>
            <a:endParaRPr lang="en-US" altLang="en-US"/>
          </a:p>
        </p:txBody>
      </p:sp>
      <p:pic>
        <p:nvPicPr>
          <p:cNvPr id="2" name="Picture 1"/>
          <p:cNvPicPr>
            <a:picLocks noChangeAspect="1"/>
          </p:cNvPicPr>
          <p:nvPr/>
        </p:nvPicPr>
        <p:blipFill>
          <a:blip r:embed="rId3"/>
          <a:stretch>
            <a:fillRect/>
          </a:stretch>
        </p:blipFill>
        <p:spPr>
          <a:xfrm>
            <a:off x="304800" y="304800"/>
            <a:ext cx="8367095" cy="5940479"/>
          </a:xfrm>
          <a:prstGeom prst="rect">
            <a:avLst/>
          </a:prstGeom>
        </p:spPr>
      </p:pic>
    </p:spTree>
    <p:extLst>
      <p:ext uri="{BB962C8B-B14F-4D97-AF65-F5344CB8AC3E}">
        <p14:creationId xmlns:p14="http://schemas.microsoft.com/office/powerpoint/2010/main" val="378696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22</a:t>
            </a:fld>
            <a:endParaRPr lang="en-US" altLang="en-US"/>
          </a:p>
        </p:txBody>
      </p:sp>
      <p:pic>
        <p:nvPicPr>
          <p:cNvPr id="3" name="Picture 2"/>
          <p:cNvPicPr>
            <a:picLocks noChangeAspect="1"/>
          </p:cNvPicPr>
          <p:nvPr/>
        </p:nvPicPr>
        <p:blipFill>
          <a:blip r:embed="rId3"/>
          <a:stretch>
            <a:fillRect/>
          </a:stretch>
        </p:blipFill>
        <p:spPr>
          <a:xfrm>
            <a:off x="304800" y="304800"/>
            <a:ext cx="8336613" cy="4953000"/>
          </a:xfrm>
          <a:prstGeom prst="rect">
            <a:avLst/>
          </a:prstGeom>
        </p:spPr>
      </p:pic>
    </p:spTree>
    <p:extLst>
      <p:ext uri="{BB962C8B-B14F-4D97-AF65-F5344CB8AC3E}">
        <p14:creationId xmlns:p14="http://schemas.microsoft.com/office/powerpoint/2010/main" val="4044902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23</a:t>
            </a:fld>
            <a:endParaRPr lang="en-US" altLang="en-US"/>
          </a:p>
        </p:txBody>
      </p:sp>
      <p:sp>
        <p:nvSpPr>
          <p:cNvPr id="5" name="Title 1"/>
          <p:cNvSpPr>
            <a:spLocks noGrp="1"/>
          </p:cNvSpPr>
          <p:nvPr>
            <p:ph type="title"/>
          </p:nvPr>
        </p:nvSpPr>
        <p:spPr>
          <a:xfrm>
            <a:off x="1143000" y="457200"/>
            <a:ext cx="7620000" cy="838200"/>
          </a:xfrm>
        </p:spPr>
        <p:txBody>
          <a:bodyPr>
            <a:noAutofit/>
          </a:bodyPr>
          <a:lstStyle/>
          <a:p>
            <a:pPr algn="ctr"/>
            <a:r>
              <a:rPr lang="en-US" sz="2800" dirty="0" smtClean="0"/>
              <a:t>University of Houston-Clear Lake </a:t>
            </a:r>
            <a:br>
              <a:rPr lang="en-US" sz="2800" dirty="0" smtClean="0"/>
            </a:br>
            <a:r>
              <a:rPr lang="en-US" sz="2800" dirty="0" smtClean="0"/>
              <a:t>Highlighted </a:t>
            </a:r>
            <a:r>
              <a:rPr lang="en-US" sz="2800" dirty="0"/>
              <a:t>Use of New and Reallocated Funds</a:t>
            </a:r>
          </a:p>
        </p:txBody>
      </p:sp>
      <p:sp>
        <p:nvSpPr>
          <p:cNvPr id="6" name="Content Placeholder 2"/>
          <p:cNvSpPr>
            <a:spLocks noGrp="1"/>
          </p:cNvSpPr>
          <p:nvPr>
            <p:ph idx="1"/>
          </p:nvPr>
        </p:nvSpPr>
        <p:spPr>
          <a:xfrm>
            <a:off x="457200" y="1631950"/>
            <a:ext cx="8229600" cy="4724400"/>
          </a:xfrm>
        </p:spPr>
        <p:txBody>
          <a:bodyPr>
            <a:normAutofit fontScale="40000" lnSpcReduction="20000"/>
          </a:bodyPr>
          <a:lstStyle/>
          <a:p>
            <a:pPr marL="338328" indent="-338328">
              <a:spcBef>
                <a:spcPts val="600"/>
              </a:spcBef>
            </a:pPr>
            <a:r>
              <a:rPr lang="en-US" sz="4500" dirty="0" smtClean="0">
                <a:cs typeface="Garamond BookCondensed"/>
              </a:rPr>
              <a:t>Acquire </a:t>
            </a:r>
            <a:r>
              <a:rPr lang="en-US" sz="4500" dirty="0">
                <a:cs typeface="Garamond BookCondensed"/>
              </a:rPr>
              <a:t>new technology through Education Advisory Board (EAB) to support our partnership with the Houston Guided Pathways to Success (GPS) consortium</a:t>
            </a:r>
          </a:p>
          <a:p>
            <a:pPr marL="338328" indent="-338328">
              <a:spcBef>
                <a:spcPts val="600"/>
              </a:spcBef>
            </a:pPr>
            <a:r>
              <a:rPr lang="en-US" sz="4500" dirty="0">
                <a:cs typeface="Garamond BookCondensed"/>
              </a:rPr>
              <a:t>Expand student support and access to wellness programs, career development, student life activities, and psychiatric services.</a:t>
            </a:r>
          </a:p>
          <a:p>
            <a:pPr marL="338328" indent="-338328">
              <a:spcBef>
                <a:spcPts val="600"/>
              </a:spcBef>
            </a:pPr>
            <a:r>
              <a:rPr lang="en-US" sz="4500" dirty="0">
                <a:cs typeface="Garamond BookCondensed"/>
              </a:rPr>
              <a:t>Increase new student scholarship funding through the New Hawk and Automatic Transfer Scholarships.</a:t>
            </a:r>
          </a:p>
          <a:p>
            <a:pPr marL="338328" indent="-338328">
              <a:spcBef>
                <a:spcPts val="600"/>
              </a:spcBef>
            </a:pPr>
            <a:r>
              <a:rPr lang="en-US" sz="4500" dirty="0">
                <a:cs typeface="Garamond BookCondensed"/>
              </a:rPr>
              <a:t>Fund new faculty for the new Mechanical Engineering program and doctorate in Psychology</a:t>
            </a:r>
            <a:r>
              <a:rPr lang="en-US" sz="4500" dirty="0" smtClean="0">
                <a:cs typeface="Garamond BookCondensed"/>
              </a:rPr>
              <a:t>.</a:t>
            </a:r>
          </a:p>
          <a:p>
            <a:pPr marL="338328" indent="-338328">
              <a:spcBef>
                <a:spcPts val="600"/>
              </a:spcBef>
            </a:pPr>
            <a:r>
              <a:rPr lang="en-US" sz="4500" dirty="0" smtClean="0">
                <a:cs typeface="Garamond BookCondensed"/>
              </a:rPr>
              <a:t>Investment </a:t>
            </a:r>
            <a:r>
              <a:rPr lang="en-US" sz="4500" dirty="0">
                <a:cs typeface="Garamond BookCondensed"/>
              </a:rPr>
              <a:t>in library resources to enhance the quality of academic program offerings and faculty research</a:t>
            </a:r>
            <a:r>
              <a:rPr lang="en-US" sz="4500" dirty="0" smtClean="0">
                <a:cs typeface="Garamond BookCondensed"/>
              </a:rPr>
              <a:t>.</a:t>
            </a:r>
          </a:p>
          <a:p>
            <a:pPr marL="338328" indent="-338328">
              <a:spcBef>
                <a:spcPts val="600"/>
              </a:spcBef>
            </a:pPr>
            <a:r>
              <a:rPr lang="en-US" sz="4500" dirty="0" smtClean="0">
                <a:cs typeface="Garamond BookCondensed"/>
              </a:rPr>
              <a:t>Investment </a:t>
            </a:r>
            <a:r>
              <a:rPr lang="en-US" sz="4500" dirty="0">
                <a:cs typeface="Garamond BookCondensed"/>
              </a:rPr>
              <a:t>in the Exercise and Rehabilitation Institute, housed in the new Recreation and Wellness Center, to support collaboration and partnerships with healthcare institutions in order to enhance the health and functional performance of the community.</a:t>
            </a:r>
          </a:p>
          <a:p>
            <a:pPr marL="338328" indent="-338328">
              <a:spcBef>
                <a:spcPts val="600"/>
              </a:spcBef>
            </a:pPr>
            <a:r>
              <a:rPr lang="en-US" sz="4500" dirty="0">
                <a:cs typeface="Garamond BookCondensed"/>
              </a:rPr>
              <a:t>Investment in the Pearland Campus satellite operation for the Center for Autism and Developmental Disabilities that will open Spring 2019 in the new Health Sciences and Classroom building. </a:t>
            </a:r>
          </a:p>
        </p:txBody>
      </p:sp>
    </p:spTree>
    <p:extLst>
      <p:ext uri="{BB962C8B-B14F-4D97-AF65-F5344CB8AC3E}">
        <p14:creationId xmlns:p14="http://schemas.microsoft.com/office/powerpoint/2010/main" val="16928098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24</a:t>
            </a:fld>
            <a:endParaRPr lang="en-US" altLang="en-US"/>
          </a:p>
        </p:txBody>
      </p:sp>
      <p:pic>
        <p:nvPicPr>
          <p:cNvPr id="2" name="Picture 1"/>
          <p:cNvPicPr>
            <a:picLocks noChangeAspect="1"/>
          </p:cNvPicPr>
          <p:nvPr/>
        </p:nvPicPr>
        <p:blipFill>
          <a:blip r:embed="rId3"/>
          <a:stretch>
            <a:fillRect/>
          </a:stretch>
        </p:blipFill>
        <p:spPr>
          <a:xfrm>
            <a:off x="1295400" y="304800"/>
            <a:ext cx="7268546" cy="6365031"/>
          </a:xfrm>
          <a:prstGeom prst="rect">
            <a:avLst/>
          </a:prstGeom>
        </p:spPr>
      </p:pic>
    </p:spTree>
    <p:extLst>
      <p:ext uri="{BB962C8B-B14F-4D97-AF65-F5344CB8AC3E}">
        <p14:creationId xmlns:p14="http://schemas.microsoft.com/office/powerpoint/2010/main" val="3225140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25</a:t>
            </a:fld>
            <a:endParaRPr lang="en-US" altLang="en-US"/>
          </a:p>
        </p:txBody>
      </p:sp>
      <p:pic>
        <p:nvPicPr>
          <p:cNvPr id="5" name="Picture 4"/>
          <p:cNvPicPr>
            <a:picLocks noChangeAspect="1"/>
          </p:cNvPicPr>
          <p:nvPr/>
        </p:nvPicPr>
        <p:blipFill>
          <a:blip r:embed="rId3"/>
          <a:stretch>
            <a:fillRect/>
          </a:stretch>
        </p:blipFill>
        <p:spPr>
          <a:xfrm>
            <a:off x="152400" y="838200"/>
            <a:ext cx="9144000" cy="4723133"/>
          </a:xfrm>
          <a:prstGeom prst="rect">
            <a:avLst/>
          </a:prstGeom>
        </p:spPr>
      </p:pic>
    </p:spTree>
    <p:extLst>
      <p:ext uri="{BB962C8B-B14F-4D97-AF65-F5344CB8AC3E}">
        <p14:creationId xmlns:p14="http://schemas.microsoft.com/office/powerpoint/2010/main" val="3099970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26</a:t>
            </a:fld>
            <a:endParaRPr lang="en-US" altLang="en-US"/>
          </a:p>
        </p:txBody>
      </p:sp>
      <p:sp>
        <p:nvSpPr>
          <p:cNvPr id="6" name="Title 1"/>
          <p:cNvSpPr>
            <a:spLocks noGrp="1"/>
          </p:cNvSpPr>
          <p:nvPr>
            <p:ph type="title"/>
          </p:nvPr>
        </p:nvSpPr>
        <p:spPr>
          <a:xfrm>
            <a:off x="1295400" y="228600"/>
            <a:ext cx="7467600" cy="1143000"/>
          </a:xfrm>
        </p:spPr>
        <p:txBody>
          <a:bodyPr/>
          <a:lstStyle/>
          <a:p>
            <a:pPr algn="ctr"/>
            <a:r>
              <a:rPr lang="en-US" sz="2800" dirty="0" smtClean="0"/>
              <a:t>University of Houston-Clear Lake </a:t>
            </a:r>
            <a:br>
              <a:rPr lang="en-US" sz="2800" dirty="0" smtClean="0"/>
            </a:br>
            <a:r>
              <a:rPr lang="en-US" sz="2800" dirty="0" smtClean="0"/>
              <a:t>Capital Projects Budget Summary</a:t>
            </a:r>
            <a:endParaRPr lang="en-US" sz="2800" dirty="0"/>
          </a:p>
        </p:txBody>
      </p:sp>
      <p:pic>
        <p:nvPicPr>
          <p:cNvPr id="3" name="Picture 2"/>
          <p:cNvPicPr>
            <a:picLocks noChangeAspect="1"/>
          </p:cNvPicPr>
          <p:nvPr/>
        </p:nvPicPr>
        <p:blipFill>
          <a:blip r:embed="rId3"/>
          <a:stretch>
            <a:fillRect/>
          </a:stretch>
        </p:blipFill>
        <p:spPr>
          <a:xfrm>
            <a:off x="152400" y="1600200"/>
            <a:ext cx="9144000" cy="4178640"/>
          </a:xfrm>
          <a:prstGeom prst="rect">
            <a:avLst/>
          </a:prstGeom>
        </p:spPr>
      </p:pic>
      <p:sp>
        <p:nvSpPr>
          <p:cNvPr id="2" name="Rectangle 1"/>
          <p:cNvSpPr/>
          <p:nvPr/>
        </p:nvSpPr>
        <p:spPr>
          <a:xfrm>
            <a:off x="3124200" y="2209800"/>
            <a:ext cx="533400" cy="289560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95568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27</a:t>
            </a:fld>
            <a:endParaRPr lang="en-US" altLang="en-US"/>
          </a:p>
        </p:txBody>
      </p:sp>
      <p:sp>
        <p:nvSpPr>
          <p:cNvPr id="5" name="Title 1"/>
          <p:cNvSpPr txBox="1">
            <a:spLocks/>
          </p:cNvSpPr>
          <p:nvPr/>
        </p:nvSpPr>
        <p:spPr bwMode="auto">
          <a:xfrm>
            <a:off x="381000" y="1122363"/>
            <a:ext cx="8458200" cy="238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lvl1pPr algn="l" defTabSz="912813"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a:lstStyle>
          <a:p>
            <a:pPr algn="ctr"/>
            <a:r>
              <a:rPr lang="en-US" smtClean="0">
                <a:solidFill>
                  <a:prstClr val="black"/>
                </a:solidFill>
                <a:latin typeface="Calibri"/>
              </a:rPr>
              <a:t>University of Houston-Downtown</a:t>
            </a:r>
            <a:endParaRPr lang="en-US" dirty="0"/>
          </a:p>
        </p:txBody>
      </p:sp>
      <p:sp>
        <p:nvSpPr>
          <p:cNvPr id="6" name="Subtitle 2"/>
          <p:cNvSpPr txBox="1">
            <a:spLocks/>
          </p:cNvSpPr>
          <p:nvPr/>
        </p:nvSpPr>
        <p:spPr bwMode="auto">
          <a:xfrm>
            <a:off x="1143000" y="3602038"/>
            <a:ext cx="6858000" cy="1655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0" hangingPunct="0">
              <a:buNone/>
            </a:pPr>
            <a:r>
              <a:rPr lang="en-US" dirty="0" smtClean="0">
                <a:solidFill>
                  <a:prstClr val="black">
                    <a:tint val="75000"/>
                  </a:prstClr>
                </a:solidFill>
              </a:rPr>
              <a:t>FY2019 Annual Budget</a:t>
            </a:r>
          </a:p>
          <a:p>
            <a:pPr algn="ctr"/>
            <a:endParaRPr lang="en-US" dirty="0"/>
          </a:p>
        </p:txBody>
      </p:sp>
    </p:spTree>
    <p:extLst>
      <p:ext uri="{BB962C8B-B14F-4D97-AF65-F5344CB8AC3E}">
        <p14:creationId xmlns:p14="http://schemas.microsoft.com/office/powerpoint/2010/main" val="1817489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28</a:t>
            </a:fld>
            <a:endParaRPr lang="en-US" altLang="en-US"/>
          </a:p>
        </p:txBody>
      </p:sp>
      <p:sp>
        <p:nvSpPr>
          <p:cNvPr id="5" name="Subtitle 4"/>
          <p:cNvSpPr txBox="1">
            <a:spLocks/>
          </p:cNvSpPr>
          <p:nvPr/>
        </p:nvSpPr>
        <p:spPr bwMode="auto">
          <a:xfrm>
            <a:off x="304800" y="609600"/>
            <a:ext cx="8458200"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normAutofit fontScale="77500" lnSpcReduction="20000"/>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000" dirty="0" smtClean="0"/>
              <a:t>University of Houston-Downtown</a:t>
            </a:r>
          </a:p>
          <a:p>
            <a:pPr marL="0" indent="0" algn="ctr">
              <a:buNone/>
            </a:pPr>
            <a:r>
              <a:rPr lang="en-US" sz="4000" dirty="0" smtClean="0"/>
              <a:t>Recent Accomplishments</a:t>
            </a:r>
          </a:p>
          <a:p>
            <a:endParaRPr lang="en-US" sz="2000" b="1" dirty="0" smtClean="0"/>
          </a:p>
          <a:p>
            <a:pPr marL="342900" indent="-342900"/>
            <a:r>
              <a:rPr lang="en-US" dirty="0"/>
              <a:t>Attained an all-time high graduation rate of 20.76%</a:t>
            </a:r>
          </a:p>
          <a:p>
            <a:pPr marL="342900" indent="-342900"/>
            <a:r>
              <a:rPr lang="en-US" dirty="0"/>
              <a:t>Increased FTIC retention rate to a record high 72.26%</a:t>
            </a:r>
          </a:p>
          <a:p>
            <a:pPr marL="342900" indent="-342900"/>
            <a:r>
              <a:rPr lang="en-US" dirty="0"/>
              <a:t>Awarded 3,177 degrees (increase 19.25% over previous year)</a:t>
            </a:r>
          </a:p>
          <a:p>
            <a:pPr marL="342900" indent="-342900"/>
            <a:r>
              <a:rPr lang="en-US" dirty="0"/>
              <a:t>Approximately $600,000 was raised through the UHD Harvey Relief Fund.</a:t>
            </a:r>
          </a:p>
          <a:p>
            <a:pPr marL="342900" indent="-342900"/>
            <a:r>
              <a:rPr lang="en-US" dirty="0"/>
              <a:t>UHD received the Texas Higher Education Coordinating Board’s STAR award for its course redesign program and its impact on improving student success.</a:t>
            </a:r>
          </a:p>
          <a:p>
            <a:pPr marL="342900" indent="-342900"/>
            <a:r>
              <a:rPr lang="en-US" dirty="0"/>
              <a:t>The Texas Higher Education Coordinating Board awarded UHD and HCC a $250,000 grant for the Texas Affordable Baccalaureate degree.</a:t>
            </a:r>
          </a:p>
          <a:p>
            <a:pPr marL="457188" lvl="1"/>
            <a:endParaRPr lang="en-US" sz="2400" dirty="0"/>
          </a:p>
        </p:txBody>
      </p:sp>
    </p:spTree>
    <p:extLst>
      <p:ext uri="{BB962C8B-B14F-4D97-AF65-F5344CB8AC3E}">
        <p14:creationId xmlns:p14="http://schemas.microsoft.com/office/powerpoint/2010/main" val="2765884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a:t>
            </a:fld>
            <a:endParaRPr lang="en-US" altLang="en-US"/>
          </a:p>
        </p:txBody>
      </p:sp>
      <p:sp>
        <p:nvSpPr>
          <p:cNvPr id="5" name="Subtitle 4"/>
          <p:cNvSpPr txBox="1">
            <a:spLocks/>
          </p:cNvSpPr>
          <p:nvPr/>
        </p:nvSpPr>
        <p:spPr bwMode="auto">
          <a:xfrm>
            <a:off x="304800" y="1676400"/>
            <a:ext cx="86106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normAutofit/>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Arial"/>
              <a:buChar char="•"/>
            </a:pPr>
            <a:r>
              <a:rPr lang="en-US" sz="2800" dirty="0" smtClean="0"/>
              <a:t>$1.7 billion operating budget – an increase of $47.8 million compared to FY18</a:t>
            </a:r>
          </a:p>
          <a:p>
            <a:pPr marL="457200" indent="-457200">
              <a:buFont typeface="Arial"/>
              <a:buChar char="•"/>
            </a:pPr>
            <a:r>
              <a:rPr lang="en-US" sz="2800" dirty="0" smtClean="0"/>
              <a:t>FY19 sources of operating revenue, on a percentage basis, relatively constant to FY18</a:t>
            </a:r>
          </a:p>
          <a:p>
            <a:pPr marL="457200" indent="-457200">
              <a:buFont typeface="Arial"/>
              <a:buChar char="•"/>
            </a:pPr>
            <a:r>
              <a:rPr lang="en-US" sz="2800" dirty="0" smtClean="0"/>
              <a:t>2/3</a:t>
            </a:r>
            <a:r>
              <a:rPr lang="en-US" sz="2800" baseline="30000" dirty="0" smtClean="0"/>
              <a:t>rd’s </a:t>
            </a:r>
            <a:r>
              <a:rPr lang="en-US" sz="2800" dirty="0" smtClean="0"/>
              <a:t>of the total operating budget supports student success</a:t>
            </a:r>
          </a:p>
          <a:p>
            <a:pPr marL="457200" indent="-457200">
              <a:buFont typeface="Arial"/>
              <a:buChar char="•"/>
            </a:pPr>
            <a:r>
              <a:rPr lang="en-US" sz="2800" dirty="0" smtClean="0"/>
              <a:t>$7.7 million in reductions/reallocation of resources to fund higher strategic priorities</a:t>
            </a:r>
          </a:p>
          <a:p>
            <a:pPr marL="457200" indent="-457200">
              <a:buFont typeface="Arial"/>
              <a:buChar char="•"/>
            </a:pPr>
            <a:r>
              <a:rPr lang="en-US" sz="2800" dirty="0" smtClean="0">
                <a:solidFill>
                  <a:srgbClr val="000000"/>
                </a:solidFill>
              </a:rPr>
              <a:t>$365 million capital budget – representing 33 projects</a:t>
            </a:r>
          </a:p>
          <a:p>
            <a:endParaRPr lang="en-US" sz="2400" dirty="0" smtClean="0">
              <a:solidFill>
                <a:srgbClr val="000000"/>
              </a:solidFill>
            </a:endParaRPr>
          </a:p>
          <a:p>
            <a:endParaRPr lang="en-US" sz="2400" dirty="0">
              <a:solidFill>
                <a:srgbClr val="000000"/>
              </a:solidFill>
            </a:endParaRPr>
          </a:p>
        </p:txBody>
      </p:sp>
      <p:sp>
        <p:nvSpPr>
          <p:cNvPr id="6" name="Title 2"/>
          <p:cNvSpPr txBox="1">
            <a:spLocks/>
          </p:cNvSpPr>
          <p:nvPr/>
        </p:nvSpPr>
        <p:spPr>
          <a:xfrm>
            <a:off x="762000" y="533400"/>
            <a:ext cx="8229600" cy="6556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UH System FY19 Budget Summary</a:t>
            </a:r>
            <a:endParaRPr lang="en-US" sz="3600" dirty="0"/>
          </a:p>
        </p:txBody>
      </p:sp>
    </p:spTree>
    <p:extLst>
      <p:ext uri="{BB962C8B-B14F-4D97-AF65-F5344CB8AC3E}">
        <p14:creationId xmlns:p14="http://schemas.microsoft.com/office/powerpoint/2010/main" val="213418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29</a:t>
            </a:fld>
            <a:endParaRPr lang="en-US" altLang="en-US"/>
          </a:p>
        </p:txBody>
      </p:sp>
      <p:pic>
        <p:nvPicPr>
          <p:cNvPr id="2" name="Picture 1"/>
          <p:cNvPicPr>
            <a:picLocks noChangeAspect="1"/>
          </p:cNvPicPr>
          <p:nvPr/>
        </p:nvPicPr>
        <p:blipFill>
          <a:blip r:embed="rId3"/>
          <a:stretch>
            <a:fillRect/>
          </a:stretch>
        </p:blipFill>
        <p:spPr>
          <a:xfrm>
            <a:off x="1371600" y="381000"/>
            <a:ext cx="7467600" cy="6171041"/>
          </a:xfrm>
          <a:prstGeom prst="rect">
            <a:avLst/>
          </a:prstGeom>
        </p:spPr>
      </p:pic>
    </p:spTree>
    <p:extLst>
      <p:ext uri="{BB962C8B-B14F-4D97-AF65-F5344CB8AC3E}">
        <p14:creationId xmlns:p14="http://schemas.microsoft.com/office/powerpoint/2010/main" val="763794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30</a:t>
            </a:fld>
            <a:endParaRPr lang="en-US" altLang="en-US"/>
          </a:p>
        </p:txBody>
      </p:sp>
      <p:pic>
        <p:nvPicPr>
          <p:cNvPr id="2" name="Picture 1"/>
          <p:cNvPicPr>
            <a:picLocks noChangeAspect="1"/>
          </p:cNvPicPr>
          <p:nvPr/>
        </p:nvPicPr>
        <p:blipFill>
          <a:blip r:embed="rId3"/>
          <a:stretch>
            <a:fillRect/>
          </a:stretch>
        </p:blipFill>
        <p:spPr>
          <a:xfrm>
            <a:off x="304800" y="457200"/>
            <a:ext cx="8541891" cy="5574543"/>
          </a:xfrm>
          <a:prstGeom prst="rect">
            <a:avLst/>
          </a:prstGeom>
        </p:spPr>
      </p:pic>
    </p:spTree>
    <p:extLst>
      <p:ext uri="{BB962C8B-B14F-4D97-AF65-F5344CB8AC3E}">
        <p14:creationId xmlns:p14="http://schemas.microsoft.com/office/powerpoint/2010/main" val="4155030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31</a:t>
            </a:fld>
            <a:endParaRPr lang="en-US" altLang="en-US"/>
          </a:p>
        </p:txBody>
      </p:sp>
      <p:pic>
        <p:nvPicPr>
          <p:cNvPr id="2" name="Picture 1"/>
          <p:cNvPicPr>
            <a:picLocks noChangeAspect="1"/>
          </p:cNvPicPr>
          <p:nvPr/>
        </p:nvPicPr>
        <p:blipFill>
          <a:blip r:embed="rId3"/>
          <a:stretch>
            <a:fillRect/>
          </a:stretch>
        </p:blipFill>
        <p:spPr>
          <a:xfrm>
            <a:off x="304800" y="381000"/>
            <a:ext cx="8639400" cy="4855599"/>
          </a:xfrm>
          <a:prstGeom prst="rect">
            <a:avLst/>
          </a:prstGeom>
        </p:spPr>
      </p:pic>
    </p:spTree>
    <p:extLst>
      <p:ext uri="{BB962C8B-B14F-4D97-AF65-F5344CB8AC3E}">
        <p14:creationId xmlns:p14="http://schemas.microsoft.com/office/powerpoint/2010/main" val="3640273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32</a:t>
            </a:fld>
            <a:endParaRPr lang="en-US" altLang="en-US"/>
          </a:p>
        </p:txBody>
      </p:sp>
      <p:sp>
        <p:nvSpPr>
          <p:cNvPr id="6" name="Content Placeholder 2"/>
          <p:cNvSpPr txBox="1">
            <a:spLocks/>
          </p:cNvSpPr>
          <p:nvPr/>
        </p:nvSpPr>
        <p:spPr>
          <a:xfrm>
            <a:off x="457200" y="1676400"/>
            <a:ext cx="8229600" cy="452596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US" dirty="0">
              <a:solidFill>
                <a:schemeClr val="tx1"/>
              </a:solidFill>
            </a:endParaRPr>
          </a:p>
        </p:txBody>
      </p:sp>
      <p:sp>
        <p:nvSpPr>
          <p:cNvPr id="7" name="Title 1"/>
          <p:cNvSpPr txBox="1">
            <a:spLocks/>
          </p:cNvSpPr>
          <p:nvPr/>
        </p:nvSpPr>
        <p:spPr>
          <a:xfrm>
            <a:off x="1066800" y="533400"/>
            <a:ext cx="7620000" cy="6858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t>University of Houston-Downtown</a:t>
            </a:r>
          </a:p>
          <a:p>
            <a:r>
              <a:rPr lang="en-US" sz="2800" dirty="0" smtClean="0"/>
              <a:t>Highlighted </a:t>
            </a:r>
            <a:r>
              <a:rPr lang="en-US" sz="2800" dirty="0"/>
              <a:t>Use of New and Reallocated Funds</a:t>
            </a:r>
          </a:p>
        </p:txBody>
      </p:sp>
      <p:sp>
        <p:nvSpPr>
          <p:cNvPr id="5" name="Content Placeholder 2"/>
          <p:cNvSpPr>
            <a:spLocks noGrp="1"/>
          </p:cNvSpPr>
          <p:nvPr>
            <p:ph idx="1"/>
          </p:nvPr>
        </p:nvSpPr>
        <p:spPr>
          <a:xfrm>
            <a:off x="457200" y="1600200"/>
            <a:ext cx="8153400" cy="4800600"/>
          </a:xfrm>
        </p:spPr>
        <p:txBody>
          <a:bodyPr>
            <a:normAutofit fontScale="85000" lnSpcReduction="20000"/>
          </a:bodyPr>
          <a:lstStyle/>
          <a:p>
            <a:r>
              <a:rPr lang="en-US" sz="2600" dirty="0"/>
              <a:t>Invest in increasing transfer enrollment by developing degree maps, hiring </a:t>
            </a:r>
            <a:r>
              <a:rPr lang="en-US" sz="2600" dirty="0" smtClean="0"/>
              <a:t>new embedded </a:t>
            </a:r>
            <a:r>
              <a:rPr lang="en-US" sz="2600" dirty="0"/>
              <a:t>advisors and increasing transfer scholarships. </a:t>
            </a:r>
          </a:p>
          <a:p>
            <a:r>
              <a:rPr lang="en-US" sz="2600" dirty="0" smtClean="0"/>
              <a:t>Improve </a:t>
            </a:r>
            <a:r>
              <a:rPr lang="en-US" sz="2600" dirty="0"/>
              <a:t>FTIC retention and graduation </a:t>
            </a:r>
            <a:r>
              <a:rPr lang="en-US" sz="2600" dirty="0" smtClean="0"/>
              <a:t>rate by supporting peer mentors, increasing FTIC Scholarships and investing in predictive analytics. </a:t>
            </a:r>
            <a:endParaRPr lang="en-US" sz="2600" dirty="0"/>
          </a:p>
          <a:p>
            <a:r>
              <a:rPr lang="en-US" sz="2600" dirty="0"/>
              <a:t>Provide </a:t>
            </a:r>
            <a:r>
              <a:rPr lang="en-US" sz="2600" dirty="0" smtClean="0"/>
              <a:t>new financial incentives </a:t>
            </a:r>
            <a:r>
              <a:rPr lang="en-US" sz="2600" dirty="0"/>
              <a:t>to the colleges to increase undergraduate enrollment.</a:t>
            </a:r>
          </a:p>
          <a:p>
            <a:r>
              <a:rPr lang="en-US" sz="2600" dirty="0"/>
              <a:t>Pioneering a 2² model with the HCC’s Coleman College of Health Sciences to offer Bachelor of Science in Nursing (BSN</a:t>
            </a:r>
            <a:r>
              <a:rPr lang="en-US" sz="2600" dirty="0" smtClean="0"/>
              <a:t>).  </a:t>
            </a:r>
            <a:endParaRPr lang="en-US" sz="2600" dirty="0"/>
          </a:p>
          <a:p>
            <a:r>
              <a:rPr lang="en-US" sz="2600" dirty="0"/>
              <a:t>Hire </a:t>
            </a:r>
            <a:r>
              <a:rPr lang="en-US" sz="2600" dirty="0" smtClean="0"/>
              <a:t>five </a:t>
            </a:r>
            <a:r>
              <a:rPr lang="en-US" sz="2600" dirty="0"/>
              <a:t>tenure track faculty in high demand programs.</a:t>
            </a:r>
          </a:p>
          <a:p>
            <a:r>
              <a:rPr lang="en-US" sz="2600" dirty="0"/>
              <a:t>Continued investment in a new Student Information System.</a:t>
            </a:r>
          </a:p>
          <a:p>
            <a:r>
              <a:rPr lang="en-US" sz="2600" dirty="0" smtClean="0"/>
              <a:t>Hire </a:t>
            </a:r>
            <a:r>
              <a:rPr lang="en-US" sz="2600" dirty="0"/>
              <a:t>full time Title IX Coordinator.</a:t>
            </a:r>
          </a:p>
          <a:p>
            <a:r>
              <a:rPr lang="en-US" sz="2600" dirty="0"/>
              <a:t>Invest in the campus infrastructure including the physical plant and technology.</a:t>
            </a:r>
          </a:p>
          <a:p>
            <a:endParaRPr lang="en-US" dirty="0"/>
          </a:p>
        </p:txBody>
      </p:sp>
    </p:spTree>
    <p:extLst>
      <p:ext uri="{BB962C8B-B14F-4D97-AF65-F5344CB8AC3E}">
        <p14:creationId xmlns:p14="http://schemas.microsoft.com/office/powerpoint/2010/main" val="11024646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33</a:t>
            </a:fld>
            <a:endParaRPr lang="en-US" altLang="en-US"/>
          </a:p>
        </p:txBody>
      </p:sp>
      <p:pic>
        <p:nvPicPr>
          <p:cNvPr id="2" name="Picture 1"/>
          <p:cNvPicPr>
            <a:picLocks noChangeAspect="1"/>
          </p:cNvPicPr>
          <p:nvPr/>
        </p:nvPicPr>
        <p:blipFill>
          <a:blip r:embed="rId3"/>
          <a:stretch>
            <a:fillRect/>
          </a:stretch>
        </p:blipFill>
        <p:spPr>
          <a:xfrm>
            <a:off x="1066800" y="304800"/>
            <a:ext cx="7904792" cy="6325314"/>
          </a:xfrm>
          <a:prstGeom prst="rect">
            <a:avLst/>
          </a:prstGeom>
        </p:spPr>
      </p:pic>
    </p:spTree>
    <p:extLst>
      <p:ext uri="{BB962C8B-B14F-4D97-AF65-F5344CB8AC3E}">
        <p14:creationId xmlns:p14="http://schemas.microsoft.com/office/powerpoint/2010/main" val="5214468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34</a:t>
            </a:fld>
            <a:endParaRPr lang="en-US" altLang="en-US"/>
          </a:p>
        </p:txBody>
      </p:sp>
      <p:pic>
        <p:nvPicPr>
          <p:cNvPr id="5" name="Picture 4"/>
          <p:cNvPicPr>
            <a:picLocks noChangeAspect="1"/>
          </p:cNvPicPr>
          <p:nvPr/>
        </p:nvPicPr>
        <p:blipFill>
          <a:blip r:embed="rId3"/>
          <a:stretch>
            <a:fillRect/>
          </a:stretch>
        </p:blipFill>
        <p:spPr>
          <a:xfrm>
            <a:off x="152400" y="762000"/>
            <a:ext cx="9144000" cy="4913647"/>
          </a:xfrm>
          <a:prstGeom prst="rect">
            <a:avLst/>
          </a:prstGeom>
        </p:spPr>
      </p:pic>
    </p:spTree>
    <p:extLst>
      <p:ext uri="{BB962C8B-B14F-4D97-AF65-F5344CB8AC3E}">
        <p14:creationId xmlns:p14="http://schemas.microsoft.com/office/powerpoint/2010/main" val="21559304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35</a:t>
            </a:fld>
            <a:endParaRPr lang="en-US" altLang="en-US"/>
          </a:p>
        </p:txBody>
      </p:sp>
      <p:sp>
        <p:nvSpPr>
          <p:cNvPr id="5" name="Title 1"/>
          <p:cNvSpPr txBox="1">
            <a:spLocks/>
          </p:cNvSpPr>
          <p:nvPr/>
        </p:nvSpPr>
        <p:spPr>
          <a:xfrm>
            <a:off x="1219200" y="457200"/>
            <a:ext cx="7608798" cy="73183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t>University of Houston-Downtown</a:t>
            </a:r>
          </a:p>
          <a:p>
            <a:r>
              <a:rPr lang="en-US" sz="2800" dirty="0" smtClean="0"/>
              <a:t>Capital Projects Budget Summary</a:t>
            </a:r>
            <a:endParaRPr lang="en-US" sz="2800" dirty="0"/>
          </a:p>
        </p:txBody>
      </p:sp>
      <p:pic>
        <p:nvPicPr>
          <p:cNvPr id="3" name="Picture 2"/>
          <p:cNvPicPr>
            <a:picLocks noChangeAspect="1"/>
          </p:cNvPicPr>
          <p:nvPr/>
        </p:nvPicPr>
        <p:blipFill>
          <a:blip r:embed="rId3"/>
          <a:stretch>
            <a:fillRect/>
          </a:stretch>
        </p:blipFill>
        <p:spPr>
          <a:xfrm>
            <a:off x="76200" y="1828800"/>
            <a:ext cx="8751798" cy="3031451"/>
          </a:xfrm>
          <a:prstGeom prst="rect">
            <a:avLst/>
          </a:prstGeom>
        </p:spPr>
      </p:pic>
      <p:sp>
        <p:nvSpPr>
          <p:cNvPr id="2" name="Rectangle 1"/>
          <p:cNvSpPr/>
          <p:nvPr/>
        </p:nvSpPr>
        <p:spPr>
          <a:xfrm>
            <a:off x="3429000" y="2362200"/>
            <a:ext cx="533400" cy="198120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0418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668594" y="1828800"/>
            <a:ext cx="7772400" cy="1470025"/>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uLnTx/>
                <a:uFillTx/>
                <a:latin typeface="Calibri" pitchFamily="34" charset="0"/>
                <a:ea typeface="+mj-ea"/>
                <a:cs typeface="Calibri" pitchFamily="34" charset="0"/>
              </a:rPr>
              <a:t>University of Houston-Victoria</a:t>
            </a:r>
            <a:endParaRPr kumimoji="0" lang="en-US" sz="4400" i="0" u="none" strike="noStrike" kern="1200" cap="none" spc="0" normalizeH="0" baseline="0" noProof="0" dirty="0">
              <a:ln>
                <a:noFill/>
              </a:ln>
              <a:uLnTx/>
              <a:uFillTx/>
              <a:latin typeface="Calibri" pitchFamily="34" charset="0"/>
              <a:ea typeface="+mj-ea"/>
              <a:cs typeface="Calibri" pitchFamily="34" charset="0"/>
            </a:endParaRPr>
          </a:p>
        </p:txBody>
      </p:sp>
      <p:sp>
        <p:nvSpPr>
          <p:cNvPr id="2" name="Slide Number Placeholder 1"/>
          <p:cNvSpPr>
            <a:spLocks noGrp="1"/>
          </p:cNvSpPr>
          <p:nvPr>
            <p:ph type="sldNum" sz="quarter" idx="4294967295"/>
          </p:nvPr>
        </p:nvSpPr>
        <p:spPr>
          <a:xfrm>
            <a:off x="8229600" y="6395357"/>
            <a:ext cx="457200" cy="365125"/>
          </a:xfrm>
          <a:prstGeom prst="rect">
            <a:avLst/>
          </a:prstGeom>
        </p:spPr>
        <p:txBody>
          <a:bodyPr/>
          <a:lstStyle/>
          <a:p>
            <a:fld id="{5F4418C3-E60C-448B-B6EC-873E8970D234}" type="slidenum">
              <a:rPr lang="en-US" smtClean="0">
                <a:solidFill>
                  <a:schemeClr val="tx1"/>
                </a:solidFill>
              </a:rPr>
              <a:pPr/>
              <a:t>36</a:t>
            </a:fld>
            <a:endParaRPr lang="en-US" dirty="0">
              <a:solidFill>
                <a:schemeClr val="tx1"/>
              </a:solidFill>
            </a:endParaRPr>
          </a:p>
        </p:txBody>
      </p:sp>
      <p:sp>
        <p:nvSpPr>
          <p:cNvPr id="5" name="Subtitle 3"/>
          <p:cNvSpPr txBox="1">
            <a:spLocks/>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65000"/>
                  </a:schemeClr>
                </a:solidFill>
              </a:rPr>
              <a:t>FY2019 Annual Budget</a:t>
            </a:r>
          </a:p>
          <a:p>
            <a:pPr algn="ctr"/>
            <a:endParaRPr lang="en-US" dirty="0"/>
          </a:p>
        </p:txBody>
      </p:sp>
    </p:spTree>
    <p:extLst>
      <p:ext uri="{BB962C8B-B14F-4D97-AF65-F5344CB8AC3E}">
        <p14:creationId xmlns:p14="http://schemas.microsoft.com/office/powerpoint/2010/main" val="29953271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495299" y="1766982"/>
            <a:ext cx="8153400" cy="4481417"/>
          </a:xfrm>
          <a:prstGeom prst="rect">
            <a:avLst/>
          </a:prstGeom>
        </p:spPr>
        <p:txBody>
          <a:bodyPr vert="horz" anchor="b">
            <a:normAutofit/>
          </a:bodyPr>
          <a:lstStyle/>
          <a:p>
            <a:pPr eaLnBrk="0" fontAlgn="base" hangingPunct="0">
              <a:spcBef>
                <a:spcPts val="600"/>
              </a:spcBef>
              <a:spcAft>
                <a:spcPts val="600"/>
              </a:spcAft>
            </a:pPr>
            <a:endParaRPr lang="en-US" sz="1700" dirty="0">
              <a:solidFill>
                <a:prstClr val="black"/>
              </a:solidFill>
              <a:latin typeface="Calibri" pitchFamily="34" charset="0"/>
            </a:endParaRPr>
          </a:p>
        </p:txBody>
      </p:sp>
      <p:sp>
        <p:nvSpPr>
          <p:cNvPr id="2" name="Slide Number Placeholder 1"/>
          <p:cNvSpPr>
            <a:spLocks noGrp="1"/>
          </p:cNvSpPr>
          <p:nvPr>
            <p:ph type="sldNum" sz="quarter" idx="4294967295"/>
          </p:nvPr>
        </p:nvSpPr>
        <p:spPr>
          <a:xfrm>
            <a:off x="8348328" y="6111877"/>
            <a:ext cx="457200" cy="365125"/>
          </a:xfrm>
          <a:prstGeom prst="rect">
            <a:avLst/>
          </a:prstGeom>
        </p:spPr>
        <p:txBody>
          <a:bodyPr/>
          <a:lstStyle/>
          <a:p>
            <a:fld id="{5F4418C3-E60C-448B-B6EC-873E8970D234}" type="slidenum">
              <a:rPr lang="en-US" smtClean="0">
                <a:solidFill>
                  <a:schemeClr val="tx1"/>
                </a:solidFill>
              </a:rPr>
              <a:pPr/>
              <a:t>37</a:t>
            </a:fld>
            <a:endParaRPr lang="en-US" dirty="0">
              <a:solidFill>
                <a:schemeClr val="tx1"/>
              </a:solidFill>
            </a:endParaRPr>
          </a:p>
        </p:txBody>
      </p:sp>
      <p:sp>
        <p:nvSpPr>
          <p:cNvPr id="7" name="Subtitle 4"/>
          <p:cNvSpPr txBox="1">
            <a:spLocks/>
          </p:cNvSpPr>
          <p:nvPr/>
        </p:nvSpPr>
        <p:spPr bwMode="auto">
          <a:xfrm>
            <a:off x="304800" y="685800"/>
            <a:ext cx="8458200"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normAutofit fontScale="70000" lnSpcReduction="20000"/>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600" dirty="0" smtClean="0"/>
              <a:t>University of Houston-Victoria</a:t>
            </a:r>
          </a:p>
          <a:p>
            <a:pPr marL="0" indent="0" algn="ctr">
              <a:buNone/>
            </a:pPr>
            <a:r>
              <a:rPr lang="en-US" sz="4600" dirty="0" smtClean="0"/>
              <a:t>Recent Accomplishments</a:t>
            </a:r>
          </a:p>
          <a:p>
            <a:endParaRPr lang="en-US" sz="2000" b="1" dirty="0" smtClean="0"/>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Joined the Houston GPS (Guided Pathway to Success), a regional collaboration of two- and four-year educational institutions, to provide seamless pathways for students transferring from area community colleges to universities </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Awarded the first specialist degree in School of Psychology </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Accreditation visits in Nursing and Counseling</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First UHV Team Men’s Soccer to advance to National playoffs</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Awarded “Conference Champions of Character” in Men’s Soccer</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Implemented business plan for UHV Katy</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Received a $645,677 National Science Foundation five-year grant to increase enrollment, retention and graduation of low-income mathematics and computer science majors through annual scholarships and other programs</a:t>
            </a:r>
          </a:p>
          <a:p>
            <a:pPr marL="742950" lvl="1" indent="-285750" eaLnBrk="0" hangingPunct="0">
              <a:spcBef>
                <a:spcPts val="600"/>
              </a:spcBef>
              <a:spcAft>
                <a:spcPts val="600"/>
              </a:spcAft>
              <a:buFont typeface="Arial" panose="020B0604020202020204" pitchFamily="34" charset="0"/>
              <a:buChar char="•"/>
            </a:pPr>
            <a:r>
              <a:rPr lang="en-US" sz="2400" dirty="0">
                <a:solidFill>
                  <a:prstClr val="black"/>
                </a:solidFill>
                <a:latin typeface="Calibri" pitchFamily="34" charset="0"/>
              </a:rPr>
              <a:t>Launched the UHV “Here, We Go” campaign with a $839,775 lead gift from the M.G. and Lillie A. Johnson Foundation</a:t>
            </a:r>
          </a:p>
          <a:p>
            <a:pPr marL="457188" lvl="1"/>
            <a:endParaRPr lang="en-US" sz="2400" dirty="0"/>
          </a:p>
        </p:txBody>
      </p:sp>
    </p:spTree>
    <p:extLst>
      <p:ext uri="{BB962C8B-B14F-4D97-AF65-F5344CB8AC3E}">
        <p14:creationId xmlns:p14="http://schemas.microsoft.com/office/powerpoint/2010/main" val="35092275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229600" y="6395357"/>
            <a:ext cx="457200" cy="365125"/>
          </a:xfrm>
          <a:prstGeom prst="rect">
            <a:avLst/>
          </a:prstGeom>
        </p:spPr>
        <p:txBody>
          <a:bodyPr/>
          <a:lstStyle/>
          <a:p>
            <a:fld id="{5F4418C3-E60C-448B-B6EC-873E8970D234}" type="slidenum">
              <a:rPr lang="en-US" smtClean="0">
                <a:solidFill>
                  <a:schemeClr val="tx1"/>
                </a:solidFill>
              </a:rPr>
              <a:pPr/>
              <a:t>38</a:t>
            </a:fld>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295400" y="457200"/>
            <a:ext cx="7219485" cy="6139070"/>
          </a:xfrm>
          <a:prstGeom prst="rect">
            <a:avLst/>
          </a:prstGeom>
        </p:spPr>
      </p:pic>
    </p:spTree>
    <p:extLst>
      <p:ext uri="{BB962C8B-B14F-4D97-AF65-F5344CB8AC3E}">
        <p14:creationId xmlns:p14="http://schemas.microsoft.com/office/powerpoint/2010/main" val="23132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3</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1229454205"/>
              </p:ext>
            </p:extLst>
          </p:nvPr>
        </p:nvGraphicFramePr>
        <p:xfrm>
          <a:off x="685800" y="381000"/>
          <a:ext cx="7877175" cy="63045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96751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229600" y="6395357"/>
            <a:ext cx="457200" cy="365125"/>
          </a:xfrm>
          <a:prstGeom prst="rect">
            <a:avLst/>
          </a:prstGeom>
        </p:spPr>
        <p:txBody>
          <a:bodyPr/>
          <a:lstStyle/>
          <a:p>
            <a:fld id="{5F4418C3-E60C-448B-B6EC-873E8970D234}" type="slidenum">
              <a:rPr lang="en-US" smtClean="0">
                <a:solidFill>
                  <a:schemeClr val="tx1"/>
                </a:solidFill>
              </a:rPr>
              <a:pPr/>
              <a:t>39</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609600" y="533400"/>
            <a:ext cx="8106760" cy="5831411"/>
          </a:xfrm>
          <a:prstGeom prst="rect">
            <a:avLst/>
          </a:prstGeom>
        </p:spPr>
      </p:pic>
    </p:spTree>
    <p:extLst>
      <p:ext uri="{BB962C8B-B14F-4D97-AF65-F5344CB8AC3E}">
        <p14:creationId xmlns:p14="http://schemas.microsoft.com/office/powerpoint/2010/main" val="2204690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229600" y="6395357"/>
            <a:ext cx="457200" cy="365125"/>
          </a:xfrm>
          <a:prstGeom prst="rect">
            <a:avLst/>
          </a:prstGeom>
        </p:spPr>
        <p:txBody>
          <a:bodyPr/>
          <a:lstStyle/>
          <a:p>
            <a:fld id="{5F4418C3-E60C-448B-B6EC-873E8970D234}" type="slidenum">
              <a:rPr lang="en-US" smtClean="0">
                <a:solidFill>
                  <a:schemeClr val="tx1"/>
                </a:solidFill>
              </a:rPr>
              <a:pPr/>
              <a:t>40</a:t>
            </a:fld>
            <a:endParaRPr lang="en-US" dirty="0">
              <a:solidFill>
                <a:schemeClr val="tx1"/>
              </a:solidFill>
            </a:endParaRPr>
          </a:p>
        </p:txBody>
      </p:sp>
      <p:pic>
        <p:nvPicPr>
          <p:cNvPr id="3" name="Picture 2"/>
          <p:cNvPicPr>
            <a:picLocks noChangeAspect="1"/>
          </p:cNvPicPr>
          <p:nvPr/>
        </p:nvPicPr>
        <p:blipFill>
          <a:blip r:embed="rId3"/>
          <a:stretch>
            <a:fillRect/>
          </a:stretch>
        </p:blipFill>
        <p:spPr>
          <a:xfrm>
            <a:off x="228600" y="609600"/>
            <a:ext cx="8656259" cy="5006493"/>
          </a:xfrm>
          <a:prstGeom prst="rect">
            <a:avLst/>
          </a:prstGeom>
        </p:spPr>
      </p:pic>
    </p:spTree>
    <p:extLst>
      <p:ext uri="{BB962C8B-B14F-4D97-AF65-F5344CB8AC3E}">
        <p14:creationId xmlns:p14="http://schemas.microsoft.com/office/powerpoint/2010/main" val="33956516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83880" cy="4511677"/>
          </a:xfrm>
        </p:spPr>
        <p:txBody>
          <a:bodyPr>
            <a:normAutofit fontScale="85000" lnSpcReduction="20000"/>
          </a:bodyPr>
          <a:lstStyle/>
          <a:p>
            <a:pPr marL="338328" lvl="1" indent="-338328" eaLnBrk="0" hangingPunct="0">
              <a:spcBef>
                <a:spcPts val="600"/>
              </a:spcBef>
              <a:buFont typeface="Arial" panose="020B0604020202020204" pitchFamily="34" charset="0"/>
              <a:buChar char="•"/>
            </a:pPr>
            <a:r>
              <a:rPr lang="en-US" sz="3100" dirty="0">
                <a:solidFill>
                  <a:prstClr val="black"/>
                </a:solidFill>
              </a:rPr>
              <a:t>Additional financial </a:t>
            </a:r>
            <a:r>
              <a:rPr lang="en-US" sz="3100" dirty="0" smtClean="0">
                <a:solidFill>
                  <a:prstClr val="black"/>
                </a:solidFill>
              </a:rPr>
              <a:t>aid for students</a:t>
            </a:r>
            <a:endParaRPr lang="en-US" sz="3100" dirty="0">
              <a:solidFill>
                <a:prstClr val="black"/>
              </a:solidFill>
            </a:endParaRPr>
          </a:p>
          <a:p>
            <a:pPr marL="338328" lvl="1" indent="-338328" eaLnBrk="0" hangingPunct="0">
              <a:spcBef>
                <a:spcPts val="600"/>
              </a:spcBef>
              <a:buFont typeface="Arial" panose="020B0604020202020204" pitchFamily="34" charset="0"/>
              <a:buChar char="•"/>
            </a:pPr>
            <a:r>
              <a:rPr lang="en-US" sz="3100" dirty="0" smtClean="0">
                <a:solidFill>
                  <a:prstClr val="black"/>
                </a:solidFill>
              </a:rPr>
              <a:t>Hire </a:t>
            </a:r>
            <a:r>
              <a:rPr lang="en-US" sz="3100" dirty="0">
                <a:solidFill>
                  <a:prstClr val="black"/>
                </a:solidFill>
              </a:rPr>
              <a:t>new faculty to support fast-growing programs</a:t>
            </a:r>
          </a:p>
          <a:p>
            <a:pPr marL="338328" lvl="1" indent="-338328" eaLnBrk="0" hangingPunct="0">
              <a:spcBef>
                <a:spcPts val="600"/>
              </a:spcBef>
              <a:buFont typeface="Arial" panose="020B0604020202020204" pitchFamily="34" charset="0"/>
              <a:buChar char="•"/>
            </a:pPr>
            <a:r>
              <a:rPr lang="en-US" sz="3100" dirty="0" smtClean="0">
                <a:solidFill>
                  <a:prstClr val="black"/>
                </a:solidFill>
              </a:rPr>
              <a:t>Continued </a:t>
            </a:r>
            <a:r>
              <a:rPr lang="en-US" sz="3100" dirty="0">
                <a:solidFill>
                  <a:prstClr val="black"/>
                </a:solidFill>
              </a:rPr>
              <a:t>focus on being a destination university by investing in new residential campus infrastructure, expanding academic programs, and building new academic facilities</a:t>
            </a:r>
          </a:p>
          <a:p>
            <a:pPr marL="338328" lvl="1" indent="-338328" eaLnBrk="0" hangingPunct="0">
              <a:spcBef>
                <a:spcPts val="600"/>
              </a:spcBef>
              <a:buFont typeface="Arial" panose="020B0604020202020204" pitchFamily="34" charset="0"/>
              <a:buChar char="•"/>
            </a:pPr>
            <a:r>
              <a:rPr lang="en-US" sz="3100" dirty="0" smtClean="0">
                <a:solidFill>
                  <a:prstClr val="black"/>
                </a:solidFill>
              </a:rPr>
              <a:t>Expand </a:t>
            </a:r>
            <a:r>
              <a:rPr lang="en-US" sz="3100" dirty="0">
                <a:solidFill>
                  <a:prstClr val="black"/>
                </a:solidFill>
              </a:rPr>
              <a:t>student recruitment and retention efforts</a:t>
            </a:r>
          </a:p>
          <a:p>
            <a:pPr marL="338328" lvl="1" indent="-338328" eaLnBrk="0" hangingPunct="0">
              <a:spcBef>
                <a:spcPts val="600"/>
              </a:spcBef>
              <a:buFont typeface="Arial" panose="020B0604020202020204" pitchFamily="34" charset="0"/>
              <a:buChar char="•"/>
            </a:pPr>
            <a:r>
              <a:rPr lang="en-US" sz="3100" dirty="0" smtClean="0">
                <a:solidFill>
                  <a:prstClr val="black"/>
                </a:solidFill>
              </a:rPr>
              <a:t>Additional </a:t>
            </a:r>
            <a:r>
              <a:rPr lang="en-US" sz="3100" dirty="0">
                <a:solidFill>
                  <a:prstClr val="black"/>
                </a:solidFill>
              </a:rPr>
              <a:t>support for UHV Katy operations</a:t>
            </a:r>
          </a:p>
          <a:p>
            <a:pPr>
              <a:lnSpc>
                <a:spcPct val="120000"/>
              </a:lnSpc>
            </a:pPr>
            <a:r>
              <a:rPr lang="en-US" sz="3100" dirty="0">
                <a:solidFill>
                  <a:prstClr val="black"/>
                </a:solidFill>
              </a:rPr>
              <a:t>Equitable and competitive compensation for faculty for promoted full-time, tenure-track faculty and staff compensation </a:t>
            </a:r>
          </a:p>
          <a:p>
            <a:pPr>
              <a:lnSpc>
                <a:spcPct val="120000"/>
              </a:lnSpc>
              <a:buClrTx/>
            </a:pPr>
            <a:endParaRPr lang="en-US" dirty="0" smtClean="0"/>
          </a:p>
          <a:p>
            <a:pPr>
              <a:lnSpc>
                <a:spcPct val="120000"/>
              </a:lnSpc>
              <a:buClrTx/>
            </a:pPr>
            <a:endParaRPr lang="en-US" dirty="0" smtClean="0"/>
          </a:p>
          <a:p>
            <a:pPr marL="0" indent="0">
              <a:buNone/>
            </a:pPr>
            <a:endParaRPr lang="en-US" dirty="0"/>
          </a:p>
        </p:txBody>
      </p:sp>
      <p:sp>
        <p:nvSpPr>
          <p:cNvPr id="5" name="Title 1"/>
          <p:cNvSpPr txBox="1">
            <a:spLocks/>
          </p:cNvSpPr>
          <p:nvPr/>
        </p:nvSpPr>
        <p:spPr>
          <a:xfrm>
            <a:off x="1143000" y="457200"/>
            <a:ext cx="7848600" cy="762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t>University of Houston-Victoria</a:t>
            </a:r>
          </a:p>
          <a:p>
            <a:r>
              <a:rPr lang="en-US" sz="2800" dirty="0" smtClean="0"/>
              <a:t>Highlighted </a:t>
            </a:r>
            <a:r>
              <a:rPr lang="en-US" sz="2800" dirty="0"/>
              <a:t>Use of New and Reallocated Funds</a:t>
            </a:r>
          </a:p>
        </p:txBody>
      </p:sp>
      <p:sp>
        <p:nvSpPr>
          <p:cNvPr id="2" name="Slide Number Placeholder 1"/>
          <p:cNvSpPr>
            <a:spLocks noGrp="1"/>
          </p:cNvSpPr>
          <p:nvPr>
            <p:ph type="sldNum" sz="quarter" idx="4294967295"/>
          </p:nvPr>
        </p:nvSpPr>
        <p:spPr>
          <a:xfrm>
            <a:off x="8348328" y="6111877"/>
            <a:ext cx="457200" cy="365125"/>
          </a:xfrm>
          <a:prstGeom prst="rect">
            <a:avLst/>
          </a:prstGeom>
        </p:spPr>
        <p:txBody>
          <a:bodyPr/>
          <a:lstStyle/>
          <a:p>
            <a:fld id="{5F4418C3-E60C-448B-B6EC-873E8970D234}" type="slidenum">
              <a:rPr lang="en-US" smtClean="0">
                <a:solidFill>
                  <a:schemeClr val="tx1"/>
                </a:solidFill>
              </a:rPr>
              <a:pPr/>
              <a:t>41</a:t>
            </a:fld>
            <a:endParaRPr lang="en-US" dirty="0">
              <a:solidFill>
                <a:schemeClr val="tx1"/>
              </a:solidFill>
            </a:endParaRPr>
          </a:p>
        </p:txBody>
      </p:sp>
    </p:spTree>
    <p:extLst>
      <p:ext uri="{BB962C8B-B14F-4D97-AF65-F5344CB8AC3E}">
        <p14:creationId xmlns:p14="http://schemas.microsoft.com/office/powerpoint/2010/main" val="8947096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348328" y="6111877"/>
            <a:ext cx="457200" cy="365125"/>
          </a:xfrm>
          <a:prstGeom prst="rect">
            <a:avLst/>
          </a:prstGeom>
        </p:spPr>
        <p:txBody>
          <a:bodyPr/>
          <a:lstStyle/>
          <a:p>
            <a:fld id="{5F4418C3-E60C-448B-B6EC-873E8970D234}" type="slidenum">
              <a:rPr lang="en-US" smtClean="0">
                <a:solidFill>
                  <a:schemeClr val="tx1"/>
                </a:solidFill>
              </a:rPr>
              <a:pPr/>
              <a:t>42</a:t>
            </a:fld>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295400" y="304800"/>
            <a:ext cx="6727184" cy="6324600"/>
          </a:xfrm>
          <a:prstGeom prst="rect">
            <a:avLst/>
          </a:prstGeom>
        </p:spPr>
      </p:pic>
    </p:spTree>
    <p:extLst>
      <p:ext uri="{BB962C8B-B14F-4D97-AF65-F5344CB8AC3E}">
        <p14:creationId xmlns:p14="http://schemas.microsoft.com/office/powerpoint/2010/main" val="18938756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43</a:t>
            </a:fld>
            <a:endParaRPr lang="en-US" altLang="en-US"/>
          </a:p>
        </p:txBody>
      </p:sp>
      <p:pic>
        <p:nvPicPr>
          <p:cNvPr id="5" name="Picture 4"/>
          <p:cNvPicPr>
            <a:picLocks noChangeAspect="1"/>
          </p:cNvPicPr>
          <p:nvPr/>
        </p:nvPicPr>
        <p:blipFill>
          <a:blip r:embed="rId3"/>
          <a:stretch>
            <a:fillRect/>
          </a:stretch>
        </p:blipFill>
        <p:spPr>
          <a:xfrm>
            <a:off x="381000" y="838200"/>
            <a:ext cx="8399759" cy="3511530"/>
          </a:xfrm>
          <a:prstGeom prst="rect">
            <a:avLst/>
          </a:prstGeom>
        </p:spPr>
      </p:pic>
    </p:spTree>
    <p:extLst>
      <p:ext uri="{BB962C8B-B14F-4D97-AF65-F5344CB8AC3E}">
        <p14:creationId xmlns:p14="http://schemas.microsoft.com/office/powerpoint/2010/main" val="3035499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19200" y="457200"/>
            <a:ext cx="7586328" cy="838200"/>
          </a:xfrm>
          <a:prstGeom prst="rect">
            <a:avLst/>
          </a:prstGeom>
        </p:spPr>
        <p:txBody>
          <a:bodyPr vert="horz" lIns="91440" tIns="45720" rIns="91440" bIns="45720" rtlCol="0" anchor="ctr">
            <a:normAutofit fontScale="7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smtClean="0"/>
              <a:t>University of Houston-Victoria</a:t>
            </a:r>
          </a:p>
          <a:p>
            <a:r>
              <a:rPr lang="en-US" sz="4000" dirty="0" smtClean="0"/>
              <a:t>Capital Projects Budget Summary</a:t>
            </a:r>
            <a:endParaRPr lang="en-US" sz="4000" dirty="0"/>
          </a:p>
        </p:txBody>
      </p:sp>
      <p:sp>
        <p:nvSpPr>
          <p:cNvPr id="2" name="Slide Number Placeholder 1"/>
          <p:cNvSpPr>
            <a:spLocks noGrp="1"/>
          </p:cNvSpPr>
          <p:nvPr>
            <p:ph type="sldNum" sz="quarter" idx="4294967295"/>
          </p:nvPr>
        </p:nvSpPr>
        <p:spPr>
          <a:xfrm>
            <a:off x="8348328" y="6111877"/>
            <a:ext cx="457200" cy="365125"/>
          </a:xfrm>
          <a:prstGeom prst="rect">
            <a:avLst/>
          </a:prstGeom>
        </p:spPr>
        <p:txBody>
          <a:bodyPr/>
          <a:lstStyle/>
          <a:p>
            <a:fld id="{5F4418C3-E60C-448B-B6EC-873E8970D234}" type="slidenum">
              <a:rPr lang="en-US" smtClean="0">
                <a:solidFill>
                  <a:schemeClr val="tx1"/>
                </a:solidFill>
              </a:rPr>
              <a:pPr/>
              <a:t>44</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0" y="1447800"/>
            <a:ext cx="9296400" cy="4333716"/>
          </a:xfrm>
          <a:prstGeom prst="rect">
            <a:avLst/>
          </a:prstGeom>
        </p:spPr>
      </p:pic>
      <p:sp>
        <p:nvSpPr>
          <p:cNvPr id="3" name="Rectangle 2"/>
          <p:cNvSpPr/>
          <p:nvPr/>
        </p:nvSpPr>
        <p:spPr>
          <a:xfrm>
            <a:off x="3124200" y="2438400"/>
            <a:ext cx="533400" cy="2971800"/>
          </a:xfrm>
          <a:prstGeom prst="rect">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2591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229600" y="6395357"/>
            <a:ext cx="457200" cy="365125"/>
          </a:xfrm>
          <a:prstGeom prst="rect">
            <a:avLst/>
          </a:prstGeom>
        </p:spPr>
        <p:txBody>
          <a:bodyPr/>
          <a:lstStyle/>
          <a:p>
            <a:fld id="{5F4418C3-E60C-448B-B6EC-873E8970D234}" type="slidenum">
              <a:rPr lang="en-US" smtClean="0">
                <a:solidFill>
                  <a:schemeClr val="tx1"/>
                </a:solidFill>
              </a:rPr>
              <a:pPr/>
              <a:t>45</a:t>
            </a:fld>
            <a:endParaRPr lang="en-US" dirty="0">
              <a:solidFill>
                <a:schemeClr val="tx1"/>
              </a:solidFill>
            </a:endParaRPr>
          </a:p>
        </p:txBody>
      </p:sp>
      <p:sp>
        <p:nvSpPr>
          <p:cNvPr id="5" name="Title 2"/>
          <p:cNvSpPr txBox="1">
            <a:spLocks/>
          </p:cNvSpPr>
          <p:nvPr/>
        </p:nvSpPr>
        <p:spPr bwMode="auto">
          <a:xfrm>
            <a:off x="685800" y="2130425"/>
            <a:ext cx="7772400" cy="147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lvl1pPr algn="l" defTabSz="912813"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l" defTabSz="912813"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a:lstStyle>
          <a:p>
            <a:pPr algn="ctr"/>
            <a:r>
              <a:rPr lang="en-US" smtClean="0"/>
              <a:t>University of Houston </a:t>
            </a:r>
            <a:br>
              <a:rPr lang="en-US" smtClean="0"/>
            </a:br>
            <a:r>
              <a:rPr lang="en-US" smtClean="0"/>
              <a:t>System Administration</a:t>
            </a:r>
            <a:endParaRPr lang="en-US" dirty="0"/>
          </a:p>
        </p:txBody>
      </p:sp>
      <p:sp>
        <p:nvSpPr>
          <p:cNvPr id="8" name="Subtitle 3"/>
          <p:cNvSpPr txBox="1">
            <a:spLocks/>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marL="341313" indent="-341313" algn="l" defTabSz="912813"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1363" indent="-284163" algn="l" defTabSz="912813"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1413" indent="-227013" algn="l" defTabSz="912813"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5986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5813" indent="-227013" algn="l" defTabSz="912813"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371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8"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37" indent="-228519" algn="l" defTabSz="91407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65000"/>
                  </a:schemeClr>
                </a:solidFill>
              </a:rPr>
              <a:t>FY2019 Annual Budget</a:t>
            </a:r>
          </a:p>
          <a:p>
            <a:pPr algn="ctr"/>
            <a:endParaRPr lang="en-US" dirty="0"/>
          </a:p>
        </p:txBody>
      </p:sp>
    </p:spTree>
    <p:extLst>
      <p:ext uri="{BB962C8B-B14F-4D97-AF65-F5344CB8AC3E}">
        <p14:creationId xmlns:p14="http://schemas.microsoft.com/office/powerpoint/2010/main" val="7906969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705600" y="6400800"/>
            <a:ext cx="2133600" cy="365125"/>
          </a:xfrm>
          <a:prstGeom prst="rect">
            <a:avLst/>
          </a:prstGeom>
        </p:spPr>
        <p:txBody>
          <a:bodyPr/>
          <a:lstStyle/>
          <a:p>
            <a:fld id="{258B1B17-0BE7-4F21-ABA5-B76A93D3FC41}" type="slidenum">
              <a:rPr lang="en-US" smtClean="0"/>
              <a:pPr/>
              <a:t>46</a:t>
            </a:fld>
            <a:endParaRPr lang="en-US" dirty="0"/>
          </a:p>
        </p:txBody>
      </p:sp>
      <p:pic>
        <p:nvPicPr>
          <p:cNvPr id="4" name="Picture 3"/>
          <p:cNvPicPr>
            <a:picLocks noChangeAspect="1"/>
          </p:cNvPicPr>
          <p:nvPr/>
        </p:nvPicPr>
        <p:blipFill>
          <a:blip r:embed="rId3"/>
          <a:stretch>
            <a:fillRect/>
          </a:stretch>
        </p:blipFill>
        <p:spPr>
          <a:xfrm>
            <a:off x="1295400" y="381000"/>
            <a:ext cx="7558715" cy="6019800"/>
          </a:xfrm>
          <a:prstGeom prst="rect">
            <a:avLst/>
          </a:prstGeom>
        </p:spPr>
      </p:pic>
    </p:spTree>
    <p:extLst>
      <p:ext uri="{BB962C8B-B14F-4D97-AF65-F5344CB8AC3E}">
        <p14:creationId xmlns:p14="http://schemas.microsoft.com/office/powerpoint/2010/main" val="5458472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705600" y="6400800"/>
            <a:ext cx="2133600" cy="365125"/>
          </a:xfrm>
          <a:prstGeom prst="rect">
            <a:avLst/>
          </a:prstGeom>
        </p:spPr>
        <p:txBody>
          <a:bodyPr/>
          <a:lstStyle/>
          <a:p>
            <a:fld id="{258B1B17-0BE7-4F21-ABA5-B76A93D3FC41}" type="slidenum">
              <a:rPr lang="en-US" smtClean="0"/>
              <a:pPr/>
              <a:t>47</a:t>
            </a:fld>
            <a:endParaRPr lang="en-US" dirty="0"/>
          </a:p>
        </p:txBody>
      </p:sp>
      <p:pic>
        <p:nvPicPr>
          <p:cNvPr id="3" name="Picture 2"/>
          <p:cNvPicPr>
            <a:picLocks noChangeAspect="1"/>
          </p:cNvPicPr>
          <p:nvPr/>
        </p:nvPicPr>
        <p:blipFill>
          <a:blip r:embed="rId3"/>
          <a:stretch>
            <a:fillRect/>
          </a:stretch>
        </p:blipFill>
        <p:spPr>
          <a:xfrm>
            <a:off x="609600" y="1066800"/>
            <a:ext cx="8001000" cy="4605284"/>
          </a:xfrm>
          <a:prstGeom prst="rect">
            <a:avLst/>
          </a:prstGeom>
        </p:spPr>
      </p:pic>
    </p:spTree>
    <p:extLst>
      <p:ext uri="{BB962C8B-B14F-4D97-AF65-F5344CB8AC3E}">
        <p14:creationId xmlns:p14="http://schemas.microsoft.com/office/powerpoint/2010/main" val="6490340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775452" y="6400800"/>
            <a:ext cx="2133600" cy="365125"/>
          </a:xfrm>
          <a:prstGeom prst="rect">
            <a:avLst/>
          </a:prstGeom>
        </p:spPr>
        <p:txBody>
          <a:bodyPr/>
          <a:lstStyle/>
          <a:p>
            <a:fld id="{258B1B17-0BE7-4F21-ABA5-B76A93D3FC41}" type="slidenum">
              <a:rPr lang="en-US" smtClean="0"/>
              <a:pPr/>
              <a:t>48</a:t>
            </a:fld>
            <a:endParaRPr lang="en-US" dirty="0"/>
          </a:p>
        </p:txBody>
      </p:sp>
      <p:pic>
        <p:nvPicPr>
          <p:cNvPr id="3" name="Picture 2"/>
          <p:cNvPicPr>
            <a:picLocks noChangeAspect="1"/>
          </p:cNvPicPr>
          <p:nvPr/>
        </p:nvPicPr>
        <p:blipFill>
          <a:blip r:embed="rId3"/>
          <a:stretch>
            <a:fillRect/>
          </a:stretch>
        </p:blipFill>
        <p:spPr>
          <a:xfrm>
            <a:off x="838200" y="762000"/>
            <a:ext cx="7772400" cy="4693282"/>
          </a:xfrm>
          <a:prstGeom prst="rect">
            <a:avLst/>
          </a:prstGeom>
        </p:spPr>
      </p:pic>
    </p:spTree>
    <p:extLst>
      <p:ext uri="{BB962C8B-B14F-4D97-AF65-F5344CB8AC3E}">
        <p14:creationId xmlns:p14="http://schemas.microsoft.com/office/powerpoint/2010/main" val="4221843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0B00DDD-74ED-44CC-90FB-07BCC1B03325}" type="slidenum">
              <a:rPr lang="en-US" altLang="en-US" smtClean="0"/>
              <a:pPr/>
              <a:t>4</a:t>
            </a:fld>
            <a:endParaRPr lang="en-US" altLang="en-US"/>
          </a:p>
        </p:txBody>
      </p:sp>
      <p:sp>
        <p:nvSpPr>
          <p:cNvPr id="5" name="Title 1"/>
          <p:cNvSpPr>
            <a:spLocks noGrp="1"/>
          </p:cNvSpPr>
          <p:nvPr>
            <p:ph type="title"/>
          </p:nvPr>
        </p:nvSpPr>
        <p:spPr>
          <a:xfrm>
            <a:off x="1447800" y="533400"/>
            <a:ext cx="7315200" cy="609600"/>
          </a:xfrm>
        </p:spPr>
        <p:txBody>
          <a:bodyPr>
            <a:normAutofit fontScale="90000"/>
          </a:bodyPr>
          <a:lstStyle/>
          <a:p>
            <a:pPr algn="ctr"/>
            <a:r>
              <a:rPr lang="en-US" sz="2800" dirty="0" smtClean="0"/>
              <a:t>UH System Sources of Funding for the Operating Budget over Time</a:t>
            </a:r>
            <a:endParaRPr lang="en-US" sz="2800" dirty="0"/>
          </a:p>
        </p:txBody>
      </p:sp>
      <p:sp>
        <p:nvSpPr>
          <p:cNvPr id="8" name="TextBox 7"/>
          <p:cNvSpPr txBox="1"/>
          <p:nvPr/>
        </p:nvSpPr>
        <p:spPr>
          <a:xfrm>
            <a:off x="457200" y="6019800"/>
            <a:ext cx="6400800" cy="461665"/>
          </a:xfrm>
          <a:prstGeom prst="rect">
            <a:avLst/>
          </a:prstGeom>
          <a:noFill/>
        </p:spPr>
        <p:txBody>
          <a:bodyPr wrap="square" rtlCol="0">
            <a:spAutoFit/>
          </a:bodyPr>
          <a:lstStyle/>
          <a:p>
            <a:r>
              <a:rPr lang="en-US" sz="1200" dirty="0" smtClean="0"/>
              <a:t>  *includes sponsored research grants and financial aid</a:t>
            </a:r>
          </a:p>
          <a:p>
            <a:r>
              <a:rPr lang="en-US" sz="1200" dirty="0" smtClean="0"/>
              <a:t>**includes other operating income (e.g. auxiliaries)</a:t>
            </a:r>
            <a:endParaRPr lang="en-US" sz="1200" dirty="0"/>
          </a:p>
        </p:txBody>
      </p:sp>
      <p:graphicFrame>
        <p:nvGraphicFramePr>
          <p:cNvPr id="7" name="Content Placeholder 11"/>
          <p:cNvGraphicFramePr>
            <a:graphicFrameLocks noGrp="1"/>
          </p:cNvGraphicFramePr>
          <p:nvPr>
            <p:extLst>
              <p:ext uri="{D42A27DB-BD31-4B8C-83A1-F6EECF244321}">
                <p14:modId xmlns:p14="http://schemas.microsoft.com/office/powerpoint/2010/main" val="3806992208"/>
              </p:ext>
            </p:extLst>
          </p:nvPr>
        </p:nvGraphicFramePr>
        <p:xfrm>
          <a:off x="457200" y="13716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72409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775452" y="6400800"/>
            <a:ext cx="2133600" cy="365125"/>
          </a:xfrm>
          <a:prstGeom prst="rect">
            <a:avLst/>
          </a:prstGeom>
        </p:spPr>
        <p:txBody>
          <a:bodyPr/>
          <a:lstStyle/>
          <a:p>
            <a:fld id="{258B1B17-0BE7-4F21-ABA5-B76A93D3FC41}" type="slidenum">
              <a:rPr lang="en-US" smtClean="0"/>
              <a:pPr/>
              <a:t>49</a:t>
            </a:fld>
            <a:endParaRPr lang="en-US" dirty="0"/>
          </a:p>
        </p:txBody>
      </p:sp>
      <p:pic>
        <p:nvPicPr>
          <p:cNvPr id="3" name="Picture 2"/>
          <p:cNvPicPr>
            <a:picLocks noChangeAspect="1"/>
          </p:cNvPicPr>
          <p:nvPr/>
        </p:nvPicPr>
        <p:blipFill>
          <a:blip r:embed="rId3"/>
          <a:stretch>
            <a:fillRect/>
          </a:stretch>
        </p:blipFill>
        <p:spPr>
          <a:xfrm>
            <a:off x="228600" y="685800"/>
            <a:ext cx="9144000" cy="4151944"/>
          </a:xfrm>
          <a:prstGeom prst="rect">
            <a:avLst/>
          </a:prstGeom>
        </p:spPr>
      </p:pic>
    </p:spTree>
    <p:extLst>
      <p:ext uri="{BB962C8B-B14F-4D97-AF65-F5344CB8AC3E}">
        <p14:creationId xmlns:p14="http://schemas.microsoft.com/office/powerpoint/2010/main" val="762419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858000" y="6492875"/>
            <a:ext cx="2133600" cy="365125"/>
          </a:xfrm>
          <a:prstGeom prst="rect">
            <a:avLst/>
          </a:prstGeom>
        </p:spPr>
        <p:txBody>
          <a:bodyPr/>
          <a:lstStyle/>
          <a:p>
            <a:fld id="{258B1B17-0BE7-4F21-ABA5-B76A93D3FC41}" type="slidenum">
              <a:rPr lang="en-US" smtClean="0"/>
              <a:pPr/>
              <a:t>5</a:t>
            </a:fld>
            <a:endParaRPr lang="en-US" dirty="0"/>
          </a:p>
        </p:txBody>
      </p:sp>
      <p:pic>
        <p:nvPicPr>
          <p:cNvPr id="3" name="Picture 2"/>
          <p:cNvPicPr>
            <a:picLocks noChangeAspect="1"/>
          </p:cNvPicPr>
          <p:nvPr/>
        </p:nvPicPr>
        <p:blipFill>
          <a:blip r:embed="rId3"/>
          <a:stretch>
            <a:fillRect/>
          </a:stretch>
        </p:blipFill>
        <p:spPr>
          <a:xfrm>
            <a:off x="1295400" y="457200"/>
            <a:ext cx="7391400" cy="5926092"/>
          </a:xfrm>
          <a:prstGeom prst="rect">
            <a:avLst/>
          </a:prstGeom>
        </p:spPr>
      </p:pic>
    </p:spTree>
    <p:extLst>
      <p:ext uri="{BB962C8B-B14F-4D97-AF65-F5344CB8AC3E}">
        <p14:creationId xmlns:p14="http://schemas.microsoft.com/office/powerpoint/2010/main" val="1419728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759" y="349250"/>
            <a:ext cx="7315200" cy="1143000"/>
          </a:xfrm>
        </p:spPr>
        <p:txBody>
          <a:bodyPr/>
          <a:lstStyle/>
          <a:p>
            <a:pPr algn="ctr"/>
            <a:r>
              <a:rPr lang="en-US" sz="3600" dirty="0" smtClean="0"/>
              <a:t>University of Houston System</a:t>
            </a:r>
            <a:br>
              <a:rPr lang="en-US" sz="3600" dirty="0" smtClean="0"/>
            </a:br>
            <a:r>
              <a:rPr lang="en-US" sz="3600" dirty="0" smtClean="0"/>
              <a:t>FY2019 Proposed Operating Budget</a:t>
            </a:r>
            <a:r>
              <a:rPr lang="en-US" sz="2800" dirty="0" smtClean="0"/>
              <a:t/>
            </a:r>
            <a:br>
              <a:rPr lang="en-US" sz="2800" dirty="0" smtClean="0"/>
            </a:br>
            <a:r>
              <a:rPr lang="en-US" sz="1800" dirty="0" smtClean="0"/>
              <a:t>($ in Millions)</a:t>
            </a:r>
            <a:endParaRPr lang="en-US" sz="1800" dirty="0"/>
          </a:p>
        </p:txBody>
      </p:sp>
      <p:sp>
        <p:nvSpPr>
          <p:cNvPr id="4" name="Slide Number Placeholder 3"/>
          <p:cNvSpPr>
            <a:spLocks noGrp="1"/>
          </p:cNvSpPr>
          <p:nvPr>
            <p:ph type="sldNum" sz="quarter" idx="10"/>
          </p:nvPr>
        </p:nvSpPr>
        <p:spPr/>
        <p:txBody>
          <a:bodyPr/>
          <a:lstStyle/>
          <a:p>
            <a:fld id="{10B00DDD-74ED-44CC-90FB-07BCC1B03325}" type="slidenum">
              <a:rPr lang="en-US" altLang="en-US" smtClean="0"/>
              <a:pPr/>
              <a:t>6</a:t>
            </a:fld>
            <a:endParaRPr lang="en-US" altLang="en-US"/>
          </a:p>
        </p:txBody>
      </p:sp>
      <p:pic>
        <p:nvPicPr>
          <p:cNvPr id="11" name="Content Placeholder 10"/>
          <p:cNvPicPr>
            <a:picLocks noGrp="1" noChangeAspect="1"/>
          </p:cNvPicPr>
          <p:nvPr>
            <p:ph idx="1"/>
          </p:nvPr>
        </p:nvPicPr>
        <p:blipFill>
          <a:blip r:embed="rId2"/>
          <a:stretch>
            <a:fillRect/>
          </a:stretch>
        </p:blipFill>
        <p:spPr>
          <a:xfrm>
            <a:off x="1276759" y="1924050"/>
            <a:ext cx="6666681" cy="4000500"/>
          </a:xfrm>
          <a:prstGeom prst="rect">
            <a:avLst/>
          </a:prstGeom>
        </p:spPr>
      </p:pic>
    </p:spTree>
    <p:extLst>
      <p:ext uri="{BB962C8B-B14F-4D97-AF65-F5344CB8AC3E}">
        <p14:creationId xmlns:p14="http://schemas.microsoft.com/office/powerpoint/2010/main" val="3320056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759" y="349250"/>
            <a:ext cx="7315200" cy="1143000"/>
          </a:xfrm>
        </p:spPr>
        <p:txBody>
          <a:bodyPr/>
          <a:lstStyle/>
          <a:p>
            <a:pPr algn="ctr"/>
            <a:r>
              <a:rPr lang="en-US" sz="3600" dirty="0" smtClean="0"/>
              <a:t>University of Houston System</a:t>
            </a:r>
            <a:br>
              <a:rPr lang="en-US" sz="3600" dirty="0" smtClean="0"/>
            </a:br>
            <a:r>
              <a:rPr lang="en-US" sz="3600" dirty="0" smtClean="0"/>
              <a:t>FY2019 Proposed Capital Budget</a:t>
            </a:r>
            <a:r>
              <a:rPr lang="en-US" sz="2800" dirty="0" smtClean="0"/>
              <a:t/>
            </a:r>
            <a:br>
              <a:rPr lang="en-US" sz="2800" dirty="0" smtClean="0"/>
            </a:br>
            <a:r>
              <a:rPr lang="en-US" sz="1800" dirty="0" smtClean="0"/>
              <a:t>($ in Millions)</a:t>
            </a:r>
            <a:endParaRPr lang="en-US" sz="1800" dirty="0"/>
          </a:p>
        </p:txBody>
      </p:sp>
      <p:sp>
        <p:nvSpPr>
          <p:cNvPr id="4" name="Slide Number Placeholder 3"/>
          <p:cNvSpPr>
            <a:spLocks noGrp="1"/>
          </p:cNvSpPr>
          <p:nvPr>
            <p:ph type="sldNum" sz="quarter" idx="10"/>
          </p:nvPr>
        </p:nvSpPr>
        <p:spPr/>
        <p:txBody>
          <a:bodyPr/>
          <a:lstStyle/>
          <a:p>
            <a:fld id="{10B00DDD-74ED-44CC-90FB-07BCC1B03325}" type="slidenum">
              <a:rPr lang="en-US" altLang="en-US" smtClean="0"/>
              <a:pPr/>
              <a:t>7</a:t>
            </a:fld>
            <a:endParaRPr lang="en-US" altLang="en-US"/>
          </a:p>
        </p:txBody>
      </p:sp>
      <p:pic>
        <p:nvPicPr>
          <p:cNvPr id="5" name="Content Placeholder 4"/>
          <p:cNvPicPr>
            <a:picLocks noGrp="1" noChangeAspect="1"/>
          </p:cNvPicPr>
          <p:nvPr>
            <p:ph idx="1"/>
          </p:nvPr>
        </p:nvPicPr>
        <p:blipFill>
          <a:blip r:embed="rId2"/>
          <a:stretch>
            <a:fillRect/>
          </a:stretch>
        </p:blipFill>
        <p:spPr>
          <a:xfrm>
            <a:off x="1067235" y="2228850"/>
            <a:ext cx="7085729" cy="3390900"/>
          </a:xfrm>
          <a:prstGeom prst="rect">
            <a:avLst/>
          </a:prstGeom>
        </p:spPr>
      </p:pic>
    </p:spTree>
    <p:extLst>
      <p:ext uri="{BB962C8B-B14F-4D97-AF65-F5344CB8AC3E}">
        <p14:creationId xmlns:p14="http://schemas.microsoft.com/office/powerpoint/2010/main" val="3759215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49250"/>
            <a:ext cx="7315200" cy="1143000"/>
          </a:xfrm>
        </p:spPr>
        <p:txBody>
          <a:bodyPr/>
          <a:lstStyle/>
          <a:p>
            <a:pPr algn="ctr"/>
            <a:r>
              <a:rPr lang="en-US" sz="3600" dirty="0" smtClean="0"/>
              <a:t>University of Houston System</a:t>
            </a:r>
            <a:br>
              <a:rPr lang="en-US" sz="3600" dirty="0" smtClean="0"/>
            </a:br>
            <a:r>
              <a:rPr lang="en-US" sz="2800" dirty="0" smtClean="0"/>
              <a:t>FY2019 Proposed Operating and Capital Budget</a:t>
            </a:r>
            <a:br>
              <a:rPr lang="en-US" sz="2800" dirty="0" smtClean="0"/>
            </a:br>
            <a:r>
              <a:rPr lang="en-US" sz="1800" dirty="0" smtClean="0"/>
              <a:t>($ in Millions)</a:t>
            </a:r>
            <a:endParaRPr lang="en-US" sz="1800" dirty="0"/>
          </a:p>
        </p:txBody>
      </p:sp>
      <p:sp>
        <p:nvSpPr>
          <p:cNvPr id="4" name="Slide Number Placeholder 3"/>
          <p:cNvSpPr>
            <a:spLocks noGrp="1"/>
          </p:cNvSpPr>
          <p:nvPr>
            <p:ph type="sldNum" sz="quarter" idx="10"/>
          </p:nvPr>
        </p:nvSpPr>
        <p:spPr/>
        <p:txBody>
          <a:bodyPr/>
          <a:lstStyle/>
          <a:p>
            <a:fld id="{10B00DDD-74ED-44CC-90FB-07BCC1B03325}" type="slidenum">
              <a:rPr lang="en-US" altLang="en-US" smtClean="0"/>
              <a:pPr/>
              <a:t>8</a:t>
            </a:fld>
            <a:endParaRPr lang="en-US" altLang="en-US"/>
          </a:p>
        </p:txBody>
      </p:sp>
      <p:pic>
        <p:nvPicPr>
          <p:cNvPr id="7" name="Content Placeholder 6"/>
          <p:cNvPicPr>
            <a:picLocks noGrp="1" noChangeAspect="1"/>
          </p:cNvPicPr>
          <p:nvPr>
            <p:ph idx="1"/>
          </p:nvPr>
        </p:nvPicPr>
        <p:blipFill>
          <a:blip r:embed="rId2"/>
          <a:stretch>
            <a:fillRect/>
          </a:stretch>
        </p:blipFill>
        <p:spPr>
          <a:xfrm>
            <a:off x="1168823" y="1924050"/>
            <a:ext cx="6882554" cy="4000500"/>
          </a:xfrm>
          <a:prstGeom prst="rect">
            <a:avLst/>
          </a:prstGeom>
        </p:spPr>
      </p:pic>
    </p:spTree>
    <p:extLst>
      <p:ext uri="{BB962C8B-B14F-4D97-AF65-F5344CB8AC3E}">
        <p14:creationId xmlns:p14="http://schemas.microsoft.com/office/powerpoint/2010/main" val="2290834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1362</Words>
  <Application>Microsoft Office PowerPoint</Application>
  <PresentationFormat>On-screen Show (4:3)</PresentationFormat>
  <Paragraphs>210</Paragraphs>
  <Slides>50</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MS PGothic</vt:lpstr>
      <vt:lpstr>Arial</vt:lpstr>
      <vt:lpstr>Calibri</vt:lpstr>
      <vt:lpstr>Garamond BookCondensed</vt:lpstr>
      <vt:lpstr>1_Office Theme</vt:lpstr>
      <vt:lpstr>PowerPoint Presentation</vt:lpstr>
      <vt:lpstr>UH System Accomplishments</vt:lpstr>
      <vt:lpstr>PowerPoint Presentation</vt:lpstr>
      <vt:lpstr>PowerPoint Presentation</vt:lpstr>
      <vt:lpstr>UH System Sources of Funding for the Operating Budget over Time</vt:lpstr>
      <vt:lpstr>PowerPoint Presentation</vt:lpstr>
      <vt:lpstr>University of Houston System FY2019 Proposed Operating Budget ($ in Millions)</vt:lpstr>
      <vt:lpstr>University of Houston System FY2019 Proposed Capital Budget ($ in Millions)</vt:lpstr>
      <vt:lpstr>University of Houston System FY2019 Proposed Operating and Capital Budget ($ in Millions)</vt:lpstr>
      <vt:lpstr>PowerPoint Presentation</vt:lpstr>
      <vt:lpstr>University of Houston Recent Accomplishments</vt:lpstr>
      <vt:lpstr>PowerPoint Presentation</vt:lpstr>
      <vt:lpstr>PowerPoint Presentation</vt:lpstr>
      <vt:lpstr>PowerPoint Presentation</vt:lpstr>
      <vt:lpstr>University of Houston Highlighted Use of New Funds</vt:lpstr>
      <vt:lpstr>PowerPoint Presentation</vt:lpstr>
      <vt:lpstr>PowerPoint Presentation</vt:lpstr>
      <vt:lpstr>University of Houston  Capital Projects Budget Summary</vt:lpstr>
      <vt:lpstr>PowerPoint Presentation</vt:lpstr>
      <vt:lpstr>PowerPoint Presentation</vt:lpstr>
      <vt:lpstr>PowerPoint Presentation</vt:lpstr>
      <vt:lpstr>PowerPoint Presentation</vt:lpstr>
      <vt:lpstr>PowerPoint Presentation</vt:lpstr>
      <vt:lpstr>University of Houston-Clear Lake  Highlighted Use of New and Reallocated Funds</vt:lpstr>
      <vt:lpstr>PowerPoint Presentation</vt:lpstr>
      <vt:lpstr>PowerPoint Presentation</vt:lpstr>
      <vt:lpstr>University of Houston-Clear Lake  Capital Projects Budget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2009-10-25T23:42:16Z</dcterms:created>
  <dcterms:modified xsi:type="dcterms:W3CDTF">2018-08-17T18:42:00Z</dcterms:modified>
</cp:coreProperties>
</file>