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4"/>
  </p:notesMasterIdLst>
  <p:sldIdLst>
    <p:sldId id="257" r:id="rId3"/>
    <p:sldId id="262" r:id="rId4"/>
    <p:sldId id="258" r:id="rId5"/>
    <p:sldId id="259" r:id="rId6"/>
    <p:sldId id="260" r:id="rId7"/>
    <p:sldId id="267" r:id="rId8"/>
    <p:sldId id="307" r:id="rId9"/>
    <p:sldId id="264" r:id="rId10"/>
    <p:sldId id="269" r:id="rId11"/>
    <p:sldId id="309" r:id="rId12"/>
    <p:sldId id="270" r:id="rId13"/>
    <p:sldId id="273" r:id="rId14"/>
    <p:sldId id="274" r:id="rId15"/>
    <p:sldId id="310" r:id="rId16"/>
    <p:sldId id="300" r:id="rId17"/>
    <p:sldId id="278" r:id="rId18"/>
    <p:sldId id="277" r:id="rId19"/>
    <p:sldId id="280" r:id="rId20"/>
    <p:sldId id="312" r:id="rId21"/>
    <p:sldId id="287" r:id="rId22"/>
    <p:sldId id="291" r:id="rId23"/>
    <p:sldId id="292" r:id="rId24"/>
    <p:sldId id="295" r:id="rId25"/>
    <p:sldId id="296" r:id="rId26"/>
    <p:sldId id="293" r:id="rId27"/>
    <p:sldId id="297" r:id="rId28"/>
    <p:sldId id="303" r:id="rId29"/>
    <p:sldId id="294" r:id="rId30"/>
    <p:sldId id="298" r:id="rId31"/>
    <p:sldId id="299"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49" autoAdjust="0"/>
  </p:normalViewPr>
  <p:slideViewPr>
    <p:cSldViewPr snapToGrid="0">
      <p:cViewPr varScale="1">
        <p:scale>
          <a:sx n="91" d="100"/>
          <a:sy n="91" d="100"/>
        </p:scale>
        <p:origin x="135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296E9-0974-4B19-97AF-FB6A82C2A6B3}"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FF643-D4DE-4BEA-87D8-6B7E39101D3B}" type="slidenum">
              <a:rPr lang="en-US" smtClean="0"/>
              <a:t>‹#›</a:t>
            </a:fld>
            <a:endParaRPr lang="en-US"/>
          </a:p>
        </p:txBody>
      </p:sp>
    </p:spTree>
    <p:extLst>
      <p:ext uri="{BB962C8B-B14F-4D97-AF65-F5344CB8AC3E}">
        <p14:creationId xmlns:p14="http://schemas.microsoft.com/office/powerpoint/2010/main" val="367619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2FF41D2-4F48-0546-B53D-99C9D11B46BB}"/>
              </a:ext>
            </a:extLst>
          </p:cNvPr>
          <p:cNvSpPr>
            <a:spLocks noGrp="1"/>
          </p:cNvSpPr>
          <p:nvPr>
            <p:ph type="title" hasCustomPrompt="1"/>
          </p:nvPr>
        </p:nvSpPr>
        <p:spPr>
          <a:xfrm>
            <a:off x="819316" y="2489200"/>
            <a:ext cx="3966440" cy="3282208"/>
          </a:xfrm>
        </p:spPr>
        <p:txBody>
          <a:bodyPr anchor="ctr" anchorCtr="0"/>
          <a:lstStyle>
            <a:lvl1pPr>
              <a:defRPr sz="4000" b="0" i="0">
                <a:solidFill>
                  <a:schemeClr val="accent3"/>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Title Slide</a:t>
            </a:r>
          </a:p>
        </p:txBody>
      </p:sp>
      <p:sp>
        <p:nvSpPr>
          <p:cNvPr id="4" name="Text Placeholder 1">
            <a:extLst>
              <a:ext uri="{FF2B5EF4-FFF2-40B4-BE49-F238E27FC236}">
                <a16:creationId xmlns:a16="http://schemas.microsoft.com/office/drawing/2014/main" id="{34CC7A6C-8F0F-614B-9C23-F3B4374E0F71}"/>
              </a:ext>
            </a:extLst>
          </p:cNvPr>
          <p:cNvSpPr>
            <a:spLocks noGrp="1"/>
          </p:cNvSpPr>
          <p:nvPr>
            <p:ph type="body" sz="quarter" idx="11" hasCustomPrompt="1"/>
          </p:nvPr>
        </p:nvSpPr>
        <p:spPr>
          <a:xfrm>
            <a:off x="6642100" y="4124795"/>
            <a:ext cx="2225139" cy="626161"/>
          </a:xfrm>
        </p:spPr>
        <p:txBody>
          <a:bodyPr anchor="ctr" anchorCtr="0"/>
          <a:lstStyle>
            <a:lvl1pPr marL="0" indent="0">
              <a:lnSpc>
                <a:spcPct val="110000"/>
              </a:lnSpc>
              <a:spcAft>
                <a:spcPts val="400"/>
              </a:spcAft>
              <a:buNone/>
              <a:defRPr sz="1400" b="0" i="0">
                <a:solidFill>
                  <a:srgbClr val="F4F4F5"/>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Presenter Name</a:t>
            </a:r>
          </a:p>
        </p:txBody>
      </p:sp>
      <p:sp>
        <p:nvSpPr>
          <p:cNvPr id="5" name="Text Placeholder 1">
            <a:extLst>
              <a:ext uri="{FF2B5EF4-FFF2-40B4-BE49-F238E27FC236}">
                <a16:creationId xmlns:a16="http://schemas.microsoft.com/office/drawing/2014/main" id="{CEF155D8-E4BC-FC4C-A068-9F7CC28EF1AF}"/>
              </a:ext>
            </a:extLst>
          </p:cNvPr>
          <p:cNvSpPr>
            <a:spLocks noGrp="1"/>
          </p:cNvSpPr>
          <p:nvPr>
            <p:ph type="body" sz="quarter" idx="12" hasCustomPrompt="1"/>
          </p:nvPr>
        </p:nvSpPr>
        <p:spPr>
          <a:xfrm>
            <a:off x="6654800" y="5181437"/>
            <a:ext cx="2225139" cy="297048"/>
          </a:xfrm>
        </p:spPr>
        <p:txBody>
          <a:bodyPr/>
          <a:lstStyle>
            <a:lvl1pPr marL="0" indent="0">
              <a:buNone/>
              <a:defRPr sz="1400">
                <a:solidFill>
                  <a:schemeClr val="bg1"/>
                </a:solidFill>
              </a:defRPr>
            </a:lvl1pPr>
          </a:lstStyle>
          <a:p>
            <a:r>
              <a:rPr lang="en-US" dirty="0"/>
              <a:t>Date of Presentation</a:t>
            </a:r>
          </a:p>
        </p:txBody>
      </p:sp>
      <p:cxnSp>
        <p:nvCxnSpPr>
          <p:cNvPr id="6" name="Straight Connector 5">
            <a:extLst>
              <a:ext uri="{FF2B5EF4-FFF2-40B4-BE49-F238E27FC236}">
                <a16:creationId xmlns:a16="http://schemas.microsoft.com/office/drawing/2014/main" id="{2E08F5B2-F919-4244-9653-CD3F29A6C06D}"/>
              </a:ext>
            </a:extLst>
          </p:cNvPr>
          <p:cNvCxnSpPr>
            <a:cxnSpLocks/>
          </p:cNvCxnSpPr>
          <p:nvPr userDrawn="1"/>
        </p:nvCxnSpPr>
        <p:spPr>
          <a:xfrm>
            <a:off x="6642100" y="4905335"/>
            <a:ext cx="398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499C8F-1127-F64A-8549-73BECA046D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316" y="1277701"/>
            <a:ext cx="3227628" cy="520092"/>
          </a:xfrm>
          <a:prstGeom prst="rect">
            <a:avLst/>
          </a:prstGeom>
        </p:spPr>
      </p:pic>
      <p:sp>
        <p:nvSpPr>
          <p:cNvPr id="8" name="Rectangle 7"/>
          <p:cNvSpPr/>
          <p:nvPr userDrawn="1"/>
        </p:nvSpPr>
        <p:spPr>
          <a:xfrm>
            <a:off x="186813" y="6213987"/>
            <a:ext cx="2310581" cy="52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3756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24438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01435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2287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54963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199902" y="717170"/>
            <a:ext cx="6998208" cy="6998208"/>
          </a:xfrm>
          <a:prstGeom prst="ellipse">
            <a:avLst/>
          </a:prstGeom>
          <a:solidFill>
            <a:srgbClr val="7FC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EDED"/>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pic>
        <p:nvPicPr>
          <p:cNvPr id="9" name="Picture 8">
            <a:extLst>
              <a:ext uri="{FF2B5EF4-FFF2-40B4-BE49-F238E27FC236}">
                <a16:creationId xmlns:a16="http://schemas.microsoft.com/office/drawing/2014/main" id="{612DD17F-53B0-704B-9CC4-0A4AC096D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592168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vider -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3336F-BD41-4D48-BAF9-E8035389DD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294418"/>
          </a:xfrm>
          <a:prstGeom prst="rect">
            <a:avLst/>
          </a:prstGeom>
        </p:spPr>
      </p:pic>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9" name="Oval 8">
            <a:extLst>
              <a:ext uri="{FF2B5EF4-FFF2-40B4-BE49-F238E27FC236}">
                <a16:creationId xmlns:a16="http://schemas.microsoft.com/office/drawing/2014/main" id="{EC41D797-375D-5D43-9E0D-E9F79BB4205F}"/>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pic>
        <p:nvPicPr>
          <p:cNvPr id="10" name="Picture 9">
            <a:extLst>
              <a:ext uri="{FF2B5EF4-FFF2-40B4-BE49-F238E27FC236}">
                <a16:creationId xmlns:a16="http://schemas.microsoft.com/office/drawing/2014/main" id="{08EFA590-12C7-A444-94F0-D3988C39C3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22" y="6472488"/>
            <a:ext cx="1320733" cy="212820"/>
          </a:xfrm>
          <a:prstGeom prst="rect">
            <a:avLst/>
          </a:prstGeom>
        </p:spPr>
      </p:pic>
      <p:sp>
        <p:nvSpPr>
          <p:cNvPr id="11" name="Title Placeholder 1">
            <a:extLst>
              <a:ext uri="{FF2B5EF4-FFF2-40B4-BE49-F238E27FC236}">
                <a16:creationId xmlns:a16="http://schemas.microsoft.com/office/drawing/2014/main" id="{D51BEDC5-B7DC-5C4C-88DC-222D8C012C36}"/>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1396442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71697-331B-DD4D-AC06-B0007A0E84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10" name="Oval 9">
            <a:extLst>
              <a:ext uri="{FF2B5EF4-FFF2-40B4-BE49-F238E27FC236}">
                <a16:creationId xmlns:a16="http://schemas.microsoft.com/office/drawing/2014/main" id="{504BFBFC-B1D6-794E-9141-9BE090B4DCD4}"/>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pic>
        <p:nvPicPr>
          <p:cNvPr id="11" name="Picture 10">
            <a:extLst>
              <a:ext uri="{FF2B5EF4-FFF2-40B4-BE49-F238E27FC236}">
                <a16:creationId xmlns:a16="http://schemas.microsoft.com/office/drawing/2014/main" id="{CE6CFBCD-FD45-164B-8ED0-E0DD94750A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22" y="6472488"/>
            <a:ext cx="1320733" cy="212820"/>
          </a:xfrm>
          <a:prstGeom prst="rect">
            <a:avLst/>
          </a:prstGeom>
        </p:spPr>
      </p:pic>
      <p:sp>
        <p:nvSpPr>
          <p:cNvPr id="12" name="Title Placeholder 1">
            <a:extLst>
              <a:ext uri="{FF2B5EF4-FFF2-40B4-BE49-F238E27FC236}">
                <a16:creationId xmlns:a16="http://schemas.microsoft.com/office/drawing/2014/main" id="{53CAD8CD-F47F-014D-AB49-FACE8619F6C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857821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47" y="0"/>
            <a:ext cx="12212894"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pic>
        <p:nvPicPr>
          <p:cNvPr id="6" name="Picture 5">
            <a:extLst>
              <a:ext uri="{FF2B5EF4-FFF2-40B4-BE49-F238E27FC236}">
                <a16:creationId xmlns:a16="http://schemas.microsoft.com/office/drawing/2014/main" id="{C2B0ABC1-4DEF-8543-9FA3-5090C8949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22" y="6472488"/>
            <a:ext cx="1320733" cy="212820"/>
          </a:xfrm>
          <a:prstGeom prst="rect">
            <a:avLst/>
          </a:prstGeom>
        </p:spPr>
      </p:pic>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3114915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Divider - with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AA9CF6-0AAF-E148-BBC1-77A73F7473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199902" y="717170"/>
            <a:ext cx="6998208" cy="69982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pic>
        <p:nvPicPr>
          <p:cNvPr id="9" name="Picture 8">
            <a:extLst>
              <a:ext uri="{FF2B5EF4-FFF2-40B4-BE49-F238E27FC236}">
                <a16:creationId xmlns:a16="http://schemas.microsoft.com/office/drawing/2014/main" id="{65F99CE3-F896-A844-A67C-0ADE698EA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1491122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Parallelogram 1">
            <a:extLst>
              <a:ext uri="{FF2B5EF4-FFF2-40B4-BE49-F238E27FC236}">
                <a16:creationId xmlns:a16="http://schemas.microsoft.com/office/drawing/2014/main" id="{765B547D-3CF4-2343-9880-2242A361A626}"/>
              </a:ext>
            </a:extLst>
          </p:cNvPr>
          <p:cNvSpPr/>
          <p:nvPr userDrawn="1"/>
        </p:nvSpPr>
        <p:spPr>
          <a:xfrm>
            <a:off x="4582857" y="0"/>
            <a:ext cx="7609143" cy="6898450"/>
          </a:xfrm>
          <a:custGeom>
            <a:avLst/>
            <a:gdLst>
              <a:gd name="connsiteX0" fmla="*/ 0 w 5915025"/>
              <a:gd name="connsiteY0" fmla="*/ 6858000 h 6858000"/>
              <a:gd name="connsiteX1" fmla="*/ 1478756 w 5915025"/>
              <a:gd name="connsiteY1" fmla="*/ 0 h 6858000"/>
              <a:gd name="connsiteX2" fmla="*/ 5915025 w 5915025"/>
              <a:gd name="connsiteY2" fmla="*/ 0 h 6858000"/>
              <a:gd name="connsiteX3" fmla="*/ 4436269 w 5915025"/>
              <a:gd name="connsiteY3" fmla="*/ 6858000 h 6858000"/>
              <a:gd name="connsiteX4" fmla="*/ 0 w 5915025"/>
              <a:gd name="connsiteY4" fmla="*/ 6858000 h 6858000"/>
              <a:gd name="connsiteX0" fmla="*/ 0 w 7158038"/>
              <a:gd name="connsiteY0" fmla="*/ 6858000 h 6858000"/>
              <a:gd name="connsiteX1" fmla="*/ 1478756 w 7158038"/>
              <a:gd name="connsiteY1" fmla="*/ 0 h 6858000"/>
              <a:gd name="connsiteX2" fmla="*/ 7158038 w 7158038"/>
              <a:gd name="connsiteY2" fmla="*/ 0 h 6858000"/>
              <a:gd name="connsiteX3" fmla="*/ 4436269 w 7158038"/>
              <a:gd name="connsiteY3" fmla="*/ 6858000 h 6858000"/>
              <a:gd name="connsiteX4" fmla="*/ 0 w 7158038"/>
              <a:gd name="connsiteY4" fmla="*/ 6858000 h 6858000"/>
              <a:gd name="connsiteX0" fmla="*/ 0 w 7158038"/>
              <a:gd name="connsiteY0" fmla="*/ 6858000 h 6886575"/>
              <a:gd name="connsiteX1" fmla="*/ 1478756 w 7158038"/>
              <a:gd name="connsiteY1" fmla="*/ 0 h 6886575"/>
              <a:gd name="connsiteX2" fmla="*/ 7158038 w 7158038"/>
              <a:gd name="connsiteY2" fmla="*/ 0 h 6886575"/>
              <a:gd name="connsiteX3" fmla="*/ 7108031 w 7158038"/>
              <a:gd name="connsiteY3" fmla="*/ 6886575 h 6886575"/>
              <a:gd name="connsiteX4" fmla="*/ 0 w 7158038"/>
              <a:gd name="connsiteY4" fmla="*/ 6858000 h 6886575"/>
              <a:gd name="connsiteX0" fmla="*/ 0 w 7158038"/>
              <a:gd name="connsiteY0" fmla="*/ 6858000 h 6898450"/>
              <a:gd name="connsiteX1" fmla="*/ 1478756 w 7158038"/>
              <a:gd name="connsiteY1" fmla="*/ 0 h 6898450"/>
              <a:gd name="connsiteX2" fmla="*/ 7158038 w 7158038"/>
              <a:gd name="connsiteY2" fmla="*/ 0 h 6898450"/>
              <a:gd name="connsiteX3" fmla="*/ 7155532 w 7158038"/>
              <a:gd name="connsiteY3" fmla="*/ 6898450 h 6898450"/>
              <a:gd name="connsiteX4" fmla="*/ 0 w 7158038"/>
              <a:gd name="connsiteY4" fmla="*/ 6858000 h 68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38" h="6898450">
                <a:moveTo>
                  <a:pt x="0" y="6858000"/>
                </a:moveTo>
                <a:lnTo>
                  <a:pt x="1478756" y="0"/>
                </a:lnTo>
                <a:lnTo>
                  <a:pt x="7158038" y="0"/>
                </a:lnTo>
                <a:cubicBezTo>
                  <a:pt x="7157203" y="2299483"/>
                  <a:pt x="7156367" y="4598967"/>
                  <a:pt x="7155532" y="6898450"/>
                </a:cubicBezTo>
                <a:lnTo>
                  <a:pt x="0" y="6858000"/>
                </a:lnTo>
                <a:close/>
              </a:path>
            </a:pathLst>
          </a:custGeom>
          <a:solidFill>
            <a:srgbClr val="EAED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p:cNvCxnSpPr/>
          <p:nvPr userDrawn="1"/>
        </p:nvCxnSpPr>
        <p:spPr>
          <a:xfrm>
            <a:off x="209550" y="4495801"/>
            <a:ext cx="10020300" cy="952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209550" y="3912882"/>
            <a:ext cx="7432675" cy="747712"/>
          </a:xfrm>
        </p:spPr>
        <p:txBody>
          <a:bodyPr>
            <a:normAutofit/>
          </a:bodyPr>
          <a:lstStyle>
            <a:lvl1pPr marL="0" indent="0">
              <a:buNone/>
              <a:defRPr sz="3600" baseline="0">
                <a:solidFill>
                  <a:schemeClr val="accent3"/>
                </a:solidFill>
              </a:defRPr>
            </a:lvl1pPr>
          </a:lstStyle>
          <a:p>
            <a:pPr lvl="0"/>
            <a:r>
              <a:rPr lang="en-US" dirty="0"/>
              <a:t>Click to add transition slide text</a:t>
            </a:r>
          </a:p>
        </p:txBody>
      </p:sp>
    </p:spTree>
    <p:extLst>
      <p:ext uri="{BB962C8B-B14F-4D97-AF65-F5344CB8AC3E}">
        <p14:creationId xmlns:p14="http://schemas.microsoft.com/office/powerpoint/2010/main" val="3167650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5157"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207008" y="685800"/>
            <a:ext cx="6998208" cy="69982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8" name="Picture 7">
            <a:extLst>
              <a:ext uri="{FF2B5EF4-FFF2-40B4-BE49-F238E27FC236}">
                <a16:creationId xmlns:a16="http://schemas.microsoft.com/office/drawing/2014/main" id="{08201322-0C22-174C-8A8B-2287052E25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6941" y="6471428"/>
            <a:ext cx="1321228" cy="216202"/>
          </a:xfrm>
          <a:prstGeom prst="rect">
            <a:avLst/>
          </a:prstGeom>
        </p:spPr>
      </p:pic>
    </p:spTree>
    <p:extLst>
      <p:ext uri="{BB962C8B-B14F-4D97-AF65-F5344CB8AC3E}">
        <p14:creationId xmlns:p14="http://schemas.microsoft.com/office/powerpoint/2010/main" val="3396937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vider - with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023A06-91C3-BE4C-B50D-D4D411865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0"/>
            <a:ext cx="12192001" cy="6858000"/>
          </a:xfrm>
          <a:prstGeom prst="rect">
            <a:avLst/>
          </a:prstGeom>
        </p:spPr>
      </p:pic>
      <p:sp>
        <p:nvSpPr>
          <p:cNvPr id="5" name="Oval 4">
            <a:extLst>
              <a:ext uri="{FF2B5EF4-FFF2-40B4-BE49-F238E27FC236}">
                <a16:creationId xmlns:a16="http://schemas.microsoft.com/office/drawing/2014/main" id="{E24DEB7B-3D42-B243-9D51-61D3CE4FDFE8}"/>
              </a:ext>
            </a:extLst>
          </p:cNvPr>
          <p:cNvSpPr/>
          <p:nvPr userDrawn="1"/>
        </p:nvSpPr>
        <p:spPr>
          <a:xfrm>
            <a:off x="-1207008" y="685800"/>
            <a:ext cx="6998208" cy="69982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2C3A"/>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8" name="Picture 7">
            <a:extLst>
              <a:ext uri="{FF2B5EF4-FFF2-40B4-BE49-F238E27FC236}">
                <a16:creationId xmlns:a16="http://schemas.microsoft.com/office/drawing/2014/main" id="{08201322-0C22-174C-8A8B-2287052E25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6941" y="6471428"/>
            <a:ext cx="1321228" cy="216202"/>
          </a:xfrm>
          <a:prstGeom prst="rect">
            <a:avLst/>
          </a:prstGeom>
        </p:spPr>
      </p:pic>
    </p:spTree>
    <p:extLst>
      <p:ext uri="{BB962C8B-B14F-4D97-AF65-F5344CB8AC3E}">
        <p14:creationId xmlns:p14="http://schemas.microsoft.com/office/powerpoint/2010/main" val="3129605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pos="36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4C37C-63C6-1F45-909B-5F24A40FA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Oval 7">
            <a:extLst>
              <a:ext uri="{FF2B5EF4-FFF2-40B4-BE49-F238E27FC236}">
                <a16:creationId xmlns:a16="http://schemas.microsoft.com/office/drawing/2014/main" id="{546FD3F2-34E4-0D42-AF2C-2C74162368F0}"/>
              </a:ext>
            </a:extLst>
          </p:cNvPr>
          <p:cNvSpPr/>
          <p:nvPr userDrawn="1"/>
        </p:nvSpPr>
        <p:spPr>
          <a:xfrm>
            <a:off x="-1199902" y="717170"/>
            <a:ext cx="6998208" cy="6998208"/>
          </a:xfrm>
          <a:prstGeom prst="ellipse">
            <a:avLst/>
          </a:prstGeom>
          <a:solidFill>
            <a:srgbClr val="7FC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EDED"/>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pic>
        <p:nvPicPr>
          <p:cNvPr id="10" name="Picture 9">
            <a:extLst>
              <a:ext uri="{FF2B5EF4-FFF2-40B4-BE49-F238E27FC236}">
                <a16:creationId xmlns:a16="http://schemas.microsoft.com/office/drawing/2014/main" id="{FAAEB8BD-3FE4-D94C-BB1F-D1367F5F55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1464097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9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 with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A31421-7108-184A-A7E8-03D4C36E5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54" y="0"/>
            <a:ext cx="12255908" cy="6858000"/>
          </a:xfrm>
          <a:prstGeom prst="rect">
            <a:avLst/>
          </a:prstGeom>
        </p:spPr>
      </p:pic>
      <p:sp>
        <p:nvSpPr>
          <p:cNvPr id="8" name="Oval 7">
            <a:extLst>
              <a:ext uri="{FF2B5EF4-FFF2-40B4-BE49-F238E27FC236}">
                <a16:creationId xmlns:a16="http://schemas.microsoft.com/office/drawing/2014/main" id="{5501E082-9B3B-2346-BD09-3CE5B933382A}"/>
              </a:ext>
            </a:extLst>
          </p:cNvPr>
          <p:cNvSpPr/>
          <p:nvPr userDrawn="1"/>
        </p:nvSpPr>
        <p:spPr>
          <a:xfrm>
            <a:off x="-1199902" y="717170"/>
            <a:ext cx="6998208" cy="6998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EDED"/>
              </a:solidFill>
            </a:endParaRPr>
          </a:p>
        </p:txBody>
      </p:sp>
      <p:sp>
        <p:nvSpPr>
          <p:cNvPr id="7" name="Solid Title Slide">
            <a:extLst>
              <a:ext uri="{FF2B5EF4-FFF2-40B4-BE49-F238E27FC236}">
                <a16:creationId xmlns:a16="http://schemas.microsoft.com/office/drawing/2014/main" id="{F990E379-0029-0E41-9C9D-C7974FA8096A}"/>
              </a:ext>
            </a:extLst>
          </p:cNvPr>
          <p:cNvSpPr txBox="1"/>
          <p:nvPr userDrawn="1"/>
        </p:nvSpPr>
        <p:spPr>
          <a:xfrm>
            <a:off x="10356715" y="6483127"/>
            <a:ext cx="1566154" cy="2103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00000"/>
              </a:lnSpc>
              <a:defRPr sz="11100">
                <a:latin typeface="Amazon Ember Thin"/>
                <a:ea typeface="Amazon Ember Thin"/>
                <a:cs typeface="Amazon Ember Thin"/>
                <a:sym typeface="Amazon Ember Thin"/>
              </a:defRPr>
            </a:lvl1pPr>
          </a:lstStyle>
          <a:p>
            <a:pPr algn="r"/>
            <a:r>
              <a:rPr lang="en-US" sz="700" dirty="0">
                <a:solidFill>
                  <a:srgbClr val="222C3A"/>
                </a:solidFill>
                <a:latin typeface="Amazon Ember" panose="020B0603020204020204" pitchFamily="34" charset="0"/>
                <a:ea typeface="Amazon Ember" panose="020B0603020204020204" pitchFamily="34" charset="0"/>
                <a:cs typeface="Amazon Ember" panose="020B0603020204020204" pitchFamily="34" charset="0"/>
              </a:rPr>
              <a:t>AMAZON CONFIDENTIAL</a:t>
            </a:r>
          </a:p>
        </p:txBody>
      </p:sp>
      <p:sp>
        <p:nvSpPr>
          <p:cNvPr id="4" name="Title Placeholder 1">
            <a:extLst>
              <a:ext uri="{FF2B5EF4-FFF2-40B4-BE49-F238E27FC236}">
                <a16:creationId xmlns:a16="http://schemas.microsoft.com/office/drawing/2014/main" id="{E1AC3CCD-DBFD-4F4B-813E-33A02F803BEC}"/>
              </a:ext>
            </a:extLst>
          </p:cNvPr>
          <p:cNvSpPr>
            <a:spLocks noGrp="1"/>
          </p:cNvSpPr>
          <p:nvPr>
            <p:ph type="title"/>
          </p:nvPr>
        </p:nvSpPr>
        <p:spPr>
          <a:xfrm>
            <a:off x="974598" y="1188720"/>
            <a:ext cx="3002280" cy="4663440"/>
          </a:xfrm>
          <a:prstGeom prst="rect">
            <a:avLst/>
          </a:prstGeom>
        </p:spPr>
        <p:txBody>
          <a:bodyPr vert="horz" lIns="91440" tIns="45720" rIns="91440" bIns="45720" rtlCol="0" anchor="ctr">
            <a:normAutofit/>
          </a:bodyPr>
          <a:lstStyle>
            <a:lvl1pPr>
              <a:defRPr>
                <a:solidFill>
                  <a:schemeClr val="accent3"/>
                </a:solidFill>
              </a:defRPr>
            </a:lvl1pPr>
          </a:lstStyle>
          <a:p>
            <a:r>
              <a:rPr lang="en-US" dirty="0"/>
              <a:t>Click to edit Master title style</a:t>
            </a:r>
          </a:p>
        </p:txBody>
      </p:sp>
      <p:pic>
        <p:nvPicPr>
          <p:cNvPr id="9" name="Picture 8">
            <a:extLst>
              <a:ext uri="{FF2B5EF4-FFF2-40B4-BE49-F238E27FC236}">
                <a16:creationId xmlns:a16="http://schemas.microsoft.com/office/drawing/2014/main" id="{4EBEC7AC-7749-FD42-A05A-05C102C544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10" y="6145027"/>
            <a:ext cx="1737067" cy="868534"/>
          </a:xfrm>
          <a:prstGeom prst="rect">
            <a:avLst/>
          </a:prstGeom>
        </p:spPr>
      </p:pic>
    </p:spTree>
    <p:extLst>
      <p:ext uri="{BB962C8B-B14F-4D97-AF65-F5344CB8AC3E}">
        <p14:creationId xmlns:p14="http://schemas.microsoft.com/office/powerpoint/2010/main" val="3778383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9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22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1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68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94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447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35F43AA-2BC0-134B-A0C0-A7B9C4C85432}"/>
              </a:ext>
            </a:extLst>
          </p:cNvPr>
          <p:cNvSpPr/>
          <p:nvPr userDrawn="1"/>
        </p:nvSpPr>
        <p:spPr>
          <a:xfrm rot="10800000">
            <a:off x="-2" y="3029129"/>
            <a:ext cx="12192001" cy="279920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93F1157-9063-1144-815A-4D5D3A4C298C}"/>
              </a:ext>
            </a:extLst>
          </p:cNvPr>
          <p:cNvSpPr/>
          <p:nvPr userDrawn="1"/>
        </p:nvSpPr>
        <p:spPr>
          <a:xfrm>
            <a:off x="1" y="0"/>
            <a:ext cx="12191999" cy="366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98" y="1096911"/>
            <a:ext cx="10058400" cy="4191000"/>
          </a:xfrm>
          <a:prstGeom prst="rect">
            <a:avLst/>
          </a:prstGeom>
        </p:spPr>
      </p:pic>
    </p:spTree>
    <p:extLst>
      <p:ext uri="{BB962C8B-B14F-4D97-AF65-F5344CB8AC3E}">
        <p14:creationId xmlns:p14="http://schemas.microsoft.com/office/powerpoint/2010/main" val="17716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3/23/2021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31775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50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1064"/>
            <a:ext cx="10515600" cy="48358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418729"/>
            <a:ext cx="2172954" cy="277594"/>
          </a:xfrm>
          <a:prstGeom prst="rect">
            <a:avLst/>
          </a:prstGeom>
        </p:spPr>
      </p:pic>
      <p:sp>
        <p:nvSpPr>
          <p:cNvPr id="9" name="TextBox 8"/>
          <p:cNvSpPr txBox="1"/>
          <p:nvPr userDrawn="1"/>
        </p:nvSpPr>
        <p:spPr>
          <a:xfrm>
            <a:off x="8350623" y="6418729"/>
            <a:ext cx="3003177" cy="215444"/>
          </a:xfrm>
          <a:prstGeom prst="rect">
            <a:avLst/>
          </a:prstGeom>
          <a:noFill/>
        </p:spPr>
        <p:txBody>
          <a:bodyPr wrap="square" rtlCol="0">
            <a:spAutoFit/>
          </a:bodyPr>
          <a:lstStyle/>
          <a:p>
            <a:pPr algn="r"/>
            <a:r>
              <a:rPr lang="en-US" sz="800" dirty="0">
                <a:solidFill>
                  <a:schemeClr val="tx1"/>
                </a:solidFill>
              </a:rPr>
              <a:t>AMAZON</a:t>
            </a:r>
            <a:r>
              <a:rPr lang="en-US" sz="800" baseline="0" dirty="0">
                <a:solidFill>
                  <a:schemeClr val="tx1"/>
                </a:solidFill>
              </a:rPr>
              <a:t> CONFIDENTIAL</a:t>
            </a:r>
            <a:endParaRPr lang="en-US" sz="800" dirty="0">
              <a:solidFill>
                <a:schemeClr val="tx1"/>
              </a:solidFill>
            </a:endParaRPr>
          </a:p>
        </p:txBody>
      </p:sp>
    </p:spTree>
    <p:extLst>
      <p:ext uri="{BB962C8B-B14F-4D97-AF65-F5344CB8AC3E}">
        <p14:creationId xmlns:p14="http://schemas.microsoft.com/office/powerpoint/2010/main" val="33995022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5DED81B-086D-894A-942B-7BA5E5012FCC}"/>
              </a:ext>
            </a:extLst>
          </p:cNvPr>
          <p:cNvSpPr>
            <a:spLocks noGrp="1"/>
          </p:cNvSpPr>
          <p:nvPr>
            <p:ph type="body" idx="1"/>
          </p:nvPr>
        </p:nvSpPr>
        <p:spPr>
          <a:xfrm>
            <a:off x="5983224" y="5788025"/>
            <a:ext cx="6050280" cy="295783"/>
          </a:xfrm>
          <a:prstGeom prst="rect">
            <a:avLst/>
          </a:prstGeom>
        </p:spPr>
        <p:txBody>
          <a:bodyPr vert="horz" lIns="0" tIns="0" rIns="0" bIns="0" rtlCol="0">
            <a:normAutofit/>
          </a:bodyPr>
          <a:lstStyle/>
          <a:p>
            <a:pPr lvl="0"/>
            <a:r>
              <a:rPr lang="en-US" dirty="0"/>
              <a:t>Edit Master text styles</a:t>
            </a:r>
          </a:p>
          <a:p>
            <a:pPr lvl="1"/>
            <a:endParaRPr lang="en-US" dirty="0"/>
          </a:p>
        </p:txBody>
      </p:sp>
      <p:sp>
        <p:nvSpPr>
          <p:cNvPr id="8" name="Title Placeholder 1">
            <a:extLst>
              <a:ext uri="{FF2B5EF4-FFF2-40B4-BE49-F238E27FC236}">
                <a16:creationId xmlns:a16="http://schemas.microsoft.com/office/drawing/2014/main" id="{6F66037D-1898-2E43-B05C-E2EC71C2CC40}"/>
              </a:ext>
            </a:extLst>
          </p:cNvPr>
          <p:cNvSpPr>
            <a:spLocks noGrp="1"/>
          </p:cNvSpPr>
          <p:nvPr>
            <p:ph type="title"/>
          </p:nvPr>
        </p:nvSpPr>
        <p:spPr>
          <a:xfrm>
            <a:off x="1069848" y="1188720"/>
            <a:ext cx="3002280" cy="46634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76343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xStyles>
    <p:titleStyle>
      <a:lvl1pPr algn="l" defTabSz="914400" rtl="0" eaLnBrk="1" latinLnBrk="0" hangingPunct="1">
        <a:lnSpc>
          <a:spcPct val="100000"/>
        </a:lnSpc>
        <a:spcBef>
          <a:spcPct val="0"/>
        </a:spcBef>
        <a:buNone/>
        <a:defRPr sz="4000" b="0" i="0" kern="1200">
          <a:solidFill>
            <a:schemeClr val="tx1"/>
          </a:solidFill>
          <a:latin typeface="Amazon Ember Light" panose="02000000000000000000" pitchFamily="2" charset="0"/>
          <a:ea typeface="Amazon Ember Light" panose="02000000000000000000"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mazon Ember Light" panose="02000000000000000000" pitchFamily="2" charset="0"/>
          <a:ea typeface="Amazon Ember Light" panose="02000000000000000000" pitchFamily="2" charset="0"/>
          <a:cs typeface="+mn-cs"/>
        </a:defRPr>
      </a:lvl1pPr>
      <a:lvl2pPr marL="11113" marR="0" indent="0" algn="l" defTabSz="914400" rtl="0" eaLnBrk="1" fontAlgn="auto" latinLnBrk="0" hangingPunct="1">
        <a:lnSpc>
          <a:spcPct val="150000"/>
        </a:lnSpc>
        <a:spcBef>
          <a:spcPts val="500"/>
        </a:spcBef>
        <a:spcAft>
          <a:spcPts val="200"/>
        </a:spcAft>
        <a:buClrTx/>
        <a:buSzTx/>
        <a:buFont typeface="Arial" panose="020B0604020202020204" pitchFamily="34"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2pPr>
      <a:lvl3pPr marL="0" marR="0" indent="0" algn="l" defTabSz="914400" rtl="0" eaLnBrk="1" fontAlgn="auto" latinLnBrk="0" hangingPunct="1">
        <a:lnSpc>
          <a:spcPct val="150000"/>
        </a:lnSpc>
        <a:spcBef>
          <a:spcPts val="500"/>
        </a:spcBef>
        <a:spcAft>
          <a:spcPts val="200"/>
        </a:spcAft>
        <a:buClrTx/>
        <a:buSzTx/>
        <a:buFont typeface="Arial" panose="020B0604020202020204" pitchFamily="34"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3pPr>
      <a:lvl4pPr marL="228600" marR="0" indent="0" algn="l" defTabSz="914400" rtl="0" eaLnBrk="1" fontAlgn="auto" latinLnBrk="0" hangingPunct="1">
        <a:lnSpc>
          <a:spcPct val="150000"/>
        </a:lnSpc>
        <a:spcBef>
          <a:spcPts val="500"/>
        </a:spcBef>
        <a:spcAft>
          <a:spcPts val="200"/>
        </a:spcAft>
        <a:buClr>
          <a:schemeClr val="tx1"/>
        </a:buClr>
        <a:buSzPct val="80000"/>
        <a:buFont typeface="Courier New" pitchFamily="2"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4pPr>
      <a:lvl5pPr marL="519112" marR="0" indent="0" algn="l" defTabSz="914400" rtl="0" eaLnBrk="1" fontAlgn="auto" latinLnBrk="0" hangingPunct="1">
        <a:lnSpc>
          <a:spcPct val="150000"/>
        </a:lnSpc>
        <a:spcBef>
          <a:spcPts val="500"/>
        </a:spcBef>
        <a:spcAft>
          <a:spcPts val="200"/>
        </a:spcAft>
        <a:buClr>
          <a:srgbClr val="007CB6"/>
        </a:buClr>
        <a:buSzTx/>
        <a:buFont typeface="Arial" panose="020B0604020202020204" pitchFamily="34" charset="0"/>
        <a:buNone/>
        <a:tabLst/>
        <a:defRPr sz="14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amazon.ca/dp/B00DBYBNEE/135-0424108-0435068?_encoding=UTF8&amp;force-full-site=1&amp;primeCampaignId=ab_bps_fbpsa" TargetMode="External"/><Relationship Id="rId7" Type="http://schemas.openxmlformats.org/officeDocument/2006/relationships/image" Target="../media/image21.png"/><Relationship Id="rId2" Type="http://schemas.openxmlformats.org/officeDocument/2006/relationships/hyperlink" Target="https://www.amazon.ca/gp/help/customer/display.html/ref=hp_left_v4_sib?ie=UTF8&amp;nodeId=201741220" TargetMode="Externa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hyperlink" Target="https://www.amazon.ca/gp/help/customer/display.html/ref=hp_bc_nav?ie=UTF8&amp;nodeId=201997670" TargetMode="Externa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mazon.com/gp/help/customer/display.html?nodeId=202099970" TargetMode="External"/><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hyperlink" Target="https://www.amazon.com/gp/help/customer/display.html/ref=hp_left_v4_sib?ie=UTF8&amp;nodeId=20173312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azon.com/gp/help/customer/display.html/ref=hp_bc_nav?ie=UTF8&amp;nodeId=201606350" TargetMode="External"/><Relationship Id="rId2" Type="http://schemas.openxmlformats.org/officeDocument/2006/relationships/hyperlink" Target="https://www.amazon.com/gp/help/customer/contact-us?" TargetMode="Externa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tax-exempt@amazon.com" TargetMode="External"/><Relationship Id="rId2" Type="http://schemas.openxmlformats.org/officeDocument/2006/relationships/hyperlink" Target="https://www.amazon.ca/gp/help/customer/contact-us?ie=UTF8&amp;ref=bfooter_cu"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316" y="2489199"/>
            <a:ext cx="4771786" cy="3597493"/>
          </a:xfrm>
        </p:spPr>
        <p:txBody>
          <a:bodyPr/>
          <a:lstStyle/>
          <a:p>
            <a:r>
              <a:rPr lang="en-US" dirty="0"/>
              <a:t>Amazon Business Buyer Training for University of Houston</a:t>
            </a:r>
            <a:br>
              <a:rPr lang="en-US" dirty="0"/>
            </a:br>
            <a:r>
              <a:rPr lang="en-US" dirty="0"/>
              <a:t>System</a:t>
            </a:r>
          </a:p>
        </p:txBody>
      </p:sp>
      <p:sp>
        <p:nvSpPr>
          <p:cNvPr id="3" name="Text Placeholder 2"/>
          <p:cNvSpPr>
            <a:spLocks noGrp="1"/>
          </p:cNvSpPr>
          <p:nvPr>
            <p:ph type="body" sz="quarter" idx="11"/>
          </p:nvPr>
        </p:nvSpPr>
        <p:spPr/>
        <p:txBody>
          <a:bodyPr/>
          <a:lstStyle/>
          <a:p>
            <a:r>
              <a:rPr lang="en-US" dirty="0"/>
              <a:t>Erica Heffernan</a:t>
            </a:r>
          </a:p>
        </p:txBody>
      </p:sp>
      <p:sp>
        <p:nvSpPr>
          <p:cNvPr id="4" name="Text Placeholder 3"/>
          <p:cNvSpPr>
            <a:spLocks noGrp="1"/>
          </p:cNvSpPr>
          <p:nvPr>
            <p:ph type="body" sz="quarter" idx="12"/>
          </p:nvPr>
        </p:nvSpPr>
        <p:spPr/>
        <p:txBody>
          <a:bodyPr/>
          <a:lstStyle/>
          <a:p>
            <a:r>
              <a:rPr lang="en-US" dirty="0"/>
              <a:t>3/17/2021</a:t>
            </a:r>
          </a:p>
        </p:txBody>
      </p:sp>
    </p:spTree>
    <p:extLst>
      <p:ext uri="{BB962C8B-B14F-4D97-AF65-F5344CB8AC3E}">
        <p14:creationId xmlns:p14="http://schemas.microsoft.com/office/powerpoint/2010/main" val="2253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07" y="73814"/>
            <a:ext cx="11644439" cy="1325563"/>
          </a:xfrm>
        </p:spPr>
        <p:txBody>
          <a:bodyPr/>
          <a:lstStyle/>
          <a:p>
            <a:r>
              <a:rPr lang="en-US" dirty="0"/>
              <a:t>The Power of the Amazon Marketplace</a:t>
            </a:r>
          </a:p>
        </p:txBody>
      </p:sp>
      <p:grpSp>
        <p:nvGrpSpPr>
          <p:cNvPr id="27" name="Group 26"/>
          <p:cNvGrpSpPr/>
          <p:nvPr/>
        </p:nvGrpSpPr>
        <p:grpSpPr>
          <a:xfrm>
            <a:off x="595902" y="2034282"/>
            <a:ext cx="3452117" cy="3421295"/>
            <a:chOff x="595902" y="2034282"/>
            <a:chExt cx="3452117" cy="3421295"/>
          </a:xfrm>
        </p:grpSpPr>
        <p:sp>
          <p:nvSpPr>
            <p:cNvPr id="4" name="Oval 3"/>
            <p:cNvSpPr/>
            <p:nvPr/>
          </p:nvSpPr>
          <p:spPr>
            <a:xfrm>
              <a:off x="595902" y="2034282"/>
              <a:ext cx="3452117" cy="342129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049695" y="2335317"/>
              <a:ext cx="544530" cy="534256"/>
              <a:chOff x="2034283" y="2167847"/>
              <a:chExt cx="544530" cy="534256"/>
            </a:xfrm>
          </p:grpSpPr>
          <p:sp>
            <p:nvSpPr>
              <p:cNvPr id="9" name="Oval 8"/>
              <p:cNvSpPr/>
              <p:nvPr/>
            </p:nvSpPr>
            <p:spPr>
              <a:xfrm>
                <a:off x="2034283" y="2167847"/>
                <a:ext cx="544530" cy="5342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47299" y="2273486"/>
                <a:ext cx="318499" cy="369332"/>
              </a:xfrm>
              <a:prstGeom prst="rect">
                <a:avLst/>
              </a:prstGeom>
              <a:noFill/>
            </p:spPr>
            <p:txBody>
              <a:bodyPr wrap="square" rtlCol="0">
                <a:spAutoFit/>
              </a:bodyPr>
              <a:lstStyle/>
              <a:p>
                <a:r>
                  <a:rPr lang="en-US" dirty="0">
                    <a:solidFill>
                      <a:schemeClr val="tx2"/>
                    </a:solidFill>
                  </a:rPr>
                  <a:t>1</a:t>
                </a:r>
              </a:p>
            </p:txBody>
          </p:sp>
        </p:grpSp>
        <p:sp>
          <p:nvSpPr>
            <p:cNvPr id="18" name="TextBox 17"/>
            <p:cNvSpPr txBox="1"/>
            <p:nvPr/>
          </p:nvSpPr>
          <p:spPr>
            <a:xfrm>
              <a:off x="1423951" y="2915927"/>
              <a:ext cx="1550418" cy="542813"/>
            </a:xfrm>
            <a:prstGeom prst="rect">
              <a:avLst/>
            </a:prstGeom>
            <a:noFill/>
          </p:spPr>
          <p:txBody>
            <a:bodyPr wrap="square" rtlCol="0">
              <a:spAutoFit/>
            </a:bodyPr>
            <a:lstStyle/>
            <a:p>
              <a:r>
                <a:rPr lang="en-US" sz="2800" b="1" dirty="0">
                  <a:solidFill>
                    <a:schemeClr val="accent3"/>
                  </a:solidFill>
                </a:rPr>
                <a:t>Choice</a:t>
              </a:r>
            </a:p>
          </p:txBody>
        </p:sp>
        <p:sp>
          <p:nvSpPr>
            <p:cNvPr id="21" name="TextBox 20"/>
            <p:cNvSpPr txBox="1"/>
            <p:nvPr/>
          </p:nvSpPr>
          <p:spPr>
            <a:xfrm>
              <a:off x="1279133" y="3458740"/>
              <a:ext cx="2085654" cy="646331"/>
            </a:xfrm>
            <a:prstGeom prst="rect">
              <a:avLst/>
            </a:prstGeom>
            <a:noFill/>
          </p:spPr>
          <p:txBody>
            <a:bodyPr wrap="square" rtlCol="0">
              <a:spAutoFit/>
            </a:bodyPr>
            <a:lstStyle/>
            <a:p>
              <a:pPr algn="ctr"/>
              <a:r>
                <a:rPr lang="en-US" b="1" dirty="0"/>
                <a:t>Breadth and depth of selection</a:t>
              </a:r>
            </a:p>
          </p:txBody>
        </p:sp>
        <p:sp>
          <p:nvSpPr>
            <p:cNvPr id="24" name="TextBox 23"/>
            <p:cNvSpPr txBox="1"/>
            <p:nvPr/>
          </p:nvSpPr>
          <p:spPr>
            <a:xfrm>
              <a:off x="1045290" y="4278577"/>
              <a:ext cx="2553341" cy="830997"/>
            </a:xfrm>
            <a:prstGeom prst="rect">
              <a:avLst/>
            </a:prstGeom>
            <a:noFill/>
          </p:spPr>
          <p:txBody>
            <a:bodyPr wrap="square" rtlCol="0">
              <a:spAutoFit/>
            </a:bodyPr>
            <a:lstStyle/>
            <a:p>
              <a:pPr algn="ctr"/>
              <a:r>
                <a:rPr lang="en-US" sz="1600" dirty="0"/>
                <a:t>Access to hundreds of millions of products and services</a:t>
              </a:r>
            </a:p>
          </p:txBody>
        </p:sp>
      </p:grpSp>
      <p:grpSp>
        <p:nvGrpSpPr>
          <p:cNvPr id="28" name="Group 27"/>
          <p:cNvGrpSpPr/>
          <p:nvPr/>
        </p:nvGrpSpPr>
        <p:grpSpPr>
          <a:xfrm>
            <a:off x="4288605" y="2034282"/>
            <a:ext cx="3452117" cy="3421295"/>
            <a:chOff x="4288605" y="2034282"/>
            <a:chExt cx="3452117" cy="3421295"/>
          </a:xfrm>
        </p:grpSpPr>
        <p:sp>
          <p:nvSpPr>
            <p:cNvPr id="8" name="Oval 7"/>
            <p:cNvSpPr/>
            <p:nvPr/>
          </p:nvSpPr>
          <p:spPr>
            <a:xfrm>
              <a:off x="4288605" y="2034282"/>
              <a:ext cx="3452117" cy="342129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742398" y="2335317"/>
              <a:ext cx="544530" cy="534256"/>
              <a:chOff x="2034283" y="2167847"/>
              <a:chExt cx="544530" cy="534256"/>
            </a:xfrm>
          </p:grpSpPr>
          <p:sp>
            <p:nvSpPr>
              <p:cNvPr id="16" name="Oval 15"/>
              <p:cNvSpPr/>
              <p:nvPr/>
            </p:nvSpPr>
            <p:spPr>
              <a:xfrm>
                <a:off x="2034283" y="2167847"/>
                <a:ext cx="544530" cy="5342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47299" y="2273486"/>
                <a:ext cx="318499" cy="369332"/>
              </a:xfrm>
              <a:prstGeom prst="rect">
                <a:avLst/>
              </a:prstGeom>
              <a:noFill/>
            </p:spPr>
            <p:txBody>
              <a:bodyPr wrap="square" rtlCol="0">
                <a:spAutoFit/>
              </a:bodyPr>
              <a:lstStyle/>
              <a:p>
                <a:r>
                  <a:rPr lang="en-US" dirty="0">
                    <a:solidFill>
                      <a:schemeClr val="tx2"/>
                    </a:solidFill>
                  </a:rPr>
                  <a:t>2</a:t>
                </a:r>
              </a:p>
            </p:txBody>
          </p:sp>
        </p:grpSp>
        <p:sp>
          <p:nvSpPr>
            <p:cNvPr id="20" name="TextBox 19"/>
            <p:cNvSpPr txBox="1"/>
            <p:nvPr/>
          </p:nvSpPr>
          <p:spPr>
            <a:xfrm>
              <a:off x="4731251" y="2935520"/>
              <a:ext cx="2352354" cy="523220"/>
            </a:xfrm>
            <a:prstGeom prst="rect">
              <a:avLst/>
            </a:prstGeom>
            <a:noFill/>
          </p:spPr>
          <p:txBody>
            <a:bodyPr wrap="square" rtlCol="0">
              <a:spAutoFit/>
            </a:bodyPr>
            <a:lstStyle/>
            <a:p>
              <a:r>
                <a:rPr lang="en-US" sz="2800" b="1" dirty="0">
                  <a:solidFill>
                    <a:schemeClr val="accent3"/>
                  </a:solidFill>
                </a:rPr>
                <a:t>Competition</a:t>
              </a:r>
            </a:p>
          </p:txBody>
        </p:sp>
        <p:sp>
          <p:nvSpPr>
            <p:cNvPr id="23" name="TextBox 22"/>
            <p:cNvSpPr txBox="1"/>
            <p:nvPr/>
          </p:nvSpPr>
          <p:spPr>
            <a:xfrm>
              <a:off x="4744735" y="3458740"/>
              <a:ext cx="2539856" cy="646331"/>
            </a:xfrm>
            <a:prstGeom prst="rect">
              <a:avLst/>
            </a:prstGeom>
            <a:noFill/>
          </p:spPr>
          <p:txBody>
            <a:bodyPr wrap="square" rtlCol="0">
              <a:spAutoFit/>
            </a:bodyPr>
            <a:lstStyle/>
            <a:p>
              <a:pPr algn="ctr"/>
              <a:r>
                <a:rPr lang="en-US" b="1" dirty="0"/>
                <a:t>Multiple offers from Sellers</a:t>
              </a:r>
            </a:p>
          </p:txBody>
        </p:sp>
        <p:sp>
          <p:nvSpPr>
            <p:cNvPr id="25" name="TextBox 24"/>
            <p:cNvSpPr txBox="1"/>
            <p:nvPr/>
          </p:nvSpPr>
          <p:spPr>
            <a:xfrm>
              <a:off x="4737993" y="4278577"/>
              <a:ext cx="2553341" cy="338554"/>
            </a:xfrm>
            <a:prstGeom prst="rect">
              <a:avLst/>
            </a:prstGeom>
            <a:noFill/>
          </p:spPr>
          <p:txBody>
            <a:bodyPr wrap="square" rtlCol="0">
              <a:spAutoFit/>
            </a:bodyPr>
            <a:lstStyle/>
            <a:p>
              <a:pPr algn="ctr"/>
              <a:r>
                <a:rPr lang="en-US" sz="1600" dirty="0"/>
                <a:t>Including Amazon Retail</a:t>
              </a:r>
            </a:p>
          </p:txBody>
        </p:sp>
      </p:grpSp>
      <p:grpSp>
        <p:nvGrpSpPr>
          <p:cNvPr id="29" name="Group 28"/>
          <p:cNvGrpSpPr/>
          <p:nvPr/>
        </p:nvGrpSpPr>
        <p:grpSpPr>
          <a:xfrm>
            <a:off x="7981308" y="2034281"/>
            <a:ext cx="3452117" cy="3421295"/>
            <a:chOff x="7981308" y="2034281"/>
            <a:chExt cx="3452117" cy="3421295"/>
          </a:xfrm>
        </p:grpSpPr>
        <p:sp>
          <p:nvSpPr>
            <p:cNvPr id="7" name="Oval 6"/>
            <p:cNvSpPr/>
            <p:nvPr/>
          </p:nvSpPr>
          <p:spPr>
            <a:xfrm>
              <a:off x="7981308" y="2034281"/>
              <a:ext cx="3452117" cy="342129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9435101" y="2335317"/>
              <a:ext cx="544530" cy="534256"/>
              <a:chOff x="2034283" y="2167847"/>
              <a:chExt cx="544530" cy="534256"/>
            </a:xfrm>
          </p:grpSpPr>
          <p:sp>
            <p:nvSpPr>
              <p:cNvPr id="13" name="Oval 12"/>
              <p:cNvSpPr/>
              <p:nvPr/>
            </p:nvSpPr>
            <p:spPr>
              <a:xfrm>
                <a:off x="2034283" y="2167847"/>
                <a:ext cx="544530" cy="53425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147299" y="2273486"/>
                <a:ext cx="318499" cy="369332"/>
              </a:xfrm>
              <a:prstGeom prst="rect">
                <a:avLst/>
              </a:prstGeom>
              <a:noFill/>
            </p:spPr>
            <p:txBody>
              <a:bodyPr wrap="square" rtlCol="0">
                <a:spAutoFit/>
              </a:bodyPr>
              <a:lstStyle/>
              <a:p>
                <a:r>
                  <a:rPr lang="en-US" dirty="0">
                    <a:solidFill>
                      <a:schemeClr val="tx2"/>
                    </a:solidFill>
                  </a:rPr>
                  <a:t>3</a:t>
                </a:r>
              </a:p>
            </p:txBody>
          </p:sp>
        </p:grpSp>
        <p:sp>
          <p:nvSpPr>
            <p:cNvPr id="19" name="TextBox 18"/>
            <p:cNvSpPr txBox="1"/>
            <p:nvPr/>
          </p:nvSpPr>
          <p:spPr>
            <a:xfrm>
              <a:off x="8257521" y="2915927"/>
              <a:ext cx="2639079" cy="542813"/>
            </a:xfrm>
            <a:prstGeom prst="rect">
              <a:avLst/>
            </a:prstGeom>
            <a:noFill/>
          </p:spPr>
          <p:txBody>
            <a:bodyPr wrap="square" rtlCol="0">
              <a:spAutoFit/>
            </a:bodyPr>
            <a:lstStyle/>
            <a:p>
              <a:r>
                <a:rPr lang="en-US" sz="2800" b="1" dirty="0">
                  <a:solidFill>
                    <a:schemeClr val="accent3"/>
                  </a:solidFill>
                </a:rPr>
                <a:t>Transparency</a:t>
              </a:r>
            </a:p>
          </p:txBody>
        </p:sp>
        <p:sp>
          <p:nvSpPr>
            <p:cNvPr id="22" name="TextBox 21"/>
            <p:cNvSpPr txBox="1"/>
            <p:nvPr/>
          </p:nvSpPr>
          <p:spPr>
            <a:xfrm>
              <a:off x="8518132" y="3458740"/>
              <a:ext cx="2378468" cy="646331"/>
            </a:xfrm>
            <a:prstGeom prst="rect">
              <a:avLst/>
            </a:prstGeom>
            <a:noFill/>
          </p:spPr>
          <p:txBody>
            <a:bodyPr wrap="square" rtlCol="0">
              <a:spAutoFit/>
            </a:bodyPr>
            <a:lstStyle/>
            <a:p>
              <a:pPr algn="ctr"/>
              <a:r>
                <a:rPr lang="en-US" b="1" dirty="0"/>
                <a:t>Visibility to Buy-side and Sell-side</a:t>
              </a:r>
            </a:p>
          </p:txBody>
        </p:sp>
        <p:sp>
          <p:nvSpPr>
            <p:cNvPr id="26" name="TextBox 25"/>
            <p:cNvSpPr txBox="1"/>
            <p:nvPr/>
          </p:nvSpPr>
          <p:spPr>
            <a:xfrm>
              <a:off x="8430696" y="4278577"/>
              <a:ext cx="2553341" cy="584775"/>
            </a:xfrm>
            <a:prstGeom prst="rect">
              <a:avLst/>
            </a:prstGeom>
            <a:noFill/>
          </p:spPr>
          <p:txBody>
            <a:bodyPr wrap="square" rtlCol="0">
              <a:spAutoFit/>
            </a:bodyPr>
            <a:lstStyle/>
            <a:p>
              <a:pPr algn="ctr"/>
              <a:r>
                <a:rPr lang="en-US" sz="1600" dirty="0"/>
                <a:t>Product and seller reviews, ratings and pricing</a:t>
              </a:r>
            </a:p>
          </p:txBody>
        </p:sp>
      </p:grpSp>
    </p:spTree>
    <p:extLst>
      <p:ext uri="{BB962C8B-B14F-4D97-AF65-F5344CB8AC3E}">
        <p14:creationId xmlns:p14="http://schemas.microsoft.com/office/powerpoint/2010/main" val="305042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Benefits</a:t>
            </a:r>
          </a:p>
        </p:txBody>
      </p:sp>
      <p:sp>
        <p:nvSpPr>
          <p:cNvPr id="3" name="Rectangle 2"/>
          <p:cNvSpPr/>
          <p:nvPr/>
        </p:nvSpPr>
        <p:spPr>
          <a:xfrm>
            <a:off x="829778" y="1380850"/>
            <a:ext cx="7769099" cy="5047536"/>
          </a:xfrm>
          <a:prstGeom prst="rect">
            <a:avLst/>
          </a:prstGeom>
        </p:spPr>
        <p:txBody>
          <a:bodyPr wrap="square">
            <a:spAutoFit/>
          </a:bodyPr>
          <a:lstStyle/>
          <a:p>
            <a:pPr defTabSz="914354"/>
            <a:r>
              <a:rPr lang="en-US" sz="1400" b="1" u="sng" dirty="0">
                <a:solidFill>
                  <a:schemeClr val="accent3"/>
                </a:solidFill>
                <a:ea typeface="Amazon Ember" panose="02000000000000000000" pitchFamily="2" charset="0"/>
              </a:rPr>
              <a:t>Business Pricing &amp; Quantity Discounts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Business pricing and quantity discounts are only available to registered business account customers on Amazon. </a:t>
            </a:r>
            <a:r>
              <a:rPr lang="en-US" sz="1400" dirty="0">
                <a:solidFill>
                  <a:srgbClr val="474747"/>
                </a:solidFill>
                <a:ea typeface="Amazon Ember" panose="02000000000000000000" pitchFamily="2" charset="0"/>
                <a:hlinkClick r:id="rId2"/>
              </a:rPr>
              <a:t>Click</a:t>
            </a:r>
            <a:r>
              <a:rPr lang="en-US" sz="1400" dirty="0">
                <a:solidFill>
                  <a:srgbClr val="474747"/>
                </a:solidFill>
                <a:ea typeface="Amazon Ember" panose="02000000000000000000" pitchFamily="2" charset="0"/>
              </a:rPr>
              <a:t> to learn more.</a:t>
            </a:r>
            <a:endParaRPr lang="en-US" sz="1400" dirty="0">
              <a:solidFill>
                <a:schemeClr val="tx2"/>
              </a:solidFill>
              <a:ea typeface="Amazon Ember" panose="02000000000000000000" pitchFamily="2" charset="0"/>
            </a:endParaRPr>
          </a:p>
          <a:p>
            <a:pPr marL="461963" indent="-234950" defTabSz="914354">
              <a:buFont typeface="Arial" panose="020B0604020202020204" pitchFamily="34" charset="0"/>
              <a:buChar char="•"/>
            </a:pPr>
            <a:endParaRPr lang="en-US" sz="1400" dirty="0">
              <a:solidFill>
                <a:schemeClr val="tx2"/>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Business Prime Shipping</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Once Business Prime Shipping has been purchased, it provides Free Two-Day Shipping on eligible items for all users in the business account. There are multiple pricing tiers to meet the needs of businesses of all sizes. </a:t>
            </a:r>
            <a:r>
              <a:rPr lang="en-US" sz="1400" dirty="0">
                <a:solidFill>
                  <a:srgbClr val="474747"/>
                </a:solidFill>
                <a:ea typeface="Amazon Ember" panose="02000000000000000000" pitchFamily="2" charset="0"/>
                <a:hlinkClick r:id="rId3"/>
              </a:rPr>
              <a:t>Click</a:t>
            </a:r>
            <a:r>
              <a:rPr lang="en-US" sz="1400" dirty="0">
                <a:solidFill>
                  <a:srgbClr val="474747"/>
                </a:solidFill>
                <a:ea typeface="Amazon Ember" panose="02000000000000000000" pitchFamily="2" charset="0"/>
              </a:rPr>
              <a:t> to learn more. </a:t>
            </a:r>
          </a:p>
          <a:p>
            <a:pPr marL="22701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Buying Policies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Customize Amazon Business to your organization’s buying standards and procedures. Features include approval workflows, negotiated pricing, and preferred suppliers and preferred products. </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Business-Only Selection</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Business-only selection refers to items and offers that are only available for purchase by Amazon Business customers.</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Amazon Business Analytics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Use Amazon Business Analytics to view data about your orders, create and filter reports based on your business needs, and view both charts and tables. </a:t>
            </a:r>
            <a:r>
              <a:rPr lang="en-US" sz="1400" dirty="0">
                <a:solidFill>
                  <a:srgbClr val="474747"/>
                </a:solidFill>
                <a:ea typeface="Amazon Ember" panose="02000000000000000000" pitchFamily="2" charset="0"/>
                <a:hlinkClick r:id="rId4"/>
              </a:rPr>
              <a:t>Click</a:t>
            </a:r>
            <a:r>
              <a:rPr lang="en-US" sz="1400" dirty="0">
                <a:solidFill>
                  <a:srgbClr val="474747"/>
                </a:solidFill>
                <a:ea typeface="Amazon Ember" panose="02000000000000000000" pitchFamily="2" charset="0"/>
              </a:rPr>
              <a:t> to learn more.</a:t>
            </a:r>
          </a:p>
          <a:p>
            <a:pPr marL="461963" indent="-461963"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a:p>
            <a:pPr marL="461963" indent="-234950"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p:txBody>
      </p:sp>
      <p:grpSp>
        <p:nvGrpSpPr>
          <p:cNvPr id="4" name="Group 3"/>
          <p:cNvGrpSpPr/>
          <p:nvPr/>
        </p:nvGrpSpPr>
        <p:grpSpPr>
          <a:xfrm>
            <a:off x="9310339" y="915350"/>
            <a:ext cx="2016061" cy="1377721"/>
            <a:chOff x="5018905" y="2517497"/>
            <a:chExt cx="1529270" cy="931816"/>
          </a:xfrm>
          <a:effectLst>
            <a:outerShdw blurRad="50800" dist="38100" dir="5400000" algn="t" rotWithShape="0">
              <a:prstClr val="black">
                <a:alpha val="40000"/>
              </a:prstClr>
            </a:outerShdw>
          </a:effectLst>
        </p:grpSpPr>
        <p:grpSp>
          <p:nvGrpSpPr>
            <p:cNvPr id="5" name="Group 4"/>
            <p:cNvGrpSpPr/>
            <p:nvPr/>
          </p:nvGrpSpPr>
          <p:grpSpPr>
            <a:xfrm>
              <a:off x="5018905" y="2517497"/>
              <a:ext cx="1529270" cy="931816"/>
              <a:chOff x="5105498" y="2182217"/>
              <a:chExt cx="1495666" cy="931814"/>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
                        </a14:imgEffect>
                      </a14:imgLayer>
                    </a14:imgProps>
                  </a:ext>
                </a:extLst>
              </a:blip>
              <a:srcRect l="79910" t="31475" r="598" b="54269"/>
              <a:stretch/>
            </p:blipFill>
            <p:spPr>
              <a:xfrm>
                <a:off x="5105498" y="2819401"/>
                <a:ext cx="1495665" cy="294630"/>
              </a:xfrm>
              <a:prstGeom prst="rect">
                <a:avLst/>
              </a:prstGeom>
              <a:ln w="38100">
                <a:solidFill>
                  <a:schemeClr val="accent3"/>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6">
                        <a14:imgEffect>
                          <a14:sharpenSoften amount="10000"/>
                        </a14:imgEffect>
                      </a14:imgLayer>
                    </a14:imgProps>
                  </a:ext>
                </a:extLst>
              </a:blip>
              <a:srcRect l="79910" t="441" r="598" b="68525"/>
              <a:stretch/>
            </p:blipFill>
            <p:spPr>
              <a:xfrm>
                <a:off x="5105498" y="2182217"/>
                <a:ext cx="1495666" cy="641360"/>
              </a:xfrm>
              <a:prstGeom prst="rect">
                <a:avLst/>
              </a:prstGeom>
              <a:ln w="38100">
                <a:solidFill>
                  <a:schemeClr val="accent3"/>
                </a:solidFill>
              </a:ln>
              <a:effectLst>
                <a:outerShdw blurRad="292100" dist="139700" dir="2700000" algn="tl" rotWithShape="0">
                  <a:srgbClr val="333333">
                    <a:alpha val="65000"/>
                  </a:srgbClr>
                </a:outerShdw>
              </a:effectLst>
            </p:spPr>
          </p:pic>
        </p:grpSp>
        <p:sp>
          <p:nvSpPr>
            <p:cNvPr id="6" name="Rectangle 5"/>
            <p:cNvSpPr/>
            <p:nvPr/>
          </p:nvSpPr>
          <p:spPr>
            <a:xfrm flipV="1">
              <a:off x="5031000" y="2714485"/>
              <a:ext cx="1517174" cy="440194"/>
            </a:xfrm>
            <a:prstGeom prst="rect">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p:nvPicPr>
        <p:blipFill>
          <a:blip r:embed="rId8"/>
          <a:stretch>
            <a:fillRect/>
          </a:stretch>
        </p:blipFill>
        <p:spPr>
          <a:xfrm>
            <a:off x="9177280" y="2804016"/>
            <a:ext cx="2224311" cy="509046"/>
          </a:xfrm>
          <a:prstGeom prst="rect">
            <a:avLst/>
          </a:prstGeom>
          <a:ln w="38100">
            <a:solidFill>
              <a:schemeClr val="accent3"/>
            </a:solid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9"/>
          <a:srcRect t="10819"/>
          <a:stretch/>
        </p:blipFill>
        <p:spPr>
          <a:xfrm>
            <a:off x="9132975" y="3898574"/>
            <a:ext cx="2312917" cy="406624"/>
          </a:xfrm>
          <a:prstGeom prst="rect">
            <a:avLst/>
          </a:prstGeom>
          <a:ln w="38100">
            <a:solidFill>
              <a:schemeClr val="accent3"/>
            </a:solidFill>
          </a:ln>
          <a:effectLst>
            <a:outerShdw blurRad="50800" dist="38100" dir="5400000" algn="t" rotWithShape="0">
              <a:prstClr val="black">
                <a:alpha val="40000"/>
              </a:prstClr>
            </a:outerShdw>
          </a:effectLst>
        </p:spPr>
      </p:pic>
      <p:pic>
        <p:nvPicPr>
          <p:cNvPr id="13" name="Picture 12"/>
          <p:cNvPicPr>
            <a:picLocks noChangeAspect="1"/>
          </p:cNvPicPr>
          <p:nvPr/>
        </p:nvPicPr>
        <p:blipFill rotWithShape="1">
          <a:blip r:embed="rId10"/>
          <a:srcRect l="-947" t="47599" r="67410" b="12816"/>
          <a:stretch/>
        </p:blipFill>
        <p:spPr>
          <a:xfrm>
            <a:off x="9300786" y="4890710"/>
            <a:ext cx="1977293" cy="749638"/>
          </a:xfrm>
          <a:prstGeom prst="rect">
            <a:avLst/>
          </a:prstGeom>
          <a:ln w="38100">
            <a:solidFill>
              <a:schemeClr val="accent3"/>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693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Search &amp; Browse Optimization </a:t>
            </a:r>
          </a:p>
        </p:txBody>
      </p:sp>
      <p:sp>
        <p:nvSpPr>
          <p:cNvPr id="12" name="TextBox 11"/>
          <p:cNvSpPr txBox="1"/>
          <p:nvPr/>
        </p:nvSpPr>
        <p:spPr>
          <a:xfrm>
            <a:off x="829778" y="1086220"/>
            <a:ext cx="10243931" cy="646331"/>
          </a:xfrm>
          <a:prstGeom prst="rect">
            <a:avLst/>
          </a:prstGeom>
          <a:noFill/>
        </p:spPr>
        <p:txBody>
          <a:bodyPr wrap="square" rtlCol="0">
            <a:spAutoFit/>
          </a:bodyPr>
          <a:lstStyle/>
          <a:p>
            <a:r>
              <a:rPr lang="en-US" dirty="0">
                <a:solidFill>
                  <a:schemeClr val="accent3"/>
                </a:solidFill>
                <a:ea typeface="Amazon Ember" panose="02000000000000000000" pitchFamily="2" charset="0"/>
              </a:rPr>
              <a:t>Optimizing search functions in Amazon Business allows you to find the best products to meet your needs and compare prices to find the best value</a:t>
            </a:r>
          </a:p>
        </p:txBody>
      </p:sp>
      <p:sp>
        <p:nvSpPr>
          <p:cNvPr id="13" name="Rectangle 12"/>
          <p:cNvSpPr/>
          <p:nvPr/>
        </p:nvSpPr>
        <p:spPr>
          <a:xfrm>
            <a:off x="914724" y="1961903"/>
            <a:ext cx="3390448" cy="4355038"/>
          </a:xfrm>
          <a:prstGeom prst="rect">
            <a:avLst/>
          </a:prstGeom>
        </p:spPr>
        <p:txBody>
          <a:bodyPr wrap="square">
            <a:spAutoFit/>
          </a:bodyPr>
          <a:lstStyle/>
          <a:p>
            <a:pPr marL="342900" indent="-342900" defTabSz="914354">
              <a:buFont typeface="Arial" panose="020B0604020202020204" pitchFamily="34" charset="0"/>
              <a:buChar char="•"/>
            </a:pPr>
            <a:r>
              <a:rPr lang="en-US" sz="1600" dirty="0">
                <a:solidFill>
                  <a:srgbClr val="474747"/>
                </a:solidFill>
                <a:ea typeface="Amazon Ember" panose="02000000000000000000" pitchFamily="2" charset="0"/>
              </a:rPr>
              <a:t>Amazon is the “everything store.” With such a large selection, we do our best to make it easy for you and your end users to find what you’re looking for. </a:t>
            </a:r>
          </a:p>
          <a:p>
            <a:pPr marL="342900" indent="-342900" defTabSz="914354">
              <a:buFont typeface="Arial" panose="020B0604020202020204" pitchFamily="34" charset="0"/>
              <a:buChar char="•"/>
            </a:pPr>
            <a:endParaRPr lang="en-US" sz="1600" dirty="0">
              <a:solidFill>
                <a:srgbClr val="474747"/>
              </a:solidFill>
              <a:ea typeface="Amazon Ember" panose="02000000000000000000" pitchFamily="2" charset="0"/>
            </a:endParaRPr>
          </a:p>
          <a:p>
            <a:pPr marL="342900" indent="-342900" defTabSz="914354">
              <a:spcAft>
                <a:spcPts val="600"/>
              </a:spcAft>
              <a:buFont typeface="Arial" panose="020B0604020202020204" pitchFamily="34" charset="0"/>
              <a:buChar char="•"/>
            </a:pPr>
            <a:r>
              <a:rPr lang="en-US" sz="1600" dirty="0">
                <a:solidFill>
                  <a:schemeClr val="accent3"/>
                </a:solidFill>
                <a:ea typeface="Amazon Ember" panose="02000000000000000000" pitchFamily="2" charset="0"/>
              </a:rPr>
              <a:t>Recommended filters:</a:t>
            </a:r>
          </a:p>
          <a:p>
            <a:pPr marL="800100" lvl="1" indent="-342900" defTabSz="914354">
              <a:buFont typeface="Arial" panose="020B0604020202020204" pitchFamily="34" charset="0"/>
              <a:buChar char="•"/>
            </a:pPr>
            <a:r>
              <a:rPr lang="en-US" sz="1600" dirty="0">
                <a:ea typeface="Amazon Ember" panose="02000000000000000000" pitchFamily="2" charset="0"/>
              </a:rPr>
              <a:t>Business Sellers</a:t>
            </a:r>
          </a:p>
          <a:p>
            <a:pPr marL="800100" lvl="1" indent="-342900" defTabSz="914354">
              <a:buFont typeface="Arial" panose="020B0604020202020204" pitchFamily="34" charset="0"/>
              <a:buChar char="•"/>
            </a:pPr>
            <a:r>
              <a:rPr lang="en-US" sz="1600" dirty="0">
                <a:ea typeface="Amazon Ember" panose="02000000000000000000" pitchFamily="2" charset="0"/>
              </a:rPr>
              <a:t>Prime Eligible</a:t>
            </a:r>
          </a:p>
          <a:p>
            <a:pPr marL="800100" lvl="1" indent="-342900" defTabSz="914354">
              <a:buFont typeface="Arial" panose="020B0604020202020204" pitchFamily="34" charset="0"/>
              <a:buChar char="•"/>
            </a:pPr>
            <a:r>
              <a:rPr lang="en-US" sz="1600" dirty="0">
                <a:ea typeface="Amazon Ember" panose="02000000000000000000" pitchFamily="2" charset="0"/>
              </a:rPr>
              <a:t>Brand</a:t>
            </a:r>
          </a:p>
          <a:p>
            <a:pPr marL="800100" lvl="1" indent="-342900" defTabSz="914354">
              <a:buFont typeface="Arial" panose="020B0604020202020204" pitchFamily="34" charset="0"/>
              <a:buChar char="•"/>
            </a:pPr>
            <a:r>
              <a:rPr lang="en-US" sz="1600" dirty="0">
                <a:ea typeface="Amazon Ember" panose="02000000000000000000" pitchFamily="2" charset="0"/>
              </a:rPr>
              <a:t>Average Customer Review/Rating</a:t>
            </a:r>
          </a:p>
          <a:p>
            <a:pPr marL="800100" lvl="1" indent="-342900" defTabSz="914354">
              <a:buFont typeface="Arial" panose="020B0604020202020204" pitchFamily="34" charset="0"/>
              <a:buChar char="•"/>
            </a:pPr>
            <a:r>
              <a:rPr lang="en-US" sz="1600" dirty="0">
                <a:ea typeface="Amazon Ember" panose="02000000000000000000" pitchFamily="2" charset="0"/>
              </a:rPr>
              <a:t>Diversity Credentials</a:t>
            </a:r>
          </a:p>
          <a:p>
            <a:pPr marL="342900" indent="-342900" defTabSz="914354">
              <a:buFont typeface="Arial" panose="020B0604020202020204" pitchFamily="34" charset="0"/>
              <a:buChar char="•"/>
            </a:pPr>
            <a:endParaRPr lang="en-US" sz="1600" dirty="0">
              <a:solidFill>
                <a:srgbClr val="474747"/>
              </a:solidFill>
              <a:ea typeface="Amazon Ember" panose="02000000000000000000" pitchFamily="2" charset="0"/>
            </a:endParaRPr>
          </a:p>
          <a:p>
            <a:pPr marL="342900" indent="-342900" defTabSz="914354">
              <a:buFont typeface="Arial" panose="020B0604020202020204" pitchFamily="34" charset="0"/>
              <a:buChar char="•"/>
            </a:pPr>
            <a:endParaRPr lang="en-US" sz="1600" dirty="0">
              <a:solidFill>
                <a:srgbClr val="474747"/>
              </a:solidFill>
            </a:endParaRPr>
          </a:p>
          <a:p>
            <a:pPr marL="342900" indent="-342900" defTabSz="914354">
              <a:buFont typeface="Arial" panose="020B0604020202020204" pitchFamily="34" charset="0"/>
              <a:buChar char="•"/>
            </a:pPr>
            <a:endParaRPr lang="en-US" sz="1600" dirty="0">
              <a:solidFill>
                <a:srgbClr val="474747"/>
              </a:solidFill>
            </a:endParaRPr>
          </a:p>
        </p:txBody>
      </p:sp>
      <p:pic>
        <p:nvPicPr>
          <p:cNvPr id="14" name="Picture 13"/>
          <p:cNvPicPr>
            <a:picLocks noChangeAspect="1"/>
          </p:cNvPicPr>
          <p:nvPr/>
        </p:nvPicPr>
        <p:blipFill>
          <a:blip r:embed="rId2"/>
          <a:stretch>
            <a:fillRect/>
          </a:stretch>
        </p:blipFill>
        <p:spPr>
          <a:xfrm>
            <a:off x="5249791" y="1846386"/>
            <a:ext cx="3030010" cy="440783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rotWithShape="1">
          <a:blip r:embed="rId3"/>
          <a:srcRect l="490" r="50002"/>
          <a:stretch/>
        </p:blipFill>
        <p:spPr>
          <a:xfrm>
            <a:off x="8963112" y="1846386"/>
            <a:ext cx="1578865" cy="44078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920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Search Optimization </a:t>
            </a:r>
          </a:p>
        </p:txBody>
      </p:sp>
      <p:sp>
        <p:nvSpPr>
          <p:cNvPr id="12" name="TextBox 11"/>
          <p:cNvSpPr txBox="1"/>
          <p:nvPr/>
        </p:nvSpPr>
        <p:spPr>
          <a:xfrm>
            <a:off x="829778" y="1086220"/>
            <a:ext cx="10243931" cy="646331"/>
          </a:xfrm>
          <a:prstGeom prst="rect">
            <a:avLst/>
          </a:prstGeom>
          <a:noFill/>
        </p:spPr>
        <p:txBody>
          <a:bodyPr wrap="square" rtlCol="0">
            <a:spAutoFit/>
          </a:bodyPr>
          <a:lstStyle/>
          <a:p>
            <a:r>
              <a:rPr lang="en-US" dirty="0">
                <a:solidFill>
                  <a:schemeClr val="accent3"/>
                </a:solidFill>
                <a:ea typeface="Amazon Ember" panose="02000000000000000000" pitchFamily="2" charset="0"/>
              </a:rPr>
              <a:t>Optimizing search functions in Amazon Business allows you to find the best products to meet your needs and compare prices to find the best value</a:t>
            </a:r>
          </a:p>
        </p:txBody>
      </p:sp>
      <p:sp>
        <p:nvSpPr>
          <p:cNvPr id="7" name="Rectangle 6"/>
          <p:cNvSpPr/>
          <p:nvPr/>
        </p:nvSpPr>
        <p:spPr>
          <a:xfrm>
            <a:off x="1051386" y="1820527"/>
            <a:ext cx="4192379" cy="43893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a:pPr>
            <a:r>
              <a:rPr lang="en-US" sz="1400" b="1" dirty="0">
                <a:solidFill>
                  <a:schemeClr val="accent3"/>
                </a:solidFill>
              </a:rPr>
              <a:t>Maximize Savings! </a:t>
            </a:r>
            <a:r>
              <a:rPr lang="en-US" sz="1400" dirty="0">
                <a:solidFill>
                  <a:srgbClr val="101C32"/>
                </a:solidFill>
              </a:rPr>
              <a:t>Search All Departments &amp; try using </a:t>
            </a:r>
            <a:r>
              <a:rPr lang="en-US" sz="1400" b="1" dirty="0">
                <a:solidFill>
                  <a:schemeClr val="accent3"/>
                </a:solidFill>
              </a:rPr>
              <a:t>generic descriptors instead of brand names</a:t>
            </a:r>
          </a:p>
          <a:p>
            <a:pPr marL="342900" indent="-342900">
              <a:spcAft>
                <a:spcPts val="600"/>
              </a:spcAft>
              <a:buFont typeface="+mj-lt"/>
              <a:buAutoNum type="arabicPeriod"/>
            </a:pPr>
            <a:r>
              <a:rPr lang="en-US" sz="1400" dirty="0">
                <a:solidFill>
                  <a:srgbClr val="101C32"/>
                </a:solidFill>
              </a:rPr>
              <a:t>Consider refining search results with filters available of left side of your screen, such as</a:t>
            </a:r>
            <a:r>
              <a:rPr lang="en-US" sz="1400" b="1" dirty="0">
                <a:solidFill>
                  <a:srgbClr val="101C32"/>
                </a:solidFill>
              </a:rPr>
              <a:t> </a:t>
            </a:r>
            <a:r>
              <a:rPr lang="en-US" sz="1400" b="1" dirty="0">
                <a:solidFill>
                  <a:schemeClr val="accent3"/>
                </a:solidFill>
              </a:rPr>
              <a:t>Prime</a:t>
            </a:r>
            <a:r>
              <a:rPr lang="en-US" sz="1400" dirty="0">
                <a:solidFill>
                  <a:schemeClr val="accent3"/>
                </a:solidFill>
              </a:rPr>
              <a:t> </a:t>
            </a:r>
            <a:r>
              <a:rPr lang="en-US" sz="1400" dirty="0">
                <a:solidFill>
                  <a:srgbClr val="101C32"/>
                </a:solidFill>
              </a:rPr>
              <a:t>or </a:t>
            </a:r>
            <a:r>
              <a:rPr lang="en-US" sz="1600" b="1" dirty="0">
                <a:solidFill>
                  <a:schemeClr val="accent3"/>
                </a:solidFill>
              </a:rPr>
              <a:t>Business</a:t>
            </a:r>
            <a:r>
              <a:rPr lang="en-US" sz="1400" b="1" dirty="0">
                <a:solidFill>
                  <a:schemeClr val="accent3"/>
                </a:solidFill>
              </a:rPr>
              <a:t> Seller</a:t>
            </a:r>
            <a:endParaRPr lang="en-US" sz="1100" b="1" dirty="0">
              <a:solidFill>
                <a:schemeClr val="accent3"/>
              </a:solidFill>
            </a:endParaRPr>
          </a:p>
          <a:p>
            <a:pPr marL="342900" indent="-342900">
              <a:spcAft>
                <a:spcPts val="600"/>
              </a:spcAft>
              <a:buFont typeface="+mj-lt"/>
              <a:buAutoNum type="arabicPeriod"/>
            </a:pPr>
            <a:r>
              <a:rPr lang="en-US" sz="1400" dirty="0">
                <a:solidFill>
                  <a:srgbClr val="101C32"/>
                </a:solidFill>
              </a:rPr>
              <a:t>Sort results by options listed on the top left of your screen, such as Price: Low to High</a:t>
            </a:r>
          </a:p>
          <a:p>
            <a:pPr marL="342900" indent="-342900">
              <a:buFont typeface="+mj-lt"/>
              <a:buAutoNum type="arabicPeriod"/>
            </a:pPr>
            <a:r>
              <a:rPr lang="en-US" sz="1400" dirty="0">
                <a:solidFill>
                  <a:srgbClr val="101C32"/>
                </a:solidFill>
              </a:rPr>
              <a:t>In many cases, you can also Select </a:t>
            </a:r>
            <a:r>
              <a:rPr lang="en-US" sz="1400" b="1" dirty="0">
                <a:solidFill>
                  <a:schemeClr val="accent3"/>
                </a:solidFill>
              </a:rPr>
              <a:t>Quantity Discounts</a:t>
            </a:r>
            <a:r>
              <a:rPr lang="en-US" sz="1400" b="1" dirty="0">
                <a:solidFill>
                  <a:srgbClr val="101C32"/>
                </a:solidFill>
              </a:rPr>
              <a:t> </a:t>
            </a:r>
            <a:r>
              <a:rPr lang="en-US" sz="1400" dirty="0">
                <a:solidFill>
                  <a:srgbClr val="101C32"/>
                </a:solidFill>
              </a:rPr>
              <a:t>to review quantity discounts and purchasing options</a:t>
            </a:r>
          </a:p>
          <a:p>
            <a:pPr marL="342900" indent="-342900">
              <a:buFont typeface="+mj-lt"/>
              <a:buAutoNum type="arabicPeriod"/>
            </a:pPr>
            <a:r>
              <a:rPr lang="en-US" sz="1400" dirty="0">
                <a:solidFill>
                  <a:srgbClr val="101C32"/>
                </a:solidFill>
              </a:rPr>
              <a:t>To compare offers, scroll down &amp; select </a:t>
            </a:r>
            <a:r>
              <a:rPr lang="en-US" sz="1400" b="1" dirty="0">
                <a:solidFill>
                  <a:schemeClr val="accent3"/>
                </a:solidFill>
              </a:rPr>
              <a:t>Used &amp; new</a:t>
            </a:r>
            <a:r>
              <a:rPr lang="en-US" sz="1400" dirty="0">
                <a:solidFill>
                  <a:schemeClr val="accent3"/>
                </a:solidFill>
              </a:rPr>
              <a:t> </a:t>
            </a:r>
            <a:r>
              <a:rPr lang="en-US" sz="1400" dirty="0">
                <a:solidFill>
                  <a:srgbClr val="101C32"/>
                </a:solidFill>
              </a:rPr>
              <a:t>to pull up the </a:t>
            </a:r>
            <a:r>
              <a:rPr lang="en-US" sz="1400" b="1" dirty="0">
                <a:solidFill>
                  <a:schemeClr val="accent3"/>
                </a:solidFill>
              </a:rPr>
              <a:t>Offer Listing </a:t>
            </a:r>
            <a:r>
              <a:rPr lang="en-US" sz="1400" dirty="0">
                <a:solidFill>
                  <a:srgbClr val="101C32"/>
                </a:solidFill>
              </a:rPr>
              <a:t>page</a:t>
            </a:r>
          </a:p>
          <a:p>
            <a:endParaRPr lang="en-US" sz="1400" dirty="0">
              <a:solidFill>
                <a:srgbClr val="101C32"/>
              </a:solidFill>
            </a:endParaRPr>
          </a:p>
          <a:p>
            <a:r>
              <a:rPr lang="en-US" sz="1100" dirty="0">
                <a:solidFill>
                  <a:srgbClr val="101C32"/>
                </a:solidFill>
              </a:rPr>
              <a:t> </a:t>
            </a:r>
          </a:p>
          <a:p>
            <a:pPr marL="342900" indent="-342900">
              <a:buFont typeface="+mj-lt"/>
              <a:buAutoNum type="arabicPeriod"/>
            </a:pPr>
            <a:endParaRPr lang="en-US" sz="1400" dirty="0">
              <a:solidFill>
                <a:srgbClr val="101C32"/>
              </a:solidFill>
            </a:endParaRPr>
          </a:p>
          <a:p>
            <a:r>
              <a:rPr lang="en-US" sz="1100" dirty="0">
                <a:solidFill>
                  <a:srgbClr val="101C32"/>
                </a:solidFill>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899" y="1680300"/>
            <a:ext cx="1437627" cy="4388631"/>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9" name="Rounded Rectangle 8"/>
          <p:cNvSpPr/>
          <p:nvPr/>
        </p:nvSpPr>
        <p:spPr>
          <a:xfrm>
            <a:off x="5684899" y="1680300"/>
            <a:ext cx="1002771" cy="44521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684898" y="2679428"/>
            <a:ext cx="1002771" cy="44521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8255561" y="1776014"/>
            <a:ext cx="2240577" cy="2861045"/>
          </a:xfrm>
          <a:prstGeom prst="rect">
            <a:avLst/>
          </a:prstGeom>
          <a:ln w="9525" cap="sq">
            <a:solidFill>
              <a:schemeClr val="accent1"/>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4"/>
          <a:stretch>
            <a:fillRect/>
          </a:stretch>
        </p:blipFill>
        <p:spPr>
          <a:xfrm>
            <a:off x="7618489" y="4936158"/>
            <a:ext cx="3924848" cy="924054"/>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13" name="Rounded Rectangle 12"/>
          <p:cNvSpPr/>
          <p:nvPr/>
        </p:nvSpPr>
        <p:spPr>
          <a:xfrm>
            <a:off x="8384270" y="1840029"/>
            <a:ext cx="1983157" cy="28548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098886" y="5157675"/>
            <a:ext cx="1444451" cy="27735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64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9119" y="2070773"/>
            <a:ext cx="5729989" cy="2828482"/>
          </a:xfrm>
          <a:prstGeom prst="rect">
            <a:avLst/>
          </a:prstGeom>
          <a:ln>
            <a:solidFill>
              <a:schemeClr val="accent1"/>
            </a:solidFill>
          </a:ln>
          <a:effectLst>
            <a:outerShdw blurRad="50800" dist="38100" dir="2700000" algn="tl" rotWithShape="0">
              <a:prstClr val="black">
                <a:alpha val="40000"/>
              </a:prstClr>
            </a:outerShdw>
          </a:effectLst>
        </p:spPr>
      </p:pic>
      <p:sp>
        <p:nvSpPr>
          <p:cNvPr id="3" name="Rounded Rectangle 2"/>
          <p:cNvSpPr/>
          <p:nvPr/>
        </p:nvSpPr>
        <p:spPr>
          <a:xfrm>
            <a:off x="487460" y="206408"/>
            <a:ext cx="4460240" cy="1203003"/>
          </a:xfrm>
          <a:prstGeom prst="roundRect">
            <a:avLst/>
          </a:prstGeom>
          <a:solidFill>
            <a:schemeClr val="tx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6" name="Rectangle 5"/>
          <p:cNvSpPr/>
          <p:nvPr/>
        </p:nvSpPr>
        <p:spPr>
          <a:xfrm>
            <a:off x="487461" y="1774843"/>
            <a:ext cx="5532646"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Take Advantage of Amazon Prime Shipping Benefits</a:t>
            </a:r>
            <a:endParaRPr kumimoji="0" lang="en-US" sz="1600" b="0"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Amazon Ember" panose="02000000000000000000" pitchFamily="2" charset="0"/>
                <a:cs typeface="+mn-cs"/>
              </a:rPr>
              <a:t>An easy way to ensure that your products arrive on time and as expected, is to order products fulfilled directly from Amazon. All products clearly mark who the seller is on the product detail page.</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Prime Eligibility – Fulfilled by Amazon</a:t>
            </a:r>
            <a:endParaRPr kumimoji="0" lang="en-US" sz="1600" b="0"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Prime eligible items are </a:t>
            </a:r>
            <a:r>
              <a:rPr kumimoji="0" lang="en-US" sz="16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t>fulfilled by Amazon. </a:t>
            </a: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We recommend searching for prime eligible items. </a:t>
            </a:r>
            <a:endParaRPr kumimoji="0" lang="en-US" sz="1600" b="1" i="0" u="sng" strike="noStrike" kern="1200" cap="none" spc="0" normalizeH="0" baseline="0" noProof="0" dirty="0">
              <a:ln>
                <a:noFill/>
              </a:ln>
              <a:solidFill>
                <a:srgbClr val="5B9BD5">
                  <a:lumMod val="75000"/>
                </a:srgbClr>
              </a:solidFill>
              <a:effectLst/>
              <a:uLnTx/>
              <a:uFillTx/>
              <a:latin typeface="Amazon Ember Light"/>
              <a:ea typeface="Amazon Ember"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5B9BD5">
                  <a:lumMod val="75000"/>
                </a:srgbClr>
              </a:solidFill>
              <a:effectLst/>
              <a:uLnTx/>
              <a:uFillTx/>
              <a:latin typeface="Amazon Ember Light"/>
              <a:ea typeface="Amazon Ember"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What’s not Included?</a:t>
            </a:r>
            <a:endParaRPr kumimoji="0" lang="en-US" sz="1600" b="0"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Business Prime Shipping does not include additional Prime benefits such as Amazon Fresh, Pantry, Video, or Music.</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22D3A"/>
              </a:solidFill>
              <a:effectLst/>
              <a:uLnTx/>
              <a:uFillTx/>
              <a:latin typeface="Amazon Ember" panose="02000000000000000000" pitchFamily="2" charset="0"/>
              <a:ea typeface="Amazon Ember" panose="02000000000000000000" pitchFamily="2" charset="0"/>
              <a:cs typeface="+mn-cs"/>
            </a:endParaRPr>
          </a:p>
        </p:txBody>
      </p:sp>
      <p:sp>
        <p:nvSpPr>
          <p:cNvPr id="12" name="Rounded Rectangle 11"/>
          <p:cNvSpPr/>
          <p:nvPr/>
        </p:nvSpPr>
        <p:spPr>
          <a:xfrm>
            <a:off x="10891508" y="3896224"/>
            <a:ext cx="650240" cy="168668"/>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10" y="23691"/>
            <a:ext cx="4592540" cy="1568435"/>
          </a:xfrm>
          <a:prstGeom prst="rect">
            <a:avLst/>
          </a:prstGeom>
          <a:ln>
            <a:noFill/>
          </a:ln>
          <a:effectLst/>
        </p:spPr>
      </p:pic>
      <p:pic>
        <p:nvPicPr>
          <p:cNvPr id="5" name="Picture 4"/>
          <p:cNvPicPr>
            <a:picLocks noChangeAspect="1"/>
          </p:cNvPicPr>
          <p:nvPr/>
        </p:nvPicPr>
        <p:blipFill>
          <a:blip r:embed="rId4"/>
          <a:stretch>
            <a:fillRect/>
          </a:stretch>
        </p:blipFill>
        <p:spPr>
          <a:xfrm>
            <a:off x="9704052" y="4473778"/>
            <a:ext cx="2046043" cy="972873"/>
          </a:xfrm>
          <a:prstGeom prst="rect">
            <a:avLst/>
          </a:prstGeom>
          <a:ln>
            <a:solidFill>
              <a:schemeClr val="accent1"/>
            </a:solidFill>
          </a:ln>
          <a:effectLst>
            <a:outerShdw blurRad="50800" dist="38100" dir="2700000" algn="tl" rotWithShape="0">
              <a:prstClr val="black">
                <a:alpha val="40000"/>
              </a:prstClr>
            </a:outerShdw>
          </a:effectLst>
        </p:spPr>
      </p:pic>
      <p:sp>
        <p:nvSpPr>
          <p:cNvPr id="13" name="Rounded Rectangle 12"/>
          <p:cNvSpPr/>
          <p:nvPr/>
        </p:nvSpPr>
        <p:spPr>
          <a:xfrm>
            <a:off x="10027908" y="2653047"/>
            <a:ext cx="243840" cy="162165"/>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14" name="Rounded Rectangle 13"/>
          <p:cNvSpPr/>
          <p:nvPr/>
        </p:nvSpPr>
        <p:spPr>
          <a:xfrm>
            <a:off x="9743440" y="5255646"/>
            <a:ext cx="1189340" cy="191005"/>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16" name="Rounded Rectangle 15"/>
          <p:cNvSpPr/>
          <p:nvPr/>
        </p:nvSpPr>
        <p:spPr>
          <a:xfrm>
            <a:off x="10973420" y="2480326"/>
            <a:ext cx="344176" cy="182881"/>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Tree>
    <p:extLst>
      <p:ext uri="{BB962C8B-B14F-4D97-AF65-F5344CB8AC3E}">
        <p14:creationId xmlns:p14="http://schemas.microsoft.com/office/powerpoint/2010/main" val="97482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Reorder &amp; Shopping Lists</a:t>
            </a:r>
          </a:p>
        </p:txBody>
      </p:sp>
      <p:sp>
        <p:nvSpPr>
          <p:cNvPr id="4" name="Rectangle 3"/>
          <p:cNvSpPr/>
          <p:nvPr/>
        </p:nvSpPr>
        <p:spPr>
          <a:xfrm>
            <a:off x="853220" y="1398685"/>
            <a:ext cx="4224318" cy="2708434"/>
          </a:xfrm>
          <a:prstGeom prst="rect">
            <a:avLst/>
          </a:prstGeom>
        </p:spPr>
        <p:txBody>
          <a:bodyPr wrap="square">
            <a:spAutoFit/>
          </a:bodyPr>
          <a:lstStyle/>
          <a:p>
            <a:pPr lvl="0">
              <a:spcAft>
                <a:spcPts val="1200"/>
              </a:spcAft>
            </a:pPr>
            <a:r>
              <a:rPr lang="en-US" sz="1600" b="1" u="sng" dirty="0">
                <a:solidFill>
                  <a:schemeClr val="accent3"/>
                </a:solidFill>
                <a:ea typeface="Amazon Ember" panose="02000000000000000000" pitchFamily="2" charset="0"/>
              </a:rPr>
              <a:t>How do lists work on Amazon Business?</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Lists make it easy to keep track of the things you need and are easy to share with others. Any User on Amazon Business can create a shopping list</a:t>
            </a:r>
          </a:p>
          <a:p>
            <a:pPr marL="398463" indent="-227013">
              <a:buFont typeface="Arial" panose="020B0604020202020204" pitchFamily="34" charset="0"/>
              <a:buChar char="•"/>
            </a:pPr>
            <a:r>
              <a:rPr lang="en-US" sz="1600" dirty="0">
                <a:solidFill>
                  <a:prstClr val="black"/>
                </a:solidFill>
                <a:ea typeface="Amazon Ember" panose="02000000000000000000" pitchFamily="2" charset="0"/>
              </a:rPr>
              <a:t>Choose between multiple list types depending on if you want the items to remain on a list after they are ordered</a:t>
            </a:r>
          </a:p>
          <a:p>
            <a:pPr marL="398463" indent="-227013">
              <a:buFont typeface="Arial" panose="020B0604020202020204" pitchFamily="34" charset="0"/>
              <a:buChar char="•"/>
            </a:pPr>
            <a:endParaRPr lang="en-US" sz="1600" dirty="0">
              <a:solidFill>
                <a:prstClr val="black"/>
              </a:solidFill>
              <a:latin typeface="Amazon Ember" panose="02000000000000000000" pitchFamily="2" charset="0"/>
              <a:ea typeface="Amazon Ember" panose="02000000000000000000" pitchFamily="2" charset="0"/>
            </a:endParaRPr>
          </a:p>
          <a:p>
            <a:pPr marL="171450" lvl="0"/>
            <a:endParaRPr lang="en-US" sz="1600" dirty="0">
              <a:solidFill>
                <a:prstClr val="black"/>
              </a:solidFill>
              <a:latin typeface="Amazon Ember" panose="02000000000000000000" pitchFamily="2" charset="0"/>
              <a:ea typeface="Amazon Ember" panose="02000000000000000000" pitchFamily="2" charset="0"/>
            </a:endParaRPr>
          </a:p>
        </p:txBody>
      </p:sp>
      <p:sp>
        <p:nvSpPr>
          <p:cNvPr id="5" name="Rectangle 4"/>
          <p:cNvSpPr/>
          <p:nvPr/>
        </p:nvSpPr>
        <p:spPr>
          <a:xfrm>
            <a:off x="853220" y="3542841"/>
            <a:ext cx="3414345" cy="2062103"/>
          </a:xfrm>
          <a:prstGeom prst="rect">
            <a:avLst/>
          </a:prstGeom>
        </p:spPr>
        <p:txBody>
          <a:bodyPr wrap="square">
            <a:spAutoFit/>
          </a:bodyPr>
          <a:lstStyle/>
          <a:p>
            <a:pPr marL="398463" indent="-227013">
              <a:buFont typeface="Arial" panose="020B0604020202020204" pitchFamily="34" charset="0"/>
              <a:buChar char="•"/>
            </a:pPr>
            <a:r>
              <a:rPr lang="en-US" sz="1600" dirty="0">
                <a:solidFill>
                  <a:prstClr val="black"/>
                </a:solidFill>
                <a:ea typeface="Amazon Ember" panose="02000000000000000000" pitchFamily="2" charset="0"/>
              </a:rPr>
              <a:t>To share your list, create a public list and use the URL to email it directly to your desired audience</a:t>
            </a: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When a list is shared with you, you can save it to your own account or make a copy to edit yourself</a:t>
            </a:r>
          </a:p>
        </p:txBody>
      </p:sp>
      <p:pic>
        <p:nvPicPr>
          <p:cNvPr id="6" name="Picture 5"/>
          <p:cNvPicPr>
            <a:picLocks noChangeAspect="1"/>
          </p:cNvPicPr>
          <p:nvPr/>
        </p:nvPicPr>
        <p:blipFill>
          <a:blip r:embed="rId2"/>
          <a:stretch>
            <a:fillRect/>
          </a:stretch>
        </p:blipFill>
        <p:spPr>
          <a:xfrm>
            <a:off x="8382100" y="1022025"/>
            <a:ext cx="2828682" cy="1615286"/>
          </a:xfrm>
          <a:prstGeom prst="rect">
            <a:avLst/>
          </a:prstGeom>
          <a:ln w="9525">
            <a:solidFill>
              <a:schemeClr val="accent1"/>
            </a:solidFill>
          </a:ln>
          <a:effectLst>
            <a:outerShdw blurRad="50800" dist="38100" dir="5400000" algn="t" rotWithShape="0">
              <a:prstClr val="black">
                <a:alpha val="40000"/>
              </a:prstClr>
            </a:outerShdw>
          </a:effectLst>
        </p:spPr>
      </p:pic>
      <p:pic>
        <p:nvPicPr>
          <p:cNvPr id="7" name="Picture 2"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r="33411"/>
          <a:stretch/>
        </p:blipFill>
        <p:spPr bwMode="auto">
          <a:xfrm>
            <a:off x="6365632" y="1808905"/>
            <a:ext cx="2702270" cy="1078217"/>
          </a:xfrm>
          <a:prstGeom prst="rect">
            <a:avLst/>
          </a:prstGeom>
          <a:ln w="9525">
            <a:solidFill>
              <a:schemeClr val="accent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085772" y="3200399"/>
            <a:ext cx="5315957" cy="2938635"/>
          </a:xfrm>
          <a:prstGeom prst="rect">
            <a:avLst/>
          </a:prstGeom>
          <a:ln w="9525">
            <a:solidFill>
              <a:schemeClr val="accent1"/>
            </a:solidFill>
          </a:ln>
          <a:effectLst>
            <a:outerShdw blurRad="50800" dist="38100" dir="5400000" algn="t" rotWithShape="0">
              <a:prstClr val="black">
                <a:alpha val="40000"/>
              </a:prstClr>
            </a:outerShdw>
          </a:effectLst>
        </p:spPr>
      </p:pic>
      <p:pic>
        <p:nvPicPr>
          <p:cNvPr id="9" name="Picture 8"/>
          <p:cNvPicPr>
            <a:picLocks noChangeAspect="1"/>
          </p:cNvPicPr>
          <p:nvPr/>
        </p:nvPicPr>
        <p:blipFill>
          <a:blip r:embed="rId5"/>
          <a:stretch>
            <a:fillRect/>
          </a:stretch>
        </p:blipFill>
        <p:spPr>
          <a:xfrm>
            <a:off x="4632810" y="3879853"/>
            <a:ext cx="2786001" cy="1950824"/>
          </a:xfrm>
          <a:prstGeom prst="rect">
            <a:avLst/>
          </a:prstGeom>
          <a:ln w="9525">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9110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Account Navigation</a:t>
            </a:r>
          </a:p>
        </p:txBody>
      </p:sp>
    </p:spTree>
    <p:extLst>
      <p:ext uri="{BB962C8B-B14F-4D97-AF65-F5344CB8AC3E}">
        <p14:creationId xmlns:p14="http://schemas.microsoft.com/office/powerpoint/2010/main" val="237299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5040" y="571970"/>
            <a:ext cx="10062850" cy="1089776"/>
          </a:xfrm>
          <a:prstGeom prst="rect">
            <a:avLst/>
          </a:prstGeom>
        </p:spPr>
      </p:pic>
      <p:sp>
        <p:nvSpPr>
          <p:cNvPr id="6" name="Title 1">
            <a:extLst>
              <a:ext uri="{FF2B5EF4-FFF2-40B4-BE49-F238E27FC236}">
                <a16:creationId xmlns:a16="http://schemas.microsoft.com/office/drawing/2014/main" id="{B0A8D746-24AD-0146-A721-85C52993F2C0}"/>
              </a:ext>
            </a:extLst>
          </p:cNvPr>
          <p:cNvSpPr>
            <a:spLocks noGrp="1"/>
          </p:cNvSpPr>
          <p:nvPr>
            <p:ph type="title"/>
          </p:nvPr>
        </p:nvSpPr>
        <p:spPr>
          <a:xfrm>
            <a:off x="787936" y="2120402"/>
            <a:ext cx="10511991" cy="1164372"/>
          </a:xfrm>
        </p:spPr>
        <p:txBody>
          <a:bodyPr>
            <a:normAutofit/>
          </a:bodyPr>
          <a:lstStyle/>
          <a:p>
            <a:r>
              <a:rPr lang="en-US" dirty="0">
                <a:ea typeface="Amazon Ember Display" panose="020F0603020204020204" pitchFamily="34" charset="0"/>
                <a:cs typeface="Amazon Ember Display" panose="020F0603020204020204" pitchFamily="34" charset="0"/>
              </a:rPr>
              <a:t>Business Account Navigation</a:t>
            </a:r>
          </a:p>
        </p:txBody>
      </p:sp>
      <p:graphicFrame>
        <p:nvGraphicFramePr>
          <p:cNvPr id="7" name="Table 6"/>
          <p:cNvGraphicFramePr>
            <a:graphicFrameLocks noGrp="1"/>
          </p:cNvGraphicFramePr>
          <p:nvPr>
            <p:extLst>
              <p:ext uri="{D42A27DB-BD31-4B8C-83A1-F6EECF244321}">
                <p14:modId xmlns:p14="http://schemas.microsoft.com/office/powerpoint/2010/main" val="778164269"/>
              </p:ext>
            </p:extLst>
          </p:nvPr>
        </p:nvGraphicFramePr>
        <p:xfrm>
          <a:off x="885040" y="3284774"/>
          <a:ext cx="10062850" cy="2495004"/>
        </p:xfrm>
        <a:graphic>
          <a:graphicData uri="http://schemas.openxmlformats.org/drawingml/2006/table">
            <a:tbl>
              <a:tblPr firstRow="1" bandRow="1">
                <a:tableStyleId>{F5AB1C69-6EDB-4FF4-983F-18BD219EF322}</a:tableStyleId>
              </a:tblPr>
              <a:tblGrid>
                <a:gridCol w="1812925">
                  <a:extLst>
                    <a:ext uri="{9D8B030D-6E8A-4147-A177-3AD203B41FA5}">
                      <a16:colId xmlns:a16="http://schemas.microsoft.com/office/drawing/2014/main" val="573761971"/>
                    </a:ext>
                  </a:extLst>
                </a:gridCol>
                <a:gridCol w="8249925">
                  <a:extLst>
                    <a:ext uri="{9D8B030D-6E8A-4147-A177-3AD203B41FA5}">
                      <a16:colId xmlns:a16="http://schemas.microsoft.com/office/drawing/2014/main" val="2253109850"/>
                    </a:ext>
                  </a:extLst>
                </a:gridCol>
              </a:tblGrid>
              <a:tr h="405053">
                <a:tc>
                  <a:txBody>
                    <a:bodyPr/>
                    <a:lstStyle/>
                    <a:p>
                      <a:pPr algn="l"/>
                      <a:r>
                        <a:rPr lang="en-US" dirty="0"/>
                        <a:t>Page</a:t>
                      </a:r>
                    </a:p>
                  </a:txBody>
                  <a:tcPr>
                    <a:solidFill>
                      <a:srgbClr val="182947"/>
                    </a:solidFill>
                  </a:tcPr>
                </a:tc>
                <a:tc>
                  <a:txBody>
                    <a:bodyPr/>
                    <a:lstStyle/>
                    <a:p>
                      <a:pPr algn="l"/>
                      <a:r>
                        <a:rPr lang="en-US" dirty="0"/>
                        <a:t>Functionality </a:t>
                      </a:r>
                    </a:p>
                  </a:txBody>
                  <a:tcPr>
                    <a:solidFill>
                      <a:srgbClr val="182947"/>
                    </a:solidFill>
                  </a:tcPr>
                </a:tc>
                <a:extLst>
                  <a:ext uri="{0D108BD9-81ED-4DB2-BD59-A6C34878D82A}">
                    <a16:rowId xmlns:a16="http://schemas.microsoft.com/office/drawing/2014/main" val="1608110987"/>
                  </a:ext>
                </a:extLst>
              </a:tr>
              <a:tr h="328824">
                <a:tc>
                  <a:txBody>
                    <a:bodyPr/>
                    <a:lstStyle/>
                    <a:p>
                      <a:pPr algn="l"/>
                      <a:r>
                        <a:rPr lang="en-US" sz="1100" b="1" dirty="0">
                          <a:latin typeface="Amazon Ember" panose="02000000000000000000" pitchFamily="2" charset="0"/>
                          <a:ea typeface="Amazon Ember" panose="02000000000000000000" pitchFamily="2" charset="0"/>
                        </a:rPr>
                        <a:t>Your Account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Standard Amazon account</a:t>
                      </a:r>
                      <a:r>
                        <a:rPr lang="en-US" sz="1100" kern="1200" baseline="0" dirty="0">
                          <a:solidFill>
                            <a:schemeClr val="dk1"/>
                          </a:solidFill>
                          <a:latin typeface="Amazon Ember" panose="02000000000000000000" pitchFamily="2" charset="0"/>
                          <a:ea typeface="Amazon Ember" panose="02000000000000000000" pitchFamily="2" charset="0"/>
                          <a:cs typeface="+mn-cs"/>
                        </a:rPr>
                        <a:t> information</a:t>
                      </a:r>
                      <a:endParaRPr lang="en-US" sz="110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1906057833"/>
                  </a:ext>
                </a:extLst>
              </a:tr>
              <a:tr h="308575">
                <a:tc>
                  <a:txBody>
                    <a:bodyPr/>
                    <a:lstStyle/>
                    <a:p>
                      <a:pPr algn="l"/>
                      <a:r>
                        <a:rPr lang="en-US" sz="1100" b="1" dirty="0">
                          <a:latin typeface="Amazon Ember" panose="02000000000000000000" pitchFamily="2" charset="0"/>
                          <a:ea typeface="Amazon Ember" panose="02000000000000000000" pitchFamily="2" charset="0"/>
                        </a:rPr>
                        <a:t>Approve Orders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mazon Ember" panose="02000000000000000000" pitchFamily="2" charset="0"/>
                          <a:ea typeface="Amazon Ember" panose="02000000000000000000" pitchFamily="2" charset="0"/>
                          <a:cs typeface="+mn-cs"/>
                        </a:rPr>
                        <a:t>If workflow approvals</a:t>
                      </a:r>
                      <a:r>
                        <a:rPr lang="en-US" sz="1100" b="0" kern="1200" baseline="0" dirty="0">
                          <a:solidFill>
                            <a:schemeClr val="dk1"/>
                          </a:solidFill>
                          <a:latin typeface="Amazon Ember" panose="02000000000000000000" pitchFamily="2" charset="0"/>
                          <a:ea typeface="Amazon Ember" panose="02000000000000000000" pitchFamily="2" charset="0"/>
                          <a:cs typeface="+mn-cs"/>
                        </a:rPr>
                        <a:t> are enabled, approvers can view and take action on pending orders</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100" b="1" dirty="0">
                          <a:latin typeface="Amazon Ember" panose="02000000000000000000" pitchFamily="2" charset="0"/>
                          <a:ea typeface="Amazon Ember" panose="02000000000000000000" pitchFamily="2" charset="0"/>
                        </a:rPr>
                        <a:t>Your Orders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View and track your orders.</a:t>
                      </a:r>
                      <a:r>
                        <a:rPr lang="en-US" sz="1100" b="0" kern="1200" baseline="0" dirty="0">
                          <a:solidFill>
                            <a:schemeClr val="dk1"/>
                          </a:solidFill>
                          <a:latin typeface="Amazon Ember" panose="02000000000000000000" pitchFamily="2" charset="0"/>
                          <a:ea typeface="Amazon Ember" panose="02000000000000000000" pitchFamily="2" charset="0"/>
                          <a:cs typeface="+mn-cs"/>
                        </a:rPr>
                        <a:t> Administrations can view orders others have placed on behalf of the organization</a:t>
                      </a:r>
                      <a:endParaRPr lang="en-US" sz="110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100" b="1" dirty="0">
                          <a:latin typeface="Amazon Ember" panose="02000000000000000000" pitchFamily="2" charset="0"/>
                          <a:ea typeface="Amazon Ember" panose="02000000000000000000" pitchFamily="2" charset="0"/>
                        </a:rPr>
                        <a:t>Manage Suppliers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Easily find suppliers on Amazon Business</a:t>
                      </a:r>
                      <a:r>
                        <a:rPr lang="en-US" sz="1100" b="0" kern="1200" baseline="0" dirty="0">
                          <a:solidFill>
                            <a:schemeClr val="dk1"/>
                          </a:solidFill>
                          <a:latin typeface="Amazon Ember" panose="02000000000000000000" pitchFamily="2" charset="0"/>
                          <a:ea typeface="Amazon Ember" panose="02000000000000000000" pitchFamily="2" charset="0"/>
                          <a:cs typeface="+mn-cs"/>
                        </a:rPr>
                        <a:t> and add them to your list of Saved Suppliers.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3"/>
                        </a:rPr>
                        <a:t>Learn more.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4091335682"/>
                  </a:ext>
                </a:extLst>
              </a:tr>
              <a:tr h="346429">
                <a:tc>
                  <a:txBody>
                    <a:bodyPr/>
                    <a:lstStyle/>
                    <a:p>
                      <a:pPr algn="l"/>
                      <a:r>
                        <a:rPr lang="en-US" sz="1100" b="1" dirty="0">
                          <a:latin typeface="Amazon Ember" panose="02000000000000000000" pitchFamily="2" charset="0"/>
                          <a:ea typeface="Amazon Ember" panose="02000000000000000000" pitchFamily="2" charset="0"/>
                        </a:rPr>
                        <a:t>Business Analytics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Create and filter custom reports based on your business needs to</a:t>
                      </a:r>
                      <a:r>
                        <a:rPr lang="en-US" sz="1100" b="0" kern="1200" baseline="0" dirty="0">
                          <a:solidFill>
                            <a:schemeClr val="dk1"/>
                          </a:solidFill>
                          <a:latin typeface="Amazon Ember" panose="02000000000000000000" pitchFamily="2" charset="0"/>
                          <a:ea typeface="Amazon Ember" panose="02000000000000000000" pitchFamily="2" charset="0"/>
                          <a:cs typeface="+mn-cs"/>
                        </a:rPr>
                        <a:t> view your organization’s orders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901123298"/>
                  </a:ext>
                </a:extLst>
              </a:tr>
              <a:tr h="379920">
                <a:tc>
                  <a:txBody>
                    <a:bodyPr/>
                    <a:lstStyle/>
                    <a:p>
                      <a:pPr algn="l"/>
                      <a:r>
                        <a:rPr lang="en-US" sz="1100" b="1" dirty="0">
                          <a:latin typeface="Amazon Ember" panose="02000000000000000000" pitchFamily="2" charset="0"/>
                          <a:ea typeface="Amazon Ember" panose="02000000000000000000" pitchFamily="2" charset="0"/>
                        </a:rPr>
                        <a:t>Recurring</a:t>
                      </a:r>
                      <a:r>
                        <a:rPr lang="en-US" sz="1100" b="1" baseline="0" dirty="0">
                          <a:latin typeface="Amazon Ember" panose="02000000000000000000" pitchFamily="2" charset="0"/>
                          <a:ea typeface="Amazon Ember" panose="02000000000000000000" pitchFamily="2" charset="0"/>
                        </a:rPr>
                        <a:t> Deliveries</a:t>
                      </a:r>
                      <a:endParaRPr lang="en-US" sz="1100" b="1" dirty="0">
                        <a:latin typeface="Amazon Ember" panose="02000000000000000000" pitchFamily="2" charset="0"/>
                        <a:ea typeface="Amazon Ember" panose="02000000000000000000" pitchFamily="2" charset="0"/>
                      </a:endParaRP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Have essential items delivered automatically,</a:t>
                      </a:r>
                      <a:r>
                        <a:rPr lang="en-US" sz="1100" b="0" kern="1200" baseline="0" dirty="0">
                          <a:solidFill>
                            <a:schemeClr val="dk1"/>
                          </a:solidFill>
                          <a:latin typeface="Amazon Ember" panose="02000000000000000000" pitchFamily="2" charset="0"/>
                          <a:ea typeface="Amazon Ember" panose="02000000000000000000" pitchFamily="2" charset="0"/>
                          <a:cs typeface="+mn-cs"/>
                        </a:rPr>
                        <a:t> based on a schedule you choose.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4"/>
                        </a:rPr>
                        <a:t>Learn More</a:t>
                      </a:r>
                      <a:r>
                        <a:rPr lang="en-US" sz="1100" b="0" kern="1200" baseline="0" dirty="0">
                          <a:solidFill>
                            <a:schemeClr val="dk1"/>
                          </a:solidFill>
                          <a:latin typeface="Amazon Ember" panose="02000000000000000000" pitchFamily="2" charset="0"/>
                          <a:ea typeface="Amazon Ember" panose="02000000000000000000" pitchFamily="2" charset="0"/>
                          <a:cs typeface="+mn-cs"/>
                        </a:rPr>
                        <a:t>.</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086734617"/>
                  </a:ext>
                </a:extLst>
              </a:tr>
            </a:tbl>
          </a:graphicData>
        </a:graphic>
      </p:graphicFrame>
      <p:pic>
        <p:nvPicPr>
          <p:cNvPr id="8" name="Picture 7"/>
          <p:cNvPicPr>
            <a:picLocks noChangeAspect="1"/>
          </p:cNvPicPr>
          <p:nvPr/>
        </p:nvPicPr>
        <p:blipFill>
          <a:blip r:embed="rId5"/>
          <a:stretch>
            <a:fillRect/>
          </a:stretch>
        </p:blipFill>
        <p:spPr>
          <a:xfrm>
            <a:off x="7943117" y="1268588"/>
            <a:ext cx="1809750" cy="1714500"/>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9168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Account Configuration</a:t>
            </a:r>
          </a:p>
        </p:txBody>
      </p:sp>
    </p:spTree>
    <p:extLst>
      <p:ext uri="{BB962C8B-B14F-4D97-AF65-F5344CB8AC3E}">
        <p14:creationId xmlns:p14="http://schemas.microsoft.com/office/powerpoint/2010/main" val="276473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Checkout – addresses and payment method </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677974"/>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When checking out on Amazon Business, be sure to enter the appropriate payment and select the shipping address. Payment method can be entered in </a:t>
            </a:r>
            <a:r>
              <a:rPr lang="en-US" sz="1800" b="1" dirty="0">
                <a:solidFill>
                  <a:schemeClr val="accent3"/>
                </a:solidFill>
                <a:latin typeface="+mn-lt"/>
              </a:rPr>
              <a:t>Your Account </a:t>
            </a:r>
            <a:r>
              <a:rPr lang="en-US" sz="1800" dirty="0">
                <a:solidFill>
                  <a:schemeClr val="accent3"/>
                </a:solidFill>
                <a:latin typeface="+mn-lt"/>
              </a:rPr>
              <a:t>or during the checkout process</a:t>
            </a:r>
          </a:p>
          <a:p>
            <a:endParaRPr lang="en-US" sz="1800" dirty="0">
              <a:solidFill>
                <a:schemeClr val="accent3"/>
              </a:solidFill>
              <a:latin typeface="+mn-lt"/>
            </a:endParaRPr>
          </a:p>
        </p:txBody>
      </p:sp>
      <p:cxnSp>
        <p:nvCxnSpPr>
          <p:cNvPr id="7" name="Straight Connector 6"/>
          <p:cNvCxnSpPr/>
          <p:nvPr/>
        </p:nvCxnSpPr>
        <p:spPr>
          <a:xfrm>
            <a:off x="6109218" y="1990466"/>
            <a:ext cx="0" cy="39848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7355497" y="1895896"/>
            <a:ext cx="2999638" cy="901625"/>
          </a:xfrm>
          <a:prstGeom prst="rect">
            <a:avLst/>
          </a:prstGeom>
          <a:ln w="9525" cap="sq">
            <a:solidFill>
              <a:schemeClr val="accent1"/>
            </a:solidFill>
            <a:prstDash val="solid"/>
            <a:miter lim="800000"/>
          </a:ln>
          <a:effectLst>
            <a:outerShdw blurRad="50800" dist="38100" dir="2700000" algn="tl" rotWithShape="0">
              <a:schemeClr val="accent1">
                <a:alpha val="43000"/>
              </a:schemeClr>
            </a:outerShdw>
          </a:effectLst>
        </p:spPr>
      </p:pic>
      <p:sp>
        <p:nvSpPr>
          <p:cNvPr id="9" name="Rectangle 8"/>
          <p:cNvSpPr/>
          <p:nvPr/>
        </p:nvSpPr>
        <p:spPr>
          <a:xfrm>
            <a:off x="6743157" y="3046659"/>
            <a:ext cx="4224318" cy="2462213"/>
          </a:xfrm>
          <a:prstGeom prst="rect">
            <a:avLst/>
          </a:prstGeom>
        </p:spPr>
        <p:txBody>
          <a:bodyPr wrap="square">
            <a:spAutoFit/>
          </a:bodyPr>
          <a:lstStyle/>
          <a:p>
            <a:pPr marL="457200" indent="-285750">
              <a:buFont typeface="Arial" panose="020B0604020202020204" pitchFamily="34" charset="0"/>
              <a:buChar char="•"/>
            </a:pPr>
            <a:r>
              <a:rPr lang="en-US" sz="1400" dirty="0">
                <a:ea typeface="Amazon Ember" panose="02000000000000000000" pitchFamily="2" charset="0"/>
              </a:rPr>
              <a:t>Purchase cards are the recommended form of payment for the Amazon Business account.</a:t>
            </a:r>
          </a:p>
          <a:p>
            <a:pPr marL="457200" indent="-285750">
              <a:buFont typeface="Arial" panose="020B0604020202020204" pitchFamily="34" charset="0"/>
              <a:buChar char="•"/>
            </a:pPr>
            <a:r>
              <a:rPr lang="en-US" sz="1400" dirty="0">
                <a:ea typeface="Amazon Ember" panose="02000000000000000000" pitchFamily="2" charset="0"/>
              </a:rPr>
              <a:t>The Amazon Business account is intended for business purchases only. No purchases should be made on a personal credit card.</a:t>
            </a:r>
          </a:p>
          <a:p>
            <a:pPr marL="457200" indent="-285750">
              <a:buFont typeface="Arial" panose="020B0604020202020204" pitchFamily="34" charset="0"/>
              <a:buChar char="•"/>
            </a:pPr>
            <a:r>
              <a:rPr lang="en-US" sz="1400" dirty="0">
                <a:ea typeface="Amazon Ember" panose="02000000000000000000" pitchFamily="2" charset="0"/>
              </a:rPr>
              <a:t>If you have access and permission to use multiple different cards, multiple cards can be stored in your account information. </a:t>
            </a:r>
          </a:p>
          <a:p>
            <a:pPr marL="457200" indent="-285750">
              <a:buFont typeface="Arial" panose="020B0604020202020204" pitchFamily="34" charset="0"/>
              <a:buChar char="•"/>
            </a:pPr>
            <a:r>
              <a:rPr lang="en-US" sz="1400" dirty="0">
                <a:ea typeface="Amazon Ember" panose="02000000000000000000" pitchFamily="2" charset="0"/>
              </a:rPr>
              <a:t>Payment instruments are visible to your account administrator and can be audited.</a:t>
            </a:r>
          </a:p>
          <a:p>
            <a:pPr marL="171450" lvl="0"/>
            <a:endParaRPr lang="en-US" sz="1400" dirty="0">
              <a:solidFill>
                <a:prstClr val="black"/>
              </a:solidFill>
              <a:latin typeface="Amazon Ember" panose="02000000000000000000" pitchFamily="2" charset="0"/>
              <a:ea typeface="Amazon Ember" panose="02000000000000000000" pitchFamily="2" charset="0"/>
            </a:endParaRPr>
          </a:p>
        </p:txBody>
      </p:sp>
      <p:sp>
        <p:nvSpPr>
          <p:cNvPr id="10" name="Rectangle 9"/>
          <p:cNvSpPr/>
          <p:nvPr/>
        </p:nvSpPr>
        <p:spPr>
          <a:xfrm>
            <a:off x="591540" y="3815336"/>
            <a:ext cx="4883740" cy="2185214"/>
          </a:xfrm>
          <a:prstGeom prst="rect">
            <a:avLst/>
          </a:prstGeom>
        </p:spPr>
        <p:txBody>
          <a:bodyPr wrap="square">
            <a:spAutoFit/>
          </a:bodyPr>
          <a:lstStyle/>
          <a:p>
            <a:pPr lvl="0">
              <a:spcAft>
                <a:spcPts val="1200"/>
              </a:spcAft>
            </a:pPr>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Shipping Address</a:t>
            </a:r>
            <a:endParaRPr lang="en-US" sz="14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lvl="0" indent="-227013">
              <a:buFont typeface="Arial" panose="020B0604020202020204" pitchFamily="34" charset="0"/>
              <a:buChar char="•"/>
            </a:pPr>
            <a:r>
              <a:rPr lang="en-US" sz="1400" dirty="0">
                <a:solidFill>
                  <a:prstClr val="black"/>
                </a:solidFill>
                <a:ea typeface="Amazon Ember" panose="02000000000000000000" pitchFamily="2" charset="0"/>
              </a:rPr>
              <a:t>When selecting shipping address, you can either use the default address name provided or choose to add the name of a specific recipient. This will replace the first line of the address. </a:t>
            </a:r>
          </a:p>
          <a:p>
            <a:pPr marL="398463" lvl="0" indent="-227013">
              <a:buFont typeface="Arial" panose="020B0604020202020204" pitchFamily="34" charset="0"/>
              <a:buChar char="•"/>
            </a:pPr>
            <a:r>
              <a:rPr lang="en-US" sz="1400" dirty="0">
                <a:solidFill>
                  <a:prstClr val="black"/>
                </a:solidFill>
                <a:ea typeface="Amazon Ember" panose="02000000000000000000" pitchFamily="2" charset="0"/>
              </a:rPr>
              <a:t>If you don’t see the shipping address you are looking for, contact your account or group administrator.</a:t>
            </a:r>
          </a:p>
          <a:p>
            <a:pPr marL="398463" indent="-227013">
              <a:buFont typeface="Arial" panose="020B0604020202020204" pitchFamily="34" charset="0"/>
              <a:buChar char="•"/>
            </a:pPr>
            <a:endParaRPr lang="en-US" sz="1400" dirty="0">
              <a:solidFill>
                <a:prstClr val="black"/>
              </a:solidFill>
              <a:latin typeface="Amazon Ember" panose="02000000000000000000" pitchFamily="2" charset="0"/>
              <a:ea typeface="Amazon Ember" panose="02000000000000000000" pitchFamily="2" charset="0"/>
            </a:endParaRPr>
          </a:p>
          <a:p>
            <a:pPr marL="171450" lvl="0"/>
            <a:endParaRPr lang="en-US" sz="1400" dirty="0">
              <a:solidFill>
                <a:prstClr val="black"/>
              </a:solidFill>
              <a:latin typeface="Amazon Ember" panose="02000000000000000000" pitchFamily="2" charset="0"/>
              <a:ea typeface="Amazon Ember" panose="02000000000000000000" pitchFamily="2" charset="0"/>
            </a:endParaRPr>
          </a:p>
        </p:txBody>
      </p:sp>
      <p:pic>
        <p:nvPicPr>
          <p:cNvPr id="11" name="Picture 10"/>
          <p:cNvPicPr>
            <a:picLocks noChangeAspect="1"/>
          </p:cNvPicPr>
          <p:nvPr/>
        </p:nvPicPr>
        <p:blipFill>
          <a:blip r:embed="rId3"/>
          <a:stretch>
            <a:fillRect/>
          </a:stretch>
        </p:blipFill>
        <p:spPr>
          <a:xfrm>
            <a:off x="1474403" y="1780484"/>
            <a:ext cx="3301190" cy="1992279"/>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0010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84329" y="1892322"/>
            <a:ext cx="4678389" cy="11324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3"/>
                </a:solidFill>
                <a:latin typeface="Amazon Ember Display" panose="020F0603020204020204" pitchFamily="34" charset="0"/>
                <a:ea typeface="Amazon Ember Display" panose="020F0603020204020204" pitchFamily="34" charset="0"/>
                <a:cs typeface="Amazon Ember Display" panose="020F0603020204020204" pitchFamily="34" charset="0"/>
              </a:rPr>
              <a:t>Table of Contents</a:t>
            </a:r>
          </a:p>
        </p:txBody>
      </p:sp>
      <p:sp>
        <p:nvSpPr>
          <p:cNvPr id="3" name="Rectangle 2"/>
          <p:cNvSpPr/>
          <p:nvPr/>
        </p:nvSpPr>
        <p:spPr>
          <a:xfrm>
            <a:off x="1254395" y="2523065"/>
            <a:ext cx="6096000" cy="2308324"/>
          </a:xfrm>
          <a:prstGeom prst="rect">
            <a:avLst/>
          </a:prstGeom>
        </p:spPr>
        <p:txBody>
          <a:bodyPr>
            <a:spAutoFit/>
          </a:bodyPr>
          <a:lstStyle/>
          <a:p>
            <a:pPr marL="342891" indent="-342891" defTabSz="914354">
              <a:buFont typeface="Arial" panose="020B0604020202020204" pitchFamily="34" charset="0"/>
              <a:buChar char="•"/>
            </a:pPr>
            <a:r>
              <a:rPr lang="en-US" sz="1600" dirty="0">
                <a:solidFill>
                  <a:srgbClr val="FFFFFF"/>
                </a:solidFill>
                <a:ea typeface="Amazon Ember" panose="02000000000000000000" pitchFamily="2" charset="0"/>
              </a:rPr>
              <a:t>Organization’s Goals</a:t>
            </a:r>
          </a:p>
          <a:p>
            <a:pPr marL="342891" indent="-342891" defTabSz="914354">
              <a:buFont typeface="Arial" panose="020B0604020202020204" pitchFamily="34" charset="0"/>
              <a:buChar char="•"/>
            </a:pPr>
            <a:r>
              <a:rPr lang="en-US" sz="1600" dirty="0">
                <a:solidFill>
                  <a:srgbClr val="FFFFFF"/>
                </a:solidFill>
                <a:ea typeface="Amazon Ember" panose="02000000000000000000" pitchFamily="2" charset="0"/>
              </a:rPr>
              <a:t>Joining the Amazon Business Account</a:t>
            </a:r>
          </a:p>
          <a:p>
            <a:pPr marL="342891" indent="-342891" defTabSz="914354">
              <a:buFont typeface="Arial" panose="020B0604020202020204" pitchFamily="34" charset="0"/>
              <a:buChar char="•"/>
            </a:pPr>
            <a:r>
              <a:rPr lang="en-US" sz="1600" dirty="0">
                <a:solidFill>
                  <a:srgbClr val="FFFFFF"/>
                </a:solidFill>
                <a:ea typeface="Amazon Ember" panose="02000000000000000000" pitchFamily="2" charset="0"/>
              </a:rPr>
              <a:t>Shopping on Amazon Business</a:t>
            </a:r>
          </a:p>
          <a:p>
            <a:pPr marL="342891" indent="-342891" defTabSz="914354">
              <a:buFont typeface="Arial" panose="020B0604020202020204" pitchFamily="34" charset="0"/>
              <a:buChar char="•"/>
            </a:pPr>
            <a:r>
              <a:rPr lang="en-US" sz="1600" dirty="0">
                <a:solidFill>
                  <a:srgbClr val="FFFFFF"/>
                </a:solidFill>
                <a:ea typeface="Amazon Ember" panose="02000000000000000000" pitchFamily="2" charset="0"/>
              </a:rPr>
              <a:t>Business Account Navigation </a:t>
            </a:r>
          </a:p>
          <a:p>
            <a:pPr marL="342891" indent="-342891" defTabSz="914354">
              <a:buFont typeface="Arial" panose="020B0604020202020204" pitchFamily="34" charset="0"/>
              <a:buChar char="•"/>
            </a:pPr>
            <a:r>
              <a:rPr lang="en-US" sz="1600" dirty="0">
                <a:solidFill>
                  <a:srgbClr val="FFFFFF"/>
                </a:solidFill>
                <a:ea typeface="Amazon Ember" panose="02000000000000000000" pitchFamily="2" charset="0"/>
              </a:rPr>
              <a:t>Account Configuration</a:t>
            </a:r>
          </a:p>
          <a:p>
            <a:pPr marL="800091" lvl="1" indent="-342891" defTabSz="914354">
              <a:buFont typeface="Arial" panose="020B0604020202020204" pitchFamily="34" charset="0"/>
              <a:buChar char="•"/>
            </a:pPr>
            <a:r>
              <a:rPr lang="en-US" sz="1600" dirty="0">
                <a:solidFill>
                  <a:srgbClr val="FFFFFF"/>
                </a:solidFill>
                <a:ea typeface="Amazon Ember" panose="02000000000000000000" pitchFamily="2" charset="0"/>
              </a:rPr>
              <a:t>Checkout</a:t>
            </a:r>
          </a:p>
          <a:p>
            <a:pPr marL="344488" indent="-344488" defTabSz="914354">
              <a:buFont typeface="Arial" panose="020B0604020202020204" pitchFamily="34" charset="0"/>
              <a:buChar char="•"/>
            </a:pPr>
            <a:r>
              <a:rPr lang="en-US" sz="1600" dirty="0">
                <a:solidFill>
                  <a:srgbClr val="FFFFFF"/>
                </a:solidFill>
                <a:ea typeface="Amazon Ember" panose="02000000000000000000" pitchFamily="2" charset="0"/>
              </a:rPr>
              <a:t>Amazon Business Analytics</a:t>
            </a:r>
          </a:p>
          <a:p>
            <a:pPr marL="344488" indent="-344488" defTabSz="914354">
              <a:buFont typeface="Arial" panose="020B0604020202020204" pitchFamily="34" charset="0"/>
              <a:buChar char="•"/>
            </a:pPr>
            <a:r>
              <a:rPr lang="en-US" sz="1600" dirty="0">
                <a:solidFill>
                  <a:srgbClr val="FFFFFF"/>
                </a:solidFill>
                <a:ea typeface="Amazon Ember" panose="02000000000000000000" pitchFamily="2" charset="0"/>
              </a:rPr>
              <a:t>Your Orders</a:t>
            </a:r>
          </a:p>
          <a:p>
            <a:pPr marL="344488" indent="-344488" defTabSz="914354">
              <a:buFont typeface="Arial" panose="020B0604020202020204" pitchFamily="34" charset="0"/>
              <a:buChar char="•"/>
            </a:pPr>
            <a:r>
              <a:rPr lang="en-US" sz="1600" dirty="0">
                <a:solidFill>
                  <a:srgbClr val="FFFFFF"/>
                </a:solidFill>
                <a:ea typeface="Amazon Ember" panose="02000000000000000000" pitchFamily="2" charset="0"/>
              </a:rPr>
              <a:t>Business Customer Support</a:t>
            </a:r>
          </a:p>
        </p:txBody>
      </p:sp>
    </p:spTree>
    <p:extLst>
      <p:ext uri="{BB962C8B-B14F-4D97-AF65-F5344CB8AC3E}">
        <p14:creationId xmlns:p14="http://schemas.microsoft.com/office/powerpoint/2010/main" val="190909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Discounts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053365"/>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There are a variety of discounts available on Amazon Business that your organization can take advantage of to unlock savings.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5" name="Rectangle 4"/>
          <p:cNvSpPr/>
          <p:nvPr/>
        </p:nvSpPr>
        <p:spPr>
          <a:xfrm>
            <a:off x="711242" y="1911650"/>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Business Pricing</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Business pricing is cheaper pricing available only for registered Amazon Business customers. No action is needed to turn on business pricing and is available on select items.</a:t>
            </a:r>
          </a:p>
        </p:txBody>
      </p:sp>
      <p:pic>
        <p:nvPicPr>
          <p:cNvPr id="6" name="Picture 5"/>
          <p:cNvPicPr>
            <a:picLocks noChangeAspect="1"/>
          </p:cNvPicPr>
          <p:nvPr/>
        </p:nvPicPr>
        <p:blipFill>
          <a:blip r:embed="rId2"/>
          <a:stretch>
            <a:fillRect/>
          </a:stretch>
        </p:blipFill>
        <p:spPr>
          <a:xfrm>
            <a:off x="7908638" y="2299003"/>
            <a:ext cx="2505075" cy="495300"/>
          </a:xfrm>
          <a:prstGeom prst="rect">
            <a:avLst/>
          </a:prstGeom>
          <a:ln w="9525">
            <a:solidFill>
              <a:schemeClr val="accent1"/>
            </a:solidFill>
          </a:ln>
          <a:effectLst>
            <a:outerShdw blurRad="50800" dist="38100" dir="2700000" algn="tl" rotWithShape="0">
              <a:prstClr val="black">
                <a:alpha val="40000"/>
              </a:prstClr>
            </a:outerShdw>
          </a:effectLst>
        </p:spPr>
      </p:pic>
      <p:sp>
        <p:nvSpPr>
          <p:cNvPr id="7" name="Rectangle 6"/>
          <p:cNvSpPr/>
          <p:nvPr/>
        </p:nvSpPr>
        <p:spPr>
          <a:xfrm>
            <a:off x="711242" y="3299881"/>
            <a:ext cx="6739423" cy="1323439"/>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Quantity Discounts</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Quantity Discounts are volume-tiered discounts, only available for registered Amazon Business customers. Quantity discounts appear on the product detail page and users can review the tiered discounts available.</a:t>
            </a:r>
          </a:p>
        </p:txBody>
      </p:sp>
      <p:pic>
        <p:nvPicPr>
          <p:cNvPr id="8" name="Picture 7"/>
          <p:cNvPicPr>
            <a:picLocks noChangeAspect="1"/>
          </p:cNvPicPr>
          <p:nvPr/>
        </p:nvPicPr>
        <p:blipFill>
          <a:blip r:embed="rId3"/>
          <a:stretch>
            <a:fillRect/>
          </a:stretch>
        </p:blipFill>
        <p:spPr>
          <a:xfrm>
            <a:off x="8346789" y="3612590"/>
            <a:ext cx="1628775" cy="781050"/>
          </a:xfrm>
          <a:prstGeom prst="rect">
            <a:avLst/>
          </a:prstGeom>
          <a:ln w="9525">
            <a:solidFill>
              <a:schemeClr val="accent1"/>
            </a:solidFill>
          </a:ln>
          <a:effectLst>
            <a:outerShdw blurRad="50800" dist="38100" dir="2700000" algn="tl" rotWithShape="0">
              <a:prstClr val="black">
                <a:alpha val="40000"/>
              </a:prstClr>
            </a:outerShdw>
          </a:effectLst>
        </p:spPr>
      </p:pic>
      <p:sp>
        <p:nvSpPr>
          <p:cNvPr id="9" name="Rectangle 8"/>
          <p:cNvSpPr/>
          <p:nvPr/>
        </p:nvSpPr>
        <p:spPr>
          <a:xfrm>
            <a:off x="711242" y="4808032"/>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Subscribe &amp; Save</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Subscribe &amp; Save is part of the Amazon Recurring Delivery program. Customers can subscribe to eligible Subscribe &amp; Save items and get a 5% discount for their new subscriptions. </a:t>
            </a:r>
          </a:p>
        </p:txBody>
      </p:sp>
      <p:pic>
        <p:nvPicPr>
          <p:cNvPr id="10" name="Picture 9"/>
          <p:cNvPicPr>
            <a:picLocks noChangeAspect="1"/>
          </p:cNvPicPr>
          <p:nvPr/>
        </p:nvPicPr>
        <p:blipFill>
          <a:blip r:embed="rId4"/>
          <a:stretch>
            <a:fillRect/>
          </a:stretch>
        </p:blipFill>
        <p:spPr>
          <a:xfrm>
            <a:off x="8280115" y="5141131"/>
            <a:ext cx="1762125" cy="619125"/>
          </a:xfrm>
          <a:prstGeom prst="rect">
            <a:avLst/>
          </a:prstGeom>
          <a:ln w="9525">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591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Checking out with Tax Exemptions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91168" y="1130357"/>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All products purchased from Amazon or any of the 95% of third party sellers who participate in ATEP will automatically reflect that tax exemptions have been applied during the checkout process</a:t>
            </a:r>
          </a:p>
          <a:p>
            <a:endParaRPr lang="en-US" dirty="0">
              <a:solidFill>
                <a:schemeClr val="accent3"/>
              </a:solidFill>
              <a:latin typeface="+mn-lt"/>
            </a:endParaRPr>
          </a:p>
        </p:txBody>
      </p:sp>
      <p:grpSp>
        <p:nvGrpSpPr>
          <p:cNvPr id="5" name="Group 4"/>
          <p:cNvGrpSpPr/>
          <p:nvPr/>
        </p:nvGrpSpPr>
        <p:grpSpPr>
          <a:xfrm>
            <a:off x="979247" y="2130340"/>
            <a:ext cx="5422350" cy="3584041"/>
            <a:chOff x="998133" y="2061562"/>
            <a:chExt cx="5422350" cy="3584041"/>
          </a:xfrm>
          <a:effectLst>
            <a:outerShdw blurRad="50800" dist="38100" dir="5400000" algn="t" rotWithShape="0">
              <a:prstClr val="black">
                <a:alpha val="40000"/>
              </a:prstClr>
            </a:outerShdw>
          </a:effectLst>
        </p:grpSpPr>
        <p:pic>
          <p:nvPicPr>
            <p:cNvPr id="6" name="Picture 5"/>
            <p:cNvPicPr>
              <a:picLocks noChangeAspect="1"/>
            </p:cNvPicPr>
            <p:nvPr/>
          </p:nvPicPr>
          <p:blipFill>
            <a:blip r:embed="rId2"/>
            <a:stretch>
              <a:fillRect/>
            </a:stretch>
          </p:blipFill>
          <p:spPr>
            <a:xfrm>
              <a:off x="998133" y="2061562"/>
              <a:ext cx="5422350" cy="3584041"/>
            </a:xfrm>
            <a:prstGeom prst="rect">
              <a:avLst/>
            </a:prstGeom>
            <a:ln w="9525" cap="sq">
              <a:solidFill>
                <a:schemeClr val="accent1"/>
              </a:solidFill>
              <a:prstDash val="solid"/>
              <a:miter lim="800000"/>
            </a:ln>
            <a:effectLst>
              <a:outerShdw blurRad="50800" dist="38100" dir="2700000" algn="tl" rotWithShape="0">
                <a:srgbClr val="000000">
                  <a:alpha val="43000"/>
                </a:srgbClr>
              </a:outerShdw>
            </a:effectLst>
          </p:spPr>
        </p:pic>
        <p:grpSp>
          <p:nvGrpSpPr>
            <p:cNvPr id="7" name="Group 6"/>
            <p:cNvGrpSpPr/>
            <p:nvPr/>
          </p:nvGrpSpPr>
          <p:grpSpPr>
            <a:xfrm>
              <a:off x="2797256" y="3386210"/>
              <a:ext cx="2635186" cy="1280747"/>
              <a:chOff x="2805798" y="4670427"/>
              <a:chExt cx="2635186" cy="1280747"/>
            </a:xfrm>
          </p:grpSpPr>
          <p:cxnSp>
            <p:nvCxnSpPr>
              <p:cNvPr id="9" name="Straight Connector 8"/>
              <p:cNvCxnSpPr>
                <a:endCxn id="10" idx="0"/>
              </p:cNvCxnSpPr>
              <p:nvPr/>
            </p:nvCxnSpPr>
            <p:spPr>
              <a:xfrm>
                <a:off x="3157095" y="4670427"/>
                <a:ext cx="966296" cy="92499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2805798" y="5595424"/>
                <a:ext cx="2635186" cy="35575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grpSp>
      </p:grpSp>
      <p:sp>
        <p:nvSpPr>
          <p:cNvPr id="11" name="Rectangle 10"/>
          <p:cNvSpPr/>
          <p:nvPr/>
        </p:nvSpPr>
        <p:spPr>
          <a:xfrm>
            <a:off x="7039115" y="2017052"/>
            <a:ext cx="3898516" cy="2073260"/>
          </a:xfrm>
          <a:prstGeom prst="rect">
            <a:avLst/>
          </a:prstGeom>
        </p:spPr>
        <p:txBody>
          <a:bodyPr wrap="square">
            <a:spAutoFit/>
          </a:bodyPr>
          <a:lstStyle/>
          <a:p>
            <a:pPr lvl="0">
              <a:spcAft>
                <a:spcPts val="600"/>
              </a:spcAft>
            </a:pPr>
            <a:r>
              <a:rPr lang="en-US" sz="16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Confirm tax exemptions are applied:</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 the Review Your Order page (checkout), verify and/or modify which items should be charged sales tax. </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If needed, you can manually add tax by clicking </a:t>
            </a:r>
            <a:r>
              <a:rPr lang="en-US" sz="1600" b="1" dirty="0">
                <a:ea typeface="Amazon Ember" panose="02000000000000000000" pitchFamily="2" charset="0"/>
                <a:cs typeface="Calibri Light" panose="020F0302020204030204" pitchFamily="34" charset="0"/>
              </a:rPr>
              <a:t>Remove</a:t>
            </a:r>
            <a:r>
              <a:rPr lang="en-US" sz="1600" dirty="0">
                <a:ea typeface="Amazon Ember" panose="02000000000000000000" pitchFamily="2" charset="0"/>
                <a:cs typeface="Calibri Light" panose="020F0302020204030204" pitchFamily="34" charset="0"/>
              </a:rPr>
              <a:t> next to the specific item</a:t>
            </a:r>
          </a:p>
        </p:txBody>
      </p:sp>
      <p:pic>
        <p:nvPicPr>
          <p:cNvPr id="13" name="Picture 12"/>
          <p:cNvPicPr>
            <a:picLocks noChangeAspect="1"/>
          </p:cNvPicPr>
          <p:nvPr/>
        </p:nvPicPr>
        <p:blipFill>
          <a:blip r:embed="rId4"/>
          <a:stretch>
            <a:fillRect/>
          </a:stretch>
        </p:blipFill>
        <p:spPr>
          <a:xfrm>
            <a:off x="5764853" y="4221723"/>
            <a:ext cx="3282943" cy="1864552"/>
          </a:xfrm>
          <a:prstGeom prst="rect">
            <a:avLst/>
          </a:prstGeom>
          <a:ln w="9525">
            <a:solidFill>
              <a:schemeClr val="accent1"/>
            </a:solidFill>
          </a:ln>
          <a:effectLst>
            <a:outerShdw blurRad="50800" dist="38100" dir="5400000" algn="t" rotWithShape="0">
              <a:prstClr val="black">
                <a:alpha val="40000"/>
              </a:prstClr>
            </a:outerShdw>
          </a:effectLst>
        </p:spPr>
      </p:pic>
      <p:sp>
        <p:nvSpPr>
          <p:cNvPr id="3" name="Rounded Rectangle 2"/>
          <p:cNvSpPr/>
          <p:nvPr/>
        </p:nvSpPr>
        <p:spPr>
          <a:xfrm>
            <a:off x="1684962" y="3328827"/>
            <a:ext cx="1417834" cy="23630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06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Analytics</a:t>
            </a:r>
          </a:p>
          <a:p>
            <a:endParaRPr lang="en-US" dirty="0"/>
          </a:p>
        </p:txBody>
      </p:sp>
    </p:spTree>
    <p:extLst>
      <p:ext uri="{BB962C8B-B14F-4D97-AF65-F5344CB8AC3E}">
        <p14:creationId xmlns:p14="http://schemas.microsoft.com/office/powerpoint/2010/main" val="425641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60" y="0"/>
            <a:ext cx="11644439" cy="1325563"/>
          </a:xfrm>
        </p:spPr>
        <p:txBody>
          <a:bodyPr/>
          <a:lstStyle/>
          <a:p>
            <a:r>
              <a:rPr lang="en-US" dirty="0"/>
              <a:t>Amazon Business Analytics</a:t>
            </a:r>
          </a:p>
        </p:txBody>
      </p:sp>
      <p:sp>
        <p:nvSpPr>
          <p:cNvPr id="4" name="Rectangle 3"/>
          <p:cNvSpPr/>
          <p:nvPr/>
        </p:nvSpPr>
        <p:spPr>
          <a:xfrm>
            <a:off x="700360" y="1409386"/>
            <a:ext cx="3201448" cy="3884910"/>
          </a:xfrm>
          <a:prstGeom prst="rect">
            <a:avLst/>
          </a:prstGeom>
        </p:spPr>
        <p:txBody>
          <a:bodyPr wrap="square">
            <a:spAutoFit/>
          </a:bodyPr>
          <a:lstStyle/>
          <a:p>
            <a:pPr lvl="0">
              <a:spcAft>
                <a:spcPts val="600"/>
              </a:spcAft>
            </a:pPr>
            <a:r>
              <a:rPr lang="en-US"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Amazon Business Analytics provides the ability to: </a:t>
            </a:r>
            <a:endParaRPr lang="en-US"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Aggregate purchases to compare and track spend over time</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Monitor and track 60+ data fields including customer info, shipment info, payment info, and seller info </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Customize and save report templates to meet business needs</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Download CSV files to analyze your data in excel</a:t>
            </a:r>
          </a:p>
        </p:txBody>
      </p:sp>
      <p:pic>
        <p:nvPicPr>
          <p:cNvPr id="3" name="Picture 2"/>
          <p:cNvPicPr>
            <a:picLocks noChangeAspect="1"/>
          </p:cNvPicPr>
          <p:nvPr/>
        </p:nvPicPr>
        <p:blipFill>
          <a:blip r:embed="rId2"/>
          <a:stretch>
            <a:fillRect/>
          </a:stretch>
        </p:blipFill>
        <p:spPr>
          <a:xfrm>
            <a:off x="4198373" y="2155915"/>
            <a:ext cx="7823385" cy="2456079"/>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75403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88" y="40672"/>
            <a:ext cx="11644439" cy="1325563"/>
          </a:xfrm>
        </p:spPr>
        <p:txBody>
          <a:bodyPr/>
          <a:lstStyle/>
          <a:p>
            <a:r>
              <a:rPr lang="en-US" dirty="0"/>
              <a:t>Reporting &amp; Reconciliation </a:t>
            </a:r>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Use the Reconciliation Report to view data including transaction info, customer info, and order info. </a:t>
            </a:r>
          </a:p>
          <a:p>
            <a:endParaRPr lang="en-US" sz="1800" dirty="0">
              <a:solidFill>
                <a:schemeClr val="accent3"/>
              </a:solidFill>
              <a:latin typeface="+mn-lt"/>
            </a:endParaRPr>
          </a:p>
          <a:p>
            <a:endParaRPr lang="en-US" sz="1800" b="1" dirty="0">
              <a:solidFill>
                <a:schemeClr val="accent3"/>
              </a:solidFill>
              <a:latin typeface="+mn-lt"/>
            </a:endParaRPr>
          </a:p>
        </p:txBody>
      </p:sp>
      <p:sp>
        <p:nvSpPr>
          <p:cNvPr id="7" name="Rectangle 6"/>
          <p:cNvSpPr/>
          <p:nvPr/>
        </p:nvSpPr>
        <p:spPr>
          <a:xfrm>
            <a:off x="741288" y="1868939"/>
            <a:ext cx="3614402" cy="2800767"/>
          </a:xfrm>
          <a:prstGeom prst="rect">
            <a:avLst/>
          </a:prstGeom>
        </p:spPr>
        <p:txBody>
          <a:bodyPr wrap="square">
            <a:spAutoFit/>
          </a:bodyPr>
          <a:lstStyle/>
          <a:p>
            <a:r>
              <a:rPr lang="en-US" sz="1600" dirty="0">
                <a:ea typeface="Amazon Ember" panose="02000000000000000000" pitchFamily="2" charset="0"/>
              </a:rPr>
              <a:t>Simplify the reconciliation process by matching corporate credit card charges to each item in a shipment.</a:t>
            </a:r>
          </a:p>
          <a:p>
            <a:endParaRPr lang="en-US" sz="1600" dirty="0">
              <a:ea typeface="Amazon Ember" panose="02000000000000000000" pitchFamily="2" charset="0"/>
            </a:endParaRPr>
          </a:p>
          <a:p>
            <a:pPr marL="687388" indent="-285750">
              <a:buFont typeface="Arial" panose="020B0604020202020204" pitchFamily="34" charset="0"/>
              <a:buChar char="•"/>
            </a:pPr>
            <a:r>
              <a:rPr lang="en-US" sz="1600" dirty="0">
                <a:ea typeface="Amazon Ember" panose="02000000000000000000" pitchFamily="2" charset="0"/>
              </a:rPr>
              <a:t>Match the </a:t>
            </a:r>
            <a:r>
              <a:rPr lang="en-US" sz="1600" b="1" dirty="0">
                <a:solidFill>
                  <a:schemeClr val="accent3"/>
                </a:solidFill>
                <a:ea typeface="Amazon Ember" panose="02000000000000000000" pitchFamily="2" charset="0"/>
              </a:rPr>
              <a:t>Payment Reference ID</a:t>
            </a:r>
            <a:r>
              <a:rPr lang="en-US" sz="1600" dirty="0">
                <a:solidFill>
                  <a:schemeClr val="accent3"/>
                </a:solidFill>
                <a:ea typeface="Amazon Ember" panose="02000000000000000000" pitchFamily="2" charset="0"/>
              </a:rPr>
              <a:t> </a:t>
            </a:r>
            <a:r>
              <a:rPr lang="en-US" sz="1600" dirty="0">
                <a:ea typeface="Amazon Ember" panose="02000000000000000000" pitchFamily="2" charset="0"/>
              </a:rPr>
              <a:t>in the Reconciliation Report against your credit card statement</a:t>
            </a:r>
          </a:p>
          <a:p>
            <a:pPr marL="687388" indent="-285750">
              <a:buFont typeface="Arial" panose="020B0604020202020204" pitchFamily="34" charset="0"/>
              <a:buChar char="•"/>
            </a:pPr>
            <a:r>
              <a:rPr lang="en-US" sz="1600" dirty="0">
                <a:ea typeface="Amazon Ember" panose="02000000000000000000" pitchFamily="2" charset="0"/>
              </a:rPr>
              <a:t>Customize report columns and filters at the left to find required information </a:t>
            </a:r>
          </a:p>
        </p:txBody>
      </p:sp>
      <p:pic>
        <p:nvPicPr>
          <p:cNvPr id="9" name="Picture 8"/>
          <p:cNvPicPr>
            <a:picLocks noChangeAspect="1"/>
          </p:cNvPicPr>
          <p:nvPr/>
        </p:nvPicPr>
        <p:blipFill>
          <a:blip r:embed="rId2"/>
          <a:stretch>
            <a:fillRect/>
          </a:stretch>
        </p:blipFill>
        <p:spPr>
          <a:xfrm>
            <a:off x="4497449" y="1868939"/>
            <a:ext cx="6721536" cy="4039491"/>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3" name="Rounded Rectangle 2"/>
          <p:cNvSpPr/>
          <p:nvPr/>
        </p:nvSpPr>
        <p:spPr>
          <a:xfrm>
            <a:off x="6349429" y="3113070"/>
            <a:ext cx="1366463" cy="279536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57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Your Orders</a:t>
            </a:r>
          </a:p>
          <a:p>
            <a:endParaRPr lang="en-US" dirty="0"/>
          </a:p>
        </p:txBody>
      </p:sp>
    </p:spTree>
    <p:extLst>
      <p:ext uri="{BB962C8B-B14F-4D97-AF65-F5344CB8AC3E}">
        <p14:creationId xmlns:p14="http://schemas.microsoft.com/office/powerpoint/2010/main" val="4150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Your Orders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This section of the account provides additional detail regarding the status of all orders you have placed within the Business Account.</a:t>
            </a:r>
          </a:p>
          <a:p>
            <a:endParaRPr lang="en-US" sz="1800" dirty="0">
              <a:solidFill>
                <a:schemeClr val="accent3"/>
              </a:solidFill>
              <a:latin typeface="+mn-lt"/>
            </a:endParaRPr>
          </a:p>
          <a:p>
            <a:endParaRPr lang="en-US" sz="1800" b="1" dirty="0">
              <a:solidFill>
                <a:schemeClr val="accent3"/>
              </a:solidFill>
              <a:latin typeface="+mn-lt"/>
            </a:endParaRPr>
          </a:p>
        </p:txBody>
      </p:sp>
      <p:pic>
        <p:nvPicPr>
          <p:cNvPr id="11" name="Picture 10"/>
          <p:cNvPicPr>
            <a:picLocks noChangeAspect="1"/>
          </p:cNvPicPr>
          <p:nvPr/>
        </p:nvPicPr>
        <p:blipFill rotWithShape="1">
          <a:blip r:embed="rId2"/>
          <a:srcRect b="35954"/>
          <a:stretch/>
        </p:blipFill>
        <p:spPr>
          <a:xfrm>
            <a:off x="970454" y="1823315"/>
            <a:ext cx="6113178" cy="3337770"/>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12" name="Rectangle 11"/>
          <p:cNvSpPr/>
          <p:nvPr/>
        </p:nvSpPr>
        <p:spPr>
          <a:xfrm>
            <a:off x="7442329" y="1856467"/>
            <a:ext cx="3776656" cy="830997"/>
          </a:xfrm>
          <a:prstGeom prst="rect">
            <a:avLst/>
          </a:prstGeom>
        </p:spPr>
        <p:txBody>
          <a:bodyPr wrap="square">
            <a:spAutoFit/>
          </a:bodyPr>
          <a:lstStyle/>
          <a:p>
            <a:pPr marL="227013" defTabSz="914354"/>
            <a:r>
              <a:rPr lang="en-US" sz="1600" dirty="0">
                <a:solidFill>
                  <a:schemeClr val="accent3"/>
                </a:solidFill>
                <a:ea typeface="Amazon Ember" panose="02000000000000000000" pitchFamily="2" charset="0"/>
              </a:rPr>
              <a:t>Take a variety of actions on your orders such as initiating returns or tracking the delivery of a package.</a:t>
            </a:r>
          </a:p>
        </p:txBody>
      </p:sp>
      <p:pic>
        <p:nvPicPr>
          <p:cNvPr id="13" name="Picture 12"/>
          <p:cNvPicPr>
            <a:picLocks noChangeAspect="1"/>
          </p:cNvPicPr>
          <p:nvPr/>
        </p:nvPicPr>
        <p:blipFill rotWithShape="1">
          <a:blip r:embed="rId3"/>
          <a:srcRect r="3800"/>
          <a:stretch/>
        </p:blipFill>
        <p:spPr>
          <a:xfrm>
            <a:off x="5003101" y="3079481"/>
            <a:ext cx="2603514" cy="2568757"/>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4"/>
          <a:stretch>
            <a:fillRect/>
          </a:stretch>
        </p:blipFill>
        <p:spPr>
          <a:xfrm>
            <a:off x="6742968" y="3984815"/>
            <a:ext cx="2364886" cy="1395374"/>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164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Return an Item</a:t>
            </a:r>
          </a:p>
        </p:txBody>
      </p:sp>
      <p:pic>
        <p:nvPicPr>
          <p:cNvPr id="8" name="Picture 7"/>
          <p:cNvPicPr>
            <a:picLocks noChangeAspect="1"/>
          </p:cNvPicPr>
          <p:nvPr/>
        </p:nvPicPr>
        <p:blipFill rotWithShape="1">
          <a:blip r:embed="rId2"/>
          <a:srcRect b="35954"/>
          <a:stretch/>
        </p:blipFill>
        <p:spPr>
          <a:xfrm>
            <a:off x="970454" y="1823315"/>
            <a:ext cx="6113178" cy="3337770"/>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3"/>
          <a:stretch>
            <a:fillRect/>
          </a:stretch>
        </p:blipFill>
        <p:spPr>
          <a:xfrm>
            <a:off x="5304586" y="3912896"/>
            <a:ext cx="2364886" cy="1395374"/>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15"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Navigate</a:t>
            </a:r>
            <a:r>
              <a:rPr kumimoji="0" lang="en-US" sz="1800" b="0" i="0" u="none" strike="noStrike" kern="1200" cap="none" spc="0" normalizeH="0" noProof="0" dirty="0">
                <a:ln>
                  <a:noFill/>
                </a:ln>
                <a:solidFill>
                  <a:schemeClr val="accent3"/>
                </a:solidFill>
                <a:effectLst/>
                <a:uLnTx/>
                <a:uFillTx/>
                <a:latin typeface="+mn-lt"/>
                <a:ea typeface="Amazon Ember" panose="02000000000000000000" pitchFamily="2" charset="0"/>
                <a:cs typeface="+mn-cs"/>
              </a:rPr>
              <a:t> to Your Orders from the dropdown</a:t>
            </a:r>
            <a:endPar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16" name="Rounded Rectangle 15"/>
          <p:cNvSpPr/>
          <p:nvPr/>
        </p:nvSpPr>
        <p:spPr>
          <a:xfrm>
            <a:off x="5402424" y="4432043"/>
            <a:ext cx="2164703" cy="4012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8797691" y="1792370"/>
            <a:ext cx="2431493" cy="633801"/>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18" name="Rounded Rectangle 17"/>
          <p:cNvSpPr/>
          <p:nvPr/>
        </p:nvSpPr>
        <p:spPr>
          <a:xfrm>
            <a:off x="9636483" y="1912846"/>
            <a:ext cx="504110" cy="33719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8797691" y="2548549"/>
            <a:ext cx="2435213" cy="2446593"/>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10" name="Rounded Rectangle 9"/>
          <p:cNvSpPr/>
          <p:nvPr/>
        </p:nvSpPr>
        <p:spPr>
          <a:xfrm>
            <a:off x="10180777" y="1911704"/>
            <a:ext cx="798607" cy="33833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021558" y="5161085"/>
            <a:ext cx="3819871" cy="537838"/>
          </a:xfrm>
          <a:prstGeom prst="roundRect">
            <a:avLst/>
          </a:prstGeom>
          <a:solidFill>
            <a:schemeClr val="accent4"/>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139471" y="5203694"/>
            <a:ext cx="3614816"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Use </a:t>
            </a:r>
            <a:r>
              <a:rPr kumimoji="0" lang="en-US" sz="1800" b="1" i="0" u="none" strike="noStrike" kern="1200" cap="none" spc="0" normalizeH="0" baseline="0" noProof="0" dirty="0">
                <a:ln>
                  <a:noFill/>
                </a:ln>
                <a:solidFill>
                  <a:schemeClr val="accent2"/>
                </a:solidFill>
                <a:effectLst/>
                <a:uLnTx/>
                <a:uFillTx/>
                <a:latin typeface="Amazon Ember" panose="020B0603020204020204" pitchFamily="34" charset="0"/>
                <a:ea typeface="Amazon Ember" panose="020B0603020204020204" pitchFamily="34" charset="0"/>
                <a:cs typeface="Amazon Ember" panose="020B0603020204020204" pitchFamily="34" charset="0"/>
              </a:rPr>
              <a:t>Contact Us </a:t>
            </a:r>
            <a:r>
              <a:rPr kumimoji="0" lang="en-US" sz="1800" b="0" i="0"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or our </a:t>
            </a:r>
            <a:r>
              <a:rPr kumimoji="0" lang="en-US" sz="1800" b="1" i="0" u="none" strike="noStrike" kern="1200" cap="none" spc="0" normalizeH="0" noProof="0" dirty="0">
                <a:ln>
                  <a:noFill/>
                </a:ln>
                <a:solidFill>
                  <a:schemeClr val="accent2"/>
                </a:solidFill>
                <a:effectLst/>
                <a:uLnTx/>
                <a:uFillTx/>
                <a:latin typeface="Amazon Ember" panose="020B0603020204020204" pitchFamily="34" charset="0"/>
                <a:ea typeface="Amazon Ember" panose="020B0603020204020204" pitchFamily="34" charset="0"/>
                <a:cs typeface="Amazon Ember" panose="020B0603020204020204" pitchFamily="34" charset="0"/>
              </a:rPr>
              <a:t>Chat </a:t>
            </a:r>
            <a:r>
              <a:rPr kumimoji="0" lang="en-US" sz="1800" b="0" i="0" u="none" strike="noStrike" kern="1200" cap="none" spc="0" normalizeH="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feature for assistance with Returns</a:t>
            </a:r>
            <a:endParaRPr kumimoji="0" lang="en-US" sz="1800" b="0" i="1"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Tree>
    <p:extLst>
      <p:ext uri="{BB962C8B-B14F-4D97-AF65-F5344CB8AC3E}">
        <p14:creationId xmlns:p14="http://schemas.microsoft.com/office/powerpoint/2010/main" val="98065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Customer Support</a:t>
            </a:r>
          </a:p>
          <a:p>
            <a:endParaRPr lang="en-US" dirty="0"/>
          </a:p>
        </p:txBody>
      </p:sp>
    </p:spTree>
    <p:extLst>
      <p:ext uri="{BB962C8B-B14F-4D97-AF65-F5344CB8AC3E}">
        <p14:creationId xmlns:p14="http://schemas.microsoft.com/office/powerpoint/2010/main" val="259473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Business Customer Support</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Dedicated U.S. based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2"/>
              </a:rPr>
              <a:t>Business Customer Support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can be reached a number of ways including email, chat and phone.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Not sure what you’re looking for? Learn more about the features and benefits on Amazon Business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3"/>
              </a:rPr>
              <a:t>HERE</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0" name="Picture 9"/>
          <p:cNvPicPr>
            <a:picLocks noChangeAspect="1"/>
          </p:cNvPicPr>
          <p:nvPr/>
        </p:nvPicPr>
        <p:blipFill>
          <a:blip r:embed="rId4"/>
          <a:stretch>
            <a:fillRect/>
          </a:stretch>
        </p:blipFill>
        <p:spPr>
          <a:xfrm>
            <a:off x="2436434" y="2122567"/>
            <a:ext cx="6524686" cy="4302326"/>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a:stretch>
            <a:fillRect/>
          </a:stretch>
        </p:blipFill>
        <p:spPr>
          <a:xfrm>
            <a:off x="8660222" y="2583026"/>
            <a:ext cx="2009775" cy="523875"/>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sp>
        <p:nvSpPr>
          <p:cNvPr id="12" name="Rounded Rectangle 11"/>
          <p:cNvSpPr/>
          <p:nvPr/>
        </p:nvSpPr>
        <p:spPr>
          <a:xfrm>
            <a:off x="6214188" y="2122567"/>
            <a:ext cx="298579"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62931" y="2679270"/>
            <a:ext cx="743338"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20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Join the Amazon Business Account</a:t>
            </a:r>
          </a:p>
        </p:txBody>
      </p:sp>
    </p:spTree>
    <p:extLst>
      <p:ext uri="{BB962C8B-B14F-4D97-AF65-F5344CB8AC3E}">
        <p14:creationId xmlns:p14="http://schemas.microsoft.com/office/powerpoint/2010/main" val="253053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62" y="108882"/>
            <a:ext cx="11644439" cy="1325563"/>
          </a:xfrm>
        </p:spPr>
        <p:txBody>
          <a:bodyPr/>
          <a:lstStyle/>
          <a:p>
            <a:r>
              <a:rPr lang="en-US" dirty="0"/>
              <a:t>Common Customer Support Questions </a:t>
            </a:r>
          </a:p>
        </p:txBody>
      </p:sp>
      <p:sp>
        <p:nvSpPr>
          <p:cNvPr id="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See below for quick resolutions to frequently asked questions from your end users as well as contact information for a variety of support 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4" name="Rectangle 3"/>
          <p:cNvSpPr/>
          <p:nvPr/>
        </p:nvSpPr>
        <p:spPr>
          <a:xfrm>
            <a:off x="947491" y="1860708"/>
            <a:ext cx="9735164" cy="3877985"/>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Contact Business Customer Support: </a:t>
            </a:r>
            <a:r>
              <a:rPr kumimoji="0" lang="en-US" sz="1600" b="1" i="0"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hlinkClick r:id="rId2"/>
              </a:rPr>
              <a:t>CLICK HERE</a:t>
            </a:r>
            <a:endParaRPr kumimoji="0" lang="en-US" sz="1600" b="1" i="0"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Provides end users the option to call, email, or live chat. Please use this method of contact for anything relating to an order, transaction, charge, or shipment </a:t>
            </a: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600" b="1" i="0"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Cancel an Individual Prime Membership: </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cs typeface="Calibri Light" panose="020F0302020204030204" pitchFamily="34" charset="0"/>
              </a:rPr>
              <a:t>Your Account &gt; Manage My Prime Membership &gt; End Membership</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cs typeface="Calibri Light" panose="020F0302020204030204" pitchFamily="34" charset="0"/>
              </a:rPr>
              <a:t>The end user must follow the steps to receive a pro-rated refund</a:t>
            </a:r>
            <a:endParaRPr kumimoji="0" lang="en-US" sz="1600" b="1" i="0" u="sng" strike="noStrike" kern="1200" cap="none" spc="0" normalizeH="0" baseline="0" noProof="0" dirty="0">
              <a:ln>
                <a:noFill/>
              </a:ln>
              <a:solidFill>
                <a:srgbClr val="1829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600" b="1" i="0"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Request a Tax Exemption Refund:</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Your Orders &gt; Locate Order &gt; Contact Seller &gt; Request refund through email</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Additional tax queries can be emailed to </a:t>
            </a: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hlinkClick r:id="rId3"/>
              </a:rPr>
              <a:t>tax-exempt@amazon.com</a:t>
            </a:r>
            <a:endParaRPr kumimoji="0" lang="en-US" sz="1600" b="0" i="0" u="none" strike="noStrike" kern="1200" cap="none" spc="0" normalizeH="0" baseline="0" noProof="0" dirty="0">
              <a:ln>
                <a:noFill/>
              </a:ln>
              <a:solidFill>
                <a:srgbClr val="474747"/>
              </a:solidFill>
              <a:effectLst/>
              <a:uLnTx/>
              <a:uFillTx/>
              <a:ea typeface="Amazon Ember" panose="02000000000000000000" pitchFamily="2" charset="0"/>
            </a:endParaRPr>
          </a:p>
          <a:p>
            <a:pPr marR="0" lvl="1" algn="l" defTabSz="914354"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474747"/>
              </a:solidFill>
              <a:effectLst/>
              <a:uLnTx/>
              <a:uFillTx/>
              <a:ea typeface="Amazon Ember" panose="02000000000000000000" pitchFamily="2" charset="0"/>
            </a:endParaRPr>
          </a:p>
          <a:p>
            <a:r>
              <a:rPr kumimoji="0" lang="en-US" sz="1600" b="1" i="0" strike="noStrike" kern="1200" cap="none" spc="0" normalizeH="0" baseline="0" noProof="0" dirty="0">
                <a:ln>
                  <a:noFill/>
                </a:ln>
                <a:solidFill>
                  <a:srgbClr val="007CB6"/>
                </a:solidFill>
                <a:effectLst/>
                <a:uLnTx/>
                <a:uFillTx/>
                <a:ea typeface="Amazon Ember" panose="020B0603020204020204" pitchFamily="34" charset="0"/>
                <a:cs typeface="Amazon Ember" panose="020B0603020204020204" pitchFamily="34" charset="0"/>
              </a:rPr>
              <a:t>Your Customer Advisor – </a:t>
            </a:r>
            <a:r>
              <a:rPr kumimoji="0" lang="en-US" sz="1600" b="1" i="0" strike="noStrike" kern="1200" cap="none" spc="0" normalizeH="0" baseline="0" noProof="0">
                <a:ln>
                  <a:noFill/>
                </a:ln>
                <a:solidFill>
                  <a:srgbClr val="007CB6"/>
                </a:solidFill>
                <a:effectLst/>
                <a:uLnTx/>
                <a:uFillTx/>
                <a:ea typeface="Amazon Ember" panose="020B0603020204020204" pitchFamily="34" charset="0"/>
                <a:cs typeface="Amazon Ember" panose="020B0603020204020204" pitchFamily="34" charset="0"/>
              </a:rPr>
              <a:t>Johnny</a:t>
            </a:r>
            <a:r>
              <a:rPr kumimoji="0" lang="en-US" sz="1600" b="1" i="0" strike="noStrike" kern="1200" cap="none" spc="0" normalizeH="0" noProof="0">
                <a:ln>
                  <a:noFill/>
                </a:ln>
                <a:solidFill>
                  <a:srgbClr val="007CB6"/>
                </a:solidFill>
                <a:effectLst/>
                <a:uLnTx/>
                <a:uFillTx/>
                <a:ea typeface="Amazon Ember" panose="020B0603020204020204" pitchFamily="34" charset="0"/>
                <a:cs typeface="Amazon Ember" panose="020B0603020204020204" pitchFamily="34" charset="0"/>
              </a:rPr>
              <a:t> Przybyszewski</a:t>
            </a:r>
            <a:r>
              <a:rPr kumimoji="0" lang="en-US" sz="1600" b="1" i="0" strike="noStrike" kern="1200" cap="none" spc="0" normalizeH="0" baseline="0" noProof="0">
                <a:ln>
                  <a:noFill/>
                </a:ln>
                <a:solidFill>
                  <a:srgbClr val="007CB6"/>
                </a:solidFill>
                <a:effectLst/>
                <a:uLnTx/>
                <a:uFillTx/>
                <a:ea typeface="Amazon Ember" panose="020B0603020204020204" pitchFamily="34" charset="0"/>
                <a:cs typeface="Amazon Ember" panose="020B0603020204020204" pitchFamily="34" charset="0"/>
              </a:rPr>
              <a:t>– </a:t>
            </a:r>
            <a:r>
              <a:rPr lang="en-US" sz="1600" dirty="0"/>
              <a:t>johnnypz@amazon.com</a:t>
            </a:r>
          </a:p>
          <a:p>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This person is your point of contact for anything related to the Amazon Business account structure, new features and functionality, and questions that do not fall into the above categories</a:t>
            </a:r>
          </a:p>
          <a:p>
            <a:pPr marL="457200" marR="0" lvl="1" indent="0" algn="l" defTabSz="91435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74747"/>
              </a:solidFill>
              <a:effectLst/>
              <a:uLnTx/>
              <a:uFillTx/>
              <a:ea typeface="Amazon Ember" panose="02000000000000000000" pitchFamily="2" charset="0"/>
            </a:endParaRPr>
          </a:p>
        </p:txBody>
      </p:sp>
    </p:spTree>
    <p:extLst>
      <p:ext uri="{BB962C8B-B14F-4D97-AF65-F5344CB8AC3E}">
        <p14:creationId xmlns:p14="http://schemas.microsoft.com/office/powerpoint/2010/main" val="1786195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95040" y="1981200"/>
            <a:ext cx="5527040" cy="26314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52786" y="0"/>
            <a:ext cx="2086429" cy="6858000"/>
          </a:xfrm>
          <a:prstGeom prst="rect">
            <a:avLst/>
          </a:prstGeom>
        </p:spPr>
      </p:pic>
    </p:spTree>
    <p:extLst>
      <p:ext uri="{BB962C8B-B14F-4D97-AF65-F5344CB8AC3E}">
        <p14:creationId xmlns:p14="http://schemas.microsoft.com/office/powerpoint/2010/main" val="296364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Inviting Users to Amazon Business </a:t>
            </a:r>
          </a:p>
        </p:txBody>
      </p:sp>
      <p:pic>
        <p:nvPicPr>
          <p:cNvPr id="5" name="Picture 4"/>
          <p:cNvPicPr>
            <a:picLocks noChangeAspect="1"/>
          </p:cNvPicPr>
          <p:nvPr/>
        </p:nvPicPr>
        <p:blipFill>
          <a:blip r:embed="rId2"/>
          <a:stretch>
            <a:fillRect/>
          </a:stretch>
        </p:blipFill>
        <p:spPr>
          <a:xfrm>
            <a:off x="5831198" y="1416491"/>
            <a:ext cx="5727391" cy="4188821"/>
          </a:xfrm>
          <a:prstGeom prst="rect">
            <a:avLst/>
          </a:prstGeom>
          <a:ln>
            <a:solidFill>
              <a:schemeClr val="accent1"/>
            </a:solidFill>
          </a:ln>
          <a:effectLst>
            <a:outerShdw blurRad="50800" dist="38100" dir="5400000" algn="t" rotWithShape="0">
              <a:prstClr val="black">
                <a:alpha val="40000"/>
              </a:prstClr>
            </a:outerShdw>
          </a:effectLst>
        </p:spPr>
      </p:pic>
      <p:sp>
        <p:nvSpPr>
          <p:cNvPr id="6" name="Rectangle 5"/>
          <p:cNvSpPr/>
          <p:nvPr/>
        </p:nvSpPr>
        <p:spPr>
          <a:xfrm>
            <a:off x="718452" y="1416491"/>
            <a:ext cx="4467028" cy="3939540"/>
          </a:xfrm>
          <a:prstGeom prst="rect">
            <a:avLst/>
          </a:prstGeom>
        </p:spPr>
        <p:txBody>
          <a:bodyPr wrap="square">
            <a:spAutoFit/>
          </a:bodyPr>
          <a:lstStyle/>
          <a:p>
            <a:pPr lvl="0">
              <a:spcAft>
                <a:spcPts val="1200"/>
              </a:spcAft>
            </a:pPr>
            <a:r>
              <a:rPr lang="en-US" sz="1600" b="1" u="sng" dirty="0">
                <a:solidFill>
                  <a:schemeClr val="accent3"/>
                </a:solidFill>
                <a:latin typeface="Amazon Ember" panose="02000000000000000000" pitchFamily="2" charset="0"/>
                <a:ea typeface="Amazon Ember" panose="02000000000000000000" pitchFamily="2" charset="0"/>
              </a:rPr>
              <a:t>How do Invitations Work?</a:t>
            </a:r>
            <a:endParaRPr lang="en-US" sz="1600" dirty="0">
              <a:solidFill>
                <a:schemeClr val="accent3"/>
              </a:solidFill>
              <a:latin typeface="Amazon Ember" panose="02000000000000000000" pitchFamily="2" charset="0"/>
              <a:ea typeface="Amazon Ember" panose="02000000000000000000" pitchFamily="2" charset="0"/>
            </a:endParaRPr>
          </a:p>
          <a:p>
            <a:pPr marL="398463" indent="-227013">
              <a:buFont typeface="Arial" panose="020B0604020202020204" pitchFamily="34" charset="0"/>
              <a:buChar char="•"/>
            </a:pPr>
            <a:r>
              <a:rPr lang="en-US" sz="1600" dirty="0"/>
              <a:t>When your Administrator adds you to the business account, an invitation to join is immediately emailed.</a:t>
            </a:r>
          </a:p>
          <a:p>
            <a:pPr marL="398463" indent="-227013">
              <a:buFont typeface="Arial" panose="020B0604020202020204" pitchFamily="34" charset="0"/>
              <a:buChar char="•"/>
            </a:pPr>
            <a:r>
              <a:rPr lang="en-US" sz="1600" dirty="0"/>
              <a:t>Invitations are tied to your business email address. You cannot change the email address used to invite you to the account. </a:t>
            </a:r>
          </a:p>
          <a:p>
            <a:pPr marL="398463" indent="-227013">
              <a:buFont typeface="Arial" panose="020B0604020202020204" pitchFamily="34" charset="0"/>
              <a:buChar char="•"/>
            </a:pPr>
            <a:r>
              <a:rPr lang="en-US" sz="1600" dirty="0"/>
              <a:t>You must take action after being invited to an account in order to become an active user. </a:t>
            </a:r>
          </a:p>
          <a:p>
            <a:pPr marL="398463" indent="-227013">
              <a:buFont typeface="Arial" panose="020B0604020202020204" pitchFamily="34" charset="0"/>
              <a:buChar char="•"/>
            </a:pPr>
            <a:r>
              <a:rPr lang="en-US" sz="1600" dirty="0"/>
              <a:t>Account invitations are valid for 90 days from send date. After 90 days, they will expire and need to be resent</a:t>
            </a:r>
          </a:p>
          <a:p>
            <a:pPr marL="398463" indent="-227013">
              <a:buFont typeface="Arial" panose="020B0604020202020204" pitchFamily="34" charset="0"/>
              <a:buChar char="•"/>
            </a:pPr>
            <a:endParaRPr lang="en-US" sz="1600" dirty="0">
              <a:solidFill>
                <a:prstClr val="black"/>
              </a:solidFill>
              <a:latin typeface="Amazon Ember" panose="02000000000000000000" pitchFamily="2" charset="0"/>
              <a:ea typeface="Amazon Ember" panose="02000000000000000000" pitchFamily="2" charset="0"/>
            </a:endParaRPr>
          </a:p>
          <a:p>
            <a:pPr marL="171450" lvl="0"/>
            <a:endParaRPr lang="en-US" sz="1600" dirty="0">
              <a:solidFill>
                <a:prstClr val="black"/>
              </a:solidFill>
              <a:latin typeface="Amazon Ember" panose="02000000000000000000" pitchFamily="2" charset="0"/>
              <a:ea typeface="Amazon Ember" panose="02000000000000000000" pitchFamily="2" charset="0"/>
            </a:endParaRPr>
          </a:p>
        </p:txBody>
      </p:sp>
    </p:spTree>
    <p:extLst>
      <p:ext uri="{BB962C8B-B14F-4D97-AF65-F5344CB8AC3E}">
        <p14:creationId xmlns:p14="http://schemas.microsoft.com/office/powerpoint/2010/main" val="384212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88" y="264732"/>
            <a:ext cx="11628255" cy="1325563"/>
          </a:xfrm>
        </p:spPr>
        <p:txBody>
          <a:bodyPr>
            <a:normAutofit/>
          </a:bodyPr>
          <a:lstStyle/>
          <a:p>
            <a:r>
              <a:rPr lang="en-US" sz="3600" dirty="0"/>
              <a:t>Accessing the Account through Single Sign On and Direct access</a:t>
            </a:r>
          </a:p>
        </p:txBody>
      </p:sp>
      <p:sp>
        <p:nvSpPr>
          <p:cNvPr id="3" name="Text Placeholder 2">
            <a:extLst>
              <a:ext uri="{FF2B5EF4-FFF2-40B4-BE49-F238E27FC236}">
                <a16:creationId xmlns:a16="http://schemas.microsoft.com/office/drawing/2014/main" id="{0BB5612F-6A99-F843-83BF-B387B1C93B3A}"/>
              </a:ext>
            </a:extLst>
          </p:cNvPr>
          <p:cNvSpPr txBox="1">
            <a:spLocks/>
          </p:cNvSpPr>
          <p:nvPr/>
        </p:nvSpPr>
        <p:spPr>
          <a:xfrm>
            <a:off x="676213" y="1341064"/>
            <a:ext cx="10155903"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4" name="Rectangle 3"/>
          <p:cNvSpPr/>
          <p:nvPr/>
        </p:nvSpPr>
        <p:spPr>
          <a:xfrm>
            <a:off x="1130375" y="1863908"/>
            <a:ext cx="4467028" cy="4462760"/>
          </a:xfrm>
          <a:prstGeom prst="rect">
            <a:avLst/>
          </a:prstGeom>
        </p:spPr>
        <p:txBody>
          <a:bodyPr wrap="square">
            <a:spAutoFit/>
          </a:bodyPr>
          <a:lstStyle/>
          <a:p>
            <a:pPr lvl="0">
              <a:spcAft>
                <a:spcPts val="1200"/>
              </a:spcAft>
            </a:pPr>
            <a:r>
              <a:rPr lang="en-US" u="sng" dirty="0">
                <a:solidFill>
                  <a:schemeClr val="accent3"/>
                </a:solidFill>
                <a:ea typeface="Amazon Ember" panose="02000000000000000000" pitchFamily="2" charset="0"/>
              </a:rPr>
              <a:t>How do you sign in?</a:t>
            </a:r>
          </a:p>
          <a:p>
            <a:pPr marL="398463" lvl="0" indent="-227013">
              <a:buFont typeface="Arial" panose="020B0604020202020204" pitchFamily="34" charset="0"/>
              <a:buChar char="•"/>
            </a:pPr>
            <a:r>
              <a:rPr lang="en-US" sz="1600" dirty="0">
                <a:solidFill>
                  <a:srgbClr val="222C3A"/>
                </a:solidFill>
              </a:rPr>
              <a:t>To access the centralized account, use the link provided to access Amazon Business. This will automatically log you into the appropriate account. </a:t>
            </a:r>
            <a:endParaRPr lang="en-US" sz="1600" dirty="0"/>
          </a:p>
          <a:p>
            <a:pPr marL="398463" indent="-227013">
              <a:buFont typeface="Arial" panose="020B0604020202020204" pitchFamily="34" charset="0"/>
              <a:buChar char="•"/>
            </a:pPr>
            <a:r>
              <a:rPr lang="en-US" sz="1600" dirty="0"/>
              <a:t>Depending on how you have used your work email on Amazon in the past, you may need to take action to separate or migrate an existing account. </a:t>
            </a:r>
          </a:p>
          <a:p>
            <a:pPr marL="855663" lvl="1" indent="-227013">
              <a:buFont typeface="Arial" panose="020B0604020202020204" pitchFamily="34" charset="0"/>
              <a:buChar char="•"/>
            </a:pPr>
            <a:r>
              <a:rPr lang="en-US" sz="1400" dirty="0"/>
              <a:t>For those who have not used their work email in the past, they will be immediately authenticated into the central account.</a:t>
            </a:r>
          </a:p>
          <a:p>
            <a:pPr marL="855663" lvl="1" indent="-227013">
              <a:buFont typeface="Arial" panose="020B0604020202020204" pitchFamily="34" charset="0"/>
              <a:buChar char="•"/>
            </a:pPr>
            <a:r>
              <a:rPr lang="en-US" sz="1400" dirty="0"/>
              <a:t>For those who do need to take action to separate out their existing account, this is a one time process. They will be authenticated automatically each subsequent time.</a:t>
            </a:r>
            <a:endParaRPr lang="en-US" sz="1400" dirty="0">
              <a:solidFill>
                <a:prstClr val="black"/>
              </a:solidFill>
              <a:ea typeface="Amazon Ember" panose="02000000000000000000" pitchFamily="2" charset="0"/>
            </a:endParaRPr>
          </a:p>
          <a:p>
            <a:pPr marL="171450" lvl="0"/>
            <a:endParaRPr lang="en-US" sz="1600" dirty="0">
              <a:solidFill>
                <a:prstClr val="black"/>
              </a:solidFill>
              <a:latin typeface="Amazon Ember" panose="02000000000000000000" pitchFamily="2" charset="0"/>
              <a:ea typeface="Amazon Ember" panose="02000000000000000000" pitchFamily="2" charset="0"/>
            </a:endParaRPr>
          </a:p>
        </p:txBody>
      </p:sp>
      <p:sp>
        <p:nvSpPr>
          <p:cNvPr id="6" name="TextBox 5"/>
          <p:cNvSpPr txBox="1"/>
          <p:nvPr/>
        </p:nvSpPr>
        <p:spPr>
          <a:xfrm>
            <a:off x="6713825" y="3084398"/>
            <a:ext cx="4573081" cy="1754326"/>
          </a:xfrm>
          <a:prstGeom prst="rect">
            <a:avLst/>
          </a:prstGeom>
          <a:noFill/>
        </p:spPr>
        <p:txBody>
          <a:bodyPr wrap="square" rtlCol="0">
            <a:spAutoFit/>
          </a:bodyPr>
          <a:lstStyle/>
          <a:p>
            <a:r>
              <a:rPr lang="en-US" sz="2400" b="1" dirty="0"/>
              <a:t>UH: </a:t>
            </a:r>
            <a:r>
              <a:rPr lang="en-US" b="1" dirty="0"/>
              <a:t>Single Sign On Link</a:t>
            </a:r>
          </a:p>
          <a:p>
            <a:endParaRPr lang="en-US" b="1" dirty="0"/>
          </a:p>
          <a:p>
            <a:r>
              <a:rPr lang="en-US" sz="2400" b="1" dirty="0"/>
              <a:t>UHV: </a:t>
            </a:r>
            <a:r>
              <a:rPr lang="en-US" b="1" dirty="0"/>
              <a:t>Direct Access at Amazon.com</a:t>
            </a:r>
          </a:p>
          <a:p>
            <a:endParaRPr lang="en-US" b="1" dirty="0"/>
          </a:p>
          <a:p>
            <a:r>
              <a:rPr lang="en-US" sz="2400" b="1" dirty="0"/>
              <a:t>UHCL: </a:t>
            </a:r>
            <a:r>
              <a:rPr lang="en-US" b="1" dirty="0"/>
              <a:t>Direct Access at Amazon.com </a:t>
            </a:r>
          </a:p>
        </p:txBody>
      </p:sp>
    </p:spTree>
    <p:extLst>
      <p:ext uri="{BB962C8B-B14F-4D97-AF65-F5344CB8AC3E}">
        <p14:creationId xmlns:p14="http://schemas.microsoft.com/office/powerpoint/2010/main" val="28143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02" y="316575"/>
            <a:ext cx="11644439" cy="1325563"/>
          </a:xfrm>
        </p:spPr>
        <p:txBody>
          <a:bodyPr/>
          <a:lstStyle/>
          <a:p>
            <a:r>
              <a:rPr lang="en-US" dirty="0"/>
              <a:t>New to Amazon with AAC</a:t>
            </a:r>
          </a:p>
        </p:txBody>
      </p:sp>
      <p:pic>
        <p:nvPicPr>
          <p:cNvPr id="4" name="Picture 3"/>
          <p:cNvPicPr>
            <a:picLocks noChangeAspect="1"/>
          </p:cNvPicPr>
          <p:nvPr/>
        </p:nvPicPr>
        <p:blipFill>
          <a:blip r:embed="rId2"/>
          <a:stretch>
            <a:fillRect/>
          </a:stretch>
        </p:blipFill>
        <p:spPr>
          <a:xfrm>
            <a:off x="1046285" y="2205322"/>
            <a:ext cx="4797613" cy="3245910"/>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5" name="Rectangle 4"/>
          <p:cNvSpPr/>
          <p:nvPr/>
        </p:nvSpPr>
        <p:spPr>
          <a:xfrm>
            <a:off x="1745499" y="3260533"/>
            <a:ext cx="1254555" cy="232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6" name="Rectangle 5"/>
          <p:cNvSpPr/>
          <p:nvPr/>
        </p:nvSpPr>
        <p:spPr>
          <a:xfrm>
            <a:off x="6252030" y="2427893"/>
            <a:ext cx="4686300" cy="2800767"/>
          </a:xfrm>
          <a:prstGeom prst="rect">
            <a:avLst/>
          </a:prstGeom>
        </p:spPr>
        <p:txBody>
          <a:bodyPr wrap="square">
            <a:spAutoFit/>
          </a:bodyPr>
          <a:lstStyle/>
          <a:p>
            <a:pPr marL="285750" indent="-285750">
              <a:buFont typeface="Arial" panose="020B0604020202020204" pitchFamily="34" charset="0"/>
              <a:buChar char="•"/>
            </a:pPr>
            <a:r>
              <a:rPr lang="en-US" sz="1600" dirty="0"/>
              <a:t>Your Amazon business Account has already been created on your behalf.</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Use the “Welcome to Amazon” email in your inbox to set up your password the first time you sign in.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ability to reset your password will not expire. If you cannot find the welcome email, try signing in with your work email and use the “forgot password” link</a:t>
            </a:r>
            <a:endParaRPr lang="en-US" sz="1600" b="0" i="0" dirty="0">
              <a:effectLst/>
            </a:endParaRPr>
          </a:p>
        </p:txBody>
      </p:sp>
      <p:sp>
        <p:nvSpPr>
          <p:cNvPr id="7" name="TextBox 6"/>
          <p:cNvSpPr txBox="1"/>
          <p:nvPr/>
        </p:nvSpPr>
        <p:spPr>
          <a:xfrm>
            <a:off x="1950671" y="3217914"/>
            <a:ext cx="924674" cy="200055"/>
          </a:xfrm>
          <a:prstGeom prst="rect">
            <a:avLst/>
          </a:prstGeom>
          <a:noFill/>
        </p:spPr>
        <p:txBody>
          <a:bodyPr wrap="square" rtlCol="0">
            <a:spAutoFit/>
          </a:bodyPr>
          <a:lstStyle/>
          <a:p>
            <a:r>
              <a:rPr lang="en-US" sz="700" dirty="0">
                <a:solidFill>
                  <a:schemeClr val="accent1">
                    <a:lumMod val="50000"/>
                  </a:schemeClr>
                </a:solidFill>
              </a:rPr>
              <a:t>work@email.com</a:t>
            </a:r>
          </a:p>
        </p:txBody>
      </p:sp>
    </p:spTree>
    <p:extLst>
      <p:ext uri="{BB962C8B-B14F-4D97-AF65-F5344CB8AC3E}">
        <p14:creationId xmlns:p14="http://schemas.microsoft.com/office/powerpoint/2010/main" val="4135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02" y="316575"/>
            <a:ext cx="11644439" cy="1325563"/>
          </a:xfrm>
        </p:spPr>
        <p:txBody>
          <a:bodyPr/>
          <a:lstStyle/>
          <a:p>
            <a:r>
              <a:rPr lang="en-US" dirty="0"/>
              <a:t>Existing Account with Work Email</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445821" y="1905000"/>
            <a:ext cx="3590925" cy="3657600"/>
          </a:xfrm>
          <a:prstGeom prst="rect">
            <a:avLst/>
          </a:prstGeom>
          <a:ln>
            <a:solidFill>
              <a:schemeClr val="accent1">
                <a:shade val="50000"/>
              </a:schemeClr>
            </a:solidFill>
          </a:ln>
          <a:effectLst>
            <a:outerShdw blurRad="50800" dist="38100" dir="5400000" algn="t" rotWithShape="0">
              <a:prstClr val="black">
                <a:alpha val="40000"/>
              </a:prstClr>
            </a:outerShdw>
          </a:effectLst>
        </p:spPr>
      </p:pic>
      <p:sp>
        <p:nvSpPr>
          <p:cNvPr id="11" name="Rectangle 10"/>
          <p:cNvSpPr/>
          <p:nvPr/>
        </p:nvSpPr>
        <p:spPr>
          <a:xfrm>
            <a:off x="1601024" y="1905000"/>
            <a:ext cx="3724275" cy="3657600"/>
          </a:xfrm>
          <a:prstGeom prst="rect">
            <a:avLst/>
          </a:prstGeom>
          <a:solidFill>
            <a:schemeClr val="bg1"/>
          </a:solidFill>
          <a:ln w="9525">
            <a:solidFill>
              <a:schemeClr val="accent1">
                <a:shade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613299" y="2595914"/>
            <a:ext cx="3697109" cy="1862738"/>
          </a:xfrm>
          <a:prstGeom prst="rect">
            <a:avLst/>
          </a:prstGeom>
        </p:spPr>
      </p:pic>
      <p:sp>
        <p:nvSpPr>
          <p:cNvPr id="3" name="Rectangle 2"/>
          <p:cNvSpPr/>
          <p:nvPr/>
        </p:nvSpPr>
        <p:spPr>
          <a:xfrm>
            <a:off x="6934711" y="3657600"/>
            <a:ext cx="2221563" cy="12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820" y="2797307"/>
            <a:ext cx="405799" cy="19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32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07" y="73814"/>
            <a:ext cx="11644439" cy="1325563"/>
          </a:xfrm>
        </p:spPr>
        <p:txBody>
          <a:bodyPr/>
          <a:lstStyle/>
          <a:p>
            <a:r>
              <a:rPr lang="en-US" dirty="0"/>
              <a:t>Existing Business Account with Work Email</a:t>
            </a:r>
          </a:p>
        </p:txBody>
      </p:sp>
      <p:grpSp>
        <p:nvGrpSpPr>
          <p:cNvPr id="6" name="Group 5"/>
          <p:cNvGrpSpPr/>
          <p:nvPr/>
        </p:nvGrpSpPr>
        <p:grpSpPr>
          <a:xfrm>
            <a:off x="5811897" y="1884308"/>
            <a:ext cx="5656636" cy="3604780"/>
            <a:chOff x="5811897" y="1831448"/>
            <a:chExt cx="5656636" cy="3604780"/>
          </a:xfrm>
          <a:effectLst>
            <a:outerShdw blurRad="50800" dist="38100" dir="5400000" algn="t" rotWithShape="0">
              <a:prstClr val="black">
                <a:alpha val="40000"/>
              </a:prstClr>
            </a:outerShdw>
          </a:effectLst>
        </p:grpSpPr>
        <p:pic>
          <p:nvPicPr>
            <p:cNvPr id="7" name="Picture 6"/>
            <p:cNvPicPr>
              <a:picLocks noChangeAspect="1"/>
            </p:cNvPicPr>
            <p:nvPr/>
          </p:nvPicPr>
          <p:blipFill>
            <a:blip r:embed="rId2"/>
            <a:stretch>
              <a:fillRect/>
            </a:stretch>
          </p:blipFill>
          <p:spPr>
            <a:xfrm>
              <a:off x="5811897" y="1831448"/>
              <a:ext cx="5656636" cy="3604780"/>
            </a:xfrm>
            <a:prstGeom prst="rect">
              <a:avLst/>
            </a:prstGeom>
            <a:ln w="9525" cap="sq">
              <a:solidFill>
                <a:schemeClr val="accent1"/>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642730" y="2308956"/>
              <a:ext cx="1839589" cy="261610"/>
            </a:xfrm>
            <a:prstGeom prst="rect">
              <a:avLst/>
            </a:prstGeom>
            <a:solidFill>
              <a:schemeClr val="tx2"/>
            </a:solidFill>
            <a:ln w="9525">
              <a:noFill/>
            </a:ln>
          </p:spPr>
          <p:txBody>
            <a:bodyPr wrap="square" rtlCol="0">
              <a:spAutoFit/>
            </a:bodyPr>
            <a:lstStyle/>
            <a:p>
              <a:r>
                <a:rPr lang="en-US" sz="1100" b="1" dirty="0">
                  <a:latin typeface="Amazon Ember" panose="020B0603020204020204" pitchFamily="34" charset="0"/>
                  <a:ea typeface="Amazon Ember" panose="020B0603020204020204" pitchFamily="34" charset="0"/>
                  <a:cs typeface="Amazon Ember" panose="020B0603020204020204" pitchFamily="34" charset="0"/>
                </a:rPr>
                <a:t>admin@workemail.com</a:t>
              </a:r>
            </a:p>
          </p:txBody>
        </p:sp>
      </p:grpSp>
      <p:sp>
        <p:nvSpPr>
          <p:cNvPr id="9" name="Rectangle 8"/>
          <p:cNvSpPr/>
          <p:nvPr/>
        </p:nvSpPr>
        <p:spPr>
          <a:xfrm>
            <a:off x="1212272" y="2114669"/>
            <a:ext cx="3913910" cy="3046988"/>
          </a:xfrm>
          <a:prstGeom prst="rect">
            <a:avLst/>
          </a:prstGeom>
        </p:spPr>
        <p:txBody>
          <a:bodyPr wrap="square">
            <a:spAutoFit/>
          </a:bodyPr>
          <a:lstStyle/>
          <a:p>
            <a:pPr marL="285750" indent="-285750">
              <a:buFont typeface="Arial" panose="020B0604020202020204" pitchFamily="34" charset="0"/>
              <a:buChar char="•"/>
            </a:pPr>
            <a:r>
              <a:rPr lang="en-US" sz="1600" dirty="0"/>
              <a:t>When user clicks on "Get Started", he/she is taken to a page to download order history and start the process of moving.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With one-click, the account is automatically de-registered and user is automatically added to the official account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Same user credentials work, no password reset needed!</a:t>
            </a:r>
            <a:endParaRPr lang="en-US" sz="1600" b="0" i="0" dirty="0">
              <a:effectLst/>
            </a:endParaRPr>
          </a:p>
        </p:txBody>
      </p:sp>
      <p:sp>
        <p:nvSpPr>
          <p:cNvPr id="10" name="TextBox 9"/>
          <p:cNvSpPr txBox="1"/>
          <p:nvPr/>
        </p:nvSpPr>
        <p:spPr>
          <a:xfrm>
            <a:off x="6196035" y="2615334"/>
            <a:ext cx="1031735" cy="261610"/>
          </a:xfrm>
          <a:prstGeom prst="rect">
            <a:avLst/>
          </a:prstGeom>
          <a:solidFill>
            <a:schemeClr val="tx2"/>
          </a:solidFill>
        </p:spPr>
        <p:txBody>
          <a:bodyPr wrap="square" rtlCol="0">
            <a:spAutoFit/>
          </a:bodyPr>
          <a:lstStyle/>
          <a:p>
            <a:endParaRPr lang="en-US" sz="1100" b="1"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02442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Shopping on Amazon Business</a:t>
            </a:r>
          </a:p>
        </p:txBody>
      </p:sp>
    </p:spTree>
    <p:extLst>
      <p:ext uri="{BB962C8B-B14F-4D97-AF65-F5344CB8AC3E}">
        <p14:creationId xmlns:p14="http://schemas.microsoft.com/office/powerpoint/2010/main" val="1301899328"/>
      </p:ext>
    </p:extLst>
  </p:cSld>
  <p:clrMapOvr>
    <a:masterClrMapping/>
  </p:clrMapOvr>
</p:sld>
</file>

<file path=ppt/theme/theme1.xml><?xml version="1.0" encoding="utf-8"?>
<a:theme xmlns:a="http://schemas.openxmlformats.org/drawingml/2006/main" name="Office Theme">
  <a:themeElements>
    <a:clrScheme name="2020 Global Summit">
      <a:dk1>
        <a:srgbClr val="222D3A"/>
      </a:dk1>
      <a:lt1>
        <a:srgbClr val="FFFFFF"/>
      </a:lt1>
      <a:dk2>
        <a:srgbClr val="FFFFFF"/>
      </a:dk2>
      <a:lt2>
        <a:srgbClr val="EAEDED"/>
      </a:lt2>
      <a:accent1>
        <a:srgbClr val="AAB7B8"/>
      </a:accent1>
      <a:accent2>
        <a:srgbClr val="FF9900"/>
      </a:accent2>
      <a:accent3>
        <a:srgbClr val="007CB6"/>
      </a:accent3>
      <a:accent4>
        <a:srgbClr val="001F3C"/>
      </a:accent4>
      <a:accent5>
        <a:srgbClr val="FFC400"/>
      </a:accent5>
      <a:accent6>
        <a:srgbClr val="EAEDED"/>
      </a:accent6>
      <a:hlink>
        <a:srgbClr val="001F3C"/>
      </a:hlink>
      <a:folHlink>
        <a:srgbClr val="007CB6"/>
      </a:folHlink>
    </a:clrScheme>
    <a:fontScheme name="ABPS 2020">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 with Image">
  <a:themeElements>
    <a:clrScheme name="Amazon Business 1">
      <a:dk1>
        <a:srgbClr val="222C3A"/>
      </a:dk1>
      <a:lt1>
        <a:srgbClr val="EAEDED"/>
      </a:lt1>
      <a:dk2>
        <a:srgbClr val="007CB6"/>
      </a:dk2>
      <a:lt2>
        <a:srgbClr val="001F3C"/>
      </a:lt2>
      <a:accent1>
        <a:srgbClr val="7FCCEC"/>
      </a:accent1>
      <a:accent2>
        <a:srgbClr val="F3F3F5"/>
      </a:accent2>
      <a:accent3>
        <a:srgbClr val="FFFFFF"/>
      </a:accent3>
      <a:accent4>
        <a:srgbClr val="8A8C8D"/>
      </a:accent4>
      <a:accent5>
        <a:srgbClr val="515151"/>
      </a:accent5>
      <a:accent6>
        <a:srgbClr val="000000"/>
      </a:accent6>
      <a:hlink>
        <a:srgbClr val="007CB6"/>
      </a:hlink>
      <a:folHlink>
        <a:srgbClr val="7FC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TotalTime>
  <Words>1927</Words>
  <Application>Microsoft Office PowerPoint</Application>
  <PresentationFormat>Widescreen</PresentationFormat>
  <Paragraphs>186</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Amazon Ember</vt:lpstr>
      <vt:lpstr>Amazon Ember Display</vt:lpstr>
      <vt:lpstr>Amazon Ember Heavy</vt:lpstr>
      <vt:lpstr>Amazon Ember Light</vt:lpstr>
      <vt:lpstr>Arial</vt:lpstr>
      <vt:lpstr>Calibri</vt:lpstr>
      <vt:lpstr>Courier New</vt:lpstr>
      <vt:lpstr>Office Theme</vt:lpstr>
      <vt:lpstr>Divider - with Image</vt:lpstr>
      <vt:lpstr>Amazon Business Buyer Training for University of Houston System</vt:lpstr>
      <vt:lpstr>PowerPoint Presentation</vt:lpstr>
      <vt:lpstr>PowerPoint Presentation</vt:lpstr>
      <vt:lpstr>Inviting Users to Amazon Business </vt:lpstr>
      <vt:lpstr>Accessing the Account through Single Sign On and Direct access</vt:lpstr>
      <vt:lpstr>New to Amazon with AAC</vt:lpstr>
      <vt:lpstr>Existing Account with Work Email</vt:lpstr>
      <vt:lpstr>Existing Business Account with Work Email</vt:lpstr>
      <vt:lpstr>PowerPoint Presentation</vt:lpstr>
      <vt:lpstr>The Power of the Amazon Marketplace</vt:lpstr>
      <vt:lpstr>Amazon Business Benefits</vt:lpstr>
      <vt:lpstr>Search &amp; Browse Optimization </vt:lpstr>
      <vt:lpstr>Search Optimization </vt:lpstr>
      <vt:lpstr>PowerPoint Presentation</vt:lpstr>
      <vt:lpstr>Reorder &amp; Shopping Lists</vt:lpstr>
      <vt:lpstr>PowerPoint Presentation</vt:lpstr>
      <vt:lpstr>Business Account Navigation</vt:lpstr>
      <vt:lpstr>PowerPoint Presentation</vt:lpstr>
      <vt:lpstr>Checkout – addresses and payment method </vt:lpstr>
      <vt:lpstr>Amazon Business Discounts</vt:lpstr>
      <vt:lpstr>Checking out with Tax Exemptions</vt:lpstr>
      <vt:lpstr>PowerPoint Presentation</vt:lpstr>
      <vt:lpstr>Amazon Business Analytics</vt:lpstr>
      <vt:lpstr>Reporting &amp; Reconciliation </vt:lpstr>
      <vt:lpstr>PowerPoint Presentation</vt:lpstr>
      <vt:lpstr>Your Orders</vt:lpstr>
      <vt:lpstr>Return an Item</vt:lpstr>
      <vt:lpstr>PowerPoint Presentation</vt:lpstr>
      <vt:lpstr>Business Customer Support</vt:lpstr>
      <vt:lpstr>Common Customer Support Questions </vt:lpstr>
      <vt:lpstr>PowerPoint Presentation</vt:lpstr>
    </vt:vector>
  </TitlesOfParts>
  <Company>Amazon 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Muscarello, Pam</cp:lastModifiedBy>
  <cp:revision>47</cp:revision>
  <dcterms:created xsi:type="dcterms:W3CDTF">2020-08-19T13:33:32Z</dcterms:created>
  <dcterms:modified xsi:type="dcterms:W3CDTF">2021-03-23T18:35:27Z</dcterms:modified>
</cp:coreProperties>
</file>