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57" r:id="rId3"/>
    <p:sldId id="258" r:id="rId4"/>
    <p:sldId id="259" r:id="rId5"/>
    <p:sldId id="260" r:id="rId6"/>
    <p:sldId id="261" r:id="rId7"/>
    <p:sldId id="262" r:id="rId8"/>
    <p:sldId id="263" r:id="rId9"/>
    <p:sldId id="264"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389"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8" name="Picture 7" descr="NSM secondary.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228600"/>
            <a:ext cx="4572000" cy="631427"/>
          </a:xfrm>
          <a:prstGeom prst="rect">
            <a:avLst/>
          </a:prstGeom>
        </p:spPr>
      </p:pic>
    </p:spTree>
    <p:extLst>
      <p:ext uri="{BB962C8B-B14F-4D97-AF65-F5344CB8AC3E}">
        <p14:creationId xmlns:p14="http://schemas.microsoft.com/office/powerpoint/2010/main" val="34873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NSM tertiary_WHIT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00" y="6446520"/>
            <a:ext cx="4749800" cy="355600"/>
          </a:xfrm>
          <a:prstGeom prst="rect">
            <a:avLst/>
          </a:prstGeom>
        </p:spPr>
      </p:pic>
    </p:spTree>
    <p:extLst>
      <p:ext uri="{BB962C8B-B14F-4D97-AF65-F5344CB8AC3E}">
        <p14:creationId xmlns:p14="http://schemas.microsoft.com/office/powerpoint/2010/main" val="3858044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0491799-0B8F-4481-8ED8-5B219C591B69}" type="datetimeFigureOut">
              <a:rPr lang="en-US" smtClean="0"/>
              <a:t>7/23/2015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3445844-D0C9-4F34-B862-BFBE172AB7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9" name="Round Diagonal Corner Rectangle 5"/>
          <p:cNvSpPr/>
          <p:nvPr/>
        </p:nvSpPr>
        <p:spPr>
          <a:xfrm>
            <a:off x="0" y="-4704"/>
            <a:ext cx="8915400" cy="6405503"/>
          </a:xfrm>
          <a:custGeom>
            <a:avLst/>
            <a:gdLst>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0 w 8686800"/>
              <a:gd name="connsiteY7" fmla="*/ 838505 h 6400800"/>
              <a:gd name="connsiteX8" fmla="*/ 838505 w 8686800"/>
              <a:gd name="connsiteY8" fmla="*/ 0 h 6400800"/>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838505 w 8686800"/>
              <a:gd name="connsiteY7" fmla="*/ 0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799558 w 9485112"/>
              <a:gd name="connsiteY0" fmla="*/ 9408 h 6400800"/>
              <a:gd name="connsiteX1" fmla="*/ 9485112 w 9485112"/>
              <a:gd name="connsiteY1" fmla="*/ 0 h 6400800"/>
              <a:gd name="connsiteX2" fmla="*/ 9485112 w 9485112"/>
              <a:gd name="connsiteY2" fmla="*/ 0 h 6400800"/>
              <a:gd name="connsiteX3" fmla="*/ 9485112 w 9485112"/>
              <a:gd name="connsiteY3" fmla="*/ 5562295 h 6400800"/>
              <a:gd name="connsiteX4" fmla="*/ 8646607 w 9485112"/>
              <a:gd name="connsiteY4" fmla="*/ 6400800 h 6400800"/>
              <a:gd name="connsiteX5" fmla="*/ 798312 w 9485112"/>
              <a:gd name="connsiteY5" fmla="*/ 6400800 h 6400800"/>
              <a:gd name="connsiteX6" fmla="*/ 798312 w 9485112"/>
              <a:gd name="connsiteY6" fmla="*/ 6400800 h 6400800"/>
              <a:gd name="connsiteX7" fmla="*/ 799558 w 9485112"/>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 w 8897221"/>
              <a:gd name="connsiteY0" fmla="*/ 0 h 6461947"/>
              <a:gd name="connsiteX1" fmla="*/ 8897221 w 8897221"/>
              <a:gd name="connsiteY1" fmla="*/ 61147 h 6461947"/>
              <a:gd name="connsiteX2" fmla="*/ 8897221 w 8897221"/>
              <a:gd name="connsiteY2" fmla="*/ 61147 h 6461947"/>
              <a:gd name="connsiteX3" fmla="*/ 8897221 w 8897221"/>
              <a:gd name="connsiteY3" fmla="*/ 5623442 h 6461947"/>
              <a:gd name="connsiteX4" fmla="*/ 8058716 w 8897221"/>
              <a:gd name="connsiteY4" fmla="*/ 6461947 h 6461947"/>
              <a:gd name="connsiteX5" fmla="*/ 210421 w 8897221"/>
              <a:gd name="connsiteY5" fmla="*/ 6461947 h 6461947"/>
              <a:gd name="connsiteX6" fmla="*/ 210421 w 8897221"/>
              <a:gd name="connsiteY6" fmla="*/ 6461947 h 6461947"/>
              <a:gd name="connsiteX7" fmla="*/ 1 w 8897221"/>
              <a:gd name="connsiteY7" fmla="*/ 0 h 6461947"/>
              <a:gd name="connsiteX0" fmla="*/ 537469 w 8686800"/>
              <a:gd name="connsiteY0" fmla="*/ 333964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537469 w 8686800"/>
              <a:gd name="connsiteY7" fmla="*/ 333964 h 6400800"/>
              <a:gd name="connsiteX0" fmla="*/ 1247 w 8686800"/>
              <a:gd name="connsiteY0" fmla="*/ 0 h 6405503"/>
              <a:gd name="connsiteX1" fmla="*/ 8686800 w 8686800"/>
              <a:gd name="connsiteY1" fmla="*/ 4703 h 6405503"/>
              <a:gd name="connsiteX2" fmla="*/ 8686800 w 8686800"/>
              <a:gd name="connsiteY2" fmla="*/ 4703 h 6405503"/>
              <a:gd name="connsiteX3" fmla="*/ 8686800 w 8686800"/>
              <a:gd name="connsiteY3" fmla="*/ 5566998 h 6405503"/>
              <a:gd name="connsiteX4" fmla="*/ 7848295 w 8686800"/>
              <a:gd name="connsiteY4" fmla="*/ 6405503 h 6405503"/>
              <a:gd name="connsiteX5" fmla="*/ 0 w 8686800"/>
              <a:gd name="connsiteY5" fmla="*/ 6405503 h 6405503"/>
              <a:gd name="connsiteX6" fmla="*/ 0 w 8686800"/>
              <a:gd name="connsiteY6" fmla="*/ 6405503 h 6405503"/>
              <a:gd name="connsiteX7" fmla="*/ 1247 w 8686800"/>
              <a:gd name="connsiteY7" fmla="*/ 0 h 640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86800" h="6405503">
                <a:moveTo>
                  <a:pt x="1247" y="0"/>
                </a:moveTo>
                <a:lnTo>
                  <a:pt x="8686800" y="4703"/>
                </a:lnTo>
                <a:lnTo>
                  <a:pt x="8686800" y="4703"/>
                </a:lnTo>
                <a:lnTo>
                  <a:pt x="8686800" y="5566998"/>
                </a:lnTo>
                <a:cubicBezTo>
                  <a:pt x="8686800" y="6030092"/>
                  <a:pt x="8311389" y="6405503"/>
                  <a:pt x="7848295" y="6405503"/>
                </a:cubicBezTo>
                <a:lnTo>
                  <a:pt x="0" y="6405503"/>
                </a:lnTo>
                <a:lnTo>
                  <a:pt x="0" y="6405503"/>
                </a:lnTo>
                <a:cubicBezTo>
                  <a:pt x="208" y="5340271"/>
                  <a:pt x="624" y="3195696"/>
                  <a:pt x="1247" y="0"/>
                </a:cubicBezTo>
                <a:close/>
              </a:path>
            </a:pathLst>
          </a:custGeom>
          <a:solidFill>
            <a:schemeClr val="bg1"/>
          </a:solidFill>
          <a:ln>
            <a:noFill/>
          </a:ln>
          <a:effectLst>
            <a:outerShdw blurRad="40005" dist="22987" dir="5400000" algn="tl"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a:lstStyle/>
          <a:p>
            <a:endParaRPr lang="en-US"/>
          </a:p>
        </p:txBody>
      </p:sp>
    </p:spTree>
    <p:extLst>
      <p:ext uri="{BB962C8B-B14F-4D97-AF65-F5344CB8AC3E}">
        <p14:creationId xmlns:p14="http://schemas.microsoft.com/office/powerpoint/2010/main" val="1388746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dictionary.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XP3cyRRAfX0?feature=player_detailpage" TargetMode="External"/><Relationship Id="rId4" Type="http://schemas.openxmlformats.org/officeDocument/2006/relationships/hyperlink" Target="https://www.youtube.com/watch?v=XP3cyRRAfX0&amp;feature=k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a:xfrm>
            <a:off x="514349" y="1407552"/>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b="1" dirty="0" smtClean="0">
                <a:solidFill>
                  <a:schemeClr val="bg1">
                    <a:lumMod val="50000"/>
                  </a:schemeClr>
                </a:solidFill>
              </a:rPr>
              <a:t>Understanding Cultural Competence in the Classroom</a:t>
            </a:r>
            <a:endParaRPr lang="en-US" sz="4800" b="1" dirty="0">
              <a:solidFill>
                <a:schemeClr val="bg1">
                  <a:lumMod val="50000"/>
                </a:schemeClr>
              </a:solidFill>
            </a:endParaRPr>
          </a:p>
        </p:txBody>
      </p:sp>
      <p:sp>
        <p:nvSpPr>
          <p:cNvPr id="8" name="TextBox 7"/>
          <p:cNvSpPr txBox="1"/>
          <p:nvPr/>
        </p:nvSpPr>
        <p:spPr>
          <a:xfrm>
            <a:off x="1695449" y="3334970"/>
            <a:ext cx="5867400" cy="1569660"/>
          </a:xfrm>
          <a:prstGeom prst="rect">
            <a:avLst/>
          </a:prstGeom>
          <a:noFill/>
        </p:spPr>
        <p:txBody>
          <a:bodyPr wrap="square" rtlCol="0">
            <a:spAutoFit/>
          </a:bodyPr>
          <a:lstStyle/>
          <a:p>
            <a:pPr algn="ctr"/>
            <a:r>
              <a:rPr lang="en-US" sz="3200" b="1" dirty="0" smtClean="0">
                <a:solidFill>
                  <a:schemeClr val="bg1">
                    <a:lumMod val="50000"/>
                  </a:schemeClr>
                </a:solidFill>
              </a:rPr>
              <a:t>Peer Facilitator Workshop</a:t>
            </a:r>
            <a:endParaRPr lang="en-US" sz="2800" b="1" dirty="0">
              <a:solidFill>
                <a:schemeClr val="bg1">
                  <a:lumMod val="50000"/>
                </a:schemeClr>
              </a:solidFill>
            </a:endParaRPr>
          </a:p>
          <a:p>
            <a:pPr algn="ctr"/>
            <a:endParaRPr lang="en-US" sz="3200" b="1" dirty="0" smtClean="0">
              <a:solidFill>
                <a:schemeClr val="bg1">
                  <a:lumMod val="50000"/>
                </a:schemeClr>
              </a:solidFill>
            </a:endParaRPr>
          </a:p>
          <a:p>
            <a:pPr algn="ctr"/>
            <a:endParaRPr lang="en-US" sz="3200" b="1" i="1" dirty="0">
              <a:solidFill>
                <a:schemeClr val="bg1">
                  <a:lumMod val="50000"/>
                </a:schemeClr>
              </a:solidFill>
            </a:endParaRPr>
          </a:p>
        </p:txBody>
      </p:sp>
      <p:sp>
        <p:nvSpPr>
          <p:cNvPr id="9" name="TextBox 8"/>
          <p:cNvSpPr txBox="1"/>
          <p:nvPr/>
        </p:nvSpPr>
        <p:spPr>
          <a:xfrm>
            <a:off x="2050595" y="4952679"/>
            <a:ext cx="5157108" cy="1569660"/>
          </a:xfrm>
          <a:prstGeom prst="rect">
            <a:avLst/>
          </a:prstGeom>
          <a:noFill/>
        </p:spPr>
        <p:txBody>
          <a:bodyPr wrap="square" rtlCol="0">
            <a:spAutoFit/>
          </a:bodyPr>
          <a:lstStyle/>
          <a:p>
            <a:pPr algn="ctr"/>
            <a:r>
              <a:rPr lang="en-US" sz="2400" b="1" i="1" dirty="0">
                <a:solidFill>
                  <a:schemeClr val="bg1">
                    <a:lumMod val="50000"/>
                  </a:schemeClr>
                </a:solidFill>
              </a:rPr>
              <a:t>Donna L. Pattison, </a:t>
            </a:r>
            <a:r>
              <a:rPr lang="en-US" sz="2400" b="1" i="1" dirty="0" smtClean="0">
                <a:solidFill>
                  <a:schemeClr val="bg1">
                    <a:lumMod val="50000"/>
                  </a:schemeClr>
                </a:solidFill>
              </a:rPr>
              <a:t>PhD</a:t>
            </a:r>
          </a:p>
          <a:p>
            <a:pPr algn="ctr"/>
            <a:r>
              <a:rPr lang="en-US" sz="2400" b="1" i="1" dirty="0" smtClean="0">
                <a:solidFill>
                  <a:schemeClr val="bg1">
                    <a:lumMod val="50000"/>
                  </a:schemeClr>
                </a:solidFill>
              </a:rPr>
              <a:t>Instructional Professor</a:t>
            </a:r>
          </a:p>
          <a:p>
            <a:pPr algn="ctr"/>
            <a:r>
              <a:rPr lang="en-US" sz="2400" b="1" i="1" dirty="0" smtClean="0">
                <a:solidFill>
                  <a:schemeClr val="bg1">
                    <a:lumMod val="50000"/>
                  </a:schemeClr>
                </a:solidFill>
              </a:rPr>
              <a:t>Department of Biology &amp; Biochemistry</a:t>
            </a:r>
            <a:endParaRPr lang="en-US" sz="2400" b="1" i="1" dirty="0">
              <a:solidFill>
                <a:schemeClr val="bg1">
                  <a:lumMod val="50000"/>
                </a:schemeClr>
              </a:solidFill>
            </a:endParaRPr>
          </a:p>
          <a:p>
            <a:pPr algn="ctr"/>
            <a:endParaRPr lang="en-US" sz="2400" dirty="0"/>
          </a:p>
        </p:txBody>
      </p:sp>
    </p:spTree>
    <p:extLst>
      <p:ext uri="{BB962C8B-B14F-4D97-AF65-F5344CB8AC3E}">
        <p14:creationId xmlns:p14="http://schemas.microsoft.com/office/powerpoint/2010/main" val="3395236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4892" y="69907"/>
            <a:ext cx="8538994" cy="1200329"/>
          </a:xfrm>
          <a:prstGeom prst="rect">
            <a:avLst/>
          </a:prstGeom>
          <a:noFill/>
        </p:spPr>
        <p:txBody>
          <a:bodyPr wrap="square" rtlCol="0">
            <a:spAutoFit/>
          </a:bodyPr>
          <a:lstStyle/>
          <a:p>
            <a:pPr algn="ctr"/>
            <a:r>
              <a:rPr lang="en-US" sz="3600" b="1" dirty="0" smtClean="0"/>
              <a:t>Be aware of your patterns </a:t>
            </a:r>
          </a:p>
          <a:p>
            <a:pPr algn="ctr"/>
            <a:r>
              <a:rPr lang="en-US" sz="3600" b="1" dirty="0" smtClean="0"/>
              <a:t>of interaction with students</a:t>
            </a:r>
            <a:endParaRPr lang="en-US" sz="3600" b="1" dirty="0"/>
          </a:p>
        </p:txBody>
      </p:sp>
      <p:sp>
        <p:nvSpPr>
          <p:cNvPr id="6" name="TextBox 5"/>
          <p:cNvSpPr txBox="1"/>
          <p:nvPr/>
        </p:nvSpPr>
        <p:spPr>
          <a:xfrm>
            <a:off x="1467774" y="1612084"/>
            <a:ext cx="6324600" cy="4314001"/>
          </a:xfrm>
          <a:prstGeom prst="rect">
            <a:avLst/>
          </a:prstGeom>
          <a:noFill/>
        </p:spPr>
        <p:txBody>
          <a:bodyPr wrap="square" rtlCol="0">
            <a:spAutoFit/>
          </a:bodyPr>
          <a:lstStyle/>
          <a:p>
            <a:pPr>
              <a:spcAft>
                <a:spcPts val="1000"/>
              </a:spcAft>
              <a:buFont typeface="Arial" pitchFamily="34" charset="0"/>
              <a:buChar char="•"/>
            </a:pPr>
            <a:r>
              <a:rPr lang="en-US" sz="2400" dirty="0" smtClean="0"/>
              <a:t>Who do you call on?</a:t>
            </a:r>
          </a:p>
          <a:p>
            <a:pPr>
              <a:spcAft>
                <a:spcPts val="1000"/>
              </a:spcAft>
              <a:buFont typeface="Arial" pitchFamily="34" charset="0"/>
              <a:buChar char="•"/>
            </a:pPr>
            <a:r>
              <a:rPr lang="en-US" sz="2400" dirty="0" smtClean="0"/>
              <a:t>Who do you praise?</a:t>
            </a:r>
          </a:p>
          <a:p>
            <a:pPr>
              <a:spcAft>
                <a:spcPts val="1000"/>
              </a:spcAft>
              <a:buFont typeface="Arial" pitchFamily="34" charset="0"/>
              <a:buChar char="•"/>
            </a:pPr>
            <a:r>
              <a:rPr lang="en-US" sz="2400" dirty="0" smtClean="0"/>
              <a:t>Who do you correct?</a:t>
            </a:r>
          </a:p>
          <a:p>
            <a:pPr>
              <a:spcAft>
                <a:spcPts val="1000"/>
              </a:spcAft>
              <a:buFont typeface="Arial" pitchFamily="34" charset="0"/>
              <a:buChar char="•"/>
            </a:pPr>
            <a:r>
              <a:rPr lang="en-US" sz="2400" dirty="0" smtClean="0"/>
              <a:t>Whose name do you use when referring to a group project?</a:t>
            </a:r>
          </a:p>
          <a:p>
            <a:pPr>
              <a:spcAft>
                <a:spcPts val="1000"/>
              </a:spcAft>
              <a:buFont typeface="Arial" pitchFamily="34" charset="0"/>
              <a:buChar char="•"/>
            </a:pPr>
            <a:r>
              <a:rPr lang="en-US" sz="2400" dirty="0" smtClean="0"/>
              <a:t>Who do you interact with?</a:t>
            </a:r>
          </a:p>
          <a:p>
            <a:pPr>
              <a:spcAft>
                <a:spcPts val="1000"/>
              </a:spcAft>
              <a:buFont typeface="Arial" pitchFamily="34" charset="0"/>
              <a:buChar char="•"/>
            </a:pPr>
            <a:r>
              <a:rPr lang="en-US" sz="2400" dirty="0" smtClean="0"/>
              <a:t>To whom do you tend to gravitate?</a:t>
            </a:r>
          </a:p>
          <a:p>
            <a:pPr>
              <a:spcAft>
                <a:spcPts val="1000"/>
              </a:spcAft>
              <a:buFont typeface="Arial" pitchFamily="34" charset="0"/>
              <a:buChar char="•"/>
            </a:pPr>
            <a:r>
              <a:rPr lang="en-US" sz="2400" dirty="0" smtClean="0"/>
              <a:t>Whose names do you remember?</a:t>
            </a:r>
          </a:p>
          <a:p>
            <a:pPr>
              <a:spcAft>
                <a:spcPts val="1000"/>
              </a:spcAft>
            </a:pPr>
            <a:endParaRPr lang="en-US" sz="2400" dirty="0"/>
          </a:p>
        </p:txBody>
      </p:sp>
      <p:sp>
        <p:nvSpPr>
          <p:cNvPr id="7" name="TextBox 6"/>
          <p:cNvSpPr txBox="1"/>
          <p:nvPr/>
        </p:nvSpPr>
        <p:spPr>
          <a:xfrm>
            <a:off x="360727" y="5645791"/>
            <a:ext cx="8011486" cy="1107996"/>
          </a:xfrm>
          <a:prstGeom prst="rect">
            <a:avLst/>
          </a:prstGeom>
          <a:noFill/>
        </p:spPr>
        <p:txBody>
          <a:bodyPr wrap="square" rtlCol="0">
            <a:spAutoFit/>
          </a:bodyPr>
          <a:lstStyle/>
          <a:p>
            <a:pPr algn="ctr"/>
            <a:r>
              <a:rPr lang="en-US" sz="2400" dirty="0"/>
              <a:t>The clipboard method:  If the class is small enough, track your interactions as they unfold during class.</a:t>
            </a:r>
          </a:p>
          <a:p>
            <a:pPr algn="ctr"/>
            <a:endParaRPr lang="en-US" dirty="0"/>
          </a:p>
        </p:txBody>
      </p:sp>
      <p:pic>
        <p:nvPicPr>
          <p:cNvPr id="8" name="Picture 2" descr="C:\Users\Donna\AppData\Local\Microsoft\Windows\Temporary Internet Files\Content.IE5\2U2TPUWV\CLIPBOARDart[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5342" y="3769084"/>
            <a:ext cx="1114063" cy="16407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1524000"/>
            <a:ext cx="7467600" cy="3693319"/>
          </a:xfrm>
          <a:prstGeom prst="rect">
            <a:avLst/>
          </a:prstGeom>
          <a:noFill/>
        </p:spPr>
        <p:txBody>
          <a:bodyPr wrap="square" rtlCol="0">
            <a:spAutoFit/>
          </a:bodyPr>
          <a:lstStyle/>
          <a:p>
            <a:r>
              <a:rPr lang="en-US" b="1" u="sng" dirty="0" smtClean="0"/>
              <a:t>Cultural:</a:t>
            </a:r>
          </a:p>
          <a:p>
            <a:endParaRPr lang="en-US" b="1" u="sng" dirty="0"/>
          </a:p>
          <a:p>
            <a:endParaRPr lang="en-US" b="1" u="sng" dirty="0" smtClean="0"/>
          </a:p>
          <a:p>
            <a:endParaRPr lang="en-US" b="1" u="sng" dirty="0"/>
          </a:p>
          <a:p>
            <a:r>
              <a:rPr lang="en-US" b="1" u="sng" dirty="0" smtClean="0"/>
              <a:t>Competence:</a:t>
            </a:r>
          </a:p>
          <a:p>
            <a:endParaRPr lang="en-US" b="1" u="sng" dirty="0"/>
          </a:p>
          <a:p>
            <a:endParaRPr lang="en-US" b="1" u="sng" dirty="0" smtClean="0"/>
          </a:p>
          <a:p>
            <a:endParaRPr lang="en-US" b="1" u="sng" dirty="0"/>
          </a:p>
          <a:p>
            <a:r>
              <a:rPr lang="en-US" b="1" u="sng" dirty="0" smtClean="0"/>
              <a:t>Cultural Competence:</a:t>
            </a:r>
          </a:p>
          <a:p>
            <a:endParaRPr lang="en-US" b="1" u="sng" dirty="0"/>
          </a:p>
          <a:p>
            <a:endParaRPr lang="en-US" b="1" u="sng" dirty="0" smtClean="0"/>
          </a:p>
          <a:p>
            <a:endParaRPr lang="en-US" b="1" u="sng" dirty="0"/>
          </a:p>
          <a:p>
            <a:endParaRPr lang="en-US" b="1" u="sng" dirty="0"/>
          </a:p>
        </p:txBody>
      </p:sp>
      <p:sp>
        <p:nvSpPr>
          <p:cNvPr id="4" name="TextBox 3"/>
          <p:cNvSpPr txBox="1"/>
          <p:nvPr/>
        </p:nvSpPr>
        <p:spPr>
          <a:xfrm>
            <a:off x="457200" y="304800"/>
            <a:ext cx="8077200" cy="769441"/>
          </a:xfrm>
          <a:prstGeom prst="rect">
            <a:avLst/>
          </a:prstGeom>
          <a:noFill/>
        </p:spPr>
        <p:txBody>
          <a:bodyPr wrap="square" rtlCol="0">
            <a:spAutoFit/>
          </a:bodyPr>
          <a:lstStyle/>
          <a:p>
            <a:pPr algn="ctr"/>
            <a:r>
              <a:rPr lang="en-US" sz="4400" dirty="0" smtClean="0"/>
              <a:t>Define Cultural Competence</a:t>
            </a:r>
            <a:endParaRPr lang="en-US" sz="4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1295400"/>
            <a:ext cx="8382000" cy="3970318"/>
          </a:xfrm>
          <a:prstGeom prst="rect">
            <a:avLst/>
          </a:prstGeom>
          <a:noFill/>
        </p:spPr>
        <p:txBody>
          <a:bodyPr wrap="square" rtlCol="0">
            <a:spAutoFit/>
          </a:bodyPr>
          <a:lstStyle/>
          <a:p>
            <a:r>
              <a:rPr lang="en-US" b="1" u="sng" dirty="0" smtClean="0"/>
              <a:t>Cultural: </a:t>
            </a:r>
            <a:r>
              <a:rPr lang="en-US" dirty="0" smtClean="0"/>
              <a:t>of or relating to the arts and manners that a group favors; denoting or deriving from or distinctive of the ways of living built up by a group of people; of or relating to the shared knowledge and values of a society (www.dictionary.com)</a:t>
            </a:r>
            <a:endParaRPr lang="en-US" b="1" u="sng" dirty="0" smtClean="0"/>
          </a:p>
          <a:p>
            <a:endParaRPr lang="en-US" b="1" u="sng" dirty="0"/>
          </a:p>
          <a:p>
            <a:endParaRPr lang="en-US" b="1" u="sng" dirty="0"/>
          </a:p>
          <a:p>
            <a:r>
              <a:rPr lang="en-US" b="1" u="sng" dirty="0" smtClean="0"/>
              <a:t>Competence:</a:t>
            </a:r>
            <a:r>
              <a:rPr lang="en-US" dirty="0" smtClean="0"/>
              <a:t>  adequacy; possession of required skill, knowledge, qualification, or capacity (</a:t>
            </a:r>
            <a:r>
              <a:rPr lang="en-US" dirty="0" smtClean="0">
                <a:hlinkClick r:id="rId2"/>
              </a:rPr>
              <a:t>www.dictionary.com</a:t>
            </a:r>
            <a:r>
              <a:rPr lang="en-US" dirty="0" smtClean="0"/>
              <a:t>)</a:t>
            </a:r>
          </a:p>
          <a:p>
            <a:endParaRPr lang="en-US" b="1" u="sng" dirty="0"/>
          </a:p>
          <a:p>
            <a:r>
              <a:rPr lang="en-US" b="1" u="sng" dirty="0" smtClean="0"/>
              <a:t>Cultural Competence:</a:t>
            </a:r>
            <a:r>
              <a:rPr lang="en-US" dirty="0" smtClean="0"/>
              <a:t>  the ability of people of one culture to understand, communicate, operate, and provide effective services to people of another given culture.</a:t>
            </a:r>
            <a:endParaRPr lang="en-US" b="1" u="sng" dirty="0" smtClean="0"/>
          </a:p>
          <a:p>
            <a:endParaRPr lang="en-US" b="1" u="sng" dirty="0"/>
          </a:p>
          <a:p>
            <a:endParaRPr lang="en-US" b="1" u="sng" dirty="0" smtClean="0"/>
          </a:p>
          <a:p>
            <a:endParaRPr lang="en-US" b="1" u="sng" dirty="0"/>
          </a:p>
          <a:p>
            <a:endParaRPr lang="en-US" b="1" u="sng" dirty="0"/>
          </a:p>
        </p:txBody>
      </p:sp>
      <p:sp>
        <p:nvSpPr>
          <p:cNvPr id="4" name="TextBox 3"/>
          <p:cNvSpPr txBox="1"/>
          <p:nvPr/>
        </p:nvSpPr>
        <p:spPr>
          <a:xfrm>
            <a:off x="487680" y="304800"/>
            <a:ext cx="8077200" cy="769441"/>
          </a:xfrm>
          <a:prstGeom prst="rect">
            <a:avLst/>
          </a:prstGeom>
          <a:noFill/>
        </p:spPr>
        <p:txBody>
          <a:bodyPr wrap="square" rtlCol="0">
            <a:spAutoFit/>
          </a:bodyPr>
          <a:lstStyle/>
          <a:p>
            <a:pPr algn="ctr"/>
            <a:r>
              <a:rPr lang="en-US" sz="4400" dirty="0" smtClean="0"/>
              <a:t>Define Cultural Competence</a:t>
            </a:r>
            <a:endParaRPr lang="en-US" sz="4400" dirty="0"/>
          </a:p>
        </p:txBody>
      </p:sp>
      <p:sp>
        <p:nvSpPr>
          <p:cNvPr id="5" name="TextBox 4"/>
          <p:cNvSpPr txBox="1"/>
          <p:nvPr/>
        </p:nvSpPr>
        <p:spPr>
          <a:xfrm>
            <a:off x="1981200" y="5265718"/>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1219200"/>
            <a:ext cx="7848600" cy="1477328"/>
          </a:xfrm>
          <a:prstGeom prst="rect">
            <a:avLst/>
          </a:prstGeom>
          <a:noFill/>
        </p:spPr>
        <p:txBody>
          <a:bodyPr wrap="square" rtlCol="0">
            <a:spAutoFit/>
          </a:bodyPr>
          <a:lstStyle/>
          <a:p>
            <a:pPr marL="342900" indent="-342900">
              <a:buAutoNum type="arabicPeriod"/>
            </a:pPr>
            <a:r>
              <a:rPr lang="en-US" dirty="0" smtClean="0"/>
              <a:t>What is it?</a:t>
            </a:r>
          </a:p>
          <a:p>
            <a:pPr marL="342900" indent="-342900">
              <a:buAutoNum type="arabicPeriod"/>
            </a:pPr>
            <a:r>
              <a:rPr lang="en-US" dirty="0" smtClean="0"/>
              <a:t>Why should we care?</a:t>
            </a:r>
          </a:p>
          <a:p>
            <a:pPr marL="342900" indent="-342900">
              <a:buAutoNum type="arabicPeriod"/>
            </a:pPr>
            <a:r>
              <a:rPr lang="en-US" dirty="0" smtClean="0"/>
              <a:t>What are common pitfalls that reveal a lack of it?</a:t>
            </a:r>
          </a:p>
          <a:p>
            <a:pPr marL="342900" indent="-342900"/>
            <a:endParaRPr lang="en-US" dirty="0" smtClean="0"/>
          </a:p>
          <a:p>
            <a:pPr marL="342900" indent="-342900">
              <a:buAutoNum type="arabicPeriod"/>
            </a:pPr>
            <a:endParaRPr lang="en-US" dirty="0"/>
          </a:p>
        </p:txBody>
      </p:sp>
      <p:sp>
        <p:nvSpPr>
          <p:cNvPr id="4" name="TextBox 3"/>
          <p:cNvSpPr txBox="1"/>
          <p:nvPr/>
        </p:nvSpPr>
        <p:spPr>
          <a:xfrm>
            <a:off x="550333" y="5257800"/>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
        <p:nvSpPr>
          <p:cNvPr id="5" name="TextBox 4"/>
          <p:cNvSpPr txBox="1"/>
          <p:nvPr/>
        </p:nvSpPr>
        <p:spPr>
          <a:xfrm>
            <a:off x="550333" y="312410"/>
            <a:ext cx="8001000" cy="769441"/>
          </a:xfrm>
          <a:prstGeom prst="rect">
            <a:avLst/>
          </a:prstGeom>
          <a:noFill/>
        </p:spPr>
        <p:txBody>
          <a:bodyPr wrap="square" rtlCol="0">
            <a:spAutoFit/>
          </a:bodyPr>
          <a:lstStyle/>
          <a:p>
            <a:pPr algn="ctr"/>
            <a:r>
              <a:rPr lang="en-US" sz="4400" dirty="0" smtClean="0"/>
              <a:t>Define Cultural Competence</a:t>
            </a:r>
            <a:endParaRPr lang="en-US" sz="4400" dirty="0"/>
          </a:p>
        </p:txBody>
      </p:sp>
      <p:pic>
        <p:nvPicPr>
          <p:cNvPr id="9" name="XP3cyRRAfX0?feature=player_detailpage"/>
          <p:cNvPicPr>
            <a:picLocks noRot="1" noChangeAspect="1"/>
          </p:cNvPicPr>
          <p:nvPr>
            <a:videoFile r:link="rId1"/>
          </p:nvPr>
        </p:nvPicPr>
        <p:blipFill>
          <a:blip r:embed="rId3"/>
          <a:stretch>
            <a:fillRect/>
          </a:stretch>
        </p:blipFill>
        <p:spPr>
          <a:xfrm>
            <a:off x="1943100" y="2590800"/>
            <a:ext cx="3657600" cy="2057400"/>
          </a:xfrm>
          <a:prstGeom prst="rect">
            <a:avLst/>
          </a:prstGeom>
        </p:spPr>
      </p:pic>
      <p:sp>
        <p:nvSpPr>
          <p:cNvPr id="10" name="Rectangle 9"/>
          <p:cNvSpPr/>
          <p:nvPr/>
        </p:nvSpPr>
        <p:spPr>
          <a:xfrm>
            <a:off x="550333" y="4890769"/>
            <a:ext cx="6629400" cy="276999"/>
          </a:xfrm>
          <a:prstGeom prst="rect">
            <a:avLst/>
          </a:prstGeom>
        </p:spPr>
        <p:txBody>
          <a:bodyPr wrap="square">
            <a:spAutoFit/>
          </a:bodyPr>
          <a:lstStyle/>
          <a:p>
            <a:r>
              <a:rPr lang="en-US" sz="1200" dirty="0">
                <a:hlinkClick r:id="rId4"/>
              </a:rPr>
              <a:t>https://</a:t>
            </a:r>
            <a:r>
              <a:rPr lang="en-US" sz="1200" dirty="0" smtClean="0">
                <a:hlinkClick r:id="rId4"/>
              </a:rPr>
              <a:t>www.youtube.com/watch?v=XP3cyRRAfX0&amp;feature=kp</a:t>
            </a:r>
            <a:r>
              <a:rPr lang="en-US" sz="1200" dirty="0" smtClean="0"/>
              <a:t>; retrieved 7/6/2014</a:t>
            </a:r>
            <a:endParaRPr lang="en-US"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389467"/>
            <a:ext cx="6781800" cy="1384995"/>
          </a:xfrm>
          <a:prstGeom prst="rect">
            <a:avLst/>
          </a:prstGeom>
          <a:noFill/>
        </p:spPr>
        <p:txBody>
          <a:bodyPr wrap="square" rtlCol="0">
            <a:spAutoFit/>
          </a:bodyPr>
          <a:lstStyle/>
          <a:p>
            <a:pPr algn="ctr"/>
            <a:r>
              <a:rPr lang="en-US" sz="2800" b="1" dirty="0" smtClean="0"/>
              <a:t>List at Least 5 Characteristics that vary between individuals that can be considered “cultural considerations”</a:t>
            </a:r>
            <a:endParaRPr lang="en-US" sz="2800" b="1" dirty="0"/>
          </a:p>
        </p:txBody>
      </p:sp>
      <p:sp>
        <p:nvSpPr>
          <p:cNvPr id="4" name="TextBox 3"/>
          <p:cNvSpPr txBox="1"/>
          <p:nvPr/>
        </p:nvSpPr>
        <p:spPr>
          <a:xfrm>
            <a:off x="1058333" y="2643664"/>
            <a:ext cx="7620000" cy="1477328"/>
          </a:xfrm>
          <a:prstGeom prst="rect">
            <a:avLst/>
          </a:prstGeom>
          <a:noFill/>
        </p:spPr>
        <p:txBody>
          <a:bodyPr wrap="square" rtlCol="0">
            <a:spAutoFit/>
          </a:bodyPr>
          <a:lstStyle/>
          <a:p>
            <a:pPr marL="342900" indent="-342900"/>
            <a:r>
              <a:rPr lang="en-US" dirty="0" smtClean="0"/>
              <a:t>1.</a:t>
            </a:r>
          </a:p>
          <a:p>
            <a:pPr marL="342900" indent="-342900"/>
            <a:r>
              <a:rPr lang="en-US" dirty="0" smtClean="0"/>
              <a:t>2.</a:t>
            </a:r>
          </a:p>
          <a:p>
            <a:pPr marL="342900" indent="-342900"/>
            <a:r>
              <a:rPr lang="en-US" dirty="0" smtClean="0"/>
              <a:t>3.</a:t>
            </a:r>
          </a:p>
          <a:p>
            <a:pPr marL="342900" indent="-342900"/>
            <a:r>
              <a:rPr lang="en-US" dirty="0" smtClean="0"/>
              <a:t>4.</a:t>
            </a:r>
          </a:p>
          <a:p>
            <a:pPr marL="342900" indent="-342900"/>
            <a:r>
              <a:rPr lang="en-US" dirty="0" smtClean="0"/>
              <a:t>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381000"/>
            <a:ext cx="7239000" cy="769441"/>
          </a:xfrm>
          <a:prstGeom prst="rect">
            <a:avLst/>
          </a:prstGeom>
          <a:noFill/>
        </p:spPr>
        <p:txBody>
          <a:bodyPr wrap="square" rtlCol="0">
            <a:spAutoFit/>
          </a:bodyPr>
          <a:lstStyle/>
          <a:p>
            <a:pPr algn="ctr"/>
            <a:r>
              <a:rPr lang="en-US" sz="4400" dirty="0" smtClean="0"/>
              <a:t>Characteristics to Consider</a:t>
            </a:r>
            <a:endParaRPr lang="en-US" sz="4400" dirty="0"/>
          </a:p>
        </p:txBody>
      </p:sp>
      <p:sp>
        <p:nvSpPr>
          <p:cNvPr id="4" name="TextBox 3"/>
          <p:cNvSpPr txBox="1"/>
          <p:nvPr/>
        </p:nvSpPr>
        <p:spPr>
          <a:xfrm>
            <a:off x="1207736" y="1524000"/>
            <a:ext cx="7391400" cy="2246769"/>
          </a:xfrm>
          <a:prstGeom prst="rect">
            <a:avLst/>
          </a:prstGeom>
          <a:noFill/>
        </p:spPr>
        <p:txBody>
          <a:bodyPr wrap="square" rtlCol="0">
            <a:spAutoFit/>
          </a:bodyPr>
          <a:lstStyle/>
          <a:p>
            <a:pPr marL="342900" indent="-342900">
              <a:buAutoNum type="arabicPeriod"/>
            </a:pPr>
            <a:r>
              <a:rPr lang="en-US" sz="2800" dirty="0" smtClean="0"/>
              <a:t>Gender</a:t>
            </a:r>
          </a:p>
          <a:p>
            <a:pPr marL="342900" indent="-342900">
              <a:buAutoNum type="arabicPeriod"/>
            </a:pPr>
            <a:r>
              <a:rPr lang="en-US" sz="2800" dirty="0" smtClean="0"/>
              <a:t>Ethnicity</a:t>
            </a:r>
          </a:p>
          <a:p>
            <a:pPr marL="342900" indent="-342900">
              <a:buAutoNum type="arabicPeriod"/>
            </a:pPr>
            <a:r>
              <a:rPr lang="en-US" sz="2800" dirty="0" smtClean="0"/>
              <a:t>Religion</a:t>
            </a:r>
          </a:p>
          <a:p>
            <a:pPr marL="342900" indent="-342900">
              <a:buAutoNum type="arabicPeriod"/>
            </a:pPr>
            <a:r>
              <a:rPr lang="en-US" sz="2800" dirty="0" smtClean="0"/>
              <a:t>Country of origin</a:t>
            </a:r>
          </a:p>
          <a:p>
            <a:pPr marL="342900" indent="-342900">
              <a:buAutoNum type="arabicPeriod"/>
            </a:pPr>
            <a:r>
              <a:rPr lang="en-US" sz="2800" dirty="0" smtClean="0"/>
              <a:t>Sexual orientation</a:t>
            </a:r>
            <a:endParaRPr lang="en-US" sz="2800" dirty="0"/>
          </a:p>
        </p:txBody>
      </p:sp>
      <p:sp>
        <p:nvSpPr>
          <p:cNvPr id="5" name="TextBox 4"/>
          <p:cNvSpPr txBox="1"/>
          <p:nvPr/>
        </p:nvSpPr>
        <p:spPr>
          <a:xfrm>
            <a:off x="1905000" y="4901737"/>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218440"/>
            <a:ext cx="7010400" cy="1200329"/>
          </a:xfrm>
          <a:prstGeom prst="rect">
            <a:avLst/>
          </a:prstGeom>
          <a:noFill/>
        </p:spPr>
        <p:txBody>
          <a:bodyPr wrap="square" rtlCol="0">
            <a:spAutoFit/>
          </a:bodyPr>
          <a:lstStyle/>
          <a:p>
            <a:pPr algn="ctr"/>
            <a:r>
              <a:rPr lang="en-US" sz="3600" b="1" dirty="0" smtClean="0"/>
              <a:t>Common Characteristics of Culturally Competent Educators</a:t>
            </a:r>
            <a:endParaRPr lang="en-US" sz="3600" b="1" dirty="0"/>
          </a:p>
        </p:txBody>
      </p:sp>
      <p:sp>
        <p:nvSpPr>
          <p:cNvPr id="4" name="TextBox 3"/>
          <p:cNvSpPr txBox="1"/>
          <p:nvPr/>
        </p:nvSpPr>
        <p:spPr>
          <a:xfrm>
            <a:off x="1485900" y="1432555"/>
            <a:ext cx="6324600" cy="4154984"/>
          </a:xfrm>
          <a:prstGeom prst="rect">
            <a:avLst/>
          </a:prstGeom>
          <a:noFill/>
        </p:spPr>
        <p:txBody>
          <a:bodyPr wrap="square" rtlCol="0">
            <a:spAutoFit/>
          </a:bodyPr>
          <a:lstStyle/>
          <a:p>
            <a:pPr marL="342900" indent="-342900">
              <a:buAutoNum type="arabicPeriod"/>
            </a:pPr>
            <a:r>
              <a:rPr lang="en-US" sz="2400" dirty="0" smtClean="0"/>
              <a:t>Use active learning</a:t>
            </a:r>
          </a:p>
          <a:p>
            <a:pPr marL="342900" indent="-342900">
              <a:buAutoNum type="arabicPeriod"/>
            </a:pPr>
            <a:r>
              <a:rPr lang="en-US" sz="2400" dirty="0" smtClean="0"/>
              <a:t>Develop a learning community in the classroom</a:t>
            </a:r>
          </a:p>
          <a:p>
            <a:pPr marL="342900" indent="-342900">
              <a:buAutoNum type="arabicPeriod"/>
            </a:pPr>
            <a:r>
              <a:rPr lang="en-US" sz="2400" dirty="0" smtClean="0"/>
              <a:t>Modify curriculum and instruction to match student learning styles</a:t>
            </a:r>
          </a:p>
          <a:p>
            <a:pPr marL="342900" indent="-342900">
              <a:buAutoNum type="arabicPeriod"/>
            </a:pPr>
            <a:r>
              <a:rPr lang="en-US" sz="2400" dirty="0" smtClean="0"/>
              <a:t>Maintain high expectations for all students</a:t>
            </a:r>
          </a:p>
          <a:p>
            <a:pPr marL="342900" indent="-342900">
              <a:buAutoNum type="arabicPeriod"/>
            </a:pPr>
            <a:r>
              <a:rPr lang="en-US" sz="2400" dirty="0" smtClean="0"/>
              <a:t>View culture as an asset to the learning environment</a:t>
            </a:r>
          </a:p>
          <a:p>
            <a:pPr marL="342900" indent="-342900">
              <a:buAutoNum type="arabicPeriod"/>
            </a:pPr>
            <a:r>
              <a:rPr lang="en-US" sz="2400" dirty="0" smtClean="0"/>
              <a:t>Generate cultural connections within the framework of teaching</a:t>
            </a:r>
          </a:p>
          <a:p>
            <a:pPr marL="342900" indent="-342900"/>
            <a:endParaRPr lang="en-US" sz="2400" dirty="0"/>
          </a:p>
        </p:txBody>
      </p:sp>
      <p:sp>
        <p:nvSpPr>
          <p:cNvPr id="5" name="TextBox 4"/>
          <p:cNvSpPr txBox="1"/>
          <p:nvPr/>
        </p:nvSpPr>
        <p:spPr>
          <a:xfrm>
            <a:off x="164538" y="5715000"/>
            <a:ext cx="8153400" cy="646331"/>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60400" y="152400"/>
            <a:ext cx="8001000" cy="1200329"/>
          </a:xfrm>
          <a:prstGeom prst="rect">
            <a:avLst/>
          </a:prstGeom>
          <a:noFill/>
        </p:spPr>
        <p:txBody>
          <a:bodyPr wrap="square" rtlCol="0">
            <a:spAutoFit/>
          </a:bodyPr>
          <a:lstStyle/>
          <a:p>
            <a:pPr algn="ctr"/>
            <a:r>
              <a:rPr lang="en-US" sz="3600" b="1" dirty="0" smtClean="0"/>
              <a:t>Maintaining High Expectations </a:t>
            </a:r>
            <a:endParaRPr lang="en-US" sz="3600" b="1" dirty="0" smtClean="0"/>
          </a:p>
          <a:p>
            <a:pPr algn="ctr"/>
            <a:r>
              <a:rPr lang="en-US" sz="3600" b="1" dirty="0" smtClean="0"/>
              <a:t>for </a:t>
            </a:r>
            <a:r>
              <a:rPr lang="en-US" sz="3600" b="1" dirty="0" smtClean="0"/>
              <a:t>All Students </a:t>
            </a:r>
            <a:endParaRPr lang="en-US" sz="3600" b="1" dirty="0"/>
          </a:p>
        </p:txBody>
      </p:sp>
      <p:sp>
        <p:nvSpPr>
          <p:cNvPr id="4" name="TextBox 3"/>
          <p:cNvSpPr txBox="1"/>
          <p:nvPr/>
        </p:nvSpPr>
        <p:spPr>
          <a:xfrm>
            <a:off x="548640" y="1337776"/>
            <a:ext cx="8102600" cy="4524315"/>
          </a:xfrm>
          <a:prstGeom prst="rect">
            <a:avLst/>
          </a:prstGeom>
          <a:noFill/>
        </p:spPr>
        <p:txBody>
          <a:bodyPr wrap="square" rtlCol="0">
            <a:spAutoFit/>
          </a:bodyPr>
          <a:lstStyle/>
          <a:p>
            <a:r>
              <a:rPr lang="en-US" b="1" u="sng" dirty="0" smtClean="0"/>
              <a:t>Pitfall:</a:t>
            </a:r>
          </a:p>
          <a:p>
            <a:endParaRPr lang="en-US" b="1" dirty="0"/>
          </a:p>
          <a:p>
            <a:r>
              <a:rPr lang="en-US" b="1" u="sng" dirty="0" smtClean="0"/>
              <a:t>The microscope:</a:t>
            </a:r>
          </a:p>
          <a:p>
            <a:r>
              <a:rPr lang="en-US" b="1" dirty="0" smtClean="0"/>
              <a:t>Explaining to one student how to focus the microscope </a:t>
            </a:r>
            <a:r>
              <a:rPr lang="en-US" b="1" dirty="0" err="1" smtClean="0"/>
              <a:t>vs</a:t>
            </a:r>
            <a:r>
              <a:rPr lang="en-US" b="1" dirty="0" smtClean="0"/>
              <a:t> focusing it for another student.  </a:t>
            </a:r>
          </a:p>
          <a:p>
            <a:endParaRPr lang="en-US" b="1" dirty="0"/>
          </a:p>
          <a:p>
            <a:r>
              <a:rPr lang="en-US" b="1" u="sng" dirty="0" smtClean="0"/>
              <a:t>Topic assignment:</a:t>
            </a:r>
          </a:p>
          <a:p>
            <a:r>
              <a:rPr lang="en-US" b="1" dirty="0" smtClean="0"/>
              <a:t>Challenging assignment to the “best” students and lesser topics for “other” students</a:t>
            </a:r>
          </a:p>
          <a:p>
            <a:endParaRPr lang="en-US" b="1" dirty="0"/>
          </a:p>
          <a:p>
            <a:r>
              <a:rPr lang="en-US" b="1" u="sng" dirty="0" smtClean="0"/>
              <a:t>Open discussion:</a:t>
            </a:r>
          </a:p>
          <a:p>
            <a:r>
              <a:rPr lang="en-US" b="1" dirty="0" smtClean="0"/>
              <a:t>Inadvertently calling on men more often than women in the classroom or vice versa.</a:t>
            </a:r>
            <a:endParaRPr lang="en-US" b="1" dirty="0"/>
          </a:p>
          <a:p>
            <a:endParaRPr lang="en-US" b="1" dirty="0" smtClean="0"/>
          </a:p>
          <a:p>
            <a:r>
              <a:rPr lang="en-US" b="1" dirty="0" smtClean="0"/>
              <a:t>Addressing answers to men rather than the woman who asked or vice versa.</a:t>
            </a:r>
          </a:p>
          <a:p>
            <a:endParaRPr lang="en-US" b="1" u="sng" dirty="0"/>
          </a:p>
        </p:txBody>
      </p:sp>
      <p:sp>
        <p:nvSpPr>
          <p:cNvPr id="5" name="TextBox 4"/>
          <p:cNvSpPr txBox="1"/>
          <p:nvPr/>
        </p:nvSpPr>
        <p:spPr>
          <a:xfrm>
            <a:off x="304800" y="5943600"/>
            <a:ext cx="8117840" cy="461665"/>
          </a:xfrm>
          <a:prstGeom prst="rect">
            <a:avLst/>
          </a:prstGeom>
          <a:noFill/>
        </p:spPr>
        <p:txBody>
          <a:bodyPr wrap="square" rtlCol="0">
            <a:spAutoFit/>
          </a:bodyPr>
          <a:lstStyle/>
          <a:p>
            <a:r>
              <a:rPr lang="en-US" sz="1200" b="1" dirty="0" smtClean="0"/>
              <a:t>Allen, D. and Tanner, K. (2007) Transformations:  Approaches to College Science Teaching.  </a:t>
            </a:r>
            <a:r>
              <a:rPr lang="en-US" sz="1200" b="1" i="1" dirty="0" smtClean="0"/>
              <a:t>Chapter 14 Cultural Competence in the College Biology Classroom.</a:t>
            </a:r>
            <a:endParaRPr lang="en-US" sz="1200" b="1" i="1" dirty="0"/>
          </a:p>
        </p:txBody>
      </p:sp>
      <p:sp>
        <p:nvSpPr>
          <p:cNvPr id="6" name="TextBox 5"/>
          <p:cNvSpPr txBox="1"/>
          <p:nvPr/>
        </p:nvSpPr>
        <p:spPr>
          <a:xfrm>
            <a:off x="1600200" y="5498068"/>
            <a:ext cx="5791200" cy="369332"/>
          </a:xfrm>
          <a:prstGeom prst="rect">
            <a:avLst/>
          </a:prstGeom>
          <a:noFill/>
        </p:spPr>
        <p:txBody>
          <a:bodyPr wrap="square" rtlCol="0">
            <a:spAutoFit/>
          </a:bodyPr>
          <a:lstStyle/>
          <a:p>
            <a:r>
              <a:rPr lang="en-US" b="1" i="1" dirty="0" smtClean="0"/>
              <a:t>Is there a hint of cultural bias in the examples above?</a:t>
            </a:r>
            <a:endParaRPr lang="en-US" b="1"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9667" y="228599"/>
            <a:ext cx="8001000" cy="1200329"/>
          </a:xfrm>
          <a:prstGeom prst="rect">
            <a:avLst/>
          </a:prstGeom>
          <a:noFill/>
        </p:spPr>
        <p:txBody>
          <a:bodyPr wrap="square" rtlCol="0">
            <a:spAutoFit/>
          </a:bodyPr>
          <a:lstStyle/>
          <a:p>
            <a:pPr algn="ctr"/>
            <a:r>
              <a:rPr lang="en-US" sz="3600" b="1" dirty="0" smtClean="0"/>
              <a:t>Developing Your Own </a:t>
            </a:r>
            <a:endParaRPr lang="en-US" sz="3600" b="1" dirty="0" smtClean="0"/>
          </a:p>
          <a:p>
            <a:pPr algn="ctr"/>
            <a:r>
              <a:rPr lang="en-US" sz="3600" b="1" dirty="0" smtClean="0"/>
              <a:t>Cultural </a:t>
            </a:r>
            <a:r>
              <a:rPr lang="en-US" sz="3600" b="1" dirty="0" smtClean="0"/>
              <a:t>Competence</a:t>
            </a:r>
            <a:endParaRPr lang="en-US" sz="3600" b="1" dirty="0"/>
          </a:p>
        </p:txBody>
      </p:sp>
      <p:sp>
        <p:nvSpPr>
          <p:cNvPr id="4" name="TextBox 3"/>
          <p:cNvSpPr txBox="1"/>
          <p:nvPr/>
        </p:nvSpPr>
        <p:spPr>
          <a:xfrm>
            <a:off x="685800" y="1752600"/>
            <a:ext cx="5943600" cy="3724096"/>
          </a:xfrm>
          <a:prstGeom prst="rect">
            <a:avLst/>
          </a:prstGeom>
          <a:noFill/>
        </p:spPr>
        <p:txBody>
          <a:bodyPr wrap="square" rtlCol="0">
            <a:spAutoFit/>
          </a:bodyPr>
          <a:lstStyle/>
          <a:p>
            <a:pPr marL="342900" indent="-342900">
              <a:buAutoNum type="arabicPeriod"/>
            </a:pPr>
            <a:r>
              <a:rPr lang="en-US" sz="2000" dirty="0" smtClean="0"/>
              <a:t>Take time to reflect on your habits and thoughts of mind.  Be honest with yourself. What do you believe?  What experiences have you had to make you feel that way? Are some of your beliefs actually driven by stereotypes or  television/radio models rather than real life experience?</a:t>
            </a:r>
          </a:p>
          <a:p>
            <a:pPr marL="342900" indent="-342900">
              <a:buAutoNum type="arabicPeriod"/>
            </a:pPr>
            <a:endParaRPr lang="en-US" sz="2000" dirty="0"/>
          </a:p>
          <a:p>
            <a:pPr marL="342900" indent="-342900">
              <a:buAutoNum type="arabicPeriod"/>
            </a:pPr>
            <a:r>
              <a:rPr lang="en-US" sz="2000" dirty="0" smtClean="0"/>
              <a:t>Monitor </a:t>
            </a:r>
            <a:r>
              <a:rPr lang="en-US" sz="2000" dirty="0" smtClean="0"/>
              <a:t>your language </a:t>
            </a:r>
            <a:r>
              <a:rPr lang="en-US" sz="2000" dirty="0" smtClean="0"/>
              <a:t>use </a:t>
            </a:r>
          </a:p>
          <a:p>
            <a:pPr marL="342900" indent="-342900">
              <a:buAutoNum type="arabicPeriod"/>
            </a:pPr>
            <a:endParaRPr lang="en-US" sz="2000" dirty="0"/>
          </a:p>
          <a:p>
            <a:pPr marL="342900" indent="-342900">
              <a:buAutoNum type="arabicPeriod"/>
            </a:pPr>
            <a:r>
              <a:rPr lang="en-US" sz="2000" dirty="0" smtClean="0"/>
              <a:t>Use </a:t>
            </a:r>
            <a:r>
              <a:rPr lang="en-US" sz="2000" dirty="0" smtClean="0"/>
              <a:t>diverse role models as examples in curriculum.</a:t>
            </a:r>
          </a:p>
          <a:p>
            <a:pPr marL="342900" indent="-342900">
              <a:buAutoNum type="arabicPeriod"/>
            </a:pPr>
            <a:endParaRPr lang="en-US" dirty="0"/>
          </a:p>
          <a:p>
            <a:pPr marL="342900" indent="-342900"/>
            <a:endParaRPr lang="en-US" dirty="0"/>
          </a:p>
        </p:txBody>
      </p:sp>
    </p:spTree>
  </p:cSld>
  <p:clrMapOvr>
    <a:masterClrMapping/>
  </p:clrMapOvr>
</p:sld>
</file>

<file path=ppt/theme/theme1.xml><?xml version="1.0" encoding="utf-8"?>
<a:theme xmlns:a="http://schemas.openxmlformats.org/drawingml/2006/main" name="NSM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NSM Template</Template>
  <TotalTime>395</TotalTime>
  <Words>632</Words>
  <Application>Microsoft Office PowerPoint</Application>
  <PresentationFormat>On-screen Show (4:3)</PresentationFormat>
  <Paragraphs>87</Paragraphs>
  <Slides>10</Slides>
  <Notes>0</Notes>
  <HiddenSlides>0</HiddenSlides>
  <MMClips>1</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NSM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Donna Pattison</dc:creator>
  <cp:lastModifiedBy>Donna</cp:lastModifiedBy>
  <cp:revision>64</cp:revision>
  <dcterms:created xsi:type="dcterms:W3CDTF">2012-11-13T20:53:57Z</dcterms:created>
  <dcterms:modified xsi:type="dcterms:W3CDTF">2015-07-23T18:28:54Z</dcterms:modified>
</cp:coreProperties>
</file>