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8" r:id="rId3"/>
    <p:sldId id="269" r:id="rId4"/>
    <p:sldId id="271" r:id="rId5"/>
    <p:sldId id="258" r:id="rId6"/>
    <p:sldId id="270" r:id="rId7"/>
    <p:sldId id="257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97" y="-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SM tertiary_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57CCEE-2FC4-444B-B6B8-115C8135C8F6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2560D9-145E-4EC5-9EDD-BBCEEEF52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http://www.las.uh.edu/lss/study-strategies-handouts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514349" y="140755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chemeClr val="bg1">
                    <a:lumMod val="50000"/>
                  </a:schemeClr>
                </a:solidFill>
              </a:rPr>
              <a:t>Student Motivation</a:t>
            </a:r>
            <a:endParaRPr lang="en-US" sz="4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5449" y="333497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Peer Facilitator Workshop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0595" y="4952679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353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457200"/>
            <a:ext cx="6400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Calibri" panose="020F0502020204030204" pitchFamily="34" charset="0"/>
              </a:rPr>
              <a:t>How can you make studying the subject more interesting and engaging for yourself?</a:t>
            </a:r>
            <a:endParaRPr lang="en-US" sz="4400" dirty="0">
              <a:latin typeface="Calibri" panose="020F0502020204030204" pitchFamily="34" charset="0"/>
            </a:endParaRPr>
          </a:p>
        </p:txBody>
      </p:sp>
      <p:pic>
        <p:nvPicPr>
          <p:cNvPr id="5124" name="Picture 4" descr="C:\Users\Donna Pattison\AppData\Local\Microsoft\Windows\Temporary Internet Files\Content.IE5\M4JJKYU9\MC90013669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3005" y="2743200"/>
            <a:ext cx="3517733" cy="34018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609600"/>
            <a:ext cx="723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Calibri" panose="020F0502020204030204" pitchFamily="34" charset="0"/>
              </a:rPr>
              <a:t>Interest and Engagement</a:t>
            </a:r>
            <a:endParaRPr lang="en-US" sz="4400" dirty="0">
              <a:latin typeface="Calibri" panose="020F0502020204030204" pitchFamily="34" charset="0"/>
            </a:endParaRPr>
          </a:p>
        </p:txBody>
      </p:sp>
      <p:pic>
        <p:nvPicPr>
          <p:cNvPr id="6149" name="Picture 5" descr="C:\Users\Donna Pattison\AppData\Local\Microsoft\Windows\Temporary Internet Files\Content.IE5\I89KVYXR\MC90005787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191000"/>
            <a:ext cx="2746799" cy="156484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46068" y="2057400"/>
            <a:ext cx="4419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 smtClean="0"/>
              <a:t>Make a game out of it.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Study with others</a:t>
            </a:r>
            <a:r>
              <a:rPr lang="en-US" sz="3200" dirty="0" smtClean="0"/>
              <a:t>.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Other methods?</a:t>
            </a:r>
            <a:endParaRPr lang="en-US" sz="3200" dirty="0" smtClean="0"/>
          </a:p>
          <a:p>
            <a:pPr marL="342900" indent="-342900"/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533400"/>
            <a:ext cx="5867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alibri" panose="020F0502020204030204" pitchFamily="34" charset="0"/>
              </a:rPr>
              <a:t>How do you measure self-efficacy accurately?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pic>
        <p:nvPicPr>
          <p:cNvPr id="7171" name="Picture 3" descr="C:\Users\Donna Pattison\AppData\Local\Microsoft\Windows\Temporary Internet Files\Content.IE5\9CCNGWL7\MC9000787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048000"/>
            <a:ext cx="3071778" cy="2715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533400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</a:rPr>
              <a:t>Self-Efficacy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676399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Guess what grade you will get on homework/quizzes, etc.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Don’t be tricked by “It’s an easy course, an easy </a:t>
            </a:r>
            <a:r>
              <a:rPr lang="en-US" sz="2400" dirty="0" err="1" smtClean="0"/>
              <a:t>prof</a:t>
            </a:r>
            <a:r>
              <a:rPr lang="en-US" sz="2400" dirty="0" smtClean="0"/>
              <a:t>…”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Assess your own learning.  What do you </a:t>
            </a:r>
            <a:r>
              <a:rPr lang="en-US" sz="2400" i="1" dirty="0" smtClean="0"/>
              <a:t>REALLY </a:t>
            </a:r>
            <a:r>
              <a:rPr lang="en-US" sz="2400" dirty="0" smtClean="0"/>
              <a:t>know and can recall vs. “well, it made perfect sense when I read it in the book”.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2387" y="486888"/>
            <a:ext cx="34529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</a:rPr>
              <a:t>Responsibility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3950" y="18288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Who is responsible for your learning?</a:t>
            </a:r>
            <a:endParaRPr lang="en-US" sz="2400" dirty="0"/>
          </a:p>
        </p:txBody>
      </p:sp>
      <p:pic>
        <p:nvPicPr>
          <p:cNvPr id="8195" name="Picture 3" descr="C:\Users\Donna Pattison\AppData\Local\Microsoft\Windows\Temporary Internet Files\Content.IE5\DCF4DU8D\MC900198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6442" y="2895600"/>
            <a:ext cx="2329758" cy="276529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" y="51054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can lead a horse to water, but you cannot make it drink……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49081" y="304800"/>
            <a:ext cx="35470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</a:rPr>
              <a:t>Accountability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pic>
        <p:nvPicPr>
          <p:cNvPr id="9219" name="Picture 3" descr="C:\Users\Donna Pattison\AppData\Local\Microsoft\Windows\Temporary Internet Files\Content.IE5\9CCNGWL7\MC90008957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648200"/>
            <a:ext cx="1832458" cy="148681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29831" y="1676400"/>
            <a:ext cx="64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3600" dirty="0" smtClean="0"/>
              <a:t>How to you create an accountability “network” and what is the value of it?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25338" y="533400"/>
            <a:ext cx="34540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dirty="0" smtClean="0">
                <a:latin typeface="Calibri" panose="020F0502020204030204" pitchFamily="34" charset="0"/>
              </a:rPr>
              <a:t>Accountability</a:t>
            </a:r>
            <a:endParaRPr lang="en-US" sz="4400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991096"/>
            <a:ext cx="533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Classmates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Friends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Family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Teachers/TAs/Tutors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Coach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533400"/>
            <a:ext cx="7239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Motivational Quotes that Keep You Moving</a:t>
            </a:r>
            <a:r>
              <a:rPr lang="en-US" sz="4400" dirty="0" smtClean="0"/>
              <a:t>…</a:t>
            </a:r>
          </a:p>
          <a:p>
            <a:endParaRPr lang="en-US" sz="4400" dirty="0"/>
          </a:p>
          <a:p>
            <a:r>
              <a:rPr lang="en-US" sz="4400" dirty="0" smtClean="0"/>
              <a:t>Share the ones you live by with your group.</a:t>
            </a:r>
            <a:endParaRPr lang="en-US" sz="4400" dirty="0"/>
          </a:p>
        </p:txBody>
      </p:sp>
      <p:pic>
        <p:nvPicPr>
          <p:cNvPr id="1026" name="Picture 2" descr="C:\Users\Donna\AppData\Local\Microsoft\Windows\Temporary Internet Files\Content.IE5\D7S9FDQG\cheerleader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733800"/>
            <a:ext cx="2362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435428"/>
            <a:ext cx="5410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Calibri" panose="020F0502020204030204" pitchFamily="34" charset="0"/>
              </a:rPr>
              <a:t>Motivational Quotes that Keep You Moving…</a:t>
            </a:r>
            <a:endParaRPr lang="en-US" sz="4400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819400"/>
            <a:ext cx="7086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 are what we repeatedly do.  Excellence, then, is not an act, but a habit.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			-Aristotle</a:t>
            </a:r>
          </a:p>
          <a:p>
            <a:endParaRPr lang="en-US" sz="1600" dirty="0"/>
          </a:p>
          <a:p>
            <a:r>
              <a:rPr lang="en-US" sz="1600" dirty="0" smtClean="0"/>
              <a:t>When you do what you’ve always done, you’ll be where you’ve always been.</a:t>
            </a:r>
          </a:p>
          <a:p>
            <a:endParaRPr lang="en-US" sz="1600" dirty="0" smtClean="0"/>
          </a:p>
          <a:p>
            <a:r>
              <a:rPr lang="en-US" sz="1600" dirty="0" smtClean="0"/>
              <a:t>If you’re early, you’re on time; if you’re on time, you’re late and if you’re late you’re (running laps, failing the exam, unemployed).</a:t>
            </a:r>
          </a:p>
          <a:p>
            <a:endParaRPr lang="en-US" sz="1600" dirty="0" smtClean="0"/>
          </a:p>
          <a:p>
            <a:r>
              <a:rPr lang="en-US" sz="1600" dirty="0" smtClean="0"/>
              <a:t>Leave your baggage on the sideline with the cases.  For the next 2 hours, you can’t do anything about your girlfriend, boyfriend, exam, job, etc.  So focus on what you’re here to do.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			-L. Richmond Sparks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			  Band Director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53340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400" b="1" dirty="0" smtClean="0">
                <a:latin typeface="Calibri" panose="020F0502020204030204" pitchFamily="34" charset="0"/>
              </a:rPr>
              <a:t>Quote of the Day…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0574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Why do teachers post these in classrooms?  </a:t>
            </a:r>
          </a:p>
          <a:p>
            <a:endParaRPr lang="en-US" sz="2800" dirty="0"/>
          </a:p>
          <a:p>
            <a:r>
              <a:rPr lang="en-US" sz="2800" dirty="0" smtClean="0"/>
              <a:t>How do you adapt the strategy for the college setting?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609600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Calibri" panose="020F0502020204030204" pitchFamily="34" charset="0"/>
              </a:rPr>
              <a:t>Set Smart Goals</a:t>
            </a:r>
            <a:endParaRPr lang="en-US" sz="440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209800"/>
            <a:ext cx="571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What are the characteristics of good goal setting?</a:t>
            </a:r>
            <a:endParaRPr lang="en-US" sz="2800" dirty="0">
              <a:latin typeface="Calibri" panose="020F0502020204030204" pitchFamily="34" charset="0"/>
            </a:endParaRPr>
          </a:p>
        </p:txBody>
      </p:sp>
      <p:pic>
        <p:nvPicPr>
          <p:cNvPr id="1028" name="Picture 4" descr="C:\Users\Donna Pattison\AppData\Local\Microsoft\Windows\Temporary Internet Files\Content.IE5\DCF4DU8D\MP9003987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1457" y="3163907"/>
            <a:ext cx="2068286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07645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first and most important thing about goals is having one.</a:t>
            </a:r>
          </a:p>
          <a:p>
            <a:endParaRPr lang="en-US" sz="2400" dirty="0" smtClean="0"/>
          </a:p>
          <a:p>
            <a:r>
              <a:rPr lang="en-US" sz="2400" dirty="0" smtClean="0"/>
              <a:t>		-Geoffrey </a:t>
            </a:r>
            <a:r>
              <a:rPr lang="en-US" sz="2400" dirty="0" err="1" smtClean="0"/>
              <a:t>Abert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637307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Calibri" panose="020F0502020204030204" pitchFamily="34" charset="0"/>
              </a:rPr>
              <a:t>Set Smart Goals</a:t>
            </a:r>
            <a:endParaRPr lang="en-US" sz="4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5249" y="508660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Calibri" panose="020F0502020204030204" pitchFamily="34" charset="0"/>
              </a:rPr>
              <a:t>Set Smart Goals</a:t>
            </a:r>
            <a:endParaRPr lang="en-US" sz="44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759527"/>
            <a:ext cx="426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Specific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Measurable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Action oriented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Realistic 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Timely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228600" y="5584836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http://www.las.uh.edu/lss/study-strategies-handouts.aspx</a:t>
            </a:r>
            <a:r>
              <a:rPr lang="en-US" dirty="0" smtClean="0"/>
              <a:t>; retrieved 2/14/2013</a:t>
            </a:r>
            <a:endParaRPr lang="en-US" dirty="0"/>
          </a:p>
        </p:txBody>
      </p:sp>
      <p:pic>
        <p:nvPicPr>
          <p:cNvPr id="2056" name="Picture 8" descr="C:\Users\Donna Pattison\AppData\Local\Microsoft\Windows\Temporary Internet Files\Content.IE5\31URBBFL\MC9002333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362200"/>
            <a:ext cx="1760899" cy="27250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520535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</a:rPr>
              <a:t>Task Value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pic>
        <p:nvPicPr>
          <p:cNvPr id="3081" name="Picture 9" descr="C:\Users\Donna Pattison\AppData\Local\Microsoft\Windows\Temporary Internet Files\Content.IE5\I89KVYXR\MC90034183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276600"/>
            <a:ext cx="3657600" cy="294436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990600" y="16002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How do you find </a:t>
            </a:r>
            <a:r>
              <a:rPr lang="en-US" sz="2800" dirty="0" smtClean="0">
                <a:latin typeface="Calibri" panose="020F0502020204030204" pitchFamily="34" charset="0"/>
              </a:rPr>
              <a:t>motivation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</a:rPr>
              <a:t>when you are completely disinterested in the topic at hand?</a:t>
            </a:r>
            <a:endParaRPr lang="en-US" sz="2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304800"/>
            <a:ext cx="632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</a:rPr>
              <a:t>Task Value</a:t>
            </a:r>
            <a:endParaRPr lang="en-US" sz="4400" b="1" dirty="0">
              <a:latin typeface="Calibri" panose="020F0502020204030204" pitchFamily="34" charset="0"/>
            </a:endParaRPr>
          </a:p>
        </p:txBody>
      </p:sp>
      <p:pic>
        <p:nvPicPr>
          <p:cNvPr id="4099" name="Picture 3" descr="C:\Users\Donna Pattison\AppData\Local\Microsoft\Windows\Temporary Internet Files\Content.IE5\M4JJKYU9\MC9002972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343" y="4334264"/>
            <a:ext cx="1828800" cy="1828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89709" y="1676400"/>
            <a:ext cx="563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Try to relate the material to something that is relevant to you.</a:t>
            </a:r>
          </a:p>
          <a:p>
            <a:pPr marL="342900" indent="-342900">
              <a:buAutoNum type="arabicPeriod"/>
            </a:pPr>
            <a:endParaRPr lang="en-US" sz="2800" dirty="0" smtClean="0"/>
          </a:p>
          <a:p>
            <a:pPr marL="342900" indent="-342900">
              <a:buAutoNum type="arabicPeriod"/>
            </a:pPr>
            <a:r>
              <a:rPr lang="en-US" sz="2800" dirty="0" smtClean="0"/>
              <a:t>Try to identify with the people teaching the material.  Why is it interesting to them?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SM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NSM Template</Template>
  <TotalTime>103</TotalTime>
  <Words>319</Words>
  <Application>Microsoft Office PowerPoint</Application>
  <PresentationFormat>On-screen Show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NSM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Donna Pattison</dc:creator>
  <cp:lastModifiedBy>Donna</cp:lastModifiedBy>
  <cp:revision>48</cp:revision>
  <dcterms:created xsi:type="dcterms:W3CDTF">2013-02-15T02:04:48Z</dcterms:created>
  <dcterms:modified xsi:type="dcterms:W3CDTF">2015-07-23T15:34:13Z</dcterms:modified>
</cp:coreProperties>
</file>