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25"/>
  </p:notesMasterIdLst>
  <p:sldIdLst>
    <p:sldId id="258" r:id="rId2"/>
    <p:sldId id="257" r:id="rId3"/>
    <p:sldId id="259" r:id="rId4"/>
    <p:sldId id="261" r:id="rId5"/>
    <p:sldId id="262" r:id="rId6"/>
    <p:sldId id="264" r:id="rId7"/>
    <p:sldId id="265" r:id="rId8"/>
    <p:sldId id="280" r:id="rId9"/>
    <p:sldId id="281" r:id="rId10"/>
    <p:sldId id="279" r:id="rId11"/>
    <p:sldId id="283" r:id="rId12"/>
    <p:sldId id="284" r:id="rId13"/>
    <p:sldId id="268" r:id="rId14"/>
    <p:sldId id="269" r:id="rId15"/>
    <p:sldId id="270" r:id="rId16"/>
    <p:sldId id="285" r:id="rId17"/>
    <p:sldId id="271" r:id="rId18"/>
    <p:sldId id="272" r:id="rId19"/>
    <p:sldId id="273" r:id="rId20"/>
    <p:sldId id="274" r:id="rId21"/>
    <p:sldId id="275"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60"/>
  </p:normalViewPr>
  <p:slideViewPr>
    <p:cSldViewPr snapToGrid="0" snapToObjects="1">
      <p:cViewPr varScale="1">
        <p:scale>
          <a:sx n="63" d="100"/>
          <a:sy n="63" d="100"/>
        </p:scale>
        <p:origin x="72"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01FC11-5146-4725-AF45-10E213E7FAEF}" type="datetimeFigureOut">
              <a:rPr lang="en-US" smtClean="0"/>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3D881B-FAF3-4115-B305-07695DAD36E2}" type="slidenum">
              <a:rPr lang="en-US" smtClean="0"/>
              <a:t>‹#›</a:t>
            </a:fld>
            <a:endParaRPr lang="en-US"/>
          </a:p>
        </p:txBody>
      </p:sp>
    </p:spTree>
    <p:extLst>
      <p:ext uri="{BB962C8B-B14F-4D97-AF65-F5344CB8AC3E}">
        <p14:creationId xmlns:p14="http://schemas.microsoft.com/office/powerpoint/2010/main" val="279193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Violinists have expanded </a:t>
            </a:r>
            <a:r>
              <a:rPr lang="en-US" baseline="0" dirty="0" smtClean="0"/>
              <a:t>somatosensory cortex regions compared to non-musicians due to the left hand string repetition.  Practice and repetition yield physical changes in the brain.  </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3</a:t>
            </a:fld>
            <a:endParaRPr lang="en-US"/>
          </a:p>
        </p:txBody>
      </p:sp>
    </p:spTree>
    <p:extLst>
      <p:ext uri="{BB962C8B-B14F-4D97-AF65-F5344CB8AC3E}">
        <p14:creationId xmlns:p14="http://schemas.microsoft.com/office/powerpoint/2010/main" val="357240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don’t continuously practice</a:t>
            </a:r>
            <a:r>
              <a:rPr lang="en-US" baseline="0" dirty="0" smtClean="0"/>
              <a:t> juggling, your juggling skills decline.  If you don’t use a second language you’ve learned, you forget parts of it over time.</a:t>
            </a:r>
          </a:p>
          <a:p>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4</a:t>
            </a:fld>
            <a:endParaRPr lang="en-US"/>
          </a:p>
        </p:txBody>
      </p:sp>
    </p:spTree>
    <p:extLst>
      <p:ext uri="{BB962C8B-B14F-4D97-AF65-F5344CB8AC3E}">
        <p14:creationId xmlns:p14="http://schemas.microsoft.com/office/powerpoint/2010/main" val="1248736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10</a:t>
            </a:fld>
            <a:endParaRPr lang="en-US"/>
          </a:p>
        </p:txBody>
      </p:sp>
    </p:spTree>
    <p:extLst>
      <p:ext uri="{BB962C8B-B14F-4D97-AF65-F5344CB8AC3E}">
        <p14:creationId xmlns:p14="http://schemas.microsoft.com/office/powerpoint/2010/main" val="607510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Spatial relations</a:t>
            </a:r>
            <a:r>
              <a:rPr lang="en-US" baseline="0" dirty="0" smtClean="0"/>
              <a:t> and patterns.</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13</a:t>
            </a:fld>
            <a:endParaRPr lang="en-US"/>
          </a:p>
        </p:txBody>
      </p:sp>
    </p:spTree>
    <p:extLst>
      <p:ext uri="{BB962C8B-B14F-4D97-AF65-F5344CB8AC3E}">
        <p14:creationId xmlns:p14="http://schemas.microsoft.com/office/powerpoint/2010/main" val="3107477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Sound, light, and patterns</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14</a:t>
            </a:fld>
            <a:endParaRPr lang="en-US"/>
          </a:p>
        </p:txBody>
      </p:sp>
    </p:spTree>
    <p:extLst>
      <p:ext uri="{BB962C8B-B14F-4D97-AF65-F5344CB8AC3E}">
        <p14:creationId xmlns:p14="http://schemas.microsoft.com/office/powerpoint/2010/main" val="35062370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descr="NSM secondary.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0" y="228600"/>
            <a:ext cx="4572000" cy="631427"/>
          </a:xfrm>
          <a:prstGeom prst="rect">
            <a:avLst/>
          </a:prstGeom>
        </p:spPr>
      </p:pic>
    </p:spTree>
    <p:extLst>
      <p:ext uri="{BB962C8B-B14F-4D97-AF65-F5344CB8AC3E}">
        <p14:creationId xmlns:p14="http://schemas.microsoft.com/office/powerpoint/2010/main" val="34873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descr="NSM tertiary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5600" y="6446520"/>
            <a:ext cx="4749800" cy="355600"/>
          </a:xfrm>
          <a:prstGeom prst="rect">
            <a:avLst/>
          </a:prstGeom>
        </p:spPr>
      </p:pic>
    </p:spTree>
    <p:extLst>
      <p:ext uri="{BB962C8B-B14F-4D97-AF65-F5344CB8AC3E}">
        <p14:creationId xmlns:p14="http://schemas.microsoft.com/office/powerpoint/2010/main" val="3858044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A717607-F6EE-4417-8FEE-8B1806D44D7C}" type="datetimeFigureOut">
              <a:rPr lang="en-US" smtClean="0"/>
              <a:t>10/26/2017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806B920A-0897-40BD-A068-00C61D471695}" type="slidenum">
              <a:rPr lang="en-US" smtClean="0"/>
              <a:t>‹#›</a:t>
            </a:fld>
            <a:endParaRPr lang="en-US"/>
          </a:p>
        </p:txBody>
      </p:sp>
    </p:spTree>
    <p:extLst>
      <p:ext uri="{BB962C8B-B14F-4D97-AF65-F5344CB8AC3E}">
        <p14:creationId xmlns:p14="http://schemas.microsoft.com/office/powerpoint/2010/main" val="1884576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9" name="Round Diagonal Corner Rectangle 5"/>
          <p:cNvSpPr/>
          <p:nvPr userDrawn="1"/>
        </p:nvSpPr>
        <p:spPr>
          <a:xfrm>
            <a:off x="0" y="-4704"/>
            <a:ext cx="8915400" cy="6405503"/>
          </a:xfrm>
          <a:custGeom>
            <a:avLst/>
            <a:gdLst>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0 w 8686800"/>
              <a:gd name="connsiteY7" fmla="*/ 838505 h 6400800"/>
              <a:gd name="connsiteX8" fmla="*/ 838505 w 8686800"/>
              <a:gd name="connsiteY8" fmla="*/ 0 h 6400800"/>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838505 w 8686800"/>
              <a:gd name="connsiteY7" fmla="*/ 0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799558 w 9485112"/>
              <a:gd name="connsiteY0" fmla="*/ 9408 h 6400800"/>
              <a:gd name="connsiteX1" fmla="*/ 9485112 w 9485112"/>
              <a:gd name="connsiteY1" fmla="*/ 0 h 6400800"/>
              <a:gd name="connsiteX2" fmla="*/ 9485112 w 9485112"/>
              <a:gd name="connsiteY2" fmla="*/ 0 h 6400800"/>
              <a:gd name="connsiteX3" fmla="*/ 9485112 w 9485112"/>
              <a:gd name="connsiteY3" fmla="*/ 5562295 h 6400800"/>
              <a:gd name="connsiteX4" fmla="*/ 8646607 w 9485112"/>
              <a:gd name="connsiteY4" fmla="*/ 6400800 h 6400800"/>
              <a:gd name="connsiteX5" fmla="*/ 798312 w 9485112"/>
              <a:gd name="connsiteY5" fmla="*/ 6400800 h 6400800"/>
              <a:gd name="connsiteX6" fmla="*/ 798312 w 9485112"/>
              <a:gd name="connsiteY6" fmla="*/ 6400800 h 6400800"/>
              <a:gd name="connsiteX7" fmla="*/ 799558 w 9485112"/>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 w 8897221"/>
              <a:gd name="connsiteY0" fmla="*/ 0 h 6461947"/>
              <a:gd name="connsiteX1" fmla="*/ 8897221 w 8897221"/>
              <a:gd name="connsiteY1" fmla="*/ 61147 h 6461947"/>
              <a:gd name="connsiteX2" fmla="*/ 8897221 w 8897221"/>
              <a:gd name="connsiteY2" fmla="*/ 61147 h 6461947"/>
              <a:gd name="connsiteX3" fmla="*/ 8897221 w 8897221"/>
              <a:gd name="connsiteY3" fmla="*/ 5623442 h 6461947"/>
              <a:gd name="connsiteX4" fmla="*/ 8058716 w 8897221"/>
              <a:gd name="connsiteY4" fmla="*/ 6461947 h 6461947"/>
              <a:gd name="connsiteX5" fmla="*/ 210421 w 8897221"/>
              <a:gd name="connsiteY5" fmla="*/ 6461947 h 6461947"/>
              <a:gd name="connsiteX6" fmla="*/ 210421 w 8897221"/>
              <a:gd name="connsiteY6" fmla="*/ 6461947 h 6461947"/>
              <a:gd name="connsiteX7" fmla="*/ 1 w 8897221"/>
              <a:gd name="connsiteY7" fmla="*/ 0 h 6461947"/>
              <a:gd name="connsiteX0" fmla="*/ 537469 w 8686800"/>
              <a:gd name="connsiteY0" fmla="*/ 333964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537469 w 8686800"/>
              <a:gd name="connsiteY7" fmla="*/ 333964 h 6400800"/>
              <a:gd name="connsiteX0" fmla="*/ 1247 w 8686800"/>
              <a:gd name="connsiteY0" fmla="*/ 0 h 6405503"/>
              <a:gd name="connsiteX1" fmla="*/ 8686800 w 8686800"/>
              <a:gd name="connsiteY1" fmla="*/ 4703 h 6405503"/>
              <a:gd name="connsiteX2" fmla="*/ 8686800 w 8686800"/>
              <a:gd name="connsiteY2" fmla="*/ 4703 h 6405503"/>
              <a:gd name="connsiteX3" fmla="*/ 8686800 w 8686800"/>
              <a:gd name="connsiteY3" fmla="*/ 5566998 h 6405503"/>
              <a:gd name="connsiteX4" fmla="*/ 7848295 w 8686800"/>
              <a:gd name="connsiteY4" fmla="*/ 6405503 h 6405503"/>
              <a:gd name="connsiteX5" fmla="*/ 0 w 8686800"/>
              <a:gd name="connsiteY5" fmla="*/ 6405503 h 6405503"/>
              <a:gd name="connsiteX6" fmla="*/ 0 w 8686800"/>
              <a:gd name="connsiteY6" fmla="*/ 6405503 h 6405503"/>
              <a:gd name="connsiteX7" fmla="*/ 1247 w 8686800"/>
              <a:gd name="connsiteY7" fmla="*/ 0 h 640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86800" h="6405503">
                <a:moveTo>
                  <a:pt x="1247" y="0"/>
                </a:moveTo>
                <a:lnTo>
                  <a:pt x="8686800" y="4703"/>
                </a:lnTo>
                <a:lnTo>
                  <a:pt x="8686800" y="4703"/>
                </a:lnTo>
                <a:lnTo>
                  <a:pt x="8686800" y="5566998"/>
                </a:lnTo>
                <a:cubicBezTo>
                  <a:pt x="8686800" y="6030092"/>
                  <a:pt x="8311389" y="6405503"/>
                  <a:pt x="7848295" y="6405503"/>
                </a:cubicBezTo>
                <a:lnTo>
                  <a:pt x="0" y="6405503"/>
                </a:lnTo>
                <a:lnTo>
                  <a:pt x="0" y="6405503"/>
                </a:lnTo>
                <a:cubicBezTo>
                  <a:pt x="208" y="5340271"/>
                  <a:pt x="624" y="3195696"/>
                  <a:pt x="1247" y="0"/>
                </a:cubicBezTo>
                <a:close/>
              </a:path>
            </a:pathLst>
          </a:custGeom>
          <a:solidFill>
            <a:schemeClr val="bg1"/>
          </a:solidFill>
          <a:ln>
            <a:noFill/>
          </a:ln>
          <a:effectLst>
            <a:outerShdw blurRad="40005" dist="22987" dir="5400000" algn="tl"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a:lstStyle/>
          <a:p>
            <a:endParaRPr lang="en-US"/>
          </a:p>
        </p:txBody>
      </p:sp>
    </p:spTree>
    <p:extLst>
      <p:ext uri="{BB962C8B-B14F-4D97-AF65-F5344CB8AC3E}">
        <p14:creationId xmlns:p14="http://schemas.microsoft.com/office/powerpoint/2010/main" val="138874692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ninds.nih.gov/Disorders/Patient-Caregiver-Education/Life-and-Death-Neuron"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thinkedu.net/blog/wp-content/uploads/2015/12/Memory-Retention-and-the-Forgetting-Curve-Infographic.p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ninds.nih.gov/Disorders/Patient-Caregiver-Education/Life-and-Death-Neuron" TargetMode="External"/><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695449" y="3603911"/>
            <a:ext cx="5867400" cy="1077218"/>
          </a:xfrm>
          <a:prstGeom prst="rect">
            <a:avLst/>
          </a:prstGeom>
          <a:noFill/>
        </p:spPr>
        <p:txBody>
          <a:bodyPr wrap="square" rtlCol="0">
            <a:spAutoFit/>
          </a:bodyPr>
          <a:lstStyle/>
          <a:p>
            <a:pPr algn="ctr"/>
            <a:r>
              <a:rPr lang="en-US" sz="3200" b="1" dirty="0" smtClean="0">
                <a:solidFill>
                  <a:schemeClr val="bg1">
                    <a:lumMod val="50000"/>
                  </a:schemeClr>
                </a:solidFill>
              </a:rPr>
              <a:t>Peer Facilitator Workshop</a:t>
            </a:r>
          </a:p>
          <a:p>
            <a:pPr algn="ctr"/>
            <a:endParaRPr lang="en-US" sz="3200" b="1" i="1" dirty="0">
              <a:solidFill>
                <a:schemeClr val="bg1">
                  <a:lumMod val="50000"/>
                </a:schemeClr>
              </a:solidFill>
            </a:endParaRPr>
          </a:p>
        </p:txBody>
      </p:sp>
      <p:sp>
        <p:nvSpPr>
          <p:cNvPr id="9" name="TextBox 8"/>
          <p:cNvSpPr txBox="1"/>
          <p:nvPr/>
        </p:nvSpPr>
        <p:spPr>
          <a:xfrm>
            <a:off x="2050595" y="4549268"/>
            <a:ext cx="5157108" cy="830997"/>
          </a:xfrm>
          <a:prstGeom prst="rect">
            <a:avLst/>
          </a:prstGeom>
          <a:noFill/>
        </p:spPr>
        <p:txBody>
          <a:bodyPr wrap="square" rtlCol="0">
            <a:spAutoFit/>
          </a:bodyPr>
          <a:lstStyle/>
          <a:p>
            <a:pPr algn="ctr"/>
            <a:r>
              <a:rPr lang="en-US" sz="2400" b="1" i="1" dirty="0">
                <a:solidFill>
                  <a:schemeClr val="bg1">
                    <a:lumMod val="50000"/>
                  </a:schemeClr>
                </a:solidFill>
              </a:rPr>
              <a:t>Donna L. </a:t>
            </a:r>
            <a:r>
              <a:rPr lang="en-US" sz="2400" b="1" i="1" dirty="0" smtClean="0">
                <a:solidFill>
                  <a:schemeClr val="bg1">
                    <a:lumMod val="50000"/>
                  </a:schemeClr>
                </a:solidFill>
              </a:rPr>
              <a:t>Pattison</a:t>
            </a:r>
            <a:endParaRPr lang="en-US" sz="2400" b="1" i="1" dirty="0">
              <a:solidFill>
                <a:schemeClr val="bg1">
                  <a:lumMod val="50000"/>
                </a:schemeClr>
              </a:solidFill>
            </a:endParaRPr>
          </a:p>
          <a:p>
            <a:pPr algn="ctr"/>
            <a:endParaRPr lang="en-US" sz="2400" dirty="0"/>
          </a:p>
        </p:txBody>
      </p:sp>
      <p:sp>
        <p:nvSpPr>
          <p:cNvPr id="10" name="Title 2"/>
          <p:cNvSpPr txBox="1">
            <a:spLocks/>
          </p:cNvSpPr>
          <p:nvPr/>
        </p:nvSpPr>
        <p:spPr>
          <a:xfrm>
            <a:off x="514349" y="1407552"/>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b="1" dirty="0" smtClean="0">
                <a:solidFill>
                  <a:schemeClr val="bg1">
                    <a:lumMod val="50000"/>
                  </a:schemeClr>
                </a:solidFill>
              </a:rPr>
              <a:t>How Do We Learn and Remember?</a:t>
            </a:r>
            <a:endParaRPr lang="en-US" sz="4800" b="1" dirty="0">
              <a:solidFill>
                <a:schemeClr val="bg1">
                  <a:lumMod val="50000"/>
                </a:schemeClr>
              </a:solidFill>
            </a:endParaRPr>
          </a:p>
        </p:txBody>
      </p:sp>
    </p:spTree>
    <p:extLst>
      <p:ext uri="{BB962C8B-B14F-4D97-AF65-F5344CB8AC3E}">
        <p14:creationId xmlns:p14="http://schemas.microsoft.com/office/powerpoint/2010/main" val="3101001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Memory test"/>
          <p:cNvPicPr>
            <a:picLocks noChangeAspect="1" noChangeArrowheads="1"/>
          </p:cNvPicPr>
          <p:nvPr/>
        </p:nvPicPr>
        <p:blipFill rotWithShape="1">
          <a:blip r:embed="rId3">
            <a:extLst>
              <a:ext uri="{28A0092B-C50C-407E-A947-70E740481C1C}">
                <a14:useLocalDpi xmlns:a14="http://schemas.microsoft.com/office/drawing/2010/main" val="0"/>
              </a:ext>
            </a:extLst>
          </a:blip>
          <a:srcRect t="7009"/>
          <a:stretch/>
        </p:blipFill>
        <p:spPr bwMode="auto">
          <a:xfrm>
            <a:off x="1550458" y="211666"/>
            <a:ext cx="6100234" cy="567266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85750" y="5592189"/>
            <a:ext cx="8629650" cy="646331"/>
          </a:xfrm>
          <a:prstGeom prst="rect">
            <a:avLst/>
          </a:prstGeom>
        </p:spPr>
        <p:txBody>
          <a:bodyPr wrap="square">
            <a:spAutoFit/>
          </a:bodyPr>
          <a:lstStyle/>
          <a:p>
            <a:r>
              <a:rPr lang="en-US" dirty="0" smtClean="0"/>
              <a:t>http://www.abc.net.au/radionational/programs/scienceshow/testing-the-effect-of-colour-on-the-ability-to-memorise/4545604</a:t>
            </a:r>
            <a:endParaRPr lang="en-US" dirty="0"/>
          </a:p>
        </p:txBody>
      </p:sp>
    </p:spTree>
    <p:extLst>
      <p:ext uri="{BB962C8B-B14F-4D97-AF65-F5344CB8AC3E}">
        <p14:creationId xmlns:p14="http://schemas.microsoft.com/office/powerpoint/2010/main" val="397868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2329" y="484094"/>
            <a:ext cx="7171765" cy="1446550"/>
          </a:xfrm>
          <a:prstGeom prst="rect">
            <a:avLst/>
          </a:prstGeom>
          <a:noFill/>
        </p:spPr>
        <p:txBody>
          <a:bodyPr wrap="square" rtlCol="0">
            <a:spAutoFit/>
          </a:bodyPr>
          <a:lstStyle/>
          <a:p>
            <a:pPr algn="ctr"/>
            <a:r>
              <a:rPr lang="en-US" sz="4400" b="1" dirty="0" smtClean="0"/>
              <a:t>Now write down all the words you can remember.</a:t>
            </a:r>
            <a:endParaRPr lang="en-US" sz="4400" b="1" dirty="0"/>
          </a:p>
        </p:txBody>
      </p:sp>
      <p:pic>
        <p:nvPicPr>
          <p:cNvPr id="2050" name="Picture 2" descr="C:\Users\Donna\AppData\Local\Microsoft\Windows\Temporary Internet Files\Content.IE5\1URLNBQE\how-to-write-an-ebook-in-six-easy-step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5906" y="3023347"/>
            <a:ext cx="27432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3438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3742" y="1613647"/>
            <a:ext cx="7924800" cy="5632311"/>
          </a:xfrm>
          <a:prstGeom prst="rect">
            <a:avLst/>
          </a:prstGeom>
          <a:noFill/>
        </p:spPr>
        <p:txBody>
          <a:bodyPr wrap="square" rtlCol="0">
            <a:spAutoFit/>
          </a:bodyPr>
          <a:lstStyle/>
          <a:p>
            <a:pPr marL="342900" indent="-342900">
              <a:buAutoNum type="arabicPeriod"/>
            </a:pPr>
            <a:r>
              <a:rPr lang="en-US" sz="2400" dirty="0" smtClean="0"/>
              <a:t>How many words did you remember?</a:t>
            </a:r>
          </a:p>
          <a:p>
            <a:endParaRPr lang="en-US" sz="2400" dirty="0" smtClean="0"/>
          </a:p>
          <a:p>
            <a:r>
              <a:rPr lang="en-US" sz="2400" dirty="0" smtClean="0"/>
              <a:t>2. What </a:t>
            </a:r>
            <a:r>
              <a:rPr lang="en-US" sz="2400" dirty="0"/>
              <a:t>“tricks” or </a:t>
            </a:r>
            <a:r>
              <a:rPr lang="en-US" sz="2400" dirty="0" err="1"/>
              <a:t>mneumonic</a:t>
            </a:r>
            <a:r>
              <a:rPr lang="en-US" sz="2400" dirty="0"/>
              <a:t> devices did you use to help </a:t>
            </a:r>
            <a:endParaRPr lang="en-US" sz="2400" dirty="0" smtClean="0"/>
          </a:p>
          <a:p>
            <a:r>
              <a:rPr lang="en-US" sz="2400" dirty="0"/>
              <a:t> </a:t>
            </a:r>
            <a:r>
              <a:rPr lang="en-US" sz="2400" dirty="0" smtClean="0"/>
              <a:t>    remember </a:t>
            </a:r>
            <a:r>
              <a:rPr lang="en-US" sz="2400" dirty="0"/>
              <a:t>the words?</a:t>
            </a:r>
          </a:p>
          <a:p>
            <a:pPr marL="742950" lvl="1" indent="-285750">
              <a:buFont typeface="Arial" panose="020B0604020202020204" pitchFamily="34" charset="0"/>
              <a:buChar char="•"/>
            </a:pPr>
            <a:r>
              <a:rPr lang="en-US" sz="2400" dirty="0"/>
              <a:t>Color</a:t>
            </a:r>
          </a:p>
          <a:p>
            <a:pPr marL="742950" lvl="1" indent="-285750">
              <a:buFont typeface="Arial" panose="020B0604020202020204" pitchFamily="34" charset="0"/>
              <a:buChar char="•"/>
            </a:pPr>
            <a:r>
              <a:rPr lang="en-US" sz="2400" dirty="0"/>
              <a:t>Make sentences out of the words </a:t>
            </a:r>
          </a:p>
          <a:p>
            <a:pPr marL="742950" lvl="1" indent="-285750">
              <a:buFont typeface="Arial" panose="020B0604020202020204" pitchFamily="34" charset="0"/>
              <a:buChar char="•"/>
            </a:pPr>
            <a:r>
              <a:rPr lang="en-US" sz="2400" dirty="0"/>
              <a:t>Make sentences out of the first letter of words</a:t>
            </a:r>
          </a:p>
          <a:p>
            <a:pPr marL="742950" lvl="1" indent="-285750">
              <a:buFont typeface="Arial" panose="020B0604020202020204" pitchFamily="34" charset="0"/>
              <a:buChar char="•"/>
            </a:pPr>
            <a:r>
              <a:rPr lang="en-US" sz="2400" dirty="0"/>
              <a:t>Turn the words into a story</a:t>
            </a:r>
          </a:p>
          <a:p>
            <a:pPr marL="742950" lvl="1" indent="-285750">
              <a:buFont typeface="Arial" panose="020B0604020202020204" pitchFamily="34" charset="0"/>
              <a:buChar char="•"/>
            </a:pPr>
            <a:r>
              <a:rPr lang="en-US" sz="2400" dirty="0"/>
              <a:t>Others?</a:t>
            </a:r>
          </a:p>
          <a:p>
            <a:endParaRPr lang="en-US" sz="2400" dirty="0" smtClean="0"/>
          </a:p>
          <a:p>
            <a:pPr marL="457200" indent="-457200">
              <a:buAutoNum type="arabicPeriod" startAt="3"/>
            </a:pPr>
            <a:r>
              <a:rPr lang="en-US" sz="2400" dirty="0" smtClean="0"/>
              <a:t>What can you take from this exercise to teach your    students how to master course material?</a:t>
            </a:r>
          </a:p>
          <a:p>
            <a:pPr marL="342900" indent="-342900">
              <a:buAutoNum type="arabicPeriod"/>
            </a:pPr>
            <a:endParaRPr lang="en-US" sz="2400" dirty="0"/>
          </a:p>
          <a:p>
            <a:pPr marL="285750" indent="-285750">
              <a:buFont typeface="Arial" panose="020B0604020202020204" pitchFamily="34" charset="0"/>
              <a:buChar char="•"/>
            </a:pPr>
            <a:endParaRPr lang="en-US" sz="2400" dirty="0"/>
          </a:p>
          <a:p>
            <a:endParaRPr lang="en-US" sz="2400" dirty="0" smtClean="0"/>
          </a:p>
        </p:txBody>
      </p:sp>
      <p:sp>
        <p:nvSpPr>
          <p:cNvPr id="3" name="TextBox 2"/>
          <p:cNvSpPr txBox="1"/>
          <p:nvPr/>
        </p:nvSpPr>
        <p:spPr>
          <a:xfrm>
            <a:off x="573742" y="358588"/>
            <a:ext cx="7924800" cy="1077218"/>
          </a:xfrm>
          <a:prstGeom prst="rect">
            <a:avLst/>
          </a:prstGeom>
          <a:noFill/>
        </p:spPr>
        <p:txBody>
          <a:bodyPr wrap="square" rtlCol="0">
            <a:spAutoFit/>
          </a:bodyPr>
          <a:lstStyle/>
          <a:p>
            <a:pPr algn="ctr"/>
            <a:r>
              <a:rPr lang="en-US" sz="3200" b="1" dirty="0" smtClean="0"/>
              <a:t>Use some metacognition here.  How did you think about this task?</a:t>
            </a:r>
            <a:endParaRPr lang="en-US" sz="3200" b="1" dirty="0"/>
          </a:p>
        </p:txBody>
      </p:sp>
    </p:spTree>
    <p:extLst>
      <p:ext uri="{BB962C8B-B14F-4D97-AF65-F5344CB8AC3E}">
        <p14:creationId xmlns:p14="http://schemas.microsoft.com/office/powerpoint/2010/main" val="3756417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ts4.mm.bing.net/th?id=H.4636972378752423&amp;pid=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647" y="2071345"/>
            <a:ext cx="3352800" cy="33528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0" y="5619578"/>
            <a:ext cx="8382000" cy="646331"/>
          </a:xfrm>
          <a:prstGeom prst="rect">
            <a:avLst/>
          </a:prstGeom>
        </p:spPr>
        <p:txBody>
          <a:bodyPr wrap="square">
            <a:spAutoFit/>
          </a:bodyPr>
          <a:lstStyle/>
          <a:p>
            <a:r>
              <a:rPr lang="en-US" dirty="0" smtClean="0"/>
              <a:t>http://di1-2.shoppingshadow.com/images/pi/52/05/9a/96728429-260x260-0-0_Hasbro+Boohbah+Memory+Game.jpg</a:t>
            </a:r>
            <a:endParaRPr lang="en-US" dirty="0"/>
          </a:p>
        </p:txBody>
      </p:sp>
      <p:sp>
        <p:nvSpPr>
          <p:cNvPr id="3" name="TextBox 2"/>
          <p:cNvSpPr txBox="1"/>
          <p:nvPr/>
        </p:nvSpPr>
        <p:spPr>
          <a:xfrm>
            <a:off x="228600" y="304800"/>
            <a:ext cx="8574741" cy="954107"/>
          </a:xfrm>
          <a:prstGeom prst="rect">
            <a:avLst/>
          </a:prstGeom>
          <a:noFill/>
        </p:spPr>
        <p:txBody>
          <a:bodyPr wrap="square" rtlCol="0">
            <a:spAutoFit/>
          </a:bodyPr>
          <a:lstStyle/>
          <a:p>
            <a:pPr algn="ctr"/>
            <a:r>
              <a:rPr lang="en-US" sz="2800" b="1" dirty="0" smtClean="0"/>
              <a:t>Remember this childhood game?  Think about how you think to win.  What do you do?</a:t>
            </a:r>
            <a:endParaRPr lang="en-US" sz="2800" b="1" dirty="0"/>
          </a:p>
        </p:txBody>
      </p:sp>
    </p:spTree>
    <p:extLst>
      <p:ext uri="{BB962C8B-B14F-4D97-AF65-F5344CB8AC3E}">
        <p14:creationId xmlns:p14="http://schemas.microsoft.com/office/powerpoint/2010/main" val="3682469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infmetry.com/wp-content/uploads/2010/07/Memory-Game-Alarm-Clock-cool-gift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8030" y="1507975"/>
            <a:ext cx="4191000" cy="41814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4799" y="5689450"/>
            <a:ext cx="7890933" cy="646331"/>
          </a:xfrm>
          <a:prstGeom prst="rect">
            <a:avLst/>
          </a:prstGeom>
        </p:spPr>
        <p:txBody>
          <a:bodyPr wrap="square">
            <a:spAutoFit/>
          </a:bodyPr>
          <a:lstStyle/>
          <a:p>
            <a:r>
              <a:rPr lang="en-US" dirty="0" smtClean="0"/>
              <a:t>http://www.infmetry.com/wp-content/uploads/2010/07/Memory-Game-Alarm-Clock-cool-gifts.jpg</a:t>
            </a:r>
            <a:endParaRPr lang="en-US" dirty="0"/>
          </a:p>
        </p:txBody>
      </p:sp>
      <p:sp>
        <p:nvSpPr>
          <p:cNvPr id="2" name="Rectangle 1"/>
          <p:cNvSpPr/>
          <p:nvPr/>
        </p:nvSpPr>
        <p:spPr>
          <a:xfrm>
            <a:off x="304799" y="416423"/>
            <a:ext cx="8453719" cy="1200329"/>
          </a:xfrm>
          <a:prstGeom prst="rect">
            <a:avLst/>
          </a:prstGeom>
        </p:spPr>
        <p:txBody>
          <a:bodyPr wrap="square">
            <a:spAutoFit/>
          </a:bodyPr>
          <a:lstStyle/>
          <a:p>
            <a:pPr algn="ctr"/>
            <a:r>
              <a:rPr lang="en-US" sz="3600" b="1" dirty="0" smtClean="0"/>
              <a:t>How about this game? Think </a:t>
            </a:r>
            <a:r>
              <a:rPr lang="en-US" sz="3600" b="1" dirty="0"/>
              <a:t>about how you think to win.  What </a:t>
            </a:r>
            <a:r>
              <a:rPr lang="en-US" sz="3600" b="1" dirty="0" smtClean="0"/>
              <a:t>must </a:t>
            </a:r>
            <a:r>
              <a:rPr lang="en-US" sz="3600" b="1" dirty="0"/>
              <a:t>you do?</a:t>
            </a:r>
          </a:p>
        </p:txBody>
      </p:sp>
    </p:spTree>
    <p:extLst>
      <p:ext uri="{BB962C8B-B14F-4D97-AF65-F5344CB8AC3E}">
        <p14:creationId xmlns:p14="http://schemas.microsoft.com/office/powerpoint/2010/main" val="2690000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5106" y="2563905"/>
            <a:ext cx="7772400" cy="707886"/>
          </a:xfrm>
          <a:prstGeom prst="rect">
            <a:avLst/>
          </a:prstGeom>
          <a:noFill/>
        </p:spPr>
        <p:txBody>
          <a:bodyPr wrap="square" rtlCol="0">
            <a:spAutoFit/>
          </a:bodyPr>
          <a:lstStyle/>
          <a:p>
            <a:pPr algn="ctr"/>
            <a:r>
              <a:rPr lang="en-US" sz="4000" b="1" dirty="0" smtClean="0"/>
              <a:t>DOENSFTHECBNIHNASANSFNOAA</a:t>
            </a:r>
            <a:endParaRPr lang="en-US" sz="4000" b="1" dirty="0"/>
          </a:p>
        </p:txBody>
      </p:sp>
      <p:sp>
        <p:nvSpPr>
          <p:cNvPr id="2" name="TextBox 1"/>
          <p:cNvSpPr txBox="1"/>
          <p:nvPr/>
        </p:nvSpPr>
        <p:spPr>
          <a:xfrm>
            <a:off x="636494" y="242047"/>
            <a:ext cx="7781365" cy="1446550"/>
          </a:xfrm>
          <a:prstGeom prst="rect">
            <a:avLst/>
          </a:prstGeom>
          <a:noFill/>
        </p:spPr>
        <p:txBody>
          <a:bodyPr wrap="square" rtlCol="0">
            <a:spAutoFit/>
          </a:bodyPr>
          <a:lstStyle/>
          <a:p>
            <a:r>
              <a:rPr lang="en-US" sz="4400" b="1" dirty="0" smtClean="0"/>
              <a:t>You have 30 seconds to memorize this……</a:t>
            </a:r>
            <a:endParaRPr lang="en-US" sz="4400" b="1" dirty="0"/>
          </a:p>
        </p:txBody>
      </p:sp>
    </p:spTree>
    <p:extLst>
      <p:ext uri="{BB962C8B-B14F-4D97-AF65-F5344CB8AC3E}">
        <p14:creationId xmlns:p14="http://schemas.microsoft.com/office/powerpoint/2010/main" val="1943295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36494" y="242047"/>
            <a:ext cx="7781365" cy="1446550"/>
          </a:xfrm>
          <a:prstGeom prst="rect">
            <a:avLst/>
          </a:prstGeom>
          <a:noFill/>
        </p:spPr>
        <p:txBody>
          <a:bodyPr wrap="square" rtlCol="0">
            <a:spAutoFit/>
          </a:bodyPr>
          <a:lstStyle/>
          <a:p>
            <a:r>
              <a:rPr lang="en-US" sz="4400" b="1" dirty="0" smtClean="0"/>
              <a:t>Write down what you remember……</a:t>
            </a:r>
            <a:endParaRPr lang="en-US" sz="4400" b="1" dirty="0"/>
          </a:p>
        </p:txBody>
      </p:sp>
    </p:spTree>
    <p:extLst>
      <p:ext uri="{BB962C8B-B14F-4D97-AF65-F5344CB8AC3E}">
        <p14:creationId xmlns:p14="http://schemas.microsoft.com/office/powerpoint/2010/main" val="1329262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8564" y="340659"/>
            <a:ext cx="8153400" cy="707886"/>
          </a:xfrm>
          <a:prstGeom prst="rect">
            <a:avLst/>
          </a:prstGeom>
          <a:noFill/>
        </p:spPr>
        <p:txBody>
          <a:bodyPr wrap="square" rtlCol="0">
            <a:spAutoFit/>
          </a:bodyPr>
          <a:lstStyle/>
          <a:p>
            <a:pPr algn="ctr"/>
            <a:r>
              <a:rPr lang="en-US" sz="4000" dirty="0" smtClean="0"/>
              <a:t>DOE NSF THECB NIH NASA NSF NOAA</a:t>
            </a:r>
            <a:endParaRPr lang="en-US" sz="4000" dirty="0"/>
          </a:p>
        </p:txBody>
      </p:sp>
      <p:sp>
        <p:nvSpPr>
          <p:cNvPr id="3" name="TextBox 2"/>
          <p:cNvSpPr txBox="1"/>
          <p:nvPr/>
        </p:nvSpPr>
        <p:spPr>
          <a:xfrm>
            <a:off x="618564" y="1075439"/>
            <a:ext cx="7924800" cy="5262979"/>
          </a:xfrm>
          <a:prstGeom prst="rect">
            <a:avLst/>
          </a:prstGeom>
          <a:noFill/>
        </p:spPr>
        <p:txBody>
          <a:bodyPr wrap="square" rtlCol="0">
            <a:spAutoFit/>
          </a:bodyPr>
          <a:lstStyle/>
          <a:p>
            <a:pPr marL="342900" indent="-342900">
              <a:buAutoNum type="arabicPeriod"/>
            </a:pPr>
            <a:r>
              <a:rPr lang="en-US" sz="2400" dirty="0" smtClean="0"/>
              <a:t>How many letters did you remember?</a:t>
            </a:r>
          </a:p>
          <a:p>
            <a:endParaRPr lang="en-US" sz="2400" dirty="0" smtClean="0"/>
          </a:p>
          <a:p>
            <a:r>
              <a:rPr lang="en-US" sz="2400" dirty="0" smtClean="0"/>
              <a:t>2. What </a:t>
            </a:r>
            <a:r>
              <a:rPr lang="en-US" sz="2400" dirty="0"/>
              <a:t>“tricks” or </a:t>
            </a:r>
            <a:r>
              <a:rPr lang="en-US" sz="2400" dirty="0" err="1"/>
              <a:t>mneumonic</a:t>
            </a:r>
            <a:r>
              <a:rPr lang="en-US" sz="2400" dirty="0"/>
              <a:t> devices did you use to help </a:t>
            </a:r>
            <a:endParaRPr lang="en-US" sz="2400" dirty="0" smtClean="0"/>
          </a:p>
          <a:p>
            <a:r>
              <a:rPr lang="en-US" sz="2400" dirty="0"/>
              <a:t> </a:t>
            </a:r>
            <a:r>
              <a:rPr lang="en-US" sz="2400" dirty="0" smtClean="0"/>
              <a:t>    remember </a:t>
            </a:r>
            <a:r>
              <a:rPr lang="en-US" sz="2400" dirty="0"/>
              <a:t>the words?</a:t>
            </a:r>
          </a:p>
          <a:p>
            <a:pPr marL="742950" lvl="1" indent="-285750">
              <a:buFont typeface="Arial" panose="020B0604020202020204" pitchFamily="34" charset="0"/>
              <a:buChar char="•"/>
            </a:pPr>
            <a:r>
              <a:rPr lang="en-US" sz="2400" dirty="0" smtClean="0"/>
              <a:t>Recognized a few of the acronyms</a:t>
            </a:r>
            <a:endParaRPr lang="en-US" sz="2400" dirty="0"/>
          </a:p>
          <a:p>
            <a:pPr marL="742950" lvl="1" indent="-285750">
              <a:buFont typeface="Arial" panose="020B0604020202020204" pitchFamily="34" charset="0"/>
              <a:buChar char="•"/>
            </a:pPr>
            <a:r>
              <a:rPr lang="en-US" sz="2400" dirty="0" smtClean="0"/>
              <a:t>Make </a:t>
            </a:r>
            <a:r>
              <a:rPr lang="en-US" sz="2400" dirty="0"/>
              <a:t>sentences out of the first letter of words</a:t>
            </a:r>
          </a:p>
          <a:p>
            <a:pPr marL="742950" lvl="1" indent="-285750">
              <a:buFont typeface="Arial" panose="020B0604020202020204" pitchFamily="34" charset="0"/>
              <a:buChar char="•"/>
            </a:pPr>
            <a:r>
              <a:rPr lang="en-US" sz="2400" dirty="0"/>
              <a:t>Turn the </a:t>
            </a:r>
            <a:r>
              <a:rPr lang="en-US" sz="2400" dirty="0" smtClean="0"/>
              <a:t>letters </a:t>
            </a:r>
            <a:r>
              <a:rPr lang="en-US" sz="2400" dirty="0"/>
              <a:t>into a </a:t>
            </a:r>
            <a:r>
              <a:rPr lang="en-US" sz="2400" dirty="0" smtClean="0"/>
              <a:t>story</a:t>
            </a:r>
          </a:p>
          <a:p>
            <a:pPr marL="742950" lvl="1" indent="-285750">
              <a:buFont typeface="Arial" panose="020B0604020202020204" pitchFamily="34" charset="0"/>
              <a:buChar char="•"/>
            </a:pPr>
            <a:r>
              <a:rPr lang="en-US" sz="2400" dirty="0" smtClean="0"/>
              <a:t>Chunking into 3 or 4 letter clusters</a:t>
            </a:r>
          </a:p>
          <a:p>
            <a:pPr marL="742950" lvl="1" indent="-285750">
              <a:buFont typeface="Arial" panose="020B0604020202020204" pitchFamily="34" charset="0"/>
              <a:buChar char="•"/>
            </a:pPr>
            <a:r>
              <a:rPr lang="en-US" sz="2400" dirty="0" smtClean="0"/>
              <a:t>Other methods?</a:t>
            </a:r>
            <a:endParaRPr lang="en-US" sz="2400" dirty="0"/>
          </a:p>
          <a:p>
            <a:endParaRPr lang="en-US" sz="2400" dirty="0" smtClean="0"/>
          </a:p>
          <a:p>
            <a:pPr marL="457200" indent="-457200">
              <a:buAutoNum type="arabicPeriod" startAt="3"/>
            </a:pPr>
            <a:r>
              <a:rPr lang="en-US" sz="2400" dirty="0" smtClean="0"/>
              <a:t>What can you take from this exercise to teach your    students how to master course material?</a:t>
            </a:r>
            <a:endParaRPr lang="en-US" sz="2400" dirty="0"/>
          </a:p>
          <a:p>
            <a:pPr marL="285750" indent="-285750">
              <a:buFont typeface="Arial" panose="020B0604020202020204" pitchFamily="34" charset="0"/>
              <a:buChar char="•"/>
            </a:pPr>
            <a:endParaRPr lang="en-US" sz="2400" dirty="0"/>
          </a:p>
          <a:p>
            <a:endParaRPr lang="en-US" sz="2400" dirty="0" smtClean="0"/>
          </a:p>
        </p:txBody>
      </p:sp>
    </p:spTree>
    <p:extLst>
      <p:ext uri="{BB962C8B-B14F-4D97-AF65-F5344CB8AC3E}">
        <p14:creationId xmlns:p14="http://schemas.microsoft.com/office/powerpoint/2010/main" val="1501098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76" y="2438400"/>
            <a:ext cx="8830236" cy="646331"/>
          </a:xfrm>
          <a:prstGeom prst="rect">
            <a:avLst/>
          </a:prstGeom>
          <a:noFill/>
        </p:spPr>
        <p:txBody>
          <a:bodyPr wrap="square" rtlCol="0">
            <a:spAutoFit/>
          </a:bodyPr>
          <a:lstStyle/>
          <a:p>
            <a:pPr algn="ctr"/>
            <a:r>
              <a:rPr lang="en-US" sz="3600" dirty="0" smtClean="0"/>
              <a:t>MDFLOHHIMNNHVAPALATXCOCANCDENJTN</a:t>
            </a:r>
            <a:endParaRPr lang="en-US" sz="3600" dirty="0"/>
          </a:p>
        </p:txBody>
      </p:sp>
      <p:sp>
        <p:nvSpPr>
          <p:cNvPr id="3" name="TextBox 2"/>
          <p:cNvSpPr txBox="1"/>
          <p:nvPr/>
        </p:nvSpPr>
        <p:spPr>
          <a:xfrm>
            <a:off x="636494" y="242047"/>
            <a:ext cx="7781365" cy="1446550"/>
          </a:xfrm>
          <a:prstGeom prst="rect">
            <a:avLst/>
          </a:prstGeom>
          <a:noFill/>
        </p:spPr>
        <p:txBody>
          <a:bodyPr wrap="square" rtlCol="0">
            <a:spAutoFit/>
          </a:bodyPr>
          <a:lstStyle/>
          <a:p>
            <a:r>
              <a:rPr lang="en-US" sz="4400" b="1" dirty="0" smtClean="0"/>
              <a:t>You have 30 seconds to memorize this……</a:t>
            </a:r>
            <a:endParaRPr lang="en-US" sz="4400" b="1" dirty="0"/>
          </a:p>
        </p:txBody>
      </p:sp>
    </p:spTree>
    <p:extLst>
      <p:ext uri="{BB962C8B-B14F-4D97-AF65-F5344CB8AC3E}">
        <p14:creationId xmlns:p14="http://schemas.microsoft.com/office/powerpoint/2010/main" val="39629261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8236" y="3648635"/>
            <a:ext cx="8229600" cy="523220"/>
          </a:xfrm>
          <a:prstGeom prst="rect">
            <a:avLst/>
          </a:prstGeom>
          <a:noFill/>
        </p:spPr>
        <p:txBody>
          <a:bodyPr wrap="square" rtlCol="0">
            <a:spAutoFit/>
          </a:bodyPr>
          <a:lstStyle/>
          <a:p>
            <a:pPr algn="ctr"/>
            <a:r>
              <a:rPr lang="en-US" sz="2800" b="1" dirty="0" smtClean="0"/>
              <a:t>MD FL OH HI MN NH VA PA LA TX CO CA NC DE NJ TN</a:t>
            </a:r>
            <a:endParaRPr lang="en-US" sz="2800" b="1" dirty="0"/>
          </a:p>
        </p:txBody>
      </p:sp>
      <p:sp>
        <p:nvSpPr>
          <p:cNvPr id="5" name="TextBox 4"/>
          <p:cNvSpPr txBox="1"/>
          <p:nvPr/>
        </p:nvSpPr>
        <p:spPr>
          <a:xfrm>
            <a:off x="797859" y="4953000"/>
            <a:ext cx="6898341" cy="1200329"/>
          </a:xfrm>
          <a:prstGeom prst="rect">
            <a:avLst/>
          </a:prstGeom>
          <a:noFill/>
        </p:spPr>
        <p:txBody>
          <a:bodyPr wrap="square" rtlCol="0">
            <a:spAutoFit/>
          </a:bodyPr>
          <a:lstStyle/>
          <a:p>
            <a:r>
              <a:rPr lang="en-US" sz="3600" dirty="0" smtClean="0"/>
              <a:t>We recognize the patterns easily when we understand the meaning.</a:t>
            </a:r>
            <a:endParaRPr lang="en-US" sz="3600" dirty="0"/>
          </a:p>
        </p:txBody>
      </p:sp>
      <p:pic>
        <p:nvPicPr>
          <p:cNvPr id="3075" name="Picture 3" descr="C:\Users\Donna\AppData\Local\Microsoft\Windows\Temporary Internet Files\Content.IE5\NR2KOL2A\united-states-map[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411" y="94473"/>
            <a:ext cx="4579471" cy="2867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6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Learning causes brain cells….</a:t>
            </a:r>
          </a:p>
        </p:txBody>
      </p:sp>
      <p:sp>
        <p:nvSpPr>
          <p:cNvPr id="6" name="TextBox 5"/>
          <p:cNvSpPr txBox="1"/>
          <p:nvPr/>
        </p:nvSpPr>
        <p:spPr>
          <a:xfrm>
            <a:off x="457200" y="5069353"/>
            <a:ext cx="8001000" cy="646331"/>
          </a:xfrm>
          <a:prstGeom prst="rect">
            <a:avLst/>
          </a:prstGeom>
          <a:noFill/>
        </p:spPr>
        <p:txBody>
          <a:bodyPr wrap="square" rtlCol="0">
            <a:spAutoFit/>
          </a:bodyPr>
          <a:lstStyle/>
          <a:p>
            <a:pPr algn="ctr"/>
            <a:r>
              <a:rPr lang="en-US" b="1" dirty="0" err="1" smtClean="0"/>
              <a:t>Dentrites</a:t>
            </a:r>
            <a:r>
              <a:rPr lang="en-US" b="1" dirty="0" smtClean="0"/>
              <a:t> grow as neurons are repeatedly activated.  </a:t>
            </a:r>
            <a:endParaRPr lang="en-US" b="1" dirty="0"/>
          </a:p>
          <a:p>
            <a:pPr algn="ctr"/>
            <a:r>
              <a:rPr lang="en-US" b="1" dirty="0" smtClean="0"/>
              <a:t>High levels of </a:t>
            </a:r>
            <a:r>
              <a:rPr lang="en-US" b="1" dirty="0" err="1" smtClean="0"/>
              <a:t>neurotrophins</a:t>
            </a:r>
            <a:r>
              <a:rPr lang="en-US" b="1" dirty="0" smtClean="0"/>
              <a:t> in </a:t>
            </a:r>
            <a:r>
              <a:rPr lang="en-US" b="1" dirty="0" err="1" smtClean="0"/>
              <a:t>actived</a:t>
            </a:r>
            <a:r>
              <a:rPr lang="en-US" b="1" dirty="0" smtClean="0"/>
              <a:t> brain areas.  Levels highest in childhood.</a:t>
            </a:r>
            <a:endParaRPr lang="en-US" b="1" dirty="0"/>
          </a:p>
        </p:txBody>
      </p:sp>
      <p:pic>
        <p:nvPicPr>
          <p:cNvPr id="1026" name="Picture 2" descr="Neur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1701" y="1193281"/>
            <a:ext cx="5220298" cy="38760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737896" y="6090171"/>
            <a:ext cx="7287207" cy="276999"/>
          </a:xfrm>
          <a:prstGeom prst="rect">
            <a:avLst/>
          </a:prstGeom>
        </p:spPr>
        <p:txBody>
          <a:bodyPr wrap="square">
            <a:spAutoFit/>
          </a:bodyPr>
          <a:lstStyle/>
          <a:p>
            <a:r>
              <a:rPr lang="en-US" sz="1200" dirty="0">
                <a:hlinkClick r:id="rId3"/>
              </a:rPr>
              <a:t>https://</a:t>
            </a:r>
            <a:r>
              <a:rPr lang="en-US" sz="1200" dirty="0" smtClean="0">
                <a:hlinkClick r:id="rId3"/>
              </a:rPr>
              <a:t>www.ninds.nih.gov/Disorders/Patient-Caregiver-Education/Life-and-Death-Neuron</a:t>
            </a:r>
            <a:r>
              <a:rPr lang="en-US" sz="1200" dirty="0" smtClean="0"/>
              <a:t>, retrieved 10/26/2017</a:t>
            </a:r>
            <a:endParaRPr lang="en-US" sz="1200" dirty="0"/>
          </a:p>
        </p:txBody>
      </p:sp>
    </p:spTree>
    <p:extLst>
      <p:ext uri="{BB962C8B-B14F-4D97-AF65-F5344CB8AC3E}">
        <p14:creationId xmlns:p14="http://schemas.microsoft.com/office/powerpoint/2010/main" val="18972860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34056" y="2791968"/>
            <a:ext cx="3855720" cy="830997"/>
          </a:xfrm>
          <a:prstGeom prst="rect">
            <a:avLst/>
          </a:prstGeom>
          <a:noFill/>
        </p:spPr>
        <p:txBody>
          <a:bodyPr wrap="square" rtlCol="0">
            <a:spAutoFit/>
          </a:bodyPr>
          <a:lstStyle/>
          <a:p>
            <a:r>
              <a:rPr lang="en-US" sz="4800" b="1" dirty="0" smtClean="0"/>
              <a:t>417625278</a:t>
            </a:r>
            <a:endParaRPr lang="en-US" sz="4800" b="1" dirty="0"/>
          </a:p>
        </p:txBody>
      </p:sp>
      <p:sp>
        <p:nvSpPr>
          <p:cNvPr id="3" name="Rectangle 2"/>
          <p:cNvSpPr/>
          <p:nvPr/>
        </p:nvSpPr>
        <p:spPr>
          <a:xfrm>
            <a:off x="290124" y="281678"/>
            <a:ext cx="7683444" cy="1446550"/>
          </a:xfrm>
          <a:prstGeom prst="rect">
            <a:avLst/>
          </a:prstGeom>
        </p:spPr>
        <p:txBody>
          <a:bodyPr wrap="square">
            <a:spAutoFit/>
          </a:bodyPr>
          <a:lstStyle/>
          <a:p>
            <a:r>
              <a:rPr lang="en-US" sz="4400" b="1" dirty="0"/>
              <a:t>You have </a:t>
            </a:r>
            <a:r>
              <a:rPr lang="en-US" sz="4400" b="1" dirty="0" smtClean="0"/>
              <a:t>10 </a:t>
            </a:r>
            <a:r>
              <a:rPr lang="en-US" sz="4400" b="1" dirty="0"/>
              <a:t>seconds to memorize this……</a:t>
            </a:r>
          </a:p>
        </p:txBody>
      </p:sp>
    </p:spTree>
    <p:extLst>
      <p:ext uri="{BB962C8B-B14F-4D97-AF65-F5344CB8AC3E}">
        <p14:creationId xmlns:p14="http://schemas.microsoft.com/office/powerpoint/2010/main" val="25588977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1483" y="2752166"/>
            <a:ext cx="3693459" cy="830997"/>
          </a:xfrm>
          <a:prstGeom prst="rect">
            <a:avLst/>
          </a:prstGeom>
          <a:noFill/>
        </p:spPr>
        <p:txBody>
          <a:bodyPr wrap="square" rtlCol="0">
            <a:spAutoFit/>
          </a:bodyPr>
          <a:lstStyle/>
          <a:p>
            <a:r>
              <a:rPr lang="en-US" sz="4800" b="1" dirty="0" smtClean="0"/>
              <a:t>417-62-5278</a:t>
            </a:r>
            <a:endParaRPr lang="en-US" sz="4800" b="1" dirty="0"/>
          </a:p>
        </p:txBody>
      </p:sp>
      <p:sp>
        <p:nvSpPr>
          <p:cNvPr id="3" name="TextBox 2"/>
          <p:cNvSpPr txBox="1"/>
          <p:nvPr/>
        </p:nvSpPr>
        <p:spPr>
          <a:xfrm>
            <a:off x="349624" y="5510332"/>
            <a:ext cx="8104094" cy="584775"/>
          </a:xfrm>
          <a:prstGeom prst="rect">
            <a:avLst/>
          </a:prstGeom>
          <a:noFill/>
        </p:spPr>
        <p:txBody>
          <a:bodyPr wrap="square" rtlCol="0">
            <a:spAutoFit/>
          </a:bodyPr>
          <a:lstStyle/>
          <a:p>
            <a:r>
              <a:rPr lang="en-US" sz="3200" dirty="0" smtClean="0"/>
              <a:t>Three pieces of information instead of 9</a:t>
            </a:r>
            <a:endParaRPr lang="en-US" sz="3200" dirty="0"/>
          </a:p>
        </p:txBody>
      </p:sp>
      <p:pic>
        <p:nvPicPr>
          <p:cNvPr id="4098" name="Picture 2" descr="C:\Users\Donna\AppData\Local\Microsoft\Windows\Temporary Internet Files\Content.IE5\5ZC59R0R\social-security-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5724" y="273424"/>
            <a:ext cx="2164976" cy="2164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964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 y="1565275"/>
            <a:ext cx="8039100" cy="3727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52450" y="304800"/>
            <a:ext cx="7905750" cy="830997"/>
          </a:xfrm>
          <a:prstGeom prst="rect">
            <a:avLst/>
          </a:prstGeom>
          <a:noFill/>
        </p:spPr>
        <p:txBody>
          <a:bodyPr wrap="square" rtlCol="0">
            <a:spAutoFit/>
          </a:bodyPr>
          <a:lstStyle/>
          <a:p>
            <a:r>
              <a:rPr lang="en-US" sz="2400" dirty="0" smtClean="0"/>
              <a:t>Patterns:  If you understand the organization, it makes sense!  A few things to remember rather than 118….</a:t>
            </a:r>
            <a:endParaRPr lang="en-US" sz="2400" dirty="0"/>
          </a:p>
        </p:txBody>
      </p:sp>
    </p:spTree>
    <p:extLst>
      <p:ext uri="{BB962C8B-B14F-4D97-AF65-F5344CB8AC3E}">
        <p14:creationId xmlns:p14="http://schemas.microsoft.com/office/powerpoint/2010/main" val="1155851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942" y="237818"/>
            <a:ext cx="8722658" cy="1446550"/>
          </a:xfrm>
          <a:prstGeom prst="rect">
            <a:avLst/>
          </a:prstGeom>
          <a:noFill/>
        </p:spPr>
        <p:txBody>
          <a:bodyPr wrap="square" rtlCol="0">
            <a:spAutoFit/>
          </a:bodyPr>
          <a:lstStyle/>
          <a:p>
            <a:pPr algn="ctr"/>
            <a:r>
              <a:rPr lang="en-US" sz="4400" b="1" dirty="0" smtClean="0"/>
              <a:t>Other Useful Patterns in Mastering Material</a:t>
            </a:r>
            <a:endParaRPr lang="en-US" sz="4400" b="1" dirty="0"/>
          </a:p>
        </p:txBody>
      </p:sp>
      <p:sp>
        <p:nvSpPr>
          <p:cNvPr id="3" name="TextBox 2"/>
          <p:cNvSpPr txBox="1"/>
          <p:nvPr/>
        </p:nvSpPr>
        <p:spPr>
          <a:xfrm>
            <a:off x="990600" y="1971239"/>
            <a:ext cx="7086600" cy="3231654"/>
          </a:xfrm>
          <a:prstGeom prst="rect">
            <a:avLst/>
          </a:prstGeom>
          <a:noFill/>
        </p:spPr>
        <p:txBody>
          <a:bodyPr wrap="square" rtlCol="0">
            <a:spAutoFit/>
          </a:bodyPr>
          <a:lstStyle/>
          <a:p>
            <a:pPr marL="285750" indent="-285750">
              <a:buFont typeface="Arial" pitchFamily="34" charset="0"/>
              <a:buChar char="•"/>
            </a:pPr>
            <a:r>
              <a:rPr lang="en-US" sz="3400" dirty="0" smtClean="0"/>
              <a:t>Similarity and Difference</a:t>
            </a:r>
          </a:p>
          <a:p>
            <a:pPr marL="285750" indent="-285750">
              <a:buFont typeface="Arial" pitchFamily="34" charset="0"/>
              <a:buChar char="•"/>
            </a:pPr>
            <a:r>
              <a:rPr lang="en-US" sz="3400" dirty="0" smtClean="0"/>
              <a:t>Compare and Contrast</a:t>
            </a:r>
          </a:p>
          <a:p>
            <a:pPr marL="285750" indent="-285750">
              <a:buFont typeface="Arial" pitchFamily="34" charset="0"/>
              <a:buChar char="•"/>
            </a:pPr>
            <a:r>
              <a:rPr lang="en-US" sz="3400" dirty="0" smtClean="0"/>
              <a:t>Cause and Effect</a:t>
            </a:r>
          </a:p>
          <a:p>
            <a:pPr marL="285750" indent="-285750">
              <a:buFont typeface="Arial" pitchFamily="34" charset="0"/>
              <a:buChar char="•"/>
            </a:pPr>
            <a:r>
              <a:rPr lang="en-US" sz="3400" dirty="0" smtClean="0"/>
              <a:t>Hierarchy</a:t>
            </a:r>
          </a:p>
          <a:p>
            <a:pPr marL="285750" indent="-285750">
              <a:buFont typeface="Arial" pitchFamily="34" charset="0"/>
              <a:buChar char="•"/>
            </a:pPr>
            <a:r>
              <a:rPr lang="en-US" sz="3400" dirty="0" smtClean="0"/>
              <a:t>Alphabetical Order</a:t>
            </a:r>
          </a:p>
          <a:p>
            <a:pPr marL="285750" indent="-285750">
              <a:buFont typeface="Arial" pitchFamily="34" charset="0"/>
              <a:buChar char="•"/>
            </a:pPr>
            <a:r>
              <a:rPr lang="en-US" sz="3400" dirty="0" smtClean="0"/>
              <a:t>Chronological</a:t>
            </a:r>
            <a:endParaRPr lang="en-US" sz="3400" dirty="0"/>
          </a:p>
        </p:txBody>
      </p:sp>
    </p:spTree>
    <p:extLst>
      <p:ext uri="{BB962C8B-B14F-4D97-AF65-F5344CB8AC3E}">
        <p14:creationId xmlns:p14="http://schemas.microsoft.com/office/powerpoint/2010/main" val="2812903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Brain is Plastic!</a:t>
            </a:r>
            <a:br>
              <a:rPr lang="en-US" b="1" dirty="0"/>
            </a:br>
            <a:endParaRPr lang="en-US" b="1"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419374"/>
            <a:ext cx="4181475"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descr="C:\Users\Donna\AppData\Local\Microsoft\Windows\Temporary Internet Files\Content.IE5\2U2TPUWV\MP900382756[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9200" y="2311140"/>
            <a:ext cx="3413760" cy="2438400"/>
          </a:xfrm>
          <a:prstGeom prst="rect">
            <a:avLst/>
          </a:prstGeom>
          <a:noFill/>
          <a:extLst>
            <a:ext uri="{909E8E84-426E-40DD-AFC4-6F175D3DCCD1}">
              <a14:hiddenFill xmlns:a14="http://schemas.microsoft.com/office/drawing/2010/main">
                <a:solidFill>
                  <a:srgbClr val="FFFFFF"/>
                </a:solidFill>
              </a14:hiddenFill>
            </a:ext>
          </a:extLst>
        </p:spPr>
      </p:pic>
      <p:sp>
        <p:nvSpPr>
          <p:cNvPr id="7" name="Down Arrow 6"/>
          <p:cNvSpPr/>
          <p:nvPr/>
        </p:nvSpPr>
        <p:spPr>
          <a:xfrm rot="4905298">
            <a:off x="4082301" y="1699928"/>
            <a:ext cx="404812" cy="2063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57200" y="5785188"/>
            <a:ext cx="7939087" cy="400110"/>
          </a:xfrm>
          <a:prstGeom prst="rect">
            <a:avLst/>
          </a:prstGeom>
        </p:spPr>
        <p:txBody>
          <a:bodyPr wrap="square">
            <a:spAutoFit/>
          </a:bodyPr>
          <a:lstStyle/>
          <a:p>
            <a:r>
              <a:rPr lang="en-US" sz="1000" dirty="0"/>
              <a:t>http://www.google.com/imgres?imgurl=&amp;imgrefurl=http%3A%2F%2Fmva.me%2Feducational%2Fbrain_areas.html&amp;h=0&amp;w=0&amp;sz=1&amp;tbnid=8ycD_26Kxm9ZPM&amp;tbnh=196&amp;tbnw=257&amp;zoom=1&amp;docid=BLB1yIjmhM58UM&amp;ei=axMNUtrkFaG4yQHwj4DQCQ&amp;ved=0CAIQsCU</a:t>
            </a:r>
          </a:p>
        </p:txBody>
      </p:sp>
    </p:spTree>
    <p:extLst>
      <p:ext uri="{BB962C8B-B14F-4D97-AF65-F5344CB8AC3E}">
        <p14:creationId xmlns:p14="http://schemas.microsoft.com/office/powerpoint/2010/main" val="2588058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it or lose it…..</a:t>
            </a:r>
          </a:p>
        </p:txBody>
      </p:sp>
      <p:pic>
        <p:nvPicPr>
          <p:cNvPr id="4" name="Picture 2" descr="C:\Users\Donna\AppData\Local\Microsoft\Windows\Temporary Internet Files\Content.IE5\XS060Y53\MC90038356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1" y="1210314"/>
            <a:ext cx="2253387" cy="318786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20392718">
            <a:off x="4953001" y="1809496"/>
            <a:ext cx="2895600" cy="2800767"/>
          </a:xfrm>
          <a:prstGeom prst="rect">
            <a:avLst/>
          </a:prstGeom>
          <a:noFill/>
        </p:spPr>
        <p:txBody>
          <a:bodyPr wrap="square" rtlCol="0">
            <a:spAutoFit/>
          </a:bodyPr>
          <a:lstStyle/>
          <a:p>
            <a:r>
              <a:rPr lang="en-US" sz="4400" dirty="0" smtClean="0">
                <a:latin typeface="Algerian" pitchFamily="82" charset="0"/>
              </a:rPr>
              <a:t>Bonjour!  Je </a:t>
            </a:r>
            <a:r>
              <a:rPr lang="en-US" sz="4400" dirty="0" err="1" smtClean="0">
                <a:latin typeface="Algerian" pitchFamily="82" charset="0"/>
              </a:rPr>
              <a:t>m’apelle</a:t>
            </a:r>
            <a:r>
              <a:rPr lang="en-US" sz="4400" dirty="0" smtClean="0">
                <a:latin typeface="Algerian" pitchFamily="82" charset="0"/>
              </a:rPr>
              <a:t>….</a:t>
            </a:r>
            <a:endParaRPr lang="en-US" sz="4400" dirty="0">
              <a:latin typeface="Algerian" pitchFamily="82" charset="0"/>
            </a:endParaRPr>
          </a:p>
        </p:txBody>
      </p:sp>
      <p:sp>
        <p:nvSpPr>
          <p:cNvPr id="6" name="TextBox 5"/>
          <p:cNvSpPr txBox="1"/>
          <p:nvPr/>
        </p:nvSpPr>
        <p:spPr>
          <a:xfrm>
            <a:off x="685801" y="5307761"/>
            <a:ext cx="2209800" cy="369332"/>
          </a:xfrm>
          <a:prstGeom prst="rect">
            <a:avLst/>
          </a:prstGeom>
          <a:noFill/>
        </p:spPr>
        <p:txBody>
          <a:bodyPr wrap="square" rtlCol="0">
            <a:spAutoFit/>
          </a:bodyPr>
          <a:lstStyle/>
          <a:p>
            <a:r>
              <a:rPr lang="en-US" dirty="0" smtClean="0"/>
              <a:t>Nature, 2004</a:t>
            </a:r>
            <a:endParaRPr lang="en-US" dirty="0"/>
          </a:p>
        </p:txBody>
      </p:sp>
      <p:sp>
        <p:nvSpPr>
          <p:cNvPr id="7" name="TextBox 6"/>
          <p:cNvSpPr txBox="1"/>
          <p:nvPr/>
        </p:nvSpPr>
        <p:spPr>
          <a:xfrm>
            <a:off x="685801" y="4486914"/>
            <a:ext cx="2362200" cy="646331"/>
          </a:xfrm>
          <a:prstGeom prst="rect">
            <a:avLst/>
          </a:prstGeom>
          <a:noFill/>
        </p:spPr>
        <p:txBody>
          <a:bodyPr wrap="square" rtlCol="0">
            <a:spAutoFit/>
          </a:bodyPr>
          <a:lstStyle/>
          <a:p>
            <a:r>
              <a:rPr lang="en-US" b="1" dirty="0" smtClean="0"/>
              <a:t>Visual Cortical growth….and then…..</a:t>
            </a:r>
            <a:endParaRPr lang="en-US" b="1" dirty="0"/>
          </a:p>
        </p:txBody>
      </p:sp>
      <p:pic>
        <p:nvPicPr>
          <p:cNvPr id="8" name="Picture 3" descr="C:\Users\Donna\AppData\Local\Microsoft\Windows\Temporary Internet Files\Content.IE5\2WM1A2KP\MC90043597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31569" y="4212495"/>
            <a:ext cx="1708150" cy="18415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559620" y="5509780"/>
            <a:ext cx="1971949" cy="523220"/>
          </a:xfrm>
          <a:prstGeom prst="rect">
            <a:avLst/>
          </a:prstGeom>
          <a:noFill/>
        </p:spPr>
        <p:txBody>
          <a:bodyPr wrap="square" rtlCol="0">
            <a:spAutoFit/>
          </a:bodyPr>
          <a:lstStyle/>
          <a:p>
            <a:r>
              <a:rPr lang="en-US" sz="2800" b="1" dirty="0" smtClean="0"/>
              <a:t>Pruning</a:t>
            </a:r>
            <a:endParaRPr lang="en-US" sz="2800" b="1" dirty="0"/>
          </a:p>
        </p:txBody>
      </p:sp>
    </p:spTree>
    <p:extLst>
      <p:ext uri="{BB962C8B-B14F-4D97-AF65-F5344CB8AC3E}">
        <p14:creationId xmlns:p14="http://schemas.microsoft.com/office/powerpoint/2010/main" val="3504478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4017" y="1492898"/>
            <a:ext cx="7923749" cy="3121091"/>
          </a:xfrm>
          <a:prstGeom prst="rect">
            <a:avLst/>
          </a:prstGeom>
        </p:spPr>
      </p:pic>
      <p:pic>
        <p:nvPicPr>
          <p:cNvPr id="3" name="Picture 2"/>
          <p:cNvPicPr>
            <a:picLocks noChangeAspect="1"/>
          </p:cNvPicPr>
          <p:nvPr/>
        </p:nvPicPr>
        <p:blipFill>
          <a:blip r:embed="rId3"/>
          <a:stretch>
            <a:fillRect/>
          </a:stretch>
        </p:blipFill>
        <p:spPr>
          <a:xfrm>
            <a:off x="5108316" y="5216492"/>
            <a:ext cx="3219450" cy="847725"/>
          </a:xfrm>
          <a:prstGeom prst="rect">
            <a:avLst/>
          </a:prstGeom>
        </p:spPr>
      </p:pic>
      <p:sp>
        <p:nvSpPr>
          <p:cNvPr id="6" name="Rectangle 5"/>
          <p:cNvSpPr/>
          <p:nvPr/>
        </p:nvSpPr>
        <p:spPr>
          <a:xfrm>
            <a:off x="121298" y="5741051"/>
            <a:ext cx="4572000" cy="646331"/>
          </a:xfrm>
          <a:prstGeom prst="rect">
            <a:avLst/>
          </a:prstGeom>
        </p:spPr>
        <p:txBody>
          <a:bodyPr>
            <a:spAutoFit/>
          </a:bodyPr>
          <a:lstStyle/>
          <a:p>
            <a:r>
              <a:rPr lang="en-US" sz="1200" dirty="0">
                <a:hlinkClick r:id="rId4"/>
              </a:rPr>
              <a:t>http://</a:t>
            </a:r>
            <a:r>
              <a:rPr lang="en-US" sz="1200" dirty="0" smtClean="0">
                <a:hlinkClick r:id="rId4"/>
              </a:rPr>
              <a:t>thinkedu.net/blog/wp-content/uploads/2015/12/Memory-Retention-and-the-Forgetting-Curve-Infographic.png</a:t>
            </a:r>
            <a:r>
              <a:rPr lang="en-US" sz="1200" dirty="0" smtClean="0"/>
              <a:t>; retrieved 10/26/2017)</a:t>
            </a:r>
            <a:endParaRPr lang="en-US" sz="1200" dirty="0"/>
          </a:p>
        </p:txBody>
      </p:sp>
      <p:sp>
        <p:nvSpPr>
          <p:cNvPr id="7" name="TextBox 6"/>
          <p:cNvSpPr txBox="1"/>
          <p:nvPr/>
        </p:nvSpPr>
        <p:spPr>
          <a:xfrm>
            <a:off x="615820" y="279918"/>
            <a:ext cx="7809723" cy="523220"/>
          </a:xfrm>
          <a:prstGeom prst="rect">
            <a:avLst/>
          </a:prstGeom>
          <a:noFill/>
        </p:spPr>
        <p:txBody>
          <a:bodyPr wrap="square" rtlCol="0">
            <a:spAutoFit/>
          </a:bodyPr>
          <a:lstStyle/>
          <a:p>
            <a:pPr algn="ctr"/>
            <a:r>
              <a:rPr lang="en-US" sz="2800" b="1" dirty="0" smtClean="0"/>
              <a:t>Without repetition and rehearsal, we forget!</a:t>
            </a:r>
            <a:endParaRPr lang="en-US" sz="2800" b="1" dirty="0"/>
          </a:p>
        </p:txBody>
      </p:sp>
    </p:spTree>
    <p:extLst>
      <p:ext uri="{BB962C8B-B14F-4D97-AF65-F5344CB8AC3E}">
        <p14:creationId xmlns:p14="http://schemas.microsoft.com/office/powerpoint/2010/main" val="1631171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28600"/>
            <a:ext cx="7543800" cy="769441"/>
          </a:xfrm>
          <a:prstGeom prst="rect">
            <a:avLst/>
          </a:prstGeom>
          <a:noFill/>
        </p:spPr>
        <p:txBody>
          <a:bodyPr wrap="square" rtlCol="0">
            <a:spAutoFit/>
          </a:bodyPr>
          <a:lstStyle/>
          <a:p>
            <a:pPr algn="ctr"/>
            <a:r>
              <a:rPr lang="en-US" sz="4400" b="1" dirty="0" smtClean="0"/>
              <a:t>Enhancing Long-Term Recall</a:t>
            </a:r>
            <a:endParaRPr lang="en-US" sz="4400" b="1" dirty="0"/>
          </a:p>
        </p:txBody>
      </p:sp>
      <p:sp>
        <p:nvSpPr>
          <p:cNvPr id="3" name="TextBox 2"/>
          <p:cNvSpPr txBox="1"/>
          <p:nvPr/>
        </p:nvSpPr>
        <p:spPr>
          <a:xfrm>
            <a:off x="685800" y="1219200"/>
            <a:ext cx="7543800" cy="4154984"/>
          </a:xfrm>
          <a:prstGeom prst="rect">
            <a:avLst/>
          </a:prstGeom>
          <a:noFill/>
        </p:spPr>
        <p:txBody>
          <a:bodyPr wrap="square" rtlCol="0">
            <a:spAutoFit/>
          </a:bodyPr>
          <a:lstStyle/>
          <a:p>
            <a:pPr marL="342900" indent="-342900">
              <a:buFont typeface="+mj-lt"/>
              <a:buAutoNum type="arabicPeriod"/>
            </a:pPr>
            <a:r>
              <a:rPr lang="en-US" sz="2200" dirty="0" smtClean="0"/>
              <a:t>Space out practice time. Cramming doesn’t work.</a:t>
            </a:r>
          </a:p>
          <a:p>
            <a:pPr marL="342900" indent="-342900">
              <a:buFont typeface="+mj-lt"/>
              <a:buAutoNum type="arabicPeriod"/>
            </a:pPr>
            <a:r>
              <a:rPr lang="en-US" sz="2200" dirty="0" smtClean="0"/>
              <a:t>Cumulative tests or exams (repetition and improved connections between early material in a course and later material).</a:t>
            </a:r>
          </a:p>
          <a:p>
            <a:pPr marL="342900" indent="-342900">
              <a:buAutoNum type="arabicPeriod"/>
            </a:pPr>
            <a:r>
              <a:rPr lang="en-US" sz="2200" dirty="0" smtClean="0"/>
              <a:t>Reflection (Increases the number of connections students make between new learning and prior knowledge.  Creates an additional memory path). Ask how they can use the knowledge to solve other problems or apply the knowledge.  Strengthens memory and deepens understanding.</a:t>
            </a:r>
          </a:p>
          <a:p>
            <a:pPr marL="342900" indent="-342900">
              <a:buAutoNum type="arabicPeriod"/>
            </a:pPr>
            <a:r>
              <a:rPr lang="en-US" sz="2200" dirty="0" smtClean="0"/>
              <a:t>Explain in your own words.  Personal language is the most familiar pattern to students. </a:t>
            </a:r>
          </a:p>
          <a:p>
            <a:pPr marL="342900" indent="-342900">
              <a:buAutoNum type="arabicPeriod"/>
            </a:pPr>
            <a:r>
              <a:rPr lang="en-US" sz="2200" dirty="0" smtClean="0"/>
              <a:t>Visual information.</a:t>
            </a:r>
          </a:p>
        </p:txBody>
      </p:sp>
    </p:spTree>
    <p:extLst>
      <p:ext uri="{BB962C8B-B14F-4D97-AF65-F5344CB8AC3E}">
        <p14:creationId xmlns:p14="http://schemas.microsoft.com/office/powerpoint/2010/main" val="3309720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228600"/>
            <a:ext cx="7670800" cy="1723549"/>
          </a:xfrm>
          <a:prstGeom prst="rect">
            <a:avLst/>
          </a:prstGeom>
          <a:noFill/>
        </p:spPr>
        <p:txBody>
          <a:bodyPr wrap="square" rtlCol="0">
            <a:spAutoFit/>
          </a:bodyPr>
          <a:lstStyle/>
          <a:p>
            <a:pPr algn="ctr"/>
            <a:r>
              <a:rPr lang="en-US" sz="4400" b="1" dirty="0" smtClean="0"/>
              <a:t>What are ways to generate repetition and elaboration?</a:t>
            </a:r>
          </a:p>
          <a:p>
            <a:endParaRPr lang="en-US" b="1" dirty="0"/>
          </a:p>
        </p:txBody>
      </p:sp>
      <p:pic>
        <p:nvPicPr>
          <p:cNvPr id="7" name="Picture 2" descr="Neur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9930" y="4348865"/>
            <a:ext cx="2295070" cy="170408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Neur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921186" y="1823301"/>
            <a:ext cx="2674257" cy="26349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Neur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31342">
            <a:off x="4519884" y="1796081"/>
            <a:ext cx="2868919" cy="213017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Neur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2001512">
            <a:off x="3795940" y="3729509"/>
            <a:ext cx="3051175" cy="226549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86634" y="6172830"/>
            <a:ext cx="7817617" cy="276999"/>
          </a:xfrm>
          <a:prstGeom prst="rect">
            <a:avLst/>
          </a:prstGeom>
        </p:spPr>
        <p:txBody>
          <a:bodyPr wrap="square">
            <a:spAutoFit/>
          </a:bodyPr>
          <a:lstStyle/>
          <a:p>
            <a:r>
              <a:rPr lang="en-US" sz="1200" dirty="0">
                <a:hlinkClick r:id="rId3"/>
              </a:rPr>
              <a:t>https://www.ninds.nih.gov/Disorders/Patient-Caregiver-Education/Life-and-Death-Neuron</a:t>
            </a:r>
            <a:r>
              <a:rPr lang="en-US" sz="1200" dirty="0"/>
              <a:t>, retrieved 10/26/2017</a:t>
            </a:r>
          </a:p>
        </p:txBody>
      </p:sp>
    </p:spTree>
    <p:extLst>
      <p:ext uri="{BB962C8B-B14F-4D97-AF65-F5344CB8AC3E}">
        <p14:creationId xmlns:p14="http://schemas.microsoft.com/office/powerpoint/2010/main" val="2843879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187" y="125524"/>
            <a:ext cx="8570259" cy="1446550"/>
          </a:xfrm>
          <a:prstGeom prst="rect">
            <a:avLst/>
          </a:prstGeom>
        </p:spPr>
        <p:txBody>
          <a:bodyPr wrap="square">
            <a:spAutoFit/>
          </a:bodyPr>
          <a:lstStyle/>
          <a:p>
            <a:pPr algn="ctr"/>
            <a:r>
              <a:rPr lang="en-US" sz="4400" b="1" dirty="0"/>
              <a:t>What are ways to generate repetition and elaboration</a:t>
            </a:r>
            <a:r>
              <a:rPr lang="en-US" sz="4400" b="1" dirty="0" smtClean="0"/>
              <a:t>?</a:t>
            </a:r>
            <a:endParaRPr lang="en-US" sz="4400" b="1" dirty="0"/>
          </a:p>
        </p:txBody>
      </p:sp>
      <p:sp>
        <p:nvSpPr>
          <p:cNvPr id="3" name="TextBox 2"/>
          <p:cNvSpPr txBox="1"/>
          <p:nvPr/>
        </p:nvSpPr>
        <p:spPr>
          <a:xfrm>
            <a:off x="770965" y="1783976"/>
            <a:ext cx="8005481" cy="3170099"/>
          </a:xfrm>
          <a:prstGeom prst="rect">
            <a:avLst/>
          </a:prstGeom>
          <a:noFill/>
        </p:spPr>
        <p:txBody>
          <a:bodyPr wrap="square" rtlCol="0">
            <a:spAutoFit/>
          </a:bodyPr>
          <a:lstStyle/>
          <a:p>
            <a:pPr marL="342900" indent="-342900">
              <a:buAutoNum type="arabicPeriod"/>
            </a:pPr>
            <a:r>
              <a:rPr lang="en-US" sz="2000" dirty="0" smtClean="0"/>
              <a:t>Flashcards</a:t>
            </a:r>
          </a:p>
          <a:p>
            <a:pPr marL="342900" indent="-342900">
              <a:buAutoNum type="arabicPeriod"/>
            </a:pPr>
            <a:r>
              <a:rPr lang="en-US" sz="2000" dirty="0" smtClean="0"/>
              <a:t>Outlining</a:t>
            </a:r>
          </a:p>
          <a:p>
            <a:pPr marL="342900" indent="-342900">
              <a:buAutoNum type="arabicPeriod"/>
            </a:pPr>
            <a:r>
              <a:rPr lang="en-US" sz="2000" dirty="0" smtClean="0"/>
              <a:t>Concept Maps</a:t>
            </a:r>
          </a:p>
          <a:p>
            <a:pPr marL="342900" indent="-342900">
              <a:buAutoNum type="arabicPeriod"/>
            </a:pPr>
            <a:r>
              <a:rPr lang="en-US" sz="2000" dirty="0" smtClean="0"/>
              <a:t>Answering questions at the back of chapters or within chapters.</a:t>
            </a:r>
          </a:p>
          <a:p>
            <a:pPr marL="342900" indent="-342900">
              <a:buAutoNum type="arabicPeriod"/>
            </a:pPr>
            <a:r>
              <a:rPr lang="en-US" sz="2000" dirty="0" smtClean="0"/>
              <a:t>Explaining a concept to someone else.</a:t>
            </a:r>
          </a:p>
          <a:p>
            <a:pPr marL="342900" indent="-342900">
              <a:buAutoNum type="arabicPeriod"/>
            </a:pPr>
            <a:r>
              <a:rPr lang="en-US" sz="2000" dirty="0" smtClean="0"/>
              <a:t>Reviewing notes and study tools.</a:t>
            </a:r>
          </a:p>
          <a:p>
            <a:pPr marL="342900" indent="-342900">
              <a:buAutoNum type="arabicPeriod"/>
            </a:pPr>
            <a:r>
              <a:rPr lang="en-US" sz="2000" dirty="0" smtClean="0"/>
              <a:t>Practice tests.</a:t>
            </a:r>
          </a:p>
          <a:p>
            <a:pPr marL="342900" indent="-342900">
              <a:buAutoNum type="arabicPeriod"/>
            </a:pPr>
            <a:r>
              <a:rPr lang="en-US" sz="2000" dirty="0" smtClean="0"/>
              <a:t>Videos on the topic.</a:t>
            </a:r>
          </a:p>
          <a:p>
            <a:pPr marL="342900" indent="-342900">
              <a:buAutoNum type="arabicPeriod"/>
            </a:pPr>
            <a:endParaRPr lang="en-US" sz="2000" dirty="0"/>
          </a:p>
          <a:p>
            <a:r>
              <a:rPr lang="en-US" sz="2000" dirty="0" smtClean="0"/>
              <a:t>Can you think of any other methods to recommend to your students?</a:t>
            </a:r>
            <a:endParaRPr lang="en-US" sz="2000" dirty="0"/>
          </a:p>
        </p:txBody>
      </p:sp>
    </p:spTree>
    <p:extLst>
      <p:ext uri="{BB962C8B-B14F-4D97-AF65-F5344CB8AC3E}">
        <p14:creationId xmlns:p14="http://schemas.microsoft.com/office/powerpoint/2010/main" val="27027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3012" y="627529"/>
            <a:ext cx="7368988" cy="1323439"/>
          </a:xfrm>
          <a:prstGeom prst="rect">
            <a:avLst/>
          </a:prstGeom>
          <a:noFill/>
        </p:spPr>
        <p:txBody>
          <a:bodyPr wrap="square" rtlCol="0">
            <a:spAutoFit/>
          </a:bodyPr>
          <a:lstStyle/>
          <a:p>
            <a:r>
              <a:rPr lang="en-US" sz="4000" b="1" dirty="0" smtClean="0"/>
              <a:t>You have 1 minute to memorize the next slide…..</a:t>
            </a:r>
            <a:endParaRPr lang="en-US" sz="4000" b="1" dirty="0"/>
          </a:p>
        </p:txBody>
      </p:sp>
      <p:pic>
        <p:nvPicPr>
          <p:cNvPr id="1028" name="Picture 4" descr="C:\Users\Donna\AppData\Local\Microsoft\Windows\Temporary Internet Files\Content.IE5\F6MNFGUP\ParticleColliderStopwatch_111212-617x41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1230" y="2431694"/>
            <a:ext cx="3829946" cy="2582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184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284</TotalTime>
  <Words>668</Words>
  <Application>Microsoft Office PowerPoint</Application>
  <PresentationFormat>On-screen Show (4:3)</PresentationFormat>
  <Paragraphs>95</Paragraphs>
  <Slides>23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Algerian</vt:lpstr>
      <vt:lpstr>Arial</vt:lpstr>
      <vt:lpstr>Calibri</vt:lpstr>
      <vt:lpstr>Office Theme</vt:lpstr>
      <vt:lpstr>PowerPoint Presentation</vt:lpstr>
      <vt:lpstr>Learning causes brain cells….</vt:lpstr>
      <vt:lpstr>The Brain is Plastic! </vt:lpstr>
      <vt:lpstr>Use it or lose 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Houston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Watts</dc:creator>
  <cp:lastModifiedBy>Donna</cp:lastModifiedBy>
  <cp:revision>83</cp:revision>
  <dcterms:created xsi:type="dcterms:W3CDTF">2011-10-03T13:05:40Z</dcterms:created>
  <dcterms:modified xsi:type="dcterms:W3CDTF">2017-10-26T17:06:06Z</dcterms:modified>
</cp:coreProperties>
</file>