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2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63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1FC11-5146-4725-AF45-10E213E7FAEF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D881B-FAF3-4115-B305-07695DAD3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3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 descr="NSM secondary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8600"/>
            <a:ext cx="4572000" cy="63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3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NSM tertiary_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00" y="6446520"/>
            <a:ext cx="47498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4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Diagonal Corner Rectangle 5"/>
          <p:cNvSpPr/>
          <p:nvPr userDrawn="1"/>
        </p:nvSpPr>
        <p:spPr>
          <a:xfrm>
            <a:off x="0" y="-4704"/>
            <a:ext cx="8915400" cy="6405503"/>
          </a:xfrm>
          <a:custGeom>
            <a:avLst/>
            <a:gdLst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0 w 8686800"/>
              <a:gd name="connsiteY7" fmla="*/ 838505 h 6400800"/>
              <a:gd name="connsiteX8" fmla="*/ 838505 w 8686800"/>
              <a:gd name="connsiteY8" fmla="*/ 0 h 6400800"/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838505 w 8686800"/>
              <a:gd name="connsiteY7" fmla="*/ 0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799558 w 9485112"/>
              <a:gd name="connsiteY0" fmla="*/ 9408 h 6400800"/>
              <a:gd name="connsiteX1" fmla="*/ 9485112 w 9485112"/>
              <a:gd name="connsiteY1" fmla="*/ 0 h 6400800"/>
              <a:gd name="connsiteX2" fmla="*/ 9485112 w 9485112"/>
              <a:gd name="connsiteY2" fmla="*/ 0 h 6400800"/>
              <a:gd name="connsiteX3" fmla="*/ 9485112 w 9485112"/>
              <a:gd name="connsiteY3" fmla="*/ 5562295 h 6400800"/>
              <a:gd name="connsiteX4" fmla="*/ 8646607 w 9485112"/>
              <a:gd name="connsiteY4" fmla="*/ 6400800 h 6400800"/>
              <a:gd name="connsiteX5" fmla="*/ 798312 w 9485112"/>
              <a:gd name="connsiteY5" fmla="*/ 6400800 h 6400800"/>
              <a:gd name="connsiteX6" fmla="*/ 798312 w 9485112"/>
              <a:gd name="connsiteY6" fmla="*/ 6400800 h 6400800"/>
              <a:gd name="connsiteX7" fmla="*/ 799558 w 9485112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 w 8897221"/>
              <a:gd name="connsiteY0" fmla="*/ 0 h 6461947"/>
              <a:gd name="connsiteX1" fmla="*/ 8897221 w 8897221"/>
              <a:gd name="connsiteY1" fmla="*/ 61147 h 6461947"/>
              <a:gd name="connsiteX2" fmla="*/ 8897221 w 8897221"/>
              <a:gd name="connsiteY2" fmla="*/ 61147 h 6461947"/>
              <a:gd name="connsiteX3" fmla="*/ 8897221 w 8897221"/>
              <a:gd name="connsiteY3" fmla="*/ 5623442 h 6461947"/>
              <a:gd name="connsiteX4" fmla="*/ 8058716 w 8897221"/>
              <a:gd name="connsiteY4" fmla="*/ 6461947 h 6461947"/>
              <a:gd name="connsiteX5" fmla="*/ 210421 w 8897221"/>
              <a:gd name="connsiteY5" fmla="*/ 6461947 h 6461947"/>
              <a:gd name="connsiteX6" fmla="*/ 210421 w 8897221"/>
              <a:gd name="connsiteY6" fmla="*/ 6461947 h 6461947"/>
              <a:gd name="connsiteX7" fmla="*/ 1 w 8897221"/>
              <a:gd name="connsiteY7" fmla="*/ 0 h 6461947"/>
              <a:gd name="connsiteX0" fmla="*/ 537469 w 8686800"/>
              <a:gd name="connsiteY0" fmla="*/ 333964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537469 w 8686800"/>
              <a:gd name="connsiteY7" fmla="*/ 333964 h 6400800"/>
              <a:gd name="connsiteX0" fmla="*/ 1247 w 8686800"/>
              <a:gd name="connsiteY0" fmla="*/ 0 h 6405503"/>
              <a:gd name="connsiteX1" fmla="*/ 8686800 w 8686800"/>
              <a:gd name="connsiteY1" fmla="*/ 4703 h 6405503"/>
              <a:gd name="connsiteX2" fmla="*/ 8686800 w 8686800"/>
              <a:gd name="connsiteY2" fmla="*/ 4703 h 6405503"/>
              <a:gd name="connsiteX3" fmla="*/ 8686800 w 8686800"/>
              <a:gd name="connsiteY3" fmla="*/ 5566998 h 6405503"/>
              <a:gd name="connsiteX4" fmla="*/ 7848295 w 8686800"/>
              <a:gd name="connsiteY4" fmla="*/ 6405503 h 6405503"/>
              <a:gd name="connsiteX5" fmla="*/ 0 w 8686800"/>
              <a:gd name="connsiteY5" fmla="*/ 6405503 h 6405503"/>
              <a:gd name="connsiteX6" fmla="*/ 0 w 8686800"/>
              <a:gd name="connsiteY6" fmla="*/ 6405503 h 6405503"/>
              <a:gd name="connsiteX7" fmla="*/ 1247 w 8686800"/>
              <a:gd name="connsiteY7" fmla="*/ 0 h 640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86800" h="6405503">
                <a:moveTo>
                  <a:pt x="1247" y="0"/>
                </a:moveTo>
                <a:lnTo>
                  <a:pt x="8686800" y="4703"/>
                </a:lnTo>
                <a:lnTo>
                  <a:pt x="8686800" y="4703"/>
                </a:lnTo>
                <a:lnTo>
                  <a:pt x="8686800" y="5566998"/>
                </a:lnTo>
                <a:cubicBezTo>
                  <a:pt x="8686800" y="6030092"/>
                  <a:pt x="8311389" y="6405503"/>
                  <a:pt x="7848295" y="6405503"/>
                </a:cubicBezTo>
                <a:lnTo>
                  <a:pt x="0" y="6405503"/>
                </a:lnTo>
                <a:lnTo>
                  <a:pt x="0" y="6405503"/>
                </a:lnTo>
                <a:cubicBezTo>
                  <a:pt x="208" y="5340271"/>
                  <a:pt x="624" y="3195696"/>
                  <a:pt x="12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4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tablebiographies.com/images/uewb_04_img0233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5382" y="289970"/>
            <a:ext cx="83106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533400" y="124618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>
                <a:solidFill>
                  <a:schemeClr val="bg1">
                    <a:lumMod val="50000"/>
                  </a:schemeClr>
                </a:solidFill>
              </a:rPr>
              <a:t>Cooperative Learning in the Science Classroom</a:t>
            </a:r>
            <a:endParaRPr lang="en-US" sz="4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4500" y="3475458"/>
            <a:ext cx="586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Peer Facilitator Workshop</a:t>
            </a:r>
          </a:p>
          <a:p>
            <a:pPr algn="ctr"/>
            <a:endParaRPr lang="en-US" sz="3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0595" y="4952679"/>
            <a:ext cx="51571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</a:rPr>
              <a:t>Donna L. Pattison, </a:t>
            </a:r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PhD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Instructional Professor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Department of Biology &amp; Biochemistry</a:t>
            </a:r>
            <a:endParaRPr lang="en-US" sz="2400" b="1" i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1001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4534"/>
            <a:ext cx="8229600" cy="499163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 a notecard, explain one idea about teaching or learning that was new to you today and how it may impact your teaching this semester.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dirty="0" smtClean="0">
                <a:latin typeface="+mj-lt"/>
              </a:rPr>
              <a:t>Why is reflection an important activity?</a:t>
            </a:r>
            <a:endParaRPr lang="en-US" dirty="0">
              <a:latin typeface="+mj-lt"/>
            </a:endParaRPr>
          </a:p>
          <a:p>
            <a:pPr algn="ctr"/>
            <a:endParaRPr lang="en-US" dirty="0"/>
          </a:p>
        </p:txBody>
      </p:sp>
      <p:pic>
        <p:nvPicPr>
          <p:cNvPr id="4" name="Picture 2" descr="C:\Users\Donna\AppData\Local\Microsoft\Windows\Temporary Internet Files\Content.IE5\2WM1A2KP\MP90044854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437" y="2668971"/>
            <a:ext cx="2969830" cy="2969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0679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Cooperation vs. Competition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Grading Policy:  Only </a:t>
            </a:r>
            <a:r>
              <a:rPr lang="en-US" dirty="0"/>
              <a:t>the top two students will get A’s in this class no matter what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Results</a:t>
            </a:r>
            <a:r>
              <a:rPr lang="en-US" dirty="0"/>
              <a:t>?  Benefits? Disadvantages?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Donna\AppData\Local\Microsoft\Windows\Temporary Internet Files\Content.IE5\XS060Y53\a_plu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160" y="4536142"/>
            <a:ext cx="256032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28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Cooperative Learning: 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en-US" dirty="0"/>
              <a:t>Acquire new </a:t>
            </a:r>
            <a:r>
              <a:rPr lang="en-US" dirty="0" smtClean="0"/>
              <a:t>information</a:t>
            </a:r>
          </a:p>
          <a:p>
            <a:pPr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process information already acquired from prior </a:t>
            </a:r>
            <a:r>
              <a:rPr lang="en-US" dirty="0" smtClean="0"/>
              <a:t>learning</a:t>
            </a:r>
          </a:p>
          <a:p>
            <a:pPr>
              <a:buAutoNum type="arabicPeriod"/>
            </a:pPr>
            <a:r>
              <a:rPr lang="en-US" dirty="0" smtClean="0"/>
              <a:t>Acquire </a:t>
            </a:r>
            <a:r>
              <a:rPr lang="en-US" dirty="0"/>
              <a:t>social skills and team skills </a:t>
            </a:r>
          </a:p>
          <a:p>
            <a:endParaRPr lang="en-US" dirty="0"/>
          </a:p>
        </p:txBody>
      </p:sp>
      <p:pic>
        <p:nvPicPr>
          <p:cNvPr id="2050" name="Picture 2" descr="C:\Users\Donna\AppData\Local\Microsoft\Windows\Temporary Internet Files\Content.IE5\NR2KOL2A\20121231-community-ring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612" y="4141695"/>
            <a:ext cx="1971296" cy="188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5220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John Dewey:  1916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919134" cy="343746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/>
              <a:t>Small problem-solving groups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Search for their own answers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Learn democratic principles of teamwork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6334" y="1481666"/>
            <a:ext cx="2895600" cy="35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57200" y="5446931"/>
            <a:ext cx="80433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Image </a:t>
            </a:r>
            <a:r>
              <a:rPr lang="en-US" dirty="0" smtClean="0"/>
              <a:t>Source: 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://www.notablebiographies.com/images/uewb_04_img0233.jpg</a:t>
            </a:r>
            <a:r>
              <a:rPr lang="en-US" dirty="0"/>
              <a:t>, </a:t>
            </a:r>
            <a:r>
              <a:rPr lang="en-US" dirty="0" smtClean="0"/>
              <a:t>retrieved </a:t>
            </a:r>
            <a:r>
              <a:rPr lang="en-US" dirty="0"/>
              <a:t>10/02/2012</a:t>
            </a:r>
          </a:p>
        </p:txBody>
      </p:sp>
    </p:spTree>
    <p:extLst>
      <p:ext uri="{BB962C8B-B14F-4D97-AF65-F5344CB8AC3E}">
        <p14:creationId xmlns:p14="http://schemas.microsoft.com/office/powerpoint/2010/main" val="1553213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097"/>
            <a:ext cx="8229600" cy="1143000"/>
          </a:xfrm>
        </p:spPr>
        <p:txBody>
          <a:bodyPr/>
          <a:lstStyle/>
          <a:p>
            <a:r>
              <a:rPr lang="en-US" b="1" dirty="0"/>
              <a:t>Cooperative Learning Roots Around the </a:t>
            </a:r>
            <a:r>
              <a:rPr lang="en-US" b="1" dirty="0" smtClean="0"/>
              <a:t>World</a:t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3635"/>
            <a:ext cx="8229600" cy="452596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Robert </a:t>
            </a:r>
            <a:r>
              <a:rPr lang="en-US" sz="2400" dirty="0" err="1"/>
              <a:t>Slavin</a:t>
            </a:r>
            <a:r>
              <a:rPr lang="en-US" sz="2400" dirty="0"/>
              <a:t>:  Inner cities on east coast:  integration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Y</a:t>
            </a:r>
            <a:r>
              <a:rPr lang="en-US" sz="2400" dirty="0"/>
              <a:t>. </a:t>
            </a:r>
            <a:r>
              <a:rPr lang="en-US" sz="2400" dirty="0" err="1"/>
              <a:t>Sharan</a:t>
            </a:r>
            <a:r>
              <a:rPr lang="en-US" sz="2400" dirty="0"/>
              <a:t> and S. </a:t>
            </a:r>
            <a:r>
              <a:rPr lang="en-US" sz="2400" dirty="0" err="1"/>
              <a:t>Sharan</a:t>
            </a:r>
            <a:r>
              <a:rPr lang="en-US" sz="2400" dirty="0"/>
              <a:t>:  Israel; Integration of European and Middle Eastern Jews (1948 Israel founded)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Robert </a:t>
            </a:r>
            <a:r>
              <a:rPr lang="en-US" sz="2400" dirty="0"/>
              <a:t>and David Johnson:  Minnesota:  Integration of handicapped students into mainstreamed classrooms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On </a:t>
            </a:r>
            <a:r>
              <a:rPr lang="en-US" sz="2400" b="1" dirty="0"/>
              <a:t>a piece of paper:</a:t>
            </a:r>
          </a:p>
          <a:p>
            <a:r>
              <a:rPr lang="en-US" sz="2400" dirty="0" smtClean="0"/>
              <a:t>What </a:t>
            </a:r>
            <a:r>
              <a:rPr lang="en-US" sz="2400" dirty="0"/>
              <a:t>challenges did each of these populations face?</a:t>
            </a:r>
          </a:p>
          <a:p>
            <a:r>
              <a:rPr lang="en-US" sz="2400" dirty="0" smtClean="0"/>
              <a:t>Why </a:t>
            </a:r>
            <a:r>
              <a:rPr lang="en-US" sz="2400" dirty="0"/>
              <a:t>might cooperative learning be effective in shifting attitudes and beliefs?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6687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We Learn:</a:t>
            </a:r>
            <a:r>
              <a:rPr lang="en-US" b="1" dirty="0">
                <a:latin typeface="Garamond" pitchFamily="18" charset="0"/>
              </a:rPr>
              <a:t/>
            </a:r>
            <a:br>
              <a:rPr lang="en-US" b="1" dirty="0">
                <a:latin typeface="Garamond" pitchFamily="18" charset="0"/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" y="1168400"/>
            <a:ext cx="8229600" cy="4957763"/>
          </a:xfrm>
        </p:spPr>
        <p:txBody>
          <a:bodyPr/>
          <a:lstStyle/>
          <a:p>
            <a:r>
              <a:rPr lang="en-US" sz="3000" b="1" dirty="0">
                <a:latin typeface="Garamond" pitchFamily="18" charset="0"/>
              </a:rPr>
              <a:t>10</a:t>
            </a:r>
            <a:r>
              <a:rPr lang="en-US" sz="3000" dirty="0">
                <a:latin typeface="Garamond" pitchFamily="18" charset="0"/>
              </a:rPr>
              <a:t>% of what we </a:t>
            </a:r>
            <a:r>
              <a:rPr lang="en-US" sz="3000" b="1" dirty="0">
                <a:latin typeface="Garamond" pitchFamily="18" charset="0"/>
              </a:rPr>
              <a:t>read</a:t>
            </a:r>
            <a:endParaRPr lang="en-US" sz="3000" dirty="0">
              <a:latin typeface="Garamond" pitchFamily="18" charset="0"/>
            </a:endParaRPr>
          </a:p>
          <a:p>
            <a:r>
              <a:rPr lang="en-US" sz="3000" b="1" dirty="0">
                <a:latin typeface="Garamond" pitchFamily="18" charset="0"/>
              </a:rPr>
              <a:t>20</a:t>
            </a:r>
            <a:r>
              <a:rPr lang="en-US" sz="3000" dirty="0">
                <a:latin typeface="Garamond" pitchFamily="18" charset="0"/>
              </a:rPr>
              <a:t>% of what we </a:t>
            </a:r>
            <a:r>
              <a:rPr lang="en-US" sz="3000" b="1" dirty="0">
                <a:latin typeface="Garamond" pitchFamily="18" charset="0"/>
              </a:rPr>
              <a:t>hear</a:t>
            </a:r>
          </a:p>
          <a:p>
            <a:r>
              <a:rPr lang="en-US" sz="3000" b="1" dirty="0">
                <a:latin typeface="Garamond" pitchFamily="18" charset="0"/>
              </a:rPr>
              <a:t>30</a:t>
            </a:r>
            <a:r>
              <a:rPr lang="en-US" sz="3000" dirty="0">
                <a:latin typeface="Garamond" pitchFamily="18" charset="0"/>
              </a:rPr>
              <a:t>% of what we </a:t>
            </a:r>
            <a:r>
              <a:rPr lang="en-US" sz="3000" b="1" dirty="0">
                <a:latin typeface="Garamond" pitchFamily="18" charset="0"/>
              </a:rPr>
              <a:t>see</a:t>
            </a:r>
          </a:p>
          <a:p>
            <a:r>
              <a:rPr lang="en-US" sz="3000" b="1" dirty="0">
                <a:latin typeface="Garamond" pitchFamily="18" charset="0"/>
              </a:rPr>
              <a:t>50</a:t>
            </a:r>
            <a:r>
              <a:rPr lang="en-US" sz="3000" dirty="0">
                <a:latin typeface="Garamond" pitchFamily="18" charset="0"/>
              </a:rPr>
              <a:t>% of what we both </a:t>
            </a:r>
            <a:r>
              <a:rPr lang="en-US" sz="3000" b="1" dirty="0">
                <a:latin typeface="Garamond" pitchFamily="18" charset="0"/>
              </a:rPr>
              <a:t>see</a:t>
            </a:r>
            <a:r>
              <a:rPr lang="en-US" sz="3000" dirty="0">
                <a:latin typeface="Garamond" pitchFamily="18" charset="0"/>
              </a:rPr>
              <a:t> and </a:t>
            </a:r>
            <a:r>
              <a:rPr lang="en-US" sz="3000" b="1" dirty="0">
                <a:latin typeface="Garamond" pitchFamily="18" charset="0"/>
              </a:rPr>
              <a:t>hear</a:t>
            </a:r>
          </a:p>
          <a:p>
            <a:r>
              <a:rPr lang="en-US" sz="3000" b="1" dirty="0">
                <a:latin typeface="Garamond" pitchFamily="18" charset="0"/>
              </a:rPr>
              <a:t>70</a:t>
            </a:r>
            <a:r>
              <a:rPr lang="en-US" sz="3000" dirty="0">
                <a:latin typeface="Garamond" pitchFamily="18" charset="0"/>
              </a:rPr>
              <a:t>% of what is </a:t>
            </a:r>
            <a:r>
              <a:rPr lang="en-US" sz="3000" b="1" dirty="0">
                <a:latin typeface="Garamond" pitchFamily="18" charset="0"/>
              </a:rPr>
              <a:t>discussed with </a:t>
            </a:r>
            <a:r>
              <a:rPr lang="en-US" sz="3000" b="1" dirty="0" smtClean="0">
                <a:latin typeface="Garamond" pitchFamily="18" charset="0"/>
              </a:rPr>
              <a:t>others</a:t>
            </a:r>
            <a:endParaRPr lang="en-US" sz="3000" dirty="0">
              <a:latin typeface="Garamond" pitchFamily="18" charset="0"/>
            </a:endParaRPr>
          </a:p>
        </p:txBody>
      </p:sp>
      <p:pic>
        <p:nvPicPr>
          <p:cNvPr id="4" name="Picture 3" descr="C:\Users\Donna\AppData\Local\Microsoft\Windows\Temporary Internet Files\Content.IE5\NR2KOL2A\MC9003182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271" y="1100667"/>
            <a:ext cx="2516864" cy="149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Donna\AppData\Local\Microsoft\Windows\Temporary Internet Files\Content.IE5\2WM1A2KP\MM900234686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99" y="4122896"/>
            <a:ext cx="1524000" cy="1626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913467" y="3905072"/>
            <a:ext cx="6705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 smtClean="0">
                <a:latin typeface="Garamond" pitchFamily="18" charset="0"/>
              </a:rPr>
              <a:t>80</a:t>
            </a:r>
            <a:r>
              <a:rPr lang="en-US" sz="3000" dirty="0" smtClean="0">
                <a:latin typeface="Garamond" pitchFamily="18" charset="0"/>
              </a:rPr>
              <a:t>% of what we </a:t>
            </a:r>
            <a:r>
              <a:rPr lang="en-US" sz="3000" b="1" dirty="0" smtClean="0">
                <a:latin typeface="Garamond" pitchFamily="18" charset="0"/>
              </a:rPr>
              <a:t>experience personally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b="1" dirty="0">
              <a:latin typeface="Garamond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 smtClean="0">
                <a:latin typeface="Garamond" pitchFamily="18" charset="0"/>
              </a:rPr>
              <a:t>95</a:t>
            </a:r>
            <a:r>
              <a:rPr lang="en-US" sz="3000" dirty="0" smtClean="0">
                <a:latin typeface="Garamond" pitchFamily="18" charset="0"/>
              </a:rPr>
              <a:t>% of what we </a:t>
            </a:r>
            <a:r>
              <a:rPr lang="en-US" sz="3000" b="1" dirty="0" smtClean="0">
                <a:latin typeface="Garamond" pitchFamily="18" charset="0"/>
              </a:rPr>
              <a:t>teach someone else</a:t>
            </a:r>
          </a:p>
          <a:p>
            <a:pPr lvl="1"/>
            <a:endParaRPr lang="en-US" sz="3000" dirty="0" smtClean="0">
              <a:latin typeface="Garamond" pitchFamily="18" charset="0"/>
            </a:endParaRPr>
          </a:p>
          <a:p>
            <a:pPr lvl="1"/>
            <a:r>
              <a:rPr lang="en-US" sz="3000" dirty="0" smtClean="0">
                <a:latin typeface="Garamond" pitchFamily="18" charset="0"/>
              </a:rPr>
              <a:t>							- William </a:t>
            </a:r>
            <a:r>
              <a:rPr lang="en-US" sz="3000" dirty="0" err="1" smtClean="0">
                <a:latin typeface="Garamond" pitchFamily="18" charset="0"/>
              </a:rPr>
              <a:t>Glasser</a:t>
            </a:r>
            <a:endParaRPr lang="en-US" sz="30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355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skills are current employers seeking?</a:t>
            </a:r>
            <a:br>
              <a:rPr lang="en-US" b="1" dirty="0"/>
            </a:br>
            <a:endParaRPr lang="en-US" b="1" dirty="0"/>
          </a:p>
        </p:txBody>
      </p:sp>
      <p:pic>
        <p:nvPicPr>
          <p:cNvPr id="4" name="Picture 2" descr="C:\Users\Donna\AppData\Local\Microsoft\Windows\Temporary Internet Files\Content.IE5\2U2TPUWV\MC910216334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10" y="2078740"/>
            <a:ext cx="4451579" cy="356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8590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9897035" cy="1143000"/>
          </a:xfrm>
        </p:spPr>
        <p:txBody>
          <a:bodyPr/>
          <a:lstStyle/>
          <a:p>
            <a:pPr algn="l"/>
            <a:r>
              <a:rPr lang="en-US" sz="3600" b="1" dirty="0" smtClean="0">
                <a:latin typeface="Garamond" pitchFamily="18" charset="0"/>
              </a:rPr>
              <a:t>Skills Desired by Fortune 500 Companies:</a:t>
            </a:r>
            <a:r>
              <a:rPr lang="en-US" sz="3600" b="1" u="sng" dirty="0">
                <a:latin typeface="Garamond" pitchFamily="18" charset="0"/>
              </a:rPr>
              <a:t/>
            </a:r>
            <a:br>
              <a:rPr lang="en-US" sz="3600" b="1" u="sng" dirty="0">
                <a:latin typeface="Garamond" pitchFamily="18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933" y="1552673"/>
            <a:ext cx="5774666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2600" dirty="0" smtClean="0">
                <a:latin typeface="+mj-lt"/>
              </a:rPr>
              <a:t>Teamwork</a:t>
            </a:r>
          </a:p>
          <a:p>
            <a:pPr marL="514350" indent="-514350">
              <a:buAutoNum type="arabicPeriod"/>
            </a:pPr>
            <a:r>
              <a:rPr lang="en-US" sz="2600" dirty="0" smtClean="0">
                <a:latin typeface="+mj-lt"/>
              </a:rPr>
              <a:t>Problem solving</a:t>
            </a:r>
          </a:p>
          <a:p>
            <a:pPr marL="514350" indent="-514350">
              <a:buAutoNum type="arabicPeriod"/>
            </a:pPr>
            <a:r>
              <a:rPr lang="en-US" sz="2600" dirty="0" smtClean="0">
                <a:latin typeface="+mj-lt"/>
              </a:rPr>
              <a:t>Interpersonal skills</a:t>
            </a:r>
          </a:p>
          <a:p>
            <a:pPr marL="514350" indent="-514350">
              <a:buAutoNum type="arabicPeriod"/>
            </a:pPr>
            <a:r>
              <a:rPr lang="en-US" sz="2600" dirty="0" smtClean="0">
                <a:latin typeface="+mj-lt"/>
              </a:rPr>
              <a:t>Oral communications</a:t>
            </a:r>
          </a:p>
          <a:p>
            <a:pPr marL="514350" indent="-514350">
              <a:buAutoNum type="arabicPeriod"/>
            </a:pPr>
            <a:r>
              <a:rPr lang="en-US" sz="2600" dirty="0" smtClean="0">
                <a:latin typeface="+mj-lt"/>
              </a:rPr>
              <a:t>Listening</a:t>
            </a:r>
          </a:p>
          <a:p>
            <a:pPr marL="514350" indent="-514350">
              <a:buAutoNum type="arabicPeriod"/>
            </a:pPr>
            <a:r>
              <a:rPr lang="en-US" sz="2600" dirty="0" smtClean="0">
                <a:latin typeface="+mj-lt"/>
              </a:rPr>
              <a:t>Personal/Career Development</a:t>
            </a:r>
          </a:p>
          <a:p>
            <a:pPr marL="514350" indent="-514350">
              <a:buAutoNum type="arabicPeriod"/>
            </a:pPr>
            <a:r>
              <a:rPr lang="en-US" sz="2600" dirty="0" smtClean="0">
                <a:latin typeface="+mj-lt"/>
              </a:rPr>
              <a:t>Creative Thinking</a:t>
            </a:r>
          </a:p>
          <a:p>
            <a:pPr marL="514350" indent="-514350">
              <a:buAutoNum type="arabicPeriod"/>
            </a:pPr>
            <a:r>
              <a:rPr lang="en-US" sz="2600" dirty="0" smtClean="0">
                <a:latin typeface="+mj-lt"/>
              </a:rPr>
              <a:t>Leadership</a:t>
            </a:r>
          </a:p>
          <a:p>
            <a:pPr marL="514350" indent="-514350">
              <a:buAutoNum type="arabicPeriod"/>
            </a:pPr>
            <a:r>
              <a:rPr lang="en-US" sz="2600" dirty="0" smtClean="0">
                <a:latin typeface="+mj-lt"/>
              </a:rPr>
              <a:t>Goal setting/motivation</a:t>
            </a:r>
          </a:p>
          <a:p>
            <a:pPr marL="514350" indent="-514350">
              <a:buAutoNum type="arabicPeriod"/>
            </a:pPr>
            <a:r>
              <a:rPr lang="en-US" sz="2600" dirty="0" smtClean="0">
                <a:latin typeface="+mj-lt"/>
              </a:rPr>
              <a:t>Writing</a:t>
            </a:r>
            <a:endParaRPr lang="en-US" sz="2600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66640" y="1560258"/>
            <a:ext cx="28321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 startAt="11"/>
            </a:pPr>
            <a:r>
              <a:rPr lang="en-US" sz="2600" dirty="0" smtClean="0">
                <a:latin typeface="+mj-lt"/>
              </a:rPr>
              <a:t>Organizational Effectiveness</a:t>
            </a:r>
          </a:p>
          <a:p>
            <a:pPr marL="514350" indent="-514350">
              <a:buFontTx/>
              <a:buAutoNum type="arabicPeriod" startAt="11"/>
            </a:pPr>
            <a:r>
              <a:rPr lang="en-US" sz="2600" dirty="0">
                <a:latin typeface="+mj-lt"/>
              </a:rPr>
              <a:t> </a:t>
            </a:r>
            <a:r>
              <a:rPr lang="en-US" sz="2600" dirty="0" smtClean="0">
                <a:latin typeface="+mj-lt"/>
              </a:rPr>
              <a:t>Computation</a:t>
            </a:r>
          </a:p>
          <a:p>
            <a:pPr marL="514350" indent="-514350">
              <a:buFontTx/>
              <a:buAutoNum type="arabicPeriod" startAt="11"/>
            </a:pPr>
            <a:r>
              <a:rPr lang="en-US" sz="2600" dirty="0" smtClean="0">
                <a:latin typeface="+mj-lt"/>
              </a:rPr>
              <a:t> Reading</a:t>
            </a:r>
            <a:endParaRPr lang="en-US" sz="2600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23396" y="6078636"/>
            <a:ext cx="53203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www.mondovi.k12.wi.us/faculty/.../Research%20for%20Parents21.doc</a:t>
            </a:r>
            <a:endParaRPr lang="en-US" sz="1400" dirty="0"/>
          </a:p>
        </p:txBody>
      </p:sp>
      <p:pic>
        <p:nvPicPr>
          <p:cNvPr id="3074" name="Picture 2" descr="C:\Users\Donna\AppData\Local\Microsoft\Windows\Temporary Internet Files\Content.IE5\F40ZVB1X\buildingskill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0490" y="3946646"/>
            <a:ext cx="338328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0002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Cooperation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900" dirty="0"/>
              <a:t>Increased intrinsic motivation to complete the task</a:t>
            </a:r>
          </a:p>
          <a:p>
            <a:pPr>
              <a:buFont typeface="Arial" pitchFamily="34" charset="0"/>
              <a:buChar char="•"/>
            </a:pPr>
            <a:r>
              <a:rPr lang="en-US" sz="2900" dirty="0"/>
              <a:t>Friendships among group members</a:t>
            </a:r>
          </a:p>
          <a:p>
            <a:pPr>
              <a:buFont typeface="Arial" pitchFamily="34" charset="0"/>
              <a:buChar char="•"/>
            </a:pPr>
            <a:r>
              <a:rPr lang="en-US" sz="2900" dirty="0"/>
              <a:t>Students translate teacher-speak to student-speak</a:t>
            </a:r>
          </a:p>
          <a:p>
            <a:pPr>
              <a:buFont typeface="Arial" pitchFamily="34" charset="0"/>
              <a:buChar char="•"/>
            </a:pPr>
            <a:r>
              <a:rPr lang="en-US" sz="2900" dirty="0"/>
              <a:t>Students must organize and articulate thoughts</a:t>
            </a:r>
          </a:p>
          <a:p>
            <a:pPr>
              <a:buFont typeface="Arial" pitchFamily="34" charset="0"/>
              <a:buChar char="•"/>
            </a:pPr>
            <a:r>
              <a:rPr lang="en-US" sz="2900" dirty="0"/>
              <a:t>Greater achievement</a:t>
            </a:r>
          </a:p>
          <a:p>
            <a:pPr>
              <a:buFont typeface="Arial" pitchFamily="34" charset="0"/>
              <a:buChar char="•"/>
            </a:pPr>
            <a:r>
              <a:rPr lang="en-US" sz="2900" dirty="0"/>
              <a:t>Higher self-esteem</a:t>
            </a:r>
          </a:p>
          <a:p>
            <a:pPr>
              <a:buFont typeface="Arial" pitchFamily="34" charset="0"/>
              <a:buChar char="•"/>
            </a:pPr>
            <a:r>
              <a:rPr lang="en-US" sz="2900" dirty="0"/>
              <a:t>More time spent on-task</a:t>
            </a:r>
          </a:p>
          <a:p>
            <a:pPr>
              <a:buFont typeface="Arial" pitchFamily="34" charset="0"/>
              <a:buChar char="•"/>
            </a:pPr>
            <a:r>
              <a:rPr lang="en-US" sz="2900" dirty="0"/>
              <a:t>Better attitudes toward learning</a:t>
            </a:r>
          </a:p>
          <a:p>
            <a:endParaRPr lang="en-US" sz="3000" dirty="0"/>
          </a:p>
        </p:txBody>
      </p:sp>
      <p:pic>
        <p:nvPicPr>
          <p:cNvPr id="4098" name="Picture 2" descr="C:\Users\Donna\AppData\Local\Microsoft\Windows\Temporary Internet Files\Content.IE5\2U2TPUWV\succes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797004"/>
            <a:ext cx="2714063" cy="232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819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338</Words>
  <Application>Microsoft Office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Cooperation vs. Competition </vt:lpstr>
      <vt:lpstr>Cooperative Learning:  Goals</vt:lpstr>
      <vt:lpstr>John Dewey:  1916 </vt:lpstr>
      <vt:lpstr>Cooperative Learning Roots Around the World  </vt:lpstr>
      <vt:lpstr>We Learn: </vt:lpstr>
      <vt:lpstr>What skills are current employers seeking? </vt:lpstr>
      <vt:lpstr>Skills Desired by Fortune 500 Companies: </vt:lpstr>
      <vt:lpstr>Cooperation </vt:lpstr>
      <vt:lpstr>Reflection</vt:lpstr>
    </vt:vector>
  </TitlesOfParts>
  <Company>University of Houston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Watts</dc:creator>
  <cp:lastModifiedBy>Donna</cp:lastModifiedBy>
  <cp:revision>46</cp:revision>
  <dcterms:created xsi:type="dcterms:W3CDTF">2011-10-03T13:05:40Z</dcterms:created>
  <dcterms:modified xsi:type="dcterms:W3CDTF">2015-07-21T02:50:00Z</dcterms:modified>
</cp:coreProperties>
</file>