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3" d="100"/>
          <a:sy n="93" d="100"/>
        </p:scale>
        <p:origin x="-413" y="-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01FC11-5146-4725-AF45-10E213E7FAEF}" type="datetimeFigureOut">
              <a:rPr lang="en-US" smtClean="0"/>
              <a:t>4/15/2015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3D881B-FAF3-4115-B305-07695DAD36E2}" type="slidenum">
              <a:rPr lang="en-US" smtClean="0"/>
              <a:t>‹#›</a:t>
            </a:fld>
            <a:endParaRPr lang="en-US"/>
          </a:p>
        </p:txBody>
      </p:sp>
    </p:spTree>
    <p:extLst>
      <p:ext uri="{BB962C8B-B14F-4D97-AF65-F5344CB8AC3E}">
        <p14:creationId xmlns:p14="http://schemas.microsoft.com/office/powerpoint/2010/main" val="2791938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good exercise to do with your old</a:t>
            </a:r>
            <a:r>
              <a:rPr lang="en-US" baseline="0" dirty="0" smtClean="0"/>
              <a:t> exams.  We tend to think we are writing tests that require critical thinking and analysis but are we really?  Is it just one or two questions out of 50?  What are we really asking our students to do?  Self-reflection on your own exams is a good tool to use to create better exams.  </a:t>
            </a:r>
            <a:endParaRPr lang="en-US" dirty="0"/>
          </a:p>
        </p:txBody>
      </p:sp>
      <p:sp>
        <p:nvSpPr>
          <p:cNvPr id="4" name="Slide Number Placeholder 3"/>
          <p:cNvSpPr>
            <a:spLocks noGrp="1"/>
          </p:cNvSpPr>
          <p:nvPr>
            <p:ph type="sldNum" sz="quarter" idx="10"/>
          </p:nvPr>
        </p:nvSpPr>
        <p:spPr/>
        <p:txBody>
          <a:bodyPr/>
          <a:lstStyle/>
          <a:p>
            <a:fld id="{6B3D881B-FAF3-4115-B305-07695DAD36E2}" type="slidenum">
              <a:rPr lang="en-US" smtClean="0"/>
              <a:t>9</a:t>
            </a:fld>
            <a:endParaRPr lang="en-US"/>
          </a:p>
        </p:txBody>
      </p:sp>
    </p:spTree>
    <p:extLst>
      <p:ext uri="{BB962C8B-B14F-4D97-AF65-F5344CB8AC3E}">
        <p14:creationId xmlns:p14="http://schemas.microsoft.com/office/powerpoint/2010/main" val="3742934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8" name="Picture 7" descr="NSM secondary.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6000" y="228600"/>
            <a:ext cx="4572000" cy="631427"/>
          </a:xfrm>
          <a:prstGeom prst="rect">
            <a:avLst/>
          </a:prstGeom>
        </p:spPr>
      </p:pic>
    </p:spTree>
    <p:extLst>
      <p:ext uri="{BB962C8B-B14F-4D97-AF65-F5344CB8AC3E}">
        <p14:creationId xmlns:p14="http://schemas.microsoft.com/office/powerpoint/2010/main" val="348733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NSM tertiary_WHIT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65600" y="6446520"/>
            <a:ext cx="4749800" cy="355600"/>
          </a:xfrm>
          <a:prstGeom prst="rect">
            <a:avLst/>
          </a:prstGeom>
        </p:spPr>
      </p:pic>
    </p:spTree>
    <p:extLst>
      <p:ext uri="{BB962C8B-B14F-4D97-AF65-F5344CB8AC3E}">
        <p14:creationId xmlns:p14="http://schemas.microsoft.com/office/powerpoint/2010/main" val="38580441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0000"/>
        </a:solidFill>
        <a:effectLst/>
      </p:bgPr>
    </p:bg>
    <p:spTree>
      <p:nvGrpSpPr>
        <p:cNvPr id="1" name=""/>
        <p:cNvGrpSpPr/>
        <p:nvPr/>
      </p:nvGrpSpPr>
      <p:grpSpPr>
        <a:xfrm>
          <a:off x="0" y="0"/>
          <a:ext cx="0" cy="0"/>
          <a:chOff x="0" y="0"/>
          <a:chExt cx="0" cy="0"/>
        </a:xfrm>
      </p:grpSpPr>
      <p:sp>
        <p:nvSpPr>
          <p:cNvPr id="9" name="Round Diagonal Corner Rectangle 5"/>
          <p:cNvSpPr/>
          <p:nvPr userDrawn="1"/>
        </p:nvSpPr>
        <p:spPr>
          <a:xfrm>
            <a:off x="0" y="-4704"/>
            <a:ext cx="8915400" cy="6405503"/>
          </a:xfrm>
          <a:custGeom>
            <a:avLst/>
            <a:gdLst>
              <a:gd name="connsiteX0" fmla="*/ 838505 w 8686800"/>
              <a:gd name="connsiteY0" fmla="*/ 0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0 w 8686800"/>
              <a:gd name="connsiteY7" fmla="*/ 838505 h 6400800"/>
              <a:gd name="connsiteX8" fmla="*/ 838505 w 8686800"/>
              <a:gd name="connsiteY8" fmla="*/ 0 h 6400800"/>
              <a:gd name="connsiteX0" fmla="*/ 838505 w 8686800"/>
              <a:gd name="connsiteY0" fmla="*/ 0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838505 w 8686800"/>
              <a:gd name="connsiteY7" fmla="*/ 0 h 6400800"/>
              <a:gd name="connsiteX0" fmla="*/ 1246 w 8686800"/>
              <a:gd name="connsiteY0" fmla="*/ 9408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1246 w 8686800"/>
              <a:gd name="connsiteY7" fmla="*/ 9408 h 6400800"/>
              <a:gd name="connsiteX0" fmla="*/ 1246 w 8686800"/>
              <a:gd name="connsiteY0" fmla="*/ 9408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1246 w 8686800"/>
              <a:gd name="connsiteY7" fmla="*/ 9408 h 6400800"/>
              <a:gd name="connsiteX0" fmla="*/ 799558 w 9485112"/>
              <a:gd name="connsiteY0" fmla="*/ 9408 h 6400800"/>
              <a:gd name="connsiteX1" fmla="*/ 9485112 w 9485112"/>
              <a:gd name="connsiteY1" fmla="*/ 0 h 6400800"/>
              <a:gd name="connsiteX2" fmla="*/ 9485112 w 9485112"/>
              <a:gd name="connsiteY2" fmla="*/ 0 h 6400800"/>
              <a:gd name="connsiteX3" fmla="*/ 9485112 w 9485112"/>
              <a:gd name="connsiteY3" fmla="*/ 5562295 h 6400800"/>
              <a:gd name="connsiteX4" fmla="*/ 8646607 w 9485112"/>
              <a:gd name="connsiteY4" fmla="*/ 6400800 h 6400800"/>
              <a:gd name="connsiteX5" fmla="*/ 798312 w 9485112"/>
              <a:gd name="connsiteY5" fmla="*/ 6400800 h 6400800"/>
              <a:gd name="connsiteX6" fmla="*/ 798312 w 9485112"/>
              <a:gd name="connsiteY6" fmla="*/ 6400800 h 6400800"/>
              <a:gd name="connsiteX7" fmla="*/ 799558 w 9485112"/>
              <a:gd name="connsiteY7" fmla="*/ 9408 h 6400800"/>
              <a:gd name="connsiteX0" fmla="*/ 1246 w 8686800"/>
              <a:gd name="connsiteY0" fmla="*/ 9408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1246 w 8686800"/>
              <a:gd name="connsiteY7" fmla="*/ 9408 h 6400800"/>
              <a:gd name="connsiteX0" fmla="*/ 1 w 8897221"/>
              <a:gd name="connsiteY0" fmla="*/ 0 h 6461947"/>
              <a:gd name="connsiteX1" fmla="*/ 8897221 w 8897221"/>
              <a:gd name="connsiteY1" fmla="*/ 61147 h 6461947"/>
              <a:gd name="connsiteX2" fmla="*/ 8897221 w 8897221"/>
              <a:gd name="connsiteY2" fmla="*/ 61147 h 6461947"/>
              <a:gd name="connsiteX3" fmla="*/ 8897221 w 8897221"/>
              <a:gd name="connsiteY3" fmla="*/ 5623442 h 6461947"/>
              <a:gd name="connsiteX4" fmla="*/ 8058716 w 8897221"/>
              <a:gd name="connsiteY4" fmla="*/ 6461947 h 6461947"/>
              <a:gd name="connsiteX5" fmla="*/ 210421 w 8897221"/>
              <a:gd name="connsiteY5" fmla="*/ 6461947 h 6461947"/>
              <a:gd name="connsiteX6" fmla="*/ 210421 w 8897221"/>
              <a:gd name="connsiteY6" fmla="*/ 6461947 h 6461947"/>
              <a:gd name="connsiteX7" fmla="*/ 1 w 8897221"/>
              <a:gd name="connsiteY7" fmla="*/ 0 h 6461947"/>
              <a:gd name="connsiteX0" fmla="*/ 537469 w 8686800"/>
              <a:gd name="connsiteY0" fmla="*/ 333964 h 6400800"/>
              <a:gd name="connsiteX1" fmla="*/ 8686800 w 8686800"/>
              <a:gd name="connsiteY1" fmla="*/ 0 h 6400800"/>
              <a:gd name="connsiteX2" fmla="*/ 8686800 w 8686800"/>
              <a:gd name="connsiteY2" fmla="*/ 0 h 6400800"/>
              <a:gd name="connsiteX3" fmla="*/ 8686800 w 8686800"/>
              <a:gd name="connsiteY3" fmla="*/ 5562295 h 6400800"/>
              <a:gd name="connsiteX4" fmla="*/ 7848295 w 8686800"/>
              <a:gd name="connsiteY4" fmla="*/ 6400800 h 6400800"/>
              <a:gd name="connsiteX5" fmla="*/ 0 w 8686800"/>
              <a:gd name="connsiteY5" fmla="*/ 6400800 h 6400800"/>
              <a:gd name="connsiteX6" fmla="*/ 0 w 8686800"/>
              <a:gd name="connsiteY6" fmla="*/ 6400800 h 6400800"/>
              <a:gd name="connsiteX7" fmla="*/ 537469 w 8686800"/>
              <a:gd name="connsiteY7" fmla="*/ 333964 h 6400800"/>
              <a:gd name="connsiteX0" fmla="*/ 1247 w 8686800"/>
              <a:gd name="connsiteY0" fmla="*/ 0 h 6405503"/>
              <a:gd name="connsiteX1" fmla="*/ 8686800 w 8686800"/>
              <a:gd name="connsiteY1" fmla="*/ 4703 h 6405503"/>
              <a:gd name="connsiteX2" fmla="*/ 8686800 w 8686800"/>
              <a:gd name="connsiteY2" fmla="*/ 4703 h 6405503"/>
              <a:gd name="connsiteX3" fmla="*/ 8686800 w 8686800"/>
              <a:gd name="connsiteY3" fmla="*/ 5566998 h 6405503"/>
              <a:gd name="connsiteX4" fmla="*/ 7848295 w 8686800"/>
              <a:gd name="connsiteY4" fmla="*/ 6405503 h 6405503"/>
              <a:gd name="connsiteX5" fmla="*/ 0 w 8686800"/>
              <a:gd name="connsiteY5" fmla="*/ 6405503 h 6405503"/>
              <a:gd name="connsiteX6" fmla="*/ 0 w 8686800"/>
              <a:gd name="connsiteY6" fmla="*/ 6405503 h 6405503"/>
              <a:gd name="connsiteX7" fmla="*/ 1247 w 8686800"/>
              <a:gd name="connsiteY7" fmla="*/ 0 h 640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86800" h="6405503">
                <a:moveTo>
                  <a:pt x="1247" y="0"/>
                </a:moveTo>
                <a:lnTo>
                  <a:pt x="8686800" y="4703"/>
                </a:lnTo>
                <a:lnTo>
                  <a:pt x="8686800" y="4703"/>
                </a:lnTo>
                <a:lnTo>
                  <a:pt x="8686800" y="5566998"/>
                </a:lnTo>
                <a:cubicBezTo>
                  <a:pt x="8686800" y="6030092"/>
                  <a:pt x="8311389" y="6405503"/>
                  <a:pt x="7848295" y="6405503"/>
                </a:cubicBezTo>
                <a:lnTo>
                  <a:pt x="0" y="6405503"/>
                </a:lnTo>
                <a:lnTo>
                  <a:pt x="0" y="6405503"/>
                </a:lnTo>
                <a:cubicBezTo>
                  <a:pt x="208" y="5340271"/>
                  <a:pt x="624" y="3195696"/>
                  <a:pt x="1247" y="0"/>
                </a:cubicBezTo>
                <a:close/>
              </a:path>
            </a:pathLst>
          </a:custGeom>
          <a:solidFill>
            <a:schemeClr val="bg1"/>
          </a:solidFill>
          <a:ln>
            <a:noFill/>
          </a:ln>
          <a:effectLst>
            <a:outerShdw blurRad="40005" dist="22987" dir="5400000" algn="tl" rotWithShape="0">
              <a:srgbClr val="000000">
                <a:alpha val="35000"/>
              </a:srgbClr>
            </a:outerShdw>
          </a:effectLst>
        </p:spPr>
        <p:style>
          <a:lnRef idx="1">
            <a:schemeClr val="dk1"/>
          </a:lnRef>
          <a:fillRef idx="3">
            <a:schemeClr val="dk1"/>
          </a:fillRef>
          <a:effectRef idx="2">
            <a:schemeClr val="dk1"/>
          </a:effectRef>
          <a:fontRef idx="minor">
            <a:schemeClr val="lt1"/>
          </a:fontRef>
        </p:style>
        <p:txBody>
          <a:bodyPr/>
          <a:lstStyle/>
          <a:p>
            <a:endParaRPr lang="en-US"/>
          </a:p>
        </p:txBody>
      </p:sp>
    </p:spTree>
    <p:extLst>
      <p:ext uri="{BB962C8B-B14F-4D97-AF65-F5344CB8AC3E}">
        <p14:creationId xmlns:p14="http://schemas.microsoft.com/office/powerpoint/2010/main" val="1388746925"/>
      </p:ext>
    </p:extLst>
  </p:cSld>
  <p:clrMap bg1="lt1" tx1="dk1" bg2="lt2" tx2="dk2" accent1="accent1" accent2="accent2" accent3="accent3" accent4="accent4" accent5="accent5" accent6="accent6" hlink="hlink" folHlink="folHlink"/>
  <p:sldLayoutIdLst>
    <p:sldLayoutId id="2147483709" r:id="rId1"/>
    <p:sldLayoutId id="2147483710"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projects.coe.uga.edu/epltt/images/1/1e/Bloom_1.jpg"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redwoods.edu/Departments/Distance/Tutorials/BloomsTaxonomy/Blooms-Taxonomy.jpg"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533400" y="124618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b="1" dirty="0" smtClean="0">
                <a:solidFill>
                  <a:schemeClr val="bg1">
                    <a:lumMod val="50000"/>
                  </a:schemeClr>
                </a:solidFill>
              </a:rPr>
              <a:t>Writing Multiple-Choice Questions to Assess Higher-Order Thinking</a:t>
            </a:r>
            <a:endParaRPr lang="en-US" sz="4800" b="1" dirty="0">
              <a:solidFill>
                <a:schemeClr val="bg1">
                  <a:lumMod val="50000"/>
                </a:schemeClr>
              </a:solidFill>
            </a:endParaRPr>
          </a:p>
        </p:txBody>
      </p:sp>
      <p:sp>
        <p:nvSpPr>
          <p:cNvPr id="9" name="TextBox 8"/>
          <p:cNvSpPr txBox="1"/>
          <p:nvPr/>
        </p:nvSpPr>
        <p:spPr>
          <a:xfrm>
            <a:off x="1714500" y="3674454"/>
            <a:ext cx="5867400" cy="1569660"/>
          </a:xfrm>
          <a:prstGeom prst="rect">
            <a:avLst/>
          </a:prstGeom>
          <a:noFill/>
        </p:spPr>
        <p:txBody>
          <a:bodyPr wrap="square" rtlCol="0">
            <a:spAutoFit/>
          </a:bodyPr>
          <a:lstStyle/>
          <a:p>
            <a:pPr algn="ctr"/>
            <a:r>
              <a:rPr lang="en-US" sz="3200" b="1" dirty="0" smtClean="0">
                <a:solidFill>
                  <a:schemeClr val="bg1">
                    <a:lumMod val="50000"/>
                  </a:schemeClr>
                </a:solidFill>
              </a:rPr>
              <a:t>Faculty Development Workshop</a:t>
            </a:r>
          </a:p>
          <a:p>
            <a:pPr algn="ctr"/>
            <a:r>
              <a:rPr lang="en-US" sz="3200" b="1" dirty="0" smtClean="0">
                <a:solidFill>
                  <a:schemeClr val="bg1">
                    <a:lumMod val="50000"/>
                  </a:schemeClr>
                </a:solidFill>
              </a:rPr>
              <a:t>November 22, 2013</a:t>
            </a:r>
          </a:p>
          <a:p>
            <a:pPr algn="ctr"/>
            <a:endParaRPr lang="en-US" sz="3200" b="1" i="1" dirty="0">
              <a:solidFill>
                <a:schemeClr val="bg1">
                  <a:lumMod val="50000"/>
                </a:schemeClr>
              </a:solidFill>
            </a:endParaRPr>
          </a:p>
        </p:txBody>
      </p:sp>
      <p:sp>
        <p:nvSpPr>
          <p:cNvPr id="6" name="TextBox 5"/>
          <p:cNvSpPr txBox="1"/>
          <p:nvPr/>
        </p:nvSpPr>
        <p:spPr>
          <a:xfrm>
            <a:off x="1986641" y="4963885"/>
            <a:ext cx="5157108" cy="1569660"/>
          </a:xfrm>
          <a:prstGeom prst="rect">
            <a:avLst/>
          </a:prstGeom>
          <a:noFill/>
        </p:spPr>
        <p:txBody>
          <a:bodyPr wrap="square" rtlCol="0">
            <a:spAutoFit/>
          </a:bodyPr>
          <a:lstStyle/>
          <a:p>
            <a:pPr algn="ctr"/>
            <a:r>
              <a:rPr lang="en-US" sz="2400" b="1" i="1" dirty="0">
                <a:solidFill>
                  <a:schemeClr val="bg1">
                    <a:lumMod val="50000"/>
                  </a:schemeClr>
                </a:solidFill>
              </a:rPr>
              <a:t>Donna L. Pattison, </a:t>
            </a:r>
            <a:r>
              <a:rPr lang="en-US" sz="2400" b="1" i="1" dirty="0" smtClean="0">
                <a:solidFill>
                  <a:schemeClr val="bg1">
                    <a:lumMod val="50000"/>
                  </a:schemeClr>
                </a:solidFill>
              </a:rPr>
              <a:t>PhD</a:t>
            </a:r>
          </a:p>
          <a:p>
            <a:pPr algn="ctr"/>
            <a:r>
              <a:rPr lang="en-US" sz="2400" b="1" i="1" dirty="0" smtClean="0">
                <a:solidFill>
                  <a:schemeClr val="bg1">
                    <a:lumMod val="50000"/>
                  </a:schemeClr>
                </a:solidFill>
              </a:rPr>
              <a:t>Instructional Professor</a:t>
            </a:r>
          </a:p>
          <a:p>
            <a:pPr algn="ctr"/>
            <a:r>
              <a:rPr lang="en-US" sz="2400" b="1" i="1" dirty="0" smtClean="0">
                <a:solidFill>
                  <a:schemeClr val="bg1">
                    <a:lumMod val="50000"/>
                  </a:schemeClr>
                </a:solidFill>
              </a:rPr>
              <a:t>Department of Biology &amp; Biochemistry</a:t>
            </a:r>
            <a:endParaRPr lang="en-US" sz="2400" b="1" i="1" dirty="0">
              <a:solidFill>
                <a:schemeClr val="bg1">
                  <a:lumMod val="50000"/>
                </a:schemeClr>
              </a:solidFill>
            </a:endParaRPr>
          </a:p>
          <a:p>
            <a:pPr algn="ctr"/>
            <a:endParaRPr lang="en-US" sz="2400" dirty="0"/>
          </a:p>
        </p:txBody>
      </p:sp>
    </p:spTree>
    <p:extLst>
      <p:ext uri="{BB962C8B-B14F-4D97-AF65-F5344CB8AC3E}">
        <p14:creationId xmlns:p14="http://schemas.microsoft.com/office/powerpoint/2010/main" val="211599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Ways to set up questions</a:t>
            </a:r>
            <a:endParaRPr lang="en-US" dirty="0"/>
          </a:p>
        </p:txBody>
      </p:sp>
      <p:sp>
        <p:nvSpPr>
          <p:cNvPr id="4" name="Rectangle 3"/>
          <p:cNvSpPr/>
          <p:nvPr/>
        </p:nvSpPr>
        <p:spPr>
          <a:xfrm>
            <a:off x="2313992" y="1046604"/>
            <a:ext cx="4572000" cy="3785652"/>
          </a:xfrm>
          <a:prstGeom prst="rect">
            <a:avLst/>
          </a:prstGeom>
        </p:spPr>
        <p:txBody>
          <a:bodyPr>
            <a:spAutoFit/>
          </a:bodyPr>
          <a:lstStyle/>
          <a:p>
            <a:endParaRPr lang="en-US" sz="2400" b="1" dirty="0">
              <a:latin typeface="Lucida Handwriting" panose="03010101010101010101" pitchFamily="66" charset="0"/>
            </a:endParaRPr>
          </a:p>
          <a:p>
            <a:pPr marL="342900" indent="-342900">
              <a:buAutoNum type="arabicPeriod"/>
            </a:pPr>
            <a:r>
              <a:rPr lang="en-US" sz="2400" dirty="0"/>
              <a:t>Case study</a:t>
            </a:r>
          </a:p>
          <a:p>
            <a:endParaRPr lang="en-US" sz="2400" dirty="0"/>
          </a:p>
          <a:p>
            <a:r>
              <a:rPr lang="en-US" sz="2400" dirty="0"/>
              <a:t>2. </a:t>
            </a:r>
            <a:r>
              <a:rPr lang="en-US" sz="2400" dirty="0" smtClean="0"/>
              <a:t>  Premise </a:t>
            </a:r>
            <a:r>
              <a:rPr lang="en-US" sz="2400" dirty="0"/>
              <a:t>and consequence</a:t>
            </a:r>
          </a:p>
          <a:p>
            <a:endParaRPr lang="en-US" sz="2400" dirty="0"/>
          </a:p>
          <a:p>
            <a:pPr marL="342900" indent="-342900">
              <a:buAutoNum type="arabicPeriod" startAt="3"/>
            </a:pPr>
            <a:r>
              <a:rPr lang="en-US" sz="2400" dirty="0"/>
              <a:t>Problem and solution</a:t>
            </a:r>
          </a:p>
          <a:p>
            <a:pPr marL="342900" indent="-342900">
              <a:buAutoNum type="arabicPeriod" startAt="3"/>
            </a:pPr>
            <a:endParaRPr lang="en-US" sz="2400" dirty="0"/>
          </a:p>
          <a:p>
            <a:pPr marL="342900" indent="-342900">
              <a:buAutoNum type="arabicPeriod" startAt="3"/>
            </a:pPr>
            <a:r>
              <a:rPr lang="en-US" sz="2400" dirty="0"/>
              <a:t>Incomplete scenario</a:t>
            </a:r>
          </a:p>
          <a:p>
            <a:pPr marL="342900" indent="-342900">
              <a:buAutoNum type="arabicPeriod" startAt="3"/>
            </a:pPr>
            <a:endParaRPr lang="en-US" sz="2400" dirty="0"/>
          </a:p>
          <a:p>
            <a:pPr marL="342900" indent="-342900">
              <a:buAutoNum type="arabicPeriod" startAt="3"/>
            </a:pPr>
            <a:r>
              <a:rPr lang="en-US" sz="2400" dirty="0"/>
              <a:t>Analogy</a:t>
            </a:r>
          </a:p>
        </p:txBody>
      </p:sp>
      <p:pic>
        <p:nvPicPr>
          <p:cNvPr id="5122" name="Picture 2" descr="C:\Users\Donna\AppData\Local\Microsoft\Windows\Temporary Internet Files\Content.IE5\D7S9FDQG\questions-se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1714" y="4036264"/>
            <a:ext cx="2817845" cy="2113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92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4561" y="304800"/>
            <a:ext cx="6324600" cy="1631216"/>
          </a:xfrm>
          <a:prstGeom prst="rect">
            <a:avLst/>
          </a:prstGeom>
        </p:spPr>
        <p:txBody>
          <a:bodyPr wrap="square">
            <a:spAutoFit/>
          </a:bodyPr>
          <a:lstStyle/>
          <a:p>
            <a:pPr algn="ctr"/>
            <a:r>
              <a:rPr lang="en-US" sz="3600" b="1" dirty="0" smtClean="0">
                <a:latin typeface="+mj-lt"/>
              </a:rPr>
              <a:t>What are the Advantages of Multiple Choice Tests?</a:t>
            </a:r>
          </a:p>
          <a:p>
            <a:pPr algn="ctr"/>
            <a:endParaRPr lang="en-US" sz="2800" dirty="0">
              <a:latin typeface="Lucida Handwriting" pitchFamily="66" charset="0"/>
            </a:endParaRPr>
          </a:p>
        </p:txBody>
      </p:sp>
      <p:pic>
        <p:nvPicPr>
          <p:cNvPr id="1026" name="Picture 2" descr="C:\Users\Donna\AppData\Local\Microsoft\Windows\Temporary Internet Files\Content.IE5\FMP3RP3T\multiple_choice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7722" y="4376574"/>
            <a:ext cx="2794518" cy="17077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67543" y="1679510"/>
            <a:ext cx="6270172" cy="2451953"/>
          </a:xfrm>
          <a:prstGeom prst="rect">
            <a:avLst/>
          </a:prstGeom>
          <a:noFill/>
        </p:spPr>
        <p:txBody>
          <a:bodyPr wrap="square" rtlCol="0">
            <a:spAutoFit/>
          </a:bodyPr>
          <a:lstStyle/>
          <a:p>
            <a:pPr marL="514350" indent="-514350">
              <a:spcAft>
                <a:spcPts val="1000"/>
              </a:spcAft>
              <a:buAutoNum type="arabicPeriod"/>
            </a:pPr>
            <a:r>
              <a:rPr lang="en-US" sz="2400" dirty="0"/>
              <a:t>Quickly graded (hand or machine)</a:t>
            </a:r>
          </a:p>
          <a:p>
            <a:pPr marL="514350" indent="-514350">
              <a:spcAft>
                <a:spcPts val="1000"/>
              </a:spcAft>
              <a:buAutoNum type="arabicPeriod"/>
            </a:pPr>
            <a:r>
              <a:rPr lang="en-US" sz="2400" dirty="0"/>
              <a:t>Quickly returned</a:t>
            </a:r>
          </a:p>
          <a:p>
            <a:pPr marL="514350" indent="-514350">
              <a:spcAft>
                <a:spcPts val="1000"/>
              </a:spcAft>
              <a:buAutoNum type="arabicPeriod"/>
            </a:pPr>
            <a:r>
              <a:rPr lang="en-US" sz="2400" dirty="0"/>
              <a:t>Purely objective; no grader bias</a:t>
            </a:r>
          </a:p>
          <a:p>
            <a:pPr marL="514350" indent="-514350">
              <a:spcAft>
                <a:spcPts val="1000"/>
              </a:spcAft>
              <a:buAutoNum type="arabicPeriod"/>
            </a:pPr>
            <a:r>
              <a:rPr lang="en-US" sz="2400" dirty="0"/>
              <a:t>Instant feedback (Clickers or </a:t>
            </a:r>
            <a:r>
              <a:rPr lang="en-US" sz="2400" dirty="0" err="1"/>
              <a:t>responseware</a:t>
            </a:r>
            <a:r>
              <a:rPr lang="en-US" sz="2400" dirty="0"/>
              <a:t>)</a:t>
            </a:r>
          </a:p>
          <a:p>
            <a:endParaRPr lang="en-US" sz="2400" dirty="0"/>
          </a:p>
        </p:txBody>
      </p:sp>
    </p:spTree>
    <p:extLst>
      <p:ext uri="{BB962C8B-B14F-4D97-AF65-F5344CB8AC3E}">
        <p14:creationId xmlns:p14="http://schemas.microsoft.com/office/powerpoint/2010/main" val="189728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 disadvantages of multiple choice tests?</a:t>
            </a:r>
            <a:endParaRPr lang="en-US" dirty="0"/>
          </a:p>
        </p:txBody>
      </p:sp>
      <p:sp>
        <p:nvSpPr>
          <p:cNvPr id="5" name="TextBox 4"/>
          <p:cNvSpPr txBox="1"/>
          <p:nvPr/>
        </p:nvSpPr>
        <p:spPr>
          <a:xfrm>
            <a:off x="1729274" y="2068285"/>
            <a:ext cx="6248400" cy="1826141"/>
          </a:xfrm>
          <a:prstGeom prst="rect">
            <a:avLst/>
          </a:prstGeom>
          <a:noFill/>
        </p:spPr>
        <p:txBody>
          <a:bodyPr wrap="square" rtlCol="0">
            <a:spAutoFit/>
          </a:bodyPr>
          <a:lstStyle/>
          <a:p>
            <a:pPr marL="342900" indent="-342900">
              <a:spcAft>
                <a:spcPts val="1000"/>
              </a:spcAft>
              <a:buAutoNum type="arabicPeriod"/>
            </a:pPr>
            <a:r>
              <a:rPr lang="en-US" sz="2400" dirty="0" smtClean="0"/>
              <a:t>Often primarily recall questions that reinforce the “science is memorization” myth</a:t>
            </a:r>
          </a:p>
          <a:p>
            <a:pPr marL="342900" indent="-342900">
              <a:spcAft>
                <a:spcPts val="1000"/>
              </a:spcAft>
              <a:buAutoNum type="arabicPeriod"/>
            </a:pPr>
            <a:r>
              <a:rPr lang="en-US" sz="2400" dirty="0" smtClean="0"/>
              <a:t>No partial credit </a:t>
            </a:r>
          </a:p>
          <a:p>
            <a:pPr marL="342900" indent="-342900">
              <a:spcAft>
                <a:spcPts val="1000"/>
              </a:spcAft>
              <a:buAutoNum type="arabicPeriod"/>
            </a:pPr>
            <a:r>
              <a:rPr lang="en-US" sz="2400" dirty="0" smtClean="0"/>
              <a:t>Maybe students don’t study as hard?  </a:t>
            </a:r>
            <a:endParaRPr lang="en-US" sz="2400" dirty="0"/>
          </a:p>
        </p:txBody>
      </p:sp>
      <p:pic>
        <p:nvPicPr>
          <p:cNvPr id="2050" name="Picture 2" descr="C:\Users\Donna\AppData\Local\Microsoft\Windows\Temporary Internet Files\Content.IE5\FMP3RP3T\student[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6235" y="4108736"/>
            <a:ext cx="1905000" cy="2148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1947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flaw in each of these questions?</a:t>
            </a:r>
            <a:endParaRPr lang="en-US" dirty="0"/>
          </a:p>
        </p:txBody>
      </p:sp>
      <p:sp>
        <p:nvSpPr>
          <p:cNvPr id="3" name="Content Placeholder 2"/>
          <p:cNvSpPr>
            <a:spLocks noGrp="1"/>
          </p:cNvSpPr>
          <p:nvPr>
            <p:ph idx="1"/>
          </p:nvPr>
        </p:nvSpPr>
        <p:spPr>
          <a:xfrm>
            <a:off x="457200" y="2943809"/>
            <a:ext cx="8229600" cy="1506894"/>
          </a:xfrm>
        </p:spPr>
        <p:txBody>
          <a:bodyPr/>
          <a:lstStyle/>
          <a:p>
            <a:pPr marL="0" indent="0" algn="ctr">
              <a:buNone/>
            </a:pPr>
            <a:r>
              <a:rPr lang="en-US" dirty="0" smtClean="0"/>
              <a:t>  See attached PDF for questions.</a:t>
            </a:r>
            <a:endParaRPr lang="en-US" dirty="0"/>
          </a:p>
        </p:txBody>
      </p:sp>
      <p:pic>
        <p:nvPicPr>
          <p:cNvPr id="3074" name="Picture 2" descr="C:\Users\Donna\AppData\Local\Microsoft\Windows\Temporary Internet Files\Content.IE5\P956FMDL\question-mar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7920" y="3820885"/>
            <a:ext cx="2299737" cy="2299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7759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612" y="274638"/>
            <a:ext cx="8500188" cy="1143000"/>
          </a:xfrm>
        </p:spPr>
        <p:txBody>
          <a:bodyPr/>
          <a:lstStyle/>
          <a:p>
            <a:r>
              <a:rPr lang="en-US" dirty="0" smtClean="0"/>
              <a:t>Do’s and Don’ts of Question Writing</a:t>
            </a:r>
            <a:endParaRPr lang="en-US" dirty="0"/>
          </a:p>
        </p:txBody>
      </p:sp>
      <p:sp>
        <p:nvSpPr>
          <p:cNvPr id="4" name="TextBox 3"/>
          <p:cNvSpPr txBox="1"/>
          <p:nvPr/>
        </p:nvSpPr>
        <p:spPr>
          <a:xfrm>
            <a:off x="186612" y="1267408"/>
            <a:ext cx="8537510" cy="5355312"/>
          </a:xfrm>
          <a:prstGeom prst="rect">
            <a:avLst/>
          </a:prstGeom>
          <a:noFill/>
        </p:spPr>
        <p:txBody>
          <a:bodyPr wrap="square" rtlCol="0">
            <a:spAutoFit/>
          </a:bodyPr>
          <a:lstStyle/>
          <a:p>
            <a:r>
              <a:rPr lang="en-US" b="1" u="sng" dirty="0" smtClean="0"/>
              <a:t>Do:</a:t>
            </a:r>
          </a:p>
          <a:p>
            <a:pPr marL="342900" indent="-342900">
              <a:buAutoNum type="arabicPeriod"/>
            </a:pPr>
            <a:r>
              <a:rPr lang="en-US" dirty="0" smtClean="0"/>
              <a:t>Match question style to teaching style.  Inquiry teaching must be followed by inquiry questions. Facts must be followed by recall questions.  Not fair to test students without giving them practice at the type of questions that will be used.</a:t>
            </a:r>
          </a:p>
          <a:p>
            <a:r>
              <a:rPr lang="en-US" dirty="0"/>
              <a:t> </a:t>
            </a:r>
          </a:p>
          <a:p>
            <a:pPr marL="342900" indent="-342900">
              <a:buAutoNum type="arabicPeriod" startAt="2"/>
            </a:pPr>
            <a:r>
              <a:rPr lang="en-US" dirty="0" smtClean="0"/>
              <a:t>Avoid </a:t>
            </a:r>
            <a:r>
              <a:rPr lang="en-US" dirty="0"/>
              <a:t>“trick” questions.  You may confuse students that do basically understand the material</a:t>
            </a:r>
            <a:r>
              <a:rPr lang="en-US" dirty="0" smtClean="0"/>
              <a:t>.</a:t>
            </a:r>
          </a:p>
          <a:p>
            <a:endParaRPr lang="en-US" dirty="0" smtClean="0"/>
          </a:p>
          <a:p>
            <a:pPr marL="342900" indent="-342900">
              <a:buAutoNum type="arabicPeriod" startAt="3"/>
            </a:pPr>
            <a:r>
              <a:rPr lang="en-US" dirty="0" smtClean="0"/>
              <a:t>Avoid double negatives.</a:t>
            </a:r>
          </a:p>
          <a:p>
            <a:endParaRPr lang="en-US" dirty="0" smtClean="0"/>
          </a:p>
          <a:p>
            <a:pPr marL="342900" indent="-342900">
              <a:buAutoNum type="arabicPeriod" startAt="4"/>
            </a:pPr>
            <a:r>
              <a:rPr lang="en-US" dirty="0" smtClean="0"/>
              <a:t>Use </a:t>
            </a:r>
            <a:r>
              <a:rPr lang="en-US" dirty="0"/>
              <a:t>a(n) or a/an to avoid eliminating answers that clearly don’t fit the stem question </a:t>
            </a:r>
            <a:r>
              <a:rPr lang="en-US" dirty="0" err="1"/>
              <a:t>linquistically</a:t>
            </a:r>
            <a:r>
              <a:rPr lang="en-US" dirty="0"/>
              <a:t>.  All answers should be in the same language style/tense</a:t>
            </a:r>
            <a:r>
              <a:rPr lang="en-US" dirty="0" smtClean="0"/>
              <a:t>.</a:t>
            </a:r>
          </a:p>
          <a:p>
            <a:endParaRPr lang="en-US" dirty="0" smtClean="0"/>
          </a:p>
          <a:p>
            <a:pPr marL="342900" indent="-342900">
              <a:buAutoNum type="arabicPeriod" startAt="5"/>
            </a:pPr>
            <a:r>
              <a:rPr lang="en-US" dirty="0" smtClean="0"/>
              <a:t>Match </a:t>
            </a:r>
            <a:r>
              <a:rPr lang="en-US" dirty="0"/>
              <a:t>incorrect answers to the correct one in length, complexity, </a:t>
            </a:r>
            <a:r>
              <a:rPr lang="en-US" dirty="0" smtClean="0"/>
              <a:t>phrasing</a:t>
            </a:r>
            <a:r>
              <a:rPr lang="en-US" dirty="0"/>
              <a:t>, and style.</a:t>
            </a:r>
          </a:p>
          <a:p>
            <a:r>
              <a:rPr lang="en-US" dirty="0"/>
              <a:t> </a:t>
            </a:r>
          </a:p>
          <a:p>
            <a:pPr marL="342900" indent="-342900">
              <a:buAutoNum type="arabicPeriod" startAt="6"/>
            </a:pPr>
            <a:r>
              <a:rPr lang="en-US" dirty="0" smtClean="0"/>
              <a:t>If </a:t>
            </a:r>
            <a:r>
              <a:rPr lang="en-US" dirty="0"/>
              <a:t>a key word appears in the correct answer, try to put the same </a:t>
            </a:r>
            <a:endParaRPr lang="en-US" dirty="0" smtClean="0"/>
          </a:p>
          <a:p>
            <a:r>
              <a:rPr lang="en-US" dirty="0"/>
              <a:t> </a:t>
            </a:r>
            <a:r>
              <a:rPr lang="en-US" dirty="0" smtClean="0"/>
              <a:t>     word </a:t>
            </a:r>
            <a:r>
              <a:rPr lang="en-US" dirty="0"/>
              <a:t>in some of the incorrect answers </a:t>
            </a:r>
            <a:r>
              <a:rPr lang="en-US" dirty="0" smtClean="0"/>
              <a:t>too</a:t>
            </a:r>
            <a:r>
              <a:rPr lang="en-US" dirty="0"/>
              <a:t>.</a:t>
            </a:r>
          </a:p>
          <a:p>
            <a:endParaRPr lang="en-US" dirty="0"/>
          </a:p>
          <a:p>
            <a:pPr marL="342900" indent="-342900">
              <a:buAutoNum type="arabicPeriod"/>
            </a:pPr>
            <a:endParaRPr lang="en-US" dirty="0" smtClean="0"/>
          </a:p>
        </p:txBody>
      </p:sp>
    </p:spTree>
    <p:extLst>
      <p:ext uri="{BB962C8B-B14F-4D97-AF65-F5344CB8AC3E}">
        <p14:creationId xmlns:p14="http://schemas.microsoft.com/office/powerpoint/2010/main" val="31101401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6612" y="274638"/>
            <a:ext cx="8500188" cy="1143000"/>
          </a:xfrm>
        </p:spPr>
        <p:txBody>
          <a:bodyPr/>
          <a:lstStyle/>
          <a:p>
            <a:r>
              <a:rPr lang="en-US" dirty="0" smtClean="0"/>
              <a:t>Do’s and Don’ts of Question Writing</a:t>
            </a:r>
            <a:endParaRPr lang="en-US" dirty="0"/>
          </a:p>
        </p:txBody>
      </p:sp>
      <p:sp>
        <p:nvSpPr>
          <p:cNvPr id="5" name="Rectangle 4"/>
          <p:cNvSpPr/>
          <p:nvPr/>
        </p:nvSpPr>
        <p:spPr>
          <a:xfrm>
            <a:off x="1182358" y="1426354"/>
            <a:ext cx="6477000" cy="4524315"/>
          </a:xfrm>
          <a:prstGeom prst="rect">
            <a:avLst/>
          </a:prstGeom>
        </p:spPr>
        <p:txBody>
          <a:bodyPr wrap="square">
            <a:spAutoFit/>
          </a:bodyPr>
          <a:lstStyle/>
          <a:p>
            <a:r>
              <a:rPr lang="en-US" sz="2400" b="1" u="sng" dirty="0" smtClean="0"/>
              <a:t>Avoid</a:t>
            </a:r>
            <a:r>
              <a:rPr lang="en-US" sz="2400" b="1" dirty="0" smtClean="0"/>
              <a:t>:</a:t>
            </a:r>
          </a:p>
          <a:p>
            <a:endParaRPr lang="en-US" sz="2400" dirty="0"/>
          </a:p>
          <a:p>
            <a:pPr marL="457200" indent="-457200">
              <a:buAutoNum type="arabicPeriod"/>
            </a:pPr>
            <a:r>
              <a:rPr lang="en-US" sz="2400" dirty="0" smtClean="0"/>
              <a:t>“Which of these is the best choice” type </a:t>
            </a:r>
          </a:p>
          <a:p>
            <a:r>
              <a:rPr lang="en-US" sz="2400" dirty="0"/>
              <a:t> </a:t>
            </a:r>
            <a:r>
              <a:rPr lang="en-US" sz="2400" dirty="0" smtClean="0"/>
              <a:t>       questions.</a:t>
            </a:r>
            <a:r>
              <a:rPr lang="en-US" sz="2400" dirty="0"/>
              <a:t> </a:t>
            </a:r>
            <a:r>
              <a:rPr lang="en-US" sz="2400" dirty="0" smtClean="0"/>
              <a:t> You are asking for an opinion </a:t>
            </a:r>
          </a:p>
          <a:p>
            <a:r>
              <a:rPr lang="en-US" sz="2400" dirty="0"/>
              <a:t> </a:t>
            </a:r>
            <a:r>
              <a:rPr lang="en-US" sz="2400" dirty="0" smtClean="0"/>
              <a:t>       where there is no option for the student to </a:t>
            </a:r>
          </a:p>
          <a:p>
            <a:r>
              <a:rPr lang="en-US" sz="2400" dirty="0"/>
              <a:t> </a:t>
            </a:r>
            <a:r>
              <a:rPr lang="en-US" sz="2400" dirty="0" smtClean="0"/>
              <a:t>       validate their reasoning. </a:t>
            </a:r>
          </a:p>
          <a:p>
            <a:endParaRPr lang="en-US" sz="2400" dirty="0" smtClean="0"/>
          </a:p>
          <a:p>
            <a:pPr marL="457200" indent="-457200">
              <a:buAutoNum type="arabicPeriod" startAt="2"/>
            </a:pPr>
            <a:r>
              <a:rPr lang="en-US" sz="2400" dirty="0" smtClean="0"/>
              <a:t>Providing more than 5 choices.  Takes a long </a:t>
            </a:r>
          </a:p>
          <a:p>
            <a:r>
              <a:rPr lang="en-US" sz="2400" dirty="0"/>
              <a:t>	</a:t>
            </a:r>
            <a:r>
              <a:rPr lang="en-US" sz="2400" dirty="0" smtClean="0"/>
              <a:t>time to read.  If students can rule out one </a:t>
            </a:r>
          </a:p>
          <a:p>
            <a:r>
              <a:rPr lang="en-US" sz="2400" dirty="0"/>
              <a:t>	</a:t>
            </a:r>
            <a:r>
              <a:rPr lang="en-US" sz="2400" dirty="0" smtClean="0"/>
              <a:t>answer, they can usually rule out several of the</a:t>
            </a:r>
          </a:p>
          <a:p>
            <a:r>
              <a:rPr lang="en-US" sz="2400" dirty="0"/>
              <a:t>	</a:t>
            </a:r>
            <a:r>
              <a:rPr lang="en-US" sz="2400" dirty="0" smtClean="0"/>
              <a:t>combined answers too.</a:t>
            </a:r>
            <a:endParaRPr lang="en-US" sz="2400" dirty="0"/>
          </a:p>
          <a:p>
            <a:r>
              <a:rPr lang="en-US" sz="2400" dirty="0" smtClean="0"/>
              <a:t> </a:t>
            </a:r>
            <a:endParaRPr lang="en-US" sz="2400" dirty="0"/>
          </a:p>
        </p:txBody>
      </p:sp>
    </p:spTree>
    <p:extLst>
      <p:ext uri="{BB962C8B-B14F-4D97-AF65-F5344CB8AC3E}">
        <p14:creationId xmlns:p14="http://schemas.microsoft.com/office/powerpoint/2010/main" val="26760178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Bloom’s Taxonomy of Cognitive Development</a:t>
            </a:r>
            <a:endParaRPr lang="en-US" dirty="0"/>
          </a:p>
        </p:txBody>
      </p:sp>
      <p:pic>
        <p:nvPicPr>
          <p:cNvPr id="5" name="Picture 6" descr="http://projects.coe.uga.edu/epltt/images/1/1e/Bloom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158" y="1855236"/>
            <a:ext cx="6506014" cy="30099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643477" y="5756854"/>
            <a:ext cx="6547757" cy="307777"/>
          </a:xfrm>
          <a:prstGeom prst="rect">
            <a:avLst/>
          </a:prstGeom>
        </p:spPr>
        <p:txBody>
          <a:bodyPr wrap="square">
            <a:spAutoFit/>
          </a:bodyPr>
          <a:lstStyle/>
          <a:p>
            <a:r>
              <a:rPr lang="en-US" sz="1400" dirty="0" smtClean="0">
                <a:hlinkClick r:id="rId3"/>
              </a:rPr>
              <a:t>http://projects.coe.uga.edu/epltt/images/1/1e/Bloom_1.jpg</a:t>
            </a:r>
            <a:r>
              <a:rPr lang="en-US" sz="1400" dirty="0" smtClean="0"/>
              <a:t>; retrieved 10/16/2012</a:t>
            </a:r>
            <a:endParaRPr lang="en-US" sz="1400" dirty="0"/>
          </a:p>
        </p:txBody>
      </p:sp>
    </p:spTree>
    <p:extLst>
      <p:ext uri="{BB962C8B-B14F-4D97-AF65-F5344CB8AC3E}">
        <p14:creationId xmlns:p14="http://schemas.microsoft.com/office/powerpoint/2010/main" val="26988550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redwoods.edu/Departments/Distance/Tutorials/BloomsTaxonomy/Blooms-Taxonom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1108" y="138404"/>
            <a:ext cx="5276850" cy="52768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316394" y="5912020"/>
            <a:ext cx="6477000" cy="461665"/>
          </a:xfrm>
          <a:prstGeom prst="rect">
            <a:avLst/>
          </a:prstGeom>
        </p:spPr>
        <p:txBody>
          <a:bodyPr wrap="square">
            <a:spAutoFit/>
          </a:bodyPr>
          <a:lstStyle/>
          <a:p>
            <a:r>
              <a:rPr lang="en-US" sz="1200" dirty="0" smtClean="0">
                <a:hlinkClick r:id="rId3"/>
              </a:rPr>
              <a:t>http://www.redwoods.edu/Departments/Distance/Tutorials/BloomsTaxonomy/Blooms-Taxonomy.jpg</a:t>
            </a:r>
            <a:r>
              <a:rPr lang="en-US" sz="1200" dirty="0" smtClean="0"/>
              <a:t>; retrieved 10/16/2012</a:t>
            </a:r>
            <a:endParaRPr lang="en-US" sz="1200" dirty="0"/>
          </a:p>
        </p:txBody>
      </p:sp>
    </p:spTree>
    <p:extLst>
      <p:ext uri="{BB962C8B-B14F-4D97-AF65-F5344CB8AC3E}">
        <p14:creationId xmlns:p14="http://schemas.microsoft.com/office/powerpoint/2010/main" val="15184580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Categorize the Examples by Level…</a:t>
            </a:r>
            <a:endParaRPr lang="en-US" dirty="0"/>
          </a:p>
        </p:txBody>
      </p:sp>
      <p:sp>
        <p:nvSpPr>
          <p:cNvPr id="3" name="Content Placeholder 2"/>
          <p:cNvSpPr>
            <a:spLocks noGrp="1"/>
          </p:cNvSpPr>
          <p:nvPr>
            <p:ph idx="1"/>
          </p:nvPr>
        </p:nvSpPr>
        <p:spPr/>
        <p:txBody>
          <a:bodyPr/>
          <a:lstStyle/>
          <a:p>
            <a:pPr marL="0" indent="0" algn="ctr">
              <a:buNone/>
            </a:pPr>
            <a:r>
              <a:rPr lang="en-US" dirty="0" smtClean="0"/>
              <a:t>See attached PDF</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0828" y="2136710"/>
            <a:ext cx="4117395" cy="3767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7344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TotalTime>
  <Words>322</Words>
  <Application>Microsoft Office PowerPoint</Application>
  <PresentationFormat>On-screen Show (4:3)</PresentationFormat>
  <Paragraphs>62</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What are the disadvantages of multiple choice tests?</vt:lpstr>
      <vt:lpstr>What is the flaw in each of these questions?</vt:lpstr>
      <vt:lpstr>Do’s and Don’ts of Question Writing</vt:lpstr>
      <vt:lpstr>Do’s and Don’ts of Question Writing</vt:lpstr>
      <vt:lpstr>Bloom’s Taxonomy of Cognitive Development</vt:lpstr>
      <vt:lpstr>PowerPoint Presentation</vt:lpstr>
      <vt:lpstr>Categorize the Examples by Level…</vt:lpstr>
      <vt:lpstr>Ways to set up questions</vt:lpstr>
    </vt:vector>
  </TitlesOfParts>
  <Company>University of Houston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Watts</dc:creator>
  <cp:lastModifiedBy>Donna</cp:lastModifiedBy>
  <cp:revision>48</cp:revision>
  <dcterms:created xsi:type="dcterms:W3CDTF">2011-10-03T13:05:40Z</dcterms:created>
  <dcterms:modified xsi:type="dcterms:W3CDTF">2015-04-15T15:51:02Z</dcterms:modified>
</cp:coreProperties>
</file>