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83" r:id="rId3"/>
    <p:sldId id="284" r:id="rId4"/>
    <p:sldId id="282" r:id="rId5"/>
    <p:sldId id="261" r:id="rId6"/>
    <p:sldId id="286" r:id="rId7"/>
    <p:sldId id="274" r:id="rId8"/>
    <p:sldId id="273" r:id="rId9"/>
    <p:sldId id="281" r:id="rId10"/>
    <p:sldId id="279" r:id="rId11"/>
    <p:sldId id="280" r:id="rId12"/>
    <p:sldId id="262" r:id="rId13"/>
    <p:sldId id="263" r:id="rId14"/>
    <p:sldId id="278" r:id="rId15"/>
    <p:sldId id="264" r:id="rId16"/>
    <p:sldId id="267" r:id="rId17"/>
    <p:sldId id="268" r:id="rId18"/>
    <p:sldId id="270" r:id="rId19"/>
    <p:sldId id="28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202"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666A29-F73B-4408-B753-592C4C87B42D}" type="datetimeFigureOut">
              <a:rPr lang="en-US" smtClean="0"/>
              <a:t>5/8/2017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F73103-2196-4D63-ACD4-5F8EB9A4B018}" type="slidenum">
              <a:rPr lang="en-US" smtClean="0"/>
              <a:t>‹#›</a:t>
            </a:fld>
            <a:endParaRPr lang="en-US"/>
          </a:p>
        </p:txBody>
      </p:sp>
    </p:spTree>
    <p:extLst>
      <p:ext uri="{BB962C8B-B14F-4D97-AF65-F5344CB8AC3E}">
        <p14:creationId xmlns:p14="http://schemas.microsoft.com/office/powerpoint/2010/main" val="4136632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whiteboards.</a:t>
            </a:r>
            <a:r>
              <a:rPr lang="en-US" baseline="0" dirty="0" smtClean="0"/>
              <a:t>  Paired (or groups of 3) discussions and then share out.</a:t>
            </a:r>
            <a:endParaRPr lang="en-US" dirty="0"/>
          </a:p>
        </p:txBody>
      </p:sp>
      <p:sp>
        <p:nvSpPr>
          <p:cNvPr id="4" name="Slide Number Placeholder 3"/>
          <p:cNvSpPr>
            <a:spLocks noGrp="1"/>
          </p:cNvSpPr>
          <p:nvPr>
            <p:ph type="sldNum" sz="quarter" idx="10"/>
          </p:nvPr>
        </p:nvSpPr>
        <p:spPr/>
        <p:txBody>
          <a:bodyPr/>
          <a:lstStyle/>
          <a:p>
            <a:fld id="{B8F73103-2196-4D63-ACD4-5F8EB9A4B018}" type="slidenum">
              <a:rPr lang="en-US" smtClean="0"/>
              <a:t>4</a:t>
            </a:fld>
            <a:endParaRPr lang="en-US"/>
          </a:p>
        </p:txBody>
      </p:sp>
    </p:spTree>
    <p:extLst>
      <p:ext uri="{BB962C8B-B14F-4D97-AF65-F5344CB8AC3E}">
        <p14:creationId xmlns:p14="http://schemas.microsoft.com/office/powerpoint/2010/main" val="3616508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Financial:</a:t>
            </a:r>
            <a:r>
              <a:rPr lang="en-US" baseline="0" dirty="0" smtClean="0"/>
              <a:t> </a:t>
            </a:r>
            <a:r>
              <a:rPr lang="en-US" dirty="0" smtClean="0"/>
              <a:t>Poverty: People are all you have.  They always</a:t>
            </a:r>
            <a:r>
              <a:rPr lang="en-US" baseline="0" dirty="0" smtClean="0"/>
              <a:t> come first.  Any temporary wealth is expected to be spent immediately or shared.  </a:t>
            </a:r>
          </a:p>
          <a:p>
            <a:r>
              <a:rPr lang="en-US" baseline="0" dirty="0" smtClean="0"/>
              <a:t>Support Systems: Kid is sick and you have to work; who helps you navigate the system; what happens when the car breaks down?  </a:t>
            </a:r>
            <a:endParaRPr lang="en-US" dirty="0"/>
          </a:p>
        </p:txBody>
      </p:sp>
      <p:sp>
        <p:nvSpPr>
          <p:cNvPr id="4" name="Slide Number Placeholder 3"/>
          <p:cNvSpPr>
            <a:spLocks noGrp="1"/>
          </p:cNvSpPr>
          <p:nvPr>
            <p:ph type="sldNum" sz="quarter" idx="10"/>
          </p:nvPr>
        </p:nvSpPr>
        <p:spPr/>
        <p:txBody>
          <a:bodyPr/>
          <a:lstStyle/>
          <a:p>
            <a:fld id="{B8F73103-2196-4D63-ACD4-5F8EB9A4B018}" type="slidenum">
              <a:rPr lang="en-US" smtClean="0"/>
              <a:t>6</a:t>
            </a:fld>
            <a:endParaRPr lang="en-US"/>
          </a:p>
        </p:txBody>
      </p:sp>
    </p:spTree>
    <p:extLst>
      <p:ext uri="{BB962C8B-B14F-4D97-AF65-F5344CB8AC3E}">
        <p14:creationId xmlns:p14="http://schemas.microsoft.com/office/powerpoint/2010/main" val="1680462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Explicit bias is obvious.  Implicit is unconscious.  Examples:  Asian students</a:t>
            </a:r>
            <a:r>
              <a:rPr lang="en-US" baseline="0" dirty="0" smtClean="0"/>
              <a:t> are always smart.  </a:t>
            </a:r>
            <a:endParaRPr lang="en-US" dirty="0"/>
          </a:p>
        </p:txBody>
      </p:sp>
      <p:sp>
        <p:nvSpPr>
          <p:cNvPr id="4" name="Slide Number Placeholder 3"/>
          <p:cNvSpPr>
            <a:spLocks noGrp="1"/>
          </p:cNvSpPr>
          <p:nvPr>
            <p:ph type="sldNum" sz="quarter" idx="10"/>
          </p:nvPr>
        </p:nvSpPr>
        <p:spPr/>
        <p:txBody>
          <a:bodyPr/>
          <a:lstStyle/>
          <a:p>
            <a:fld id="{B8F73103-2196-4D63-ACD4-5F8EB9A4B018}" type="slidenum">
              <a:rPr lang="en-US" smtClean="0"/>
              <a:t>7</a:t>
            </a:fld>
            <a:endParaRPr lang="en-US"/>
          </a:p>
        </p:txBody>
      </p:sp>
    </p:spTree>
    <p:extLst>
      <p:ext uri="{BB962C8B-B14F-4D97-AF65-F5344CB8AC3E}">
        <p14:creationId xmlns:p14="http://schemas.microsoft.com/office/powerpoint/2010/main" val="31082225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notecards.</a:t>
            </a:r>
            <a:endParaRPr lang="en-US" dirty="0"/>
          </a:p>
        </p:txBody>
      </p:sp>
      <p:sp>
        <p:nvSpPr>
          <p:cNvPr id="4" name="Slide Number Placeholder 3"/>
          <p:cNvSpPr>
            <a:spLocks noGrp="1"/>
          </p:cNvSpPr>
          <p:nvPr>
            <p:ph type="sldNum" sz="quarter" idx="10"/>
          </p:nvPr>
        </p:nvSpPr>
        <p:spPr/>
        <p:txBody>
          <a:bodyPr/>
          <a:lstStyle/>
          <a:p>
            <a:fld id="{B8F73103-2196-4D63-ACD4-5F8EB9A4B018}" type="slidenum">
              <a:rPr lang="en-US" smtClean="0"/>
              <a:t>9</a:t>
            </a:fld>
            <a:endParaRPr lang="en-US"/>
          </a:p>
        </p:txBody>
      </p:sp>
    </p:spTree>
    <p:extLst>
      <p:ext uri="{BB962C8B-B14F-4D97-AF65-F5344CB8AC3E}">
        <p14:creationId xmlns:p14="http://schemas.microsoft.com/office/powerpoint/2010/main" val="590025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491799-0B8F-4481-8ED8-5B219C591B69}" type="datetimeFigureOut">
              <a:rPr lang="en-US" smtClean="0"/>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45844-D0C9-4F34-B862-BFBE172AB7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491799-0B8F-4481-8ED8-5B219C591B69}" type="datetimeFigureOut">
              <a:rPr lang="en-US" smtClean="0"/>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45844-D0C9-4F34-B862-BFBE172AB7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491799-0B8F-4481-8ED8-5B219C591B69}" type="datetimeFigureOut">
              <a:rPr lang="en-US" smtClean="0"/>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45844-D0C9-4F34-B862-BFBE172AB7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491799-0B8F-4481-8ED8-5B219C591B69}" type="datetimeFigureOut">
              <a:rPr lang="en-US" smtClean="0"/>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45844-D0C9-4F34-B862-BFBE172AB7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491799-0B8F-4481-8ED8-5B219C591B69}" type="datetimeFigureOut">
              <a:rPr lang="en-US" smtClean="0"/>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45844-D0C9-4F34-B862-BFBE172AB7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491799-0B8F-4481-8ED8-5B219C591B69}" type="datetimeFigureOut">
              <a:rPr lang="en-US" smtClean="0"/>
              <a:t>5/8/2017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45844-D0C9-4F34-B862-BFBE172AB7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491799-0B8F-4481-8ED8-5B219C591B69}" type="datetimeFigureOut">
              <a:rPr lang="en-US" smtClean="0"/>
              <a:t>5/8/2017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445844-D0C9-4F34-B862-BFBE172AB7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491799-0B8F-4481-8ED8-5B219C591B69}" type="datetimeFigureOut">
              <a:rPr lang="en-US" smtClean="0"/>
              <a:t>5/8/2017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445844-D0C9-4F34-B862-BFBE172AB7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491799-0B8F-4481-8ED8-5B219C591B69}" type="datetimeFigureOut">
              <a:rPr lang="en-US" smtClean="0"/>
              <a:t>5/8/2017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445844-D0C9-4F34-B862-BFBE172AB7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491799-0B8F-4481-8ED8-5B219C591B69}" type="datetimeFigureOut">
              <a:rPr lang="en-US" smtClean="0"/>
              <a:t>5/8/2017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45844-D0C9-4F34-B862-BFBE172AB7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491799-0B8F-4481-8ED8-5B219C591B69}" type="datetimeFigureOut">
              <a:rPr lang="en-US" smtClean="0"/>
              <a:t>5/8/2017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45844-D0C9-4F34-B862-BFBE172AB7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491799-0B8F-4481-8ED8-5B219C591B69}" type="datetimeFigureOut">
              <a:rPr lang="en-US" smtClean="0"/>
              <a:t>5/8/2017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445844-D0C9-4F34-B862-BFBE172AB7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www.mindingthecampus.com/originals/Gordon%20Allport.jpg"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jpeg"/><Relationship Id="rId7"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awesomeculture.com/wp-content/uploads/2011/10/pygmalion_effect1.jpg"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video" Target="https://www.youtube.com/embed/XP3cyRRAfX0?feature=player_detailpage" TargetMode="External"/><Relationship Id="rId5" Type="http://schemas.openxmlformats.org/officeDocument/2006/relationships/hyperlink" Target="https://www.youtube.com/watch?v=XP3cyRRAfX0&amp;feature=kp" TargetMode="Externa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724" y="-3908"/>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2153976" y="13677"/>
            <a:ext cx="6945086" cy="3477875"/>
          </a:xfrm>
          <a:prstGeom prst="rect">
            <a:avLst/>
          </a:prstGeom>
          <a:noFill/>
        </p:spPr>
        <p:txBody>
          <a:bodyPr wrap="square" rtlCol="0">
            <a:spAutoFit/>
          </a:bodyPr>
          <a:lstStyle/>
          <a:p>
            <a:pPr algn="ctr"/>
            <a:r>
              <a:rPr lang="en-US" sz="4400" b="1" dirty="0" smtClean="0">
                <a:solidFill>
                  <a:schemeClr val="bg1">
                    <a:lumMod val="50000"/>
                  </a:schemeClr>
                </a:solidFill>
                <a:latin typeface="Calibri" panose="020F0502020204030204" pitchFamily="34" charset="0"/>
                <a:cs typeface="Calibri" panose="020F0502020204030204" pitchFamily="34" charset="0"/>
              </a:rPr>
              <a:t>Understanding Our Students: Considerations and Best Practices for Developing an </a:t>
            </a:r>
            <a:r>
              <a:rPr lang="en-US" sz="4400" b="1" dirty="0">
                <a:solidFill>
                  <a:schemeClr val="bg1">
                    <a:lumMod val="50000"/>
                  </a:schemeClr>
                </a:solidFill>
                <a:latin typeface="Calibri" panose="020F0502020204030204" pitchFamily="34" charset="0"/>
                <a:cs typeface="Calibri" panose="020F0502020204030204" pitchFamily="34" charset="0"/>
              </a:rPr>
              <a:t>I</a:t>
            </a:r>
            <a:r>
              <a:rPr lang="en-US" sz="4400" b="1" dirty="0" smtClean="0">
                <a:solidFill>
                  <a:schemeClr val="bg1">
                    <a:lumMod val="50000"/>
                  </a:schemeClr>
                </a:solidFill>
                <a:latin typeface="Calibri" panose="020F0502020204030204" pitchFamily="34" charset="0"/>
                <a:cs typeface="Calibri" panose="020F0502020204030204" pitchFamily="34" charset="0"/>
              </a:rPr>
              <a:t>nclusive Teaching Environment</a:t>
            </a:r>
            <a:endParaRPr lang="en-US" sz="4400" b="1" dirty="0">
              <a:solidFill>
                <a:schemeClr val="bg1">
                  <a:lumMod val="50000"/>
                </a:schemeClr>
              </a:solidFill>
              <a:latin typeface="Calibri" panose="020F0502020204030204" pitchFamily="34" charset="0"/>
              <a:cs typeface="Calibri" panose="020F0502020204030204" pitchFamily="34" charset="0"/>
            </a:endParaRPr>
          </a:p>
        </p:txBody>
      </p:sp>
      <p:sp>
        <p:nvSpPr>
          <p:cNvPr id="2" name="TextBox 1"/>
          <p:cNvSpPr txBox="1"/>
          <p:nvPr/>
        </p:nvSpPr>
        <p:spPr>
          <a:xfrm>
            <a:off x="2819400" y="4191000"/>
            <a:ext cx="5715000" cy="2308324"/>
          </a:xfrm>
          <a:prstGeom prst="rect">
            <a:avLst/>
          </a:prstGeom>
          <a:noFill/>
        </p:spPr>
        <p:txBody>
          <a:bodyPr wrap="square" rtlCol="0">
            <a:spAutoFit/>
          </a:bodyPr>
          <a:lstStyle/>
          <a:p>
            <a:pPr algn="ctr"/>
            <a:r>
              <a:rPr lang="en-US" b="1" dirty="0">
                <a:solidFill>
                  <a:schemeClr val="bg1">
                    <a:lumMod val="50000"/>
                  </a:schemeClr>
                </a:solidFill>
              </a:rPr>
              <a:t>Dr. Donna Pattison</a:t>
            </a:r>
          </a:p>
          <a:p>
            <a:pPr algn="ctr"/>
            <a:r>
              <a:rPr lang="en-US" b="1" dirty="0">
                <a:solidFill>
                  <a:schemeClr val="bg1">
                    <a:lumMod val="50000"/>
                  </a:schemeClr>
                </a:solidFill>
              </a:rPr>
              <a:t>Department of Biology &amp; </a:t>
            </a:r>
            <a:r>
              <a:rPr lang="en-US" b="1" dirty="0" smtClean="0">
                <a:solidFill>
                  <a:schemeClr val="bg1">
                    <a:lumMod val="50000"/>
                  </a:schemeClr>
                </a:solidFill>
              </a:rPr>
              <a:t>Biochemistry</a:t>
            </a:r>
          </a:p>
          <a:p>
            <a:pPr algn="ctr"/>
            <a:r>
              <a:rPr lang="en-US" b="1" dirty="0" smtClean="0">
                <a:solidFill>
                  <a:schemeClr val="bg1">
                    <a:lumMod val="50000"/>
                  </a:schemeClr>
                </a:solidFill>
              </a:rPr>
              <a:t>dpattison@uh.edu</a:t>
            </a:r>
            <a:endParaRPr lang="en-US" b="1" dirty="0">
              <a:solidFill>
                <a:schemeClr val="bg1">
                  <a:lumMod val="50000"/>
                </a:schemeClr>
              </a:solidFill>
            </a:endParaRPr>
          </a:p>
          <a:p>
            <a:pPr algn="ctr"/>
            <a:endParaRPr lang="en-US" b="1" dirty="0">
              <a:solidFill>
                <a:schemeClr val="bg1">
                  <a:lumMod val="50000"/>
                </a:schemeClr>
              </a:solidFill>
            </a:endParaRPr>
          </a:p>
          <a:p>
            <a:pPr algn="ctr"/>
            <a:r>
              <a:rPr lang="en-US" b="1" dirty="0" smtClean="0">
                <a:solidFill>
                  <a:schemeClr val="bg1">
                    <a:lumMod val="50000"/>
                  </a:schemeClr>
                </a:solidFill>
              </a:rPr>
              <a:t>Dr. Martha Dunkelberger</a:t>
            </a:r>
          </a:p>
          <a:p>
            <a:pPr algn="ctr"/>
            <a:r>
              <a:rPr lang="en-US" b="1" dirty="0" smtClean="0">
                <a:solidFill>
                  <a:schemeClr val="bg1">
                    <a:lumMod val="50000"/>
                  </a:schemeClr>
                </a:solidFill>
              </a:rPr>
              <a:t>Department of Communication Sciences and Disorders</a:t>
            </a:r>
          </a:p>
          <a:p>
            <a:pPr algn="ctr"/>
            <a:r>
              <a:rPr lang="en-US" b="1" dirty="0">
                <a:solidFill>
                  <a:schemeClr val="bg1">
                    <a:lumMod val="50000"/>
                  </a:schemeClr>
                </a:solidFill>
              </a:rPr>
              <a:t>mdunkelb@Central.uh.edu</a:t>
            </a:r>
            <a:endParaRPr lang="en-US" b="1" dirty="0" smtClean="0">
              <a:solidFill>
                <a:schemeClr val="bg1">
                  <a:lumMod val="50000"/>
                </a:schemeClr>
              </a:solidFill>
            </a:endParaRPr>
          </a:p>
          <a:p>
            <a:pPr algn="ct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362200" y="304800"/>
            <a:ext cx="5486400" cy="369332"/>
          </a:xfrm>
          <a:prstGeom prst="rect">
            <a:avLst/>
          </a:prstGeom>
          <a:noFill/>
        </p:spPr>
        <p:txBody>
          <a:bodyPr wrap="square" rtlCol="0">
            <a:spAutoFit/>
          </a:bodyPr>
          <a:lstStyle/>
          <a:p>
            <a:r>
              <a:rPr lang="en-US" b="1" dirty="0" smtClean="0"/>
              <a:t>Analyze the excerpt below:</a:t>
            </a:r>
            <a:endParaRPr lang="en-US" b="1" dirty="0"/>
          </a:p>
        </p:txBody>
      </p:sp>
      <p:sp>
        <p:nvSpPr>
          <p:cNvPr id="4" name="TextBox 3"/>
          <p:cNvSpPr txBox="1"/>
          <p:nvPr/>
        </p:nvSpPr>
        <p:spPr>
          <a:xfrm>
            <a:off x="2422769" y="1066800"/>
            <a:ext cx="5943600" cy="1200329"/>
          </a:xfrm>
          <a:prstGeom prst="rect">
            <a:avLst/>
          </a:prstGeom>
          <a:noFill/>
        </p:spPr>
        <p:txBody>
          <a:bodyPr wrap="square" rtlCol="0">
            <a:spAutoFit/>
          </a:bodyPr>
          <a:lstStyle/>
          <a:p>
            <a:r>
              <a:rPr lang="en-US" dirty="0" smtClean="0"/>
              <a:t>When I asked my last professor what he was looking for in an applicant for a researcher position, he said, “Somebody like myself.” </a:t>
            </a:r>
          </a:p>
          <a:p>
            <a:endParaRPr lang="en-US" dirty="0"/>
          </a:p>
        </p:txBody>
      </p:sp>
      <p:sp>
        <p:nvSpPr>
          <p:cNvPr id="5" name="TextBox 4"/>
          <p:cNvSpPr txBox="1"/>
          <p:nvPr/>
        </p:nvSpPr>
        <p:spPr>
          <a:xfrm>
            <a:off x="2514600" y="5791200"/>
            <a:ext cx="6172200" cy="923330"/>
          </a:xfrm>
          <a:prstGeom prst="rect">
            <a:avLst/>
          </a:prstGeom>
          <a:noFill/>
        </p:spPr>
        <p:txBody>
          <a:bodyPr wrap="square" rtlCol="0">
            <a:spAutoFit/>
          </a:bodyPr>
          <a:lstStyle/>
          <a:p>
            <a:r>
              <a:rPr lang="en-US" dirty="0" smtClean="0"/>
              <a:t>Allen, D. and Tanner, K. (2007) Transformations:  Approaches to College Science Teaching.  </a:t>
            </a:r>
            <a:r>
              <a:rPr lang="en-US" i="1" dirty="0" smtClean="0"/>
              <a:t>Chapter 14 Cultural Competence in the College Biology Classroom.</a:t>
            </a:r>
            <a:endParaRPr lang="en-US" i="1" dirty="0"/>
          </a:p>
        </p:txBody>
      </p:sp>
      <p:sp>
        <p:nvSpPr>
          <p:cNvPr id="6" name="TextBox 5"/>
          <p:cNvSpPr txBox="1"/>
          <p:nvPr/>
        </p:nvSpPr>
        <p:spPr>
          <a:xfrm>
            <a:off x="2438400" y="2819400"/>
            <a:ext cx="5867400" cy="1754326"/>
          </a:xfrm>
          <a:prstGeom prst="rect">
            <a:avLst/>
          </a:prstGeom>
          <a:noFill/>
        </p:spPr>
        <p:txBody>
          <a:bodyPr wrap="square" rtlCol="0">
            <a:spAutoFit/>
          </a:bodyPr>
          <a:lstStyle/>
          <a:p>
            <a:r>
              <a:rPr lang="en-US" dirty="0" smtClean="0"/>
              <a:t>I </a:t>
            </a:r>
            <a:r>
              <a:rPr lang="en-US" dirty="0"/>
              <a:t>was very quiet and I thought, “ I guess I’m in trouble </a:t>
            </a:r>
            <a:r>
              <a:rPr lang="en-US" dirty="0" err="1"/>
              <a:t>‘cause</a:t>
            </a:r>
            <a:r>
              <a:rPr lang="en-US" dirty="0"/>
              <a:t> I don’t look very much like you”.  I didn’t say that to him.  I just thought it.</a:t>
            </a:r>
          </a:p>
          <a:p>
            <a:endParaRPr lang="en-US" dirty="0"/>
          </a:p>
          <a:p>
            <a:r>
              <a:rPr lang="en-US" dirty="0"/>
              <a:t>-Male black science </a:t>
            </a:r>
            <a:r>
              <a:rPr lang="en-US" dirty="0" err="1"/>
              <a:t>nonswitcher</a:t>
            </a:r>
            <a:r>
              <a:rPr lang="en-US" dirty="0"/>
              <a:t> (Seymour and Hewitt, 1997)</a:t>
            </a:r>
          </a:p>
          <a:p>
            <a:endParaRPr lang="en-US" dirty="0"/>
          </a:p>
        </p:txBody>
      </p:sp>
    </p:spTree>
    <p:extLst>
      <p:ext uri="{BB962C8B-B14F-4D97-AF65-F5344CB8AC3E}">
        <p14:creationId xmlns:p14="http://schemas.microsoft.com/office/powerpoint/2010/main" val="3831191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362200" y="304800"/>
            <a:ext cx="6553200" cy="954107"/>
          </a:xfrm>
          <a:prstGeom prst="rect">
            <a:avLst/>
          </a:prstGeom>
          <a:noFill/>
        </p:spPr>
        <p:txBody>
          <a:bodyPr wrap="square" rtlCol="0">
            <a:spAutoFit/>
          </a:bodyPr>
          <a:lstStyle/>
          <a:p>
            <a:pPr algn="ctr"/>
            <a:r>
              <a:rPr lang="en-US" sz="2800" b="1" dirty="0" smtClean="0"/>
              <a:t>Brown v Board of Education of Topeka (1954)</a:t>
            </a:r>
            <a:endParaRPr lang="en-US" sz="2800" b="1" dirty="0"/>
          </a:p>
        </p:txBody>
      </p:sp>
      <p:sp>
        <p:nvSpPr>
          <p:cNvPr id="4" name="TextBox 3"/>
          <p:cNvSpPr txBox="1"/>
          <p:nvPr/>
        </p:nvSpPr>
        <p:spPr>
          <a:xfrm>
            <a:off x="2166815" y="1752600"/>
            <a:ext cx="2514600" cy="830997"/>
          </a:xfrm>
          <a:prstGeom prst="rect">
            <a:avLst/>
          </a:prstGeom>
          <a:noFill/>
        </p:spPr>
        <p:txBody>
          <a:bodyPr wrap="square" rtlCol="0">
            <a:spAutoFit/>
          </a:bodyPr>
          <a:lstStyle/>
          <a:p>
            <a:r>
              <a:rPr lang="en-US" sz="2400" b="1" u="sng" dirty="0" smtClean="0"/>
              <a:t>The verdict:</a:t>
            </a:r>
            <a:endParaRPr lang="en-US" sz="2400" dirty="0" smtClean="0"/>
          </a:p>
          <a:p>
            <a:endParaRPr lang="en-US" sz="2400" b="1" u="sng" dirty="0"/>
          </a:p>
        </p:txBody>
      </p:sp>
      <p:sp>
        <p:nvSpPr>
          <p:cNvPr id="5" name="TextBox 4"/>
          <p:cNvSpPr txBox="1"/>
          <p:nvPr/>
        </p:nvSpPr>
        <p:spPr>
          <a:xfrm>
            <a:off x="2133600" y="2667000"/>
            <a:ext cx="5562600" cy="2677656"/>
          </a:xfrm>
          <a:prstGeom prst="rect">
            <a:avLst/>
          </a:prstGeom>
          <a:noFill/>
        </p:spPr>
        <p:txBody>
          <a:bodyPr wrap="square" rtlCol="0">
            <a:spAutoFit/>
          </a:bodyPr>
          <a:lstStyle/>
          <a:p>
            <a:r>
              <a:rPr lang="en-US" sz="2400" b="1" u="sng" dirty="0" smtClean="0"/>
              <a:t>Gordon </a:t>
            </a:r>
            <a:r>
              <a:rPr lang="en-US" sz="2400" b="1" u="sng" dirty="0" err="1" smtClean="0"/>
              <a:t>Allport</a:t>
            </a:r>
            <a:r>
              <a:rPr lang="en-US" sz="2400" b="1" u="sng" dirty="0" smtClean="0"/>
              <a:t>:  Sociologist</a:t>
            </a:r>
          </a:p>
          <a:p>
            <a:endParaRPr lang="en-US" sz="2400" dirty="0" smtClean="0"/>
          </a:p>
          <a:p>
            <a:pPr>
              <a:buFont typeface="Arial" pitchFamily="34" charset="0"/>
              <a:buChar char="•"/>
            </a:pPr>
            <a:r>
              <a:rPr lang="en-US" sz="2400" dirty="0" smtClean="0"/>
              <a:t>Argued that laws alone would not reduce intergroup prejudice and promote better acceptance and understanding</a:t>
            </a:r>
          </a:p>
          <a:p>
            <a:pPr>
              <a:buFont typeface="Arial" pitchFamily="34" charset="0"/>
              <a:buChar char="•"/>
            </a:pPr>
            <a:endParaRPr lang="en-US" sz="2400" dirty="0" smtClean="0"/>
          </a:p>
          <a:p>
            <a:pPr>
              <a:buFont typeface="Arial" pitchFamily="34" charset="0"/>
              <a:buChar char="•"/>
            </a:pPr>
            <a:r>
              <a:rPr lang="en-US" sz="2400" dirty="0" smtClean="0"/>
              <a:t>Solution?  Cooperative Learning.</a:t>
            </a:r>
            <a:endParaRPr lang="en-US" sz="2400" dirty="0"/>
          </a:p>
        </p:txBody>
      </p:sp>
      <p:pic>
        <p:nvPicPr>
          <p:cNvPr id="6" name="Picture 2"/>
          <p:cNvPicPr>
            <a:picLocks noChangeAspect="1" noChangeArrowheads="1"/>
          </p:cNvPicPr>
          <p:nvPr/>
        </p:nvPicPr>
        <p:blipFill>
          <a:blip r:embed="rId3" cstate="print"/>
          <a:srcRect/>
          <a:stretch>
            <a:fillRect/>
          </a:stretch>
        </p:blipFill>
        <p:spPr bwMode="auto">
          <a:xfrm>
            <a:off x="7239000" y="4248728"/>
            <a:ext cx="1905000" cy="2609272"/>
          </a:xfrm>
          <a:prstGeom prst="rect">
            <a:avLst/>
          </a:prstGeom>
          <a:noFill/>
          <a:ln w="9525">
            <a:noFill/>
            <a:miter lim="800000"/>
            <a:headEnd/>
            <a:tailEnd/>
          </a:ln>
          <a:effectLst/>
        </p:spPr>
      </p:pic>
      <p:sp>
        <p:nvSpPr>
          <p:cNvPr id="7" name="Rectangle 6"/>
          <p:cNvSpPr/>
          <p:nvPr/>
        </p:nvSpPr>
        <p:spPr>
          <a:xfrm>
            <a:off x="2362200" y="5943600"/>
            <a:ext cx="4572000" cy="646331"/>
          </a:xfrm>
          <a:prstGeom prst="rect">
            <a:avLst/>
          </a:prstGeom>
        </p:spPr>
        <p:txBody>
          <a:bodyPr>
            <a:spAutoFit/>
          </a:bodyPr>
          <a:lstStyle/>
          <a:p>
            <a:r>
              <a:rPr lang="en-US" dirty="0" smtClean="0">
                <a:hlinkClick r:id="rId4"/>
              </a:rPr>
              <a:t>http://www.mindingthecampus.com/originals/Gordon%20Allport.jpg</a:t>
            </a:r>
            <a:r>
              <a:rPr lang="en-US" dirty="0" smtClean="0"/>
              <a:t>; retrieved 10/03/2012</a:t>
            </a:r>
            <a:endParaRPr lang="en-US" dirty="0"/>
          </a:p>
        </p:txBody>
      </p:sp>
    </p:spTree>
    <p:extLst>
      <p:ext uri="{BB962C8B-B14F-4D97-AF65-F5344CB8AC3E}">
        <p14:creationId xmlns:p14="http://schemas.microsoft.com/office/powerpoint/2010/main" val="15717516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362200" y="228600"/>
            <a:ext cx="6781800" cy="400110"/>
          </a:xfrm>
          <a:prstGeom prst="rect">
            <a:avLst/>
          </a:prstGeom>
          <a:noFill/>
        </p:spPr>
        <p:txBody>
          <a:bodyPr wrap="square" rtlCol="0">
            <a:spAutoFit/>
          </a:bodyPr>
          <a:lstStyle/>
          <a:p>
            <a:r>
              <a:rPr lang="en-US" sz="2000" b="1" dirty="0" smtClean="0"/>
              <a:t>Common Characteristics of Culturally Competent Educators</a:t>
            </a:r>
            <a:endParaRPr lang="en-US" sz="2000" b="1" dirty="0"/>
          </a:p>
        </p:txBody>
      </p:sp>
      <p:sp>
        <p:nvSpPr>
          <p:cNvPr id="4" name="TextBox 3"/>
          <p:cNvSpPr txBox="1"/>
          <p:nvPr/>
        </p:nvSpPr>
        <p:spPr>
          <a:xfrm>
            <a:off x="2514600" y="914400"/>
            <a:ext cx="6324600" cy="2585323"/>
          </a:xfrm>
          <a:prstGeom prst="rect">
            <a:avLst/>
          </a:prstGeom>
          <a:noFill/>
        </p:spPr>
        <p:txBody>
          <a:bodyPr wrap="square" rtlCol="0">
            <a:spAutoFit/>
          </a:bodyPr>
          <a:lstStyle/>
          <a:p>
            <a:pPr marL="342900" indent="-342900">
              <a:buAutoNum type="arabicPeriod"/>
            </a:pPr>
            <a:r>
              <a:rPr lang="en-US" dirty="0" smtClean="0"/>
              <a:t>Use active learning</a:t>
            </a:r>
          </a:p>
          <a:p>
            <a:pPr marL="342900" indent="-342900">
              <a:buAutoNum type="arabicPeriod"/>
            </a:pPr>
            <a:r>
              <a:rPr lang="en-US" dirty="0" smtClean="0"/>
              <a:t>Develop a learning community in the classroom</a:t>
            </a:r>
          </a:p>
          <a:p>
            <a:pPr marL="342900" indent="-342900">
              <a:buAutoNum type="arabicPeriod"/>
            </a:pPr>
            <a:r>
              <a:rPr lang="en-US" dirty="0" smtClean="0"/>
              <a:t>Modify curriculum and instruction to match student learning styles</a:t>
            </a:r>
          </a:p>
          <a:p>
            <a:pPr marL="342900" indent="-342900">
              <a:buAutoNum type="arabicPeriod"/>
            </a:pPr>
            <a:r>
              <a:rPr lang="en-US" dirty="0" smtClean="0"/>
              <a:t>Maintain high expectations for all students</a:t>
            </a:r>
          </a:p>
          <a:p>
            <a:pPr marL="342900" indent="-342900">
              <a:buAutoNum type="arabicPeriod"/>
            </a:pPr>
            <a:r>
              <a:rPr lang="en-US" dirty="0" smtClean="0"/>
              <a:t>View culture as an asset to the learning environment</a:t>
            </a:r>
          </a:p>
          <a:p>
            <a:pPr marL="342900" indent="-342900">
              <a:buAutoNum type="arabicPeriod"/>
            </a:pPr>
            <a:r>
              <a:rPr lang="en-US" dirty="0" smtClean="0"/>
              <a:t>Generate cultural connections within the framework of teaching</a:t>
            </a:r>
          </a:p>
          <a:p>
            <a:pPr marL="342900" indent="-342900"/>
            <a:endParaRPr lang="en-US" dirty="0"/>
          </a:p>
        </p:txBody>
      </p:sp>
      <p:sp>
        <p:nvSpPr>
          <p:cNvPr id="5" name="TextBox 4"/>
          <p:cNvSpPr txBox="1"/>
          <p:nvPr/>
        </p:nvSpPr>
        <p:spPr>
          <a:xfrm>
            <a:off x="2514600" y="5791200"/>
            <a:ext cx="6172200" cy="923330"/>
          </a:xfrm>
          <a:prstGeom prst="rect">
            <a:avLst/>
          </a:prstGeom>
          <a:noFill/>
        </p:spPr>
        <p:txBody>
          <a:bodyPr wrap="square" rtlCol="0">
            <a:spAutoFit/>
          </a:bodyPr>
          <a:lstStyle/>
          <a:p>
            <a:r>
              <a:rPr lang="en-US" dirty="0" smtClean="0"/>
              <a:t>Allen, D. and Tanner, K. (2007) Transformations:  Approaches to College Science Teaching.  </a:t>
            </a:r>
            <a:r>
              <a:rPr lang="en-US" i="1" dirty="0" smtClean="0"/>
              <a:t>Chapter 14 Cultural Competence in the College Biology Classroom.</a:t>
            </a:r>
            <a:endParaRPr lang="en-US" i="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7620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362200" y="304800"/>
            <a:ext cx="6553200" cy="369332"/>
          </a:xfrm>
          <a:prstGeom prst="rect">
            <a:avLst/>
          </a:prstGeom>
          <a:noFill/>
        </p:spPr>
        <p:txBody>
          <a:bodyPr wrap="square" rtlCol="0">
            <a:spAutoFit/>
          </a:bodyPr>
          <a:lstStyle/>
          <a:p>
            <a:pPr algn="ctr"/>
            <a:r>
              <a:rPr lang="en-US" b="1" dirty="0" smtClean="0"/>
              <a:t>Maintaining High Expectations for All Students </a:t>
            </a:r>
            <a:endParaRPr lang="en-US" b="1" dirty="0"/>
          </a:p>
        </p:txBody>
      </p:sp>
      <p:sp>
        <p:nvSpPr>
          <p:cNvPr id="4" name="TextBox 3"/>
          <p:cNvSpPr txBox="1"/>
          <p:nvPr/>
        </p:nvSpPr>
        <p:spPr>
          <a:xfrm>
            <a:off x="2590800" y="838200"/>
            <a:ext cx="5943600" cy="4801314"/>
          </a:xfrm>
          <a:prstGeom prst="rect">
            <a:avLst/>
          </a:prstGeom>
          <a:noFill/>
        </p:spPr>
        <p:txBody>
          <a:bodyPr wrap="square" rtlCol="0">
            <a:spAutoFit/>
          </a:bodyPr>
          <a:lstStyle/>
          <a:p>
            <a:r>
              <a:rPr lang="en-US" b="1" u="sng" dirty="0" smtClean="0"/>
              <a:t>Pitfall:</a:t>
            </a:r>
          </a:p>
          <a:p>
            <a:endParaRPr lang="en-US" dirty="0"/>
          </a:p>
          <a:p>
            <a:r>
              <a:rPr lang="en-US" u="sng" dirty="0" smtClean="0"/>
              <a:t>The microscope:</a:t>
            </a:r>
          </a:p>
          <a:p>
            <a:r>
              <a:rPr lang="en-US" dirty="0" smtClean="0"/>
              <a:t>Explaining to one student how to focus the microscope </a:t>
            </a:r>
            <a:r>
              <a:rPr lang="en-US" dirty="0" err="1" smtClean="0"/>
              <a:t>vs</a:t>
            </a:r>
            <a:r>
              <a:rPr lang="en-US" dirty="0" smtClean="0"/>
              <a:t> focusing it for another student.  </a:t>
            </a:r>
          </a:p>
          <a:p>
            <a:endParaRPr lang="en-US" dirty="0"/>
          </a:p>
          <a:p>
            <a:r>
              <a:rPr lang="en-US" u="sng" dirty="0" smtClean="0"/>
              <a:t>Topic assignment:</a:t>
            </a:r>
          </a:p>
          <a:p>
            <a:r>
              <a:rPr lang="en-US" dirty="0" smtClean="0"/>
              <a:t>Challenging assignment to the “best” students and lesser topics for “other” students</a:t>
            </a:r>
          </a:p>
          <a:p>
            <a:endParaRPr lang="en-US" dirty="0"/>
          </a:p>
          <a:p>
            <a:r>
              <a:rPr lang="en-US" u="sng" dirty="0" smtClean="0"/>
              <a:t>Open discussion:</a:t>
            </a:r>
          </a:p>
          <a:p>
            <a:r>
              <a:rPr lang="en-US" dirty="0" smtClean="0"/>
              <a:t>Inadvertently calling on men more often than women in the classroom or vice versa.</a:t>
            </a:r>
            <a:endParaRPr lang="en-US" dirty="0"/>
          </a:p>
          <a:p>
            <a:endParaRPr lang="en-US" dirty="0" smtClean="0"/>
          </a:p>
          <a:p>
            <a:r>
              <a:rPr lang="en-US" dirty="0" smtClean="0"/>
              <a:t>Addressing answers to men rather than the woman who asked or vice versa.</a:t>
            </a:r>
          </a:p>
          <a:p>
            <a:endParaRPr lang="en-US" b="1" u="sng" dirty="0"/>
          </a:p>
        </p:txBody>
      </p:sp>
      <p:sp>
        <p:nvSpPr>
          <p:cNvPr id="5" name="TextBox 4"/>
          <p:cNvSpPr txBox="1"/>
          <p:nvPr/>
        </p:nvSpPr>
        <p:spPr>
          <a:xfrm>
            <a:off x="2514600" y="6248400"/>
            <a:ext cx="6172200" cy="461665"/>
          </a:xfrm>
          <a:prstGeom prst="rect">
            <a:avLst/>
          </a:prstGeom>
          <a:noFill/>
        </p:spPr>
        <p:txBody>
          <a:bodyPr wrap="square" rtlCol="0">
            <a:spAutoFit/>
          </a:bodyPr>
          <a:lstStyle/>
          <a:p>
            <a:r>
              <a:rPr lang="en-US" sz="1200" dirty="0" smtClean="0"/>
              <a:t>Allen, D. and Tanner, K. (2007) Transformations:  Approaches to College Science Teaching.  </a:t>
            </a:r>
            <a:r>
              <a:rPr lang="en-US" sz="1200" i="1" dirty="0" smtClean="0"/>
              <a:t>Chapter 14 Cultural Competence in the College Biology Classroom.</a:t>
            </a:r>
            <a:endParaRPr lang="en-US" sz="1200" i="1" dirty="0"/>
          </a:p>
        </p:txBody>
      </p:sp>
      <p:sp>
        <p:nvSpPr>
          <p:cNvPr id="6" name="TextBox 5"/>
          <p:cNvSpPr txBox="1"/>
          <p:nvPr/>
        </p:nvSpPr>
        <p:spPr>
          <a:xfrm>
            <a:off x="2667000" y="5638800"/>
            <a:ext cx="5791200" cy="369332"/>
          </a:xfrm>
          <a:prstGeom prst="rect">
            <a:avLst/>
          </a:prstGeom>
          <a:noFill/>
        </p:spPr>
        <p:txBody>
          <a:bodyPr wrap="square" rtlCol="0">
            <a:spAutoFit/>
          </a:bodyPr>
          <a:lstStyle/>
          <a:p>
            <a:r>
              <a:rPr lang="en-US" i="1" dirty="0" smtClean="0"/>
              <a:t>Is there a hint of cultural bias in the examples above?</a:t>
            </a:r>
            <a:endParaRPr lang="en-US" i="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667000" y="228600"/>
            <a:ext cx="6172200" cy="954107"/>
          </a:xfrm>
          <a:prstGeom prst="rect">
            <a:avLst/>
          </a:prstGeom>
          <a:noFill/>
        </p:spPr>
        <p:txBody>
          <a:bodyPr wrap="square" rtlCol="0">
            <a:spAutoFit/>
          </a:bodyPr>
          <a:lstStyle/>
          <a:p>
            <a:r>
              <a:rPr lang="en-US" sz="2800" b="1" dirty="0" smtClean="0"/>
              <a:t>What are different ways you can assign groups and rearrange seating patterns?</a:t>
            </a:r>
            <a:endParaRPr lang="en-US" sz="2800" b="1" dirty="0"/>
          </a:p>
        </p:txBody>
      </p:sp>
    </p:spTree>
    <p:extLst>
      <p:ext uri="{BB962C8B-B14F-4D97-AF65-F5344CB8AC3E}">
        <p14:creationId xmlns:p14="http://schemas.microsoft.com/office/powerpoint/2010/main" val="33186713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362200" y="228600"/>
            <a:ext cx="6324600" cy="461665"/>
          </a:xfrm>
          <a:prstGeom prst="rect">
            <a:avLst/>
          </a:prstGeom>
          <a:noFill/>
        </p:spPr>
        <p:txBody>
          <a:bodyPr wrap="square" rtlCol="0">
            <a:spAutoFit/>
          </a:bodyPr>
          <a:lstStyle/>
          <a:p>
            <a:pPr algn="ctr"/>
            <a:r>
              <a:rPr lang="en-US" sz="2400" b="1" dirty="0" smtClean="0"/>
              <a:t>Developing Your Own Cultural Competence</a:t>
            </a:r>
            <a:endParaRPr lang="en-US" sz="2400" b="1" dirty="0"/>
          </a:p>
        </p:txBody>
      </p:sp>
      <p:sp>
        <p:nvSpPr>
          <p:cNvPr id="4" name="TextBox 3"/>
          <p:cNvSpPr txBox="1"/>
          <p:nvPr/>
        </p:nvSpPr>
        <p:spPr>
          <a:xfrm>
            <a:off x="2362200" y="990600"/>
            <a:ext cx="5943600" cy="3416320"/>
          </a:xfrm>
          <a:prstGeom prst="rect">
            <a:avLst/>
          </a:prstGeom>
          <a:noFill/>
        </p:spPr>
        <p:txBody>
          <a:bodyPr wrap="square" rtlCol="0">
            <a:spAutoFit/>
          </a:bodyPr>
          <a:lstStyle/>
          <a:p>
            <a:pPr marL="342900" indent="-342900">
              <a:buAutoNum type="arabicPeriod"/>
            </a:pPr>
            <a:r>
              <a:rPr lang="en-US" dirty="0" smtClean="0"/>
              <a:t>Take time to reflect on your habits and thoughts of mind.  Be honest with yourself. What do you believe?  What experiences have you had to make you feel that way? Are some of your beliefs actually driven by stereotypes or  television/radio models rather than real life experience?</a:t>
            </a:r>
          </a:p>
          <a:p>
            <a:pPr marL="342900" indent="-342900">
              <a:buAutoNum type="arabicPeriod"/>
            </a:pPr>
            <a:endParaRPr lang="en-US" dirty="0"/>
          </a:p>
          <a:p>
            <a:pPr marL="342900" indent="-342900">
              <a:buFontTx/>
              <a:buAutoNum type="arabicPeriod"/>
            </a:pPr>
            <a:r>
              <a:rPr lang="en-US" dirty="0"/>
              <a:t>Using diverse role models as examples in curriculum</a:t>
            </a:r>
            <a:r>
              <a:rPr lang="en-US" dirty="0" smtClean="0"/>
              <a:t>.</a:t>
            </a:r>
          </a:p>
          <a:p>
            <a:pPr marL="342900" indent="-342900">
              <a:buFontTx/>
              <a:buAutoNum type="arabicPeriod"/>
            </a:pPr>
            <a:endParaRPr lang="en-US" dirty="0"/>
          </a:p>
          <a:p>
            <a:pPr marL="342900" indent="-342900">
              <a:buAutoNum type="arabicPeriod"/>
            </a:pPr>
            <a:r>
              <a:rPr lang="en-US" dirty="0" smtClean="0"/>
              <a:t>Monitoring your language use.</a:t>
            </a:r>
          </a:p>
          <a:p>
            <a:pPr marL="342900" indent="-342900">
              <a:buAutoNum type="arabicPeriod"/>
            </a:pPr>
            <a:endParaRPr lang="en-US" dirty="0"/>
          </a:p>
          <a:p>
            <a:pPr marL="342900" indent="-342900">
              <a:buAutoNum type="arabicPeriod"/>
            </a:pPr>
            <a:endParaRPr lang="en-US" dirty="0"/>
          </a:p>
          <a:p>
            <a:pPr marL="342900" indent="-342900"/>
            <a:endParaRPr lang="en-US" dirty="0"/>
          </a:p>
        </p:txBody>
      </p:sp>
      <p:pic>
        <p:nvPicPr>
          <p:cNvPr id="1026" name="Picture 2" descr="Image result for scientist microscop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4129921"/>
            <a:ext cx="1476375" cy="191452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4"/>
          <a:stretch>
            <a:fillRect/>
          </a:stretch>
        </p:blipFill>
        <p:spPr>
          <a:xfrm>
            <a:off x="0" y="5053257"/>
            <a:ext cx="2619375" cy="1743075"/>
          </a:xfrm>
          <a:prstGeom prst="rect">
            <a:avLst/>
          </a:prstGeom>
        </p:spPr>
      </p:pic>
      <p:pic>
        <p:nvPicPr>
          <p:cNvPr id="6" name="Picture 5"/>
          <p:cNvPicPr>
            <a:picLocks noChangeAspect="1"/>
          </p:cNvPicPr>
          <p:nvPr/>
        </p:nvPicPr>
        <p:blipFill>
          <a:blip r:embed="rId5"/>
          <a:stretch>
            <a:fillRect/>
          </a:stretch>
        </p:blipFill>
        <p:spPr>
          <a:xfrm>
            <a:off x="6684558" y="4129921"/>
            <a:ext cx="2428875" cy="1885950"/>
          </a:xfrm>
          <a:prstGeom prst="rect">
            <a:avLst/>
          </a:prstGeom>
        </p:spPr>
      </p:pic>
      <p:pic>
        <p:nvPicPr>
          <p:cNvPr id="7" name="Picture 6"/>
          <p:cNvPicPr>
            <a:picLocks noChangeAspect="1"/>
          </p:cNvPicPr>
          <p:nvPr/>
        </p:nvPicPr>
        <p:blipFill>
          <a:blip r:embed="rId6"/>
          <a:stretch>
            <a:fillRect/>
          </a:stretch>
        </p:blipFill>
        <p:spPr>
          <a:xfrm>
            <a:off x="6370677" y="5129693"/>
            <a:ext cx="1172936" cy="1782863"/>
          </a:xfrm>
          <a:prstGeom prst="rect">
            <a:avLst/>
          </a:prstGeom>
        </p:spPr>
      </p:pic>
      <p:pic>
        <p:nvPicPr>
          <p:cNvPr id="8" name="Picture 7"/>
          <p:cNvPicPr>
            <a:picLocks noChangeAspect="1"/>
          </p:cNvPicPr>
          <p:nvPr/>
        </p:nvPicPr>
        <p:blipFill>
          <a:blip r:embed="rId7"/>
          <a:stretch>
            <a:fillRect/>
          </a:stretch>
        </p:blipFill>
        <p:spPr>
          <a:xfrm>
            <a:off x="3606638" y="5504526"/>
            <a:ext cx="2508930" cy="1409700"/>
          </a:xfrm>
          <a:prstGeom prst="rect">
            <a:avLst/>
          </a:prstGeom>
        </p:spPr>
      </p:pic>
      <p:pic>
        <p:nvPicPr>
          <p:cNvPr id="9" name="Picture 8"/>
          <p:cNvPicPr>
            <a:picLocks noChangeAspect="1"/>
          </p:cNvPicPr>
          <p:nvPr/>
        </p:nvPicPr>
        <p:blipFill>
          <a:blip r:embed="rId8"/>
          <a:stretch>
            <a:fillRect/>
          </a:stretch>
        </p:blipFill>
        <p:spPr>
          <a:xfrm>
            <a:off x="4003270" y="3773235"/>
            <a:ext cx="2619375" cy="1743075"/>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cstate="print"/>
          <a:srcRect/>
          <a:stretch>
            <a:fillRect/>
          </a:stretch>
        </p:blipFill>
        <p:spPr bwMode="auto">
          <a:xfrm rot="10800000">
            <a:off x="2430257" y="1904999"/>
            <a:ext cx="6018417" cy="3048001"/>
          </a:xfrm>
          <a:prstGeom prst="rect">
            <a:avLst/>
          </a:prstGeom>
          <a:noFill/>
          <a:ln w="9525">
            <a:noFill/>
            <a:miter lim="800000"/>
            <a:headEnd/>
            <a:tailEnd/>
          </a:ln>
        </p:spPr>
      </p:pic>
      <p:sp>
        <p:nvSpPr>
          <p:cNvPr id="4" name="TextBox 3"/>
          <p:cNvSpPr txBox="1"/>
          <p:nvPr/>
        </p:nvSpPr>
        <p:spPr>
          <a:xfrm>
            <a:off x="2514600" y="6248400"/>
            <a:ext cx="6172200" cy="461665"/>
          </a:xfrm>
          <a:prstGeom prst="rect">
            <a:avLst/>
          </a:prstGeom>
          <a:noFill/>
        </p:spPr>
        <p:txBody>
          <a:bodyPr wrap="square" rtlCol="0">
            <a:spAutoFit/>
          </a:bodyPr>
          <a:lstStyle/>
          <a:p>
            <a:r>
              <a:rPr lang="en-US" sz="1200" dirty="0" smtClean="0"/>
              <a:t>Allen, D. and Tanner, K. (2007) Transformations:  Approaches to College Science Teaching.  </a:t>
            </a:r>
            <a:r>
              <a:rPr lang="en-US" sz="1200" i="1" dirty="0" smtClean="0"/>
              <a:t>Chapter 14 Cultural Competence in the College Biology Classroom.</a:t>
            </a:r>
            <a:endParaRPr lang="en-US" sz="1200" i="1" dirty="0"/>
          </a:p>
        </p:txBody>
      </p:sp>
      <p:sp>
        <p:nvSpPr>
          <p:cNvPr id="5" name="TextBox 4"/>
          <p:cNvSpPr txBox="1"/>
          <p:nvPr/>
        </p:nvSpPr>
        <p:spPr>
          <a:xfrm>
            <a:off x="2362200" y="152400"/>
            <a:ext cx="6629400" cy="954107"/>
          </a:xfrm>
          <a:prstGeom prst="rect">
            <a:avLst/>
          </a:prstGeom>
          <a:noFill/>
        </p:spPr>
        <p:txBody>
          <a:bodyPr wrap="square" rtlCol="0">
            <a:spAutoFit/>
          </a:bodyPr>
          <a:lstStyle/>
          <a:p>
            <a:r>
              <a:rPr lang="en-US" sz="2800" b="1" dirty="0" smtClean="0"/>
              <a:t>Language provides cultural cues…even if we don’t mean to be providing those cues!</a:t>
            </a:r>
            <a:endParaRPr lang="en-US" sz="2800"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133600" y="304800"/>
            <a:ext cx="7010400" cy="430887"/>
          </a:xfrm>
          <a:prstGeom prst="rect">
            <a:avLst/>
          </a:prstGeom>
          <a:noFill/>
        </p:spPr>
        <p:txBody>
          <a:bodyPr wrap="square" rtlCol="0">
            <a:spAutoFit/>
          </a:bodyPr>
          <a:lstStyle/>
          <a:p>
            <a:pPr algn="ctr"/>
            <a:r>
              <a:rPr lang="en-US" sz="2200" b="1" dirty="0" smtClean="0"/>
              <a:t>Be aware of your patterns of interaction with students</a:t>
            </a:r>
            <a:endParaRPr lang="en-US" sz="2200" b="1" dirty="0"/>
          </a:p>
        </p:txBody>
      </p:sp>
      <p:sp>
        <p:nvSpPr>
          <p:cNvPr id="4" name="TextBox 3"/>
          <p:cNvSpPr txBox="1"/>
          <p:nvPr/>
        </p:nvSpPr>
        <p:spPr>
          <a:xfrm>
            <a:off x="2438400" y="1066800"/>
            <a:ext cx="6324600" cy="3416320"/>
          </a:xfrm>
          <a:prstGeom prst="rect">
            <a:avLst/>
          </a:prstGeom>
          <a:noFill/>
        </p:spPr>
        <p:txBody>
          <a:bodyPr wrap="square" rtlCol="0">
            <a:spAutoFit/>
          </a:bodyPr>
          <a:lstStyle/>
          <a:p>
            <a:pPr>
              <a:buFont typeface="Arial" pitchFamily="34" charset="0"/>
              <a:buChar char="•"/>
            </a:pPr>
            <a:r>
              <a:rPr lang="en-US" dirty="0" smtClean="0"/>
              <a:t>Who do you call on?</a:t>
            </a:r>
          </a:p>
          <a:p>
            <a:pPr>
              <a:buFont typeface="Arial" pitchFamily="34" charset="0"/>
              <a:buChar char="•"/>
            </a:pPr>
            <a:r>
              <a:rPr lang="en-US" dirty="0" smtClean="0"/>
              <a:t>Who do you praise?</a:t>
            </a:r>
          </a:p>
          <a:p>
            <a:pPr>
              <a:buFont typeface="Arial" pitchFamily="34" charset="0"/>
              <a:buChar char="•"/>
            </a:pPr>
            <a:r>
              <a:rPr lang="en-US" dirty="0" smtClean="0"/>
              <a:t>Who do you correct?</a:t>
            </a:r>
          </a:p>
          <a:p>
            <a:pPr>
              <a:buFont typeface="Arial" pitchFamily="34" charset="0"/>
              <a:buChar char="•"/>
            </a:pPr>
            <a:r>
              <a:rPr lang="en-US" dirty="0" smtClean="0"/>
              <a:t>Whose name do you use when referring to a group project?</a:t>
            </a:r>
          </a:p>
          <a:p>
            <a:pPr>
              <a:buFont typeface="Arial" pitchFamily="34" charset="0"/>
              <a:buChar char="•"/>
            </a:pPr>
            <a:r>
              <a:rPr lang="en-US" dirty="0" smtClean="0"/>
              <a:t>Who do you interact with?</a:t>
            </a:r>
          </a:p>
          <a:p>
            <a:pPr>
              <a:buFont typeface="Arial" pitchFamily="34" charset="0"/>
              <a:buChar char="•"/>
            </a:pPr>
            <a:r>
              <a:rPr lang="en-US" dirty="0" smtClean="0"/>
              <a:t>To whom do you tend to gravitate?</a:t>
            </a:r>
          </a:p>
          <a:p>
            <a:pPr>
              <a:buFont typeface="Arial" pitchFamily="34" charset="0"/>
              <a:buChar char="•"/>
            </a:pPr>
            <a:r>
              <a:rPr lang="en-US" dirty="0" smtClean="0"/>
              <a:t>Whose names do you remember?</a:t>
            </a:r>
          </a:p>
          <a:p>
            <a:endParaRPr lang="en-US" dirty="0"/>
          </a:p>
          <a:p>
            <a:endParaRPr lang="en-US" dirty="0" smtClean="0"/>
          </a:p>
          <a:p>
            <a:r>
              <a:rPr lang="en-US" dirty="0" smtClean="0"/>
              <a:t>The clipboard method:  If the class is small enough, track your interactions as they unfold during class.</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286000" y="381000"/>
            <a:ext cx="6324600" cy="461665"/>
          </a:xfrm>
          <a:prstGeom prst="rect">
            <a:avLst/>
          </a:prstGeom>
          <a:noFill/>
        </p:spPr>
        <p:txBody>
          <a:bodyPr wrap="square" rtlCol="0">
            <a:spAutoFit/>
          </a:bodyPr>
          <a:lstStyle/>
          <a:p>
            <a:pPr algn="ctr"/>
            <a:r>
              <a:rPr lang="en-US" sz="2400" b="1" dirty="0" smtClean="0"/>
              <a:t>The Pygmalion Effect</a:t>
            </a:r>
            <a:endParaRPr lang="en-US" sz="2400" b="1" dirty="0"/>
          </a:p>
        </p:txBody>
      </p:sp>
      <p:pic>
        <p:nvPicPr>
          <p:cNvPr id="2050" name="Picture 2" descr="http://complexandsearching.files.wordpress.com/2009/03/pygmalion-effect.jpg?w=490"/>
          <p:cNvPicPr>
            <a:picLocks noChangeAspect="1" noChangeArrowheads="1"/>
          </p:cNvPicPr>
          <p:nvPr/>
        </p:nvPicPr>
        <p:blipFill>
          <a:blip r:embed="rId3" cstate="print"/>
          <a:srcRect/>
          <a:stretch>
            <a:fillRect/>
          </a:stretch>
        </p:blipFill>
        <p:spPr bwMode="auto">
          <a:xfrm>
            <a:off x="2895600" y="1676400"/>
            <a:ext cx="4667250" cy="3600451"/>
          </a:xfrm>
          <a:prstGeom prst="rect">
            <a:avLst/>
          </a:prstGeom>
          <a:noFill/>
        </p:spPr>
      </p:pic>
      <p:sp>
        <p:nvSpPr>
          <p:cNvPr id="5" name="Rectangle 4"/>
          <p:cNvSpPr/>
          <p:nvPr/>
        </p:nvSpPr>
        <p:spPr>
          <a:xfrm>
            <a:off x="2209800" y="6396335"/>
            <a:ext cx="6781800" cy="276999"/>
          </a:xfrm>
          <a:prstGeom prst="rect">
            <a:avLst/>
          </a:prstGeom>
        </p:spPr>
        <p:txBody>
          <a:bodyPr wrap="square">
            <a:spAutoFit/>
          </a:bodyPr>
          <a:lstStyle/>
          <a:p>
            <a:r>
              <a:rPr lang="en-US" sz="1200" dirty="0" smtClean="0">
                <a:hlinkClick r:id="rId4"/>
              </a:rPr>
              <a:t>http://awesomeculture.com/wp-content/uploads/2011/10/pygmalion_effect1.jpg</a:t>
            </a:r>
            <a:r>
              <a:rPr lang="en-US" sz="1200" dirty="0" smtClean="0"/>
              <a:t>; retrieved 11/13/2012</a:t>
            </a:r>
            <a:endParaRPr lang="en-US" sz="1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514600" y="381000"/>
            <a:ext cx="5715000" cy="584775"/>
          </a:xfrm>
          <a:prstGeom prst="rect">
            <a:avLst/>
          </a:prstGeom>
          <a:noFill/>
        </p:spPr>
        <p:txBody>
          <a:bodyPr wrap="square" rtlCol="0">
            <a:spAutoFit/>
          </a:bodyPr>
          <a:lstStyle/>
          <a:p>
            <a:pPr algn="ctr"/>
            <a:r>
              <a:rPr lang="en-US" sz="3200" b="1" dirty="0" smtClean="0"/>
              <a:t>Campus Resources</a:t>
            </a:r>
            <a:endParaRPr lang="en-US" sz="3200" b="1" dirty="0"/>
          </a:p>
        </p:txBody>
      </p:sp>
      <p:sp>
        <p:nvSpPr>
          <p:cNvPr id="5" name="Rectangle 4"/>
          <p:cNvSpPr/>
          <p:nvPr/>
        </p:nvSpPr>
        <p:spPr>
          <a:xfrm>
            <a:off x="2819400" y="1981200"/>
            <a:ext cx="6096000" cy="369332"/>
          </a:xfrm>
          <a:prstGeom prst="rect">
            <a:avLst/>
          </a:prstGeom>
        </p:spPr>
        <p:txBody>
          <a:bodyPr wrap="square">
            <a:spAutoFit/>
          </a:bodyPr>
          <a:lstStyle/>
          <a:p>
            <a:r>
              <a:rPr lang="en-US" dirty="0"/>
              <a:t>http://www.uh.edu/cdi/resources/campus_resources.html</a:t>
            </a:r>
          </a:p>
        </p:txBody>
      </p:sp>
      <p:sp>
        <p:nvSpPr>
          <p:cNvPr id="6" name="TextBox 5"/>
          <p:cNvSpPr txBox="1"/>
          <p:nvPr/>
        </p:nvSpPr>
        <p:spPr>
          <a:xfrm>
            <a:off x="2819400" y="1000944"/>
            <a:ext cx="5943600" cy="646331"/>
          </a:xfrm>
          <a:prstGeom prst="rect">
            <a:avLst/>
          </a:prstGeom>
          <a:noFill/>
        </p:spPr>
        <p:txBody>
          <a:bodyPr wrap="square" rtlCol="0">
            <a:spAutoFit/>
          </a:bodyPr>
          <a:lstStyle/>
          <a:p>
            <a:pPr algn="ctr"/>
            <a:r>
              <a:rPr lang="en-US" dirty="0" smtClean="0"/>
              <a:t>A Handy List of Everything is Located on the Center for Diversity and Inclusion website!</a:t>
            </a:r>
            <a:endParaRPr lang="en-US" dirty="0"/>
          </a:p>
        </p:txBody>
      </p:sp>
    </p:spTree>
    <p:extLst>
      <p:ext uri="{BB962C8B-B14F-4D97-AF65-F5344CB8AC3E}">
        <p14:creationId xmlns:p14="http://schemas.microsoft.com/office/powerpoint/2010/main" val="21296740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438400" y="457200"/>
            <a:ext cx="6172200" cy="2769989"/>
          </a:xfrm>
          <a:prstGeom prst="rect">
            <a:avLst/>
          </a:prstGeom>
          <a:noFill/>
        </p:spPr>
        <p:txBody>
          <a:bodyPr wrap="square" rtlCol="0">
            <a:spAutoFit/>
          </a:bodyPr>
          <a:lstStyle/>
          <a:p>
            <a:r>
              <a:rPr lang="en-US" sz="4800" dirty="0" smtClean="0"/>
              <a:t>Who we are:</a:t>
            </a:r>
          </a:p>
          <a:p>
            <a:endParaRPr lang="en-US" dirty="0"/>
          </a:p>
          <a:p>
            <a:pPr marL="285750" indent="-285750">
              <a:buFont typeface="Arial" panose="020B0604020202020204" pitchFamily="34" charset="0"/>
              <a:buChar char="•"/>
            </a:pPr>
            <a:r>
              <a:rPr lang="en-US" dirty="0" smtClean="0"/>
              <a:t>Second most ethnically diverse major research university in the US (US News &amp; World Report)</a:t>
            </a:r>
          </a:p>
          <a:p>
            <a:pPr marL="285750" indent="-285750">
              <a:buFont typeface="Arial" panose="020B0604020202020204" pitchFamily="34" charset="0"/>
              <a:buChar char="•"/>
            </a:pPr>
            <a:r>
              <a:rPr lang="en-US" dirty="0" smtClean="0"/>
              <a:t>Students represent 137 countries </a:t>
            </a:r>
          </a:p>
          <a:p>
            <a:pPr marL="285750" indent="-285750">
              <a:buFont typeface="Arial" panose="020B0604020202020204" pitchFamily="34" charset="0"/>
              <a:buChar char="•"/>
            </a:pPr>
            <a:r>
              <a:rPr lang="en-US" dirty="0" smtClean="0"/>
              <a:t>Designated as a Hispanic Serving and an Asian-American Serving Institution (U.S. Department of Education)</a:t>
            </a:r>
          </a:p>
          <a:p>
            <a:endParaRPr lang="en-US" dirty="0"/>
          </a:p>
        </p:txBody>
      </p:sp>
      <p:pic>
        <p:nvPicPr>
          <p:cNvPr id="4" name="Picture 3"/>
          <p:cNvPicPr>
            <a:picLocks noChangeAspect="1"/>
          </p:cNvPicPr>
          <p:nvPr/>
        </p:nvPicPr>
        <p:blipFill>
          <a:blip r:embed="rId3"/>
          <a:stretch>
            <a:fillRect/>
          </a:stretch>
        </p:blipFill>
        <p:spPr>
          <a:xfrm>
            <a:off x="2743200" y="2895600"/>
            <a:ext cx="5667375" cy="3419475"/>
          </a:xfrm>
          <a:prstGeom prst="rect">
            <a:avLst/>
          </a:prstGeom>
        </p:spPr>
      </p:pic>
    </p:spTree>
    <p:extLst>
      <p:ext uri="{BB962C8B-B14F-4D97-AF65-F5344CB8AC3E}">
        <p14:creationId xmlns:p14="http://schemas.microsoft.com/office/powerpoint/2010/main" val="17131460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785937" y="1614487"/>
            <a:ext cx="5572125" cy="3629025"/>
          </a:xfrm>
          <a:prstGeom prst="rect">
            <a:avLst/>
          </a:prstGeom>
        </p:spPr>
      </p:pic>
      <p:pic>
        <p:nvPicPr>
          <p:cNvPr id="3" name="Picture 2"/>
          <p:cNvPicPr>
            <a:picLocks noChangeAspect="1"/>
          </p:cNvPicPr>
          <p:nvPr/>
        </p:nvPicPr>
        <p:blipFill>
          <a:blip r:embed="rId2"/>
          <a:stretch>
            <a:fillRect/>
          </a:stretch>
        </p:blipFill>
        <p:spPr>
          <a:xfrm>
            <a:off x="2362200" y="1066800"/>
            <a:ext cx="6274125" cy="4086225"/>
          </a:xfrm>
          <a:prstGeom prst="rect">
            <a:avLst/>
          </a:prstGeom>
        </p:spPr>
      </p:pic>
      <p:pic>
        <p:nvPicPr>
          <p:cNvPr id="4"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0018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34437" y="1447800"/>
            <a:ext cx="6704763" cy="1200329"/>
          </a:xfrm>
          <a:prstGeom prst="rect">
            <a:avLst/>
          </a:prstGeom>
          <a:noFill/>
        </p:spPr>
        <p:txBody>
          <a:bodyPr wrap="square" rtlCol="0">
            <a:spAutoFit/>
          </a:bodyPr>
          <a:lstStyle/>
          <a:p>
            <a:pPr algn="ctr"/>
            <a:r>
              <a:rPr lang="en-US" sz="3600" dirty="0" smtClean="0"/>
              <a:t>What does “diversity” mean to you?  Give examples.</a:t>
            </a:r>
            <a:endParaRPr lang="en-US" sz="3600" dirty="0"/>
          </a:p>
        </p:txBody>
      </p:sp>
      <p:sp>
        <p:nvSpPr>
          <p:cNvPr id="3" name="TextBox 2"/>
          <p:cNvSpPr txBox="1"/>
          <p:nvPr/>
        </p:nvSpPr>
        <p:spPr>
          <a:xfrm>
            <a:off x="2134437" y="3352800"/>
            <a:ext cx="6780963" cy="1754326"/>
          </a:xfrm>
          <a:prstGeom prst="rect">
            <a:avLst/>
          </a:prstGeom>
          <a:noFill/>
        </p:spPr>
        <p:txBody>
          <a:bodyPr wrap="square" rtlCol="0">
            <a:spAutoFit/>
          </a:bodyPr>
          <a:lstStyle/>
          <a:p>
            <a:pPr algn="ctr"/>
            <a:r>
              <a:rPr lang="en-US" sz="3600" dirty="0" smtClean="0"/>
              <a:t>What challenges do you feel our students face relative to our discussion on diversity?</a:t>
            </a:r>
            <a:endParaRPr lang="en-US" sz="3600" dirty="0"/>
          </a:p>
        </p:txBody>
      </p:sp>
      <p:pic>
        <p:nvPicPr>
          <p:cNvPr id="4"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723"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122649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438400" y="381000"/>
            <a:ext cx="6096000" cy="461665"/>
          </a:xfrm>
          <a:prstGeom prst="rect">
            <a:avLst/>
          </a:prstGeom>
          <a:noFill/>
        </p:spPr>
        <p:txBody>
          <a:bodyPr wrap="square" rtlCol="0">
            <a:spAutoFit/>
          </a:bodyPr>
          <a:lstStyle/>
          <a:p>
            <a:pPr algn="ctr"/>
            <a:r>
              <a:rPr lang="en-US" sz="2400" b="1" dirty="0" smtClean="0"/>
              <a:t>Characteristics to Consider</a:t>
            </a:r>
            <a:endParaRPr lang="en-US" sz="2400" b="1" dirty="0"/>
          </a:p>
        </p:txBody>
      </p:sp>
      <p:sp>
        <p:nvSpPr>
          <p:cNvPr id="4" name="TextBox 3"/>
          <p:cNvSpPr txBox="1"/>
          <p:nvPr/>
        </p:nvSpPr>
        <p:spPr>
          <a:xfrm>
            <a:off x="2971800" y="1219200"/>
            <a:ext cx="5715000" cy="2031325"/>
          </a:xfrm>
          <a:prstGeom prst="rect">
            <a:avLst/>
          </a:prstGeom>
          <a:noFill/>
        </p:spPr>
        <p:txBody>
          <a:bodyPr wrap="square" rtlCol="0">
            <a:spAutoFit/>
          </a:bodyPr>
          <a:lstStyle/>
          <a:p>
            <a:pPr marL="342900" indent="-342900">
              <a:buAutoNum type="arabicPeriod"/>
            </a:pPr>
            <a:r>
              <a:rPr lang="en-US" dirty="0" smtClean="0"/>
              <a:t>Gender</a:t>
            </a:r>
          </a:p>
          <a:p>
            <a:pPr marL="342900" indent="-342900">
              <a:buAutoNum type="arabicPeriod"/>
            </a:pPr>
            <a:r>
              <a:rPr lang="en-US" dirty="0" smtClean="0"/>
              <a:t>Ethnicity</a:t>
            </a:r>
          </a:p>
          <a:p>
            <a:pPr marL="342900" indent="-342900">
              <a:buAutoNum type="arabicPeriod"/>
            </a:pPr>
            <a:r>
              <a:rPr lang="en-US" dirty="0" smtClean="0"/>
              <a:t>Religion</a:t>
            </a:r>
          </a:p>
          <a:p>
            <a:pPr marL="342900" indent="-342900">
              <a:buAutoNum type="arabicPeriod"/>
            </a:pPr>
            <a:r>
              <a:rPr lang="en-US" dirty="0" smtClean="0"/>
              <a:t>Country of origin</a:t>
            </a:r>
          </a:p>
          <a:p>
            <a:pPr marL="342900" indent="-342900">
              <a:buAutoNum type="arabicPeriod"/>
            </a:pPr>
            <a:r>
              <a:rPr lang="en-US" dirty="0" smtClean="0"/>
              <a:t>Sexual orientation</a:t>
            </a:r>
          </a:p>
          <a:p>
            <a:pPr marL="342900" indent="-342900">
              <a:buAutoNum type="arabicPeriod"/>
            </a:pPr>
            <a:r>
              <a:rPr lang="en-US" dirty="0" smtClean="0"/>
              <a:t>Socioeconomic status</a:t>
            </a:r>
          </a:p>
          <a:p>
            <a:pPr marL="342900" indent="-342900">
              <a:buAutoNum type="arabicPeriod"/>
            </a:pPr>
            <a:r>
              <a:rPr lang="en-US" dirty="0" smtClean="0"/>
              <a:t>First generation college </a:t>
            </a:r>
            <a:endParaRPr lang="en-US" dirty="0"/>
          </a:p>
        </p:txBody>
      </p:sp>
      <p:sp>
        <p:nvSpPr>
          <p:cNvPr id="5" name="TextBox 4"/>
          <p:cNvSpPr txBox="1"/>
          <p:nvPr/>
        </p:nvSpPr>
        <p:spPr>
          <a:xfrm>
            <a:off x="2514600" y="5791200"/>
            <a:ext cx="6172200" cy="923330"/>
          </a:xfrm>
          <a:prstGeom prst="rect">
            <a:avLst/>
          </a:prstGeom>
          <a:noFill/>
        </p:spPr>
        <p:txBody>
          <a:bodyPr wrap="square" rtlCol="0">
            <a:spAutoFit/>
          </a:bodyPr>
          <a:lstStyle/>
          <a:p>
            <a:r>
              <a:rPr lang="en-US" dirty="0" smtClean="0"/>
              <a:t>Allen, D. and Tanner, K. (2007) Transformations:  Approaches to College Science Teaching.  </a:t>
            </a:r>
            <a:r>
              <a:rPr lang="en-US" i="1" dirty="0" smtClean="0"/>
              <a:t>Chapter 14 Cultural Competence in the College Biology Classroom.</a:t>
            </a:r>
            <a:endParaRPr lang="en-US" i="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819400" y="304800"/>
            <a:ext cx="5715000" cy="369332"/>
          </a:xfrm>
          <a:prstGeom prst="rect">
            <a:avLst/>
          </a:prstGeom>
          <a:noFill/>
        </p:spPr>
        <p:txBody>
          <a:bodyPr wrap="square" rtlCol="0">
            <a:spAutoFit/>
          </a:bodyPr>
          <a:lstStyle/>
          <a:p>
            <a:r>
              <a:rPr lang="en-US" b="1" dirty="0" smtClean="0"/>
              <a:t>Understanding Poverty and Helping Students Navigate</a:t>
            </a:r>
            <a:endParaRPr lang="en-US" b="1" dirty="0"/>
          </a:p>
        </p:txBody>
      </p:sp>
      <p:sp>
        <p:nvSpPr>
          <p:cNvPr id="4" name="TextBox 3"/>
          <p:cNvSpPr txBox="1"/>
          <p:nvPr/>
        </p:nvSpPr>
        <p:spPr>
          <a:xfrm>
            <a:off x="2438400" y="1219200"/>
            <a:ext cx="6172200" cy="3139321"/>
          </a:xfrm>
          <a:prstGeom prst="rect">
            <a:avLst/>
          </a:prstGeom>
          <a:noFill/>
        </p:spPr>
        <p:txBody>
          <a:bodyPr wrap="square" rtlCol="0">
            <a:spAutoFit/>
          </a:bodyPr>
          <a:lstStyle/>
          <a:p>
            <a:r>
              <a:rPr lang="en-US" b="1" dirty="0" smtClean="0"/>
              <a:t>Situational versus Generational Poverty</a:t>
            </a:r>
          </a:p>
          <a:p>
            <a:endParaRPr lang="en-US" b="1" dirty="0" smtClean="0"/>
          </a:p>
          <a:p>
            <a:r>
              <a:rPr lang="en-US" b="1" u="sng" dirty="0" smtClean="0"/>
              <a:t>Resources:</a:t>
            </a:r>
          </a:p>
          <a:p>
            <a:r>
              <a:rPr lang="en-US" dirty="0" smtClean="0"/>
              <a:t>Financial</a:t>
            </a:r>
          </a:p>
          <a:p>
            <a:r>
              <a:rPr lang="en-US" dirty="0" smtClean="0"/>
              <a:t>Emotional</a:t>
            </a:r>
          </a:p>
          <a:p>
            <a:r>
              <a:rPr lang="en-US" dirty="0" smtClean="0"/>
              <a:t>Academic (Reading, writing, computational, resource access)</a:t>
            </a:r>
          </a:p>
          <a:p>
            <a:r>
              <a:rPr lang="en-US" dirty="0" smtClean="0"/>
              <a:t>Health</a:t>
            </a:r>
          </a:p>
          <a:p>
            <a:r>
              <a:rPr lang="en-US" dirty="0" smtClean="0"/>
              <a:t>Support Systems</a:t>
            </a:r>
          </a:p>
          <a:p>
            <a:r>
              <a:rPr lang="en-US" dirty="0" smtClean="0"/>
              <a:t>Knowledge of Middle Class and Academic “Rules”</a:t>
            </a:r>
          </a:p>
          <a:p>
            <a:r>
              <a:rPr lang="en-US" dirty="0" smtClean="0"/>
              <a:t>Role Models</a:t>
            </a:r>
          </a:p>
          <a:p>
            <a:endParaRPr lang="en-US" dirty="0" smtClean="0"/>
          </a:p>
        </p:txBody>
      </p:sp>
      <p:sp>
        <p:nvSpPr>
          <p:cNvPr id="5" name="TextBox 4"/>
          <p:cNvSpPr txBox="1"/>
          <p:nvPr/>
        </p:nvSpPr>
        <p:spPr>
          <a:xfrm>
            <a:off x="2209800" y="4343400"/>
            <a:ext cx="6629400" cy="646331"/>
          </a:xfrm>
          <a:prstGeom prst="rect">
            <a:avLst/>
          </a:prstGeom>
          <a:noFill/>
        </p:spPr>
        <p:txBody>
          <a:bodyPr wrap="square" rtlCol="0">
            <a:spAutoFit/>
          </a:bodyPr>
          <a:lstStyle/>
          <a:p>
            <a:r>
              <a:rPr lang="en-US" dirty="0" smtClean="0"/>
              <a:t>What can we do to help students “survive” in the college environment?</a:t>
            </a:r>
            <a:endParaRPr lang="en-US" dirty="0"/>
          </a:p>
        </p:txBody>
      </p:sp>
    </p:spTree>
    <p:extLst>
      <p:ext uri="{BB962C8B-B14F-4D97-AF65-F5344CB8AC3E}">
        <p14:creationId xmlns:p14="http://schemas.microsoft.com/office/powerpoint/2010/main" val="4242777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514600" y="76200"/>
            <a:ext cx="6324600" cy="584775"/>
          </a:xfrm>
          <a:prstGeom prst="rect">
            <a:avLst/>
          </a:prstGeom>
          <a:noFill/>
        </p:spPr>
        <p:txBody>
          <a:bodyPr wrap="square" rtlCol="0">
            <a:spAutoFit/>
          </a:bodyPr>
          <a:lstStyle/>
          <a:p>
            <a:r>
              <a:rPr lang="en-US" sz="3200" b="1" dirty="0" smtClean="0"/>
              <a:t>Explicit vs Implicit Bias</a:t>
            </a:r>
            <a:endParaRPr lang="en-US" sz="3200" b="1" dirty="0"/>
          </a:p>
        </p:txBody>
      </p:sp>
      <p:sp>
        <p:nvSpPr>
          <p:cNvPr id="5" name="TextBox 4"/>
          <p:cNvSpPr txBox="1"/>
          <p:nvPr/>
        </p:nvSpPr>
        <p:spPr>
          <a:xfrm>
            <a:off x="2362200" y="1524000"/>
            <a:ext cx="5715000" cy="646331"/>
          </a:xfrm>
          <a:prstGeom prst="rect">
            <a:avLst/>
          </a:prstGeom>
          <a:noFill/>
        </p:spPr>
        <p:txBody>
          <a:bodyPr wrap="square" rtlCol="0">
            <a:spAutoFit/>
          </a:bodyPr>
          <a:lstStyle/>
          <a:p>
            <a:pPr marL="342900" indent="-342900">
              <a:buAutoNum type="arabicPeriod"/>
            </a:pPr>
            <a:r>
              <a:rPr lang="en-US" dirty="0" smtClean="0"/>
              <a:t>What’s the difference between the two?</a:t>
            </a:r>
          </a:p>
          <a:p>
            <a:pPr marL="342900" indent="-342900">
              <a:buAutoNum type="arabicPeriod"/>
            </a:pPr>
            <a:r>
              <a:rPr lang="en-US" dirty="0" smtClean="0"/>
              <a:t>Give an example of implicit bias.</a:t>
            </a:r>
            <a:endParaRPr lang="en-US" dirty="0"/>
          </a:p>
        </p:txBody>
      </p:sp>
    </p:spTree>
    <p:extLst>
      <p:ext uri="{BB962C8B-B14F-4D97-AF65-F5344CB8AC3E}">
        <p14:creationId xmlns:p14="http://schemas.microsoft.com/office/powerpoint/2010/main" val="42183228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XP3cyRRAfX0?feature=player_detailpage"/>
          <p:cNvPicPr>
            <a:picLocks noRot="1" noChangeAspect="1"/>
          </p:cNvPicPr>
          <p:nvPr>
            <a:videoFile r:link="rId1"/>
          </p:nvPr>
        </p:nvPicPr>
        <p:blipFill>
          <a:blip r:embed="rId4"/>
          <a:stretch>
            <a:fillRect/>
          </a:stretch>
        </p:blipFill>
        <p:spPr>
          <a:xfrm>
            <a:off x="3429000" y="2286000"/>
            <a:ext cx="3657600" cy="2057400"/>
          </a:xfrm>
          <a:prstGeom prst="rect">
            <a:avLst/>
          </a:prstGeom>
        </p:spPr>
      </p:pic>
      <p:sp>
        <p:nvSpPr>
          <p:cNvPr id="4" name="Rectangle 3"/>
          <p:cNvSpPr/>
          <p:nvPr/>
        </p:nvSpPr>
        <p:spPr>
          <a:xfrm>
            <a:off x="2514600" y="5117182"/>
            <a:ext cx="6629400" cy="276999"/>
          </a:xfrm>
          <a:prstGeom prst="rect">
            <a:avLst/>
          </a:prstGeom>
        </p:spPr>
        <p:txBody>
          <a:bodyPr wrap="square">
            <a:spAutoFit/>
          </a:bodyPr>
          <a:lstStyle/>
          <a:p>
            <a:r>
              <a:rPr lang="en-US" sz="1200" dirty="0">
                <a:hlinkClick r:id="rId5"/>
              </a:rPr>
              <a:t>https://</a:t>
            </a:r>
            <a:r>
              <a:rPr lang="en-US" sz="1200" dirty="0" smtClean="0">
                <a:hlinkClick r:id="rId5"/>
              </a:rPr>
              <a:t>www.youtube.com/watch?v=XP3cyRRAfX0&amp;feature=kp</a:t>
            </a:r>
            <a:r>
              <a:rPr lang="en-US" sz="1200" dirty="0" smtClean="0"/>
              <a:t>; retrieved 7/6/2014</a:t>
            </a:r>
            <a:endParaRPr lang="en-US" sz="1200" dirty="0"/>
          </a:p>
        </p:txBody>
      </p:sp>
      <p:sp>
        <p:nvSpPr>
          <p:cNvPr id="5" name="TextBox 4"/>
          <p:cNvSpPr txBox="1"/>
          <p:nvPr/>
        </p:nvSpPr>
        <p:spPr>
          <a:xfrm>
            <a:off x="2122714" y="533400"/>
            <a:ext cx="6792686" cy="584775"/>
          </a:xfrm>
          <a:prstGeom prst="rect">
            <a:avLst/>
          </a:prstGeom>
          <a:noFill/>
        </p:spPr>
        <p:txBody>
          <a:bodyPr wrap="square" rtlCol="0">
            <a:spAutoFit/>
          </a:bodyPr>
          <a:lstStyle/>
          <a:p>
            <a:pPr algn="ctr"/>
            <a:r>
              <a:rPr lang="en-US" sz="3200" b="1" dirty="0" smtClean="0"/>
              <a:t>The unintentional messages we send:</a:t>
            </a:r>
            <a:endParaRPr lang="en-US" sz="3200" b="1" dirty="0"/>
          </a:p>
        </p:txBody>
      </p:sp>
      <p:sp>
        <p:nvSpPr>
          <p:cNvPr id="6" name="TextBox 5"/>
          <p:cNvSpPr txBox="1"/>
          <p:nvPr/>
        </p:nvSpPr>
        <p:spPr>
          <a:xfrm>
            <a:off x="2743200" y="5867400"/>
            <a:ext cx="5334000" cy="369332"/>
          </a:xfrm>
          <a:prstGeom prst="rect">
            <a:avLst/>
          </a:prstGeom>
          <a:noFill/>
        </p:spPr>
        <p:txBody>
          <a:bodyPr wrap="square" rtlCol="0">
            <a:spAutoFit/>
          </a:bodyPr>
          <a:lstStyle/>
          <a:p>
            <a:r>
              <a:rPr lang="en-US" dirty="0" smtClean="0"/>
              <a:t>Jot down the instances of unintentional messages.</a:t>
            </a:r>
            <a:endParaRPr lang="en-US" dirty="0"/>
          </a:p>
        </p:txBody>
      </p:sp>
    </p:spTree>
    <p:extLst>
      <p:ext uri="{BB962C8B-B14F-4D97-AF65-F5344CB8AC3E}">
        <p14:creationId xmlns:p14="http://schemas.microsoft.com/office/powerpoint/2010/main" val="25464669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212271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438400" y="304800"/>
            <a:ext cx="5181600" cy="584775"/>
          </a:xfrm>
          <a:prstGeom prst="rect">
            <a:avLst/>
          </a:prstGeom>
          <a:noFill/>
        </p:spPr>
        <p:txBody>
          <a:bodyPr wrap="square" rtlCol="0">
            <a:spAutoFit/>
          </a:bodyPr>
          <a:lstStyle/>
          <a:p>
            <a:pPr algn="ctr"/>
            <a:r>
              <a:rPr lang="en-US" sz="3200" b="1" dirty="0" err="1" smtClean="0"/>
              <a:t>Microaggressions</a:t>
            </a:r>
            <a:endParaRPr lang="en-US" sz="3200" b="1" dirty="0"/>
          </a:p>
        </p:txBody>
      </p:sp>
      <p:sp>
        <p:nvSpPr>
          <p:cNvPr id="5" name="Rectangle 4"/>
          <p:cNvSpPr/>
          <p:nvPr/>
        </p:nvSpPr>
        <p:spPr>
          <a:xfrm>
            <a:off x="2665046" y="2509391"/>
            <a:ext cx="4572000" cy="1200329"/>
          </a:xfrm>
          <a:prstGeom prst="rect">
            <a:avLst/>
          </a:prstGeom>
        </p:spPr>
        <p:txBody>
          <a:bodyPr>
            <a:spAutoFit/>
          </a:bodyPr>
          <a:lstStyle/>
          <a:p>
            <a:r>
              <a:rPr lang="en-US" dirty="0" smtClean="0">
                <a:solidFill>
                  <a:srgbClr val="222222"/>
                </a:solidFill>
                <a:latin typeface="NotoNashkArabic"/>
              </a:rPr>
              <a:t>Comments </a:t>
            </a:r>
            <a:r>
              <a:rPr lang="en-US" dirty="0">
                <a:solidFill>
                  <a:srgbClr val="222222"/>
                </a:solidFill>
                <a:latin typeface="NotoNashkArabic"/>
              </a:rPr>
              <a:t>or actions that are subtly and often unintentionally hostile or demeaning to a member of a minority or marginalized group.</a:t>
            </a:r>
            <a:endParaRPr lang="en-US" dirty="0"/>
          </a:p>
        </p:txBody>
      </p:sp>
      <p:sp>
        <p:nvSpPr>
          <p:cNvPr id="6" name="TextBox 5"/>
          <p:cNvSpPr txBox="1"/>
          <p:nvPr/>
        </p:nvSpPr>
        <p:spPr>
          <a:xfrm>
            <a:off x="2635738" y="1752600"/>
            <a:ext cx="5943600" cy="646331"/>
          </a:xfrm>
          <a:prstGeom prst="rect">
            <a:avLst/>
          </a:prstGeom>
          <a:noFill/>
        </p:spPr>
        <p:txBody>
          <a:bodyPr wrap="square" rtlCol="0">
            <a:spAutoFit/>
          </a:bodyPr>
          <a:lstStyle/>
          <a:p>
            <a:r>
              <a:rPr lang="en-US" dirty="0" smtClean="0"/>
              <a:t>What is a </a:t>
            </a:r>
            <a:r>
              <a:rPr lang="en-US" dirty="0" err="1" smtClean="0"/>
              <a:t>microaggression</a:t>
            </a:r>
            <a:r>
              <a:rPr lang="en-US" dirty="0"/>
              <a:t>?</a:t>
            </a:r>
            <a:r>
              <a:rPr lang="en-US" dirty="0" smtClean="0"/>
              <a:t> Give an example.</a:t>
            </a:r>
          </a:p>
          <a:p>
            <a:endParaRPr lang="en-US" dirty="0"/>
          </a:p>
        </p:txBody>
      </p:sp>
      <p:sp>
        <p:nvSpPr>
          <p:cNvPr id="3" name="TextBox 2"/>
          <p:cNvSpPr txBox="1"/>
          <p:nvPr/>
        </p:nvSpPr>
        <p:spPr>
          <a:xfrm>
            <a:off x="2665046" y="5105400"/>
            <a:ext cx="4572000" cy="369332"/>
          </a:xfrm>
          <a:prstGeom prst="rect">
            <a:avLst/>
          </a:prstGeom>
          <a:noFill/>
        </p:spPr>
        <p:txBody>
          <a:bodyPr wrap="square" rtlCol="0">
            <a:spAutoFit/>
          </a:bodyPr>
          <a:lstStyle/>
          <a:p>
            <a:r>
              <a:rPr lang="en-US" dirty="0" smtClean="0"/>
              <a:t>How do you handle </a:t>
            </a:r>
            <a:r>
              <a:rPr lang="en-US" dirty="0" err="1" smtClean="0"/>
              <a:t>microaggressions</a:t>
            </a:r>
            <a:r>
              <a:rPr lang="en-US" dirty="0" smtClean="0"/>
              <a:t>?</a:t>
            </a:r>
            <a:endParaRPr lang="en-US" dirty="0"/>
          </a:p>
        </p:txBody>
      </p:sp>
    </p:spTree>
    <p:extLst>
      <p:ext uri="{BB962C8B-B14F-4D97-AF65-F5344CB8AC3E}">
        <p14:creationId xmlns:p14="http://schemas.microsoft.com/office/powerpoint/2010/main" val="2074623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528</TotalTime>
  <Words>960</Words>
  <Application>Microsoft Office PowerPoint</Application>
  <PresentationFormat>On-screen Show (4:3)</PresentationFormat>
  <Paragraphs>118</Paragraphs>
  <Slides>19</Slides>
  <Notes>4</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NotoNashkArabic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Donna Pattison</dc:creator>
  <cp:lastModifiedBy>Donna</cp:lastModifiedBy>
  <cp:revision>128</cp:revision>
  <dcterms:created xsi:type="dcterms:W3CDTF">2012-11-13T20:53:57Z</dcterms:created>
  <dcterms:modified xsi:type="dcterms:W3CDTF">2017-05-08T17:11:13Z</dcterms:modified>
</cp:coreProperties>
</file>