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443" r:id="rId2"/>
    <p:sldId id="572" r:id="rId3"/>
    <p:sldId id="595" r:id="rId4"/>
    <p:sldId id="582" r:id="rId5"/>
    <p:sldId id="574" r:id="rId6"/>
    <p:sldId id="575" r:id="rId7"/>
    <p:sldId id="479" r:id="rId8"/>
    <p:sldId id="578" r:id="rId9"/>
    <p:sldId id="580" r:id="rId10"/>
    <p:sldId id="601" r:id="rId11"/>
    <p:sldId id="602" r:id="rId12"/>
    <p:sldId id="559" r:id="rId13"/>
    <p:sldId id="571" r:id="rId14"/>
    <p:sldId id="618" r:id="rId15"/>
    <p:sldId id="619" r:id="rId16"/>
    <p:sldId id="621" r:id="rId17"/>
    <p:sldId id="558" r:id="rId18"/>
    <p:sldId id="642" r:id="rId19"/>
    <p:sldId id="637" r:id="rId20"/>
    <p:sldId id="638" r:id="rId21"/>
    <p:sldId id="639" r:id="rId22"/>
    <p:sldId id="643" r:id="rId23"/>
    <p:sldId id="644" r:id="rId24"/>
    <p:sldId id="645" r:id="rId25"/>
    <p:sldId id="648" r:id="rId26"/>
    <p:sldId id="649" r:id="rId27"/>
    <p:sldId id="651" r:id="rId28"/>
    <p:sldId id="598" r:id="rId29"/>
    <p:sldId id="63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F1C"/>
    <a:srgbClr val="F45EC6"/>
    <a:srgbClr val="155DF4"/>
    <a:srgbClr val="29297D"/>
    <a:srgbClr val="F42321"/>
    <a:srgbClr val="F4F4F4"/>
    <a:srgbClr val="22A61D"/>
    <a:srgbClr val="F2E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268" autoAdjust="0"/>
    <p:restoredTop sz="71644" autoAdjust="0"/>
  </p:normalViewPr>
  <p:slideViewPr>
    <p:cSldViewPr>
      <p:cViewPr varScale="1">
        <p:scale>
          <a:sx n="80" d="100"/>
          <a:sy n="80" d="100"/>
        </p:scale>
        <p:origin x="17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26073C-B53D-1B4B-95D4-0190CCBEF0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4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6C90D-DECB-7C4C-856C-735B4AAEDB8C}" type="slidenum">
              <a:rPr lang="en-US"/>
              <a:pPr/>
              <a:t>1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2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073C-B53D-1B4B-95D4-0190CCBEF0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073C-B53D-1B4B-95D4-0190CCBEF0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18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CEC1F-20B9-E940-9F3D-7206218B8543}" type="slidenum">
              <a:rPr lang="en-US"/>
              <a:pPr/>
              <a:t>12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13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72FF0-90C0-0E44-8BC1-D2DCEB4479B6}" type="slidenum">
              <a:rPr lang="en-US"/>
              <a:pPr/>
              <a:t>13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02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35612A-7201-7F4C-A724-F91C45DC3039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96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FECD8-C021-BF45-93F0-567826E42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97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68D0-75D2-FA4F-9823-15D63799A1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09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F760A-94D9-C74E-8713-5FBC9C866284}" type="slidenum">
              <a:rPr lang="en-US"/>
              <a:pPr/>
              <a:t>17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12610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073C-B53D-1B4B-95D4-0190CCBEF0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08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6C90D-DECB-7C4C-856C-735B4AAEDB8C}" type="slidenum">
              <a:rPr lang="en-US"/>
              <a:pPr/>
              <a:t>19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4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7A340-09A5-8D42-92BF-C73620527A61}" type="slidenum">
              <a:rPr lang="en-US"/>
              <a:pPr/>
              <a:t>2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58228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F912-7BD4-BC40-A8B7-7A733DF48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97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F912-7BD4-BC40-A8B7-7A733DF48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44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073C-B53D-1B4B-95D4-0190CCBEF0C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7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073C-B53D-1B4B-95D4-0190CCBEF0C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2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073C-B53D-1B4B-95D4-0190CCBEF0C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59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7A340-09A5-8D42-92BF-C73620527A61}" type="slidenum">
              <a:rPr lang="en-US"/>
              <a:pPr/>
              <a:t>25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900" baseline="0" dirty="0"/>
          </a:p>
          <a:p>
            <a:endParaRPr lang="en-US" sz="900" baseline="0" dirty="0"/>
          </a:p>
        </p:txBody>
      </p:sp>
    </p:spTree>
    <p:extLst>
      <p:ext uri="{BB962C8B-B14F-4D97-AF65-F5344CB8AC3E}">
        <p14:creationId xmlns:p14="http://schemas.microsoft.com/office/powerpoint/2010/main" val="3651284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7A340-09A5-8D42-92BF-C73620527A61}" type="slidenum">
              <a:rPr lang="en-US"/>
              <a:pPr/>
              <a:t>26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900" baseline="0" dirty="0"/>
          </a:p>
        </p:txBody>
      </p:sp>
    </p:spTree>
    <p:extLst>
      <p:ext uri="{BB962C8B-B14F-4D97-AF65-F5344CB8AC3E}">
        <p14:creationId xmlns:p14="http://schemas.microsoft.com/office/powerpoint/2010/main" val="1718446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F912-7BD4-BC40-A8B7-7A733DF48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38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073C-B53D-1B4B-95D4-0190CCBEF0C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55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FECD8-C021-BF45-93F0-567826E42AF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9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7A340-09A5-8D42-92BF-C73620527A61}" type="slidenum">
              <a:rPr lang="en-US"/>
              <a:pPr/>
              <a:t>3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5765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7A340-09A5-8D42-92BF-C73620527A61}" type="slidenum">
              <a:rPr lang="en-US"/>
              <a:pPr/>
              <a:t>4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22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37405-EEF5-3348-B016-4E80ECA8CAF0}" type="slidenum">
              <a:rPr lang="en-US"/>
              <a:pPr/>
              <a:t>5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2637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12341-4387-8646-93F2-BD7254FCC2DF}" type="slidenum">
              <a:rPr lang="en-US"/>
              <a:pPr/>
              <a:t>6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47774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3587B-DDAC-FB49-BF6B-2F3945E8BFC7}" type="slidenum">
              <a:rPr lang="en-US"/>
              <a:pPr/>
              <a:t>7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1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E737D-3776-C24F-852D-DCC198FDCD56}" type="slidenum">
              <a:rPr lang="en-US"/>
              <a:pPr/>
              <a:t>8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4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A8EE4-12EA-B74C-B469-1E2497A310E1}" type="slidenum">
              <a:rPr lang="en-US"/>
              <a:pPr/>
              <a:t>9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7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68367F-9842-4641-9573-BE37DD962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2E9B39-8815-884A-94E0-FE79F977F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6F9F0E-5DDA-3E43-ABB6-E4BB2D60F3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F751E-60FC-E64C-AFC1-D5093D2E9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FBFDF1-B7D2-0C44-9A20-F195B09F1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78357A-1FAA-9A4D-8E34-7EF030EF9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069840-7333-1549-9769-4D5270CCE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3AB8F1E-81AD-694E-97C6-B6F88DC20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1D9A45-2EBF-7144-A620-E7A227E9F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9C77C2-6E64-A442-942C-538701568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982FC8-04C1-6F4A-993E-EE8BA13E7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AD693C-CF69-A344-A89D-28A809E5CA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kodowd@uci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tl.uci.edu/the-reflective-teaching-statemen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458200" cy="51054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rial" pitchFamily="1" charset="0"/>
              </a:rPr>
              <a:t>Creating intellectually stimulating environments in large classrooms</a:t>
            </a:r>
            <a:r>
              <a:rPr lang="en-US" sz="3600" dirty="0">
                <a:latin typeface="Helvetica" pitchFamily="1" charset="0"/>
              </a:rPr>
              <a:t/>
            </a:r>
            <a:br>
              <a:rPr lang="en-US" sz="3600" dirty="0">
                <a:latin typeface="Helvetica" pitchFamily="1" charset="0"/>
              </a:rPr>
            </a:br>
            <a:r>
              <a:rPr lang="en-US" sz="3600" dirty="0">
                <a:latin typeface="Helvetica" pitchFamily="1" charset="0"/>
              </a:rPr>
              <a:t/>
            </a:r>
            <a:br>
              <a:rPr lang="en-US" sz="3600" dirty="0">
                <a:latin typeface="Helvetica" pitchFamily="1" charset="0"/>
              </a:rPr>
            </a:br>
            <a:r>
              <a:rPr lang="en-US" sz="4000" dirty="0">
                <a:latin typeface="Helvetica" pitchFamily="1" charset="0"/>
              </a:rPr>
              <a:t>4/26/19</a:t>
            </a:r>
            <a:br>
              <a:rPr lang="en-US" sz="4000" dirty="0">
                <a:latin typeface="Helvetica" pitchFamily="1" charset="0"/>
              </a:rPr>
            </a:br>
            <a:r>
              <a:rPr lang="en-US" sz="3200" dirty="0">
                <a:latin typeface="Helvetica" pitchFamily="1" charset="0"/>
              </a:rPr>
              <a:t>Diane O’Dowd</a:t>
            </a:r>
            <a:br>
              <a:rPr lang="en-US" sz="3200" dirty="0">
                <a:latin typeface="Helvetica" pitchFamily="1" charset="0"/>
              </a:rPr>
            </a:br>
            <a:r>
              <a:rPr lang="en-US" sz="3200" dirty="0">
                <a:latin typeface="Helvetica" pitchFamily="1" charset="0"/>
              </a:rPr>
              <a:t>UCI, </a:t>
            </a:r>
            <a:r>
              <a:rPr lang="en-US" sz="3200" dirty="0">
                <a:latin typeface="Helvetica" pitchFamily="1" charset="0"/>
                <a:hlinkClick r:id="rId3"/>
              </a:rPr>
              <a:t>dkodowd@uci.edu</a:t>
            </a:r>
            <a:r>
              <a:rPr lang="en-US" sz="3200" dirty="0">
                <a:latin typeface="Helvetica" pitchFamily="1" charset="0"/>
              </a:rPr>
              <a:t/>
            </a:r>
            <a:br>
              <a:rPr lang="en-US" sz="3200" dirty="0">
                <a:latin typeface="Helvetica" pitchFamily="1" charset="0"/>
              </a:rPr>
            </a:br>
            <a:r>
              <a:rPr lang="en-US" sz="2800" dirty="0"/>
              <a:t>http://</a:t>
            </a:r>
            <a:r>
              <a:rPr lang="en-US" sz="2800" dirty="0" err="1"/>
              <a:t>www.researchandteaching.bio.uci.edu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55DF4"/>
                </a:solidFill>
                <a:latin typeface="Helvetica" pitchFamily="1" charset="0"/>
              </a:rPr>
              <a:t>Modification #1</a:t>
            </a:r>
            <a:endParaRPr lang="en-US" dirty="0">
              <a:solidFill>
                <a:srgbClr val="155DF4"/>
              </a:solidFill>
            </a:endParaRP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828800"/>
          </a:xfrm>
        </p:spPr>
        <p:txBody>
          <a:bodyPr/>
          <a:lstStyle/>
          <a:p>
            <a:r>
              <a:rPr lang="en-US" dirty="0">
                <a:latin typeface="Helvetica" pitchFamily="1" charset="0"/>
              </a:rPr>
              <a:t>Add Ostrich Egg to list</a:t>
            </a:r>
          </a:p>
          <a:p>
            <a:pPr lvl="1"/>
            <a:r>
              <a:rPr lang="en-US" dirty="0">
                <a:latin typeface="Helvetica" pitchFamily="1" charset="0"/>
              </a:rPr>
              <a:t>highlight the difference between size and complexity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657601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dirty="0">
                <a:solidFill>
                  <a:srgbClr val="F42321"/>
                </a:solidFill>
                <a:latin typeface="Helvetica" pitchFamily="1" charset="0"/>
              </a:rPr>
              <a:t>Unexpected outcome: many group put ostrich egg above heart!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9530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dirty="0">
                <a:solidFill>
                  <a:srgbClr val="F42321"/>
                </a:solidFill>
                <a:latin typeface="Helvetica" pitchFamily="1" charset="0"/>
              </a:rPr>
              <a:t>Increased opportunity for exploring how assumptions affect logic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55DF4"/>
                </a:solidFill>
                <a:latin typeface="Helvetica" pitchFamily="1" charset="0"/>
              </a:rPr>
              <a:t>Modification #2</a:t>
            </a:r>
            <a:endParaRPr lang="en-US" dirty="0">
              <a:solidFill>
                <a:srgbClr val="155DF4"/>
              </a:solidFill>
            </a:endParaRP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dirty="0">
                <a:latin typeface="Helvetica" pitchFamily="1" charset="0"/>
              </a:rPr>
              <a:t>Switched from fixed to fluid groups</a:t>
            </a:r>
          </a:p>
          <a:p>
            <a:pPr lvl="1"/>
            <a:r>
              <a:rPr lang="en-US" dirty="0">
                <a:latin typeface="Helvetica" pitchFamily="1" charset="0"/>
              </a:rPr>
              <a:t>Easier to implement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4290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>
                <a:solidFill>
                  <a:srgbClr val="F42321"/>
                </a:solidFill>
                <a:latin typeface="Helvetica" pitchFamily="1" charset="0"/>
              </a:rPr>
              <a:t>Unexpected outcome: increased student satisfaction with group work</a:t>
            </a:r>
            <a:endParaRPr lang="en-US" dirty="0">
              <a:solidFill>
                <a:srgbClr val="F423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876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>
                <a:solidFill>
                  <a:srgbClr val="F42321"/>
                </a:solidFill>
              </a:rPr>
              <a:t>Reason: opportunity to learn names of more classmates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9220200" cy="1143000"/>
          </a:xfrm>
        </p:spPr>
        <p:txBody>
          <a:bodyPr/>
          <a:lstStyle/>
          <a:p>
            <a:r>
              <a:rPr lang="en-US" sz="3600" dirty="0">
                <a:solidFill>
                  <a:srgbClr val="155DF4"/>
                </a:solidFill>
                <a:latin typeface="Helvetica"/>
                <a:cs typeface="Helvetica"/>
              </a:rPr>
              <a:t>Implementation suggestions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Helvetica" pitchFamily="1" charset="0"/>
              </a:rPr>
              <a:t>Wrap up includes overt discussion of learning goals that go beyond content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pitchFamily="1" charset="0"/>
              </a:rPr>
              <a:t>h</a:t>
            </a:r>
            <a:r>
              <a:rPr lang="en-US" sz="2400" dirty="0">
                <a:latin typeface="Helvetica" pitchFamily="1" charset="0"/>
              </a:rPr>
              <a:t>ow assumptions</a:t>
            </a:r>
            <a:r>
              <a:rPr lang="en-US" dirty="0">
                <a:latin typeface="Helvetica" pitchFamily="1" charset="0"/>
              </a:rPr>
              <a:t> </a:t>
            </a:r>
            <a:r>
              <a:rPr lang="en-US" sz="2400" dirty="0">
                <a:latin typeface="Helvetica" pitchFamily="1" charset="0"/>
              </a:rPr>
              <a:t>affect construction of arguments</a:t>
            </a:r>
            <a:endParaRPr lang="en-US" dirty="0">
              <a:latin typeface="Helvetica" pitchFamily="1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pitchFamily="1" charset="0"/>
              </a:rPr>
              <a:t>importance of asking questions </a:t>
            </a:r>
            <a:r>
              <a:rPr lang="en-US" sz="2400" dirty="0">
                <a:latin typeface="Helvetica" pitchFamily="1" charset="0"/>
              </a:rPr>
              <a:t>during learning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pitchFamily="1" charset="0"/>
              </a:rPr>
              <a:t>value of dialogue during problem solving</a:t>
            </a:r>
          </a:p>
          <a:p>
            <a:pPr lvl="2">
              <a:lnSpc>
                <a:spcPct val="90000"/>
              </a:lnSpc>
              <a:buNone/>
            </a:pPr>
            <a:endParaRPr lang="en-US" sz="2400" dirty="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Helvetica" pitchFamily="1" charset="0"/>
              </a:rPr>
              <a:t>Do early in class to increase student buy-in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Helvetica" pitchFamily="1" charset="0"/>
              </a:rPr>
              <a:t>Keep it fresh</a:t>
            </a:r>
          </a:p>
          <a:p>
            <a:pPr>
              <a:lnSpc>
                <a:spcPct val="90000"/>
              </a:lnSpc>
            </a:pPr>
            <a:endParaRPr lang="en-US" dirty="0">
              <a:latin typeface="Helvetica" pitchFamily="1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676400"/>
          </a:xfrm>
        </p:spPr>
        <p:txBody>
          <a:bodyPr/>
          <a:lstStyle/>
          <a:p>
            <a:r>
              <a:rPr lang="en-US" sz="3200" dirty="0">
                <a:solidFill>
                  <a:srgbClr val="155DF4"/>
                </a:solidFill>
                <a:latin typeface="Helvetica" pitchFamily="1" charset="0"/>
              </a:rPr>
              <a:t>What </a:t>
            </a:r>
            <a:r>
              <a:rPr lang="en-US" sz="3200">
                <a:solidFill>
                  <a:srgbClr val="155DF4"/>
                </a:solidFill>
                <a:latin typeface="Helvetica" pitchFamily="1" charset="0"/>
              </a:rPr>
              <a:t>is your </a:t>
            </a:r>
            <a:r>
              <a:rPr lang="en-US" sz="3200" dirty="0">
                <a:solidFill>
                  <a:srgbClr val="155DF4"/>
                </a:solidFill>
                <a:latin typeface="Helvetica" pitchFamily="1" charset="0"/>
              </a:rPr>
              <a:t>biggest concern about using active learning strategies?</a:t>
            </a:r>
            <a:endParaRPr lang="en-US" dirty="0">
              <a:solidFill>
                <a:srgbClr val="155DF4"/>
              </a:solidFill>
            </a:endParaRP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924800" cy="3581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>
                <a:latin typeface="Helvetica" pitchFamily="1" charset="0"/>
              </a:rPr>
              <a:t>Time required to develop new materials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>
                <a:latin typeface="Helvetica" pitchFamily="1" charset="0"/>
              </a:rPr>
              <a:t>Content will have to be sacrificed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>
                <a:latin typeface="Helvetica" pitchFamily="1" charset="0"/>
              </a:rPr>
              <a:t>Time required for admin/technology issues 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>
                <a:latin typeface="Helvetica" pitchFamily="1" charset="0"/>
              </a:rPr>
              <a:t>Student resistance</a:t>
            </a:r>
          </a:p>
          <a:p>
            <a:pPr marL="609600" indent="-609600">
              <a:buFontTx/>
              <a:buNone/>
            </a:pPr>
            <a:r>
              <a:rPr lang="en-US" sz="2800" dirty="0">
                <a:latin typeface="Helvetica" pitchFamily="1" charset="0"/>
              </a:rPr>
              <a:t>E.	Other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79388" y="533400"/>
            <a:ext cx="8964612" cy="906463"/>
          </a:xfrm>
        </p:spPr>
        <p:txBody>
          <a:bodyPr/>
          <a:lstStyle/>
          <a:p>
            <a:r>
              <a:rPr lang="en-US" sz="3600" dirty="0">
                <a:solidFill>
                  <a:srgbClr val="3366FF"/>
                </a:solidFill>
                <a:latin typeface="Helvetica"/>
                <a:cs typeface="Helvetica"/>
              </a:rPr>
              <a:t>Learn before lecture (LBL)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Helvetica"/>
                <a:cs typeface="Helvetica"/>
              </a:rPr>
              <a:t>Pre-class exposure to new material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  <a:latin typeface="Helvetica"/>
                <a:cs typeface="Helvetica"/>
              </a:rPr>
              <a:t>Worksht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/video: guides learning of new info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Accountability: </a:t>
            </a:r>
            <a:r>
              <a:rPr lang="en-US" dirty="0" err="1">
                <a:solidFill>
                  <a:srgbClr val="000000"/>
                </a:solidFill>
                <a:latin typeface="Helvetica"/>
                <a:cs typeface="Helvetica"/>
              </a:rPr>
              <a:t>preclass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 online quiz</a:t>
            </a:r>
          </a:p>
          <a:p>
            <a:pPr lvl="1">
              <a:lnSpc>
                <a:spcPct val="80000"/>
              </a:lnSpc>
            </a:pP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3600" dirty="0">
                <a:latin typeface="Helvetica"/>
                <a:cs typeface="Helvetica"/>
              </a:rPr>
              <a:t>Lecture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Active learning/problem solving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Helvetica"/>
              <a:cs typeface="Helvetica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LBLs added to 3 lectures in 2009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400" dirty="0">
                <a:latin typeface="Helvetica"/>
                <a:cs typeface="Helvetica"/>
              </a:rPr>
              <a:t>Assess learning outcomes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Helvetica"/>
                <a:cs typeface="Helvetica"/>
              </a:rPr>
              <a:t>Increase in performance on exam questions on topics presented in LBL </a:t>
            </a:r>
            <a:r>
              <a:rPr lang="en-US" sz="3200" dirty="0" err="1">
                <a:latin typeface="Helvetica"/>
                <a:cs typeface="Helvetica"/>
              </a:rPr>
              <a:t>vs</a:t>
            </a:r>
            <a:r>
              <a:rPr lang="en-US" sz="3200" dirty="0">
                <a:latin typeface="Helvetica"/>
                <a:cs typeface="Helvetica"/>
              </a:rPr>
              <a:t> lecture format</a:t>
            </a:r>
          </a:p>
        </p:txBody>
      </p:sp>
      <p:pic>
        <p:nvPicPr>
          <p:cNvPr id="7" name="Content Placeholder 6" descr="Fig2Rev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3838" r="-23838"/>
          <a:stretch>
            <a:fillRect/>
          </a:stretch>
        </p:blipFill>
        <p:spPr>
          <a:xfrm>
            <a:off x="609600" y="2057399"/>
            <a:ext cx="8016659" cy="4408853"/>
          </a:xfrm>
        </p:spPr>
      </p:pic>
      <p:sp>
        <p:nvSpPr>
          <p:cNvPr id="4" name="TextBox 3"/>
          <p:cNvSpPr txBox="1"/>
          <p:nvPr/>
        </p:nvSpPr>
        <p:spPr>
          <a:xfrm>
            <a:off x="5257800" y="6324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elvetica"/>
                <a:cs typeface="Helvetica"/>
              </a:rPr>
              <a:t>Moravec</a:t>
            </a:r>
            <a:r>
              <a:rPr lang="en-US" sz="2000" dirty="0">
                <a:latin typeface="Helvetica"/>
                <a:cs typeface="Helvetica"/>
              </a:rPr>
              <a:t> et al, CBE, 2010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762000"/>
            <a:ext cx="7924800" cy="5334000"/>
          </a:xfrm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3840" dirty="0">
                <a:latin typeface="Helvetica"/>
                <a:cs typeface="Helvetica"/>
              </a:rPr>
              <a:t>Implementation: Incremental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3200" dirty="0" err="1">
                <a:latin typeface="Helvetica"/>
                <a:cs typeface="Helvetica"/>
              </a:rPr>
              <a:t>LBLs</a:t>
            </a:r>
            <a:r>
              <a:rPr lang="en-US" sz="3200" dirty="0">
                <a:latin typeface="Helvetica"/>
                <a:cs typeface="Helvetica"/>
              </a:rPr>
              <a:t> added to 3 lectures in 2009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Assess learning outcomes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3200" dirty="0" err="1">
                <a:latin typeface="Helvetica"/>
                <a:cs typeface="Helvetica"/>
              </a:rPr>
              <a:t>LBLs</a:t>
            </a:r>
            <a:r>
              <a:rPr lang="en-US" sz="3200" dirty="0">
                <a:latin typeface="Helvetica"/>
                <a:cs typeface="Helvetica"/>
              </a:rPr>
              <a:t> in 4 lectures in 2010, 2011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3200" dirty="0" err="1">
                <a:latin typeface="Helvetica"/>
                <a:cs typeface="Helvetica"/>
              </a:rPr>
              <a:t>LBLs</a:t>
            </a:r>
            <a:r>
              <a:rPr lang="en-US" sz="3200" dirty="0">
                <a:latin typeface="Helvetica"/>
                <a:cs typeface="Helvetica"/>
              </a:rPr>
              <a:t> in 5 lectures in 2012, 13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None/>
            </a:pPr>
            <a:endParaRPr lang="en-US" sz="3200" dirty="0">
              <a:latin typeface="Helvetica"/>
              <a:cs typeface="Helvetica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3600" dirty="0">
                <a:latin typeface="Helvetica"/>
                <a:cs typeface="Helvetica"/>
              </a:rPr>
              <a:t>Fully flipped vs course with LBLs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2590800"/>
          </a:xfrm>
        </p:spPr>
        <p:txBody>
          <a:bodyPr/>
          <a:lstStyle/>
          <a:p>
            <a:pPr algn="ctr">
              <a:buNone/>
            </a:pPr>
            <a:r>
              <a:rPr lang="en-US" sz="3600" dirty="0">
                <a:solidFill>
                  <a:srgbClr val="155DF4"/>
                </a:solidFill>
                <a:latin typeface="Helvetica" pitchFamily="1" charset="0"/>
              </a:rPr>
              <a:t>Gateway Drug Hypothesis</a:t>
            </a:r>
          </a:p>
          <a:p>
            <a:pPr algn="ctr">
              <a:buNone/>
            </a:pPr>
            <a:endParaRPr lang="en-US" dirty="0">
              <a:latin typeface="Helvetica" pitchFamily="1" charset="0"/>
            </a:endParaRPr>
          </a:p>
          <a:p>
            <a:pPr>
              <a:buNone/>
            </a:pPr>
            <a:r>
              <a:rPr lang="en-US" dirty="0">
                <a:latin typeface="Helvetica" pitchFamily="1" charset="0"/>
              </a:rPr>
              <a:t>	Faculty who begin by trying small, easy to implement active learning exercises are more likely progress to higher stakes, riskier behavior</a:t>
            </a:r>
          </a:p>
          <a:p>
            <a:pPr lvl="1">
              <a:buFontTx/>
              <a:buNone/>
            </a:pPr>
            <a:endParaRPr lang="en-US" dirty="0">
              <a:latin typeface="Helvetica" pitchFamily="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6482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Helvetica"/>
                <a:cs typeface="Helvetica"/>
              </a:rPr>
              <a:t>Developing/testing new strategies in their own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% instruction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674"/>
            <a:ext cx="6653051" cy="6629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4114800" cy="1066800"/>
          </a:xfrm>
        </p:spPr>
        <p:txBody>
          <a:bodyPr/>
          <a:lstStyle/>
          <a:p>
            <a:r>
              <a:rPr lang="en-US" sz="2400" dirty="0">
                <a:latin typeface="Helvetica"/>
                <a:cs typeface="Helvetica"/>
              </a:rPr>
              <a:t>NSF Wider/Eager Study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2514600"/>
            <a:ext cx="7239000" cy="434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1" y="1143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Reimer et al., RSF Journal, 2016</a:t>
            </a:r>
          </a:p>
        </p:txBody>
      </p:sp>
    </p:spTree>
    <p:extLst>
      <p:ext uri="{BB962C8B-B14F-4D97-AF65-F5344CB8AC3E}">
        <p14:creationId xmlns:p14="http://schemas.microsoft.com/office/powerpoint/2010/main" val="25524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58200" cy="5715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rial" pitchFamily="1" charset="0"/>
              </a:rPr>
              <a:t>Valuing teaching in the merit/promotion process at UCI: A story of incremental change</a:t>
            </a:r>
            <a:br>
              <a:rPr lang="en-US" sz="3600" dirty="0">
                <a:solidFill>
                  <a:schemeClr val="tx1"/>
                </a:solidFill>
                <a:latin typeface="Arial" pitchFamily="1" charset="0"/>
              </a:rPr>
            </a:br>
            <a:r>
              <a:rPr lang="en-US" sz="3600" dirty="0">
                <a:solidFill>
                  <a:schemeClr val="tx1"/>
                </a:solidFill>
                <a:latin typeface="Arial" pitchFamily="1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pitchFamily="1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654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13716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dirty="0">
                <a:solidFill>
                  <a:srgbClr val="155DF4"/>
                </a:solidFill>
                <a:latin typeface="Helvetica"/>
                <a:cs typeface="Helvetica"/>
              </a:rPr>
              <a:t>Describe a class that is</a:t>
            </a:r>
          </a:p>
          <a:p>
            <a:pPr algn="ctr">
              <a:lnSpc>
                <a:spcPct val="90000"/>
              </a:lnSpc>
              <a:buNone/>
            </a:pPr>
            <a:r>
              <a:rPr lang="en-US" dirty="0">
                <a:solidFill>
                  <a:srgbClr val="155DF4"/>
                </a:solidFill>
                <a:latin typeface="Helvetica"/>
                <a:cs typeface="Helvetica"/>
              </a:rPr>
              <a:t>“intellectually” interesting or stimulating</a:t>
            </a:r>
          </a:p>
          <a:p>
            <a:pPr lvl="1">
              <a:lnSpc>
                <a:spcPct val="90000"/>
              </a:lnSpc>
              <a:buNone/>
            </a:pPr>
            <a:endParaRPr lang="en-US" sz="2400" dirty="0">
              <a:latin typeface="Helvetica" pitchFamily="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052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A place where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students</a:t>
            </a:r>
            <a:r>
              <a:rPr lang="en-US" dirty="0">
                <a:latin typeface="Helvetica"/>
                <a:cs typeface="Helvetica"/>
              </a:rPr>
              <a:t> have the opportunity to discuss new ideas, ask questions, challenge assumptions, think deeply about topic: have </a:t>
            </a:r>
            <a:r>
              <a:rPr lang="en-US" dirty="0">
                <a:solidFill>
                  <a:srgbClr val="F42321"/>
                </a:solidFill>
                <a:latin typeface="Helvetica"/>
                <a:cs typeface="Helvetica"/>
              </a:rPr>
              <a:t>unexpected realizations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35052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A place where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instructors</a:t>
            </a:r>
            <a:r>
              <a:rPr lang="en-US" dirty="0">
                <a:latin typeface="Helvetica"/>
                <a:cs typeface="Helvetica"/>
              </a:rPr>
              <a:t> have the opportunity to readily evaluate student understanding and logic during learning: have </a:t>
            </a:r>
            <a:r>
              <a:rPr lang="en-US" dirty="0">
                <a:solidFill>
                  <a:srgbClr val="F42321"/>
                </a:solidFill>
                <a:latin typeface="Helvetica"/>
                <a:cs typeface="Helvetica"/>
              </a:rPr>
              <a:t>unexpected realizations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3033" y="838200"/>
            <a:ext cx="73917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"/>
                <a:cs typeface="Helvetica"/>
              </a:rPr>
              <a:t>Promotion Process: One bucket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80561" y="2056918"/>
            <a:ext cx="4348970" cy="4127982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742710" y="3311302"/>
            <a:ext cx="1937851" cy="551614"/>
          </a:xfrm>
          <a:prstGeom prst="rightArrow">
            <a:avLst/>
          </a:prstGeom>
          <a:solidFill>
            <a:srgbClr val="77BEE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680561" y="3549490"/>
            <a:ext cx="4348970" cy="2635410"/>
            <a:chOff x="1556262" y="3204741"/>
            <a:chExt cx="1825792" cy="2026693"/>
          </a:xfrm>
          <a:solidFill>
            <a:srgbClr val="77BEEE"/>
          </a:solidFill>
        </p:grpSpPr>
        <p:sp>
          <p:nvSpPr>
            <p:cNvPr id="28" name="Rectangle 27"/>
            <p:cNvSpPr/>
            <p:nvPr/>
          </p:nvSpPr>
          <p:spPr>
            <a:xfrm>
              <a:off x="1556262" y="3204741"/>
              <a:ext cx="1825792" cy="202669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14998" y="3810108"/>
              <a:ext cx="15018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Research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67000" y="2935286"/>
            <a:ext cx="4346792" cy="646114"/>
            <a:chOff x="2667000" y="2935286"/>
            <a:chExt cx="4346792" cy="646114"/>
          </a:xfrm>
        </p:grpSpPr>
        <p:sp>
          <p:nvSpPr>
            <p:cNvPr id="32" name="Rectangle 31"/>
            <p:cNvSpPr/>
            <p:nvPr/>
          </p:nvSpPr>
          <p:spPr>
            <a:xfrm>
              <a:off x="2667000" y="2936294"/>
              <a:ext cx="4346792" cy="645106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744812" y="2935286"/>
              <a:ext cx="3265588" cy="461665"/>
            </a:xfrm>
            <a:prstGeom prst="rect">
              <a:avLst/>
            </a:prstGeom>
            <a:solidFill>
              <a:srgbClr val="FAC09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/>
                  <a:cs typeface="Helvetica"/>
                </a:rPr>
                <a:t>Teaching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67003" y="2494332"/>
            <a:ext cx="4356613" cy="461665"/>
            <a:chOff x="2789089" y="5778425"/>
            <a:chExt cx="1774451" cy="446383"/>
          </a:xfrm>
          <a:solidFill>
            <a:srgbClr val="FA8AA6"/>
          </a:solidFill>
        </p:grpSpPr>
        <p:sp>
          <p:nvSpPr>
            <p:cNvPr id="33" name="Rectangle 32"/>
            <p:cNvSpPr/>
            <p:nvPr/>
          </p:nvSpPr>
          <p:spPr>
            <a:xfrm>
              <a:off x="2792523" y="5778425"/>
              <a:ext cx="1768229" cy="265462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89089" y="5778425"/>
              <a:ext cx="1774451" cy="4463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/>
                  <a:cs typeface="Helvetica"/>
                </a:rPr>
                <a:t>Service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60643" y="2935285"/>
            <a:ext cx="700557" cy="2757672"/>
            <a:chOff x="2031429" y="3644299"/>
            <a:chExt cx="294109" cy="2120715"/>
          </a:xfrm>
        </p:grpSpPr>
        <p:grpSp>
          <p:nvGrpSpPr>
            <p:cNvPr id="71" name="Group 70"/>
            <p:cNvGrpSpPr/>
            <p:nvPr/>
          </p:nvGrpSpPr>
          <p:grpSpPr>
            <a:xfrm>
              <a:off x="2036429" y="4174818"/>
              <a:ext cx="275814" cy="1590196"/>
              <a:chOff x="2459747" y="4174818"/>
              <a:chExt cx="275814" cy="1590196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2459747" y="5765014"/>
                <a:ext cx="2686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460176" y="5257984"/>
                <a:ext cx="2686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466937" y="4753134"/>
                <a:ext cx="2686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460605" y="4174818"/>
                <a:ext cx="2686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flipH="1" flipV="1">
              <a:off x="2031429" y="3644299"/>
              <a:ext cx="294109" cy="46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23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845271" y="4866388"/>
            <a:ext cx="1825792" cy="453548"/>
          </a:xfrm>
          <a:prstGeom prst="rect">
            <a:avLst/>
          </a:prstGeom>
          <a:solidFill>
            <a:srgbClr val="FA8A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71893" y="4572000"/>
            <a:ext cx="1828800" cy="762000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47759" y="3467185"/>
            <a:ext cx="1825792" cy="1852751"/>
          </a:xfrm>
          <a:prstGeom prst="rect">
            <a:avLst/>
          </a:prstGeom>
          <a:solidFill>
            <a:srgbClr val="77BE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47759" y="3043806"/>
            <a:ext cx="1825792" cy="227613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65408" y="3043806"/>
            <a:ext cx="1825792" cy="227943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39655" y="3043806"/>
            <a:ext cx="1825792" cy="227562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2697737" y="3303508"/>
            <a:ext cx="275814" cy="1590196"/>
            <a:chOff x="2459747" y="4174818"/>
            <a:chExt cx="275814" cy="1590196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459747" y="5765014"/>
              <a:ext cx="2686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60176" y="5257984"/>
              <a:ext cx="2686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6937" y="4753134"/>
              <a:ext cx="2686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460605" y="4174818"/>
              <a:ext cx="2686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/>
          <p:cNvCxnSpPr/>
          <p:nvPr/>
        </p:nvCxnSpPr>
        <p:spPr>
          <a:xfrm flipH="1" flipV="1">
            <a:off x="5492240" y="4876800"/>
            <a:ext cx="294109" cy="4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8384586" y="4915256"/>
            <a:ext cx="294109" cy="4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8200" y="1066800"/>
            <a:ext cx="76809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"/>
                <a:cs typeface="Helvetica"/>
              </a:rPr>
              <a:t>Promotion Process: Three bucket system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292958" y="3261890"/>
            <a:ext cx="813552" cy="424204"/>
          </a:xfrm>
          <a:prstGeom prst="rightArrow">
            <a:avLst/>
          </a:prstGeom>
          <a:solidFill>
            <a:srgbClr val="77BEE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227684" y="4648200"/>
            <a:ext cx="626662" cy="424204"/>
          </a:xfrm>
          <a:prstGeom prst="rightArrow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162092" y="4724400"/>
            <a:ext cx="626662" cy="424204"/>
          </a:xfrm>
          <a:prstGeom prst="rightArrow">
            <a:avLst/>
          </a:prstGeom>
          <a:solidFill>
            <a:srgbClr val="FA8AA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7759" y="2367712"/>
            <a:ext cx="172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Research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678" y="2367712"/>
            <a:ext cx="162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Teaching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5265" y="2367713"/>
            <a:ext cx="1381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35497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105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Junior faculty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Require citation of a least one! pedagogy reference in new course action forms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Institute program of peer observation conducted by mentor faculty</a:t>
            </a:r>
          </a:p>
          <a:p>
            <a:pPr lvl="2"/>
            <a:r>
              <a:rPr lang="en-US" sz="2000" dirty="0">
                <a:latin typeface="Helvetica"/>
                <a:cs typeface="Helvetica"/>
              </a:rPr>
              <a:t>Guide implementation of evidence based teaching practices </a:t>
            </a:r>
          </a:p>
          <a:p>
            <a:pPr lvl="2"/>
            <a:r>
              <a:rPr lang="en-US" sz="2000" dirty="0">
                <a:latin typeface="Helvetica"/>
                <a:cs typeface="Helvetica"/>
              </a:rPr>
              <a:t>Second form of evaluation in promotion process</a:t>
            </a:r>
          </a:p>
          <a:p>
            <a:r>
              <a:rPr lang="en-US" dirty="0">
                <a:latin typeface="Helvetica"/>
                <a:cs typeface="Helvetica"/>
              </a:rPr>
              <a:t>Senior faculty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Participate in providing peer observations</a:t>
            </a:r>
          </a:p>
          <a:p>
            <a:pPr lvl="2"/>
            <a:r>
              <a:rPr lang="en-US" dirty="0">
                <a:latin typeface="Helvetica"/>
                <a:cs typeface="Helvetica"/>
              </a:rPr>
              <a:t>Expose senior faculty to evidence based teaching practices </a:t>
            </a:r>
          </a:p>
          <a:p>
            <a:pPr lvl="1"/>
            <a:endParaRPr lang="en-US" dirty="0">
              <a:latin typeface="Helvetica"/>
              <a:cs typeface="Helvetica"/>
            </a:endParaRPr>
          </a:p>
          <a:p>
            <a:pPr lvl="1"/>
            <a:endParaRPr lang="en-US" dirty="0">
              <a:latin typeface="Helvetica"/>
              <a:cs typeface="Helvetica"/>
            </a:endParaRPr>
          </a:p>
          <a:p>
            <a:pPr marL="457200" lvl="1" indent="0">
              <a:buNone/>
            </a:pPr>
            <a:endParaRPr lang="en-US" sz="2000" dirty="0">
              <a:latin typeface="Helvetica"/>
              <a:cs typeface="Helvetica"/>
            </a:endParaRPr>
          </a:p>
          <a:p>
            <a:pPr lvl="1"/>
            <a:endParaRPr lang="en-US" sz="2400" dirty="0">
              <a:latin typeface="Helvetica"/>
              <a:cs typeface="Helvetica"/>
            </a:endParaRPr>
          </a:p>
          <a:p>
            <a:pPr lvl="1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"/>
                <a:cs typeface="Helvetica"/>
              </a:rPr>
              <a:t>Department Chair</a:t>
            </a:r>
          </a:p>
        </p:txBody>
      </p:sp>
    </p:spTree>
    <p:extLst>
      <p:ext uri="{BB962C8B-B14F-4D97-AF65-F5344CB8AC3E}">
        <p14:creationId xmlns:p14="http://schemas.microsoft.com/office/powerpoint/2010/main" val="37151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Helvetica"/>
                <a:cs typeface="Helvetica"/>
              </a:rPr>
              <a:t>WIG: Excellence in Teaching Required for Merit/Promotion</a:t>
            </a:r>
          </a:p>
          <a:p>
            <a:pPr marL="457200" lvl="1" indent="0">
              <a:buNone/>
            </a:pPr>
            <a:endParaRPr lang="en-US" sz="2400" dirty="0">
              <a:latin typeface="Helvetica"/>
              <a:cs typeface="Helvetica"/>
            </a:endParaRPr>
          </a:p>
          <a:p>
            <a:pPr marL="457200" lvl="1" indent="0">
              <a:buNone/>
            </a:pPr>
            <a:r>
              <a:rPr lang="en-US" dirty="0">
                <a:latin typeface="Helvetica"/>
                <a:cs typeface="Helvetica"/>
              </a:rPr>
              <a:t>In UC system VPAP oversees academic reviews</a:t>
            </a:r>
          </a:p>
          <a:p>
            <a:pPr lvl="1"/>
            <a:r>
              <a:rPr lang="en-US" sz="2400" dirty="0">
                <a:latin typeface="Helvetica"/>
                <a:cs typeface="Helvetica"/>
              </a:rPr>
              <a:t>Every 2-4 years depending on rank (Assist, </a:t>
            </a:r>
            <a:r>
              <a:rPr lang="en-US" sz="2400" dirty="0" err="1">
                <a:latin typeface="Helvetica"/>
                <a:cs typeface="Helvetica"/>
              </a:rPr>
              <a:t>Assoc</a:t>
            </a:r>
            <a:r>
              <a:rPr lang="en-US" sz="2400" dirty="0">
                <a:latin typeface="Helvetica"/>
                <a:cs typeface="Helvetica"/>
              </a:rPr>
              <a:t>, Full)</a:t>
            </a:r>
          </a:p>
          <a:p>
            <a:pPr lvl="1"/>
            <a:r>
              <a:rPr lang="en-US" sz="2400" dirty="0">
                <a:latin typeface="Helvetica"/>
                <a:cs typeface="Helvetica"/>
              </a:rPr>
              <a:t>Files evaluated by </a:t>
            </a:r>
            <a:r>
              <a:rPr lang="en-US" sz="2400" dirty="0" err="1">
                <a:latin typeface="Helvetica"/>
                <a:cs typeface="Helvetica"/>
              </a:rPr>
              <a:t>Dept</a:t>
            </a:r>
            <a:r>
              <a:rPr lang="en-US" sz="2400" dirty="0">
                <a:latin typeface="Helvetica"/>
                <a:cs typeface="Helvetica"/>
              </a:rPr>
              <a:t>, Chair, Dean, </a:t>
            </a:r>
          </a:p>
          <a:p>
            <a:pPr lvl="1"/>
            <a:r>
              <a:rPr lang="en-US" sz="2400" dirty="0">
                <a:latin typeface="Helvetica"/>
                <a:cs typeface="Helvetica"/>
              </a:rPr>
              <a:t>CAP, </a:t>
            </a:r>
          </a:p>
          <a:p>
            <a:pPr lvl="1"/>
            <a:r>
              <a:rPr lang="en-US" sz="2400" dirty="0">
                <a:latin typeface="Helvetica"/>
                <a:cs typeface="Helvetica"/>
              </a:rPr>
              <a:t>VPAP, Provost, and Chancellor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/>
                <a:cs typeface="Helvetica"/>
              </a:rPr>
              <a:t>Vice Provost, Academic Personnel</a:t>
            </a:r>
          </a:p>
          <a:p>
            <a:pPr algn="ctr"/>
            <a:r>
              <a:rPr lang="en-US" sz="36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914400" y="4267200"/>
            <a:ext cx="914400" cy="1371600"/>
          </a:xfrm>
          <a:prstGeom prst="ellipse">
            <a:avLst/>
          </a:prstGeom>
          <a:noFill/>
          <a:ln w="28575" cap="flat" cmpd="sng" algn="ctr">
            <a:solidFill>
              <a:srgbClr val="F423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6019800"/>
          </a:xfrm>
        </p:spPr>
        <p:txBody>
          <a:bodyPr/>
          <a:lstStyle/>
          <a:p>
            <a:pPr marL="457200" lvl="1" indent="0">
              <a:buNone/>
            </a:pPr>
            <a:endParaRPr lang="en-US" sz="2400" dirty="0">
              <a:latin typeface="Helvetica"/>
              <a:cs typeface="Helvetica"/>
            </a:endParaRPr>
          </a:p>
          <a:p>
            <a:r>
              <a:rPr lang="en-US" sz="2800" dirty="0">
                <a:latin typeface="Helvetica"/>
                <a:cs typeface="Helvetica"/>
              </a:rPr>
              <a:t>Fall 2014</a:t>
            </a:r>
          </a:p>
          <a:p>
            <a:pPr lvl="1"/>
            <a:r>
              <a:rPr lang="en-US" sz="2400" dirty="0">
                <a:latin typeface="Helvetica"/>
                <a:cs typeface="Helvetica"/>
              </a:rPr>
              <a:t>CAP/AP agrees that we require excellence not only in research but at least 1 of the other 2 areas</a:t>
            </a:r>
          </a:p>
          <a:p>
            <a:pPr lvl="1"/>
            <a:r>
              <a:rPr lang="en-US" sz="2400" dirty="0">
                <a:latin typeface="Helvetica"/>
                <a:cs typeface="Helvetica"/>
              </a:rPr>
              <a:t>Announced to all Deans and Faculty University wide</a:t>
            </a:r>
          </a:p>
          <a:p>
            <a:pPr lvl="1"/>
            <a:endParaRPr lang="en-US" sz="2400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Problem</a:t>
            </a:r>
          </a:p>
          <a:p>
            <a:pPr lvl="1"/>
            <a:r>
              <a:rPr lang="en-US" sz="2400" dirty="0">
                <a:latin typeface="Helvetica"/>
                <a:cs typeface="Helvetica"/>
              </a:rPr>
              <a:t>Evaluation of teaching relied only on student </a:t>
            </a:r>
            <a:r>
              <a:rPr lang="en-US" sz="2400" dirty="0" err="1">
                <a:latin typeface="Helvetica"/>
                <a:cs typeface="Helvetica"/>
              </a:rPr>
              <a:t>evals</a:t>
            </a:r>
            <a:r>
              <a:rPr lang="en-US" sz="2400" dirty="0">
                <a:latin typeface="Helvetica"/>
                <a:cs typeface="Helvetica"/>
              </a:rPr>
              <a:t>.</a:t>
            </a:r>
          </a:p>
          <a:p>
            <a:pPr lvl="1"/>
            <a:endParaRPr lang="en-US" sz="2400" dirty="0">
              <a:latin typeface="Helvetica"/>
              <a:cs typeface="Helvetica"/>
            </a:endParaRPr>
          </a:p>
          <a:p>
            <a:r>
              <a:rPr lang="en-US" sz="2800" dirty="0">
                <a:latin typeface="Helvetica"/>
                <a:cs typeface="Helvetica"/>
              </a:rPr>
              <a:t>Spring 2016</a:t>
            </a:r>
          </a:p>
          <a:p>
            <a:pPr lvl="1"/>
            <a:r>
              <a:rPr lang="en-US" sz="2400" dirty="0">
                <a:latin typeface="Helvetica"/>
                <a:cs typeface="Helvetica"/>
              </a:rPr>
              <a:t>Evidence of Teaching Effectiveness MUST INCLUDE</a:t>
            </a:r>
          </a:p>
          <a:p>
            <a:pPr lvl="2"/>
            <a:r>
              <a:rPr lang="en-US" sz="2000" dirty="0">
                <a:latin typeface="Helvetica"/>
                <a:cs typeface="Helvetica"/>
              </a:rPr>
              <a:t>Student Evaluations of Teaching</a:t>
            </a:r>
          </a:p>
          <a:p>
            <a:pPr lvl="2"/>
            <a:r>
              <a:rPr lang="en-US" sz="2000" dirty="0">
                <a:latin typeface="Helvetica"/>
                <a:cs typeface="Helvetica"/>
              </a:rPr>
              <a:t>One additional form (self statement, peer </a:t>
            </a:r>
            <a:r>
              <a:rPr lang="en-US" sz="2000" dirty="0" err="1">
                <a:latin typeface="Helvetica"/>
                <a:cs typeface="Helvetica"/>
              </a:rPr>
              <a:t>observ</a:t>
            </a:r>
            <a:r>
              <a:rPr lang="en-US" sz="2000" dirty="0">
                <a:latin typeface="Helvetica"/>
                <a:cs typeface="Helvetica"/>
              </a:rPr>
              <a:t>., other)</a:t>
            </a:r>
          </a:p>
          <a:p>
            <a:pPr lvl="1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/>
                <a:cs typeface="Helvetica"/>
              </a:rPr>
              <a:t>Vice Provost, Academic Personnel</a:t>
            </a:r>
          </a:p>
          <a:p>
            <a:pPr algn="ctr"/>
            <a:r>
              <a:rPr lang="en-US" sz="3600" dirty="0"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2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0504" y="1296307"/>
            <a:ext cx="8990286" cy="5028293"/>
          </a:xfrm>
        </p:spPr>
        <p:txBody>
          <a:bodyPr>
            <a:normAutofit fontScale="92500" lnSpcReduction="20000"/>
          </a:bodyPr>
          <a:lstStyle/>
          <a:p>
            <a:pPr marL="971550" lvl="1" indent="-457200">
              <a:lnSpc>
                <a:spcPct val="110000"/>
              </a:lnSpc>
            </a:pPr>
            <a:r>
              <a:rPr lang="en-US" sz="3200" dirty="0">
                <a:latin typeface="Helvetica" pitchFamily="1" charset="0"/>
              </a:rPr>
              <a:t>2016-17</a:t>
            </a:r>
          </a:p>
          <a:p>
            <a:pPr marL="1371600" lvl="2" indent="-457200">
              <a:lnSpc>
                <a:spcPct val="110000"/>
              </a:lnSpc>
            </a:pPr>
            <a:r>
              <a:rPr lang="en-US" sz="2800" dirty="0">
                <a:latin typeface="Helvetica" pitchFamily="1" charset="0"/>
              </a:rPr>
              <a:t>80% teaching statements</a:t>
            </a:r>
          </a:p>
          <a:p>
            <a:pPr marL="1828800" lvl="3" indent="-457200">
              <a:lnSpc>
                <a:spcPct val="110000"/>
              </a:lnSpc>
            </a:pPr>
            <a:r>
              <a:rPr lang="en-US" sz="2400" dirty="0">
                <a:latin typeface="Helvetica" pitchFamily="1" charset="0"/>
              </a:rPr>
              <a:t>List </a:t>
            </a:r>
          </a:p>
          <a:p>
            <a:pPr marL="1828800" lvl="3" indent="-457200">
              <a:lnSpc>
                <a:spcPct val="110000"/>
              </a:lnSpc>
            </a:pPr>
            <a:r>
              <a:rPr lang="en-US" sz="2400" dirty="0">
                <a:latin typeface="Helvetica" pitchFamily="1" charset="0"/>
              </a:rPr>
              <a:t>Descriptive </a:t>
            </a:r>
          </a:p>
          <a:p>
            <a:pPr marL="1828800" lvl="3" indent="-457200">
              <a:lnSpc>
                <a:spcPct val="110000"/>
              </a:lnSpc>
            </a:pPr>
            <a:r>
              <a:rPr lang="en-US" sz="2400" dirty="0">
                <a:latin typeface="Helvetica" pitchFamily="1" charset="0"/>
              </a:rPr>
              <a:t>Reflective – most useful based on comments at all levels of review</a:t>
            </a:r>
          </a:p>
          <a:p>
            <a:pPr marL="1371600" lvl="2" indent="-457200">
              <a:lnSpc>
                <a:spcPct val="110000"/>
              </a:lnSpc>
            </a:pPr>
            <a:r>
              <a:rPr lang="en-US" sz="2600" dirty="0">
                <a:latin typeface="Helvetica" pitchFamily="1" charset="0"/>
              </a:rPr>
              <a:t>20% - syllabi, peer observations, awards, syllabi</a:t>
            </a:r>
          </a:p>
          <a:p>
            <a:pPr marL="971550" lvl="1" indent="-457200">
              <a:lnSpc>
                <a:spcPct val="110000"/>
              </a:lnSpc>
            </a:pPr>
            <a:r>
              <a:rPr lang="en-US" sz="3200" dirty="0">
                <a:latin typeface="Helvetica" pitchFamily="1" charset="0"/>
              </a:rPr>
              <a:t>2017-18</a:t>
            </a:r>
          </a:p>
          <a:p>
            <a:pPr marL="1371600" lvl="2" indent="-457200">
              <a:lnSpc>
                <a:spcPct val="110000"/>
              </a:lnSpc>
            </a:pPr>
            <a:r>
              <a:rPr lang="en-US" sz="2800" dirty="0">
                <a:latin typeface="Helvetica" pitchFamily="1" charset="0"/>
              </a:rPr>
              <a:t>Encourage submission of reflective statement</a:t>
            </a:r>
          </a:p>
          <a:p>
            <a:pPr marL="1371600" lvl="2" indent="-457200">
              <a:lnSpc>
                <a:spcPct val="110000"/>
              </a:lnSpc>
            </a:pPr>
            <a:r>
              <a:rPr lang="en-US" sz="2800" dirty="0">
                <a:latin typeface="Helvetica" pitchFamily="1" charset="0"/>
              </a:rPr>
              <a:t>Two goals</a:t>
            </a:r>
          </a:p>
          <a:p>
            <a:pPr marL="1828800" lvl="3" indent="-457200">
              <a:lnSpc>
                <a:spcPct val="110000"/>
              </a:lnSpc>
            </a:pPr>
            <a:r>
              <a:rPr lang="en-US" dirty="0">
                <a:latin typeface="Helvetica" pitchFamily="1" charset="0"/>
              </a:rPr>
              <a:t>Better able to evaluate contribution with second form of evidence that allows for triangulation</a:t>
            </a:r>
          </a:p>
          <a:p>
            <a:pPr marL="1828800" lvl="3" indent="-457200">
              <a:lnSpc>
                <a:spcPct val="110000"/>
              </a:lnSpc>
            </a:pPr>
            <a:r>
              <a:rPr lang="en-US" dirty="0">
                <a:latin typeface="Helvetica" pitchFamily="1" charset="0"/>
              </a:rPr>
              <a:t>Stimulates broad discussion of innovative practices in teaching</a:t>
            </a:r>
          </a:p>
          <a:p>
            <a:pPr marL="1828800" lvl="3" indent="-457200">
              <a:lnSpc>
                <a:spcPct val="110000"/>
              </a:lnSpc>
            </a:pPr>
            <a:endParaRPr lang="en-US" dirty="0">
              <a:latin typeface="Helvetica" pitchFamily="1" charset="0"/>
            </a:endParaRPr>
          </a:p>
          <a:p>
            <a:pPr marL="1828800" lvl="3" indent="-457200">
              <a:lnSpc>
                <a:spcPct val="110000"/>
              </a:lnSpc>
            </a:pPr>
            <a:endParaRPr lang="en-US" dirty="0">
              <a:latin typeface="Helvetica" pitchFamily="1" charset="0"/>
            </a:endParaRPr>
          </a:p>
          <a:p>
            <a:pPr marL="1371600" lvl="2" indent="-457200">
              <a:lnSpc>
                <a:spcPct val="110000"/>
              </a:lnSpc>
            </a:pPr>
            <a:endParaRPr lang="en-US" dirty="0">
              <a:latin typeface="Helvetica" pitchFamily="1" charset="0"/>
            </a:endParaRPr>
          </a:p>
          <a:p>
            <a:pPr marL="914400" lvl="2" indent="0">
              <a:lnSpc>
                <a:spcPct val="110000"/>
              </a:lnSpc>
              <a:buNone/>
            </a:pPr>
            <a:endParaRPr lang="en-US" dirty="0">
              <a:latin typeface="Helvetica" pitchFamily="1" charset="0"/>
            </a:endParaRPr>
          </a:p>
          <a:p>
            <a:pPr marL="1371600" lvl="3" indent="0">
              <a:lnSpc>
                <a:spcPct val="90000"/>
              </a:lnSpc>
              <a:buNone/>
            </a:pPr>
            <a:endParaRPr lang="en-US" dirty="0">
              <a:latin typeface="Helvetica" pitchFamily="1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 What </a:t>
            </a:r>
            <a:r>
              <a:rPr lang="en-US">
                <a:latin typeface="Helvetica"/>
                <a:cs typeface="Helvetica"/>
              </a:rPr>
              <a:t>was submitted?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84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0504" y="1296307"/>
            <a:ext cx="8990286" cy="4669367"/>
          </a:xfrm>
        </p:spPr>
        <p:txBody>
          <a:bodyPr>
            <a:normAutofit/>
          </a:bodyPr>
          <a:lstStyle/>
          <a:p>
            <a:pPr marL="971550" lvl="1" indent="-457200">
              <a:lnSpc>
                <a:spcPct val="110000"/>
              </a:lnSpc>
            </a:pPr>
            <a:r>
              <a:rPr lang="en-US" dirty="0">
                <a:latin typeface="Helvetica" pitchFamily="1" charset="0"/>
              </a:rPr>
              <a:t>Support for writing “concise, reflective” teaching statements</a:t>
            </a:r>
          </a:p>
          <a:p>
            <a:pPr marL="1371600" lvl="2" indent="-457200">
              <a:lnSpc>
                <a:spcPct val="110000"/>
              </a:lnSpc>
            </a:pPr>
            <a:r>
              <a:rPr lang="en-US" dirty="0">
                <a:latin typeface="Helvetica" pitchFamily="1" charset="0"/>
              </a:rPr>
              <a:t>Created guidelines, accessible from this link </a:t>
            </a:r>
            <a:r>
              <a:rPr lang="en-US" dirty="0">
                <a:latin typeface="Helvetica" pitchFamily="1" charset="0"/>
                <a:hlinkClick r:id="rId3"/>
              </a:rPr>
              <a:t>http://dtei.uci.edu/the-reflective-teaching-statement/</a:t>
            </a:r>
            <a:endParaRPr lang="en-US" dirty="0">
              <a:latin typeface="Helvetica" pitchFamily="1" charset="0"/>
            </a:endParaRPr>
          </a:p>
          <a:p>
            <a:pPr marL="1371600" lvl="2" indent="-457200">
              <a:lnSpc>
                <a:spcPct val="110000"/>
              </a:lnSpc>
            </a:pPr>
            <a:r>
              <a:rPr lang="en-US" dirty="0">
                <a:latin typeface="Helvetica" pitchFamily="1" charset="0"/>
              </a:rPr>
              <a:t>Provide support in writing, edit statements</a:t>
            </a:r>
          </a:p>
          <a:p>
            <a:pPr marL="971550" lvl="1" indent="-457200">
              <a:lnSpc>
                <a:spcPct val="110000"/>
              </a:lnSpc>
            </a:pPr>
            <a:r>
              <a:rPr lang="en-US" dirty="0">
                <a:latin typeface="Helvetica" pitchFamily="1" charset="0"/>
              </a:rPr>
              <a:t>2017-18 submissions</a:t>
            </a:r>
          </a:p>
          <a:p>
            <a:pPr marL="1371600" lvl="2" indent="-457200">
              <a:lnSpc>
                <a:spcPct val="110000"/>
              </a:lnSpc>
            </a:pPr>
            <a:r>
              <a:rPr lang="en-US" dirty="0">
                <a:latin typeface="Helvetica" pitchFamily="1" charset="0"/>
              </a:rPr>
              <a:t>90% teaching statements with ~50% reflective</a:t>
            </a:r>
          </a:p>
          <a:p>
            <a:pPr marL="1371600" lvl="2" indent="-457200">
              <a:lnSpc>
                <a:spcPct val="110000"/>
              </a:lnSpc>
            </a:pPr>
            <a:r>
              <a:rPr lang="en-US" dirty="0">
                <a:latin typeface="Helvetica" pitchFamily="1" charset="0"/>
              </a:rPr>
              <a:t>Large increase in evaluative comments regarding teaching from </a:t>
            </a:r>
            <a:r>
              <a:rPr lang="en-US" dirty="0" err="1">
                <a:latin typeface="Helvetica" pitchFamily="1" charset="0"/>
              </a:rPr>
              <a:t>Dept</a:t>
            </a:r>
            <a:r>
              <a:rPr lang="en-US" dirty="0">
                <a:latin typeface="Helvetica" pitchFamily="1" charset="0"/>
              </a:rPr>
              <a:t> level review and up.</a:t>
            </a:r>
          </a:p>
          <a:p>
            <a:pPr marL="1371600" lvl="2" indent="-457200">
              <a:lnSpc>
                <a:spcPct val="110000"/>
              </a:lnSpc>
            </a:pPr>
            <a:endParaRPr lang="en-US" dirty="0">
              <a:latin typeface="Helvetica" pitchFamily="1" charset="0"/>
            </a:endParaRPr>
          </a:p>
          <a:p>
            <a:pPr marL="914400" lvl="2" indent="0">
              <a:lnSpc>
                <a:spcPct val="110000"/>
              </a:lnSpc>
              <a:buNone/>
            </a:pPr>
            <a:endParaRPr lang="en-US" dirty="0">
              <a:latin typeface="Helvetica" pitchFamily="1" charset="0"/>
            </a:endParaRPr>
          </a:p>
          <a:p>
            <a:pPr marL="1371600" lvl="3" indent="0">
              <a:lnSpc>
                <a:spcPct val="90000"/>
              </a:lnSpc>
              <a:buNone/>
            </a:pPr>
            <a:endParaRPr lang="en-US" dirty="0">
              <a:latin typeface="Helvetica" pitchFamily="1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12613" y="322443"/>
            <a:ext cx="9234504" cy="973864"/>
          </a:xfrm>
        </p:spPr>
        <p:txBody>
          <a:bodyPr>
            <a:normAutofit/>
          </a:bodyPr>
          <a:lstStyle/>
          <a:p>
            <a:r>
              <a:rPr lang="en-US" sz="3100" b="0">
                <a:latin typeface="Helvetica"/>
                <a:cs typeface="Helvetica"/>
              </a:rPr>
              <a:t>Teaching Statements</a:t>
            </a:r>
            <a:endParaRPr lang="en-US" sz="2000" b="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549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845271" y="4703620"/>
            <a:ext cx="1825792" cy="616316"/>
          </a:xfrm>
          <a:prstGeom prst="rect">
            <a:avLst/>
          </a:prstGeom>
          <a:solidFill>
            <a:srgbClr val="FA8A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4386674"/>
            <a:ext cx="1828800" cy="947326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47759" y="3467185"/>
            <a:ext cx="1825792" cy="1852751"/>
          </a:xfrm>
          <a:prstGeom prst="rect">
            <a:avLst/>
          </a:prstGeom>
          <a:solidFill>
            <a:srgbClr val="77BE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47759" y="3043806"/>
            <a:ext cx="1825792" cy="22761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33714" y="3043806"/>
            <a:ext cx="1825792" cy="22794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41666" y="3043806"/>
            <a:ext cx="1825792" cy="22732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2697737" y="3303508"/>
            <a:ext cx="275814" cy="1590196"/>
            <a:chOff x="2459747" y="4174818"/>
            <a:chExt cx="275814" cy="1590196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459747" y="5765014"/>
              <a:ext cx="2686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60176" y="5257984"/>
              <a:ext cx="2686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6937" y="4753134"/>
              <a:ext cx="2686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460605" y="4174818"/>
              <a:ext cx="2686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/>
          <p:cNvCxnSpPr/>
          <p:nvPr/>
        </p:nvCxnSpPr>
        <p:spPr>
          <a:xfrm flipH="1" flipV="1">
            <a:off x="5491475" y="4800600"/>
            <a:ext cx="294109" cy="4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8384586" y="5028734"/>
            <a:ext cx="294109" cy="4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8200" y="1066800"/>
            <a:ext cx="76809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"/>
                <a:cs typeface="Helvetica"/>
              </a:rPr>
              <a:t>Promotion Process: Three bucket system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292958" y="3261890"/>
            <a:ext cx="813552" cy="424204"/>
          </a:xfrm>
          <a:prstGeom prst="rightArrow">
            <a:avLst/>
          </a:prstGeom>
          <a:solidFill>
            <a:srgbClr val="77BEE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227684" y="4703620"/>
            <a:ext cx="626662" cy="424204"/>
          </a:xfrm>
          <a:prstGeom prst="rightArrow">
            <a:avLst/>
          </a:prstGeom>
          <a:solidFill>
            <a:srgbClr val="FAC09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162092" y="4866388"/>
            <a:ext cx="626662" cy="424204"/>
          </a:xfrm>
          <a:prstGeom prst="rightArrow">
            <a:avLst/>
          </a:prstGeom>
          <a:solidFill>
            <a:srgbClr val="FA8AA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7759" y="2367712"/>
            <a:ext cx="172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Research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678" y="2367712"/>
            <a:ext cx="162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Teaching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5265" y="2367713"/>
            <a:ext cx="1381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166473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190500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What works for me might not work for you</a:t>
            </a:r>
          </a:p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What works at UCI might not work </a:t>
            </a:r>
            <a:r>
              <a:rPr lang="en-US">
                <a:latin typeface="Helvetica"/>
                <a:cs typeface="Helvetica"/>
              </a:rPr>
              <a:t>at UH</a:t>
            </a:r>
            <a:endParaRPr lang="en-US" dirty="0">
              <a:latin typeface="Helvetica"/>
              <a:cs typeface="Helvetica"/>
            </a:endParaRPr>
          </a:p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What works this year might not work next year</a:t>
            </a:r>
          </a:p>
          <a:p>
            <a:pPr>
              <a:buNone/>
            </a:pPr>
            <a:endParaRPr lang="en-US" dirty="0">
              <a:latin typeface="Helvetica"/>
              <a:cs typeface="Helvetica"/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276600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42321"/>
                </a:solidFill>
                <a:latin typeface="Helvetica"/>
                <a:cs typeface="Helvetica"/>
              </a:rPr>
              <a:t>To be effective the science education (and administrative) environment must be as dynamic, intellectually stimulating, and evaluative as the science research environment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304198"/>
            <a:ext cx="6215580" cy="61080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Helvetica"/>
                <a:cs typeface="Helvetica"/>
              </a:rPr>
              <a:t>Intro Bio Team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5257800"/>
            <a:ext cx="3450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/>
                <a:cs typeface="Helvetica"/>
              </a:rPr>
              <a:t>Funding from HHMI Professor Program, NIH, and Provost Office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DC311B8E-84AA-DA4E-B28F-099E5B4C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04" y="838200"/>
            <a:ext cx="3787544" cy="241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070E304-C24B-FA4E-B530-BAA39EA585BA}"/>
              </a:ext>
            </a:extLst>
          </p:cNvPr>
          <p:cNvSpPr txBox="1">
            <a:spLocks/>
          </p:cNvSpPr>
          <p:nvPr/>
        </p:nvSpPr>
        <p:spPr bwMode="auto">
          <a:xfrm>
            <a:off x="3728894" y="640701"/>
            <a:ext cx="6215580" cy="61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9pPr>
          </a:lstStyle>
          <a:p>
            <a:pPr eaLnBrk="1" hangingPunct="1"/>
            <a:r>
              <a:rPr lang="en-US" sz="3200" kern="0" dirty="0">
                <a:latin typeface="Helvetica"/>
                <a:cs typeface="Helvetica"/>
              </a:rPr>
              <a:t>Lab Team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F9E4F3-030C-7541-8D03-458129342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270" y="1284665"/>
            <a:ext cx="3788929" cy="2906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89D3A9B-1415-814C-92A9-A23CDC311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66587"/>
            <a:ext cx="3621148" cy="271586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305E7CB-D657-9D42-9563-6D7695AE050A}"/>
              </a:ext>
            </a:extLst>
          </p:cNvPr>
          <p:cNvSpPr txBox="1">
            <a:spLocks/>
          </p:cNvSpPr>
          <p:nvPr/>
        </p:nvSpPr>
        <p:spPr bwMode="auto">
          <a:xfrm>
            <a:off x="-1165310" y="3275397"/>
            <a:ext cx="6215580" cy="61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" charset="0"/>
              </a:defRPr>
            </a:lvl9pPr>
          </a:lstStyle>
          <a:p>
            <a:pPr eaLnBrk="1" hangingPunct="1"/>
            <a:r>
              <a:rPr lang="en-US" sz="3200" kern="0" dirty="0">
                <a:latin typeface="Helvetica"/>
                <a:cs typeface="Helvetica"/>
              </a:rPr>
              <a:t>Vice Provost Team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155DF4"/>
                </a:solidFill>
                <a:latin typeface="Helvetica"/>
                <a:cs typeface="Helvetica"/>
              </a:rPr>
              <a:t>Move away from: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Helvetica"/>
                <a:cs typeface="Helvetica"/>
              </a:rPr>
              <a:t>Lecture: an educational talk </a:t>
            </a:r>
            <a:r>
              <a:rPr lang="en-US" sz="2800" dirty="0">
                <a:solidFill>
                  <a:srgbClr val="155DF4"/>
                </a:solidFill>
                <a:latin typeface="Helvetica"/>
                <a:cs typeface="Helvetica"/>
              </a:rPr>
              <a:t>to</a:t>
            </a:r>
            <a:r>
              <a:rPr lang="en-US" sz="2800" dirty="0">
                <a:latin typeface="Helvetica"/>
                <a:cs typeface="Helvetica"/>
              </a:rPr>
              <a:t> an audience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Helvetica"/>
              <a:cs typeface="Helvetica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155DF4"/>
                </a:solidFill>
                <a:latin typeface="Helvetica"/>
                <a:cs typeface="Helvetica"/>
              </a:rPr>
              <a:t>Move toward:</a:t>
            </a:r>
            <a:endParaRPr lang="en-US" sz="2800" dirty="0">
              <a:latin typeface="Helvetica"/>
              <a:cs typeface="Helvetica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Helvetica"/>
                <a:cs typeface="Helvetica"/>
              </a:rPr>
              <a:t>Dialogue: a discussion </a:t>
            </a:r>
            <a:r>
              <a:rPr lang="en-US" sz="2800" dirty="0">
                <a:solidFill>
                  <a:srgbClr val="155DF4"/>
                </a:solidFill>
                <a:latin typeface="Helvetica"/>
                <a:cs typeface="Helvetica"/>
              </a:rPr>
              <a:t>between</a:t>
            </a:r>
            <a:r>
              <a:rPr lang="en-US" sz="2800" dirty="0">
                <a:latin typeface="Helvetica"/>
                <a:cs typeface="Helvetica"/>
              </a:rPr>
              <a:t> two or more people or groups, esp. one directed toward exploration of a particular subject or resolution of a problem </a:t>
            </a:r>
          </a:p>
          <a:p>
            <a:pPr lvl="1">
              <a:lnSpc>
                <a:spcPct val="90000"/>
              </a:lnSpc>
              <a:buNone/>
            </a:pPr>
            <a:endParaRPr lang="en-US" sz="2400" dirty="0">
              <a:latin typeface="Helvetica" pitchFamily="1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8991600" cy="685800"/>
          </a:xfrm>
        </p:spPr>
        <p:txBody>
          <a:bodyPr/>
          <a:lstStyle/>
          <a:p>
            <a:r>
              <a:rPr lang="en-US" sz="3600" dirty="0">
                <a:solidFill>
                  <a:srgbClr val="155DF4"/>
                </a:solidFill>
                <a:latin typeface="Helvetica" pitchFamily="1" charset="0"/>
              </a:rPr>
              <a:t>Strategies that promote dialogue in large classes</a:t>
            </a:r>
            <a:endParaRPr lang="en-US" sz="4800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6705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pitchFamily="1" charset="0"/>
              </a:rPr>
              <a:t>Multiple choice clicker questions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Helvetica" pitchFamily="1" charset="0"/>
              </a:rPr>
              <a:t>PollEverywhere.com</a:t>
            </a:r>
            <a:endParaRPr lang="en-US" dirty="0">
              <a:latin typeface="Helvetica" pitchFamily="1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dirty="0">
                <a:latin typeface="Helvetica" pitchFamily="1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pitchFamily="1" charset="0"/>
              </a:rPr>
              <a:t>Free response problems</a:t>
            </a:r>
          </a:p>
          <a:p>
            <a:pPr lvl="1">
              <a:lnSpc>
                <a:spcPct val="90000"/>
              </a:lnSpc>
              <a:buNone/>
            </a:pPr>
            <a:endParaRPr lang="en-US" dirty="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pitchFamily="1" charset="0"/>
              </a:rPr>
              <a:t>Physical demonstrations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382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Helvetica" pitchFamily="1" charset="0"/>
              </a:rPr>
              <a:t>Basic Concept Addressed: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Helvetica" pitchFamily="1" charset="0"/>
              </a:rPr>
              <a:t>Relationship between biological structures that make up all organisms</a:t>
            </a:r>
          </a:p>
          <a:p>
            <a:pPr lvl="1">
              <a:lnSpc>
                <a:spcPct val="90000"/>
              </a:lnSpc>
              <a:buNone/>
            </a:pPr>
            <a:endParaRPr lang="en-US" sz="2400" dirty="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Helvetica" pitchFamily="1" charset="0"/>
              </a:rPr>
              <a:t>Illustrate how a short exercise can contribute to creation of intellectually stimulating environment</a:t>
            </a:r>
            <a:endParaRPr lang="en-US" sz="2400" dirty="0">
              <a:latin typeface="Helvetica" pitchFamily="1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Helvetica" pitchFamily="1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021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153400" cy="1371600"/>
          </a:xfrm>
          <a:noFill/>
          <a:ln/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Helvetica" pitchFamily="1" charset="0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Helvetica" pitchFamily="1" charset="0"/>
              </a:rPr>
            </a:br>
            <a:r>
              <a:rPr lang="en-US" sz="3200" dirty="0">
                <a:solidFill>
                  <a:srgbClr val="155DF4"/>
                </a:solidFill>
                <a:latin typeface="Helvetica" pitchFamily="1" charset="0"/>
              </a:rPr>
              <a:t>“Structural complexity: Thinking outside the box”</a:t>
            </a:r>
            <a:endParaRPr lang="en-US" dirty="0">
              <a:solidFill>
                <a:srgbClr val="155DF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7947025" y="615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382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Times" pitchFamily="1" charset="0"/>
              <a:buNone/>
            </a:pPr>
            <a:r>
              <a:rPr lang="en-US" sz="3200">
                <a:latin typeface="Helvetica" pitchFamily="1" charset="0"/>
              </a:rPr>
              <a:t>A. Biological systems can be organized in terms of structural complexity</a:t>
            </a:r>
            <a:endParaRPr lang="en-US" sz="2800">
              <a:latin typeface="Helvetica" pitchFamily="1" charset="0"/>
            </a:endParaRPr>
          </a:p>
          <a:p>
            <a:pPr marL="914400" lvl="1" indent="-457200">
              <a:buFont typeface="Times" pitchFamily="1" charset="0"/>
              <a:buChar char="•"/>
            </a:pPr>
            <a:endParaRPr lang="en-US" sz="3200"/>
          </a:p>
          <a:p>
            <a:pPr marL="914400" lvl="1" indent="-457200">
              <a:buFont typeface="Times" pitchFamily="1" charset="0"/>
              <a:buChar char="•"/>
            </a:pPr>
            <a:endParaRPr lang="en-US" sz="3200"/>
          </a:p>
          <a:p>
            <a:pPr marL="914400" lvl="1" indent="-457200">
              <a:buFont typeface="Times" pitchFamily="1" charset="0"/>
              <a:buNone/>
            </a:pPr>
            <a:endParaRPr lang="en-US" sz="3200"/>
          </a:p>
        </p:txBody>
      </p:sp>
      <p:sp>
        <p:nvSpPr>
          <p:cNvPr id="604164" name="Line 4"/>
          <p:cNvSpPr>
            <a:spLocks noChangeShapeType="1"/>
          </p:cNvSpPr>
          <p:nvPr/>
        </p:nvSpPr>
        <p:spPr bwMode="auto">
          <a:xfrm>
            <a:off x="381000" y="1295400"/>
            <a:ext cx="876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165" name="Rectangle 5"/>
          <p:cNvSpPr>
            <a:spLocks noChangeArrowheads="1"/>
          </p:cNvSpPr>
          <p:nvPr/>
        </p:nvSpPr>
        <p:spPr bwMode="auto">
          <a:xfrm>
            <a:off x="304800" y="533400"/>
            <a:ext cx="8389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339933"/>
                </a:solidFill>
                <a:latin typeface="Helvetica" pitchFamily="1" charset="0"/>
              </a:rPr>
              <a:t>Lecture 1: Unifying themes in Biology</a:t>
            </a:r>
            <a:endParaRPr lang="en-US" sz="3600" b="1">
              <a:solidFill>
                <a:srgbClr val="339933"/>
              </a:solidFill>
            </a:endParaRPr>
          </a:p>
        </p:txBody>
      </p:sp>
      <p:sp>
        <p:nvSpPr>
          <p:cNvPr id="604169" name="Rectangle 9"/>
          <p:cNvSpPr>
            <a:spLocks noChangeArrowheads="1"/>
          </p:cNvSpPr>
          <p:nvPr/>
        </p:nvSpPr>
        <p:spPr bwMode="auto">
          <a:xfrm>
            <a:off x="457200" y="3505200"/>
            <a:ext cx="838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71500" indent="-571500" eaLnBrk="1" hangingPunct="1">
              <a:spcBef>
                <a:spcPts val="800"/>
              </a:spcBef>
              <a:tabLst>
                <a:tab pos="2743200" algn="l"/>
              </a:tabLst>
            </a:pPr>
            <a:endParaRPr lang="en-US" sz="3200">
              <a:latin typeface="Helvetica" pitchFamily="1" charset="0"/>
            </a:endParaRPr>
          </a:p>
          <a:p>
            <a:pPr marL="952500" lvl="1" indent="-495300" eaLnBrk="1" hangingPunct="1">
              <a:spcBef>
                <a:spcPts val="800"/>
              </a:spcBef>
              <a:tabLst>
                <a:tab pos="2743200" algn="l"/>
              </a:tabLst>
            </a:pPr>
            <a:r>
              <a:rPr lang="en-US" sz="2800">
                <a:latin typeface="Helvetica" pitchFamily="1" charset="0"/>
                <a:ea typeface="ＭＳ Ｐゴシック" pitchFamily="1" charset="-128"/>
              </a:rPr>
              <a:t>A. Organ&gt;Cell&gt;Atom&gt;Tissue&gt;Molecule</a:t>
            </a:r>
          </a:p>
          <a:p>
            <a:pPr marL="952500" lvl="1" indent="-495300" eaLnBrk="1" hangingPunct="1">
              <a:spcBef>
                <a:spcPts val="800"/>
              </a:spcBef>
              <a:tabLst>
                <a:tab pos="2743200" algn="l"/>
              </a:tabLst>
            </a:pPr>
            <a:r>
              <a:rPr lang="en-US" sz="2800">
                <a:latin typeface="Helvetica" pitchFamily="1" charset="0"/>
                <a:ea typeface="ＭＳ Ｐゴシック" pitchFamily="1" charset="-128"/>
              </a:rPr>
              <a:t>B. Tissue&gt;Organ&gt;Cell&gt;Molecule&gt;Atom</a:t>
            </a:r>
          </a:p>
          <a:p>
            <a:pPr marL="952500" lvl="1" indent="-495300" eaLnBrk="1" hangingPunct="1">
              <a:spcBef>
                <a:spcPts val="800"/>
              </a:spcBef>
              <a:tabLst>
                <a:tab pos="2743200" algn="l"/>
              </a:tabLst>
            </a:pPr>
            <a:r>
              <a:rPr lang="en-US" sz="2800">
                <a:latin typeface="Helvetica" pitchFamily="1" charset="0"/>
                <a:ea typeface="ＭＳ Ｐゴシック" pitchFamily="1" charset="-128"/>
              </a:rPr>
              <a:t>C. Organ&gt;Tissue&gt;Cell&gt;Molecule&gt;Atom</a:t>
            </a:r>
          </a:p>
          <a:p>
            <a:pPr marL="952500" lvl="1" indent="-495300" eaLnBrk="1" hangingPunct="1">
              <a:spcBef>
                <a:spcPts val="800"/>
              </a:spcBef>
              <a:tabLst>
                <a:tab pos="2743200" algn="l"/>
              </a:tabLst>
            </a:pPr>
            <a:r>
              <a:rPr lang="en-US" sz="2800">
                <a:latin typeface="Helvetica" pitchFamily="1" charset="0"/>
                <a:ea typeface="ＭＳ Ｐゴシック" pitchFamily="1" charset="-128"/>
              </a:rPr>
              <a:t>D. Cell&gt;Tissue&gt;Molecule&gt;Organ&gt;Atom</a:t>
            </a:r>
            <a:endParaRPr lang="en-US" sz="2800">
              <a:ea typeface="ＭＳ Ｐゴシック" pitchFamily="1" charset="-128"/>
            </a:endParaRPr>
          </a:p>
        </p:txBody>
      </p:sp>
      <p:sp>
        <p:nvSpPr>
          <p:cNvPr id="604170" name="Rectangle 10"/>
          <p:cNvSpPr>
            <a:spLocks noChangeArrowheads="1"/>
          </p:cNvSpPr>
          <p:nvPr/>
        </p:nvSpPr>
        <p:spPr bwMode="auto">
          <a:xfrm>
            <a:off x="685800" y="25146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b="1" dirty="0">
                <a:solidFill>
                  <a:srgbClr val="BB0F0B"/>
                </a:solidFill>
                <a:latin typeface="Helvetica" pitchFamily="1" charset="0"/>
              </a:rPr>
              <a:t>CQ 1-2</a:t>
            </a:r>
            <a:r>
              <a:rPr lang="en-US" sz="5400" b="1" dirty="0">
                <a:solidFill>
                  <a:srgbClr val="BB0F0B"/>
                </a:solidFill>
                <a:latin typeface="Helvetica" pitchFamily="1" charset="0"/>
              </a:rPr>
              <a:t/>
            </a:r>
            <a:br>
              <a:rPr lang="en-US" sz="5400" b="1" dirty="0">
                <a:solidFill>
                  <a:srgbClr val="BB0F0B"/>
                </a:solidFill>
                <a:latin typeface="Helvetica" pitchFamily="1" charset="0"/>
              </a:rPr>
            </a:br>
            <a:r>
              <a:rPr lang="en-US" b="1" dirty="0">
                <a:solidFill>
                  <a:srgbClr val="BB0F0B"/>
                </a:solidFill>
                <a:latin typeface="Helvetica" pitchFamily="1" charset="0"/>
              </a:rPr>
              <a:t>Which list is correctly ranked from highest to lowest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9" grpId="0" autoUpdateAnimBg="0"/>
      <p:bldP spid="6041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7947025" y="6154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3878" name="Rectangle 6"/>
          <p:cNvSpPr>
            <a:spLocks noChangeArrowheads="1"/>
          </p:cNvSpPr>
          <p:nvPr/>
        </p:nvSpPr>
        <p:spPr bwMode="auto">
          <a:xfrm>
            <a:off x="609600" y="3048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71500" indent="-571500" eaLnBrk="1" hangingPunct="1">
              <a:spcBef>
                <a:spcPts val="800"/>
              </a:spcBef>
              <a:tabLst>
                <a:tab pos="2743200" algn="l"/>
              </a:tabLst>
            </a:pPr>
            <a:endParaRPr lang="en-US" sz="3000">
              <a:latin typeface="Helvetica" pitchFamily="1" charset="0"/>
            </a:endParaRPr>
          </a:p>
          <a:p>
            <a:pPr marL="952500" lvl="1" indent="-495300" eaLnBrk="1" hangingPunct="1">
              <a:spcBef>
                <a:spcPts val="800"/>
              </a:spcBef>
              <a:tabLst>
                <a:tab pos="2743200" algn="l"/>
              </a:tabLst>
            </a:pPr>
            <a:r>
              <a:rPr lang="en-US" sz="2600" b="1">
                <a:solidFill>
                  <a:srgbClr val="BB0F0B"/>
                </a:solidFill>
                <a:latin typeface="Helvetica" pitchFamily="1" charset="0"/>
                <a:ea typeface="ＭＳ Ｐゴシック" pitchFamily="1" charset="-128"/>
              </a:rPr>
              <a:t>C. Organ&gt;Tissue&gt;Cell &gt;Molecule&gt;Atom</a:t>
            </a:r>
            <a:endParaRPr lang="en-US" sz="2600">
              <a:latin typeface="Helvetica" pitchFamily="1" charset="0"/>
              <a:ea typeface="ＭＳ Ｐゴシック" pitchFamily="1" charset="-128"/>
            </a:endParaRPr>
          </a:p>
          <a:p>
            <a:pPr marL="952500" lvl="1" indent="-495300" eaLnBrk="1" hangingPunct="1">
              <a:spcBef>
                <a:spcPts val="800"/>
              </a:spcBef>
              <a:tabLst>
                <a:tab pos="2743200" algn="l"/>
              </a:tabLst>
            </a:pPr>
            <a:endParaRPr lang="en-US" sz="2800">
              <a:latin typeface="Helvetica" pitchFamily="1" charset="0"/>
              <a:ea typeface="ＭＳ Ｐゴシック" pitchFamily="1" charset="-128"/>
            </a:endParaRPr>
          </a:p>
          <a:p>
            <a:pPr marL="952500" lvl="1" indent="-495300" eaLnBrk="1" hangingPunct="1">
              <a:spcBef>
                <a:spcPts val="800"/>
              </a:spcBef>
              <a:tabLst>
                <a:tab pos="2743200" algn="l"/>
              </a:tabLst>
            </a:pPr>
            <a:endParaRPr lang="en-US" sz="2800">
              <a:ea typeface="ＭＳ Ｐゴシック" pitchFamily="1" charset="-128"/>
            </a:endParaRPr>
          </a:p>
          <a:p>
            <a:pPr marL="952500" lvl="1" indent="-495300" eaLnBrk="1" hangingPunct="1">
              <a:spcBef>
                <a:spcPct val="20000"/>
              </a:spcBef>
              <a:buFontTx/>
              <a:buChar char="–"/>
              <a:tabLst>
                <a:tab pos="2743200" algn="l"/>
              </a:tabLst>
            </a:pPr>
            <a:endParaRPr lang="en-US" sz="2800">
              <a:ea typeface="ＭＳ Ｐゴシック" pitchFamily="1" charset="-128"/>
            </a:endParaRPr>
          </a:p>
        </p:txBody>
      </p:sp>
      <p:pic>
        <p:nvPicPr>
          <p:cNvPr id="10" name="Picture 9" descr="L1109231255_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55086"/>
            <a:ext cx="7739063" cy="467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01000" cy="4267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2743200" algn="l"/>
              </a:tabLst>
            </a:pPr>
            <a:r>
              <a:rPr lang="en-US" sz="2000" dirty="0">
                <a:latin typeface="Helvetica" pitchFamily="1" charset="0"/>
              </a:rPr>
              <a:t>Put the following in order, highest to lowest level in terms of structural complexity. </a:t>
            </a:r>
            <a:endParaRPr lang="en-US" sz="1700" dirty="0">
              <a:latin typeface="Helvetica" pitchFamily="1" charset="0"/>
            </a:endParaRPr>
          </a:p>
          <a:p>
            <a:pPr lvl="1">
              <a:lnSpc>
                <a:spcPct val="90000"/>
              </a:lnSpc>
              <a:spcBef>
                <a:spcPts val="800"/>
              </a:spcBef>
              <a:tabLst>
                <a:tab pos="2743200" algn="l"/>
              </a:tabLst>
            </a:pPr>
            <a:r>
              <a:rPr lang="en-US" sz="2000" dirty="0">
                <a:latin typeface="Helvetica" pitchFamily="1" charset="0"/>
              </a:rPr>
              <a:t>Muscle 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tabLst>
                <a:tab pos="2743200" algn="l"/>
              </a:tabLst>
            </a:pPr>
            <a:r>
              <a:rPr lang="en-US" sz="2000" dirty="0">
                <a:latin typeface="Helvetica" pitchFamily="1" charset="0"/>
              </a:rPr>
              <a:t>Hydrogen ion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tabLst>
                <a:tab pos="2743200" algn="l"/>
              </a:tabLst>
            </a:pPr>
            <a:r>
              <a:rPr lang="en-US" sz="2000" dirty="0">
                <a:latin typeface="Helvetica" pitchFamily="1" charset="0"/>
              </a:rPr>
              <a:t>Neuron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tabLst>
                <a:tab pos="2743200" algn="l"/>
              </a:tabLst>
            </a:pPr>
            <a:r>
              <a:rPr lang="en-US" sz="2000" dirty="0" err="1">
                <a:latin typeface="Helvetica" pitchFamily="1" charset="0"/>
              </a:rPr>
              <a:t>Phospholipid</a:t>
            </a:r>
            <a:endParaRPr lang="en-US" sz="2000" dirty="0">
              <a:latin typeface="Helvetica" pitchFamily="1" charset="0"/>
            </a:endParaRPr>
          </a:p>
          <a:p>
            <a:pPr lvl="1">
              <a:lnSpc>
                <a:spcPct val="90000"/>
              </a:lnSpc>
              <a:spcBef>
                <a:spcPts val="800"/>
              </a:spcBef>
              <a:tabLst>
                <a:tab pos="2743200" algn="l"/>
              </a:tabLst>
            </a:pPr>
            <a:r>
              <a:rPr lang="en-US" sz="2000" dirty="0">
                <a:latin typeface="Helvetica" pitchFamily="1" charset="0"/>
              </a:rPr>
              <a:t>Nucleus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tabLst>
                <a:tab pos="2743200" algn="l"/>
              </a:tabLst>
            </a:pPr>
            <a:r>
              <a:rPr lang="en-US" sz="2000" dirty="0">
                <a:latin typeface="Helvetica" pitchFamily="1" charset="0"/>
              </a:rPr>
              <a:t>Human sperm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tabLst>
                <a:tab pos="2743200" algn="l"/>
              </a:tabLst>
            </a:pPr>
            <a:r>
              <a:rPr lang="en-US" sz="2000" dirty="0">
                <a:latin typeface="Helvetica" pitchFamily="1" charset="0"/>
              </a:rPr>
              <a:t>Mitochondrion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tabLst>
                <a:tab pos="2743200" algn="l"/>
              </a:tabLst>
            </a:pPr>
            <a:r>
              <a:rPr lang="en-US" sz="2000" dirty="0">
                <a:latin typeface="Helvetica" pitchFamily="1" charset="0"/>
              </a:rPr>
              <a:t>Heart</a:t>
            </a:r>
          </a:p>
        </p:txBody>
      </p:sp>
      <p:sp>
        <p:nvSpPr>
          <p:cNvPr id="610307" name="Rectangle 1027"/>
          <p:cNvSpPr>
            <a:spLocks noChangeArrowheads="1"/>
          </p:cNvSpPr>
          <p:nvPr/>
        </p:nvSpPr>
        <p:spPr bwMode="auto">
          <a:xfrm>
            <a:off x="1600200" y="9144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 b="1" dirty="0">
                <a:solidFill>
                  <a:srgbClr val="155DF4"/>
                </a:solidFill>
                <a:latin typeface="Helvetica" pitchFamily="1" charset="0"/>
              </a:rPr>
              <a:t>Class Card #1</a:t>
            </a:r>
            <a:endParaRPr lang="en-US" sz="4400" dirty="0">
              <a:solidFill>
                <a:srgbClr val="155DF4"/>
              </a:solidFill>
            </a:endParaRPr>
          </a:p>
        </p:txBody>
      </p:sp>
      <p:sp>
        <p:nvSpPr>
          <p:cNvPr id="610308" name="Text Box 1028"/>
          <p:cNvSpPr txBox="1">
            <a:spLocks noChangeArrowheads="1"/>
          </p:cNvSpPr>
          <p:nvPr/>
        </p:nvSpPr>
        <p:spPr bwMode="auto">
          <a:xfrm>
            <a:off x="6400800" y="381000"/>
            <a:ext cx="205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Names: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2"/>
          <p:cNvSpPr txBox="1">
            <a:spLocks noChangeArrowheads="1"/>
          </p:cNvSpPr>
          <p:nvPr/>
        </p:nvSpPr>
        <p:spPr bwMode="auto">
          <a:xfrm>
            <a:off x="3505200" y="533400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Close=11%</a:t>
            </a:r>
          </a:p>
        </p:txBody>
      </p:sp>
      <p:pic>
        <p:nvPicPr>
          <p:cNvPr id="616451" name="Picture 3" descr="ClassPaper.jpg                                                 0017BDDFMacintosh HD                   B9A8D640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49338"/>
            <a:ext cx="7467600" cy="5565775"/>
          </a:xfrm>
          <a:prstGeom prst="rect">
            <a:avLst/>
          </a:prstGeom>
          <a:noFill/>
        </p:spPr>
      </p:pic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1143000" y="5486400"/>
            <a:ext cx="6968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D21F1C"/>
                </a:solidFill>
              </a:rPr>
              <a:t>Groups rarely ever put 2 items on the same line </a:t>
            </a:r>
          </a:p>
          <a:p>
            <a:r>
              <a:rPr lang="en-US" b="1" dirty="0">
                <a:solidFill>
                  <a:srgbClr val="D21F1C"/>
                </a:solidFill>
              </a:rPr>
              <a:t>This realization happens during the class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2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30778</TotalTime>
  <Words>934</Words>
  <Application>Microsoft Office PowerPoint</Application>
  <PresentationFormat>On-screen Show (4:3)</PresentationFormat>
  <Paragraphs>216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Helvetica</vt:lpstr>
      <vt:lpstr>Times</vt:lpstr>
      <vt:lpstr>Blank Presentation</vt:lpstr>
      <vt:lpstr>Creating intellectually stimulating environments in large classrooms  4/26/19 Diane O’Dowd UCI, dkodowd@uci.edu http://www.researchandteaching.bio.uci.edu</vt:lpstr>
      <vt:lpstr>PowerPoint Presentation</vt:lpstr>
      <vt:lpstr>PowerPoint Presentation</vt:lpstr>
      <vt:lpstr>Strategies that promote dialogue in large classes</vt:lpstr>
      <vt:lpstr> “Structural complexity: Thinking outside the box”</vt:lpstr>
      <vt:lpstr>PowerPoint Presentation</vt:lpstr>
      <vt:lpstr>PowerPoint Presentation</vt:lpstr>
      <vt:lpstr>PowerPoint Presentation</vt:lpstr>
      <vt:lpstr>PowerPoint Presentation</vt:lpstr>
      <vt:lpstr>Modification #1</vt:lpstr>
      <vt:lpstr>Modification #2</vt:lpstr>
      <vt:lpstr>Implementation suggestions</vt:lpstr>
      <vt:lpstr>What is your biggest concern about using active learning strategies?</vt:lpstr>
      <vt:lpstr>Learn before lecture (LBL) strategy</vt:lpstr>
      <vt:lpstr>Increase in performance on exam questions on topics presented in LBL vs lecture format</vt:lpstr>
      <vt:lpstr>PowerPoint Presentation</vt:lpstr>
      <vt:lpstr>PowerPoint Presentation</vt:lpstr>
      <vt:lpstr>PowerPoint Presentation</vt:lpstr>
      <vt:lpstr>Valuing teaching in the merit/promotion process at UCI: A story of incremental change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was submitted?</vt:lpstr>
      <vt:lpstr>Teaching Statements</vt:lpstr>
      <vt:lpstr>PowerPoint Presentation</vt:lpstr>
      <vt:lpstr>PowerPoint Presentation</vt:lpstr>
      <vt:lpstr>Intro Bio Team</vt:lpstr>
    </vt:vector>
  </TitlesOfParts>
  <Company>UCI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O'Dowd</dc:creator>
  <cp:lastModifiedBy>Donna</cp:lastModifiedBy>
  <cp:revision>276</cp:revision>
  <cp:lastPrinted>2014-05-08T02:42:07Z</cp:lastPrinted>
  <dcterms:created xsi:type="dcterms:W3CDTF">2014-05-08T13:31:06Z</dcterms:created>
  <dcterms:modified xsi:type="dcterms:W3CDTF">2019-04-26T15:16:18Z</dcterms:modified>
</cp:coreProperties>
</file>