
<file path=[Content_Types].xml><?xml version="1.0" encoding="utf-8"?>
<Types xmlns="http://schemas.openxmlformats.org/package/2006/content-types">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2"/>
  </p:notesMasterIdLst>
  <p:sldIdLst>
    <p:sldId id="256" r:id="rId2"/>
    <p:sldId id="257" r:id="rId3"/>
    <p:sldId id="258" r:id="rId4"/>
    <p:sldId id="259" r:id="rId5"/>
    <p:sldId id="260" r:id="rId6"/>
    <p:sldId id="261" r:id="rId7"/>
    <p:sldId id="262" r:id="rId8"/>
    <p:sldId id="266"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32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01FC11-5146-4725-AF45-10E213E7FAEF}" type="datetimeFigureOut">
              <a:rPr lang="en-US" smtClean="0"/>
              <a:t>7/8/2015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3D881B-FAF3-4115-B305-07695DAD36E2}" type="slidenum">
              <a:rPr lang="en-US" smtClean="0"/>
              <a:t>‹#›</a:t>
            </a:fld>
            <a:endParaRPr lang="en-US"/>
          </a:p>
        </p:txBody>
      </p:sp>
    </p:spTree>
    <p:extLst>
      <p:ext uri="{BB962C8B-B14F-4D97-AF65-F5344CB8AC3E}">
        <p14:creationId xmlns:p14="http://schemas.microsoft.com/office/powerpoint/2010/main" val="279193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Sharing how you approach</a:t>
            </a:r>
            <a:r>
              <a:rPr lang="en-US" baseline="0" dirty="0" smtClean="0"/>
              <a:t> a test is useful for students to know.  It is also helpful to think about in terms of writing good questions and avoiding making the answer obvious (see the do’s and don’ts slides to follow).</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2</a:t>
            </a:fld>
            <a:endParaRPr lang="en-US"/>
          </a:p>
        </p:txBody>
      </p:sp>
    </p:spTree>
    <p:extLst>
      <p:ext uri="{BB962C8B-B14F-4D97-AF65-F5344CB8AC3E}">
        <p14:creationId xmlns:p14="http://schemas.microsoft.com/office/powerpoint/2010/main" val="4233034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Benefits:  Students get another</a:t>
            </a:r>
            <a:r>
              <a:rPr lang="en-US" baseline="0" dirty="0" smtClean="0"/>
              <a:t> opportunity to learn what they did not understand.  You can provide tips on how to approach the question and how to study for the types of problems involved.  You learn from the students if you did not clearly word the question or if the question could be interpreted in more than one way or if you have unintentionally included multiple, potentially or partially correct answer choices.  You gain better insight on where the misconceptions are and where and why students get things confused which allows you to improve your teaching for the next class.</a:t>
            </a:r>
          </a:p>
          <a:p>
            <a:endParaRPr lang="en-US" baseline="0" dirty="0" smtClean="0"/>
          </a:p>
          <a:p>
            <a:r>
              <a:rPr lang="en-US" baseline="0" dirty="0" smtClean="0"/>
              <a:t>Disadvantages:  It takes up class time to review the exams and your exam questions are now “public”.  You will spend more time writing new exam questions.</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4</a:t>
            </a:fld>
            <a:endParaRPr lang="en-US"/>
          </a:p>
        </p:txBody>
      </p:sp>
    </p:spTree>
    <p:extLst>
      <p:ext uri="{BB962C8B-B14F-4D97-AF65-F5344CB8AC3E}">
        <p14:creationId xmlns:p14="http://schemas.microsoft.com/office/powerpoint/2010/main" val="1276272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“accountability coach” can be</a:t>
            </a:r>
            <a:r>
              <a:rPr lang="en-US" baseline="0" dirty="0" smtClean="0"/>
              <a:t> a friend, roommate, sibling, parent, grandparent, coach or anybody else that cares about you and whether or not you are successful.  It is easier to stick to a diet or exercise program if you have a buddy.  It’s also easier to commit to a study plan if you have a buddy.  Someone else in the class can serve as an accountability coach and a study partner.  Why go it alone?  Nothing on your transcript says you had a study partner or you forged the path alone.  Students sometimes feel like they should be able to master the material all by themselves without any help.  What would be the point of teachers then?  As a teacher, sometimes you have to help them change their expectations about their own learning and how it can best be accomplished.  </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9</a:t>
            </a:fld>
            <a:endParaRPr lang="en-US"/>
          </a:p>
        </p:txBody>
      </p:sp>
    </p:spTree>
    <p:extLst>
      <p:ext uri="{BB962C8B-B14F-4D97-AF65-F5344CB8AC3E}">
        <p14:creationId xmlns:p14="http://schemas.microsoft.com/office/powerpoint/2010/main" val="323848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instructors, we tend to assume a student knows HOW to read a textbook.  This, however, is often not true.  Students attempt to read science textbooks as though they were English literature novels.  It is an ineffective, time-consuming, and frustratingly overwhelming way to approach a science textbook.  Using the SQ4R method can help make the reading manageable for students and help them get more out of it.  Remember that many of today’s entering college freshmen have had few physical books to work with.  Many school districts have little to no budget for books so teachers are expected to provide the content on worksheets.  The classroom may have a class set of books but students are expected to use “Google” to complete their homework assignments because there are not enough books to provide one to each student.  Many districts are now moving to electronic books.  This sounds wonderful until you consider the fact that millions of students live below the poverty line and have no means to access the electronic books or homework assignments online.  Increasingly, a growing number of our students have little to no experience with textbooks.  They don’t know there is an index or a glossary because they’ve never held actual books.  A brief lesson on how to read a textbook if you expect them too would not be amiss.  </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10</a:t>
            </a:fld>
            <a:endParaRPr lang="en-US"/>
          </a:p>
        </p:txBody>
      </p:sp>
    </p:spTree>
    <p:extLst>
      <p:ext uri="{BB962C8B-B14F-4D97-AF65-F5344CB8AC3E}">
        <p14:creationId xmlns:p14="http://schemas.microsoft.com/office/powerpoint/2010/main" val="3730750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descr="NSM secondary.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0" y="228600"/>
            <a:ext cx="4572000" cy="631427"/>
          </a:xfrm>
          <a:prstGeom prst="rect">
            <a:avLst/>
          </a:prstGeom>
        </p:spPr>
      </p:pic>
    </p:spTree>
    <p:extLst>
      <p:ext uri="{BB962C8B-B14F-4D97-AF65-F5344CB8AC3E}">
        <p14:creationId xmlns:p14="http://schemas.microsoft.com/office/powerpoint/2010/main" val="34873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descr="NSM tertiary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5600" y="6446520"/>
            <a:ext cx="4749800" cy="355600"/>
          </a:xfrm>
          <a:prstGeom prst="rect">
            <a:avLst/>
          </a:prstGeom>
        </p:spPr>
      </p:pic>
    </p:spTree>
    <p:extLst>
      <p:ext uri="{BB962C8B-B14F-4D97-AF65-F5344CB8AC3E}">
        <p14:creationId xmlns:p14="http://schemas.microsoft.com/office/powerpoint/2010/main" val="38580441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9" name="Round Diagonal Corner Rectangle 5"/>
          <p:cNvSpPr/>
          <p:nvPr userDrawn="1"/>
        </p:nvSpPr>
        <p:spPr>
          <a:xfrm>
            <a:off x="0" y="-4704"/>
            <a:ext cx="8915400" cy="6405503"/>
          </a:xfrm>
          <a:custGeom>
            <a:avLst/>
            <a:gdLst>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0 w 8686800"/>
              <a:gd name="connsiteY7" fmla="*/ 838505 h 6400800"/>
              <a:gd name="connsiteX8" fmla="*/ 838505 w 8686800"/>
              <a:gd name="connsiteY8" fmla="*/ 0 h 6400800"/>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838505 w 8686800"/>
              <a:gd name="connsiteY7" fmla="*/ 0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799558 w 9485112"/>
              <a:gd name="connsiteY0" fmla="*/ 9408 h 6400800"/>
              <a:gd name="connsiteX1" fmla="*/ 9485112 w 9485112"/>
              <a:gd name="connsiteY1" fmla="*/ 0 h 6400800"/>
              <a:gd name="connsiteX2" fmla="*/ 9485112 w 9485112"/>
              <a:gd name="connsiteY2" fmla="*/ 0 h 6400800"/>
              <a:gd name="connsiteX3" fmla="*/ 9485112 w 9485112"/>
              <a:gd name="connsiteY3" fmla="*/ 5562295 h 6400800"/>
              <a:gd name="connsiteX4" fmla="*/ 8646607 w 9485112"/>
              <a:gd name="connsiteY4" fmla="*/ 6400800 h 6400800"/>
              <a:gd name="connsiteX5" fmla="*/ 798312 w 9485112"/>
              <a:gd name="connsiteY5" fmla="*/ 6400800 h 6400800"/>
              <a:gd name="connsiteX6" fmla="*/ 798312 w 9485112"/>
              <a:gd name="connsiteY6" fmla="*/ 6400800 h 6400800"/>
              <a:gd name="connsiteX7" fmla="*/ 799558 w 9485112"/>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 w 8897221"/>
              <a:gd name="connsiteY0" fmla="*/ 0 h 6461947"/>
              <a:gd name="connsiteX1" fmla="*/ 8897221 w 8897221"/>
              <a:gd name="connsiteY1" fmla="*/ 61147 h 6461947"/>
              <a:gd name="connsiteX2" fmla="*/ 8897221 w 8897221"/>
              <a:gd name="connsiteY2" fmla="*/ 61147 h 6461947"/>
              <a:gd name="connsiteX3" fmla="*/ 8897221 w 8897221"/>
              <a:gd name="connsiteY3" fmla="*/ 5623442 h 6461947"/>
              <a:gd name="connsiteX4" fmla="*/ 8058716 w 8897221"/>
              <a:gd name="connsiteY4" fmla="*/ 6461947 h 6461947"/>
              <a:gd name="connsiteX5" fmla="*/ 210421 w 8897221"/>
              <a:gd name="connsiteY5" fmla="*/ 6461947 h 6461947"/>
              <a:gd name="connsiteX6" fmla="*/ 210421 w 8897221"/>
              <a:gd name="connsiteY6" fmla="*/ 6461947 h 6461947"/>
              <a:gd name="connsiteX7" fmla="*/ 1 w 8897221"/>
              <a:gd name="connsiteY7" fmla="*/ 0 h 6461947"/>
              <a:gd name="connsiteX0" fmla="*/ 537469 w 8686800"/>
              <a:gd name="connsiteY0" fmla="*/ 333964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537469 w 8686800"/>
              <a:gd name="connsiteY7" fmla="*/ 333964 h 6400800"/>
              <a:gd name="connsiteX0" fmla="*/ 1247 w 8686800"/>
              <a:gd name="connsiteY0" fmla="*/ 0 h 6405503"/>
              <a:gd name="connsiteX1" fmla="*/ 8686800 w 8686800"/>
              <a:gd name="connsiteY1" fmla="*/ 4703 h 6405503"/>
              <a:gd name="connsiteX2" fmla="*/ 8686800 w 8686800"/>
              <a:gd name="connsiteY2" fmla="*/ 4703 h 6405503"/>
              <a:gd name="connsiteX3" fmla="*/ 8686800 w 8686800"/>
              <a:gd name="connsiteY3" fmla="*/ 5566998 h 6405503"/>
              <a:gd name="connsiteX4" fmla="*/ 7848295 w 8686800"/>
              <a:gd name="connsiteY4" fmla="*/ 6405503 h 6405503"/>
              <a:gd name="connsiteX5" fmla="*/ 0 w 8686800"/>
              <a:gd name="connsiteY5" fmla="*/ 6405503 h 6405503"/>
              <a:gd name="connsiteX6" fmla="*/ 0 w 8686800"/>
              <a:gd name="connsiteY6" fmla="*/ 6405503 h 6405503"/>
              <a:gd name="connsiteX7" fmla="*/ 1247 w 8686800"/>
              <a:gd name="connsiteY7" fmla="*/ 0 h 640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86800" h="6405503">
                <a:moveTo>
                  <a:pt x="1247" y="0"/>
                </a:moveTo>
                <a:lnTo>
                  <a:pt x="8686800" y="4703"/>
                </a:lnTo>
                <a:lnTo>
                  <a:pt x="8686800" y="4703"/>
                </a:lnTo>
                <a:lnTo>
                  <a:pt x="8686800" y="5566998"/>
                </a:lnTo>
                <a:cubicBezTo>
                  <a:pt x="8686800" y="6030092"/>
                  <a:pt x="8311389" y="6405503"/>
                  <a:pt x="7848295" y="6405503"/>
                </a:cubicBezTo>
                <a:lnTo>
                  <a:pt x="0" y="6405503"/>
                </a:lnTo>
                <a:lnTo>
                  <a:pt x="0" y="6405503"/>
                </a:lnTo>
                <a:cubicBezTo>
                  <a:pt x="208" y="5340271"/>
                  <a:pt x="624" y="3195696"/>
                  <a:pt x="1247" y="0"/>
                </a:cubicBezTo>
                <a:close/>
              </a:path>
            </a:pathLst>
          </a:custGeom>
          <a:solidFill>
            <a:schemeClr val="bg1"/>
          </a:solidFill>
          <a:ln>
            <a:noFill/>
          </a:ln>
          <a:effectLst>
            <a:outerShdw blurRad="40005" dist="22987" dir="5400000" algn="tl"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a:lstStyle/>
          <a:p>
            <a:endParaRPr lang="en-US"/>
          </a:p>
        </p:txBody>
      </p:sp>
    </p:spTree>
    <p:extLst>
      <p:ext uri="{BB962C8B-B14F-4D97-AF65-F5344CB8AC3E}">
        <p14:creationId xmlns:p14="http://schemas.microsoft.com/office/powerpoint/2010/main" val="1388746925"/>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a:xfrm>
            <a:off x="533400" y="124618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1">
                    <a:lumMod val="50000"/>
                  </a:schemeClr>
                </a:solidFill>
              </a:rPr>
              <a:t>Teaching Students How to Take Exams and Evaluate Their Own Performance</a:t>
            </a:r>
            <a:endParaRPr lang="en-US" sz="4000" b="1" dirty="0">
              <a:solidFill>
                <a:schemeClr val="bg1">
                  <a:lumMod val="50000"/>
                </a:schemeClr>
              </a:solidFill>
            </a:endParaRPr>
          </a:p>
        </p:txBody>
      </p:sp>
      <p:sp>
        <p:nvSpPr>
          <p:cNvPr id="9" name="TextBox 8"/>
          <p:cNvSpPr txBox="1"/>
          <p:nvPr/>
        </p:nvSpPr>
        <p:spPr>
          <a:xfrm>
            <a:off x="1714500" y="3294063"/>
            <a:ext cx="5867400" cy="1384995"/>
          </a:xfrm>
          <a:prstGeom prst="rect">
            <a:avLst/>
          </a:prstGeom>
          <a:noFill/>
        </p:spPr>
        <p:txBody>
          <a:bodyPr wrap="square" rtlCol="0">
            <a:spAutoFit/>
          </a:bodyPr>
          <a:lstStyle/>
          <a:p>
            <a:pPr algn="ctr"/>
            <a:r>
              <a:rPr lang="en-US" sz="2800" b="1" dirty="0" smtClean="0">
                <a:solidFill>
                  <a:schemeClr val="bg1">
                    <a:lumMod val="50000"/>
                  </a:schemeClr>
                </a:solidFill>
              </a:rPr>
              <a:t>Faculty Development Workshop</a:t>
            </a:r>
          </a:p>
          <a:p>
            <a:pPr algn="ctr"/>
            <a:r>
              <a:rPr lang="en-US" sz="2800" b="1" dirty="0" smtClean="0">
                <a:solidFill>
                  <a:schemeClr val="bg1">
                    <a:lumMod val="50000"/>
                  </a:schemeClr>
                </a:solidFill>
              </a:rPr>
              <a:t>December 13, 2013</a:t>
            </a:r>
          </a:p>
          <a:p>
            <a:pPr algn="ctr"/>
            <a:endParaRPr lang="en-US" sz="2800" b="1" i="1" dirty="0">
              <a:solidFill>
                <a:schemeClr val="bg1">
                  <a:lumMod val="50000"/>
                </a:schemeClr>
              </a:solidFill>
            </a:endParaRPr>
          </a:p>
        </p:txBody>
      </p:sp>
      <p:sp>
        <p:nvSpPr>
          <p:cNvPr id="6" name="TextBox 5"/>
          <p:cNvSpPr txBox="1"/>
          <p:nvPr/>
        </p:nvSpPr>
        <p:spPr>
          <a:xfrm>
            <a:off x="1986641" y="4620985"/>
            <a:ext cx="5157108" cy="1569660"/>
          </a:xfrm>
          <a:prstGeom prst="rect">
            <a:avLst/>
          </a:prstGeom>
          <a:noFill/>
        </p:spPr>
        <p:txBody>
          <a:bodyPr wrap="square" rtlCol="0">
            <a:spAutoFit/>
          </a:bodyPr>
          <a:lstStyle/>
          <a:p>
            <a:pPr algn="ctr"/>
            <a:r>
              <a:rPr lang="en-US" sz="2400" b="1" i="1" dirty="0">
                <a:solidFill>
                  <a:schemeClr val="bg1">
                    <a:lumMod val="50000"/>
                  </a:schemeClr>
                </a:solidFill>
              </a:rPr>
              <a:t>Donna L. Pattison, </a:t>
            </a:r>
            <a:r>
              <a:rPr lang="en-US" sz="2400" b="1" i="1" dirty="0" smtClean="0">
                <a:solidFill>
                  <a:schemeClr val="bg1">
                    <a:lumMod val="50000"/>
                  </a:schemeClr>
                </a:solidFill>
              </a:rPr>
              <a:t>PhD</a:t>
            </a:r>
          </a:p>
          <a:p>
            <a:pPr algn="ctr"/>
            <a:r>
              <a:rPr lang="en-US" sz="2400" b="1" i="1" dirty="0" smtClean="0">
                <a:solidFill>
                  <a:schemeClr val="bg1">
                    <a:lumMod val="50000"/>
                  </a:schemeClr>
                </a:solidFill>
              </a:rPr>
              <a:t>Instructional Professor</a:t>
            </a:r>
          </a:p>
          <a:p>
            <a:pPr algn="ctr"/>
            <a:r>
              <a:rPr lang="en-US" sz="2400" b="1" i="1" dirty="0" smtClean="0">
                <a:solidFill>
                  <a:schemeClr val="bg1">
                    <a:lumMod val="50000"/>
                  </a:schemeClr>
                </a:solidFill>
              </a:rPr>
              <a:t>Department of Biology &amp; Biochemistry</a:t>
            </a:r>
            <a:endParaRPr lang="en-US" sz="2400" b="1" i="1" dirty="0">
              <a:solidFill>
                <a:schemeClr val="bg1">
                  <a:lumMod val="50000"/>
                </a:schemeClr>
              </a:solidFill>
            </a:endParaRPr>
          </a:p>
          <a:p>
            <a:pPr algn="ctr"/>
            <a:endParaRPr lang="en-US" sz="2400" dirty="0"/>
          </a:p>
        </p:txBody>
      </p:sp>
    </p:spTree>
    <p:extLst>
      <p:ext uri="{BB962C8B-B14F-4D97-AF65-F5344CB8AC3E}">
        <p14:creationId xmlns:p14="http://schemas.microsoft.com/office/powerpoint/2010/main" val="21159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read the textbook:</a:t>
            </a:r>
            <a:endParaRPr lang="en-US" dirty="0"/>
          </a:p>
        </p:txBody>
      </p:sp>
      <p:sp>
        <p:nvSpPr>
          <p:cNvPr id="4" name="Rectangle 3"/>
          <p:cNvSpPr/>
          <p:nvPr/>
        </p:nvSpPr>
        <p:spPr>
          <a:xfrm>
            <a:off x="2388637" y="1417638"/>
            <a:ext cx="4572000" cy="3108543"/>
          </a:xfrm>
          <a:prstGeom prst="rect">
            <a:avLst/>
          </a:prstGeom>
        </p:spPr>
        <p:txBody>
          <a:bodyPr>
            <a:spAutoFit/>
          </a:bodyPr>
          <a:lstStyle/>
          <a:p>
            <a:pPr algn="ctr"/>
            <a:r>
              <a:rPr lang="en-US" sz="2800" b="1" dirty="0">
                <a:solidFill>
                  <a:srgbClr val="FF0000"/>
                </a:solidFill>
                <a:latin typeface="Lucida Handwriting" panose="03010101010101010101" pitchFamily="66" charset="0"/>
              </a:rPr>
              <a:t>SQ4R</a:t>
            </a:r>
          </a:p>
          <a:p>
            <a:pPr algn="ctr"/>
            <a:r>
              <a:rPr lang="en-US" sz="2800" b="1" dirty="0">
                <a:solidFill>
                  <a:srgbClr val="FF0000"/>
                </a:solidFill>
              </a:rPr>
              <a:t>S</a:t>
            </a:r>
            <a:r>
              <a:rPr lang="en-US" sz="2800" b="1" dirty="0"/>
              <a:t>urvey</a:t>
            </a:r>
          </a:p>
          <a:p>
            <a:pPr algn="ctr"/>
            <a:r>
              <a:rPr lang="en-US" sz="2800" b="1" dirty="0">
                <a:solidFill>
                  <a:srgbClr val="FF0000"/>
                </a:solidFill>
              </a:rPr>
              <a:t>Q</a:t>
            </a:r>
            <a:r>
              <a:rPr lang="en-US" sz="2800" b="1" dirty="0"/>
              <a:t>uestion</a:t>
            </a:r>
          </a:p>
          <a:p>
            <a:pPr algn="ctr"/>
            <a:r>
              <a:rPr lang="en-US" sz="2800" b="1" dirty="0">
                <a:solidFill>
                  <a:srgbClr val="FF0000"/>
                </a:solidFill>
              </a:rPr>
              <a:t>R</a:t>
            </a:r>
            <a:r>
              <a:rPr lang="en-US" sz="2800" b="1" dirty="0"/>
              <a:t>ead</a:t>
            </a:r>
          </a:p>
          <a:p>
            <a:pPr algn="ctr"/>
            <a:r>
              <a:rPr lang="en-US" sz="2800" b="1" dirty="0">
                <a:solidFill>
                  <a:srgbClr val="FF0000"/>
                </a:solidFill>
              </a:rPr>
              <a:t>R</a:t>
            </a:r>
            <a:r>
              <a:rPr lang="en-US" sz="2800" b="1" dirty="0"/>
              <a:t>ecite</a:t>
            </a:r>
          </a:p>
          <a:p>
            <a:pPr algn="ctr"/>
            <a:r>
              <a:rPr lang="en-US" sz="2800" b="1" dirty="0" err="1"/>
              <a:t>w</a:t>
            </a:r>
            <a:r>
              <a:rPr lang="en-US" sz="2800" b="1" dirty="0" err="1">
                <a:solidFill>
                  <a:srgbClr val="FF0000"/>
                </a:solidFill>
              </a:rPr>
              <a:t>R</a:t>
            </a:r>
            <a:r>
              <a:rPr lang="en-US" sz="2800" b="1" dirty="0" err="1"/>
              <a:t>ight</a:t>
            </a:r>
            <a:endParaRPr lang="en-US" sz="2800" b="1" dirty="0"/>
          </a:p>
          <a:p>
            <a:pPr algn="ctr"/>
            <a:r>
              <a:rPr lang="en-US" sz="2800" b="1" dirty="0">
                <a:solidFill>
                  <a:srgbClr val="FF0000"/>
                </a:solidFill>
              </a:rPr>
              <a:t>R</a:t>
            </a:r>
            <a:r>
              <a:rPr lang="en-US" sz="2800" b="1" dirty="0"/>
              <a:t>eview</a:t>
            </a:r>
          </a:p>
        </p:txBody>
      </p:sp>
      <p:sp>
        <p:nvSpPr>
          <p:cNvPr id="5" name="Rectangle 4"/>
          <p:cNvSpPr/>
          <p:nvPr/>
        </p:nvSpPr>
        <p:spPr>
          <a:xfrm>
            <a:off x="1321837" y="6036906"/>
            <a:ext cx="6705600" cy="307777"/>
          </a:xfrm>
          <a:prstGeom prst="rect">
            <a:avLst/>
          </a:prstGeom>
        </p:spPr>
        <p:txBody>
          <a:bodyPr wrap="square">
            <a:spAutoFit/>
          </a:bodyPr>
          <a:lstStyle/>
          <a:p>
            <a:pPr algn="ctr"/>
            <a:r>
              <a:rPr lang="en-US" sz="1400" dirty="0"/>
              <a:t>http://www.las.uh.edu/LSS/handouts/Reading/Summary%20Of%20SQ4R.pdf</a:t>
            </a:r>
          </a:p>
        </p:txBody>
      </p:sp>
    </p:spTree>
    <p:extLst>
      <p:ext uri="{BB962C8B-B14F-4D97-AF65-F5344CB8AC3E}">
        <p14:creationId xmlns:p14="http://schemas.microsoft.com/office/powerpoint/2010/main" val="3432709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How do </a:t>
            </a:r>
            <a:r>
              <a:rPr lang="en-US" b="1" smtClean="0">
                <a:solidFill>
                  <a:srgbClr val="FF0000"/>
                </a:solidFill>
              </a:rPr>
              <a:t>YOU</a:t>
            </a:r>
            <a:r>
              <a:rPr lang="en-US" smtClean="0"/>
              <a:t> Approach a Multiple Choice Test?</a:t>
            </a:r>
            <a:endParaRPr lang="en-US" dirty="0"/>
          </a:p>
        </p:txBody>
      </p:sp>
    </p:spTree>
    <p:extLst>
      <p:ext uri="{BB962C8B-B14F-4D97-AF65-F5344CB8AC3E}">
        <p14:creationId xmlns:p14="http://schemas.microsoft.com/office/powerpoint/2010/main" val="1897286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2307" y="124972"/>
            <a:ext cx="6858000" cy="461665"/>
          </a:xfrm>
          <a:prstGeom prst="rect">
            <a:avLst/>
          </a:prstGeom>
          <a:noFill/>
        </p:spPr>
        <p:txBody>
          <a:bodyPr wrap="square" rtlCol="0">
            <a:spAutoFit/>
          </a:bodyPr>
          <a:lstStyle/>
          <a:p>
            <a:pPr algn="ctr"/>
            <a:r>
              <a:rPr lang="en-US" sz="2400" b="1" dirty="0" smtClean="0">
                <a:latin typeface="+mj-lt"/>
              </a:rPr>
              <a:t>Tips for Taking Multiple Choice Tests:</a:t>
            </a:r>
            <a:endParaRPr lang="en-US" sz="2400" b="1" dirty="0">
              <a:latin typeface="+mj-lt"/>
            </a:endParaRPr>
          </a:p>
        </p:txBody>
      </p:sp>
      <p:sp>
        <p:nvSpPr>
          <p:cNvPr id="7" name="TextBox 6"/>
          <p:cNvSpPr txBox="1"/>
          <p:nvPr/>
        </p:nvSpPr>
        <p:spPr>
          <a:xfrm>
            <a:off x="1240971" y="685800"/>
            <a:ext cx="6248400" cy="5509200"/>
          </a:xfrm>
          <a:prstGeom prst="rect">
            <a:avLst/>
          </a:prstGeom>
          <a:noFill/>
        </p:spPr>
        <p:txBody>
          <a:bodyPr wrap="square" rtlCol="0">
            <a:spAutoFit/>
          </a:bodyPr>
          <a:lstStyle/>
          <a:p>
            <a:pPr marL="342900" indent="-342900">
              <a:buAutoNum type="arabicPeriod"/>
            </a:pPr>
            <a:r>
              <a:rPr lang="en-US" sz="1600" dirty="0" smtClean="0"/>
              <a:t>Read carefully.  Read twice.</a:t>
            </a:r>
          </a:p>
          <a:p>
            <a:pPr marL="342900" indent="-342900">
              <a:buAutoNum type="arabicPeriod"/>
            </a:pPr>
            <a:r>
              <a:rPr lang="en-US" sz="1600" dirty="0" smtClean="0"/>
              <a:t>Try to think of the answer BEFORE looking at the choices.</a:t>
            </a:r>
          </a:p>
          <a:p>
            <a:pPr marL="342900" indent="-342900">
              <a:buAutoNum type="arabicPeriod"/>
            </a:pPr>
            <a:r>
              <a:rPr lang="en-US" sz="1600" dirty="0" smtClean="0"/>
              <a:t>Mark questions you are not sure about and move on.  </a:t>
            </a:r>
          </a:p>
          <a:p>
            <a:pPr marL="342900" indent="-342900">
              <a:buAutoNum type="arabicPeriod"/>
            </a:pPr>
            <a:r>
              <a:rPr lang="en-US" sz="1600" dirty="0" smtClean="0"/>
              <a:t>Cross out answers you know are incorrect.  Put a ? next to ones that might be possible.</a:t>
            </a:r>
          </a:p>
          <a:p>
            <a:pPr marL="342900" indent="-342900">
              <a:buAutoNum type="arabicPeriod"/>
            </a:pPr>
            <a:r>
              <a:rPr lang="en-US" sz="1600" dirty="0" smtClean="0"/>
              <a:t>Try to figure out why an answer choice might NOT be correct or why a statement might be FALSE rather than true to help eliminate answer choices.</a:t>
            </a:r>
          </a:p>
          <a:p>
            <a:pPr marL="342900" indent="-342900">
              <a:buAutoNum type="arabicPeriod"/>
            </a:pPr>
            <a:r>
              <a:rPr lang="en-US" sz="1600" dirty="0" smtClean="0"/>
              <a:t>Go with the “correct most often or mostly true” statement.  Don’t get caught in the minute exceptions.</a:t>
            </a:r>
          </a:p>
          <a:p>
            <a:pPr marL="342900" indent="-342900">
              <a:buAutoNum type="arabicPeriod"/>
            </a:pPr>
            <a:r>
              <a:rPr lang="en-US" sz="1600" dirty="0" smtClean="0"/>
              <a:t>Think about the meanings of prefixes, suffixes, and word roots if you are unfamiliar with the terminology.</a:t>
            </a:r>
          </a:p>
          <a:p>
            <a:pPr marL="342900" indent="-342900">
              <a:buAutoNum type="arabicPeriod"/>
            </a:pPr>
            <a:r>
              <a:rPr lang="en-US" sz="1600" dirty="0" smtClean="0"/>
              <a:t>If the answer choice contains vocabulary you have never seen before (and you studied) it is probably a distractor, not the answer.</a:t>
            </a:r>
          </a:p>
          <a:p>
            <a:pPr marL="342900" indent="-342900">
              <a:buAutoNum type="arabicPeriod"/>
            </a:pPr>
            <a:r>
              <a:rPr lang="en-US" sz="1600" dirty="0" smtClean="0"/>
              <a:t>Watch out for the wording.  Is the question asking for the which is true or not true?</a:t>
            </a:r>
          </a:p>
          <a:p>
            <a:pPr marL="342900" indent="-342900">
              <a:buAutoNum type="arabicPeriod"/>
            </a:pPr>
            <a:r>
              <a:rPr lang="en-US" sz="1600" dirty="0" smtClean="0"/>
              <a:t>Use words such as </a:t>
            </a:r>
            <a:r>
              <a:rPr lang="en-US" sz="1600" i="1" dirty="0" smtClean="0"/>
              <a:t>all, more, always, </a:t>
            </a:r>
            <a:r>
              <a:rPr lang="en-US" sz="1600" dirty="0" smtClean="0"/>
              <a:t>and </a:t>
            </a:r>
            <a:r>
              <a:rPr lang="en-US" sz="1600" i="1" dirty="0" smtClean="0"/>
              <a:t>only </a:t>
            </a:r>
            <a:r>
              <a:rPr lang="en-US" sz="1600" dirty="0" smtClean="0"/>
              <a:t> as clues to the context of the answer.</a:t>
            </a:r>
          </a:p>
          <a:p>
            <a:pPr marL="342900" indent="-342900">
              <a:buAutoNum type="arabicPeriod"/>
            </a:pPr>
            <a:r>
              <a:rPr lang="en-US" sz="1600" dirty="0" smtClean="0"/>
              <a:t>Use the grammar in the question stem to help you (a vs an, plural vs singular).  </a:t>
            </a:r>
          </a:p>
          <a:p>
            <a:pPr marL="342900" indent="-342900">
              <a:buAutoNum type="arabicPeriod"/>
            </a:pPr>
            <a:r>
              <a:rPr lang="en-US" sz="1600" dirty="0" smtClean="0"/>
              <a:t>Read the question stem and the answer choice as a sentence.  Does it make sense?</a:t>
            </a:r>
            <a:endParaRPr lang="en-US" sz="1600" dirty="0"/>
          </a:p>
        </p:txBody>
      </p:sp>
    </p:spTree>
    <p:extLst>
      <p:ext uri="{BB962C8B-B14F-4D97-AF65-F5344CB8AC3E}">
        <p14:creationId xmlns:p14="http://schemas.microsoft.com/office/powerpoint/2010/main" val="3896831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7778" y="333557"/>
            <a:ext cx="8303056" cy="1323439"/>
          </a:xfrm>
          <a:prstGeom prst="rect">
            <a:avLst/>
          </a:prstGeom>
          <a:noFill/>
        </p:spPr>
        <p:txBody>
          <a:bodyPr wrap="square" rtlCol="0">
            <a:spAutoFit/>
          </a:bodyPr>
          <a:lstStyle/>
          <a:p>
            <a:r>
              <a:rPr lang="en-US" sz="4000" b="1" dirty="0" smtClean="0"/>
              <a:t>What are the benefits of reviewing </a:t>
            </a:r>
            <a:r>
              <a:rPr lang="en-US" sz="4000" b="1" dirty="0"/>
              <a:t>e</a:t>
            </a:r>
            <a:r>
              <a:rPr lang="en-US" sz="4000" b="1" dirty="0" smtClean="0"/>
              <a:t>xams with students</a:t>
            </a:r>
            <a:r>
              <a:rPr lang="en-US" sz="4000" b="1" dirty="0"/>
              <a:t>?</a:t>
            </a:r>
          </a:p>
        </p:txBody>
      </p:sp>
      <p:sp>
        <p:nvSpPr>
          <p:cNvPr id="5" name="TextBox 4"/>
          <p:cNvSpPr txBox="1"/>
          <p:nvPr/>
        </p:nvSpPr>
        <p:spPr>
          <a:xfrm>
            <a:off x="187778" y="3886199"/>
            <a:ext cx="6858000" cy="707886"/>
          </a:xfrm>
          <a:prstGeom prst="rect">
            <a:avLst/>
          </a:prstGeom>
          <a:noFill/>
        </p:spPr>
        <p:txBody>
          <a:bodyPr wrap="square" rtlCol="0">
            <a:spAutoFit/>
          </a:bodyPr>
          <a:lstStyle/>
          <a:p>
            <a:r>
              <a:rPr lang="en-US" sz="4000" b="1" dirty="0" smtClean="0">
                <a:latin typeface="+mj-lt"/>
              </a:rPr>
              <a:t>Disadvantages?</a:t>
            </a:r>
            <a:endParaRPr lang="en-US" sz="4000" b="1" dirty="0">
              <a:latin typeface="+mj-lt"/>
            </a:endParaRPr>
          </a:p>
        </p:txBody>
      </p:sp>
    </p:spTree>
    <p:extLst>
      <p:ext uri="{BB962C8B-B14F-4D97-AF65-F5344CB8AC3E}">
        <p14:creationId xmlns:p14="http://schemas.microsoft.com/office/powerpoint/2010/main" val="2684286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types of errors do students typically make on multiple choice questions?</a:t>
            </a:r>
            <a:endParaRPr lang="en-US" sz="3600" dirty="0"/>
          </a:p>
        </p:txBody>
      </p:sp>
      <p:pic>
        <p:nvPicPr>
          <p:cNvPr id="5" name="Picture 3" descr="C:\Users\Donna\AppData\Local\Microsoft\Windows\Temporary Internet Files\Content.IE5\7QDLJ7GG\MC90007871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96743" y="3574247"/>
            <a:ext cx="1870295" cy="202669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04107" y="1589088"/>
            <a:ext cx="6302829" cy="3970318"/>
          </a:xfrm>
          <a:prstGeom prst="rect">
            <a:avLst/>
          </a:prstGeom>
        </p:spPr>
        <p:txBody>
          <a:bodyPr wrap="square">
            <a:spAutoFit/>
          </a:bodyPr>
          <a:lstStyle/>
          <a:p>
            <a:r>
              <a:rPr lang="en-US" b="1" u="sng" dirty="0" smtClean="0"/>
              <a:t>Type </a:t>
            </a:r>
            <a:r>
              <a:rPr lang="en-US" b="1" u="sng" dirty="0"/>
              <a:t>I Error</a:t>
            </a:r>
            <a:r>
              <a:rPr lang="en-US" dirty="0"/>
              <a:t>:  “</a:t>
            </a:r>
            <a:r>
              <a:rPr lang="en-US" dirty="0" err="1"/>
              <a:t>Headbangers</a:t>
            </a:r>
            <a:r>
              <a:rPr lang="en-US" dirty="0"/>
              <a:t>” or</a:t>
            </a:r>
          </a:p>
          <a:p>
            <a:r>
              <a:rPr lang="en-US" dirty="0"/>
              <a:t>“</a:t>
            </a:r>
            <a:r>
              <a:rPr lang="en-US" dirty="0" err="1"/>
              <a:t>Doh</a:t>
            </a:r>
            <a:r>
              <a:rPr lang="en-US" dirty="0"/>
              <a:t>, I knew that”; </a:t>
            </a:r>
            <a:r>
              <a:rPr lang="en-US" i="1" dirty="0"/>
              <a:t>Carelessness</a:t>
            </a:r>
          </a:p>
          <a:p>
            <a:pPr marL="800100" lvl="1" indent="-342900">
              <a:buFont typeface="Arial" panose="020B0604020202020204" pitchFamily="34" charset="0"/>
              <a:buChar char="•"/>
            </a:pPr>
            <a:r>
              <a:rPr lang="en-US" dirty="0"/>
              <a:t>Read too fast or just spotted</a:t>
            </a:r>
          </a:p>
          <a:p>
            <a:pPr lvl="1"/>
            <a:r>
              <a:rPr lang="en-US" dirty="0"/>
              <a:t>    </a:t>
            </a:r>
            <a:r>
              <a:rPr lang="en-US" dirty="0" smtClean="0"/>
              <a:t>  </a:t>
            </a:r>
            <a:r>
              <a:rPr lang="en-US" dirty="0"/>
              <a:t>key words</a:t>
            </a:r>
          </a:p>
          <a:p>
            <a:pPr marL="800100" lvl="1" indent="-342900">
              <a:buFont typeface="Arial" panose="020B0604020202020204" pitchFamily="34" charset="0"/>
              <a:buChar char="•"/>
            </a:pPr>
            <a:r>
              <a:rPr lang="en-US" dirty="0"/>
              <a:t>Circled right answer on exam but bubbled incorrectly on </a:t>
            </a:r>
            <a:r>
              <a:rPr lang="en-US" dirty="0" err="1"/>
              <a:t>scantron</a:t>
            </a:r>
            <a:r>
              <a:rPr lang="en-US" dirty="0"/>
              <a:t> or not at all</a:t>
            </a:r>
          </a:p>
          <a:p>
            <a:pPr marL="800100" lvl="1" indent="-342900">
              <a:buFont typeface="Arial" panose="020B0604020202020204" pitchFamily="34" charset="0"/>
              <a:buChar char="•"/>
            </a:pPr>
            <a:r>
              <a:rPr lang="en-US" dirty="0"/>
              <a:t>Second guessing oneself</a:t>
            </a:r>
          </a:p>
          <a:p>
            <a:pPr lvl="1"/>
            <a:endParaRPr lang="en-US" dirty="0"/>
          </a:p>
          <a:p>
            <a:r>
              <a:rPr lang="en-US" b="1" u="sng" dirty="0"/>
              <a:t>Type II Error</a:t>
            </a:r>
            <a:r>
              <a:rPr lang="en-US" b="1" dirty="0"/>
              <a:t>:</a:t>
            </a:r>
            <a:r>
              <a:rPr lang="en-US" dirty="0"/>
              <a:t>   “Something about the question”</a:t>
            </a:r>
          </a:p>
          <a:p>
            <a:pPr marL="800100" lvl="1" indent="-342900">
              <a:buFont typeface="Arial" panose="020B0604020202020204" pitchFamily="34" charset="0"/>
              <a:buChar char="•"/>
            </a:pPr>
            <a:r>
              <a:rPr lang="en-US" dirty="0"/>
              <a:t>Student gets confused by wording.  Superficial understanding of topic or problem with the question.</a:t>
            </a:r>
          </a:p>
          <a:p>
            <a:endParaRPr lang="en-US" dirty="0">
              <a:latin typeface="Lucida Handwriting" pitchFamily="66" charset="0"/>
            </a:endParaRPr>
          </a:p>
          <a:p>
            <a:r>
              <a:rPr lang="en-US" b="1" u="sng" dirty="0"/>
              <a:t>Type III Error</a:t>
            </a:r>
            <a:r>
              <a:rPr lang="en-US" b="1" dirty="0"/>
              <a:t>:</a:t>
            </a:r>
            <a:r>
              <a:rPr lang="en-US" dirty="0"/>
              <a:t> “I just didn’t know the answer”</a:t>
            </a:r>
          </a:p>
          <a:p>
            <a:pPr marL="800100" lvl="1" indent="-342900">
              <a:buFont typeface="Arial" panose="020B0604020202020204" pitchFamily="34" charset="0"/>
              <a:buChar char="•"/>
            </a:pPr>
            <a:r>
              <a:rPr lang="en-US" dirty="0"/>
              <a:t>Student needs to attend class and STUDY</a:t>
            </a:r>
          </a:p>
        </p:txBody>
      </p:sp>
      <p:sp>
        <p:nvSpPr>
          <p:cNvPr id="7" name="TextBox 6"/>
          <p:cNvSpPr txBox="1"/>
          <p:nvPr/>
        </p:nvSpPr>
        <p:spPr>
          <a:xfrm>
            <a:off x="106135" y="5804808"/>
            <a:ext cx="7176407" cy="646331"/>
          </a:xfrm>
          <a:prstGeom prst="rect">
            <a:avLst/>
          </a:prstGeom>
          <a:noFill/>
        </p:spPr>
        <p:txBody>
          <a:bodyPr wrap="square" rtlCol="0">
            <a:spAutoFit/>
          </a:bodyPr>
          <a:lstStyle/>
          <a:p>
            <a:r>
              <a:rPr lang="en-US" sz="1200" b="1" dirty="0" err="1"/>
              <a:t>Tichenor</a:t>
            </a:r>
            <a:r>
              <a:rPr lang="en-US" sz="1200" b="1" dirty="0"/>
              <a:t>, L. (2009). Tips on </a:t>
            </a:r>
            <a:r>
              <a:rPr lang="en-US" sz="1200" b="1" dirty="0" err="1"/>
              <a:t>Classrom</a:t>
            </a:r>
            <a:r>
              <a:rPr lang="en-US" sz="1200" b="1" dirty="0"/>
              <a:t> Assessment: How to Teach Our Students to Take Multiple-Choice Exams. In </a:t>
            </a:r>
            <a:r>
              <a:rPr lang="en-US" sz="1200" b="1" i="1" dirty="0"/>
              <a:t>College Science Teachers Guide to Assessment</a:t>
            </a:r>
            <a:r>
              <a:rPr lang="en-US" sz="1200" b="1" dirty="0"/>
              <a:t> (pp. 43-44). Arlington: </a:t>
            </a:r>
            <a:r>
              <a:rPr lang="en-US" sz="1200" b="1" dirty="0" err="1"/>
              <a:t>NSTApress</a:t>
            </a:r>
            <a:r>
              <a:rPr lang="en-US" sz="1200" b="1" dirty="0"/>
              <a:t>.</a:t>
            </a:r>
          </a:p>
          <a:p>
            <a:endParaRPr lang="en-US" sz="1200" b="1" dirty="0"/>
          </a:p>
        </p:txBody>
      </p:sp>
    </p:spTree>
    <p:extLst>
      <p:ext uri="{BB962C8B-B14F-4D97-AF65-F5344CB8AC3E}">
        <p14:creationId xmlns:p14="http://schemas.microsoft.com/office/powerpoint/2010/main" val="815117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8793" y="304800"/>
            <a:ext cx="8678636" cy="1569660"/>
          </a:xfrm>
          <a:prstGeom prst="rect">
            <a:avLst/>
          </a:prstGeom>
          <a:noFill/>
        </p:spPr>
        <p:txBody>
          <a:bodyPr wrap="square" rtlCol="0">
            <a:spAutoFit/>
          </a:bodyPr>
          <a:lstStyle/>
          <a:p>
            <a:r>
              <a:rPr lang="en-US" sz="3200" b="1" dirty="0" smtClean="0">
                <a:latin typeface="+mj-lt"/>
              </a:rPr>
              <a:t>How do we provide opportunities for reflection on exams when the classes have enrollments</a:t>
            </a:r>
          </a:p>
          <a:p>
            <a:r>
              <a:rPr lang="en-US" sz="3200" b="1" dirty="0" smtClean="0">
                <a:latin typeface="+mj-lt"/>
              </a:rPr>
              <a:t>from 60-550?</a:t>
            </a:r>
            <a:endParaRPr lang="en-US" sz="3200" b="1" dirty="0">
              <a:latin typeface="+mj-lt"/>
            </a:endParaRPr>
          </a:p>
        </p:txBody>
      </p:sp>
      <p:sp>
        <p:nvSpPr>
          <p:cNvPr id="5" name="TextBox 4"/>
          <p:cNvSpPr txBox="1"/>
          <p:nvPr/>
        </p:nvSpPr>
        <p:spPr>
          <a:xfrm>
            <a:off x="579664" y="2411186"/>
            <a:ext cx="8107136" cy="2308324"/>
          </a:xfrm>
          <a:prstGeom prst="rect">
            <a:avLst/>
          </a:prstGeom>
          <a:noFill/>
        </p:spPr>
        <p:txBody>
          <a:bodyPr wrap="square" rtlCol="0">
            <a:spAutoFit/>
          </a:bodyPr>
          <a:lstStyle/>
          <a:p>
            <a:r>
              <a:rPr lang="en-US" sz="2400" dirty="0" smtClean="0"/>
              <a:t>100 students x 5 minutes to hand them their exam and set them at a table or desk to review it= over 8 hours of time</a:t>
            </a:r>
          </a:p>
          <a:p>
            <a:endParaRPr lang="en-US" sz="2400" dirty="0"/>
          </a:p>
          <a:p>
            <a:r>
              <a:rPr lang="en-US" sz="2400" dirty="0" smtClean="0"/>
              <a:t>535 students x 5 minutes = over 44 hours</a:t>
            </a:r>
          </a:p>
          <a:p>
            <a:endParaRPr lang="en-US" sz="2400" dirty="0"/>
          </a:p>
          <a:p>
            <a:endParaRPr lang="en-US" sz="2400" dirty="0" smtClean="0"/>
          </a:p>
        </p:txBody>
      </p:sp>
      <p:pic>
        <p:nvPicPr>
          <p:cNvPr id="1026" name="Picture 2" descr="C:\Users\Donna\AppData\Local\Microsoft\Windows\Temporary Internet Files\Content.IE5\D7S9FDQG\time-managemen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650" y="3806891"/>
            <a:ext cx="2705406" cy="2411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7581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810653883"/>
              </p:ext>
            </p:extLst>
          </p:nvPr>
        </p:nvGraphicFramePr>
        <p:xfrm>
          <a:off x="1063690" y="158726"/>
          <a:ext cx="6830002" cy="5710220"/>
        </p:xfrm>
        <a:graphic>
          <a:graphicData uri="http://schemas.openxmlformats.org/drawingml/2006/table">
            <a:tbl>
              <a:tblPr>
                <a:tableStyleId>{5C22544A-7EE6-4342-B048-85BDC9FD1C3A}</a:tableStyleId>
              </a:tblPr>
              <a:tblGrid>
                <a:gridCol w="2771598"/>
                <a:gridCol w="289886"/>
                <a:gridCol w="289886"/>
                <a:gridCol w="289886"/>
                <a:gridCol w="289886"/>
                <a:gridCol w="289886"/>
                <a:gridCol w="289886"/>
                <a:gridCol w="289886"/>
                <a:gridCol w="289886"/>
                <a:gridCol w="289886"/>
                <a:gridCol w="289886"/>
                <a:gridCol w="289886"/>
                <a:gridCol w="289886"/>
                <a:gridCol w="289886"/>
                <a:gridCol w="289886"/>
              </a:tblGrid>
              <a:tr h="219501">
                <a:tc gridSpan="15">
                  <a:txBody>
                    <a:bodyPr/>
                    <a:lstStyle/>
                    <a:p>
                      <a:pPr algn="ctr" fontAlgn="b"/>
                      <a:r>
                        <a:rPr lang="en-US" sz="1000" b="1" u="none" strike="noStrike" dirty="0">
                          <a:effectLst/>
                        </a:rPr>
                        <a:t>ANALYZING YOUR RETURNED TESTS</a:t>
                      </a:r>
                      <a:endParaRPr lang="en-US" sz="1000" b="1" i="1" u="none" strike="noStrike" dirty="0">
                        <a:effectLst/>
                        <a:latin typeface="Berlin Sans FB"/>
                      </a:endParaRPr>
                    </a:p>
                  </a:txBody>
                  <a:tcPr marL="5121" marR="5121" marT="5121"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9501">
                <a:tc>
                  <a:txBody>
                    <a:bodyPr/>
                    <a:lstStyle/>
                    <a:p>
                      <a:pPr algn="l" fontAlgn="b"/>
                      <a:endParaRPr lang="en-US" sz="1000" b="0" i="0" u="none" strike="noStrike">
                        <a:effectLst/>
                        <a:latin typeface="Berlin Sans FB"/>
                      </a:endParaRPr>
                    </a:p>
                  </a:txBody>
                  <a:tcPr marL="5121" marR="5121" marT="5121" marB="0" anchor="b"/>
                </a:tc>
                <a:tc>
                  <a:txBody>
                    <a:bodyPr/>
                    <a:lstStyle/>
                    <a:p>
                      <a:pPr algn="ctr" fontAlgn="b"/>
                      <a:endParaRPr lang="en-US" sz="1000" b="1" i="1"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c>
                  <a:txBody>
                    <a:bodyPr/>
                    <a:lstStyle/>
                    <a:p>
                      <a:pPr algn="l" fontAlgn="b"/>
                      <a:endParaRPr lang="en-US" sz="1000" b="0" i="0" u="none" strike="noStrike">
                        <a:effectLst/>
                        <a:latin typeface="Berlin Sans FB"/>
                      </a:endParaRPr>
                    </a:p>
                  </a:txBody>
                  <a:tcPr marL="5121" marR="5121" marT="5121" marB="0" anchor="b"/>
                </a:tc>
              </a:tr>
              <a:tr h="274377">
                <a:tc>
                  <a:txBody>
                    <a:bodyPr/>
                    <a:lstStyle/>
                    <a:p>
                      <a:pPr algn="r" fontAlgn="ctr"/>
                      <a:r>
                        <a:rPr lang="en-US" sz="1000" b="1" u="none" strike="noStrike" dirty="0">
                          <a:effectLst/>
                        </a:rPr>
                        <a:t>Test Item Missed</a:t>
                      </a:r>
                      <a:endParaRPr lang="en-US" sz="1000" b="1" i="0" u="none" strike="noStrike" dirty="0">
                        <a:effectLst/>
                        <a:latin typeface="Berlin Sans FB"/>
                      </a:endParaRPr>
                    </a:p>
                  </a:txBody>
                  <a:tcPr marL="5121" marR="5121" marT="5121" marB="0" anchor="ctr"/>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290054">
                <a:tc>
                  <a:txBody>
                    <a:bodyPr/>
                    <a:lstStyle/>
                    <a:p>
                      <a:pPr algn="l" fontAlgn="b"/>
                      <a:r>
                        <a:rPr lang="en-US" sz="1000" b="1" u="none" strike="noStrike" dirty="0">
                          <a:effectLst/>
                        </a:rPr>
                        <a:t>Study Methods</a:t>
                      </a:r>
                      <a:endParaRPr lang="en-US" sz="1000" b="1"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did not read the text thoroughly.</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The information was not in my notes.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studied the information but could not remember it.</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dirty="0">
                          <a:effectLst/>
                        </a:rPr>
                        <a:t>I knew </a:t>
                      </a:r>
                      <a:r>
                        <a:rPr lang="en-US" sz="1000" u="none" strike="noStrike" dirty="0" smtClean="0">
                          <a:effectLst/>
                        </a:rPr>
                        <a:t>the gist of the information </a:t>
                      </a:r>
                      <a:r>
                        <a:rPr lang="en-US" sz="1000" u="none" strike="noStrike" dirty="0">
                          <a:effectLst/>
                        </a:rPr>
                        <a:t>but needed verbatim information.</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dirty="0">
                          <a:effectLst/>
                        </a:rPr>
                        <a:t>I knew the information but could not apply it.</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88142">
                <a:tc>
                  <a:txBody>
                    <a:bodyPr/>
                    <a:lstStyle/>
                    <a:p>
                      <a:pPr algn="l" fontAlgn="b"/>
                      <a:r>
                        <a:rPr lang="en-US" sz="1000" u="none" strike="noStrike" dirty="0">
                          <a:effectLst/>
                        </a:rPr>
                        <a:t>I studied the wrong information.</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290054">
                <a:tc>
                  <a:txBody>
                    <a:bodyPr/>
                    <a:lstStyle/>
                    <a:p>
                      <a:pPr algn="l" fontAlgn="b"/>
                      <a:r>
                        <a:rPr lang="en-US" sz="1000" b="1" u="none" strike="noStrike" dirty="0">
                          <a:effectLst/>
                        </a:rPr>
                        <a:t>Test Anxiety</a:t>
                      </a:r>
                      <a:endParaRPr lang="en-US" sz="1000" b="1"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r>
              <a:tr h="156785">
                <a:tc>
                  <a:txBody>
                    <a:bodyPr/>
                    <a:lstStyle/>
                    <a:p>
                      <a:pPr algn="l" fontAlgn="b"/>
                      <a:r>
                        <a:rPr lang="en-US" sz="1000" u="none" strike="noStrike">
                          <a:effectLst/>
                        </a:rPr>
                        <a:t>I experienced mental block.</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spent too much time daydreaming.</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was so tired I could not concentrate.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was so hungry I could not concentrate.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panicked.</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290054">
                <a:tc>
                  <a:txBody>
                    <a:bodyPr/>
                    <a:lstStyle/>
                    <a:p>
                      <a:pPr algn="l" fontAlgn="b"/>
                      <a:r>
                        <a:rPr lang="en-US" sz="1000" b="1" u="none" strike="noStrike" dirty="0">
                          <a:effectLst/>
                        </a:rPr>
                        <a:t>Test Taking Skills</a:t>
                      </a:r>
                      <a:endParaRPr lang="en-US" sz="1000" b="1"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carelessly marked a wrong choice.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did not eliminate grammatically incorrect choices.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did not choose the correct choice.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did not notice limiting words.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did not notice a double negative.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changed a correct answer to a wrong one.</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missed the directions.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misread the questions.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made poor use of the time provided.</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88142">
                <a:tc>
                  <a:txBody>
                    <a:bodyPr/>
                    <a:lstStyle/>
                    <a:p>
                      <a:pPr algn="l" fontAlgn="b"/>
                      <a:r>
                        <a:rPr lang="en-US" sz="1000" u="none" strike="noStrike">
                          <a:effectLst/>
                        </a:rPr>
                        <a:t>I wrote poorly organized responses.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u="none" strike="noStrike">
                          <a:effectLst/>
                        </a:rPr>
                        <a:t>I wrote incomplete responses.</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156785">
                <a:tc>
                  <a:txBody>
                    <a:bodyPr/>
                    <a:lstStyle/>
                    <a:p>
                      <a:pPr algn="l" fontAlgn="b"/>
                      <a:r>
                        <a:rPr lang="en-US" sz="1000" b="1" u="none" strike="noStrike" dirty="0" smtClean="0">
                          <a:effectLst/>
                        </a:rPr>
                        <a:t>Other:</a:t>
                      </a:r>
                      <a:endParaRPr lang="en-US" sz="1000" b="1"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r>
              <a:tr h="290054">
                <a:tc>
                  <a:txBody>
                    <a:bodyPr/>
                    <a:lstStyle/>
                    <a:p>
                      <a:pPr algn="l" fontAlgn="b"/>
                      <a:r>
                        <a:rPr lang="en-US" sz="1000" b="1" u="none" strike="noStrike" dirty="0">
                          <a:effectLst/>
                        </a:rPr>
                        <a:t>Strategies for Improvement:</a:t>
                      </a:r>
                      <a:endParaRPr lang="en-US" sz="1000" b="1" i="0" u="none" strike="noStrike" dirty="0">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a:effectLst/>
                        </a:rPr>
                        <a:t> </a:t>
                      </a:r>
                      <a:endParaRPr lang="en-US" sz="1000" b="0" i="0" u="none" strike="noStrike">
                        <a:effectLst/>
                        <a:latin typeface="Berlin Sans FB"/>
                      </a:endParaRPr>
                    </a:p>
                  </a:txBody>
                  <a:tcPr marL="5121" marR="5121" marT="5121" marB="0" anchor="b"/>
                </a:tc>
                <a:tc>
                  <a:txBody>
                    <a:bodyPr/>
                    <a:lstStyle/>
                    <a:p>
                      <a:pPr algn="l" fontAlgn="b"/>
                      <a:r>
                        <a:rPr lang="en-US" sz="1000" u="none" strike="noStrike" dirty="0">
                          <a:effectLst/>
                        </a:rPr>
                        <a:t> </a:t>
                      </a:r>
                      <a:endParaRPr lang="en-US" sz="1000" b="0" i="0" u="none" strike="noStrike" dirty="0">
                        <a:effectLst/>
                        <a:latin typeface="Berlin Sans FB"/>
                      </a:endParaRPr>
                    </a:p>
                  </a:txBody>
                  <a:tcPr marL="5121" marR="5121" marT="5121" marB="0" anchor="b"/>
                </a:tc>
              </a:tr>
            </a:tbl>
          </a:graphicData>
        </a:graphic>
      </p:graphicFrame>
      <p:sp>
        <p:nvSpPr>
          <p:cNvPr id="7" name="Rectangle 6"/>
          <p:cNvSpPr/>
          <p:nvPr/>
        </p:nvSpPr>
        <p:spPr>
          <a:xfrm>
            <a:off x="1387151" y="6008132"/>
            <a:ext cx="5943600" cy="369332"/>
          </a:xfrm>
          <a:prstGeom prst="rect">
            <a:avLst/>
          </a:prstGeom>
        </p:spPr>
        <p:txBody>
          <a:bodyPr wrap="square">
            <a:spAutoFit/>
          </a:bodyPr>
          <a:lstStyle/>
          <a:p>
            <a:r>
              <a:rPr lang="en-US" dirty="0"/>
              <a:t>http://www.las.uh.edu/LSS/study-strategies-handouts.aspx</a:t>
            </a:r>
          </a:p>
        </p:txBody>
      </p:sp>
    </p:spTree>
    <p:extLst>
      <p:ext uri="{BB962C8B-B14F-4D97-AF65-F5344CB8AC3E}">
        <p14:creationId xmlns:p14="http://schemas.microsoft.com/office/powerpoint/2010/main" val="1765044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91886" y="274638"/>
            <a:ext cx="8546841" cy="1143000"/>
          </a:xfrm>
        </p:spPr>
        <p:txBody>
          <a:bodyPr/>
          <a:lstStyle/>
          <a:p>
            <a:r>
              <a:rPr lang="en-US" sz="3200" b="1" dirty="0" smtClean="0"/>
              <a:t>Self-evaluation strategies to</a:t>
            </a:r>
            <a:r>
              <a:rPr lang="en-US" sz="3200" b="1" dirty="0"/>
              <a:t> </a:t>
            </a:r>
            <a:r>
              <a:rPr lang="en-US" sz="3200" b="1" dirty="0" smtClean="0"/>
              <a:t>help students assess preparedness and</a:t>
            </a:r>
            <a:r>
              <a:rPr lang="en-US" sz="3200" b="1" dirty="0"/>
              <a:t> </a:t>
            </a:r>
            <a:r>
              <a:rPr lang="en-US" sz="3200" b="1" dirty="0" smtClean="0"/>
              <a:t>foster good study skills:</a:t>
            </a:r>
            <a:r>
              <a:rPr lang="en-US" sz="3600" b="1" dirty="0" smtClean="0"/>
              <a:t/>
            </a:r>
            <a:br>
              <a:rPr lang="en-US" sz="3600" b="1" dirty="0" smtClean="0"/>
            </a:br>
            <a:endParaRPr lang="en-US" sz="3600" b="1" dirty="0"/>
          </a:p>
        </p:txBody>
      </p:sp>
      <p:sp>
        <p:nvSpPr>
          <p:cNvPr id="5" name="TextBox 4"/>
          <p:cNvSpPr txBox="1"/>
          <p:nvPr/>
        </p:nvSpPr>
        <p:spPr>
          <a:xfrm>
            <a:off x="513184" y="1464291"/>
            <a:ext cx="8341567" cy="4698722"/>
          </a:xfrm>
          <a:prstGeom prst="rect">
            <a:avLst/>
          </a:prstGeom>
          <a:noFill/>
        </p:spPr>
        <p:txBody>
          <a:bodyPr wrap="square" rtlCol="0">
            <a:spAutoFit/>
          </a:bodyPr>
          <a:lstStyle/>
          <a:p>
            <a:pPr>
              <a:spcAft>
                <a:spcPts val="1000"/>
              </a:spcAft>
            </a:pPr>
            <a:endParaRPr lang="en-US" dirty="0"/>
          </a:p>
          <a:p>
            <a:pPr>
              <a:spcAft>
                <a:spcPts val="1000"/>
              </a:spcAft>
            </a:pPr>
            <a:r>
              <a:rPr lang="en-US" b="1" dirty="0" smtClean="0"/>
              <a:t>Through clicker questions or short class surveys, ask basic questions:</a:t>
            </a:r>
          </a:p>
          <a:p>
            <a:pPr marL="342900" indent="-342900">
              <a:spcAft>
                <a:spcPts val="1000"/>
              </a:spcAft>
              <a:buAutoNum type="arabicPeriod"/>
            </a:pPr>
            <a:r>
              <a:rPr lang="en-US" dirty="0"/>
              <a:t>Have you reviewed your class notes since the last lecture</a:t>
            </a:r>
            <a:r>
              <a:rPr lang="en-US" dirty="0" smtClean="0"/>
              <a:t>?</a:t>
            </a:r>
          </a:p>
          <a:p>
            <a:pPr marL="342900" indent="-342900">
              <a:spcAft>
                <a:spcPts val="1000"/>
              </a:spcAft>
              <a:buAutoNum type="arabicPeriod"/>
            </a:pPr>
            <a:r>
              <a:rPr lang="en-US" dirty="0"/>
              <a:t>Are you taking notes? </a:t>
            </a:r>
            <a:endParaRPr lang="en-US" dirty="0" smtClean="0"/>
          </a:p>
          <a:p>
            <a:pPr marL="342900" indent="-342900">
              <a:spcAft>
                <a:spcPts val="1000"/>
              </a:spcAft>
              <a:buAutoNum type="arabicPeriod"/>
            </a:pPr>
            <a:r>
              <a:rPr lang="en-US" dirty="0"/>
              <a:t>Have you read chapter X yet</a:t>
            </a:r>
            <a:r>
              <a:rPr lang="en-US" dirty="0" smtClean="0"/>
              <a:t>?</a:t>
            </a:r>
          </a:p>
          <a:p>
            <a:pPr marL="342900" indent="-342900">
              <a:spcAft>
                <a:spcPts val="1000"/>
              </a:spcAft>
              <a:buAutoNum type="arabicPeriod"/>
            </a:pPr>
            <a:r>
              <a:rPr lang="en-US" dirty="0"/>
              <a:t>Did you do the Concept Checks at the end of each chapter section</a:t>
            </a:r>
            <a:r>
              <a:rPr lang="en-US" dirty="0" smtClean="0"/>
              <a:t>?</a:t>
            </a:r>
          </a:p>
          <a:p>
            <a:pPr marL="342900" indent="-342900">
              <a:spcAft>
                <a:spcPts val="1000"/>
              </a:spcAft>
              <a:buAutoNum type="arabicPeriod"/>
            </a:pPr>
            <a:r>
              <a:rPr lang="en-US" dirty="0"/>
              <a:t>Can you sketch the process without using your notes or the book</a:t>
            </a:r>
            <a:r>
              <a:rPr lang="en-US" dirty="0" smtClean="0"/>
              <a:t>?</a:t>
            </a:r>
          </a:p>
          <a:p>
            <a:pPr marL="342900" indent="-342900">
              <a:spcAft>
                <a:spcPts val="1000"/>
              </a:spcAft>
              <a:buAutoNum type="arabicPeriod"/>
            </a:pPr>
            <a:r>
              <a:rPr lang="en-US" dirty="0"/>
              <a:t>The number of hours I spend studying for this class a week </a:t>
            </a:r>
            <a:r>
              <a:rPr lang="en-US" dirty="0" smtClean="0"/>
              <a:t>is..</a:t>
            </a:r>
          </a:p>
          <a:p>
            <a:pPr marL="342900" indent="-342900">
              <a:spcAft>
                <a:spcPts val="1000"/>
              </a:spcAft>
              <a:buAutoNum type="arabicPeriod"/>
            </a:pPr>
            <a:r>
              <a:rPr lang="en-US" dirty="0"/>
              <a:t>When reading the textbook, </a:t>
            </a:r>
            <a:r>
              <a:rPr lang="en-US" dirty="0" smtClean="0"/>
              <a:t>do you </a:t>
            </a:r>
            <a:r>
              <a:rPr lang="en-US" dirty="0"/>
              <a:t>turn headings into questions to help stay </a:t>
            </a:r>
            <a:r>
              <a:rPr lang="en-US" dirty="0" smtClean="0"/>
              <a:t>focused</a:t>
            </a:r>
            <a:r>
              <a:rPr lang="en-US" dirty="0"/>
              <a:t>?</a:t>
            </a:r>
            <a:endParaRPr lang="en-US" dirty="0" smtClean="0"/>
          </a:p>
          <a:p>
            <a:pPr marL="342900" indent="-342900">
              <a:spcAft>
                <a:spcPts val="1000"/>
              </a:spcAft>
              <a:buAutoNum type="arabicPeriod"/>
            </a:pPr>
            <a:r>
              <a:rPr lang="en-US" dirty="0" smtClean="0"/>
              <a:t>Do you </a:t>
            </a:r>
            <a:r>
              <a:rPr lang="en-US" dirty="0"/>
              <a:t>take notes on paper or add them to the </a:t>
            </a:r>
            <a:r>
              <a:rPr lang="en-US" dirty="0" err="1"/>
              <a:t>powerpoints</a:t>
            </a:r>
            <a:r>
              <a:rPr lang="en-US" dirty="0"/>
              <a:t> during </a:t>
            </a:r>
            <a:r>
              <a:rPr lang="en-US" dirty="0" smtClean="0"/>
              <a:t>lecture?</a:t>
            </a:r>
          </a:p>
          <a:p>
            <a:pPr marL="342900" indent="-342900">
              <a:spcAft>
                <a:spcPts val="1000"/>
              </a:spcAft>
              <a:buAutoNum type="arabicPeriod"/>
            </a:pPr>
            <a:r>
              <a:rPr lang="en-US" dirty="0" smtClean="0"/>
              <a:t>Do you have a </a:t>
            </a:r>
            <a:r>
              <a:rPr lang="en-US" smtClean="0"/>
              <a:t>study group?</a:t>
            </a:r>
            <a:endParaRPr lang="en-US" dirty="0"/>
          </a:p>
        </p:txBody>
      </p:sp>
    </p:spTree>
    <p:extLst>
      <p:ext uri="{BB962C8B-B14F-4D97-AF65-F5344CB8AC3E}">
        <p14:creationId xmlns:p14="http://schemas.microsoft.com/office/powerpoint/2010/main" val="2615990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How do you advise students to prepare for your exams?</a:t>
            </a:r>
            <a:br>
              <a:rPr lang="en-US" sz="3600" b="1" dirty="0"/>
            </a:br>
            <a:endParaRPr lang="en-US" sz="3600" dirty="0"/>
          </a:p>
        </p:txBody>
      </p:sp>
      <p:pic>
        <p:nvPicPr>
          <p:cNvPr id="4" name="Picture 2" descr="C:\Users\Donna\AppData\Local\Microsoft\Windows\Temporary Internet Files\Content.IE5\F6MNFGUP\MC90008886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5600" y="4382998"/>
            <a:ext cx="1870465" cy="163395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57200" y="1615751"/>
            <a:ext cx="6248400" cy="4401205"/>
          </a:xfrm>
          <a:prstGeom prst="rect">
            <a:avLst/>
          </a:prstGeom>
          <a:noFill/>
        </p:spPr>
        <p:txBody>
          <a:bodyPr wrap="square" rtlCol="0">
            <a:spAutoFit/>
          </a:bodyPr>
          <a:lstStyle/>
          <a:p>
            <a:pPr marL="342900" indent="-342900">
              <a:buAutoNum type="arabicPeriod"/>
            </a:pPr>
            <a:r>
              <a:rPr lang="en-US" sz="1400" dirty="0" smtClean="0"/>
              <a:t>Attend class.  Participate.  Mentally engage.</a:t>
            </a:r>
          </a:p>
          <a:p>
            <a:pPr marL="342900" indent="-342900">
              <a:buAutoNum type="arabicPeriod"/>
            </a:pPr>
            <a:r>
              <a:rPr lang="en-US" sz="1400" dirty="0" smtClean="0"/>
              <a:t>Take notes.  Not just key words written on board.</a:t>
            </a:r>
          </a:p>
          <a:p>
            <a:pPr marL="342900" indent="-342900">
              <a:buAutoNum type="arabicPeriod"/>
            </a:pPr>
            <a:r>
              <a:rPr lang="en-US" sz="1400" dirty="0" smtClean="0"/>
              <a:t>Review class notes within 48 hours of lecture.</a:t>
            </a:r>
          </a:p>
          <a:p>
            <a:pPr marL="342900" indent="-342900">
              <a:buAutoNum type="arabicPeriod"/>
            </a:pPr>
            <a:r>
              <a:rPr lang="en-US" sz="1400" dirty="0" smtClean="0"/>
              <a:t>Read the text.</a:t>
            </a:r>
          </a:p>
          <a:p>
            <a:pPr marL="342900" indent="-342900">
              <a:buAutoNum type="arabicPeriod"/>
            </a:pPr>
            <a:r>
              <a:rPr lang="en-US" sz="1400" dirty="0" smtClean="0"/>
              <a:t>Do end of chapter questions.</a:t>
            </a:r>
          </a:p>
          <a:p>
            <a:pPr marL="342900" indent="-342900">
              <a:buAutoNum type="arabicPeriod"/>
            </a:pPr>
            <a:r>
              <a:rPr lang="en-US" sz="1400" dirty="0" smtClean="0"/>
              <a:t>Study with others.  </a:t>
            </a:r>
          </a:p>
          <a:p>
            <a:pPr marL="342900" indent="-342900">
              <a:buAutoNum type="arabicPeriod"/>
            </a:pPr>
            <a:r>
              <a:rPr lang="en-US" sz="1400" dirty="0"/>
              <a:t>Practice recall (avoiding the “illusion of knowing” trap):</a:t>
            </a:r>
          </a:p>
          <a:p>
            <a:pPr marL="800100" lvl="1" indent="-342900">
              <a:buFont typeface="+mj-lt"/>
              <a:buAutoNum type="alphaLcParenR"/>
            </a:pPr>
            <a:r>
              <a:rPr lang="en-US" sz="1400" dirty="0"/>
              <a:t>Write out a process or section of material as an outline or paragraph.</a:t>
            </a:r>
          </a:p>
          <a:p>
            <a:pPr marL="800100" lvl="1" indent="-342900">
              <a:buFont typeface="+mj-lt"/>
              <a:buAutoNum type="alphaLcParenR"/>
            </a:pPr>
            <a:r>
              <a:rPr lang="en-US" sz="1400" dirty="0"/>
              <a:t>Explain a concept to someone else.</a:t>
            </a:r>
          </a:p>
          <a:p>
            <a:pPr marL="800100" lvl="1" indent="-342900">
              <a:buFont typeface="+mj-lt"/>
              <a:buAutoNum type="alphaLcParenR"/>
            </a:pPr>
            <a:r>
              <a:rPr lang="en-US" sz="1400" dirty="0"/>
              <a:t>Diagram a process or draw a structure.</a:t>
            </a:r>
          </a:p>
          <a:p>
            <a:pPr marL="800100" lvl="1" indent="-342900">
              <a:buFont typeface="+mj-lt"/>
              <a:buAutoNum type="alphaLcParenR"/>
            </a:pPr>
            <a:r>
              <a:rPr lang="en-US" sz="1400" dirty="0"/>
              <a:t>Make a concept map.</a:t>
            </a:r>
          </a:p>
          <a:p>
            <a:pPr marL="800100" lvl="1" indent="-342900">
              <a:buFont typeface="+mj-lt"/>
              <a:buAutoNum type="alphaLcParenR"/>
            </a:pPr>
            <a:r>
              <a:rPr lang="en-US" sz="1400" dirty="0"/>
              <a:t>Do practice tests provided.  </a:t>
            </a:r>
            <a:r>
              <a:rPr lang="en-US" sz="1400" dirty="0" smtClean="0"/>
              <a:t>Make your own.</a:t>
            </a:r>
            <a:endParaRPr lang="en-US" sz="1400" dirty="0"/>
          </a:p>
          <a:p>
            <a:pPr marL="800100" lvl="1" indent="-342900">
              <a:buFont typeface="+mj-lt"/>
              <a:buAutoNum type="alphaLcParenR"/>
            </a:pPr>
            <a:r>
              <a:rPr lang="en-US" sz="1400" dirty="0"/>
              <a:t>Don’t just try to memorize answers. Try to understand why other answer choices are not correct</a:t>
            </a:r>
            <a:r>
              <a:rPr lang="en-US" sz="1400" dirty="0" smtClean="0"/>
              <a:t>.</a:t>
            </a:r>
          </a:p>
          <a:p>
            <a:pPr marL="342900" indent="-342900">
              <a:buAutoNum type="arabicPeriod"/>
            </a:pPr>
            <a:r>
              <a:rPr lang="en-US" sz="1400" dirty="0" smtClean="0"/>
              <a:t>Set up a study schedule and stick to it.  Assign an “accountability coach” to ensure you stick to it.</a:t>
            </a:r>
          </a:p>
          <a:p>
            <a:pPr marL="342900" indent="-342900">
              <a:buAutoNum type="arabicPeriod"/>
            </a:pPr>
            <a:r>
              <a:rPr lang="en-US" sz="1400" dirty="0" smtClean="0"/>
              <a:t>Get some sleep before the exam.  All-nighters just make the brain foggy.  </a:t>
            </a:r>
          </a:p>
          <a:p>
            <a:pPr marL="342900" indent="-342900">
              <a:buAutoNum type="arabicPeriod"/>
            </a:pPr>
            <a:r>
              <a:rPr lang="en-US" sz="1400" dirty="0" smtClean="0"/>
              <a:t>Take a break.  A saturated sponge will not take up anymore water.  A saturated brain needs time to process information too or it won’t soak it up either.</a:t>
            </a:r>
          </a:p>
          <a:p>
            <a:pPr marL="800100" lvl="1" indent="-342900">
              <a:buFont typeface="+mj-lt"/>
              <a:buAutoNum type="alphaLcParenR"/>
            </a:pPr>
            <a:endParaRPr lang="en-US" sz="1400" dirty="0" smtClean="0"/>
          </a:p>
        </p:txBody>
      </p:sp>
    </p:spTree>
    <p:extLst>
      <p:ext uri="{BB962C8B-B14F-4D97-AF65-F5344CB8AC3E}">
        <p14:creationId xmlns:p14="http://schemas.microsoft.com/office/powerpoint/2010/main" val="661059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TotalTime>
  <Words>1574</Words>
  <Application>Microsoft Office PowerPoint</Application>
  <PresentationFormat>On-screen Show (4:3)</PresentationFormat>
  <Paragraphs>511</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How do YOU Approach a Multiple Choice Test?</vt:lpstr>
      <vt:lpstr>PowerPoint Presentation</vt:lpstr>
      <vt:lpstr>PowerPoint Presentation</vt:lpstr>
      <vt:lpstr>What types of errors do students typically make on multiple choice questions?</vt:lpstr>
      <vt:lpstr>PowerPoint Presentation</vt:lpstr>
      <vt:lpstr>PowerPoint Presentation</vt:lpstr>
      <vt:lpstr>Self-evaluation strategies to help students assess preparedness and foster good study skills: </vt:lpstr>
      <vt:lpstr>How do you advise students to prepare for your exams? </vt:lpstr>
      <vt:lpstr>How to read the textbook:</vt:lpstr>
    </vt:vector>
  </TitlesOfParts>
  <Company>University of Houston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Watts</dc:creator>
  <cp:lastModifiedBy>Donna</cp:lastModifiedBy>
  <cp:revision>53</cp:revision>
  <dcterms:created xsi:type="dcterms:W3CDTF">2011-10-03T13:05:40Z</dcterms:created>
  <dcterms:modified xsi:type="dcterms:W3CDTF">2015-07-09T03:05:07Z</dcterms:modified>
</cp:coreProperties>
</file>