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FC11-5146-4725-AF45-10E213E7FAEF}" type="datetimeFigureOut">
              <a:rPr lang="en-US" smtClean="0"/>
              <a:t>7/19/2015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D881B-FAF3-4115-B305-07695DAD3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3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 descr="NSM secondar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NSM tertiary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446520"/>
            <a:ext cx="4749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4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5"/>
          <p:cNvSpPr/>
          <p:nvPr userDrawn="1"/>
        </p:nvSpPr>
        <p:spPr>
          <a:xfrm>
            <a:off x="0" y="-4704"/>
            <a:ext cx="8915400" cy="6405503"/>
          </a:xfrm>
          <a:custGeom>
            <a:avLst/>
            <a:gdLst>
              <a:gd name="connsiteX0" fmla="*/ 838505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0 w 8686800"/>
              <a:gd name="connsiteY7" fmla="*/ 838505 h 6400800"/>
              <a:gd name="connsiteX8" fmla="*/ 838505 w 8686800"/>
              <a:gd name="connsiteY8" fmla="*/ 0 h 6400800"/>
              <a:gd name="connsiteX0" fmla="*/ 838505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838505 w 8686800"/>
              <a:gd name="connsiteY7" fmla="*/ 0 h 6400800"/>
              <a:gd name="connsiteX0" fmla="*/ 1246 w 8686800"/>
              <a:gd name="connsiteY0" fmla="*/ 9408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1246 w 8686800"/>
              <a:gd name="connsiteY7" fmla="*/ 9408 h 6400800"/>
              <a:gd name="connsiteX0" fmla="*/ 1246 w 8686800"/>
              <a:gd name="connsiteY0" fmla="*/ 9408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1246 w 8686800"/>
              <a:gd name="connsiteY7" fmla="*/ 9408 h 6400800"/>
              <a:gd name="connsiteX0" fmla="*/ 799558 w 9485112"/>
              <a:gd name="connsiteY0" fmla="*/ 9408 h 6400800"/>
              <a:gd name="connsiteX1" fmla="*/ 9485112 w 9485112"/>
              <a:gd name="connsiteY1" fmla="*/ 0 h 6400800"/>
              <a:gd name="connsiteX2" fmla="*/ 9485112 w 9485112"/>
              <a:gd name="connsiteY2" fmla="*/ 0 h 6400800"/>
              <a:gd name="connsiteX3" fmla="*/ 9485112 w 9485112"/>
              <a:gd name="connsiteY3" fmla="*/ 5562295 h 6400800"/>
              <a:gd name="connsiteX4" fmla="*/ 8646607 w 9485112"/>
              <a:gd name="connsiteY4" fmla="*/ 6400800 h 6400800"/>
              <a:gd name="connsiteX5" fmla="*/ 798312 w 9485112"/>
              <a:gd name="connsiteY5" fmla="*/ 6400800 h 6400800"/>
              <a:gd name="connsiteX6" fmla="*/ 798312 w 9485112"/>
              <a:gd name="connsiteY6" fmla="*/ 6400800 h 6400800"/>
              <a:gd name="connsiteX7" fmla="*/ 799558 w 9485112"/>
              <a:gd name="connsiteY7" fmla="*/ 9408 h 6400800"/>
              <a:gd name="connsiteX0" fmla="*/ 1246 w 8686800"/>
              <a:gd name="connsiteY0" fmla="*/ 9408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1246 w 8686800"/>
              <a:gd name="connsiteY7" fmla="*/ 9408 h 6400800"/>
              <a:gd name="connsiteX0" fmla="*/ 1 w 8897221"/>
              <a:gd name="connsiteY0" fmla="*/ 0 h 6461947"/>
              <a:gd name="connsiteX1" fmla="*/ 8897221 w 8897221"/>
              <a:gd name="connsiteY1" fmla="*/ 61147 h 6461947"/>
              <a:gd name="connsiteX2" fmla="*/ 8897221 w 8897221"/>
              <a:gd name="connsiteY2" fmla="*/ 61147 h 6461947"/>
              <a:gd name="connsiteX3" fmla="*/ 8897221 w 8897221"/>
              <a:gd name="connsiteY3" fmla="*/ 5623442 h 6461947"/>
              <a:gd name="connsiteX4" fmla="*/ 8058716 w 8897221"/>
              <a:gd name="connsiteY4" fmla="*/ 6461947 h 6461947"/>
              <a:gd name="connsiteX5" fmla="*/ 210421 w 8897221"/>
              <a:gd name="connsiteY5" fmla="*/ 6461947 h 6461947"/>
              <a:gd name="connsiteX6" fmla="*/ 210421 w 8897221"/>
              <a:gd name="connsiteY6" fmla="*/ 6461947 h 6461947"/>
              <a:gd name="connsiteX7" fmla="*/ 1 w 8897221"/>
              <a:gd name="connsiteY7" fmla="*/ 0 h 6461947"/>
              <a:gd name="connsiteX0" fmla="*/ 537469 w 8686800"/>
              <a:gd name="connsiteY0" fmla="*/ 333964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537469 w 8686800"/>
              <a:gd name="connsiteY7" fmla="*/ 333964 h 6400800"/>
              <a:gd name="connsiteX0" fmla="*/ 1247 w 8686800"/>
              <a:gd name="connsiteY0" fmla="*/ 0 h 6405503"/>
              <a:gd name="connsiteX1" fmla="*/ 8686800 w 8686800"/>
              <a:gd name="connsiteY1" fmla="*/ 4703 h 6405503"/>
              <a:gd name="connsiteX2" fmla="*/ 8686800 w 8686800"/>
              <a:gd name="connsiteY2" fmla="*/ 4703 h 6405503"/>
              <a:gd name="connsiteX3" fmla="*/ 8686800 w 8686800"/>
              <a:gd name="connsiteY3" fmla="*/ 5566998 h 6405503"/>
              <a:gd name="connsiteX4" fmla="*/ 7848295 w 8686800"/>
              <a:gd name="connsiteY4" fmla="*/ 6405503 h 6405503"/>
              <a:gd name="connsiteX5" fmla="*/ 0 w 8686800"/>
              <a:gd name="connsiteY5" fmla="*/ 6405503 h 6405503"/>
              <a:gd name="connsiteX6" fmla="*/ 0 w 8686800"/>
              <a:gd name="connsiteY6" fmla="*/ 6405503 h 6405503"/>
              <a:gd name="connsiteX7" fmla="*/ 1247 w 8686800"/>
              <a:gd name="connsiteY7" fmla="*/ 0 h 640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6800" h="6405503">
                <a:moveTo>
                  <a:pt x="1247" y="0"/>
                </a:moveTo>
                <a:lnTo>
                  <a:pt x="8686800" y="4703"/>
                </a:lnTo>
                <a:lnTo>
                  <a:pt x="8686800" y="4703"/>
                </a:lnTo>
                <a:lnTo>
                  <a:pt x="8686800" y="5566998"/>
                </a:lnTo>
                <a:cubicBezTo>
                  <a:pt x="8686800" y="6030092"/>
                  <a:pt x="8311389" y="6405503"/>
                  <a:pt x="7848295" y="6405503"/>
                </a:cubicBezTo>
                <a:lnTo>
                  <a:pt x="0" y="6405503"/>
                </a:lnTo>
                <a:lnTo>
                  <a:pt x="0" y="6405503"/>
                </a:lnTo>
                <a:cubicBezTo>
                  <a:pt x="208" y="5340271"/>
                  <a:pt x="624" y="3195696"/>
                  <a:pt x="12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oject2061.org/publications/atlas/default.htm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5382" y="289970"/>
            <a:ext cx="83106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33400" y="12461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Scientific Literacy: K-12 Benchmarks and Standards and You</a:t>
            </a:r>
            <a:endParaRPr 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5449" y="3334970"/>
            <a:ext cx="586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Faculty Development Workshop</a:t>
            </a:r>
          </a:p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April 19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2013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6641" y="5114044"/>
            <a:ext cx="5157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Donna L. Pattison, 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PhD</a:t>
            </a:r>
          </a:p>
          <a:p>
            <a:pPr algn="ctr"/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Instructional Professor</a:t>
            </a:r>
          </a:p>
          <a:p>
            <a:pPr algn="ctr"/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Department of Biology &amp; Biochemistry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59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8134350" cy="602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60960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Retrieved: http://www.project2061.org/publications/atlas/default.htm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02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440422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2796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439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4191000" cy="52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257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79</a:t>
            </a:r>
            <a:r>
              <a:rPr lang="en-US" baseline="30000" dirty="0" smtClean="0"/>
              <a:t>th</a:t>
            </a:r>
            <a:r>
              <a:rPr lang="en-US" dirty="0" smtClean="0"/>
              <a:t> Texas Legislature, 3</a:t>
            </a:r>
            <a:r>
              <a:rPr lang="en-US" baseline="30000" dirty="0" smtClean="0"/>
              <a:t>rd</a:t>
            </a:r>
            <a:r>
              <a:rPr lang="en-US" dirty="0" smtClean="0"/>
              <a:t> Session, House Bill 1:  Required Texas Education Agency (K-12) and the Texas Higher Education Coordinating Board (College/University) to establish vertical teams to develop College and Career Readiness Standards.  Standards approved in 2008.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6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1012939"/>
            <a:ext cx="8229600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BIOL1361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Lecture 1 and 2:  Introduction and Themes (Chapter 1)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Objectives: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Students will be able to identify overarching themes in biology and will be able to organize information into a hierarchy.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Students will recognize the following concepts: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1.  Organisms interact with the environment and each other.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2.  Energy is required for life.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3.  Structure and function are related.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4.  Biological systems can be regulated by positive or negative feedback.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5.  Many concepts in biology can be explained by looking at life through the lens of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evolutionary biology.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6.  Science is hypothesis driven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Alignment with College and Career Readiness Standards: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V.  Cross-Disciplinary Themes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D.  Classification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1.  Understand that scientists categorize things according to similarities and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   differences.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VI.  Biology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E.  Classification and taxonomy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1.  Know ways in which living things can be classified based on each organism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    internal and external structure, development, and relatedness of DNA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    sequences.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F.  Systems and homeostasis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1.  Know that organisms possess various structures and processes (feedback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    loops) that maintain steady internal conditions.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8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3082"/>
            <a:ext cx="896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Developing Coherent Goals for College Programs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2376" y="1299881"/>
            <a:ext cx="81399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National Science Foundation’s Course, Curriculum, and Laboratory Improvement (CCLI) Program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Department of Education’s Fund for Improvement of Postsecondary Education (FIPSE)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Department of Education’s Mathematics-Science Partnerships program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UH QEP:  Support for departmental teams engaged in curriculum reform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634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3271" y="1358153"/>
            <a:ext cx="6172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K-12 Benchmarks and Standards:</a:t>
            </a:r>
          </a:p>
          <a:p>
            <a:r>
              <a:rPr lang="en-US" sz="2400" dirty="0" smtClean="0"/>
              <a:t>	</a:t>
            </a:r>
          </a:p>
          <a:p>
            <a:pPr marL="342900" indent="-342900"/>
            <a:r>
              <a:rPr lang="en-US" sz="2400" dirty="0" smtClean="0"/>
              <a:t>1. What are they?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2. How are they created?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/>
            <a:r>
              <a:rPr lang="en-US" sz="2400" dirty="0" smtClean="0"/>
              <a:t>3. How are they applied at the K-12 level?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/>
            <a:r>
              <a:rPr lang="en-US" sz="2400" dirty="0" smtClean="0"/>
              <a:t>4. Why should college educators care and how do we use them?</a:t>
            </a:r>
          </a:p>
          <a:p>
            <a:pPr marL="342900" indent="-342900"/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32212" y="300317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Today’s Discussion: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728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9039" y="936813"/>
            <a:ext cx="66647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Project 2061</a:t>
            </a:r>
          </a:p>
          <a:p>
            <a:r>
              <a:rPr lang="en-US" i="1" dirty="0" smtClean="0"/>
              <a:t>Project of American Association for the Advancement of Science (AAAS), The National Research Council (NRC), and NSTA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Science for All Americans  (1989)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Benchmarks for Science Literacy (1993)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Atlas of Scientific Literacy:  Mapping K- 12 Science Learning</a:t>
            </a:r>
          </a:p>
          <a:p>
            <a:endParaRPr lang="en-US" dirty="0" smtClean="0"/>
          </a:p>
          <a:p>
            <a:r>
              <a:rPr lang="en-US" b="1" u="sng" dirty="0" smtClean="0"/>
              <a:t>National Science Education Standards (1996)</a:t>
            </a:r>
          </a:p>
          <a:p>
            <a:r>
              <a:rPr lang="en-US" i="1" dirty="0" smtClean="0"/>
              <a:t>NRC: The National Academies of Science</a:t>
            </a:r>
          </a:p>
          <a:p>
            <a:endParaRPr lang="en-US" dirty="0" smtClean="0"/>
          </a:p>
          <a:p>
            <a:r>
              <a:rPr lang="en-US" b="1" u="sng" dirty="0" smtClean="0"/>
              <a:t>Next Generation Standards (2013)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Based on the 2011 NRC report </a:t>
            </a:r>
            <a:r>
              <a:rPr lang="en-US" i="1" dirty="0" smtClean="0"/>
              <a:t>A Framework for K-12 Science Education: Practices, Crosscutting Concepts, and Core Ideas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Project of American Association for the Advancement of Science (AAAS), The National Research Council (NRC), and NSTA</a:t>
            </a:r>
          </a:p>
          <a:p>
            <a:pPr lvl="1">
              <a:buFont typeface="Arial" pitchFamily="34" charset="0"/>
              <a:buChar char="•"/>
            </a:pPr>
            <a:endParaRPr lang="en-US" i="1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Teams from 26 states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6189" y="125506"/>
            <a:ext cx="8256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Major Literacy Projects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0202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667" y="0"/>
            <a:ext cx="6460191" cy="632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2717" y="6115554"/>
            <a:ext cx="7138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Retrieved: http://www.project2061.org/publications/sfaa/online/sfaatoc.htm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86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28918"/>
            <a:ext cx="6626981" cy="543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17381" y="335141"/>
            <a:ext cx="19812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5966759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Retrieved http://www.project2061.org/publications/sfaa/default.htm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9390" y="42754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Science for All Americans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73676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"/>
            <a:ext cx="6705600" cy="628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68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332" y="1066800"/>
            <a:ext cx="822060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From Benchmarks to the Atlas Maps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14400" y="60960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Retrieved: http://www.project2061.org/publications/atlas/default.htm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2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048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Atlas of Scientific Literacy:  Mapping K- 12 Science Learning</a:t>
            </a:r>
          </a:p>
          <a:p>
            <a:pPr algn="ctr"/>
            <a:endParaRPr lang="en-US" sz="24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0600"/>
            <a:ext cx="6248400" cy="47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2036916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86774"/>
            <a:ext cx="1981200" cy="234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8128" y="6055659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Retrieved from </a:t>
            </a:r>
            <a:r>
              <a:rPr lang="en-US" dirty="0" smtClean="0">
                <a:hlinkClick r:id="rId5"/>
              </a:rPr>
              <a:t>http://www.project2061.org/publications/atlas/default.htm</a:t>
            </a:r>
            <a:r>
              <a:rPr lang="en-US" dirty="0" smtClean="0"/>
              <a:t>; 4/19/2013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5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482" y="806824"/>
            <a:ext cx="4449402" cy="55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3048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Atlas of Scientific Literacy:  Mapping K- 12 Science Learning</a:t>
            </a:r>
          </a:p>
          <a:p>
            <a:pPr algn="ctr"/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79604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346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Watts</dc:creator>
  <cp:lastModifiedBy>Donna</cp:lastModifiedBy>
  <cp:revision>55</cp:revision>
  <dcterms:created xsi:type="dcterms:W3CDTF">2011-10-03T13:05:40Z</dcterms:created>
  <dcterms:modified xsi:type="dcterms:W3CDTF">2015-07-19T23:17:07Z</dcterms:modified>
</cp:coreProperties>
</file>