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4" autoAdjust="0"/>
  </p:normalViewPr>
  <p:slideViewPr>
    <p:cSldViewPr snapToGrid="0" snapToObjects="1">
      <p:cViewPr varScale="1">
        <p:scale>
          <a:sx n="85" d="100"/>
          <a:sy n="85" d="100"/>
        </p:scale>
        <p:origin x="-130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1FC11-5146-4725-AF45-10E213E7FAEF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D881B-FAF3-4115-B305-07695DAD3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3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D881B-FAF3-4115-B305-07695DAD36E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94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 descr="NSM secondary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8600"/>
            <a:ext cx="4572000" cy="63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3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NSM tertiary_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00" y="6446520"/>
            <a:ext cx="47498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4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Diagonal Corner Rectangle 5"/>
          <p:cNvSpPr/>
          <p:nvPr userDrawn="1"/>
        </p:nvSpPr>
        <p:spPr>
          <a:xfrm>
            <a:off x="0" y="-4704"/>
            <a:ext cx="8915400" cy="6405503"/>
          </a:xfrm>
          <a:custGeom>
            <a:avLst/>
            <a:gdLst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0 w 8686800"/>
              <a:gd name="connsiteY7" fmla="*/ 838505 h 6400800"/>
              <a:gd name="connsiteX8" fmla="*/ 838505 w 8686800"/>
              <a:gd name="connsiteY8" fmla="*/ 0 h 6400800"/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838505 w 8686800"/>
              <a:gd name="connsiteY7" fmla="*/ 0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799558 w 9485112"/>
              <a:gd name="connsiteY0" fmla="*/ 9408 h 6400800"/>
              <a:gd name="connsiteX1" fmla="*/ 9485112 w 9485112"/>
              <a:gd name="connsiteY1" fmla="*/ 0 h 6400800"/>
              <a:gd name="connsiteX2" fmla="*/ 9485112 w 9485112"/>
              <a:gd name="connsiteY2" fmla="*/ 0 h 6400800"/>
              <a:gd name="connsiteX3" fmla="*/ 9485112 w 9485112"/>
              <a:gd name="connsiteY3" fmla="*/ 5562295 h 6400800"/>
              <a:gd name="connsiteX4" fmla="*/ 8646607 w 9485112"/>
              <a:gd name="connsiteY4" fmla="*/ 6400800 h 6400800"/>
              <a:gd name="connsiteX5" fmla="*/ 798312 w 9485112"/>
              <a:gd name="connsiteY5" fmla="*/ 6400800 h 6400800"/>
              <a:gd name="connsiteX6" fmla="*/ 798312 w 9485112"/>
              <a:gd name="connsiteY6" fmla="*/ 6400800 h 6400800"/>
              <a:gd name="connsiteX7" fmla="*/ 799558 w 9485112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 w 8897221"/>
              <a:gd name="connsiteY0" fmla="*/ 0 h 6461947"/>
              <a:gd name="connsiteX1" fmla="*/ 8897221 w 8897221"/>
              <a:gd name="connsiteY1" fmla="*/ 61147 h 6461947"/>
              <a:gd name="connsiteX2" fmla="*/ 8897221 w 8897221"/>
              <a:gd name="connsiteY2" fmla="*/ 61147 h 6461947"/>
              <a:gd name="connsiteX3" fmla="*/ 8897221 w 8897221"/>
              <a:gd name="connsiteY3" fmla="*/ 5623442 h 6461947"/>
              <a:gd name="connsiteX4" fmla="*/ 8058716 w 8897221"/>
              <a:gd name="connsiteY4" fmla="*/ 6461947 h 6461947"/>
              <a:gd name="connsiteX5" fmla="*/ 210421 w 8897221"/>
              <a:gd name="connsiteY5" fmla="*/ 6461947 h 6461947"/>
              <a:gd name="connsiteX6" fmla="*/ 210421 w 8897221"/>
              <a:gd name="connsiteY6" fmla="*/ 6461947 h 6461947"/>
              <a:gd name="connsiteX7" fmla="*/ 1 w 8897221"/>
              <a:gd name="connsiteY7" fmla="*/ 0 h 6461947"/>
              <a:gd name="connsiteX0" fmla="*/ 537469 w 8686800"/>
              <a:gd name="connsiteY0" fmla="*/ 333964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537469 w 8686800"/>
              <a:gd name="connsiteY7" fmla="*/ 333964 h 6400800"/>
              <a:gd name="connsiteX0" fmla="*/ 1247 w 8686800"/>
              <a:gd name="connsiteY0" fmla="*/ 0 h 6405503"/>
              <a:gd name="connsiteX1" fmla="*/ 8686800 w 8686800"/>
              <a:gd name="connsiteY1" fmla="*/ 4703 h 6405503"/>
              <a:gd name="connsiteX2" fmla="*/ 8686800 w 8686800"/>
              <a:gd name="connsiteY2" fmla="*/ 4703 h 6405503"/>
              <a:gd name="connsiteX3" fmla="*/ 8686800 w 8686800"/>
              <a:gd name="connsiteY3" fmla="*/ 5566998 h 6405503"/>
              <a:gd name="connsiteX4" fmla="*/ 7848295 w 8686800"/>
              <a:gd name="connsiteY4" fmla="*/ 6405503 h 6405503"/>
              <a:gd name="connsiteX5" fmla="*/ 0 w 8686800"/>
              <a:gd name="connsiteY5" fmla="*/ 6405503 h 6405503"/>
              <a:gd name="connsiteX6" fmla="*/ 0 w 8686800"/>
              <a:gd name="connsiteY6" fmla="*/ 6405503 h 6405503"/>
              <a:gd name="connsiteX7" fmla="*/ 1247 w 8686800"/>
              <a:gd name="connsiteY7" fmla="*/ 0 h 640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86800" h="6405503">
                <a:moveTo>
                  <a:pt x="1247" y="0"/>
                </a:moveTo>
                <a:lnTo>
                  <a:pt x="8686800" y="4703"/>
                </a:lnTo>
                <a:lnTo>
                  <a:pt x="8686800" y="4703"/>
                </a:lnTo>
                <a:lnTo>
                  <a:pt x="8686800" y="5566998"/>
                </a:lnTo>
                <a:cubicBezTo>
                  <a:pt x="8686800" y="6030092"/>
                  <a:pt x="8311389" y="6405503"/>
                  <a:pt x="7848295" y="6405503"/>
                </a:cubicBezTo>
                <a:lnTo>
                  <a:pt x="0" y="6405503"/>
                </a:lnTo>
                <a:lnTo>
                  <a:pt x="0" y="6405503"/>
                </a:lnTo>
                <a:cubicBezTo>
                  <a:pt x="208" y="5340271"/>
                  <a:pt x="624" y="3195696"/>
                  <a:pt x="12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4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uwf.edu/cutla/rubricdevelopment.cfm" TargetMode="External"/><Relationship Id="rId2" Type="http://schemas.openxmlformats.org/officeDocument/2006/relationships/hyperlink" Target="http://www.unk.edu/uploadedFiles/academicaffairs/Assessment/Training/Developing%20Rubrics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 txBox="1">
            <a:spLocks/>
          </p:cNvSpPr>
          <p:nvPr/>
        </p:nvSpPr>
        <p:spPr>
          <a:xfrm>
            <a:off x="533400" y="215106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 smtClean="0">
                <a:solidFill>
                  <a:schemeClr val="bg1">
                    <a:lumMod val="50000"/>
                  </a:schemeClr>
                </a:solidFill>
              </a:rPr>
              <a:t>Rubric Design</a:t>
            </a:r>
            <a:endParaRPr lang="en-US" sz="6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4500" y="3294063"/>
            <a:ext cx="586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Faculty Development Workshop</a:t>
            </a:r>
          </a:p>
          <a:p>
            <a:pPr algn="ctr"/>
            <a:endParaRPr lang="en-US" sz="3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6641" y="4620985"/>
            <a:ext cx="51571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</a:rPr>
              <a:t>Donna L. Pattison, </a:t>
            </a:r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PhD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Instructional Professor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Department of Biology &amp; Biochemistry</a:t>
            </a:r>
            <a:endParaRPr lang="en-US" sz="2400" b="1" i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599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5566" y="120924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Typical Scales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24080" y="794964"/>
            <a:ext cx="67164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poor-good-excellent-superior</a:t>
            </a:r>
          </a:p>
          <a:p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beginning-basic-proficient-advanced-outstanding</a:t>
            </a:r>
          </a:p>
          <a:p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Unacceptable-developing-acceptable-exemplary</a:t>
            </a:r>
          </a:p>
          <a:p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Below expectations-meets expectations-exceeds expectations</a:t>
            </a:r>
          </a:p>
          <a:p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seldom-sometimes-usually-often</a:t>
            </a:r>
          </a:p>
          <a:p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Rarely-sometimes-often-almost always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054" y="5649310"/>
            <a:ext cx="8418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www.unk.edu/uploadedFiles/academicaffairs/Assessment/Training/Developing%20Rubrics.pdf</a:t>
            </a:r>
            <a:r>
              <a:rPr lang="en-US" dirty="0"/>
              <a:t> and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uwf.edu/cutla/rubricdevelopment.cfm</a:t>
            </a:r>
            <a:r>
              <a:rPr lang="en-US" dirty="0" smtClean="0"/>
              <a:t> ; retrieved  3/20/2014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204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260131"/>
            <a:ext cx="6019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Choice of Scale:  3, 4, 5, 6 levels?!  What’s best?</a:t>
            </a:r>
            <a:endParaRPr lang="en-US" sz="2800" b="1" dirty="0"/>
          </a:p>
        </p:txBody>
      </p:sp>
      <p:sp>
        <p:nvSpPr>
          <p:cNvPr id="5" name="Rectangle 4"/>
          <p:cNvSpPr/>
          <p:nvPr/>
        </p:nvSpPr>
        <p:spPr>
          <a:xfrm rot="20610802">
            <a:off x="1790445" y="2504235"/>
            <a:ext cx="5186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unset" dir="tl"/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Discussion….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8318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260131"/>
            <a:ext cx="6019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Choice of Scale:  3, 4, 5, 6 levels?!  What’s best?</a:t>
            </a:r>
            <a:endParaRPr lang="en-US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914399" y="1762942"/>
            <a:ext cx="746760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There is no right </a:t>
            </a:r>
            <a:r>
              <a:rPr lang="en-US" sz="2400" b="1" dirty="0" smtClean="0"/>
              <a:t>answer!  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Some </a:t>
            </a:r>
            <a:r>
              <a:rPr lang="en-US" sz="2400" dirty="0"/>
              <a:t>argue that even numbered scales are best as it forces the user to select between a proficient and a not proficient level.  </a:t>
            </a:r>
            <a:endParaRPr lang="en-US" sz="2400" dirty="0" smtClean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Others </a:t>
            </a:r>
            <a:r>
              <a:rPr lang="en-US" sz="2400" dirty="0"/>
              <a:t>prefer an odd numbered scale because it allows for a “neutral” middle answer.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76742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2013" y="29429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Steps to Developing a Rubric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34813" y="1284890"/>
            <a:ext cx="717068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000"/>
              </a:spcAft>
              <a:buAutoNum type="arabicPeriod"/>
            </a:pPr>
            <a:r>
              <a:rPr lang="en-US" sz="2400" dirty="0" smtClean="0"/>
              <a:t>Identify what you want to assess.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en-US" sz="2400" dirty="0" smtClean="0"/>
              <a:t>Identify the characteristics or dimensions (rows).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en-US" sz="2400" dirty="0" smtClean="0"/>
              <a:t>Identify the scale (columns).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en-US" sz="2400" dirty="0" smtClean="0"/>
              <a:t>Create descriptions for each characteristic and scale level.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en-US" sz="2400" dirty="0" smtClean="0"/>
              <a:t>Test rubric.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en-US" sz="2400" dirty="0" smtClean="0"/>
              <a:t>Revise.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66719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25110" y="2440292"/>
            <a:ext cx="3277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http://rubistar.4teachers.org/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1372" y="323193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No need to reinvent the wheel….</a:t>
            </a:r>
            <a:endParaRPr lang="en-US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2525109" y="2782502"/>
            <a:ext cx="42842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http://www.rubrician.com/science.htm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58287" y="1445172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Check what’s available online and adapt 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Use rubric builders:</a:t>
            </a: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244" y="3352598"/>
            <a:ext cx="3381375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697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69949" y="1663117"/>
            <a:ext cx="5943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The assignment:</a:t>
            </a:r>
          </a:p>
          <a:p>
            <a:endParaRPr lang="en-US" dirty="0"/>
          </a:p>
          <a:p>
            <a:r>
              <a:rPr lang="en-US" dirty="0" smtClean="0"/>
              <a:t>You will write a 10 page research paper on a topic from the list below.  The paper should be double-spaced with 1” margins using a Times Roman font.  A minimum of 10 references is required.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Systemic acquired resistance in plants vs the hypersensitive response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role of </a:t>
            </a:r>
            <a:r>
              <a:rPr lang="en-US" dirty="0" err="1" smtClean="0"/>
              <a:t>abscisic</a:t>
            </a:r>
            <a:r>
              <a:rPr lang="en-US" dirty="0" smtClean="0"/>
              <a:t> acid in seed dormancy and germination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role of red and blue photoreceptors in plant development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33481" y="367717"/>
            <a:ext cx="7021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Evaluate the quality of this assignment: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9728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3945" y="1917535"/>
            <a:ext cx="6512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Rubric:  </a:t>
            </a:r>
            <a:r>
              <a:rPr lang="en-US" sz="2400" dirty="0" smtClean="0"/>
              <a:t>A descriptive guide, usually in the form of a matrix that provides scaled levels of achievement or understanding for a set of criteria or dimensions of quality for a given type of performance (paper, oral presentation, teamwork)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74152" y="5395519"/>
            <a:ext cx="68688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Adapted from Allen, D. and Tanner, K. (2007) </a:t>
            </a:r>
            <a:r>
              <a:rPr lang="en-US" i="1" dirty="0" smtClean="0"/>
              <a:t>Transformations:  Approaches to College Science Teaching</a:t>
            </a:r>
            <a:r>
              <a:rPr lang="en-US" dirty="0" smtClean="0"/>
              <a:t>. W.H. Freeman Scientific Teaching. Chapter 7, p. 83.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35479" y="264063"/>
            <a:ext cx="3489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What is a Rubric?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23408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29711" y="274656"/>
            <a:ext cx="7049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What is the difference between a rubric and a scoring checklist?</a:t>
            </a:r>
            <a:endParaRPr lang="en-US" sz="3600" b="1" dirty="0"/>
          </a:p>
        </p:txBody>
      </p:sp>
      <p:pic>
        <p:nvPicPr>
          <p:cNvPr id="1026" name="Picture 2" descr="C:\Users\Donna\AppData\Local\Microsoft\Windows\Temporary Internet Files\Content.IE5\5ZC59R0R\question_mark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560" y="3229828"/>
            <a:ext cx="2891495" cy="3084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564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3738" y="225973"/>
            <a:ext cx="7102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What purpose does a rubric serve?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21221" y="1429407"/>
            <a:ext cx="5867400" cy="442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000"/>
              </a:spcAft>
              <a:buAutoNum type="arabicPeriod"/>
            </a:pPr>
            <a:r>
              <a:rPr lang="en-US" sz="2400" dirty="0" smtClean="0"/>
              <a:t>Communicate clear expectations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en-US" sz="2400" dirty="0" smtClean="0"/>
              <a:t>Aid student with self-reflection and self-evaluation of work.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en-US" sz="2400" dirty="0" smtClean="0"/>
              <a:t>Provide feedback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en-US" sz="2400" dirty="0" smtClean="0"/>
              <a:t>Evaluation:  assignment level or learning outcomes across a department or university (i.e.  University Core).</a:t>
            </a:r>
          </a:p>
          <a:p>
            <a:pPr marL="342900" indent="-342900">
              <a:spcAft>
                <a:spcPts val="1000"/>
              </a:spcAft>
              <a:buAutoNum type="arabicPeriod"/>
            </a:pPr>
            <a:r>
              <a:rPr lang="en-US" sz="2400" dirty="0" smtClean="0"/>
              <a:t>Criterion referenced rather than norm-referenced</a:t>
            </a:r>
          </a:p>
          <a:p>
            <a:pPr>
              <a:spcAft>
                <a:spcPts val="1000"/>
              </a:spcAft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22026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8537" y="191814"/>
            <a:ext cx="65961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Holistic vs Analytic Rubrics</a:t>
            </a:r>
          </a:p>
          <a:p>
            <a:pPr algn="ctr"/>
            <a:endParaRPr lang="en-US" sz="3600" b="1" dirty="0"/>
          </a:p>
        </p:txBody>
      </p:sp>
      <p:sp>
        <p:nvSpPr>
          <p:cNvPr id="7" name="Chevron 6"/>
          <p:cNvSpPr/>
          <p:nvPr/>
        </p:nvSpPr>
        <p:spPr>
          <a:xfrm>
            <a:off x="482040" y="1647494"/>
            <a:ext cx="205430" cy="346842"/>
          </a:xfrm>
          <a:prstGeom prst="chevron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459105" y="2795943"/>
            <a:ext cx="205430" cy="346842"/>
          </a:xfrm>
          <a:prstGeom prst="chevron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443814" y="3495175"/>
            <a:ext cx="205430" cy="346842"/>
          </a:xfrm>
          <a:prstGeom prst="chevron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4556349" y="1647494"/>
            <a:ext cx="205430" cy="346842"/>
          </a:xfrm>
          <a:prstGeom prst="chevron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8579" y="1249959"/>
            <a:ext cx="81928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Holistic</a:t>
            </a:r>
            <a:r>
              <a:rPr lang="en-US" sz="2400" dirty="0" smtClean="0"/>
              <a:t>							</a:t>
            </a:r>
            <a:r>
              <a:rPr lang="en-US" sz="2400" b="1" u="sng" dirty="0" smtClean="0"/>
              <a:t>Analytic</a:t>
            </a:r>
          </a:p>
          <a:p>
            <a:r>
              <a:rPr lang="en-US" sz="2400" dirty="0" smtClean="0"/>
              <a:t>Provide a single score 				Provides a score for each </a:t>
            </a:r>
          </a:p>
          <a:p>
            <a:r>
              <a:rPr lang="en-US" sz="2400" dirty="0" smtClean="0"/>
              <a:t>based on overall impression		characteristic</a:t>
            </a:r>
          </a:p>
          <a:p>
            <a:endParaRPr lang="en-US" sz="2400" dirty="0"/>
          </a:p>
          <a:p>
            <a:r>
              <a:rPr lang="en-US" sz="2400" dirty="0" smtClean="0"/>
              <a:t>Quick scoring						More time consuming</a:t>
            </a:r>
          </a:p>
          <a:p>
            <a:endParaRPr lang="en-US" sz="2400" dirty="0"/>
          </a:p>
          <a:p>
            <a:r>
              <a:rPr lang="en-US" sz="2400" dirty="0" smtClean="0"/>
              <a:t>Provides fast snapshot			Detailed </a:t>
            </a:r>
            <a:r>
              <a:rPr lang="en-US" sz="2400" dirty="0"/>
              <a:t>feedback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b="1" u="sng" dirty="0"/>
          </a:p>
        </p:txBody>
      </p:sp>
      <p:sp>
        <p:nvSpPr>
          <p:cNvPr id="12" name="Chevron 11"/>
          <p:cNvSpPr/>
          <p:nvPr/>
        </p:nvSpPr>
        <p:spPr>
          <a:xfrm>
            <a:off x="4556349" y="2764410"/>
            <a:ext cx="205430" cy="346842"/>
          </a:xfrm>
          <a:prstGeom prst="chevron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4582270" y="3484855"/>
            <a:ext cx="205430" cy="346842"/>
          </a:xfrm>
          <a:prstGeom prst="chevron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222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19278" y="80252"/>
            <a:ext cx="548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Holistic Rubric</a:t>
            </a:r>
            <a:endParaRPr lang="en-US" sz="3200" b="1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861" y="665027"/>
            <a:ext cx="6162817" cy="5487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468821" y="5967969"/>
            <a:ext cx="693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http://manoa.hawaii.edu/assessment/howto/rubrics.htm</a:t>
            </a:r>
          </a:p>
        </p:txBody>
      </p:sp>
    </p:spTree>
    <p:extLst>
      <p:ext uri="{BB962C8B-B14F-4D97-AF65-F5344CB8AC3E}">
        <p14:creationId xmlns:p14="http://schemas.microsoft.com/office/powerpoint/2010/main" val="1865445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57551" y="2078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Analytic Rubric</a:t>
            </a:r>
            <a:endParaRPr lang="en-US" sz="36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158" y="1447800"/>
            <a:ext cx="8479692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26158" y="5897302"/>
            <a:ext cx="81926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http://cosm.sfasu.edu/docs/Rubrics/Core/FINAL%20ORAL%20AND%20VISUAL%20COMMUNICATION%20VALUE%20RUBRIC.pdf</a:t>
            </a:r>
          </a:p>
        </p:txBody>
      </p:sp>
    </p:spTree>
    <p:extLst>
      <p:ext uri="{BB962C8B-B14F-4D97-AF65-F5344CB8AC3E}">
        <p14:creationId xmlns:p14="http://schemas.microsoft.com/office/powerpoint/2010/main" val="1818214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3434" y="317938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Elements of a Rubric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12053" y="1224492"/>
            <a:ext cx="8421536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Performance elements:  major attributes on which the </a:t>
            </a:r>
          </a:p>
          <a:p>
            <a:r>
              <a:rPr lang="en-US" sz="2400" dirty="0" smtClean="0"/>
              <a:t>      work will be evaluated</a:t>
            </a:r>
          </a:p>
          <a:p>
            <a:pPr marL="342900" indent="-342900">
              <a:buAutoNum type="arabicPeriod"/>
            </a:pPr>
            <a:endParaRPr lang="en-US" sz="2400" dirty="0"/>
          </a:p>
          <a:p>
            <a:pPr marL="342900" indent="-342900">
              <a:buAutoNum type="arabicPeriod" startAt="2"/>
            </a:pPr>
            <a:r>
              <a:rPr lang="en-US" sz="2400" dirty="0" smtClean="0"/>
              <a:t>Category scale:  Quality classification</a:t>
            </a:r>
          </a:p>
          <a:p>
            <a:pPr marL="342900" indent="-342900">
              <a:buAutoNum type="arabicPeriod" startAt="2"/>
            </a:pPr>
            <a:endParaRPr lang="en-US" sz="2400" dirty="0"/>
          </a:p>
          <a:p>
            <a:pPr marL="342900" indent="-342900">
              <a:buAutoNum type="arabicPeriod" startAt="2"/>
            </a:pPr>
            <a:r>
              <a:rPr lang="en-US" sz="2400" dirty="0" smtClean="0"/>
              <a:t>Descriptors:  Description of the characteristics of the work that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must be present at each quality category.</a:t>
            </a:r>
          </a:p>
          <a:p>
            <a:pPr marL="342900" indent="-342900">
              <a:buAutoNum type="arabicPeriod" startAt="2"/>
            </a:pPr>
            <a:endParaRPr lang="en-US" sz="2400" dirty="0" smtClean="0"/>
          </a:p>
          <a:p>
            <a:pPr marL="342900" indent="-342900">
              <a:buAutoNum type="arabicPeriod"/>
            </a:pPr>
            <a:endParaRPr lang="en-US" sz="2400" dirty="0"/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endParaRPr lang="en-US" sz="2400" dirty="0"/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endParaRPr lang="en-US" sz="2400" dirty="0"/>
          </a:p>
          <a:p>
            <a:pPr marL="342900" indent="-342900"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2244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462</Words>
  <Application>Microsoft Office PowerPoint</Application>
  <PresentationFormat>On-screen Show (4:3)</PresentationFormat>
  <Paragraphs>83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Houston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Watts</dc:creator>
  <cp:lastModifiedBy>Donna</cp:lastModifiedBy>
  <cp:revision>57</cp:revision>
  <dcterms:created xsi:type="dcterms:W3CDTF">2011-10-03T13:05:40Z</dcterms:created>
  <dcterms:modified xsi:type="dcterms:W3CDTF">2015-07-09T01:36:49Z</dcterms:modified>
</cp:coreProperties>
</file>