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-1301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01FC11-5146-4725-AF45-10E213E7FAEF}" type="datetimeFigureOut">
              <a:rPr lang="en-US" smtClean="0"/>
              <a:t>7/19/2015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3D881B-FAF3-4115-B305-07695DAD3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938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pic>
        <p:nvPicPr>
          <p:cNvPr id="8" name="Picture 7" descr="NSM secondary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228600"/>
            <a:ext cx="4572000" cy="631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33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7" name="Picture 6" descr="NSM tertiary_WHITE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5600" y="6446520"/>
            <a:ext cx="4749800" cy="35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8044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 Diagonal Corner Rectangle 5"/>
          <p:cNvSpPr/>
          <p:nvPr userDrawn="1"/>
        </p:nvSpPr>
        <p:spPr>
          <a:xfrm>
            <a:off x="0" y="-4704"/>
            <a:ext cx="8915400" cy="6405503"/>
          </a:xfrm>
          <a:custGeom>
            <a:avLst/>
            <a:gdLst>
              <a:gd name="connsiteX0" fmla="*/ 838505 w 8686800"/>
              <a:gd name="connsiteY0" fmla="*/ 0 h 6400800"/>
              <a:gd name="connsiteX1" fmla="*/ 8686800 w 8686800"/>
              <a:gd name="connsiteY1" fmla="*/ 0 h 6400800"/>
              <a:gd name="connsiteX2" fmla="*/ 8686800 w 8686800"/>
              <a:gd name="connsiteY2" fmla="*/ 0 h 6400800"/>
              <a:gd name="connsiteX3" fmla="*/ 8686800 w 8686800"/>
              <a:gd name="connsiteY3" fmla="*/ 5562295 h 6400800"/>
              <a:gd name="connsiteX4" fmla="*/ 7848295 w 8686800"/>
              <a:gd name="connsiteY4" fmla="*/ 6400800 h 6400800"/>
              <a:gd name="connsiteX5" fmla="*/ 0 w 8686800"/>
              <a:gd name="connsiteY5" fmla="*/ 6400800 h 6400800"/>
              <a:gd name="connsiteX6" fmla="*/ 0 w 8686800"/>
              <a:gd name="connsiteY6" fmla="*/ 6400800 h 6400800"/>
              <a:gd name="connsiteX7" fmla="*/ 0 w 8686800"/>
              <a:gd name="connsiteY7" fmla="*/ 838505 h 6400800"/>
              <a:gd name="connsiteX8" fmla="*/ 838505 w 8686800"/>
              <a:gd name="connsiteY8" fmla="*/ 0 h 6400800"/>
              <a:gd name="connsiteX0" fmla="*/ 838505 w 8686800"/>
              <a:gd name="connsiteY0" fmla="*/ 0 h 6400800"/>
              <a:gd name="connsiteX1" fmla="*/ 8686800 w 8686800"/>
              <a:gd name="connsiteY1" fmla="*/ 0 h 6400800"/>
              <a:gd name="connsiteX2" fmla="*/ 8686800 w 8686800"/>
              <a:gd name="connsiteY2" fmla="*/ 0 h 6400800"/>
              <a:gd name="connsiteX3" fmla="*/ 8686800 w 8686800"/>
              <a:gd name="connsiteY3" fmla="*/ 5562295 h 6400800"/>
              <a:gd name="connsiteX4" fmla="*/ 7848295 w 8686800"/>
              <a:gd name="connsiteY4" fmla="*/ 6400800 h 6400800"/>
              <a:gd name="connsiteX5" fmla="*/ 0 w 8686800"/>
              <a:gd name="connsiteY5" fmla="*/ 6400800 h 6400800"/>
              <a:gd name="connsiteX6" fmla="*/ 0 w 8686800"/>
              <a:gd name="connsiteY6" fmla="*/ 6400800 h 6400800"/>
              <a:gd name="connsiteX7" fmla="*/ 838505 w 8686800"/>
              <a:gd name="connsiteY7" fmla="*/ 0 h 6400800"/>
              <a:gd name="connsiteX0" fmla="*/ 1246 w 8686800"/>
              <a:gd name="connsiteY0" fmla="*/ 9408 h 6400800"/>
              <a:gd name="connsiteX1" fmla="*/ 8686800 w 8686800"/>
              <a:gd name="connsiteY1" fmla="*/ 0 h 6400800"/>
              <a:gd name="connsiteX2" fmla="*/ 8686800 w 8686800"/>
              <a:gd name="connsiteY2" fmla="*/ 0 h 6400800"/>
              <a:gd name="connsiteX3" fmla="*/ 8686800 w 8686800"/>
              <a:gd name="connsiteY3" fmla="*/ 5562295 h 6400800"/>
              <a:gd name="connsiteX4" fmla="*/ 7848295 w 8686800"/>
              <a:gd name="connsiteY4" fmla="*/ 6400800 h 6400800"/>
              <a:gd name="connsiteX5" fmla="*/ 0 w 8686800"/>
              <a:gd name="connsiteY5" fmla="*/ 6400800 h 6400800"/>
              <a:gd name="connsiteX6" fmla="*/ 0 w 8686800"/>
              <a:gd name="connsiteY6" fmla="*/ 6400800 h 6400800"/>
              <a:gd name="connsiteX7" fmla="*/ 1246 w 8686800"/>
              <a:gd name="connsiteY7" fmla="*/ 9408 h 6400800"/>
              <a:gd name="connsiteX0" fmla="*/ 1246 w 8686800"/>
              <a:gd name="connsiteY0" fmla="*/ 9408 h 6400800"/>
              <a:gd name="connsiteX1" fmla="*/ 8686800 w 8686800"/>
              <a:gd name="connsiteY1" fmla="*/ 0 h 6400800"/>
              <a:gd name="connsiteX2" fmla="*/ 8686800 w 8686800"/>
              <a:gd name="connsiteY2" fmla="*/ 0 h 6400800"/>
              <a:gd name="connsiteX3" fmla="*/ 8686800 w 8686800"/>
              <a:gd name="connsiteY3" fmla="*/ 5562295 h 6400800"/>
              <a:gd name="connsiteX4" fmla="*/ 7848295 w 8686800"/>
              <a:gd name="connsiteY4" fmla="*/ 6400800 h 6400800"/>
              <a:gd name="connsiteX5" fmla="*/ 0 w 8686800"/>
              <a:gd name="connsiteY5" fmla="*/ 6400800 h 6400800"/>
              <a:gd name="connsiteX6" fmla="*/ 0 w 8686800"/>
              <a:gd name="connsiteY6" fmla="*/ 6400800 h 6400800"/>
              <a:gd name="connsiteX7" fmla="*/ 1246 w 8686800"/>
              <a:gd name="connsiteY7" fmla="*/ 9408 h 6400800"/>
              <a:gd name="connsiteX0" fmla="*/ 799558 w 9485112"/>
              <a:gd name="connsiteY0" fmla="*/ 9408 h 6400800"/>
              <a:gd name="connsiteX1" fmla="*/ 9485112 w 9485112"/>
              <a:gd name="connsiteY1" fmla="*/ 0 h 6400800"/>
              <a:gd name="connsiteX2" fmla="*/ 9485112 w 9485112"/>
              <a:gd name="connsiteY2" fmla="*/ 0 h 6400800"/>
              <a:gd name="connsiteX3" fmla="*/ 9485112 w 9485112"/>
              <a:gd name="connsiteY3" fmla="*/ 5562295 h 6400800"/>
              <a:gd name="connsiteX4" fmla="*/ 8646607 w 9485112"/>
              <a:gd name="connsiteY4" fmla="*/ 6400800 h 6400800"/>
              <a:gd name="connsiteX5" fmla="*/ 798312 w 9485112"/>
              <a:gd name="connsiteY5" fmla="*/ 6400800 h 6400800"/>
              <a:gd name="connsiteX6" fmla="*/ 798312 w 9485112"/>
              <a:gd name="connsiteY6" fmla="*/ 6400800 h 6400800"/>
              <a:gd name="connsiteX7" fmla="*/ 799558 w 9485112"/>
              <a:gd name="connsiteY7" fmla="*/ 9408 h 6400800"/>
              <a:gd name="connsiteX0" fmla="*/ 1246 w 8686800"/>
              <a:gd name="connsiteY0" fmla="*/ 9408 h 6400800"/>
              <a:gd name="connsiteX1" fmla="*/ 8686800 w 8686800"/>
              <a:gd name="connsiteY1" fmla="*/ 0 h 6400800"/>
              <a:gd name="connsiteX2" fmla="*/ 8686800 w 8686800"/>
              <a:gd name="connsiteY2" fmla="*/ 0 h 6400800"/>
              <a:gd name="connsiteX3" fmla="*/ 8686800 w 8686800"/>
              <a:gd name="connsiteY3" fmla="*/ 5562295 h 6400800"/>
              <a:gd name="connsiteX4" fmla="*/ 7848295 w 8686800"/>
              <a:gd name="connsiteY4" fmla="*/ 6400800 h 6400800"/>
              <a:gd name="connsiteX5" fmla="*/ 0 w 8686800"/>
              <a:gd name="connsiteY5" fmla="*/ 6400800 h 6400800"/>
              <a:gd name="connsiteX6" fmla="*/ 0 w 8686800"/>
              <a:gd name="connsiteY6" fmla="*/ 6400800 h 6400800"/>
              <a:gd name="connsiteX7" fmla="*/ 1246 w 8686800"/>
              <a:gd name="connsiteY7" fmla="*/ 9408 h 6400800"/>
              <a:gd name="connsiteX0" fmla="*/ 1 w 8897221"/>
              <a:gd name="connsiteY0" fmla="*/ 0 h 6461947"/>
              <a:gd name="connsiteX1" fmla="*/ 8897221 w 8897221"/>
              <a:gd name="connsiteY1" fmla="*/ 61147 h 6461947"/>
              <a:gd name="connsiteX2" fmla="*/ 8897221 w 8897221"/>
              <a:gd name="connsiteY2" fmla="*/ 61147 h 6461947"/>
              <a:gd name="connsiteX3" fmla="*/ 8897221 w 8897221"/>
              <a:gd name="connsiteY3" fmla="*/ 5623442 h 6461947"/>
              <a:gd name="connsiteX4" fmla="*/ 8058716 w 8897221"/>
              <a:gd name="connsiteY4" fmla="*/ 6461947 h 6461947"/>
              <a:gd name="connsiteX5" fmla="*/ 210421 w 8897221"/>
              <a:gd name="connsiteY5" fmla="*/ 6461947 h 6461947"/>
              <a:gd name="connsiteX6" fmla="*/ 210421 w 8897221"/>
              <a:gd name="connsiteY6" fmla="*/ 6461947 h 6461947"/>
              <a:gd name="connsiteX7" fmla="*/ 1 w 8897221"/>
              <a:gd name="connsiteY7" fmla="*/ 0 h 6461947"/>
              <a:gd name="connsiteX0" fmla="*/ 537469 w 8686800"/>
              <a:gd name="connsiteY0" fmla="*/ 333964 h 6400800"/>
              <a:gd name="connsiteX1" fmla="*/ 8686800 w 8686800"/>
              <a:gd name="connsiteY1" fmla="*/ 0 h 6400800"/>
              <a:gd name="connsiteX2" fmla="*/ 8686800 w 8686800"/>
              <a:gd name="connsiteY2" fmla="*/ 0 h 6400800"/>
              <a:gd name="connsiteX3" fmla="*/ 8686800 w 8686800"/>
              <a:gd name="connsiteY3" fmla="*/ 5562295 h 6400800"/>
              <a:gd name="connsiteX4" fmla="*/ 7848295 w 8686800"/>
              <a:gd name="connsiteY4" fmla="*/ 6400800 h 6400800"/>
              <a:gd name="connsiteX5" fmla="*/ 0 w 8686800"/>
              <a:gd name="connsiteY5" fmla="*/ 6400800 h 6400800"/>
              <a:gd name="connsiteX6" fmla="*/ 0 w 8686800"/>
              <a:gd name="connsiteY6" fmla="*/ 6400800 h 6400800"/>
              <a:gd name="connsiteX7" fmla="*/ 537469 w 8686800"/>
              <a:gd name="connsiteY7" fmla="*/ 333964 h 6400800"/>
              <a:gd name="connsiteX0" fmla="*/ 1247 w 8686800"/>
              <a:gd name="connsiteY0" fmla="*/ 0 h 6405503"/>
              <a:gd name="connsiteX1" fmla="*/ 8686800 w 8686800"/>
              <a:gd name="connsiteY1" fmla="*/ 4703 h 6405503"/>
              <a:gd name="connsiteX2" fmla="*/ 8686800 w 8686800"/>
              <a:gd name="connsiteY2" fmla="*/ 4703 h 6405503"/>
              <a:gd name="connsiteX3" fmla="*/ 8686800 w 8686800"/>
              <a:gd name="connsiteY3" fmla="*/ 5566998 h 6405503"/>
              <a:gd name="connsiteX4" fmla="*/ 7848295 w 8686800"/>
              <a:gd name="connsiteY4" fmla="*/ 6405503 h 6405503"/>
              <a:gd name="connsiteX5" fmla="*/ 0 w 8686800"/>
              <a:gd name="connsiteY5" fmla="*/ 6405503 h 6405503"/>
              <a:gd name="connsiteX6" fmla="*/ 0 w 8686800"/>
              <a:gd name="connsiteY6" fmla="*/ 6405503 h 6405503"/>
              <a:gd name="connsiteX7" fmla="*/ 1247 w 8686800"/>
              <a:gd name="connsiteY7" fmla="*/ 0 h 64055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686800" h="6405503">
                <a:moveTo>
                  <a:pt x="1247" y="0"/>
                </a:moveTo>
                <a:lnTo>
                  <a:pt x="8686800" y="4703"/>
                </a:lnTo>
                <a:lnTo>
                  <a:pt x="8686800" y="4703"/>
                </a:lnTo>
                <a:lnTo>
                  <a:pt x="8686800" y="5566998"/>
                </a:lnTo>
                <a:cubicBezTo>
                  <a:pt x="8686800" y="6030092"/>
                  <a:pt x="8311389" y="6405503"/>
                  <a:pt x="7848295" y="6405503"/>
                </a:cubicBezTo>
                <a:lnTo>
                  <a:pt x="0" y="6405503"/>
                </a:lnTo>
                <a:lnTo>
                  <a:pt x="0" y="6405503"/>
                </a:lnTo>
                <a:cubicBezTo>
                  <a:pt x="208" y="5340271"/>
                  <a:pt x="624" y="3195696"/>
                  <a:pt x="124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40005" dist="22987" dir="54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746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95382" y="289970"/>
            <a:ext cx="831066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600" dirty="0" smtClean="0">
              <a:solidFill>
                <a:schemeClr val="tx1">
                  <a:lumMod val="50000"/>
                  <a:lumOff val="50000"/>
                </a:schemeClr>
              </a:solidFill>
              <a:latin typeface="Arial Black" pitchFamily="34" charset="0"/>
            </a:endParaRPr>
          </a:p>
          <a:p>
            <a:pPr algn="ctr"/>
            <a:endParaRPr lang="en-US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endParaRPr lang="en-US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endParaRPr lang="en-US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endParaRPr lang="en-US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endParaRPr lang="en-US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endParaRPr lang="en-US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  <a:latin typeface="Arial Black" pitchFamily="34" charset="0"/>
            </a:endParaRPr>
          </a:p>
          <a:p>
            <a:pPr algn="ctr"/>
            <a:endParaRPr lang="en-US" dirty="0">
              <a:solidFill>
                <a:schemeClr val="tx1">
                  <a:lumMod val="50000"/>
                  <a:lumOff val="50000"/>
                </a:schemeClr>
              </a:solidFill>
              <a:latin typeface="Arial Black" pitchFamily="34" charset="0"/>
            </a:endParaRPr>
          </a:p>
          <a:p>
            <a:pPr algn="ctr"/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  <a:latin typeface="Arial Black" pitchFamily="34" charset="0"/>
            </a:endParaRPr>
          </a:p>
          <a:p>
            <a:pPr algn="ctr"/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  <a:latin typeface="Arial Black" pitchFamily="34" charset="0"/>
            </a:endParaRPr>
          </a:p>
          <a:p>
            <a:pPr algn="ctr"/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  <a:latin typeface="Arial Black" pitchFamily="34" charset="0"/>
            </a:endParaRPr>
          </a:p>
          <a:p>
            <a:pPr algn="ctr"/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4" name="Title 2"/>
          <p:cNvSpPr txBox="1">
            <a:spLocks/>
          </p:cNvSpPr>
          <p:nvPr/>
        </p:nvSpPr>
        <p:spPr>
          <a:xfrm>
            <a:off x="533400" y="124618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 b="1" dirty="0" smtClean="0">
                <a:solidFill>
                  <a:schemeClr val="bg1">
                    <a:lumMod val="50000"/>
                  </a:schemeClr>
                </a:solidFill>
              </a:rPr>
              <a:t>Research in Education</a:t>
            </a:r>
            <a:endParaRPr lang="en-US" sz="6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95449" y="3334970"/>
            <a:ext cx="58674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>
                    <a:lumMod val="50000"/>
                  </a:schemeClr>
                </a:solidFill>
              </a:rPr>
              <a:t>Faculty Development Workshop</a:t>
            </a:r>
          </a:p>
          <a:p>
            <a:pPr algn="ctr"/>
            <a:r>
              <a:rPr lang="en-US" sz="2800" b="1" dirty="0" smtClean="0">
                <a:solidFill>
                  <a:schemeClr val="bg1">
                    <a:lumMod val="50000"/>
                  </a:schemeClr>
                </a:solidFill>
              </a:rPr>
              <a:t>March 8, </a:t>
            </a:r>
            <a:r>
              <a:rPr lang="en-US" sz="2800" b="1" dirty="0" smtClean="0">
                <a:solidFill>
                  <a:schemeClr val="bg1">
                    <a:lumMod val="50000"/>
                  </a:schemeClr>
                </a:solidFill>
              </a:rPr>
              <a:t>2013</a:t>
            </a:r>
            <a:endParaRPr lang="en-US" sz="2800" b="1" dirty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endParaRPr lang="en-US" sz="32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endParaRPr lang="en-US" sz="3200" b="1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86641" y="4620985"/>
            <a:ext cx="51571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>
                <a:solidFill>
                  <a:schemeClr val="bg1">
                    <a:lumMod val="50000"/>
                  </a:schemeClr>
                </a:solidFill>
              </a:rPr>
              <a:t>Donna L. Pattison, </a:t>
            </a:r>
            <a:r>
              <a:rPr lang="en-US" sz="2400" b="1" i="1" dirty="0" smtClean="0">
                <a:solidFill>
                  <a:schemeClr val="bg1">
                    <a:lumMod val="50000"/>
                  </a:schemeClr>
                </a:solidFill>
              </a:rPr>
              <a:t>PhD</a:t>
            </a:r>
          </a:p>
          <a:p>
            <a:pPr algn="ctr"/>
            <a:r>
              <a:rPr lang="en-US" sz="2400" b="1" i="1" dirty="0" smtClean="0">
                <a:solidFill>
                  <a:schemeClr val="bg1">
                    <a:lumMod val="50000"/>
                  </a:schemeClr>
                </a:solidFill>
              </a:rPr>
              <a:t>Instructional Professor</a:t>
            </a:r>
          </a:p>
          <a:p>
            <a:pPr algn="ctr"/>
            <a:r>
              <a:rPr lang="en-US" sz="2400" b="1" i="1" dirty="0" smtClean="0">
                <a:solidFill>
                  <a:schemeClr val="bg1">
                    <a:lumMod val="50000"/>
                  </a:schemeClr>
                </a:solidFill>
              </a:rPr>
              <a:t>Department of Biology &amp; Biochemistry</a:t>
            </a:r>
            <a:endParaRPr lang="en-US" sz="2400" b="1" i="1" dirty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1599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0328" y="1761565"/>
            <a:ext cx="851647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1) How </a:t>
            </a:r>
            <a:r>
              <a:rPr lang="en-US" sz="3600" dirty="0" smtClean="0"/>
              <a:t>do we know </a:t>
            </a:r>
            <a:r>
              <a:rPr lang="en-US" sz="3600" dirty="0" smtClean="0"/>
              <a:t>if </a:t>
            </a:r>
            <a:r>
              <a:rPr lang="en-US" sz="3600" dirty="0" smtClean="0"/>
              <a:t>we are effective instructors?</a:t>
            </a:r>
          </a:p>
          <a:p>
            <a:pPr algn="ctr"/>
            <a:endParaRPr lang="en-US" sz="3600" dirty="0" smtClean="0"/>
          </a:p>
          <a:p>
            <a:pPr algn="ctr"/>
            <a:r>
              <a:rPr lang="en-US" sz="3600" dirty="0" smtClean="0"/>
              <a:t>2) How </a:t>
            </a:r>
            <a:r>
              <a:rPr lang="en-US" sz="3600" dirty="0" smtClean="0"/>
              <a:t>do we know if a specific teaching method or activity is effective?</a:t>
            </a:r>
            <a:endParaRPr lang="en-US" sz="3600" dirty="0"/>
          </a:p>
        </p:txBody>
      </p:sp>
      <p:sp>
        <p:nvSpPr>
          <p:cNvPr id="2" name="TextBox 1"/>
          <p:cNvSpPr txBox="1"/>
          <p:nvPr/>
        </p:nvSpPr>
        <p:spPr>
          <a:xfrm>
            <a:off x="1703292" y="206189"/>
            <a:ext cx="545054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/>
              <a:t>Discussion:</a:t>
            </a:r>
            <a:endParaRPr lang="en-US" sz="4400" b="1" dirty="0"/>
          </a:p>
        </p:txBody>
      </p:sp>
      <p:pic>
        <p:nvPicPr>
          <p:cNvPr id="1030" name="Picture 6" descr="C:\Users\Donna\AppData\Local\Microsoft\Windows\Temporary Internet Files\Content.IE5\D7S9FDQG\discussion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0472" y="4840941"/>
            <a:ext cx="2656181" cy="1214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7286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37130" y="138953"/>
            <a:ext cx="609600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How do we know in general if we are effective instructors?</a:t>
            </a:r>
            <a:endParaRPr lang="en-US" sz="1200" b="1" dirty="0" smtClean="0"/>
          </a:p>
          <a:p>
            <a:pPr algn="ctr">
              <a:buFont typeface="Arial" pitchFamily="34" charset="0"/>
              <a:buChar char="•"/>
            </a:pPr>
            <a:r>
              <a:rPr lang="en-US" sz="2400" dirty="0" smtClean="0"/>
              <a:t>Evaluations</a:t>
            </a:r>
          </a:p>
          <a:p>
            <a:pPr algn="ctr">
              <a:buFont typeface="Arial" pitchFamily="34" charset="0"/>
              <a:buChar char="•"/>
            </a:pPr>
            <a:r>
              <a:rPr lang="en-US" sz="2400" dirty="0" smtClean="0"/>
              <a:t>DFW rates</a:t>
            </a:r>
          </a:p>
          <a:p>
            <a:pPr algn="ctr">
              <a:buFont typeface="Arial" pitchFamily="34" charset="0"/>
              <a:buChar char="•"/>
            </a:pPr>
            <a:r>
              <a:rPr lang="en-US" sz="2400" dirty="0" smtClean="0"/>
              <a:t>General student comments and feedback</a:t>
            </a:r>
          </a:p>
          <a:p>
            <a:pPr algn="ctr"/>
            <a:endParaRPr lang="en-US" sz="3600" b="1" dirty="0" smtClean="0"/>
          </a:p>
          <a:p>
            <a:pPr algn="ctr"/>
            <a:r>
              <a:rPr lang="en-US" sz="3600" b="1" dirty="0" smtClean="0"/>
              <a:t>How do we know if a specific teaching method or activity is effective?</a:t>
            </a:r>
          </a:p>
          <a:p>
            <a:pPr algn="ctr">
              <a:buFont typeface="Arial" pitchFamily="34" charset="0"/>
              <a:buChar char="•"/>
            </a:pPr>
            <a:r>
              <a:rPr lang="en-US" sz="2400" dirty="0" smtClean="0"/>
              <a:t>Clickers?</a:t>
            </a:r>
          </a:p>
          <a:p>
            <a:pPr algn="ctr">
              <a:buFont typeface="Arial" pitchFamily="34" charset="0"/>
              <a:buChar char="•"/>
            </a:pPr>
            <a:r>
              <a:rPr lang="en-US" sz="2400" dirty="0" smtClean="0"/>
              <a:t>Streaming?</a:t>
            </a:r>
          </a:p>
          <a:p>
            <a:pPr algn="ctr">
              <a:buFont typeface="Arial" pitchFamily="34" charset="0"/>
              <a:buChar char="•"/>
            </a:pPr>
            <a:r>
              <a:rPr lang="en-US" sz="2400" dirty="0" smtClean="0"/>
              <a:t>Recitations?</a:t>
            </a:r>
          </a:p>
          <a:p>
            <a:pPr algn="ctr">
              <a:buFont typeface="Arial" pitchFamily="34" charset="0"/>
              <a:buChar char="•"/>
            </a:pPr>
            <a:r>
              <a:rPr lang="en-US" sz="2400" dirty="0" smtClean="0"/>
              <a:t>Peer tutors?</a:t>
            </a:r>
          </a:p>
          <a:p>
            <a:pPr algn="ctr">
              <a:buFont typeface="Arial" pitchFamily="34" charset="0"/>
              <a:buChar char="•"/>
            </a:pPr>
            <a:r>
              <a:rPr lang="en-US" sz="2400" dirty="0" smtClean="0"/>
              <a:t>Open inquiry lab?</a:t>
            </a:r>
          </a:p>
        </p:txBody>
      </p:sp>
    </p:spTree>
    <p:extLst>
      <p:ext uri="{BB962C8B-B14F-4D97-AF65-F5344CB8AC3E}">
        <p14:creationId xmlns:p14="http://schemas.microsoft.com/office/powerpoint/2010/main" val="1902026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31694" y="150167"/>
            <a:ext cx="85075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Experimental and Quasi Experimental Studies</a:t>
            </a:r>
            <a:endParaRPr lang="en-US" sz="3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59976" y="1653988"/>
            <a:ext cx="8444753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en-US" sz="2800" dirty="0" smtClean="0"/>
              <a:t>What </a:t>
            </a:r>
            <a:r>
              <a:rPr lang="en-US" sz="2800" dirty="0" smtClean="0"/>
              <a:t>are the characteristics of a true </a:t>
            </a:r>
            <a:r>
              <a:rPr lang="en-US" sz="2800" dirty="0" smtClean="0"/>
              <a:t>experimental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     </a:t>
            </a:r>
            <a:r>
              <a:rPr lang="en-US" sz="2800" dirty="0" smtClean="0"/>
              <a:t> study</a:t>
            </a:r>
            <a:r>
              <a:rPr lang="en-US" sz="2800" dirty="0" smtClean="0"/>
              <a:t>?</a:t>
            </a:r>
          </a:p>
          <a:p>
            <a:endParaRPr lang="en-US" sz="2800" dirty="0" smtClean="0"/>
          </a:p>
          <a:p>
            <a:pPr algn="ctr"/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pPr marL="514350" indent="-514350">
              <a:buAutoNum type="arabicParenR" startAt="2"/>
            </a:pPr>
            <a:r>
              <a:rPr lang="en-US" sz="2800" dirty="0" smtClean="0"/>
              <a:t>Why </a:t>
            </a:r>
            <a:r>
              <a:rPr lang="en-US" sz="2800" dirty="0" smtClean="0"/>
              <a:t>are many educational research studies “quasi</a:t>
            </a:r>
            <a:r>
              <a:rPr lang="en-US" sz="2800" dirty="0" smtClean="0"/>
              <a:t>”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     </a:t>
            </a:r>
            <a:r>
              <a:rPr lang="en-US" sz="2800" dirty="0" smtClean="0"/>
              <a:t> </a:t>
            </a:r>
            <a:r>
              <a:rPr lang="en-US" sz="2800" dirty="0" smtClean="0"/>
              <a:t>experimental rather than “purely” experimental?</a:t>
            </a:r>
          </a:p>
          <a:p>
            <a:endParaRPr lang="en-US" sz="2800" dirty="0" smtClean="0"/>
          </a:p>
          <a:p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0178711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070847" y="667871"/>
            <a:ext cx="541020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Field Trip Survey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Which field trip did you attend?  </a:t>
            </a: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</a:pP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Was the field trip worth your time?  Please explain.</a:t>
            </a: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Would you recommend a field trip continue to be included as part of the BIOL1320 or BIOL1362 course in the future?</a:t>
            </a: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4"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List at least one thing you learned on the field trip.</a:t>
            </a: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4"/>
              <a:tabLst/>
            </a:pP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5"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What other kinds of field trips would you like to see offered in the future?</a:t>
            </a: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5"/>
              <a:tabLst/>
            </a:pP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6.  Help future students and express your suggestions for improving this field trip in the future: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80525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05853" y="59486"/>
            <a:ext cx="48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/>
              <a:t>Likert</a:t>
            </a:r>
            <a:r>
              <a:rPr lang="en-US" sz="2800" b="1" dirty="0" smtClean="0"/>
              <a:t> Scales</a:t>
            </a:r>
            <a:endParaRPr lang="en-US" sz="2800" b="1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647" y="1387446"/>
            <a:ext cx="8758518" cy="288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3000936" y="5895509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Source:  Mary Ochoa, UH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530723" y="4435152"/>
            <a:ext cx="617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 five point or a four point scale?  Which should you chose?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879042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7412" y="259792"/>
            <a:ext cx="4742329" cy="60623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551116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1719" y="165556"/>
            <a:ext cx="87047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Literature Search / Places to Publish Your Own Research</a:t>
            </a:r>
            <a:endParaRPr lang="en-US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770530" y="970746"/>
            <a:ext cx="62484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Practice-Based Science Education Journals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Journal of College Science Teaching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American Biology Teacher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Journal of Chemical Education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Advances in Physiology Education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Biochemistry and Molecular Biology Education Journal</a:t>
            </a:r>
          </a:p>
          <a:p>
            <a:pPr>
              <a:buFont typeface="Arial" pitchFamily="34" charset="0"/>
              <a:buChar char="•"/>
            </a:pPr>
            <a:r>
              <a:rPr lang="en-US" dirty="0" err="1" smtClean="0"/>
              <a:t>BioScene</a:t>
            </a:r>
            <a:r>
              <a:rPr lang="en-US" dirty="0" smtClean="0"/>
              <a:t> (history and philosophy of science)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Cell Biology Education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Journal of Undergraduate Neuroscience Education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Journal of Microbiology and Biology Education </a:t>
            </a:r>
          </a:p>
          <a:p>
            <a:endParaRPr lang="en-US" dirty="0" smtClean="0"/>
          </a:p>
          <a:p>
            <a:r>
              <a:rPr lang="en-US" b="1" u="sng" dirty="0" smtClean="0"/>
              <a:t>Theory- and Educational-Research Journals</a:t>
            </a:r>
          </a:p>
          <a:p>
            <a:r>
              <a:rPr lang="en-US" dirty="0" smtClean="0"/>
              <a:t>Journal of Research in Science Teaching</a:t>
            </a:r>
          </a:p>
          <a:p>
            <a:r>
              <a:rPr lang="en-US" dirty="0" smtClean="0"/>
              <a:t>Science Education</a:t>
            </a:r>
          </a:p>
          <a:p>
            <a:endParaRPr lang="en-US" dirty="0" smtClean="0"/>
          </a:p>
          <a:p>
            <a:r>
              <a:rPr lang="en-US" b="1" u="sng" dirty="0" smtClean="0"/>
              <a:t>Databases:</a:t>
            </a:r>
          </a:p>
          <a:p>
            <a:r>
              <a:rPr lang="en-US" dirty="0" smtClean="0"/>
              <a:t>ERIC:  Education Resources Information Center</a:t>
            </a:r>
          </a:p>
          <a:p>
            <a:r>
              <a:rPr lang="en-US" dirty="0" smtClean="0"/>
              <a:t>BIOSIS</a:t>
            </a:r>
          </a:p>
          <a:p>
            <a:r>
              <a:rPr lang="en-US" dirty="0" err="1" smtClean="0"/>
              <a:t>SciFinder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32452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7906" y="147917"/>
            <a:ext cx="85612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Professional Organizations and Conferences on Teaching in the Sciences</a:t>
            </a:r>
            <a:endParaRPr lang="en-US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00636" y="1761566"/>
            <a:ext cx="8166847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 smtClean="0"/>
              <a:t>National Science Teachers Association/Society of College Science Teachers:  National and Regional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American Society of Microbiology Educator’s Conference (right before the main ASM Conference)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Association of Biology Laboratory Educators Conference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National Association of Biology Teachers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National Association of Researchers in Science Teaching</a:t>
            </a:r>
          </a:p>
          <a:p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Society for the Advancement of Biology Education Research</a:t>
            </a:r>
          </a:p>
          <a:p>
            <a:r>
              <a:rPr lang="en-US" sz="2000" dirty="0" smtClean="0"/>
              <a:t>	(has a Biochemistry Division)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6052233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</TotalTime>
  <Words>385</Words>
  <Application>Microsoft Office PowerPoint</Application>
  <PresentationFormat>On-screen Show (4:3)</PresentationFormat>
  <Paragraphs>90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Houston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 Watts</dc:creator>
  <cp:lastModifiedBy>Donna</cp:lastModifiedBy>
  <cp:revision>48</cp:revision>
  <dcterms:created xsi:type="dcterms:W3CDTF">2011-10-03T13:05:40Z</dcterms:created>
  <dcterms:modified xsi:type="dcterms:W3CDTF">2015-07-19T23:36:56Z</dcterms:modified>
</cp:coreProperties>
</file>