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16" r:id="rId5"/>
  </p:sldMasterIdLst>
  <p:notesMasterIdLst>
    <p:notesMasterId r:id="rId39"/>
  </p:notesMasterIdLst>
  <p:handoutMasterIdLst>
    <p:handoutMasterId r:id="rId40"/>
  </p:handoutMasterIdLst>
  <p:sldIdLst>
    <p:sldId id="306" r:id="rId6"/>
    <p:sldId id="309" r:id="rId7"/>
    <p:sldId id="268" r:id="rId8"/>
    <p:sldId id="287" r:id="rId9"/>
    <p:sldId id="307" r:id="rId10"/>
    <p:sldId id="288" r:id="rId11"/>
    <p:sldId id="289" r:id="rId12"/>
    <p:sldId id="280" r:id="rId13"/>
    <p:sldId id="293" r:id="rId14"/>
    <p:sldId id="294" r:id="rId15"/>
    <p:sldId id="295" r:id="rId16"/>
    <p:sldId id="269" r:id="rId17"/>
    <p:sldId id="274" r:id="rId18"/>
    <p:sldId id="310" r:id="rId19"/>
    <p:sldId id="271" r:id="rId20"/>
    <p:sldId id="277" r:id="rId21"/>
    <p:sldId id="276" r:id="rId22"/>
    <p:sldId id="273" r:id="rId23"/>
    <p:sldId id="291" r:id="rId24"/>
    <p:sldId id="292" r:id="rId25"/>
    <p:sldId id="290" r:id="rId26"/>
    <p:sldId id="265" r:id="rId27"/>
    <p:sldId id="296" r:id="rId28"/>
    <p:sldId id="297" r:id="rId29"/>
    <p:sldId id="298" r:id="rId30"/>
    <p:sldId id="299" r:id="rId31"/>
    <p:sldId id="300" r:id="rId32"/>
    <p:sldId id="301" r:id="rId33"/>
    <p:sldId id="311" r:id="rId34"/>
    <p:sldId id="302" r:id="rId35"/>
    <p:sldId id="303" r:id="rId36"/>
    <p:sldId id="305" r:id="rId37"/>
    <p:sldId id="304"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98034" autoAdjust="0"/>
  </p:normalViewPr>
  <p:slideViewPr>
    <p:cSldViewPr>
      <p:cViewPr varScale="1">
        <p:scale>
          <a:sx n="67" d="100"/>
          <a:sy n="67" d="100"/>
        </p:scale>
        <p:origin x="-120" y="-289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5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154FFB1-A331-405A-9AF7-B140297B226B}" type="datetimeFigureOut">
              <a:rPr lang="en-US" smtClean="0"/>
              <a:t>4/12/2019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B9F9FF2-A17D-4A6F-9990-FD2F886C4068}" type="slidenum">
              <a:rPr lang="en-US" smtClean="0"/>
              <a:t>‹#›</a:t>
            </a:fld>
            <a:endParaRPr lang="en-US"/>
          </a:p>
        </p:txBody>
      </p:sp>
    </p:spTree>
    <p:extLst>
      <p:ext uri="{BB962C8B-B14F-4D97-AF65-F5344CB8AC3E}">
        <p14:creationId xmlns:p14="http://schemas.microsoft.com/office/powerpoint/2010/main" val="2768932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3302BE1-59D3-419F-A1CC-5BAC7F727E7A}" type="datetimeFigureOut">
              <a:rPr lang="en-US" smtClean="0"/>
              <a:t>4/12/2019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EEE7895-307F-4E19-9ECE-2B664252CD6C}" type="slidenum">
              <a:rPr lang="en-US" smtClean="0"/>
              <a:t>‹#›</a:t>
            </a:fld>
            <a:endParaRPr lang="en-US"/>
          </a:p>
        </p:txBody>
      </p:sp>
    </p:spTree>
    <p:extLst>
      <p:ext uri="{BB962C8B-B14F-4D97-AF65-F5344CB8AC3E}">
        <p14:creationId xmlns:p14="http://schemas.microsoft.com/office/powerpoint/2010/main" val="347331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Summer</a:t>
            </a:r>
            <a:r>
              <a:rPr lang="en-US" baseline="0" dirty="0"/>
              <a:t> Institutes on Scientific Teaching aim to transform undergraduate STEM education by training participants from across the United States on evidence-based teaching practices, </a:t>
            </a:r>
            <a:r>
              <a:rPr lang="en-US" dirty="0"/>
              <a:t>infusing the spirit and rigor of research into the undergraduate classroom. </a:t>
            </a:r>
          </a:p>
          <a:p>
            <a:endParaRPr lang="en-US" dirty="0"/>
          </a:p>
        </p:txBody>
      </p:sp>
      <p:sp>
        <p:nvSpPr>
          <p:cNvPr id="4" name="Slide Number Placeholder 3"/>
          <p:cNvSpPr>
            <a:spLocks noGrp="1"/>
          </p:cNvSpPr>
          <p:nvPr>
            <p:ph type="sldNum" sz="quarter" idx="10"/>
          </p:nvPr>
        </p:nvSpPr>
        <p:spPr/>
        <p:txBody>
          <a:bodyPr/>
          <a:lstStyle/>
          <a:p>
            <a:fld id="{104D0757-BBF3-8543-93D4-3FDE6F6322EB}" type="slidenum">
              <a:rPr lang="en-US" smtClean="0"/>
              <a:t>2</a:t>
            </a:fld>
            <a:endParaRPr lang="en-US" dirty="0"/>
          </a:p>
        </p:txBody>
      </p:sp>
    </p:spTree>
    <p:extLst>
      <p:ext uri="{BB962C8B-B14F-4D97-AF65-F5344CB8AC3E}">
        <p14:creationId xmlns:p14="http://schemas.microsoft.com/office/powerpoint/2010/main" val="2879671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4D0757-BBF3-8543-93D4-3FDE6F6322EB}"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607984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While we should strive to</a:t>
            </a:r>
            <a:r>
              <a:rPr lang="en-US" baseline="0" dirty="0"/>
              <a:t> accommodate the diversity of students that we have and to make our classrooms’ inclusive, the real challenge is how do we use the diversity of our students to enhance the learning of all students</a:t>
            </a:r>
            <a:endParaRPr lang="en-US" dirty="0"/>
          </a:p>
        </p:txBody>
      </p:sp>
      <p:sp>
        <p:nvSpPr>
          <p:cNvPr id="4" name="Slide Number Placeholder 3"/>
          <p:cNvSpPr>
            <a:spLocks noGrp="1"/>
          </p:cNvSpPr>
          <p:nvPr>
            <p:ph type="sldNum" sz="quarter" idx="10"/>
          </p:nvPr>
        </p:nvSpPr>
        <p:spPr/>
        <p:txBody>
          <a:bodyPr/>
          <a:lstStyle/>
          <a:p>
            <a:pPr>
              <a:defRPr/>
            </a:pPr>
            <a:fld id="{32F9A7C9-B891-B547-8C17-FC2EA182E309}"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66596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EC30BFEF-E433-4DF2-AF6F-F0FF58C78D8E}" type="slidenum">
              <a:rPr lang="en-US" smtClean="0">
                <a:solidFill>
                  <a:prstClr val="black"/>
                </a:solidFill>
              </a:rPr>
              <a:pPr/>
              <a:t>16</a:t>
            </a:fld>
            <a:endParaRPr lang="en-US">
              <a:solidFill>
                <a:prstClr val="black"/>
              </a:solidFill>
            </a:endParaRPr>
          </a:p>
        </p:txBody>
      </p:sp>
      <p:sp>
        <p:nvSpPr>
          <p:cNvPr id="41987" name="Rectangle 2"/>
          <p:cNvSpPr>
            <a:spLocks noGrp="1" noRot="1" noChangeAspect="1" noChangeArrowheads="1" noTextEdit="1"/>
          </p:cNvSpPr>
          <p:nvPr>
            <p:ph type="sldImg"/>
          </p:nvPr>
        </p:nvSpPr>
        <p:spPr>
          <a:xfrm>
            <a:off x="1414463" y="1162050"/>
            <a:ext cx="4181475" cy="3136900"/>
          </a:xfrm>
          <a:ln/>
        </p:spPr>
      </p:sp>
      <p:sp>
        <p:nvSpPr>
          <p:cNvPr id="41988" name="Notes Placeholder 1"/>
          <p:cNvSpPr>
            <a:spLocks noGrp="1"/>
          </p:cNvSpPr>
          <p:nvPr/>
        </p:nvSpPr>
        <p:spPr bwMode="auto">
          <a:xfrm>
            <a:off x="701040" y="4415790"/>
            <a:ext cx="5608320" cy="4183380"/>
          </a:xfrm>
          <a:prstGeom prst="rect">
            <a:avLst/>
          </a:prstGeom>
        </p:spPr>
        <p:txBody>
          <a:bodyPr lIns="93177" tIns="46589" rIns="93177" bIns="46589"/>
          <a:lstStyle/>
          <a:p>
            <a:pPr defTabSz="465887" eaLnBrk="0" hangingPunct="0">
              <a:spcBef>
                <a:spcPct val="30000"/>
              </a:spcBef>
            </a:pPr>
            <a:endParaRPr lang="en-US" sz="1200">
              <a:solidFill>
                <a:prstClr val="black"/>
              </a:solidFill>
            </a:endParaRPr>
          </a:p>
        </p:txBody>
      </p:sp>
      <p:sp>
        <p:nvSpPr>
          <p:cNvPr id="2" name="Notes Placeholder 1"/>
          <p:cNvSpPr>
            <a:spLocks noGrp="1"/>
          </p:cNvSpPr>
          <p:nvPr>
            <p:ph type="body" idx="1"/>
          </p:nvPr>
        </p:nvSpPr>
        <p:spPr/>
        <p:txBody>
          <a:bodyPr/>
          <a:lstStyle/>
          <a:p>
            <a:r>
              <a:rPr lang="en-US" sz="1400" dirty="0"/>
              <a:t>Once you have your learning goals and objectives, FIRST you come up with how you will assess the learning and THEN you develop activities for them to DO the learning.</a:t>
            </a:r>
          </a:p>
          <a:p>
            <a:endParaRPr lang="en-US" sz="1400" dirty="0"/>
          </a:p>
          <a:p>
            <a:r>
              <a:rPr lang="en-US" sz="1400" dirty="0"/>
              <a:t>One of the most important uses for Bloom’s Taxonomy is to determine if there is ALIGNMENT between the way students are taught and tested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a:t>Bloom’s taxonomy categorizes intellectual</a:t>
            </a:r>
            <a:r>
              <a:rPr lang="en-US" baseline="0" dirty="0"/>
              <a:t> behaviors into six levels of cognition:</a:t>
            </a:r>
          </a:p>
          <a:p>
            <a:r>
              <a:rPr lang="en-US" baseline="0" dirty="0"/>
              <a:t>“What we are classifying is the intended behavior of students – the ways in which individuals are to act, think, or feel as the result of participating in some unit of instruction.”     – Benjamin Bloom</a:t>
            </a:r>
            <a:endParaRPr lang="en-US" dirty="0"/>
          </a:p>
        </p:txBody>
      </p:sp>
      <p:sp>
        <p:nvSpPr>
          <p:cNvPr id="4" name="Slide Number Placeholder 3"/>
          <p:cNvSpPr>
            <a:spLocks noGrp="1"/>
          </p:cNvSpPr>
          <p:nvPr>
            <p:ph type="sldNum" sz="quarter" idx="10"/>
          </p:nvPr>
        </p:nvSpPr>
        <p:spPr/>
        <p:txBody>
          <a:bodyPr/>
          <a:lstStyle/>
          <a:p>
            <a:fld id="{91EE9C70-FF0A-1740-ABA5-556D568ECFD2}"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937CBDCB-2EA3-4A94-B8BE-568BFC090057}" type="slidenum">
              <a:rPr lang="en-US" smtClean="0"/>
              <a:pPr/>
              <a:t>18</a:t>
            </a:fld>
            <a:endParaRPr lang="en-US"/>
          </a:p>
        </p:txBody>
      </p:sp>
      <p:sp>
        <p:nvSpPr>
          <p:cNvPr id="50179"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A5765765-82AD-4BA4-B9EF-4A57835988C5}" type="slidenum">
              <a:rPr lang="en-US" sz="1200"/>
              <a:pPr algn="r"/>
              <a:t>18</a:t>
            </a:fld>
            <a:endParaRPr lang="en-US" sz="1200"/>
          </a:p>
        </p:txBody>
      </p:sp>
      <p:sp>
        <p:nvSpPr>
          <p:cNvPr id="50180" name="Rectangle 2"/>
          <p:cNvSpPr>
            <a:spLocks noGrp="1" noRot="1" noChangeAspect="1" noChangeArrowheads="1" noTextEdit="1"/>
          </p:cNvSpPr>
          <p:nvPr>
            <p:ph type="sldImg"/>
          </p:nvPr>
        </p:nvSpPr>
        <p:spPr>
          <a:xfrm>
            <a:off x="1181100" y="696913"/>
            <a:ext cx="4648200" cy="3486150"/>
          </a:xfrm>
          <a:ln/>
        </p:spPr>
      </p:sp>
      <p:sp>
        <p:nvSpPr>
          <p:cNvPr id="50181" name="Notes Placeholder 1"/>
          <p:cNvSpPr>
            <a:spLocks noGrp="1"/>
          </p:cNvSpPr>
          <p:nvPr/>
        </p:nvSpPr>
        <p:spPr bwMode="auto">
          <a:xfrm>
            <a:off x="701040" y="4415790"/>
            <a:ext cx="5608320" cy="4183380"/>
          </a:xfrm>
          <a:prstGeom prst="rect">
            <a:avLst/>
          </a:prstGeom>
        </p:spPr>
        <p:txBody>
          <a:bodyPr lIns="93177" tIns="46589" rIns="93177" bIns="46589"/>
          <a:lstStyle/>
          <a:p>
            <a:pPr eaLnBrk="0" hangingPunct="0">
              <a:spcBef>
                <a:spcPct val="30000"/>
              </a:spcBef>
            </a:pPr>
            <a:endParaRPr lang="en-US" sz="1200"/>
          </a:p>
        </p:txBody>
      </p:sp>
      <p:sp>
        <p:nvSpPr>
          <p:cNvPr id="6" name="Notes Placeholder 5"/>
          <p:cNvSpPr>
            <a:spLocks noGrp="1"/>
          </p:cNvSpPr>
          <p:nvPr>
            <p:ph type="body" idx="1"/>
          </p:nvPr>
        </p:nvSpPr>
        <p:spPr/>
        <p:txBody>
          <a:bodyPr>
            <a:normAutofit/>
          </a:bodyPr>
          <a:lstStyle/>
          <a:p>
            <a:pPr>
              <a:buFont typeface="Arial"/>
              <a:buChar char="•"/>
            </a:pPr>
            <a:r>
              <a:rPr lang="en-US" dirty="0"/>
              <a:t>  Assessment reinforces</a:t>
            </a:r>
            <a:r>
              <a:rPr lang="en-US" baseline="0" dirty="0"/>
              <a:t> a goal’s importance and gives students a way to gauge their progress towards achieving it</a:t>
            </a:r>
          </a:p>
          <a:p>
            <a:pPr>
              <a:buFont typeface="Arial"/>
              <a:buChar char="•"/>
            </a:pPr>
            <a:r>
              <a:rPr lang="en-US" baseline="0" dirty="0"/>
              <a:t>  For this to happen, assessment must align with the learning goal</a:t>
            </a:r>
          </a:p>
          <a:p>
            <a:pPr>
              <a:buFont typeface="Arial"/>
              <a:buChar char="•"/>
            </a:pPr>
            <a:r>
              <a:rPr lang="en-US" baseline="0" dirty="0"/>
              <a:t>  Close alignment helps you decide what to include in class and to set clear expectations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 = Lower Cognitive Skills</a:t>
            </a:r>
          </a:p>
          <a:p>
            <a:r>
              <a:rPr lang="en-US" dirty="0" smtClean="0"/>
              <a:t>HOC = Higher Order </a:t>
            </a:r>
            <a:r>
              <a:rPr lang="en-US" smtClean="0"/>
              <a:t>Cognitive Skills</a:t>
            </a:r>
            <a:endParaRPr lang="en-US" dirty="0"/>
          </a:p>
        </p:txBody>
      </p:sp>
      <p:sp>
        <p:nvSpPr>
          <p:cNvPr id="4" name="Slide Number Placeholder 3"/>
          <p:cNvSpPr>
            <a:spLocks noGrp="1"/>
          </p:cNvSpPr>
          <p:nvPr>
            <p:ph type="sldNum" sz="quarter" idx="10"/>
          </p:nvPr>
        </p:nvSpPr>
        <p:spPr/>
        <p:txBody>
          <a:bodyPr/>
          <a:lstStyle/>
          <a:p>
            <a:fld id="{A7CC4D1A-3FE6-F24B-98E7-512318359ED6}" type="slidenum">
              <a:rPr lang="en-US" smtClean="0">
                <a:solidFill>
                  <a:prstClr val="black"/>
                </a:solidFill>
                <a:latin typeface="Calibri"/>
              </a:rPr>
              <a:pPr/>
              <a:t>19</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232943" indent="-232943">
              <a:buAutoNum type="arabicParenR"/>
            </a:pPr>
            <a:r>
              <a:rPr lang="en-US" dirty="0" smtClean="0"/>
              <a:t>Write organelles</a:t>
            </a:r>
            <a:r>
              <a:rPr lang="en-US" baseline="0" dirty="0" smtClean="0"/>
              <a:t> on index card, shuffle, and let each table pick </a:t>
            </a:r>
            <a:r>
              <a:rPr lang="en-US" baseline="0" smtClean="0"/>
              <a:t>a card</a:t>
            </a:r>
            <a:endParaRPr lang="en-US" smtClean="0"/>
          </a:p>
          <a:p>
            <a:pPr marL="232943" indent="-232943">
              <a:buAutoNum type="arabicParenR"/>
            </a:pPr>
            <a:r>
              <a:rPr lang="en-US" dirty="0" smtClean="0"/>
              <a:t>Divide participants into 4 groups</a:t>
            </a:r>
          </a:p>
          <a:p>
            <a:pPr marL="232943" indent="-232943">
              <a:buAutoNum type="arabicParenR"/>
            </a:pPr>
            <a:r>
              <a:rPr lang="en-US" dirty="0" smtClean="0"/>
              <a:t>Give</a:t>
            </a:r>
            <a:r>
              <a:rPr lang="en-US" baseline="0" dirty="0" smtClean="0"/>
              <a:t> them 5 min to prepare</a:t>
            </a:r>
          </a:p>
          <a:p>
            <a:pPr marL="232943" indent="-232943">
              <a:buAutoNum type="arabicParenR"/>
            </a:pPr>
            <a:r>
              <a:rPr lang="en-US" baseline="0" dirty="0" smtClean="0"/>
              <a:t>Carry out 1 or 2 rounds of debates</a:t>
            </a:r>
          </a:p>
          <a:p>
            <a:endParaRPr lang="en-US" dirty="0"/>
          </a:p>
        </p:txBody>
      </p:sp>
      <p:sp>
        <p:nvSpPr>
          <p:cNvPr id="4" name="Slide Number Placeholder 3"/>
          <p:cNvSpPr>
            <a:spLocks noGrp="1"/>
          </p:cNvSpPr>
          <p:nvPr>
            <p:ph type="sldNum" sz="quarter" idx="10"/>
          </p:nvPr>
        </p:nvSpPr>
        <p:spPr/>
        <p:txBody>
          <a:bodyPr/>
          <a:lstStyle/>
          <a:p>
            <a:pPr>
              <a:defRPr/>
            </a:pPr>
            <a:fld id="{32F9A7C9-B891-B547-8C17-FC2EA182E309}" type="slidenum">
              <a:rPr lang="en-US" smtClean="0">
                <a:solidFill>
                  <a:prstClr val="black"/>
                </a:solidFill>
                <a:latin typeface="Calibri"/>
              </a:rPr>
              <a:pPr>
                <a:defRPr/>
              </a:pPr>
              <a:t>21</a:t>
            </a:fld>
            <a:endParaRPr lang="en-US">
              <a:solidFill>
                <a:prstClr val="black"/>
              </a:solidFill>
              <a:latin typeface="Calibri"/>
            </a:endParaRPr>
          </a:p>
        </p:txBody>
      </p:sp>
    </p:spTree>
    <p:extLst>
      <p:ext uri="{BB962C8B-B14F-4D97-AF65-F5344CB8AC3E}">
        <p14:creationId xmlns:p14="http://schemas.microsoft.com/office/powerpoint/2010/main" val="1885248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Read/compare</a:t>
            </a:r>
            <a:r>
              <a:rPr lang="en-US" baseline="0" dirty="0" smtClean="0"/>
              <a:t> selected items, start with, “I can learn to do anything I want” vs. “I’m either good at it or I’m not.”</a:t>
            </a:r>
          </a:p>
          <a:p>
            <a:r>
              <a:rPr lang="en-US" baseline="0" dirty="0" smtClean="0"/>
              <a:t>Next – “I stick to what I know” vs. “I like to try new things;” “I don’t like to be challenged” vs. Challenges help me grow.”</a:t>
            </a:r>
          </a:p>
          <a:p>
            <a:endParaRPr lang="en-US" baseline="0" dirty="0" smtClean="0"/>
          </a:p>
          <a:p>
            <a:r>
              <a:rPr lang="en-US" baseline="0" dirty="0" smtClean="0"/>
              <a:t>Finish with – “Failure is the limit of my abilities,” followed by </a:t>
            </a:r>
            <a:r>
              <a:rPr lang="en-US" baseline="0" dirty="0" err="1" smtClean="0"/>
              <a:t>Efraim</a:t>
            </a:r>
            <a:r>
              <a:rPr lang="en-US" baseline="0" dirty="0" smtClean="0"/>
              <a:t> </a:t>
            </a:r>
            <a:r>
              <a:rPr lang="en-US" baseline="0" dirty="0" err="1" smtClean="0"/>
              <a:t>Racker</a:t>
            </a:r>
            <a:r>
              <a:rPr lang="en-US" baseline="0" dirty="0" smtClean="0"/>
              <a:t> (contemporary of Hans Krebs) quote…</a:t>
            </a:r>
          </a:p>
          <a:p>
            <a:r>
              <a:rPr lang="en-US" baseline="0" dirty="0" smtClean="0"/>
              <a:t>(paraphrased) It is okay to fall on the floor as long as you take something with you when you get back up.</a:t>
            </a:r>
          </a:p>
          <a:p>
            <a:endParaRPr lang="en-US" baseline="0" dirty="0" smtClean="0"/>
          </a:p>
        </p:txBody>
      </p:sp>
      <p:sp>
        <p:nvSpPr>
          <p:cNvPr id="4" name="Slide Number Placeholder 3"/>
          <p:cNvSpPr>
            <a:spLocks noGrp="1"/>
          </p:cNvSpPr>
          <p:nvPr>
            <p:ph type="sldNum" sz="quarter" idx="10"/>
          </p:nvPr>
        </p:nvSpPr>
        <p:spPr/>
        <p:txBody>
          <a:bodyPr/>
          <a:lstStyle/>
          <a:p>
            <a:fld id="{8680FC30-8115-C545-B091-53B584873FEF}" type="slidenum">
              <a:rPr lang="en-US" smtClean="0"/>
              <a:t>22</a:t>
            </a:fld>
            <a:endParaRPr lang="en-US"/>
          </a:p>
        </p:txBody>
      </p:sp>
    </p:spTree>
    <p:extLst>
      <p:ext uri="{BB962C8B-B14F-4D97-AF65-F5344CB8AC3E}">
        <p14:creationId xmlns:p14="http://schemas.microsoft.com/office/powerpoint/2010/main" val="114185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C1ED616F-66E6-4B30-AA2E-1FB619443918}" type="slidenum">
              <a:rPr lang="en-US" altLang="en-US">
                <a:latin typeface="Calibri" pitchFamily="34" charset="0"/>
              </a:rPr>
              <a:pPr/>
              <a:t>23</a:t>
            </a:fld>
            <a:endParaRPr lang="en-US" altLang="en-US">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723"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79BE95B8-DFFF-429B-B988-1510C1D30B95}" type="slidenum">
              <a:rPr lang="en-US" altLang="en-US">
                <a:solidFill>
                  <a:srgbClr val="000000"/>
                </a:solidFill>
                <a:latin typeface="Calibri" pitchFamily="34" charset="0"/>
              </a:rPr>
              <a:pPr/>
              <a:t>24</a:t>
            </a:fld>
            <a:endParaRPr lang="en-US" altLang="en-US">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Take 1 minutes on your own, and draw a picture…on an index card.</a:t>
            </a:r>
          </a:p>
          <a:p>
            <a:endParaRPr lang="is-IS" baseline="0" dirty="0" smtClean="0"/>
          </a:p>
          <a:p>
            <a:r>
              <a:rPr lang="is-IS" baseline="0" dirty="0" smtClean="0"/>
              <a:t>Collect cards, redistribute, and poll for circle vs. oval</a:t>
            </a:r>
            <a:endParaRPr lang="en-US" dirty="0"/>
          </a:p>
        </p:txBody>
      </p:sp>
      <p:sp>
        <p:nvSpPr>
          <p:cNvPr id="4" name="Slide Number Placeholder 3"/>
          <p:cNvSpPr>
            <a:spLocks noGrp="1"/>
          </p:cNvSpPr>
          <p:nvPr>
            <p:ph type="sldNum" sz="quarter" idx="10"/>
          </p:nvPr>
        </p:nvSpPr>
        <p:spPr/>
        <p:txBody>
          <a:bodyPr/>
          <a:lstStyle/>
          <a:p>
            <a:pPr>
              <a:defRPr/>
            </a:pPr>
            <a:fld id="{8680FC30-8115-C545-B091-53B584873FEF}"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506662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1A2065-B62F-4FC9-B052-704A5361687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894036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981DF8-D7D7-4FB0-B85B-2DC23B06C085}" type="slidenum">
              <a:rPr lang="en-US" smtClean="0"/>
              <a:t>28</a:t>
            </a:fld>
            <a:endParaRPr lang="en-US"/>
          </a:p>
        </p:txBody>
      </p:sp>
    </p:spTree>
    <p:extLst>
      <p:ext uri="{BB962C8B-B14F-4D97-AF65-F5344CB8AC3E}">
        <p14:creationId xmlns:p14="http://schemas.microsoft.com/office/powerpoint/2010/main" val="1390103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i="1" smtClean="0"/>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C4032BFF-1A95-4D14-8364-16AE91BD2685}" type="slidenum">
              <a:rPr lang="en-US" altLang="en-US">
                <a:solidFill>
                  <a:srgbClr val="000000"/>
                </a:solidFill>
                <a:latin typeface="Calibri" pitchFamily="34" charset="0"/>
              </a:rPr>
              <a:pPr/>
              <a:t>33</a:t>
            </a:fld>
            <a:endParaRPr lang="en-US" altLang="en-US">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I incorporate a version of this activity into my histology and pathology courses. On the first day I have students draw a cell, and then I have them share their drawings with the class. Inevitably, everyone draws the same cell, with one nucleus, maybe three mitochondria, a random microtubule free floating in the cytoplasm, etc. This is the image they draw because this is the image they have basically grown up with in their science courses from elementary school to introductory biology. As a result, students can have a very hard time understanding what they are looking at when they actually start looking at cells in the context of their tissues. It also makes it difficult to relate structure to function if they don’t have an accurate understanding of the structure of different cells.</a:t>
            </a:r>
          </a:p>
          <a:p>
            <a:endParaRPr lang="en-US" i="1" dirty="0"/>
          </a:p>
          <a:p>
            <a:endParaRPr lang="en-US" i="1" dirty="0"/>
          </a:p>
          <a:p>
            <a:endParaRPr lang="en-US" dirty="0" smtClean="0"/>
          </a:p>
          <a:p>
            <a:r>
              <a:rPr lang="en-US" dirty="0" smtClean="0"/>
              <a:t>A logical extension of the view that new knowledge must be constructed from existing knowledge is that teachers need to pay attention to the incomplete understandings, the false beliefs, and the naive renditions of concepts that learners bring with them to a given subject.  Teachers then need to build on these ideas in ways that help each student achieve a more mature understanding.  If students’ initial ideas and beliefs are ignored, the understandings that they develop can be very different from what the teacher intends. </a:t>
            </a:r>
            <a:endParaRPr lang="en-US" dirty="0"/>
          </a:p>
        </p:txBody>
      </p:sp>
      <p:sp>
        <p:nvSpPr>
          <p:cNvPr id="4" name="Slide Number Placeholder 3"/>
          <p:cNvSpPr>
            <a:spLocks noGrp="1"/>
          </p:cNvSpPr>
          <p:nvPr>
            <p:ph type="sldNum" sz="quarter" idx="10"/>
          </p:nvPr>
        </p:nvSpPr>
        <p:spPr/>
        <p:txBody>
          <a:bodyPr/>
          <a:lstStyle/>
          <a:p>
            <a:pPr defTabSz="931774">
              <a:defRPr/>
            </a:pPr>
            <a:fld id="{8680FC30-8115-C545-B091-53B584873FEF}" type="slidenum">
              <a:rPr lang="en-US">
                <a:solidFill>
                  <a:prstClr val="black"/>
                </a:solidFill>
                <a:latin typeface="Calibri"/>
              </a:rPr>
              <a:pPr defTabSz="931774">
                <a:defRPr/>
              </a:pPr>
              <a:t>5</a:t>
            </a:fld>
            <a:endParaRPr lang="en-US">
              <a:solidFill>
                <a:prstClr val="black"/>
              </a:solidFill>
              <a:latin typeface="Calibri"/>
            </a:endParaRPr>
          </a:p>
        </p:txBody>
      </p:sp>
    </p:spTree>
    <p:extLst>
      <p:ext uri="{BB962C8B-B14F-4D97-AF65-F5344CB8AC3E}">
        <p14:creationId xmlns:p14="http://schemas.microsoft.com/office/powerpoint/2010/main" val="28528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You all</a:t>
            </a:r>
            <a:r>
              <a:rPr lang="en-US" baseline="0" dirty="0" smtClean="0"/>
              <a:t> saw this list on Monday night when Bill asked you to count the number of vowels… I’m going to give you a second chance at this. Spend 20</a:t>
            </a:r>
            <a:r>
              <a:rPr lang="en-US" dirty="0" smtClean="0"/>
              <a:t> seconds and try to memorize as many words as you</a:t>
            </a:r>
            <a:r>
              <a:rPr lang="en-US" baseline="0" dirty="0" smtClean="0"/>
              <a:t> can. </a:t>
            </a:r>
            <a:endParaRPr lang="en-US" dirty="0"/>
          </a:p>
        </p:txBody>
      </p:sp>
      <p:sp>
        <p:nvSpPr>
          <p:cNvPr id="4" name="Slide Number Placeholder 3"/>
          <p:cNvSpPr>
            <a:spLocks noGrp="1"/>
          </p:cNvSpPr>
          <p:nvPr>
            <p:ph type="sldNum" sz="quarter" idx="10"/>
          </p:nvPr>
        </p:nvSpPr>
        <p:spPr/>
        <p:txBody>
          <a:bodyPr/>
          <a:lstStyle/>
          <a:p>
            <a:pPr>
              <a:defRPr/>
            </a:pPr>
            <a:fld id="{8680FC30-8115-C545-B091-53B584873FEF}"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0048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How many do you remember?</a:t>
            </a:r>
            <a:endParaRPr lang="en-US" dirty="0"/>
          </a:p>
        </p:txBody>
      </p:sp>
      <p:sp>
        <p:nvSpPr>
          <p:cNvPr id="4" name="Slide Number Placeholder 3"/>
          <p:cNvSpPr>
            <a:spLocks noGrp="1"/>
          </p:cNvSpPr>
          <p:nvPr>
            <p:ph type="sldNum" sz="quarter" idx="10"/>
          </p:nvPr>
        </p:nvSpPr>
        <p:spPr/>
        <p:txBody>
          <a:bodyPr/>
          <a:lstStyle/>
          <a:p>
            <a:pPr>
              <a:defRPr/>
            </a:pPr>
            <a:fld id="{8680FC30-8115-C545-B091-53B584873FEF}"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56731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pPr marL="291179" indent="-291179">
              <a:buFont typeface="Arial"/>
              <a:buChar char="•"/>
            </a:pPr>
            <a:r>
              <a:rPr lang="en-US" sz="1400" dirty="0"/>
              <a:t>Constructivism = theory about learning </a:t>
            </a:r>
            <a:r>
              <a:rPr lang="en-US" sz="1400" dirty="0">
                <a:sym typeface="Wingdings"/>
              </a:rPr>
              <a:t> people learn by constructing their own knowledge</a:t>
            </a:r>
          </a:p>
          <a:p>
            <a:endParaRPr lang="en-US" sz="1400" dirty="0"/>
          </a:p>
          <a:p>
            <a:pPr marL="291179" indent="-291179">
              <a:buFont typeface="Arial"/>
              <a:buChar char="•"/>
            </a:pPr>
            <a:r>
              <a:rPr lang="en-US" sz="1400" dirty="0"/>
              <a:t>our students bring to classroom prior knowledge, past experiences, culture, beliefs, etc.; classroom environment affects learning</a:t>
            </a:r>
          </a:p>
          <a:p>
            <a:endParaRPr lang="en-US" sz="1400" dirty="0"/>
          </a:p>
          <a:p>
            <a:endParaRPr lang="en-US" sz="1400" dirty="0">
              <a:sym typeface="Wingdings"/>
            </a:endParaRPr>
          </a:p>
        </p:txBody>
      </p:sp>
      <p:sp>
        <p:nvSpPr>
          <p:cNvPr id="4" name="Slide Number Placeholder 3"/>
          <p:cNvSpPr>
            <a:spLocks noGrp="1"/>
          </p:cNvSpPr>
          <p:nvPr>
            <p:ph type="sldNum" sz="quarter" idx="10"/>
          </p:nvPr>
        </p:nvSpPr>
        <p:spPr/>
        <p:txBody>
          <a:bodyPr/>
          <a:lstStyle/>
          <a:p>
            <a:fld id="{0A24B798-673B-D64F-99F1-3CC3BE64711C}"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Poll the group – might get some good answers. Maybe even ask if they need</a:t>
            </a:r>
            <a:r>
              <a:rPr lang="en-US" baseline="0" dirty="0" smtClean="0"/>
              <a:t> more information.</a:t>
            </a:r>
            <a:endParaRPr lang="en-US" dirty="0"/>
          </a:p>
        </p:txBody>
      </p:sp>
      <p:sp>
        <p:nvSpPr>
          <p:cNvPr id="4" name="Slide Number Placeholder 3"/>
          <p:cNvSpPr>
            <a:spLocks noGrp="1"/>
          </p:cNvSpPr>
          <p:nvPr>
            <p:ph type="sldNum" sz="quarter" idx="10"/>
          </p:nvPr>
        </p:nvSpPr>
        <p:spPr/>
        <p:txBody>
          <a:bodyPr/>
          <a:lstStyle/>
          <a:p>
            <a:fld id="{8680FC30-8115-C545-B091-53B584873FE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0363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931774">
              <a:defRPr/>
            </a:pPr>
            <a:r>
              <a:rPr lang="en-US" baseline="0" dirty="0" smtClean="0"/>
              <a:t>Eric R. </a:t>
            </a:r>
            <a:r>
              <a:rPr lang="en-US" baseline="0" dirty="0" err="1" smtClean="0"/>
              <a:t>Kandel</a:t>
            </a:r>
            <a:r>
              <a:rPr lang="en-US" baseline="0" dirty="0" smtClean="0"/>
              <a:t>, The molecular biology of memory: </a:t>
            </a:r>
            <a:r>
              <a:rPr lang="en-US" baseline="0" dirty="0" err="1" smtClean="0"/>
              <a:t>cAMP</a:t>
            </a:r>
            <a:r>
              <a:rPr lang="en-US" baseline="0" dirty="0" smtClean="0"/>
              <a:t>, PKA, CRE, CREB-1, CREB-2, and CPEB</a:t>
            </a:r>
          </a:p>
          <a:p>
            <a:pPr defTabSz="931774">
              <a:defRPr/>
            </a:pPr>
            <a:r>
              <a:rPr lang="en-US" baseline="0" dirty="0" smtClean="0"/>
              <a:t>https://</a:t>
            </a:r>
            <a:r>
              <a:rPr lang="en-US" baseline="0" dirty="0" err="1" smtClean="0"/>
              <a:t>molecularbrain.biomedcentral.com</a:t>
            </a:r>
            <a:r>
              <a:rPr lang="en-US" baseline="0" dirty="0" smtClean="0"/>
              <a:t>/articles/10.1186/1756-6606-5-14</a:t>
            </a:r>
          </a:p>
          <a:p>
            <a:pPr defTabSz="931774">
              <a:defRPr/>
            </a:pPr>
            <a:r>
              <a:rPr lang="en-US" baseline="0" dirty="0" smtClean="0"/>
              <a:t>Molecular Brain 2012 5:14</a:t>
            </a:r>
          </a:p>
          <a:p>
            <a:pPr defTabSz="931774">
              <a:defRPr/>
            </a:pPr>
            <a:r>
              <a:rPr lang="en-US" baseline="0" dirty="0" err="1" smtClean="0"/>
              <a:t>Kandel</a:t>
            </a:r>
            <a:r>
              <a:rPr lang="en-US" baseline="0" dirty="0" smtClean="0"/>
              <a:t> won the Nobel in Physiology or medicine for his pioneering work on learning in </a:t>
            </a:r>
            <a:r>
              <a:rPr lang="en-US" i="1" baseline="0" dirty="0" err="1" smtClean="0"/>
              <a:t>Aplysia</a:t>
            </a:r>
            <a:endParaRPr lang="en-US" baseline="0" dirty="0" smtClean="0"/>
          </a:p>
          <a:p>
            <a:endParaRPr lang="en-US" baseline="0" dirty="0" smtClean="0"/>
          </a:p>
          <a:p>
            <a:r>
              <a:rPr lang="en-US" baseline="0" dirty="0" smtClean="0"/>
              <a:t>Sylvia Ortega-Martinez, A new perspective on the role of the CREB family of transcription factors in memory consolidation via adult hippocampal neurogenesis</a:t>
            </a:r>
          </a:p>
          <a:p>
            <a:r>
              <a:rPr lang="en-US" dirty="0" smtClean="0"/>
              <a:t>https://</a:t>
            </a:r>
            <a:r>
              <a:rPr lang="en-US" dirty="0" err="1" smtClean="0"/>
              <a:t>www.ncbi.nlm.nih.gov</a:t>
            </a:r>
            <a:r>
              <a:rPr lang="en-US" dirty="0" smtClean="0"/>
              <a:t>/</a:t>
            </a:r>
            <a:r>
              <a:rPr lang="en-US" dirty="0" err="1" smtClean="0"/>
              <a:t>pmc</a:t>
            </a:r>
            <a:r>
              <a:rPr lang="en-US" dirty="0" smtClean="0"/>
              <a:t>/articles/PMC4549561/</a:t>
            </a:r>
          </a:p>
          <a:p>
            <a:r>
              <a:rPr lang="en-US" dirty="0" smtClean="0"/>
              <a:t>Front </a:t>
            </a:r>
            <a:r>
              <a:rPr lang="en-US" dirty="0" err="1" smtClean="0"/>
              <a:t>Mol</a:t>
            </a:r>
            <a:r>
              <a:rPr lang="en-US" dirty="0" smtClean="0"/>
              <a:t> </a:t>
            </a:r>
            <a:r>
              <a:rPr lang="en-US" dirty="0" err="1" smtClean="0"/>
              <a:t>Neurosci</a:t>
            </a:r>
            <a:r>
              <a:rPr lang="en-US" dirty="0" smtClean="0"/>
              <a:t>. 2015; 8: 46.</a:t>
            </a:r>
          </a:p>
          <a:p>
            <a:r>
              <a:rPr lang="en-US" dirty="0" smtClean="0"/>
              <a:t>Published online 2015 Aug 26. </a:t>
            </a:r>
            <a:r>
              <a:rPr lang="en-US" dirty="0" err="1" smtClean="0"/>
              <a:t>doi</a:t>
            </a:r>
            <a:r>
              <a:rPr lang="en-US" dirty="0" smtClean="0"/>
              <a:t>:  10.3389/fnmol.2015.00046</a:t>
            </a:r>
          </a:p>
          <a:p>
            <a:r>
              <a:rPr lang="en-US" dirty="0" smtClean="0"/>
              <a:t>CREB</a:t>
            </a:r>
            <a:r>
              <a:rPr lang="en-US" baseline="0" dirty="0" smtClean="0"/>
              <a:t> –activated  </a:t>
            </a:r>
            <a:r>
              <a:rPr lang="en-US" u="sng" baseline="0" dirty="0" smtClean="0"/>
              <a:t>C</a:t>
            </a:r>
            <a:r>
              <a:rPr lang="en-US" baseline="0" dirty="0" smtClean="0"/>
              <a:t>yclic AMP-</a:t>
            </a:r>
            <a:r>
              <a:rPr lang="en-US" u="sng" baseline="0" dirty="0" smtClean="0"/>
              <a:t>R</a:t>
            </a:r>
            <a:r>
              <a:rPr lang="en-US" baseline="0" dirty="0" smtClean="0"/>
              <a:t>esponse </a:t>
            </a:r>
            <a:r>
              <a:rPr lang="en-US" u="sng" baseline="0" dirty="0" err="1" smtClean="0"/>
              <a:t>E</a:t>
            </a:r>
            <a:r>
              <a:rPr lang="en-US" baseline="0" dirty="0" err="1" smtClean="0"/>
              <a:t>lememt</a:t>
            </a:r>
            <a:r>
              <a:rPr lang="en-US" baseline="0" dirty="0" smtClean="0"/>
              <a:t> </a:t>
            </a:r>
            <a:r>
              <a:rPr lang="en-US" b="0" u="sng" baseline="0" dirty="0" smtClean="0"/>
              <a:t>B</a:t>
            </a:r>
            <a:r>
              <a:rPr lang="en-US" baseline="0" dirty="0" smtClean="0"/>
              <a:t>inding protein, which has analogs in all species studied, including mammals, has been identified as the key transcription factor leading to long term memory; blocking CREB expression abolishes long-term memory, not short-term memory.</a:t>
            </a:r>
            <a:endParaRPr lang="en-US" dirty="0"/>
          </a:p>
        </p:txBody>
      </p:sp>
      <p:sp>
        <p:nvSpPr>
          <p:cNvPr id="4" name="Slide Number Placeholder 3"/>
          <p:cNvSpPr>
            <a:spLocks noGrp="1"/>
          </p:cNvSpPr>
          <p:nvPr>
            <p:ph type="sldNum" sz="quarter" idx="10"/>
          </p:nvPr>
        </p:nvSpPr>
        <p:spPr/>
        <p:txBody>
          <a:bodyPr/>
          <a:lstStyle/>
          <a:p>
            <a:fld id="{8680FC30-8115-C545-B091-53B584873FE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56297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What</a:t>
            </a:r>
            <a:r>
              <a:rPr lang="en-US" baseline="0" dirty="0" smtClean="0"/>
              <a:t> we can take away from this is the person doing the talking is learning because they are retrieving information.</a:t>
            </a:r>
            <a:endParaRPr lang="en-US" dirty="0"/>
          </a:p>
        </p:txBody>
      </p:sp>
      <p:sp>
        <p:nvSpPr>
          <p:cNvPr id="4" name="Slide Number Placeholder 3"/>
          <p:cNvSpPr>
            <a:spLocks noGrp="1"/>
          </p:cNvSpPr>
          <p:nvPr>
            <p:ph type="sldNum" sz="quarter" idx="10"/>
          </p:nvPr>
        </p:nvSpPr>
        <p:spPr/>
        <p:txBody>
          <a:bodyPr/>
          <a:lstStyle/>
          <a:p>
            <a:fld id="{8680FC30-8115-C545-B091-53B584873FE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0049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77F683-FA3F-4386-A6F4-3CC4C790768E}"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1609400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77F683-FA3F-4386-A6F4-3CC4C790768E}"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95902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77F683-FA3F-4386-A6F4-3CC4C790768E}"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2115895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9"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BF4FE694-9E32-483C-A6DB-1990C2764C7F}"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007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3440533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9"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202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p:txBody>
          <a:bodyPr/>
          <a:lstStyle/>
          <a:p>
            <a:r>
              <a:rPr lang="en-US" dirty="0"/>
              <a:t>June 30, 2016</a:t>
            </a:r>
          </a:p>
        </p:txBody>
      </p:sp>
      <p:sp>
        <p:nvSpPr>
          <p:cNvPr id="7" name="Slide Number Placeholder 6"/>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113347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8" name="Footer Placeholder 7"/>
          <p:cNvSpPr>
            <a:spLocks noGrp="1"/>
          </p:cNvSpPr>
          <p:nvPr>
            <p:ph type="ftr" sz="quarter" idx="11"/>
          </p:nvPr>
        </p:nvSpPr>
        <p:spPr/>
        <p:txBody>
          <a:bodyPr/>
          <a:lstStyle/>
          <a:p>
            <a:r>
              <a:rPr lang="en-US" dirty="0"/>
              <a:t>June 30, 2016</a:t>
            </a:r>
          </a:p>
        </p:txBody>
      </p:sp>
      <p:sp>
        <p:nvSpPr>
          <p:cNvPr id="9" name="Slide Number Placeholder 8"/>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399232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4" name="Footer Placeholder 3"/>
          <p:cNvSpPr>
            <a:spLocks noGrp="1"/>
          </p:cNvSpPr>
          <p:nvPr>
            <p:ph type="ftr" sz="quarter" idx="11"/>
          </p:nvPr>
        </p:nvSpPr>
        <p:spPr/>
        <p:txBody>
          <a:bodyPr/>
          <a:lstStyle/>
          <a:p>
            <a:r>
              <a:rPr lang="en-US" dirty="0"/>
              <a:t>June 30, 2016</a:t>
            </a:r>
          </a:p>
        </p:txBody>
      </p:sp>
      <p:sp>
        <p:nvSpPr>
          <p:cNvPr id="5" name="Slide Number Placeholder 4"/>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3669338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9"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June 30, 2016</a:t>
            </a:r>
          </a:p>
        </p:txBody>
      </p:sp>
      <p:sp>
        <p:nvSpPr>
          <p:cNvPr id="9" name="Slide Number Placeholder 8"/>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2844941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52" y="6459842"/>
            <a:ext cx="1963883" cy="365125"/>
          </a:xfrm>
        </p:spPr>
        <p:txBody>
          <a:bodyPr/>
          <a:lstStyle>
            <a:lvl1pPr algn="l">
              <a:defRPr/>
            </a:lvl1p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a:xfrm>
            <a:off x="3600450" y="6459842"/>
            <a:ext cx="3486150" cy="365125"/>
          </a:xfrm>
        </p:spPr>
        <p:txBody>
          <a:bodyPr/>
          <a:lstStyle>
            <a:lvl1pPr algn="l">
              <a:defRPr>
                <a:solidFill>
                  <a:schemeClr val="tx2"/>
                </a:solidFill>
              </a:defRPr>
            </a:lvl1pPr>
          </a:lstStyle>
          <a:p>
            <a:r>
              <a:rPr lang="en-US" dirty="0">
                <a:solidFill>
                  <a:srgbClr val="455F51"/>
                </a:solidFill>
              </a:rPr>
              <a:t>June 30, 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2681D0-BF1C-A74B-927E-0D5537E48DDA}"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1209294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77F683-FA3F-4386-A6F4-3CC4C790768E}"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1019470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7"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9"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9"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p:txBody>
          <a:bodyPr/>
          <a:lstStyle/>
          <a:p>
            <a:r>
              <a:rPr lang="en-US" dirty="0"/>
              <a:t>June 30, 2016</a:t>
            </a:r>
          </a:p>
        </p:txBody>
      </p:sp>
      <p:sp>
        <p:nvSpPr>
          <p:cNvPr id="7" name="Slide Number Placeholder 6"/>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50605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2093419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9"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3128029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23982" b="15222"/>
          <a:stretch/>
        </p:blipFill>
        <p:spPr>
          <a:xfrm>
            <a:off x="-95" y="21111"/>
            <a:ext cx="9141714" cy="4917990"/>
          </a:xfrm>
          <a:prstGeom prst="rect">
            <a:avLst/>
          </a:prstGeom>
        </p:spPr>
      </p:pic>
      <p:sp>
        <p:nvSpPr>
          <p:cNvPr id="8" name="Rectangle 7"/>
          <p:cNvSpPr/>
          <p:nvPr/>
        </p:nvSpPr>
        <p:spPr>
          <a:xfrm>
            <a:off x="17" y="4953000"/>
            <a:ext cx="9141619"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dirty="0">
              <a:solidFill>
                <a:prstClr val="white"/>
              </a:solidFill>
            </a:endParaRPr>
          </a:p>
        </p:txBody>
      </p:sp>
      <p:sp>
        <p:nvSpPr>
          <p:cNvPr id="9" name="Rectangle 8"/>
          <p:cNvSpPr/>
          <p:nvPr/>
        </p:nvSpPr>
        <p:spPr>
          <a:xfrm>
            <a:off x="29"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68252" y="5029129"/>
            <a:ext cx="68042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768252" y="5861232"/>
            <a:ext cx="6804248" cy="594360"/>
          </a:xfrm>
        </p:spPr>
        <p:txBody>
          <a:bodyPr lIns="91440" tIns="0" rIns="91440" bIns="0">
            <a:normAutofit/>
          </a:bodyPr>
          <a:lstStyle>
            <a:lvl1pPr marL="0" indent="0">
              <a:spcBef>
                <a:spcPts val="0"/>
              </a:spcBef>
              <a:spcAft>
                <a:spcPts val="600"/>
              </a:spcAft>
              <a:buNone/>
              <a:defRPr sz="1500" b="0" i="1">
                <a:solidFill>
                  <a:srgbClr val="FFFFFF"/>
                </a:solidFill>
                <a:latin typeface="YaleNew" charset="0"/>
                <a:ea typeface="YaleNew" charset="0"/>
                <a:cs typeface="YaleNew"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7200899" y="6501383"/>
            <a:ext cx="1371600" cy="365760"/>
          </a:xfrm>
        </p:spPr>
        <p:txBody>
          <a:bodyPr/>
          <a:lstStyle/>
          <a:p>
            <a:r>
              <a:rPr lang="en-US" dirty="0"/>
              <a:t>June 30, 2016</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049" y="6455592"/>
            <a:ext cx="3300415" cy="365760"/>
          </a:xfrm>
          <a:prstGeom prst="rect">
            <a:avLst/>
          </a:prstGeom>
        </p:spPr>
      </p:pic>
    </p:spTree>
    <p:extLst>
      <p:ext uri="{BB962C8B-B14F-4D97-AF65-F5344CB8AC3E}">
        <p14:creationId xmlns:p14="http://schemas.microsoft.com/office/powerpoint/2010/main" val="2412939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with Object Sidebar">
    <p:spTree>
      <p:nvGrpSpPr>
        <p:cNvPr id="1" name=""/>
        <p:cNvGrpSpPr/>
        <p:nvPr/>
      </p:nvGrpSpPr>
      <p:grpSpPr>
        <a:xfrm>
          <a:off x="0" y="0"/>
          <a:ext cx="0" cy="0"/>
          <a:chOff x="0" y="0"/>
          <a:chExt cx="0" cy="0"/>
        </a:xfrm>
      </p:grpSpPr>
      <p:sp>
        <p:nvSpPr>
          <p:cNvPr id="8" name="Rectangle 7"/>
          <p:cNvSpPr/>
          <p:nvPr/>
        </p:nvSpPr>
        <p:spPr>
          <a:xfrm>
            <a:off x="33"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49152" y="6459842"/>
            <a:ext cx="1963883" cy="365125"/>
          </a:xfrm>
          <a:prstGeom prst="rect">
            <a:avLst/>
          </a:prstGeom>
        </p:spPr>
        <p:txBody>
          <a:bodyPr/>
          <a:lstStyle>
            <a:lvl1pPr algn="l">
              <a:defRPr sz="1100">
                <a:solidFill>
                  <a:schemeClr val="bg1"/>
                </a:solidFill>
              </a:defRPr>
            </a:lvl1pPr>
          </a:lstStyle>
          <a:p>
            <a:r>
              <a:rPr lang="en-US" dirty="0">
                <a:solidFill>
                  <a:prstClr val="white"/>
                </a:solidFill>
              </a:rPr>
              <a:t>June 30, 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2681D0-BF1C-A74B-927E-0D5537E48DDA}" type="slidenum">
              <a:rPr lang="en-US" smtClean="0">
                <a:solidFill>
                  <a:srgbClr val="455F51"/>
                </a:solidFill>
              </a:rPr>
              <a:pPr/>
              <a:t>‹#›</a:t>
            </a:fld>
            <a:endParaRPr lang="en-US" dirty="0">
              <a:solidFill>
                <a:srgbClr val="455F51"/>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6881" y="5989320"/>
            <a:ext cx="514350" cy="685800"/>
          </a:xfrm>
          <a:prstGeom prst="rect">
            <a:avLst/>
          </a:prstGeom>
        </p:spPr>
      </p:pic>
      <p:sp>
        <p:nvSpPr>
          <p:cNvPr id="11" name="Content Placeholder 2"/>
          <p:cNvSpPr>
            <a:spLocks noGrp="1"/>
          </p:cNvSpPr>
          <p:nvPr>
            <p:ph idx="13"/>
          </p:nvPr>
        </p:nvSpPr>
        <p:spPr>
          <a:xfrm>
            <a:off x="342900" y="2948940"/>
            <a:ext cx="2400300" cy="3383280"/>
          </a:xfrm>
        </p:spPr>
        <p:txBody>
          <a:bodyPr>
            <a:normAutofit/>
          </a:bodyPr>
          <a:lstStyle>
            <a:lvl1pPr>
              <a:defRPr sz="15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32214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BF4FE694-9E32-483C-A6DB-1990C2764C7F}"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144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4265532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4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p:txBody>
          <a:bodyPr/>
          <a:lstStyle/>
          <a:p>
            <a:r>
              <a:rPr lang="en-US" dirty="0"/>
              <a:t>June 30, 2016</a:t>
            </a:r>
          </a:p>
        </p:txBody>
      </p:sp>
      <p:sp>
        <p:nvSpPr>
          <p:cNvPr id="7" name="Slide Number Placeholder 6"/>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2330251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8" name="Footer Placeholder 7"/>
          <p:cNvSpPr>
            <a:spLocks noGrp="1"/>
          </p:cNvSpPr>
          <p:nvPr>
            <p:ph type="ftr" sz="quarter" idx="11"/>
          </p:nvPr>
        </p:nvSpPr>
        <p:spPr/>
        <p:txBody>
          <a:bodyPr/>
          <a:lstStyle/>
          <a:p>
            <a:r>
              <a:rPr lang="en-US" dirty="0"/>
              <a:t>June 30, 2016</a:t>
            </a:r>
          </a:p>
        </p:txBody>
      </p:sp>
      <p:sp>
        <p:nvSpPr>
          <p:cNvPr id="9" name="Slide Number Placeholder 8"/>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62113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77F683-FA3F-4386-A6F4-3CC4C790768E}"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2837814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4" name="Footer Placeholder 3"/>
          <p:cNvSpPr>
            <a:spLocks noGrp="1"/>
          </p:cNvSpPr>
          <p:nvPr>
            <p:ph type="ftr" sz="quarter" idx="11"/>
          </p:nvPr>
        </p:nvSpPr>
        <p:spPr/>
        <p:txBody>
          <a:bodyPr/>
          <a:lstStyle/>
          <a:p>
            <a:r>
              <a:rPr lang="en-US" dirty="0"/>
              <a:t>June 30, 2016</a:t>
            </a:r>
          </a:p>
        </p:txBody>
      </p:sp>
      <p:sp>
        <p:nvSpPr>
          <p:cNvPr id="5" name="Slide Number Placeholder 4"/>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2695955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June 30, 2016</a:t>
            </a:r>
          </a:p>
        </p:txBody>
      </p:sp>
      <p:sp>
        <p:nvSpPr>
          <p:cNvPr id="9" name="Slide Number Placeholder 8"/>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2927771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0"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46" y="6459820"/>
            <a:ext cx="1963883" cy="365125"/>
          </a:xfrm>
        </p:spPr>
        <p:txBody>
          <a:bodyPr/>
          <a:lstStyle>
            <a:lvl1pPr algn="l">
              <a:defRPr/>
            </a:lvl1p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a:xfrm>
            <a:off x="3600450" y="6459820"/>
            <a:ext cx="3486150" cy="365125"/>
          </a:xfrm>
        </p:spPr>
        <p:txBody>
          <a:bodyPr/>
          <a:lstStyle>
            <a:lvl1pPr algn="l">
              <a:defRPr>
                <a:solidFill>
                  <a:schemeClr val="tx2"/>
                </a:solidFill>
              </a:defRPr>
            </a:lvl1pPr>
          </a:lstStyle>
          <a:p>
            <a:r>
              <a:rPr lang="en-US" dirty="0">
                <a:solidFill>
                  <a:srgbClr val="455F51"/>
                </a:solidFill>
              </a:rPr>
              <a:t>June 30, 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2681D0-BF1C-A74B-927E-0D5537E48DDA}"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23214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p:txBody>
          <a:bodyPr/>
          <a:lstStyle/>
          <a:p>
            <a:r>
              <a:rPr lang="en-US" dirty="0"/>
              <a:t>June 30, 2016</a:t>
            </a:r>
          </a:p>
        </p:txBody>
      </p:sp>
      <p:sp>
        <p:nvSpPr>
          <p:cNvPr id="7" name="Slide Number Placeholder 6"/>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1497259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3546113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816526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23982" b="15222"/>
          <a:stretch/>
        </p:blipFill>
        <p:spPr>
          <a:xfrm>
            <a:off x="-95" y="21111"/>
            <a:ext cx="9141714" cy="4917990"/>
          </a:xfrm>
          <a:prstGeom prst="rect">
            <a:avLst/>
          </a:prstGeom>
        </p:spPr>
      </p:pic>
      <p:sp>
        <p:nvSpPr>
          <p:cNvPr id="8" name="Rectangle 7"/>
          <p:cNvSpPr/>
          <p:nvPr/>
        </p:nvSpPr>
        <p:spPr>
          <a:xfrm>
            <a:off x="11" y="4953000"/>
            <a:ext cx="9141619"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dirty="0">
              <a:solidFill>
                <a:prstClr val="white"/>
              </a:solidFill>
            </a:endParaRPr>
          </a:p>
        </p:txBody>
      </p:sp>
      <p:sp>
        <p:nvSpPr>
          <p:cNvPr id="9" name="Rectangle 8"/>
          <p:cNvSpPr/>
          <p:nvPr/>
        </p:nvSpPr>
        <p:spPr>
          <a:xfrm>
            <a:off x="2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68252" y="5029129"/>
            <a:ext cx="68042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768252" y="5861232"/>
            <a:ext cx="6804248" cy="594360"/>
          </a:xfrm>
        </p:spPr>
        <p:txBody>
          <a:bodyPr lIns="91440" tIns="0" rIns="91440" bIns="0">
            <a:normAutofit/>
          </a:bodyPr>
          <a:lstStyle>
            <a:lvl1pPr marL="0" indent="0">
              <a:spcBef>
                <a:spcPts val="0"/>
              </a:spcBef>
              <a:spcAft>
                <a:spcPts val="600"/>
              </a:spcAft>
              <a:buNone/>
              <a:defRPr sz="1500" b="0" i="1">
                <a:solidFill>
                  <a:srgbClr val="FFFFFF"/>
                </a:solidFill>
                <a:latin typeface="YaleNew" charset="0"/>
                <a:ea typeface="YaleNew" charset="0"/>
                <a:cs typeface="YaleNew"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7200899" y="6501383"/>
            <a:ext cx="1371600" cy="365760"/>
          </a:xfrm>
        </p:spPr>
        <p:txBody>
          <a:bodyPr/>
          <a:lstStyle/>
          <a:p>
            <a:r>
              <a:rPr lang="en-US" dirty="0"/>
              <a:t>June 30, 2016</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049" y="6455592"/>
            <a:ext cx="3300415" cy="365760"/>
          </a:xfrm>
          <a:prstGeom prst="rect">
            <a:avLst/>
          </a:prstGeom>
        </p:spPr>
      </p:pic>
    </p:spTree>
    <p:extLst>
      <p:ext uri="{BB962C8B-B14F-4D97-AF65-F5344CB8AC3E}">
        <p14:creationId xmlns:p14="http://schemas.microsoft.com/office/powerpoint/2010/main" val="478201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with Object Sidebar">
    <p:spTree>
      <p:nvGrpSpPr>
        <p:cNvPr id="1" name=""/>
        <p:cNvGrpSpPr/>
        <p:nvPr/>
      </p:nvGrpSpPr>
      <p:grpSpPr>
        <a:xfrm>
          <a:off x="0" y="0"/>
          <a:ext cx="0" cy="0"/>
          <a:chOff x="0" y="0"/>
          <a:chExt cx="0" cy="0"/>
        </a:xfrm>
      </p:grpSpPr>
      <p:sp>
        <p:nvSpPr>
          <p:cNvPr id="8" name="Rectangle 7"/>
          <p:cNvSpPr/>
          <p:nvPr/>
        </p:nvSpPr>
        <p:spPr>
          <a:xfrm>
            <a:off x="30"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49146" y="6459820"/>
            <a:ext cx="1963883" cy="365125"/>
          </a:xfrm>
          <a:prstGeom prst="rect">
            <a:avLst/>
          </a:prstGeom>
        </p:spPr>
        <p:txBody>
          <a:bodyPr/>
          <a:lstStyle>
            <a:lvl1pPr algn="l">
              <a:defRPr sz="1100">
                <a:solidFill>
                  <a:schemeClr val="bg1"/>
                </a:solidFill>
              </a:defRPr>
            </a:lvl1pPr>
          </a:lstStyle>
          <a:p>
            <a:r>
              <a:rPr lang="en-US" dirty="0">
                <a:solidFill>
                  <a:prstClr val="white"/>
                </a:solidFill>
              </a:rPr>
              <a:t>June 30, 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2681D0-BF1C-A74B-927E-0D5537E48DDA}" type="slidenum">
              <a:rPr lang="en-US" smtClean="0">
                <a:solidFill>
                  <a:srgbClr val="455F51"/>
                </a:solidFill>
              </a:rPr>
              <a:pPr/>
              <a:t>‹#›</a:t>
            </a:fld>
            <a:endParaRPr lang="en-US" dirty="0">
              <a:solidFill>
                <a:srgbClr val="455F51"/>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6881" y="5989320"/>
            <a:ext cx="514350" cy="685800"/>
          </a:xfrm>
          <a:prstGeom prst="rect">
            <a:avLst/>
          </a:prstGeom>
        </p:spPr>
      </p:pic>
      <p:sp>
        <p:nvSpPr>
          <p:cNvPr id="11" name="Content Placeholder 2"/>
          <p:cNvSpPr>
            <a:spLocks noGrp="1"/>
          </p:cNvSpPr>
          <p:nvPr>
            <p:ph idx="13"/>
          </p:nvPr>
        </p:nvSpPr>
        <p:spPr>
          <a:xfrm>
            <a:off x="342900" y="2948940"/>
            <a:ext cx="2400300" cy="3383280"/>
          </a:xfrm>
        </p:spPr>
        <p:txBody>
          <a:bodyPr>
            <a:normAutofit/>
          </a:bodyPr>
          <a:lstStyle>
            <a:lvl1pPr>
              <a:defRPr sz="15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52430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BF4FE694-9E32-483C-A6DB-1990C2764C7F}"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33" y="6449082"/>
            <a:ext cx="3335286" cy="369625"/>
          </a:xfrm>
          <a:prstGeom prst="rect">
            <a:avLst/>
          </a:prstGeom>
        </p:spPr>
      </p:pic>
    </p:spTree>
    <p:extLst>
      <p:ext uri="{BB962C8B-B14F-4D97-AF65-F5344CB8AC3E}">
        <p14:creationId xmlns:p14="http://schemas.microsoft.com/office/powerpoint/2010/main" val="1965294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4159111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77F683-FA3F-4386-A6F4-3CC4C790768E}"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1795258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73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p:txBody>
          <a:bodyPr/>
          <a:lstStyle/>
          <a:p>
            <a:r>
              <a:rPr lang="en-US" dirty="0"/>
              <a:t>June 30, 2016</a:t>
            </a:r>
          </a:p>
        </p:txBody>
      </p:sp>
      <p:sp>
        <p:nvSpPr>
          <p:cNvPr id="7" name="Slide Number Placeholder 6"/>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2447520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8" name="Footer Placeholder 7"/>
          <p:cNvSpPr>
            <a:spLocks noGrp="1"/>
          </p:cNvSpPr>
          <p:nvPr>
            <p:ph type="ftr" sz="quarter" idx="11"/>
          </p:nvPr>
        </p:nvSpPr>
        <p:spPr/>
        <p:txBody>
          <a:bodyPr/>
          <a:lstStyle/>
          <a:p>
            <a:r>
              <a:rPr lang="en-US" dirty="0"/>
              <a:t>June 30, 2016</a:t>
            </a:r>
          </a:p>
        </p:txBody>
      </p:sp>
      <p:sp>
        <p:nvSpPr>
          <p:cNvPr id="9" name="Slide Number Placeholder 8"/>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3077426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4" name="Footer Placeholder 3"/>
          <p:cNvSpPr>
            <a:spLocks noGrp="1"/>
          </p:cNvSpPr>
          <p:nvPr>
            <p:ph type="ftr" sz="quarter" idx="11"/>
          </p:nvPr>
        </p:nvSpPr>
        <p:spPr/>
        <p:txBody>
          <a:bodyPr/>
          <a:lstStyle/>
          <a:p>
            <a:r>
              <a:rPr lang="en-US" dirty="0"/>
              <a:t>June 30, 2016</a:t>
            </a:r>
          </a:p>
        </p:txBody>
      </p:sp>
      <p:sp>
        <p:nvSpPr>
          <p:cNvPr id="5" name="Slide Number Placeholder 4"/>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4109223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June 30, 2016</a:t>
            </a:r>
          </a:p>
        </p:txBody>
      </p:sp>
      <p:sp>
        <p:nvSpPr>
          <p:cNvPr id="9" name="Slide Number Placeholder 8"/>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3848134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0"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2"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2"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2"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46" y="6459822"/>
            <a:ext cx="1963883" cy="365125"/>
          </a:xfrm>
        </p:spPr>
        <p:txBody>
          <a:bodyPr/>
          <a:lstStyle>
            <a:lvl1pPr algn="l">
              <a:defRPr/>
            </a:lvl1p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a:xfrm>
            <a:off x="3600450" y="6459822"/>
            <a:ext cx="3486150" cy="365125"/>
          </a:xfrm>
        </p:spPr>
        <p:txBody>
          <a:bodyPr/>
          <a:lstStyle>
            <a:lvl1pPr algn="l">
              <a:defRPr>
                <a:solidFill>
                  <a:schemeClr val="tx2"/>
                </a:solidFill>
              </a:defRPr>
            </a:lvl1pPr>
          </a:lstStyle>
          <a:p>
            <a:r>
              <a:rPr lang="en-US" dirty="0">
                <a:solidFill>
                  <a:srgbClr val="455F51"/>
                </a:solidFill>
              </a:rPr>
              <a:t>June 30, 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2681D0-BF1C-A74B-927E-0D5537E48DDA}"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1199370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3" y="5074920"/>
            <a:ext cx="758523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p:txBody>
          <a:bodyPr/>
          <a:lstStyle/>
          <a:p>
            <a:r>
              <a:rPr lang="en-US" dirty="0"/>
              <a:t>June 30, 2016</a:t>
            </a:r>
          </a:p>
        </p:txBody>
      </p:sp>
      <p:sp>
        <p:nvSpPr>
          <p:cNvPr id="7" name="Slide Number Placeholder 6"/>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1261681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27663667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8575" y="6109147"/>
            <a:ext cx="685800" cy="514350"/>
          </a:xfrm>
          <a:prstGeom prst="rect">
            <a:avLst/>
          </a:prstGeom>
        </p:spPr>
      </p:pic>
    </p:spTree>
    <p:extLst>
      <p:ext uri="{BB962C8B-B14F-4D97-AF65-F5344CB8AC3E}">
        <p14:creationId xmlns:p14="http://schemas.microsoft.com/office/powerpoint/2010/main" val="2913535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23982" b="15222"/>
          <a:stretch/>
        </p:blipFill>
        <p:spPr>
          <a:xfrm>
            <a:off x="-95" y="21111"/>
            <a:ext cx="9141714" cy="4917990"/>
          </a:xfrm>
          <a:prstGeom prst="rect">
            <a:avLst/>
          </a:prstGeom>
        </p:spPr>
      </p:pic>
      <p:sp>
        <p:nvSpPr>
          <p:cNvPr id="8" name="Rectangle 7"/>
          <p:cNvSpPr/>
          <p:nvPr/>
        </p:nvSpPr>
        <p:spPr>
          <a:xfrm>
            <a:off x="11" y="4953000"/>
            <a:ext cx="9141619"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dirty="0">
              <a:solidFill>
                <a:prstClr val="white"/>
              </a:solidFill>
            </a:endParaRPr>
          </a:p>
        </p:txBody>
      </p:sp>
      <p:sp>
        <p:nvSpPr>
          <p:cNvPr id="9" name="Rectangle 8"/>
          <p:cNvSpPr/>
          <p:nvPr/>
        </p:nvSpPr>
        <p:spPr>
          <a:xfrm>
            <a:off x="2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68255" y="5029129"/>
            <a:ext cx="68042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768255" y="5861232"/>
            <a:ext cx="6804248" cy="594360"/>
          </a:xfrm>
        </p:spPr>
        <p:txBody>
          <a:bodyPr lIns="91440" tIns="0" rIns="91440" bIns="0">
            <a:normAutofit/>
          </a:bodyPr>
          <a:lstStyle>
            <a:lvl1pPr marL="0" indent="0">
              <a:spcBef>
                <a:spcPts val="0"/>
              </a:spcBef>
              <a:spcAft>
                <a:spcPts val="600"/>
              </a:spcAft>
              <a:buNone/>
              <a:defRPr sz="1500" b="0" i="1">
                <a:solidFill>
                  <a:srgbClr val="FFFFFF"/>
                </a:solidFill>
                <a:latin typeface="YaleNew" charset="0"/>
                <a:ea typeface="YaleNew" charset="0"/>
                <a:cs typeface="YaleNew"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7200899" y="6501383"/>
            <a:ext cx="1371600" cy="365760"/>
          </a:xfrm>
        </p:spPr>
        <p:txBody>
          <a:bodyPr/>
          <a:lstStyle/>
          <a:p>
            <a:r>
              <a:rPr lang="en-US" dirty="0"/>
              <a:t>June 30, 2016</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049" y="6455592"/>
            <a:ext cx="3300415" cy="365760"/>
          </a:xfrm>
          <a:prstGeom prst="rect">
            <a:avLst/>
          </a:prstGeom>
        </p:spPr>
      </p:pic>
    </p:spTree>
    <p:extLst>
      <p:ext uri="{BB962C8B-B14F-4D97-AF65-F5344CB8AC3E}">
        <p14:creationId xmlns:p14="http://schemas.microsoft.com/office/powerpoint/2010/main" val="857217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77F683-FA3F-4386-A6F4-3CC4C790768E}" type="datetimeFigureOut">
              <a:rPr lang="en-US" smtClean="0"/>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1600577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ntent with Object Sidebar">
    <p:spTree>
      <p:nvGrpSpPr>
        <p:cNvPr id="1" name=""/>
        <p:cNvGrpSpPr/>
        <p:nvPr/>
      </p:nvGrpSpPr>
      <p:grpSpPr>
        <a:xfrm>
          <a:off x="0" y="0"/>
          <a:ext cx="0" cy="0"/>
          <a:chOff x="0" y="0"/>
          <a:chExt cx="0" cy="0"/>
        </a:xfrm>
      </p:grpSpPr>
      <p:sp>
        <p:nvSpPr>
          <p:cNvPr id="8" name="Rectangle 7"/>
          <p:cNvSpPr/>
          <p:nvPr/>
        </p:nvSpPr>
        <p:spPr>
          <a:xfrm>
            <a:off x="30"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2"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2"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49146" y="6459822"/>
            <a:ext cx="1963883" cy="365125"/>
          </a:xfrm>
          <a:prstGeom prst="rect">
            <a:avLst/>
          </a:prstGeom>
        </p:spPr>
        <p:txBody>
          <a:bodyPr/>
          <a:lstStyle>
            <a:lvl1pPr algn="l">
              <a:defRPr sz="1100">
                <a:solidFill>
                  <a:schemeClr val="bg1"/>
                </a:solidFill>
              </a:defRPr>
            </a:lvl1pPr>
          </a:lstStyle>
          <a:p>
            <a:r>
              <a:rPr lang="en-US" dirty="0">
                <a:solidFill>
                  <a:prstClr val="white"/>
                </a:solidFill>
              </a:rPr>
              <a:t>June 30, 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2681D0-BF1C-A74B-927E-0D5537E48DDA}" type="slidenum">
              <a:rPr lang="en-US" smtClean="0">
                <a:solidFill>
                  <a:srgbClr val="455F51"/>
                </a:solidFill>
              </a:rPr>
              <a:pPr/>
              <a:t>‹#›</a:t>
            </a:fld>
            <a:endParaRPr lang="en-US" dirty="0">
              <a:solidFill>
                <a:srgbClr val="455F51"/>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6881" y="5989320"/>
            <a:ext cx="514350" cy="685800"/>
          </a:xfrm>
          <a:prstGeom prst="rect">
            <a:avLst/>
          </a:prstGeom>
        </p:spPr>
      </p:pic>
      <p:sp>
        <p:nvSpPr>
          <p:cNvPr id="11" name="Content Placeholder 2"/>
          <p:cNvSpPr>
            <a:spLocks noGrp="1"/>
          </p:cNvSpPr>
          <p:nvPr>
            <p:ph idx="13"/>
          </p:nvPr>
        </p:nvSpPr>
        <p:spPr>
          <a:xfrm>
            <a:off x="342902" y="2948940"/>
            <a:ext cx="2400300" cy="3383280"/>
          </a:xfrm>
        </p:spPr>
        <p:txBody>
          <a:bodyPr>
            <a:normAutofit/>
          </a:bodyPr>
          <a:lstStyle>
            <a:lvl1pPr>
              <a:defRPr sz="15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02551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BF4FE694-9E32-483C-A6DB-1990C2764C7F}"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33" y="6449066"/>
            <a:ext cx="3335286" cy="369625"/>
          </a:xfrm>
          <a:prstGeom prst="rect">
            <a:avLst/>
          </a:prstGeom>
        </p:spPr>
      </p:pic>
    </p:spTree>
    <p:extLst>
      <p:ext uri="{BB962C8B-B14F-4D97-AF65-F5344CB8AC3E}">
        <p14:creationId xmlns:p14="http://schemas.microsoft.com/office/powerpoint/2010/main" val="8043035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3249109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881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p:txBody>
          <a:bodyPr/>
          <a:lstStyle/>
          <a:p>
            <a:r>
              <a:rPr lang="en-US" dirty="0"/>
              <a:t>June 30, 2016</a:t>
            </a:r>
          </a:p>
        </p:txBody>
      </p:sp>
      <p:sp>
        <p:nvSpPr>
          <p:cNvPr id="7" name="Slide Number Placeholder 6"/>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11376495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8" name="Footer Placeholder 7"/>
          <p:cNvSpPr>
            <a:spLocks noGrp="1"/>
          </p:cNvSpPr>
          <p:nvPr>
            <p:ph type="ftr" sz="quarter" idx="11"/>
          </p:nvPr>
        </p:nvSpPr>
        <p:spPr/>
        <p:txBody>
          <a:bodyPr/>
          <a:lstStyle/>
          <a:p>
            <a:r>
              <a:rPr lang="en-US" dirty="0"/>
              <a:t>June 30, 2016</a:t>
            </a:r>
          </a:p>
        </p:txBody>
      </p:sp>
      <p:sp>
        <p:nvSpPr>
          <p:cNvPr id="9" name="Slide Number Placeholder 8"/>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73045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4" name="Footer Placeholder 3"/>
          <p:cNvSpPr>
            <a:spLocks noGrp="1"/>
          </p:cNvSpPr>
          <p:nvPr>
            <p:ph type="ftr" sz="quarter" idx="11"/>
          </p:nvPr>
        </p:nvSpPr>
        <p:spPr/>
        <p:txBody>
          <a:bodyPr/>
          <a:lstStyle/>
          <a:p>
            <a:r>
              <a:rPr lang="en-US" dirty="0"/>
              <a:t>June 30, 2016</a:t>
            </a:r>
          </a:p>
        </p:txBody>
      </p:sp>
      <p:sp>
        <p:nvSpPr>
          <p:cNvPr id="5" name="Slide Number Placeholder 4"/>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3855161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June 30, 2016</a:t>
            </a:r>
          </a:p>
        </p:txBody>
      </p:sp>
      <p:sp>
        <p:nvSpPr>
          <p:cNvPr id="9" name="Slide Number Placeholder 8"/>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3066683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2"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2"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2"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44" y="6459806"/>
            <a:ext cx="1963883" cy="365125"/>
          </a:xfrm>
        </p:spPr>
        <p:txBody>
          <a:bodyPr/>
          <a:lstStyle>
            <a:lvl1pPr algn="l">
              <a:defRPr/>
            </a:lvl1p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a:xfrm>
            <a:off x="3600450" y="6459806"/>
            <a:ext cx="3486150" cy="365125"/>
          </a:xfrm>
        </p:spPr>
        <p:txBody>
          <a:bodyPr/>
          <a:lstStyle>
            <a:lvl1pPr algn="l">
              <a:defRPr>
                <a:solidFill>
                  <a:schemeClr val="tx2"/>
                </a:solidFill>
              </a:defRPr>
            </a:lvl1pPr>
          </a:lstStyle>
          <a:p>
            <a:r>
              <a:rPr lang="en-US" dirty="0">
                <a:solidFill>
                  <a:srgbClr val="455F51"/>
                </a:solidFill>
              </a:rPr>
              <a:t>June 30, 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2681D0-BF1C-A74B-927E-0D5537E48DDA}"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1100915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9"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1"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3" y="5074920"/>
            <a:ext cx="758523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6" name="Footer Placeholder 5"/>
          <p:cNvSpPr>
            <a:spLocks noGrp="1"/>
          </p:cNvSpPr>
          <p:nvPr>
            <p:ph type="ftr" sz="quarter" idx="11"/>
          </p:nvPr>
        </p:nvSpPr>
        <p:spPr/>
        <p:txBody>
          <a:bodyPr/>
          <a:lstStyle/>
          <a:p>
            <a:r>
              <a:rPr lang="en-US" dirty="0"/>
              <a:t>June 30, 2016</a:t>
            </a:r>
          </a:p>
        </p:txBody>
      </p:sp>
      <p:sp>
        <p:nvSpPr>
          <p:cNvPr id="7" name="Slide Number Placeholder 6"/>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41837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77F683-FA3F-4386-A6F4-3CC4C790768E}"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2115737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spTree>
    <p:extLst>
      <p:ext uri="{BB962C8B-B14F-4D97-AF65-F5344CB8AC3E}">
        <p14:creationId xmlns:p14="http://schemas.microsoft.com/office/powerpoint/2010/main" val="17961060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359E7-6875-46AB-AB24-BB69F5B8A111}" type="datetimeFigureOut">
              <a:rPr lang="en-US" smtClean="0"/>
              <a:pPr/>
              <a:t>4/12/2019</a:t>
            </a:fld>
            <a:endParaRPr lang="en-US" dirty="0"/>
          </a:p>
        </p:txBody>
      </p:sp>
      <p:sp>
        <p:nvSpPr>
          <p:cNvPr id="5" name="Footer Placeholder 4"/>
          <p:cNvSpPr>
            <a:spLocks noGrp="1"/>
          </p:cNvSpPr>
          <p:nvPr>
            <p:ph type="ftr" sz="quarter" idx="11"/>
          </p:nvPr>
        </p:nvSpPr>
        <p:spPr/>
        <p:txBody>
          <a:bodyPr/>
          <a:lstStyle/>
          <a:p>
            <a:r>
              <a:rPr lang="en-US" dirty="0"/>
              <a:t>June 30, 2016</a:t>
            </a:r>
          </a:p>
        </p:txBody>
      </p:sp>
      <p:sp>
        <p:nvSpPr>
          <p:cNvPr id="6" name="Slide Number Placeholder 5"/>
          <p:cNvSpPr>
            <a:spLocks noGrp="1"/>
          </p:cNvSpPr>
          <p:nvPr>
            <p:ph type="sldNum" sz="quarter" idx="12"/>
          </p:nvPr>
        </p:nvSpPr>
        <p:spPr/>
        <p:txBody>
          <a:bodyPr/>
          <a:lstStyle/>
          <a:p>
            <a:fld id="{772681D0-BF1C-A74B-927E-0D5537E48DDA}"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8575" y="6109147"/>
            <a:ext cx="685800" cy="514350"/>
          </a:xfrm>
          <a:prstGeom prst="rect">
            <a:avLst/>
          </a:prstGeom>
        </p:spPr>
      </p:pic>
    </p:spTree>
    <p:extLst>
      <p:ext uri="{BB962C8B-B14F-4D97-AF65-F5344CB8AC3E}">
        <p14:creationId xmlns:p14="http://schemas.microsoft.com/office/powerpoint/2010/main" val="26335918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23982" b="15222"/>
          <a:stretch/>
        </p:blipFill>
        <p:spPr>
          <a:xfrm>
            <a:off x="-95" y="21111"/>
            <a:ext cx="9141714" cy="4917990"/>
          </a:xfrm>
          <a:prstGeom prst="rect">
            <a:avLst/>
          </a:prstGeom>
        </p:spPr>
      </p:pic>
      <p:sp>
        <p:nvSpPr>
          <p:cNvPr id="8" name="Rectangle 7"/>
          <p:cNvSpPr/>
          <p:nvPr/>
        </p:nvSpPr>
        <p:spPr>
          <a:xfrm>
            <a:off x="9" y="4953000"/>
            <a:ext cx="9141619"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dirty="0">
              <a:solidFill>
                <a:prstClr val="white"/>
              </a:solidFill>
            </a:endParaRPr>
          </a:p>
        </p:txBody>
      </p:sp>
      <p:sp>
        <p:nvSpPr>
          <p:cNvPr id="9" name="Rectangle 8"/>
          <p:cNvSpPr/>
          <p:nvPr/>
        </p:nvSpPr>
        <p:spPr>
          <a:xfrm>
            <a:off x="21"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68255" y="5029129"/>
            <a:ext cx="68042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768255" y="5861232"/>
            <a:ext cx="6804248" cy="594360"/>
          </a:xfrm>
        </p:spPr>
        <p:txBody>
          <a:bodyPr lIns="91440" tIns="0" rIns="91440" bIns="0">
            <a:normAutofit/>
          </a:bodyPr>
          <a:lstStyle>
            <a:lvl1pPr marL="0" indent="0">
              <a:spcBef>
                <a:spcPts val="0"/>
              </a:spcBef>
              <a:spcAft>
                <a:spcPts val="600"/>
              </a:spcAft>
              <a:buNone/>
              <a:defRPr sz="1500" b="0" i="1">
                <a:solidFill>
                  <a:srgbClr val="FFFFFF"/>
                </a:solidFill>
                <a:latin typeface="YaleNew" charset="0"/>
                <a:ea typeface="YaleNew" charset="0"/>
                <a:cs typeface="YaleNew"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7200899" y="6501383"/>
            <a:ext cx="1371600" cy="365760"/>
          </a:xfrm>
        </p:spPr>
        <p:txBody>
          <a:bodyPr/>
          <a:lstStyle/>
          <a:p>
            <a:r>
              <a:rPr lang="en-US" dirty="0"/>
              <a:t>June 30, 2016</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041" y="6455592"/>
            <a:ext cx="3300415" cy="365760"/>
          </a:xfrm>
          <a:prstGeom prst="rect">
            <a:avLst/>
          </a:prstGeom>
        </p:spPr>
      </p:pic>
    </p:spTree>
    <p:extLst>
      <p:ext uri="{BB962C8B-B14F-4D97-AF65-F5344CB8AC3E}">
        <p14:creationId xmlns:p14="http://schemas.microsoft.com/office/powerpoint/2010/main" val="2162188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ent with Object Sidebar">
    <p:spTree>
      <p:nvGrpSpPr>
        <p:cNvPr id="1" name=""/>
        <p:cNvGrpSpPr/>
        <p:nvPr/>
      </p:nvGrpSpPr>
      <p:grpSpPr>
        <a:xfrm>
          <a:off x="0" y="0"/>
          <a:ext cx="0" cy="0"/>
          <a:chOff x="0" y="0"/>
          <a:chExt cx="0" cy="0"/>
        </a:xfrm>
      </p:grpSpPr>
      <p:sp>
        <p:nvSpPr>
          <p:cNvPr id="8" name="Rectangle 7"/>
          <p:cNvSpPr/>
          <p:nvPr/>
        </p:nvSpPr>
        <p:spPr>
          <a:xfrm>
            <a:off x="22"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2"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2"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49144" y="6459806"/>
            <a:ext cx="1963883" cy="365125"/>
          </a:xfrm>
          <a:prstGeom prst="rect">
            <a:avLst/>
          </a:prstGeom>
        </p:spPr>
        <p:txBody>
          <a:bodyPr/>
          <a:lstStyle>
            <a:lvl1pPr algn="l">
              <a:defRPr sz="1100">
                <a:solidFill>
                  <a:schemeClr val="bg1"/>
                </a:solidFill>
              </a:defRPr>
            </a:lvl1pPr>
          </a:lstStyle>
          <a:p>
            <a:r>
              <a:rPr lang="en-US" dirty="0">
                <a:solidFill>
                  <a:prstClr val="white"/>
                </a:solidFill>
              </a:rPr>
              <a:t>June 30, 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2681D0-BF1C-A74B-927E-0D5537E48DDA}" type="slidenum">
              <a:rPr lang="en-US" smtClean="0">
                <a:solidFill>
                  <a:srgbClr val="455F51"/>
                </a:solidFill>
              </a:rPr>
              <a:pPr/>
              <a:t>‹#›</a:t>
            </a:fld>
            <a:endParaRPr lang="en-US" dirty="0">
              <a:solidFill>
                <a:srgbClr val="455F51"/>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6881" y="5989320"/>
            <a:ext cx="514350" cy="685800"/>
          </a:xfrm>
          <a:prstGeom prst="rect">
            <a:avLst/>
          </a:prstGeom>
        </p:spPr>
      </p:pic>
      <p:sp>
        <p:nvSpPr>
          <p:cNvPr id="11" name="Content Placeholder 2"/>
          <p:cNvSpPr>
            <a:spLocks noGrp="1"/>
          </p:cNvSpPr>
          <p:nvPr>
            <p:ph idx="13"/>
          </p:nvPr>
        </p:nvSpPr>
        <p:spPr>
          <a:xfrm>
            <a:off x="342902" y="2948940"/>
            <a:ext cx="2400300" cy="3383280"/>
          </a:xfrm>
        </p:spPr>
        <p:txBody>
          <a:bodyPr>
            <a:normAutofit/>
          </a:bodyPr>
          <a:lstStyle>
            <a:lvl1pPr>
              <a:defRPr sz="15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7199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77F683-FA3F-4386-A6F4-3CC4C790768E}" type="datetimeFigureOut">
              <a:rPr lang="en-US" smtClean="0"/>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754079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77F683-FA3F-4386-A6F4-3CC4C790768E}"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346199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77F683-FA3F-4386-A6F4-3CC4C790768E}"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BEA3C-3BE0-4446-9832-C88477FC341C}" type="slidenum">
              <a:rPr lang="en-US" smtClean="0"/>
              <a:t>‹#›</a:t>
            </a:fld>
            <a:endParaRPr lang="en-US"/>
          </a:p>
        </p:txBody>
      </p:sp>
    </p:spTree>
    <p:extLst>
      <p:ext uri="{BB962C8B-B14F-4D97-AF65-F5344CB8AC3E}">
        <p14:creationId xmlns:p14="http://schemas.microsoft.com/office/powerpoint/2010/main" val="3675201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7F683-FA3F-4386-A6F4-3CC4C790768E}" type="datetimeFigureOut">
              <a:rPr lang="en-US" smtClean="0"/>
              <a:t>4/12/2019</a:t>
            </a:fld>
            <a:endParaRPr lang="en-US"/>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BEA3C-3BE0-4446-9832-C88477FC341C}" type="slidenum">
              <a:rPr lang="en-US" smtClean="0"/>
              <a:t>‹#›</a:t>
            </a:fld>
            <a:endParaRPr lang="en-US"/>
          </a:p>
        </p:txBody>
      </p:sp>
    </p:spTree>
    <p:extLst>
      <p:ext uri="{BB962C8B-B14F-4D97-AF65-F5344CB8AC3E}">
        <p14:creationId xmlns:p14="http://schemas.microsoft.com/office/powerpoint/2010/main" val="3361333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9"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78" y="6459842"/>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046359E7-6875-46AB-AB24-BB69F5B8A111}" type="datetimeFigureOut">
              <a:rPr lang="en-US" smtClean="0"/>
              <a:pPr defTabSz="457200"/>
              <a:t>4/12/2019</a:t>
            </a:fld>
            <a:endParaRPr lang="en-US" dirty="0"/>
          </a:p>
        </p:txBody>
      </p:sp>
      <p:sp>
        <p:nvSpPr>
          <p:cNvPr id="5" name="Footer Placeholder 4"/>
          <p:cNvSpPr>
            <a:spLocks noGrp="1"/>
          </p:cNvSpPr>
          <p:nvPr>
            <p:ph type="ftr" sz="quarter" idx="3"/>
          </p:nvPr>
        </p:nvSpPr>
        <p:spPr>
          <a:xfrm>
            <a:off x="2764640" y="6459842"/>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r>
              <a:rPr lang="en-US" dirty="0"/>
              <a:t>June 30, 2016</a:t>
            </a:r>
          </a:p>
        </p:txBody>
      </p:sp>
      <p:sp>
        <p:nvSpPr>
          <p:cNvPr id="6" name="Slide Number Placeholder 5"/>
          <p:cNvSpPr>
            <a:spLocks noGrp="1"/>
          </p:cNvSpPr>
          <p:nvPr>
            <p:ph type="sldNum" sz="quarter" idx="4"/>
          </p:nvPr>
        </p:nvSpPr>
        <p:spPr>
          <a:xfrm>
            <a:off x="7425372" y="6459842"/>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772681D0-BF1C-A74B-927E-0D5537E48DDA}"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98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75" y="6459820"/>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046359E7-6875-46AB-AB24-BB69F5B8A111}" type="datetimeFigureOut">
              <a:rPr lang="en-US" smtClean="0"/>
              <a:pPr defTabSz="457200"/>
              <a:t>4/12/2019</a:t>
            </a:fld>
            <a:endParaRPr lang="en-US" dirty="0"/>
          </a:p>
        </p:txBody>
      </p:sp>
      <p:sp>
        <p:nvSpPr>
          <p:cNvPr id="5" name="Footer Placeholder 4"/>
          <p:cNvSpPr>
            <a:spLocks noGrp="1"/>
          </p:cNvSpPr>
          <p:nvPr>
            <p:ph type="ftr" sz="quarter" idx="3"/>
          </p:nvPr>
        </p:nvSpPr>
        <p:spPr>
          <a:xfrm>
            <a:off x="2764640" y="6459820"/>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r>
              <a:rPr lang="en-US" dirty="0"/>
              <a:t>June 30, 2016</a:t>
            </a:r>
          </a:p>
        </p:txBody>
      </p:sp>
      <p:sp>
        <p:nvSpPr>
          <p:cNvPr id="6" name="Slide Number Placeholder 5"/>
          <p:cNvSpPr>
            <a:spLocks noGrp="1"/>
          </p:cNvSpPr>
          <p:nvPr>
            <p:ph type="sldNum" sz="quarter" idx="4"/>
          </p:nvPr>
        </p:nvSpPr>
        <p:spPr>
          <a:xfrm>
            <a:off x="7425361" y="6459820"/>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772681D0-BF1C-A74B-927E-0D5537E48DDA}"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090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75" y="6459822"/>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046359E7-6875-46AB-AB24-BB69F5B8A111}" type="datetimeFigureOut">
              <a:rPr lang="en-US" smtClean="0"/>
              <a:pPr defTabSz="457200"/>
              <a:t>4/12/2019</a:t>
            </a:fld>
            <a:endParaRPr lang="en-US" dirty="0"/>
          </a:p>
        </p:txBody>
      </p:sp>
      <p:sp>
        <p:nvSpPr>
          <p:cNvPr id="5" name="Footer Placeholder 4"/>
          <p:cNvSpPr>
            <a:spLocks noGrp="1"/>
          </p:cNvSpPr>
          <p:nvPr>
            <p:ph type="ftr" sz="quarter" idx="3"/>
          </p:nvPr>
        </p:nvSpPr>
        <p:spPr>
          <a:xfrm>
            <a:off x="2764640" y="6459822"/>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r>
              <a:rPr lang="en-US" dirty="0"/>
              <a:t>June 30, 2016</a:t>
            </a:r>
          </a:p>
        </p:txBody>
      </p:sp>
      <p:sp>
        <p:nvSpPr>
          <p:cNvPr id="6" name="Slide Number Placeholder 5"/>
          <p:cNvSpPr>
            <a:spLocks noGrp="1"/>
          </p:cNvSpPr>
          <p:nvPr>
            <p:ph type="sldNum" sz="quarter" idx="4"/>
          </p:nvPr>
        </p:nvSpPr>
        <p:spPr>
          <a:xfrm>
            <a:off x="7425362" y="6459822"/>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772681D0-BF1C-A74B-927E-0D5537E48DDA}"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87066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85000"/>
        </a:lnSpc>
        <a:spcBef>
          <a:spcPct val="0"/>
        </a:spcBef>
        <a:buNone/>
        <a:defRPr sz="4800" b="1" kern="1200" spc="-50" baseline="0">
          <a:solidFill>
            <a:srgbClr val="000000"/>
          </a:solidFill>
          <a:latin typeface="Calibri"/>
          <a:ea typeface="+mj-ea"/>
          <a:cs typeface="Calibri"/>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70" y="645980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046359E7-6875-46AB-AB24-BB69F5B8A111}" type="datetimeFigureOut">
              <a:rPr lang="en-US" smtClean="0"/>
              <a:pPr defTabSz="457200"/>
              <a:t>4/12/2019</a:t>
            </a:fld>
            <a:endParaRPr lang="en-US" dirty="0"/>
          </a:p>
        </p:txBody>
      </p:sp>
      <p:sp>
        <p:nvSpPr>
          <p:cNvPr id="5" name="Footer Placeholder 4"/>
          <p:cNvSpPr>
            <a:spLocks noGrp="1"/>
          </p:cNvSpPr>
          <p:nvPr>
            <p:ph type="ftr" sz="quarter" idx="3"/>
          </p:nvPr>
        </p:nvSpPr>
        <p:spPr>
          <a:xfrm>
            <a:off x="2764640" y="645980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r>
              <a:rPr lang="en-US" dirty="0"/>
              <a:t>June 30, 2016</a:t>
            </a:r>
          </a:p>
        </p:txBody>
      </p:sp>
      <p:sp>
        <p:nvSpPr>
          <p:cNvPr id="6" name="Slide Number Placeholder 5"/>
          <p:cNvSpPr>
            <a:spLocks noGrp="1"/>
          </p:cNvSpPr>
          <p:nvPr>
            <p:ph type="sldNum" sz="quarter" idx="4"/>
          </p:nvPr>
        </p:nvSpPr>
        <p:spPr>
          <a:xfrm>
            <a:off x="7425354" y="645980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772681D0-BF1C-A74B-927E-0D5537E48DDA}"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47923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defTabSz="914400" rtl="0" eaLnBrk="1" latinLnBrk="0" hangingPunct="1">
        <a:lnSpc>
          <a:spcPct val="85000"/>
        </a:lnSpc>
        <a:spcBef>
          <a:spcPct val="0"/>
        </a:spcBef>
        <a:buNone/>
        <a:defRPr sz="4800" b="1" kern="1200" spc="-50" baseline="0">
          <a:solidFill>
            <a:srgbClr val="000000"/>
          </a:solidFill>
          <a:latin typeface="Calibri"/>
          <a:ea typeface="+mj-ea"/>
          <a:cs typeface="Calibri"/>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3.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hyperlink" Target="http://www.uwsp.edu/education/lwilson/curric/newtaxonomy.htm"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hyperlink" Target="http://bleacherreport.com/articles/2627832-ncaa-womens-basketball-tournament-2016-sweet-16-scores-and-elite-8-bracket" TargetMode="Externa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0"/>
            <a:ext cx="7772400" cy="2362200"/>
          </a:xfrm>
        </p:spPr>
        <p:txBody>
          <a:bodyPr>
            <a:normAutofit fontScale="90000"/>
          </a:bodyPr>
          <a:lstStyle/>
          <a:p>
            <a:r>
              <a:rPr lang="en-US" b="1" i="1" dirty="0"/>
              <a:t>Summer Institutes Program on Scientific Teaching and </a:t>
            </a:r>
            <a:r>
              <a:rPr lang="en-US" b="1" i="1" dirty="0" smtClean="0"/>
              <a:t>the Development </a:t>
            </a:r>
            <a:r>
              <a:rPr lang="en-US" b="1" i="1" dirty="0"/>
              <a:t>of a Teachable Tidbit”</a:t>
            </a:r>
            <a:endParaRPr lang="en-US" i="1" dirty="0"/>
          </a:p>
        </p:txBody>
      </p:sp>
      <p:sp>
        <p:nvSpPr>
          <p:cNvPr id="3" name="Subtitle 2"/>
          <p:cNvSpPr>
            <a:spLocks noGrp="1"/>
          </p:cNvSpPr>
          <p:nvPr>
            <p:ph type="subTitle" idx="1"/>
          </p:nvPr>
        </p:nvSpPr>
        <p:spPr>
          <a:xfrm>
            <a:off x="1371600" y="4876800"/>
            <a:ext cx="6400800" cy="762000"/>
          </a:xfrm>
        </p:spPr>
        <p:txBody>
          <a:bodyPr/>
          <a:lstStyle/>
          <a:p>
            <a:r>
              <a:rPr lang="en-US" dirty="0" smtClean="0"/>
              <a:t>Dr. Richard Knapp</a:t>
            </a:r>
            <a:endParaRPr lang="en-US" dirty="0"/>
          </a:p>
        </p:txBody>
      </p:sp>
    </p:spTree>
    <p:extLst>
      <p:ext uri="{BB962C8B-B14F-4D97-AF65-F5344CB8AC3E}">
        <p14:creationId xmlns:p14="http://schemas.microsoft.com/office/powerpoint/2010/main" val="4244794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900" y="89754"/>
            <a:ext cx="9026013" cy="2997091"/>
            <a:chOff x="-58992" y="-73740"/>
            <a:chExt cx="9266267" cy="3160554"/>
          </a:xfrm>
          <a:effectLst>
            <a:outerShdw blurRad="50800" dist="38100" dir="2700000" algn="tl" rotWithShape="0">
              <a:prstClr val="black">
                <a:alpha val="40000"/>
              </a:prstClr>
            </a:outerShdw>
          </a:effectLst>
        </p:grpSpPr>
        <p:sp>
          <p:nvSpPr>
            <p:cNvPr id="9" name="Freeform 7"/>
            <p:cNvSpPr>
              <a:spLocks/>
            </p:cNvSpPr>
            <p:nvPr/>
          </p:nvSpPr>
          <p:spPr bwMode="auto">
            <a:xfrm rot="535370" flipV="1">
              <a:off x="1939840" y="-60812"/>
              <a:ext cx="1019800" cy="678036"/>
            </a:xfrm>
            <a:custGeom>
              <a:avLst/>
              <a:gdLst/>
              <a:ahLst/>
              <a:cxnLst/>
              <a:rect l="l" t="t" r="r" b="b"/>
              <a:pathLst>
                <a:path w="1019800" h="678036">
                  <a:moveTo>
                    <a:pt x="834352" y="20653"/>
                  </a:moveTo>
                  <a:cubicBezTo>
                    <a:pt x="815935" y="83585"/>
                    <a:pt x="806727" y="206378"/>
                    <a:pt x="814401" y="249356"/>
                  </a:cubicBezTo>
                  <a:cubicBezTo>
                    <a:pt x="823609" y="290798"/>
                    <a:pt x="941781" y="243216"/>
                    <a:pt x="989357" y="269309"/>
                  </a:cubicBezTo>
                  <a:cubicBezTo>
                    <a:pt x="1007773" y="280054"/>
                    <a:pt x="1024655" y="330706"/>
                    <a:pt x="1018516" y="366009"/>
                  </a:cubicBezTo>
                  <a:cubicBezTo>
                    <a:pt x="1012377" y="399777"/>
                    <a:pt x="986287" y="428941"/>
                    <a:pt x="941781" y="430476"/>
                  </a:cubicBezTo>
                  <a:cubicBezTo>
                    <a:pt x="926434" y="430476"/>
                    <a:pt x="908017" y="427406"/>
                    <a:pt x="889601" y="425871"/>
                  </a:cubicBezTo>
                  <a:cubicBezTo>
                    <a:pt x="874254" y="424336"/>
                    <a:pt x="851233" y="418197"/>
                    <a:pt x="838956" y="421267"/>
                  </a:cubicBezTo>
                  <a:cubicBezTo>
                    <a:pt x="823609" y="425871"/>
                    <a:pt x="817470" y="459639"/>
                    <a:pt x="815935" y="476523"/>
                  </a:cubicBezTo>
                  <a:cubicBezTo>
                    <a:pt x="811331" y="547130"/>
                    <a:pt x="826678" y="617736"/>
                    <a:pt x="835886" y="677598"/>
                  </a:cubicBezTo>
                  <a:lnTo>
                    <a:pt x="830865" y="678036"/>
                  </a:lnTo>
                  <a:lnTo>
                    <a:pt x="579460" y="638564"/>
                  </a:lnTo>
                  <a:cubicBezTo>
                    <a:pt x="582752" y="608500"/>
                    <a:pt x="596735" y="573563"/>
                    <a:pt x="594938" y="550199"/>
                  </a:cubicBezTo>
                  <a:cubicBezTo>
                    <a:pt x="593403" y="513361"/>
                    <a:pt x="564244" y="488803"/>
                    <a:pt x="536619" y="484198"/>
                  </a:cubicBezTo>
                  <a:cubicBezTo>
                    <a:pt x="508995" y="481128"/>
                    <a:pt x="476766" y="484198"/>
                    <a:pt x="455280" y="496477"/>
                  </a:cubicBezTo>
                  <a:cubicBezTo>
                    <a:pt x="425004" y="514646"/>
                    <a:pt x="430564" y="577615"/>
                    <a:pt x="436667" y="616145"/>
                  </a:cubicBezTo>
                  <a:lnTo>
                    <a:pt x="205482" y="579848"/>
                  </a:lnTo>
                  <a:cubicBezTo>
                    <a:pt x="210944" y="515341"/>
                    <a:pt x="205166" y="445855"/>
                    <a:pt x="183637" y="430476"/>
                  </a:cubicBezTo>
                  <a:cubicBezTo>
                    <a:pt x="151409" y="407452"/>
                    <a:pt x="56257" y="448895"/>
                    <a:pt x="17889" y="412057"/>
                  </a:cubicBezTo>
                  <a:cubicBezTo>
                    <a:pt x="-5131" y="390568"/>
                    <a:pt x="-5131" y="321497"/>
                    <a:pt x="13285" y="292333"/>
                  </a:cubicBezTo>
                  <a:cubicBezTo>
                    <a:pt x="31702" y="260100"/>
                    <a:pt x="79278" y="266240"/>
                    <a:pt x="120714" y="272380"/>
                  </a:cubicBezTo>
                  <a:cubicBezTo>
                    <a:pt x="134527" y="273915"/>
                    <a:pt x="160617" y="286194"/>
                    <a:pt x="177499" y="281589"/>
                  </a:cubicBezTo>
                  <a:cubicBezTo>
                    <a:pt x="191311" y="276984"/>
                    <a:pt x="194380" y="249356"/>
                    <a:pt x="195915" y="227867"/>
                  </a:cubicBezTo>
                  <a:cubicBezTo>
                    <a:pt x="202054" y="151121"/>
                    <a:pt x="188242" y="89724"/>
                    <a:pt x="183637" y="23723"/>
                  </a:cubicBezTo>
                  <a:cubicBezTo>
                    <a:pt x="228144" y="19118"/>
                    <a:pt x="275720" y="5304"/>
                    <a:pt x="324830" y="699"/>
                  </a:cubicBezTo>
                  <a:cubicBezTo>
                    <a:pt x="375475" y="-2370"/>
                    <a:pt x="432259" y="3769"/>
                    <a:pt x="439933" y="37537"/>
                  </a:cubicBezTo>
                  <a:cubicBezTo>
                    <a:pt x="441468" y="49816"/>
                    <a:pt x="433794" y="92794"/>
                    <a:pt x="432259" y="103539"/>
                  </a:cubicBezTo>
                  <a:cubicBezTo>
                    <a:pt x="429190" y="125028"/>
                    <a:pt x="421516" y="152656"/>
                    <a:pt x="429190" y="174145"/>
                  </a:cubicBezTo>
                  <a:cubicBezTo>
                    <a:pt x="444537" y="217123"/>
                    <a:pt x="547362" y="226332"/>
                    <a:pt x="579591" y="192564"/>
                  </a:cubicBezTo>
                  <a:cubicBezTo>
                    <a:pt x="593403" y="178749"/>
                    <a:pt x="591869" y="143446"/>
                    <a:pt x="590334" y="118888"/>
                  </a:cubicBezTo>
                  <a:cubicBezTo>
                    <a:pt x="587264" y="94329"/>
                    <a:pt x="573452" y="74375"/>
                    <a:pt x="576522" y="51351"/>
                  </a:cubicBezTo>
                  <a:cubicBezTo>
                    <a:pt x="582660" y="-13115"/>
                    <a:pt x="683951" y="6839"/>
                    <a:pt x="742269" y="11444"/>
                  </a:cubicBezTo>
                  <a:cubicBezTo>
                    <a:pt x="774498" y="14513"/>
                    <a:pt x="805192" y="17583"/>
                    <a:pt x="834352"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Freeform 7"/>
            <p:cNvSpPr>
              <a:spLocks/>
            </p:cNvSpPr>
            <p:nvPr/>
          </p:nvSpPr>
          <p:spPr bwMode="auto">
            <a:xfrm rot="535370" flipV="1">
              <a:off x="655126" y="-57330"/>
              <a:ext cx="1019644" cy="481486"/>
            </a:xfrm>
            <a:custGeom>
              <a:avLst/>
              <a:gdLst/>
              <a:ahLst/>
              <a:cxnLst/>
              <a:rect l="l" t="t" r="r" b="b"/>
              <a:pathLst>
                <a:path w="1019644" h="481486">
                  <a:moveTo>
                    <a:pt x="834196" y="20653"/>
                  </a:moveTo>
                  <a:cubicBezTo>
                    <a:pt x="815779" y="83585"/>
                    <a:pt x="806571" y="206378"/>
                    <a:pt x="814245" y="249356"/>
                  </a:cubicBezTo>
                  <a:cubicBezTo>
                    <a:pt x="823453" y="290798"/>
                    <a:pt x="941625" y="243216"/>
                    <a:pt x="989201" y="269310"/>
                  </a:cubicBezTo>
                  <a:cubicBezTo>
                    <a:pt x="1007617" y="280054"/>
                    <a:pt x="1024499" y="330706"/>
                    <a:pt x="1018360" y="366010"/>
                  </a:cubicBezTo>
                  <a:cubicBezTo>
                    <a:pt x="1012221" y="399777"/>
                    <a:pt x="986131" y="428941"/>
                    <a:pt x="941625" y="430476"/>
                  </a:cubicBezTo>
                  <a:cubicBezTo>
                    <a:pt x="926278" y="430476"/>
                    <a:pt x="907861" y="427406"/>
                    <a:pt x="889445" y="425871"/>
                  </a:cubicBezTo>
                  <a:cubicBezTo>
                    <a:pt x="874098" y="424336"/>
                    <a:pt x="851077" y="418197"/>
                    <a:pt x="838800" y="421267"/>
                  </a:cubicBezTo>
                  <a:cubicBezTo>
                    <a:pt x="823453" y="425871"/>
                    <a:pt x="817314" y="459639"/>
                    <a:pt x="815779" y="476523"/>
                  </a:cubicBezTo>
                  <a:lnTo>
                    <a:pt x="816007" y="481486"/>
                  </a:lnTo>
                  <a:lnTo>
                    <a:pt x="37" y="353375"/>
                  </a:lnTo>
                  <a:cubicBezTo>
                    <a:pt x="-460" y="330304"/>
                    <a:pt x="4142" y="306566"/>
                    <a:pt x="13129" y="292333"/>
                  </a:cubicBezTo>
                  <a:cubicBezTo>
                    <a:pt x="31546" y="260100"/>
                    <a:pt x="79122" y="266240"/>
                    <a:pt x="120559" y="272380"/>
                  </a:cubicBezTo>
                  <a:cubicBezTo>
                    <a:pt x="134371" y="273915"/>
                    <a:pt x="160461" y="286194"/>
                    <a:pt x="177343" y="281589"/>
                  </a:cubicBezTo>
                  <a:cubicBezTo>
                    <a:pt x="191155" y="276984"/>
                    <a:pt x="194224" y="249356"/>
                    <a:pt x="195759" y="227867"/>
                  </a:cubicBezTo>
                  <a:cubicBezTo>
                    <a:pt x="201898" y="151121"/>
                    <a:pt x="188086" y="89724"/>
                    <a:pt x="183481" y="23723"/>
                  </a:cubicBezTo>
                  <a:cubicBezTo>
                    <a:pt x="227988" y="19118"/>
                    <a:pt x="275564" y="5304"/>
                    <a:pt x="324674" y="699"/>
                  </a:cubicBezTo>
                  <a:cubicBezTo>
                    <a:pt x="375319" y="-2370"/>
                    <a:pt x="432104" y="3769"/>
                    <a:pt x="439777" y="37537"/>
                  </a:cubicBezTo>
                  <a:cubicBezTo>
                    <a:pt x="441312" y="49816"/>
                    <a:pt x="433638" y="92794"/>
                    <a:pt x="432103" y="103539"/>
                  </a:cubicBezTo>
                  <a:cubicBezTo>
                    <a:pt x="429034" y="125028"/>
                    <a:pt x="421361" y="152656"/>
                    <a:pt x="429034" y="174145"/>
                  </a:cubicBezTo>
                  <a:cubicBezTo>
                    <a:pt x="444381" y="217123"/>
                    <a:pt x="547206" y="226332"/>
                    <a:pt x="579435" y="192564"/>
                  </a:cubicBezTo>
                  <a:cubicBezTo>
                    <a:pt x="593247" y="178750"/>
                    <a:pt x="591713" y="143446"/>
                    <a:pt x="590178" y="118888"/>
                  </a:cubicBezTo>
                  <a:cubicBezTo>
                    <a:pt x="587109" y="94329"/>
                    <a:pt x="573296" y="74375"/>
                    <a:pt x="576366" y="51351"/>
                  </a:cubicBezTo>
                  <a:cubicBezTo>
                    <a:pt x="582504" y="-13115"/>
                    <a:pt x="683795" y="6839"/>
                    <a:pt x="742114" y="11444"/>
                  </a:cubicBezTo>
                  <a:cubicBezTo>
                    <a:pt x="774342" y="14514"/>
                    <a:pt x="805036" y="17583"/>
                    <a:pt x="834196"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Freeform 7"/>
            <p:cNvSpPr>
              <a:spLocks/>
            </p:cNvSpPr>
            <p:nvPr/>
          </p:nvSpPr>
          <p:spPr bwMode="auto">
            <a:xfrm rot="11335370" flipV="1">
              <a:off x="5204267" y="-59044"/>
              <a:ext cx="1019760" cy="533334"/>
            </a:xfrm>
            <a:custGeom>
              <a:avLst/>
              <a:gdLst/>
              <a:ahLst/>
              <a:cxnLst/>
              <a:rect l="l" t="t" r="r" b="b"/>
              <a:pathLst>
                <a:path w="1019760" h="533334">
                  <a:moveTo>
                    <a:pt x="330724" y="532096"/>
                  </a:moveTo>
                  <a:cubicBezTo>
                    <a:pt x="279160" y="527348"/>
                    <a:pt x="234288" y="510057"/>
                    <a:pt x="192890" y="499691"/>
                  </a:cubicBezTo>
                  <a:cubicBezTo>
                    <a:pt x="212765" y="432166"/>
                    <a:pt x="215855" y="287904"/>
                    <a:pt x="183622" y="264868"/>
                  </a:cubicBezTo>
                  <a:cubicBezTo>
                    <a:pt x="151390" y="241831"/>
                    <a:pt x="56238" y="283296"/>
                    <a:pt x="17930" y="246439"/>
                  </a:cubicBezTo>
                  <a:cubicBezTo>
                    <a:pt x="-5138" y="224987"/>
                    <a:pt x="-5138" y="155878"/>
                    <a:pt x="13295" y="126723"/>
                  </a:cubicBezTo>
                  <a:cubicBezTo>
                    <a:pt x="31729" y="94473"/>
                    <a:pt x="79305" y="100664"/>
                    <a:pt x="120702" y="106783"/>
                  </a:cubicBezTo>
                  <a:cubicBezTo>
                    <a:pt x="134501" y="108295"/>
                    <a:pt x="160658" y="120604"/>
                    <a:pt x="177444" y="115997"/>
                  </a:cubicBezTo>
                  <a:cubicBezTo>
                    <a:pt x="191345" y="111390"/>
                    <a:pt x="194332" y="83747"/>
                    <a:pt x="195877" y="62295"/>
                  </a:cubicBezTo>
                  <a:lnTo>
                    <a:pt x="194660" y="0"/>
                  </a:lnTo>
                  <a:lnTo>
                    <a:pt x="1006467" y="127457"/>
                  </a:lnTo>
                  <a:cubicBezTo>
                    <a:pt x="1016735" y="147901"/>
                    <a:pt x="1022493" y="177421"/>
                    <a:pt x="1018469" y="200439"/>
                  </a:cubicBezTo>
                  <a:cubicBezTo>
                    <a:pt x="1012394" y="234201"/>
                    <a:pt x="1011776" y="269763"/>
                    <a:pt x="941750" y="264867"/>
                  </a:cubicBezTo>
                  <a:cubicBezTo>
                    <a:pt x="926407" y="264868"/>
                    <a:pt x="907974" y="261772"/>
                    <a:pt x="889643" y="260261"/>
                  </a:cubicBezTo>
                  <a:cubicBezTo>
                    <a:pt x="874196" y="258748"/>
                    <a:pt x="851232" y="252558"/>
                    <a:pt x="838978" y="255653"/>
                  </a:cubicBezTo>
                  <a:cubicBezTo>
                    <a:pt x="823634" y="260260"/>
                    <a:pt x="817455" y="294023"/>
                    <a:pt x="815910" y="310940"/>
                  </a:cubicBezTo>
                  <a:cubicBezTo>
                    <a:pt x="811276" y="381560"/>
                    <a:pt x="826620" y="452107"/>
                    <a:pt x="835888" y="512001"/>
                  </a:cubicBezTo>
                  <a:cubicBezTo>
                    <a:pt x="791402" y="516608"/>
                    <a:pt x="757625" y="518120"/>
                    <a:pt x="711593" y="522727"/>
                  </a:cubicBezTo>
                  <a:cubicBezTo>
                    <a:pt x="680906" y="525822"/>
                    <a:pt x="620972" y="541156"/>
                    <a:pt x="591829" y="522727"/>
                  </a:cubicBezTo>
                  <a:cubicBezTo>
                    <a:pt x="555066" y="498179"/>
                    <a:pt x="598008" y="424536"/>
                    <a:pt x="594919" y="384583"/>
                  </a:cubicBezTo>
                  <a:cubicBezTo>
                    <a:pt x="593374" y="347725"/>
                    <a:pt x="564231" y="323177"/>
                    <a:pt x="536633" y="318570"/>
                  </a:cubicBezTo>
                  <a:cubicBezTo>
                    <a:pt x="509035" y="315547"/>
                    <a:pt x="476802" y="318570"/>
                    <a:pt x="455280" y="330880"/>
                  </a:cubicBezTo>
                  <a:cubicBezTo>
                    <a:pt x="424592" y="349309"/>
                    <a:pt x="430668" y="413738"/>
                    <a:pt x="436846" y="452107"/>
                  </a:cubicBezTo>
                  <a:cubicBezTo>
                    <a:pt x="438391" y="465929"/>
                    <a:pt x="443025" y="482846"/>
                    <a:pt x="441481" y="495084"/>
                  </a:cubicBezTo>
                  <a:cubicBezTo>
                    <a:pt x="436846" y="516608"/>
                    <a:pt x="412337" y="528846"/>
                    <a:pt x="384636" y="531941"/>
                  </a:cubicBezTo>
                  <a:cubicBezTo>
                    <a:pt x="365843" y="533867"/>
                    <a:pt x="347912" y="533678"/>
                    <a:pt x="330724" y="53209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7"/>
            <p:cNvSpPr>
              <a:spLocks/>
            </p:cNvSpPr>
            <p:nvPr/>
          </p:nvSpPr>
          <p:spPr bwMode="auto">
            <a:xfrm rot="11335370" flipV="1">
              <a:off x="4101517" y="-73740"/>
              <a:ext cx="835345" cy="361468"/>
            </a:xfrm>
            <a:custGeom>
              <a:avLst/>
              <a:gdLst/>
              <a:ahLst/>
              <a:cxnLst/>
              <a:rect l="l" t="t" r="r" b="b"/>
              <a:pathLst>
                <a:path w="835345" h="361468">
                  <a:moveTo>
                    <a:pt x="330181" y="360230"/>
                  </a:moveTo>
                  <a:cubicBezTo>
                    <a:pt x="278617" y="355482"/>
                    <a:pt x="233745" y="338192"/>
                    <a:pt x="192347" y="327826"/>
                  </a:cubicBezTo>
                  <a:cubicBezTo>
                    <a:pt x="212222" y="260301"/>
                    <a:pt x="215311" y="116039"/>
                    <a:pt x="183079" y="93002"/>
                  </a:cubicBezTo>
                  <a:cubicBezTo>
                    <a:pt x="150847" y="69966"/>
                    <a:pt x="55694" y="111431"/>
                    <a:pt x="17386" y="74574"/>
                  </a:cubicBezTo>
                  <a:cubicBezTo>
                    <a:pt x="2973" y="61170"/>
                    <a:pt x="-2434" y="29162"/>
                    <a:pt x="1000" y="0"/>
                  </a:cubicBezTo>
                  <a:lnTo>
                    <a:pt x="817512" y="128196"/>
                  </a:lnTo>
                  <a:cubicBezTo>
                    <a:pt x="816110" y="132132"/>
                    <a:pt x="815657" y="135900"/>
                    <a:pt x="815367" y="139075"/>
                  </a:cubicBezTo>
                  <a:cubicBezTo>
                    <a:pt x="810733" y="209694"/>
                    <a:pt x="826077" y="280242"/>
                    <a:pt x="835345" y="340135"/>
                  </a:cubicBezTo>
                  <a:cubicBezTo>
                    <a:pt x="790858" y="344743"/>
                    <a:pt x="757082" y="346254"/>
                    <a:pt x="711050" y="350862"/>
                  </a:cubicBezTo>
                  <a:cubicBezTo>
                    <a:pt x="680363" y="353957"/>
                    <a:pt x="620429" y="369291"/>
                    <a:pt x="591286" y="350862"/>
                  </a:cubicBezTo>
                  <a:cubicBezTo>
                    <a:pt x="554522" y="326314"/>
                    <a:pt x="597465" y="252671"/>
                    <a:pt x="594375" y="212718"/>
                  </a:cubicBezTo>
                  <a:cubicBezTo>
                    <a:pt x="592830" y="175860"/>
                    <a:pt x="563688" y="151312"/>
                    <a:pt x="536089" y="146705"/>
                  </a:cubicBezTo>
                  <a:cubicBezTo>
                    <a:pt x="508491" y="143682"/>
                    <a:pt x="476259" y="146705"/>
                    <a:pt x="454736" y="159015"/>
                  </a:cubicBezTo>
                  <a:cubicBezTo>
                    <a:pt x="424049" y="177444"/>
                    <a:pt x="430125" y="241873"/>
                    <a:pt x="436303" y="280242"/>
                  </a:cubicBezTo>
                  <a:cubicBezTo>
                    <a:pt x="437848" y="294063"/>
                    <a:pt x="442482" y="310981"/>
                    <a:pt x="440937" y="323218"/>
                  </a:cubicBezTo>
                  <a:cubicBezTo>
                    <a:pt x="436303" y="344743"/>
                    <a:pt x="411794" y="356981"/>
                    <a:pt x="384093" y="360076"/>
                  </a:cubicBezTo>
                  <a:cubicBezTo>
                    <a:pt x="365299" y="362002"/>
                    <a:pt x="347368" y="361813"/>
                    <a:pt x="330181" y="360230"/>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8"/>
            <p:cNvSpPr>
              <a:spLocks/>
            </p:cNvSpPr>
            <p:nvPr/>
          </p:nvSpPr>
          <p:spPr bwMode="auto">
            <a:xfrm rot="535370" flipV="1">
              <a:off x="1550961" y="655821"/>
              <a:ext cx="13792" cy="35246"/>
            </a:xfrm>
            <a:custGeom>
              <a:avLst/>
              <a:gdLst>
                <a:gd name="T0" fmla="*/ 3 w 4"/>
                <a:gd name="T1" fmla="*/ 0 h 10"/>
                <a:gd name="T2" fmla="*/ 2 w 4"/>
                <a:gd name="T3" fmla="*/ 10 h 10"/>
                <a:gd name="T4" fmla="*/ 3 w 4"/>
                <a:gd name="T5" fmla="*/ 0 h 10"/>
              </a:gdLst>
              <a:ahLst/>
              <a:cxnLst>
                <a:cxn ang="0">
                  <a:pos x="T0" y="T1"/>
                </a:cxn>
                <a:cxn ang="0">
                  <a:pos x="T2" y="T3"/>
                </a:cxn>
                <a:cxn ang="0">
                  <a:pos x="T4" y="T5"/>
                </a:cxn>
              </a:cxnLst>
              <a:rect l="0" t="0" r="r" b="b"/>
              <a:pathLst>
                <a:path w="4" h="10">
                  <a:moveTo>
                    <a:pt x="3" y="0"/>
                  </a:moveTo>
                  <a:cubicBezTo>
                    <a:pt x="2" y="3"/>
                    <a:pt x="4" y="9"/>
                    <a:pt x="2" y="10"/>
                  </a:cubicBezTo>
                  <a:cubicBezTo>
                    <a:pt x="2" y="7"/>
                    <a:pt x="0" y="1"/>
                    <a:pt x="3" y="0"/>
                  </a:cubicBezTo>
                  <a:close/>
                </a:path>
              </a:pathLst>
            </a:custGeom>
            <a:solidFill>
              <a:srgbClr val="F5E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3"/>
            <p:cNvSpPr>
              <a:spLocks/>
            </p:cNvSpPr>
            <p:nvPr/>
          </p:nvSpPr>
          <p:spPr bwMode="auto">
            <a:xfrm rot="16735370" flipV="1">
              <a:off x="2505919" y="-141953"/>
              <a:ext cx="203360" cy="407716"/>
            </a:xfrm>
            <a:custGeom>
              <a:avLst/>
              <a:gdLst/>
              <a:ahLst/>
              <a:cxnLst/>
              <a:rect l="l" t="t" r="r" b="b"/>
              <a:pathLst>
                <a:path w="203360" h="407716">
                  <a:moveTo>
                    <a:pt x="183638" y="3296"/>
                  </a:moveTo>
                  <a:lnTo>
                    <a:pt x="203360" y="0"/>
                  </a:lnTo>
                  <a:lnTo>
                    <a:pt x="191277" y="76961"/>
                  </a:lnTo>
                  <a:cubicBezTo>
                    <a:pt x="188411" y="52354"/>
                    <a:pt x="185371" y="28152"/>
                    <a:pt x="183638" y="3296"/>
                  </a:cubicBezTo>
                  <a:close/>
                  <a:moveTo>
                    <a:pt x="2998" y="299895"/>
                  </a:moveTo>
                  <a:cubicBezTo>
                    <a:pt x="5228" y="288982"/>
                    <a:pt x="8681" y="279197"/>
                    <a:pt x="13285" y="271907"/>
                  </a:cubicBezTo>
                  <a:cubicBezTo>
                    <a:pt x="31702" y="239673"/>
                    <a:pt x="79278" y="245813"/>
                    <a:pt x="120714" y="251953"/>
                  </a:cubicBezTo>
                  <a:cubicBezTo>
                    <a:pt x="130819" y="253075"/>
                    <a:pt x="147492" y="259948"/>
                    <a:pt x="162539" y="259996"/>
                  </a:cubicBezTo>
                  <a:lnTo>
                    <a:pt x="140036" y="403330"/>
                  </a:lnTo>
                  <a:cubicBezTo>
                    <a:pt x="98675" y="405017"/>
                    <a:pt x="44562" y="417239"/>
                    <a:pt x="17890" y="391630"/>
                  </a:cubicBezTo>
                  <a:cubicBezTo>
                    <a:pt x="624" y="375513"/>
                    <a:pt x="-3692" y="332632"/>
                    <a:pt x="2998" y="299895"/>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 name="Freeform 7"/>
            <p:cNvSpPr>
              <a:spLocks/>
            </p:cNvSpPr>
            <p:nvPr/>
          </p:nvSpPr>
          <p:spPr bwMode="auto">
            <a:xfrm rot="11335370" flipV="1">
              <a:off x="2818096" y="-55536"/>
              <a:ext cx="642998" cy="135494"/>
            </a:xfrm>
            <a:custGeom>
              <a:avLst/>
              <a:gdLst/>
              <a:ahLst/>
              <a:cxnLst/>
              <a:rect l="l" t="t" r="r" b="b"/>
              <a:pathLst>
                <a:path w="642998" h="135494">
                  <a:moveTo>
                    <a:pt x="425632" y="133097"/>
                  </a:moveTo>
                  <a:cubicBezTo>
                    <a:pt x="415435" y="131992"/>
                    <a:pt x="406225" y="129494"/>
                    <a:pt x="398939" y="124887"/>
                  </a:cubicBezTo>
                  <a:cubicBezTo>
                    <a:pt x="379933" y="112196"/>
                    <a:pt x="382230" y="86382"/>
                    <a:pt x="388519" y="58900"/>
                  </a:cubicBezTo>
                  <a:lnTo>
                    <a:pt x="640526" y="98466"/>
                  </a:lnTo>
                  <a:cubicBezTo>
                    <a:pt x="641359" y="103776"/>
                    <a:pt x="642201" y="109008"/>
                    <a:pt x="642998" y="114161"/>
                  </a:cubicBezTo>
                  <a:cubicBezTo>
                    <a:pt x="598512" y="118768"/>
                    <a:pt x="564735" y="120280"/>
                    <a:pt x="518703" y="124887"/>
                  </a:cubicBezTo>
                  <a:cubicBezTo>
                    <a:pt x="495687" y="127209"/>
                    <a:pt x="456221" y="136414"/>
                    <a:pt x="425632" y="133097"/>
                  </a:cubicBezTo>
                  <a:close/>
                  <a:moveTo>
                    <a:pt x="137834" y="134256"/>
                  </a:moveTo>
                  <a:cubicBezTo>
                    <a:pt x="86270" y="129508"/>
                    <a:pt x="41397" y="112217"/>
                    <a:pt x="0" y="101851"/>
                  </a:cubicBezTo>
                  <a:cubicBezTo>
                    <a:pt x="7719" y="75625"/>
                    <a:pt x="12906" y="37825"/>
                    <a:pt x="13370" y="0"/>
                  </a:cubicBezTo>
                  <a:lnTo>
                    <a:pt x="241668" y="35843"/>
                  </a:lnTo>
                  <a:cubicBezTo>
                    <a:pt x="242141" y="42421"/>
                    <a:pt x="243048" y="48626"/>
                    <a:pt x="243956" y="54267"/>
                  </a:cubicBezTo>
                  <a:cubicBezTo>
                    <a:pt x="245501" y="68089"/>
                    <a:pt x="250135" y="85006"/>
                    <a:pt x="248590" y="97244"/>
                  </a:cubicBezTo>
                  <a:cubicBezTo>
                    <a:pt x="243956" y="118768"/>
                    <a:pt x="219447" y="131006"/>
                    <a:pt x="191746" y="134102"/>
                  </a:cubicBezTo>
                  <a:cubicBezTo>
                    <a:pt x="172953" y="136027"/>
                    <a:pt x="155021" y="135838"/>
                    <a:pt x="137834" y="13425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 name="Freeform 7"/>
            <p:cNvSpPr>
              <a:spLocks/>
            </p:cNvSpPr>
            <p:nvPr/>
          </p:nvSpPr>
          <p:spPr bwMode="auto">
            <a:xfrm rot="5935370">
              <a:off x="2630821" y="73232"/>
              <a:ext cx="893534" cy="698936"/>
            </a:xfrm>
            <a:custGeom>
              <a:avLst/>
              <a:gdLst/>
              <a:ahLst/>
              <a:cxnLst/>
              <a:rect l="l" t="t" r="r" b="b"/>
              <a:pathLst>
                <a:path w="893534" h="698936">
                  <a:moveTo>
                    <a:pt x="892874" y="331342"/>
                  </a:moveTo>
                  <a:cubicBezTo>
                    <a:pt x="889858" y="299632"/>
                    <a:pt x="876933" y="277366"/>
                    <a:pt x="863091" y="269294"/>
                  </a:cubicBezTo>
                  <a:cubicBezTo>
                    <a:pt x="815574" y="243224"/>
                    <a:pt x="707180" y="313606"/>
                    <a:pt x="688112" y="249374"/>
                  </a:cubicBezTo>
                  <a:cubicBezTo>
                    <a:pt x="680566" y="206390"/>
                    <a:pt x="689743" y="83589"/>
                    <a:pt x="708098" y="20685"/>
                  </a:cubicBezTo>
                  <a:lnTo>
                    <a:pt x="616121" y="11459"/>
                  </a:lnTo>
                  <a:cubicBezTo>
                    <a:pt x="557794" y="6847"/>
                    <a:pt x="456437" y="-13073"/>
                    <a:pt x="450319" y="51368"/>
                  </a:cubicBezTo>
                  <a:cubicBezTo>
                    <a:pt x="447260" y="74363"/>
                    <a:pt x="461128" y="94352"/>
                    <a:pt x="464085" y="118955"/>
                  </a:cubicBezTo>
                  <a:cubicBezTo>
                    <a:pt x="465614" y="143487"/>
                    <a:pt x="467144" y="178713"/>
                    <a:pt x="453378" y="192551"/>
                  </a:cubicBezTo>
                  <a:cubicBezTo>
                    <a:pt x="421155" y="226310"/>
                    <a:pt x="318268" y="217084"/>
                    <a:pt x="302973" y="174170"/>
                  </a:cubicBezTo>
                  <a:cubicBezTo>
                    <a:pt x="295223" y="152713"/>
                    <a:pt x="302973" y="125035"/>
                    <a:pt x="305930" y="103508"/>
                  </a:cubicBezTo>
                  <a:cubicBezTo>
                    <a:pt x="307459" y="92815"/>
                    <a:pt x="315209" y="49831"/>
                    <a:pt x="313680" y="37599"/>
                  </a:cubicBezTo>
                  <a:cubicBezTo>
                    <a:pt x="305930" y="3841"/>
                    <a:pt x="249235" y="-2379"/>
                    <a:pt x="198556" y="696"/>
                  </a:cubicBezTo>
                  <a:cubicBezTo>
                    <a:pt x="149407" y="5309"/>
                    <a:pt x="101889" y="19148"/>
                    <a:pt x="57328" y="23761"/>
                  </a:cubicBezTo>
                  <a:cubicBezTo>
                    <a:pt x="62019" y="89739"/>
                    <a:pt x="75785" y="151105"/>
                    <a:pt x="69667" y="227917"/>
                  </a:cubicBezTo>
                  <a:cubicBezTo>
                    <a:pt x="68035" y="249374"/>
                    <a:pt x="65078" y="276982"/>
                    <a:pt x="51210" y="281595"/>
                  </a:cubicBezTo>
                  <a:cubicBezTo>
                    <a:pt x="36470" y="285636"/>
                    <a:pt x="14608" y="276696"/>
                    <a:pt x="0" y="273786"/>
                  </a:cubicBezTo>
                  <a:lnTo>
                    <a:pt x="23446" y="423118"/>
                  </a:lnTo>
                  <a:lnTo>
                    <a:pt x="57328" y="430466"/>
                  </a:lnTo>
                  <a:cubicBezTo>
                    <a:pt x="89653" y="453531"/>
                    <a:pt x="86491" y="597789"/>
                    <a:pt x="66607" y="665306"/>
                  </a:cubicBezTo>
                  <a:cubicBezTo>
                    <a:pt x="121875" y="679145"/>
                    <a:pt x="183159" y="705284"/>
                    <a:pt x="258412" y="697526"/>
                  </a:cubicBezTo>
                  <a:cubicBezTo>
                    <a:pt x="286046" y="694451"/>
                    <a:pt x="310620" y="682220"/>
                    <a:pt x="315209" y="660693"/>
                  </a:cubicBezTo>
                  <a:cubicBezTo>
                    <a:pt x="316739" y="648462"/>
                    <a:pt x="312150" y="631548"/>
                    <a:pt x="310620" y="617709"/>
                  </a:cubicBezTo>
                  <a:cubicBezTo>
                    <a:pt x="304401" y="579338"/>
                    <a:pt x="298282" y="514897"/>
                    <a:pt x="328975" y="496515"/>
                  </a:cubicBezTo>
                  <a:cubicBezTo>
                    <a:pt x="350491" y="484214"/>
                    <a:pt x="382713" y="481138"/>
                    <a:pt x="410449" y="484214"/>
                  </a:cubicBezTo>
                  <a:cubicBezTo>
                    <a:pt x="438082" y="488827"/>
                    <a:pt x="467144" y="513359"/>
                    <a:pt x="468775" y="550192"/>
                  </a:cubicBezTo>
                  <a:cubicBezTo>
                    <a:pt x="471834" y="590171"/>
                    <a:pt x="428905" y="663768"/>
                    <a:pt x="465614" y="688370"/>
                  </a:cubicBezTo>
                  <a:cubicBezTo>
                    <a:pt x="494778" y="706752"/>
                    <a:pt x="554736" y="691446"/>
                    <a:pt x="585428" y="688370"/>
                  </a:cubicBezTo>
                  <a:cubicBezTo>
                    <a:pt x="631417" y="683757"/>
                    <a:pt x="665168" y="682220"/>
                    <a:pt x="709729" y="677607"/>
                  </a:cubicBezTo>
                  <a:cubicBezTo>
                    <a:pt x="700450" y="617709"/>
                    <a:pt x="685052" y="547187"/>
                    <a:pt x="689743" y="476526"/>
                  </a:cubicBezTo>
                  <a:cubicBezTo>
                    <a:pt x="691272" y="459612"/>
                    <a:pt x="697391" y="425853"/>
                    <a:pt x="712788" y="421240"/>
                  </a:cubicBezTo>
                  <a:cubicBezTo>
                    <a:pt x="725024" y="418165"/>
                    <a:pt x="747968" y="424386"/>
                    <a:pt x="763467" y="425853"/>
                  </a:cubicBezTo>
                  <a:cubicBezTo>
                    <a:pt x="781720" y="427391"/>
                    <a:pt x="800176" y="430466"/>
                    <a:pt x="815574" y="430466"/>
                  </a:cubicBezTo>
                  <a:cubicBezTo>
                    <a:pt x="860032" y="428999"/>
                    <a:pt x="886137" y="415998"/>
                    <a:pt x="892255" y="366025"/>
                  </a:cubicBezTo>
                  <a:cubicBezTo>
                    <a:pt x="893784" y="353532"/>
                    <a:pt x="893880" y="341912"/>
                    <a:pt x="892874"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 name="Freeform 7"/>
            <p:cNvSpPr>
              <a:spLocks/>
            </p:cNvSpPr>
            <p:nvPr/>
          </p:nvSpPr>
          <p:spPr bwMode="auto">
            <a:xfrm rot="16735370" flipV="1">
              <a:off x="1835702" y="548858"/>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7"/>
            <p:cNvSpPr>
              <a:spLocks/>
            </p:cNvSpPr>
            <p:nvPr/>
          </p:nvSpPr>
          <p:spPr bwMode="auto">
            <a:xfrm rot="11335370" flipV="1">
              <a:off x="2478679" y="654166"/>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 name="Freeform 7"/>
            <p:cNvSpPr>
              <a:spLocks/>
            </p:cNvSpPr>
            <p:nvPr/>
          </p:nvSpPr>
          <p:spPr bwMode="auto">
            <a:xfrm rot="5935370">
              <a:off x="1423152" y="-42876"/>
              <a:ext cx="741016" cy="697267"/>
            </a:xfrm>
            <a:custGeom>
              <a:avLst/>
              <a:gdLst/>
              <a:ahLst/>
              <a:cxnLst/>
              <a:rect l="l" t="t" r="r" b="b"/>
              <a:pathLst>
                <a:path w="741016" h="697267">
                  <a:moveTo>
                    <a:pt x="740356" y="331342"/>
                  </a:moveTo>
                  <a:cubicBezTo>
                    <a:pt x="737340" y="299631"/>
                    <a:pt x="724415" y="277366"/>
                    <a:pt x="710573" y="269294"/>
                  </a:cubicBezTo>
                  <a:cubicBezTo>
                    <a:pt x="663056" y="243224"/>
                    <a:pt x="554662" y="313605"/>
                    <a:pt x="535594" y="249374"/>
                  </a:cubicBezTo>
                  <a:cubicBezTo>
                    <a:pt x="528048" y="206390"/>
                    <a:pt x="537225" y="83589"/>
                    <a:pt x="555580" y="20685"/>
                  </a:cubicBezTo>
                  <a:lnTo>
                    <a:pt x="463603" y="11459"/>
                  </a:lnTo>
                  <a:cubicBezTo>
                    <a:pt x="405277" y="6846"/>
                    <a:pt x="303919" y="-13073"/>
                    <a:pt x="297801" y="51368"/>
                  </a:cubicBezTo>
                  <a:cubicBezTo>
                    <a:pt x="294742" y="74363"/>
                    <a:pt x="308610" y="94352"/>
                    <a:pt x="311567" y="118954"/>
                  </a:cubicBezTo>
                  <a:cubicBezTo>
                    <a:pt x="313096" y="143487"/>
                    <a:pt x="314626" y="178713"/>
                    <a:pt x="300860" y="192551"/>
                  </a:cubicBezTo>
                  <a:cubicBezTo>
                    <a:pt x="268638" y="226309"/>
                    <a:pt x="165750" y="217084"/>
                    <a:pt x="150455" y="174170"/>
                  </a:cubicBezTo>
                  <a:cubicBezTo>
                    <a:pt x="142705" y="152713"/>
                    <a:pt x="150455" y="125035"/>
                    <a:pt x="153412" y="103508"/>
                  </a:cubicBezTo>
                  <a:cubicBezTo>
                    <a:pt x="154941" y="92815"/>
                    <a:pt x="162691" y="49831"/>
                    <a:pt x="161162" y="37599"/>
                  </a:cubicBezTo>
                  <a:cubicBezTo>
                    <a:pt x="153412" y="3841"/>
                    <a:pt x="96717" y="-2379"/>
                    <a:pt x="46038" y="696"/>
                  </a:cubicBezTo>
                  <a:cubicBezTo>
                    <a:pt x="30468" y="2157"/>
                    <a:pt x="15063" y="4544"/>
                    <a:pt x="0" y="8036"/>
                  </a:cubicBezTo>
                  <a:lnTo>
                    <a:pt x="108143" y="696828"/>
                  </a:lnTo>
                  <a:cubicBezTo>
                    <a:pt x="134883" y="693762"/>
                    <a:pt x="158230" y="681620"/>
                    <a:pt x="162691" y="660693"/>
                  </a:cubicBezTo>
                  <a:cubicBezTo>
                    <a:pt x="164221" y="648462"/>
                    <a:pt x="159632" y="631547"/>
                    <a:pt x="158102" y="617709"/>
                  </a:cubicBezTo>
                  <a:cubicBezTo>
                    <a:pt x="151883" y="579337"/>
                    <a:pt x="145765" y="514896"/>
                    <a:pt x="176457" y="496515"/>
                  </a:cubicBezTo>
                  <a:cubicBezTo>
                    <a:pt x="197973" y="484214"/>
                    <a:pt x="230195" y="481138"/>
                    <a:pt x="257931" y="484213"/>
                  </a:cubicBezTo>
                  <a:cubicBezTo>
                    <a:pt x="285564" y="488827"/>
                    <a:pt x="314626" y="513359"/>
                    <a:pt x="316257" y="550192"/>
                  </a:cubicBezTo>
                  <a:cubicBezTo>
                    <a:pt x="319316" y="590171"/>
                    <a:pt x="276387" y="663768"/>
                    <a:pt x="313096" y="688370"/>
                  </a:cubicBezTo>
                  <a:cubicBezTo>
                    <a:pt x="342260" y="706752"/>
                    <a:pt x="402218" y="691445"/>
                    <a:pt x="432911" y="688370"/>
                  </a:cubicBezTo>
                  <a:cubicBezTo>
                    <a:pt x="478899" y="683757"/>
                    <a:pt x="512651" y="682220"/>
                    <a:pt x="557211" y="677607"/>
                  </a:cubicBezTo>
                  <a:cubicBezTo>
                    <a:pt x="547932" y="617709"/>
                    <a:pt x="532535" y="547187"/>
                    <a:pt x="537225" y="476525"/>
                  </a:cubicBezTo>
                  <a:cubicBezTo>
                    <a:pt x="538755" y="459611"/>
                    <a:pt x="544873" y="425853"/>
                    <a:pt x="560270" y="421240"/>
                  </a:cubicBezTo>
                  <a:cubicBezTo>
                    <a:pt x="572506" y="418165"/>
                    <a:pt x="595450" y="424385"/>
                    <a:pt x="610949" y="425853"/>
                  </a:cubicBezTo>
                  <a:cubicBezTo>
                    <a:pt x="629202" y="427391"/>
                    <a:pt x="647658" y="430466"/>
                    <a:pt x="663056" y="430466"/>
                  </a:cubicBezTo>
                  <a:cubicBezTo>
                    <a:pt x="707514" y="428998"/>
                    <a:pt x="733619" y="415998"/>
                    <a:pt x="739737" y="366025"/>
                  </a:cubicBezTo>
                  <a:cubicBezTo>
                    <a:pt x="741266" y="353532"/>
                    <a:pt x="741362" y="341912"/>
                    <a:pt x="740356"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7"/>
            <p:cNvSpPr>
              <a:spLocks/>
            </p:cNvSpPr>
            <p:nvPr/>
          </p:nvSpPr>
          <p:spPr bwMode="auto">
            <a:xfrm rot="16735370" flipV="1">
              <a:off x="566074" y="356967"/>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 name="Freeform 7"/>
            <p:cNvSpPr>
              <a:spLocks/>
            </p:cNvSpPr>
            <p:nvPr/>
          </p:nvSpPr>
          <p:spPr bwMode="auto">
            <a:xfrm rot="11335370" flipV="1">
              <a:off x="1209052" y="462275"/>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 name="Freeform 7"/>
            <p:cNvSpPr>
              <a:spLocks/>
            </p:cNvSpPr>
            <p:nvPr/>
          </p:nvSpPr>
          <p:spPr bwMode="auto">
            <a:xfrm rot="535370" flipV="1">
              <a:off x="-19033" y="-39699"/>
              <a:ext cx="398816" cy="304721"/>
            </a:xfrm>
            <a:custGeom>
              <a:avLst/>
              <a:gdLst/>
              <a:ahLst/>
              <a:cxnLst/>
              <a:rect l="l" t="t" r="r" b="b"/>
              <a:pathLst>
                <a:path w="398816" h="304721">
                  <a:moveTo>
                    <a:pt x="219644" y="15087"/>
                  </a:moveTo>
                  <a:cubicBezTo>
                    <a:pt x="201227" y="78019"/>
                    <a:pt x="192019" y="200812"/>
                    <a:pt x="199693" y="243789"/>
                  </a:cubicBezTo>
                  <a:cubicBezTo>
                    <a:pt x="208901" y="285232"/>
                    <a:pt x="327073" y="237650"/>
                    <a:pt x="374649" y="263743"/>
                  </a:cubicBezTo>
                  <a:cubicBezTo>
                    <a:pt x="384153" y="269288"/>
                    <a:pt x="393249" y="285463"/>
                    <a:pt x="398816" y="304721"/>
                  </a:cubicBezTo>
                  <a:lnTo>
                    <a:pt x="0" y="242106"/>
                  </a:lnTo>
                  <a:lnTo>
                    <a:pt x="37978" y="215"/>
                  </a:lnTo>
                  <a:cubicBezTo>
                    <a:pt x="68349" y="-1084"/>
                    <a:pt x="102063" y="3864"/>
                    <a:pt x="127562" y="5877"/>
                  </a:cubicBezTo>
                  <a:cubicBezTo>
                    <a:pt x="159790" y="8947"/>
                    <a:pt x="190484" y="12017"/>
                    <a:pt x="219644" y="1508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 name="Freeform 7"/>
            <p:cNvSpPr>
              <a:spLocks/>
            </p:cNvSpPr>
            <p:nvPr/>
          </p:nvSpPr>
          <p:spPr bwMode="auto">
            <a:xfrm rot="5935370">
              <a:off x="247436" y="-124890"/>
              <a:ext cx="506897" cy="692337"/>
            </a:xfrm>
            <a:custGeom>
              <a:avLst/>
              <a:gdLst/>
              <a:ahLst/>
              <a:cxnLst/>
              <a:rect l="l" t="t" r="r" b="b"/>
              <a:pathLst>
                <a:path w="506897" h="692337">
                  <a:moveTo>
                    <a:pt x="506237" y="326412"/>
                  </a:moveTo>
                  <a:cubicBezTo>
                    <a:pt x="503221" y="294701"/>
                    <a:pt x="490297" y="272436"/>
                    <a:pt x="476454" y="264364"/>
                  </a:cubicBezTo>
                  <a:cubicBezTo>
                    <a:pt x="428937" y="238294"/>
                    <a:pt x="320543" y="308676"/>
                    <a:pt x="301475" y="244444"/>
                  </a:cubicBezTo>
                  <a:cubicBezTo>
                    <a:pt x="293929" y="201460"/>
                    <a:pt x="303107" y="78659"/>
                    <a:pt x="321461" y="15755"/>
                  </a:cubicBezTo>
                  <a:lnTo>
                    <a:pt x="229485" y="6529"/>
                  </a:lnTo>
                  <a:cubicBezTo>
                    <a:pt x="171158" y="1916"/>
                    <a:pt x="69800" y="-18003"/>
                    <a:pt x="63682" y="46438"/>
                  </a:cubicBezTo>
                  <a:cubicBezTo>
                    <a:pt x="60623" y="69433"/>
                    <a:pt x="74491" y="89422"/>
                    <a:pt x="77448" y="114024"/>
                  </a:cubicBezTo>
                  <a:cubicBezTo>
                    <a:pt x="78978" y="138557"/>
                    <a:pt x="80507" y="173783"/>
                    <a:pt x="66741" y="187621"/>
                  </a:cubicBezTo>
                  <a:cubicBezTo>
                    <a:pt x="53124" y="201887"/>
                    <a:pt x="26890" y="208477"/>
                    <a:pt x="0" y="206497"/>
                  </a:cubicBezTo>
                  <a:lnTo>
                    <a:pt x="44581" y="490442"/>
                  </a:lnTo>
                  <a:cubicBezTo>
                    <a:pt x="65336" y="498295"/>
                    <a:pt x="80955" y="518542"/>
                    <a:pt x="82139" y="545262"/>
                  </a:cubicBezTo>
                  <a:cubicBezTo>
                    <a:pt x="83897" y="568239"/>
                    <a:pt x="70465" y="602320"/>
                    <a:pt x="66806" y="632003"/>
                  </a:cubicBezTo>
                  <a:lnTo>
                    <a:pt x="74022" y="677963"/>
                  </a:lnTo>
                  <a:lnTo>
                    <a:pt x="78977" y="683440"/>
                  </a:lnTo>
                  <a:cubicBezTo>
                    <a:pt x="108141" y="701822"/>
                    <a:pt x="168099" y="686515"/>
                    <a:pt x="198792" y="683440"/>
                  </a:cubicBezTo>
                  <a:cubicBezTo>
                    <a:pt x="244780" y="678827"/>
                    <a:pt x="278532" y="677290"/>
                    <a:pt x="323093" y="672677"/>
                  </a:cubicBezTo>
                  <a:cubicBezTo>
                    <a:pt x="313813" y="612779"/>
                    <a:pt x="298416" y="542257"/>
                    <a:pt x="303107" y="471595"/>
                  </a:cubicBezTo>
                  <a:cubicBezTo>
                    <a:pt x="304636" y="454681"/>
                    <a:pt x="310754" y="420923"/>
                    <a:pt x="326152" y="416310"/>
                  </a:cubicBezTo>
                  <a:cubicBezTo>
                    <a:pt x="338388" y="413235"/>
                    <a:pt x="361331" y="419455"/>
                    <a:pt x="376830" y="420923"/>
                  </a:cubicBezTo>
                  <a:cubicBezTo>
                    <a:pt x="395083" y="422461"/>
                    <a:pt x="413540" y="425536"/>
                    <a:pt x="428937" y="425536"/>
                  </a:cubicBezTo>
                  <a:cubicBezTo>
                    <a:pt x="473395" y="424068"/>
                    <a:pt x="499500" y="411068"/>
                    <a:pt x="505618" y="361095"/>
                  </a:cubicBezTo>
                  <a:cubicBezTo>
                    <a:pt x="507148" y="348602"/>
                    <a:pt x="507243" y="336982"/>
                    <a:pt x="506237" y="32641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 name="Freeform 7"/>
            <p:cNvSpPr>
              <a:spLocks/>
            </p:cNvSpPr>
            <p:nvPr/>
          </p:nvSpPr>
          <p:spPr bwMode="auto">
            <a:xfrm rot="16735370" flipV="1">
              <a:off x="-274540" y="454239"/>
              <a:ext cx="650714" cy="203408"/>
            </a:xfrm>
            <a:custGeom>
              <a:avLst/>
              <a:gdLst/>
              <a:ahLst/>
              <a:cxnLst/>
              <a:rect l="l" t="t" r="r" b="b"/>
              <a:pathLst>
                <a:path w="650714" h="203408">
                  <a:moveTo>
                    <a:pt x="392884" y="51352"/>
                  </a:moveTo>
                  <a:cubicBezTo>
                    <a:pt x="399023" y="-13115"/>
                    <a:pt x="500313" y="6839"/>
                    <a:pt x="558632" y="11444"/>
                  </a:cubicBezTo>
                  <a:cubicBezTo>
                    <a:pt x="590860" y="14513"/>
                    <a:pt x="621555" y="17583"/>
                    <a:pt x="650714" y="20653"/>
                  </a:cubicBezTo>
                  <a:cubicBezTo>
                    <a:pt x="636979" y="67589"/>
                    <a:pt x="628365" y="147823"/>
                    <a:pt x="628097" y="203408"/>
                  </a:cubicBezTo>
                  <a:lnTo>
                    <a:pt x="404198" y="168254"/>
                  </a:lnTo>
                  <a:cubicBezTo>
                    <a:pt x="408570" y="152882"/>
                    <a:pt x="407633" y="133882"/>
                    <a:pt x="406696" y="118888"/>
                  </a:cubicBezTo>
                  <a:cubicBezTo>
                    <a:pt x="403627" y="94329"/>
                    <a:pt x="389815" y="74375"/>
                    <a:pt x="392884" y="51352"/>
                  </a:cubicBezTo>
                  <a:close/>
                  <a:moveTo>
                    <a:pt x="0" y="23723"/>
                  </a:moveTo>
                  <a:cubicBezTo>
                    <a:pt x="44506" y="19118"/>
                    <a:pt x="92082" y="5304"/>
                    <a:pt x="141192" y="699"/>
                  </a:cubicBezTo>
                  <a:cubicBezTo>
                    <a:pt x="191838" y="-2371"/>
                    <a:pt x="248622" y="3769"/>
                    <a:pt x="256295" y="37537"/>
                  </a:cubicBezTo>
                  <a:cubicBezTo>
                    <a:pt x="257830" y="49817"/>
                    <a:pt x="250157" y="92794"/>
                    <a:pt x="248621" y="103539"/>
                  </a:cubicBezTo>
                  <a:cubicBezTo>
                    <a:pt x="246916" y="115480"/>
                    <a:pt x="243789" y="129318"/>
                    <a:pt x="243352" y="143001"/>
                  </a:cubicBezTo>
                  <a:lnTo>
                    <a:pt x="8546" y="106136"/>
                  </a:lnTo>
                  <a:cubicBezTo>
                    <a:pt x="5510" y="78489"/>
                    <a:pt x="1938" y="51514"/>
                    <a:pt x="0" y="23723"/>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 name="Freeform 7"/>
            <p:cNvSpPr>
              <a:spLocks/>
            </p:cNvSpPr>
            <p:nvPr/>
          </p:nvSpPr>
          <p:spPr bwMode="auto">
            <a:xfrm rot="11335370" flipV="1">
              <a:off x="-21617" y="265783"/>
              <a:ext cx="977935" cy="698936"/>
            </a:xfrm>
            <a:custGeom>
              <a:avLst/>
              <a:gdLst/>
              <a:ahLst/>
              <a:cxnLst/>
              <a:rect l="l" t="t" r="r" b="b"/>
              <a:pathLst>
                <a:path w="977935" h="698936">
                  <a:moveTo>
                    <a:pt x="330723" y="697698"/>
                  </a:moveTo>
                  <a:cubicBezTo>
                    <a:pt x="279160" y="692950"/>
                    <a:pt x="234287" y="675660"/>
                    <a:pt x="192890" y="665294"/>
                  </a:cubicBezTo>
                  <a:cubicBezTo>
                    <a:pt x="212765" y="597769"/>
                    <a:pt x="215854" y="453507"/>
                    <a:pt x="183622" y="430470"/>
                  </a:cubicBezTo>
                  <a:cubicBezTo>
                    <a:pt x="151390" y="407434"/>
                    <a:pt x="56237" y="448899"/>
                    <a:pt x="17929" y="412042"/>
                  </a:cubicBezTo>
                  <a:cubicBezTo>
                    <a:pt x="-5138" y="390589"/>
                    <a:pt x="-5138" y="321481"/>
                    <a:pt x="13295" y="292326"/>
                  </a:cubicBezTo>
                  <a:cubicBezTo>
                    <a:pt x="31728" y="260076"/>
                    <a:pt x="79304" y="266267"/>
                    <a:pt x="120702" y="272386"/>
                  </a:cubicBezTo>
                  <a:cubicBezTo>
                    <a:pt x="134501" y="273898"/>
                    <a:pt x="160658" y="286207"/>
                    <a:pt x="177443" y="281600"/>
                  </a:cubicBezTo>
                  <a:cubicBezTo>
                    <a:pt x="191345" y="276993"/>
                    <a:pt x="194332" y="249350"/>
                    <a:pt x="195876" y="227898"/>
                  </a:cubicBezTo>
                  <a:cubicBezTo>
                    <a:pt x="202055" y="151087"/>
                    <a:pt x="188256" y="89753"/>
                    <a:pt x="183622" y="23741"/>
                  </a:cubicBezTo>
                  <a:cubicBezTo>
                    <a:pt x="228109" y="19134"/>
                    <a:pt x="275685" y="5312"/>
                    <a:pt x="324805" y="705"/>
                  </a:cubicBezTo>
                  <a:cubicBezTo>
                    <a:pt x="375471" y="-2390"/>
                    <a:pt x="432212" y="3800"/>
                    <a:pt x="439936" y="37562"/>
                  </a:cubicBezTo>
                  <a:cubicBezTo>
                    <a:pt x="441480" y="49801"/>
                    <a:pt x="433757" y="92777"/>
                    <a:pt x="432212" y="103503"/>
                  </a:cubicBezTo>
                  <a:cubicBezTo>
                    <a:pt x="429226" y="125027"/>
                    <a:pt x="421502" y="152671"/>
                    <a:pt x="429226" y="174123"/>
                  </a:cubicBezTo>
                  <a:cubicBezTo>
                    <a:pt x="444570" y="217099"/>
                    <a:pt x="547342" y="226314"/>
                    <a:pt x="579575" y="192552"/>
                  </a:cubicBezTo>
                  <a:cubicBezTo>
                    <a:pt x="593374" y="178730"/>
                    <a:pt x="591829" y="143456"/>
                    <a:pt x="590284" y="118908"/>
                  </a:cubicBezTo>
                  <a:cubicBezTo>
                    <a:pt x="587298" y="94361"/>
                    <a:pt x="573396" y="74348"/>
                    <a:pt x="576485" y="51384"/>
                  </a:cubicBezTo>
                  <a:cubicBezTo>
                    <a:pt x="582664" y="-13117"/>
                    <a:pt x="683995" y="6824"/>
                    <a:pt x="742281" y="11431"/>
                  </a:cubicBezTo>
                  <a:lnTo>
                    <a:pt x="834343" y="20645"/>
                  </a:lnTo>
                  <a:cubicBezTo>
                    <a:pt x="815910" y="83563"/>
                    <a:pt x="806745" y="206373"/>
                    <a:pt x="814366" y="249350"/>
                  </a:cubicBezTo>
                  <a:cubicBezTo>
                    <a:pt x="822975" y="287870"/>
                    <a:pt x="925519" y="249542"/>
                    <a:pt x="977935" y="265655"/>
                  </a:cubicBezTo>
                  <a:lnTo>
                    <a:pt x="952189" y="429635"/>
                  </a:lnTo>
                  <a:cubicBezTo>
                    <a:pt x="948882" y="430872"/>
                    <a:pt x="945411" y="430726"/>
                    <a:pt x="941750" y="430470"/>
                  </a:cubicBezTo>
                  <a:cubicBezTo>
                    <a:pt x="926406" y="430470"/>
                    <a:pt x="907973" y="427375"/>
                    <a:pt x="889643" y="425863"/>
                  </a:cubicBezTo>
                  <a:cubicBezTo>
                    <a:pt x="874196" y="424351"/>
                    <a:pt x="851232" y="418161"/>
                    <a:pt x="838978" y="421256"/>
                  </a:cubicBezTo>
                  <a:cubicBezTo>
                    <a:pt x="823634" y="425863"/>
                    <a:pt x="817455" y="459625"/>
                    <a:pt x="815910" y="476543"/>
                  </a:cubicBezTo>
                  <a:cubicBezTo>
                    <a:pt x="811276" y="547162"/>
                    <a:pt x="826620" y="617710"/>
                    <a:pt x="835888" y="677603"/>
                  </a:cubicBezTo>
                  <a:cubicBezTo>
                    <a:pt x="791401" y="682211"/>
                    <a:pt x="757625" y="683722"/>
                    <a:pt x="711593" y="688330"/>
                  </a:cubicBezTo>
                  <a:cubicBezTo>
                    <a:pt x="680905" y="691425"/>
                    <a:pt x="620972" y="706759"/>
                    <a:pt x="591829" y="688330"/>
                  </a:cubicBezTo>
                  <a:cubicBezTo>
                    <a:pt x="555066" y="663782"/>
                    <a:pt x="598008" y="590139"/>
                    <a:pt x="594918" y="550186"/>
                  </a:cubicBezTo>
                  <a:cubicBezTo>
                    <a:pt x="593374" y="513328"/>
                    <a:pt x="564231" y="488780"/>
                    <a:pt x="536632" y="484173"/>
                  </a:cubicBezTo>
                  <a:cubicBezTo>
                    <a:pt x="509034" y="481150"/>
                    <a:pt x="476802" y="484173"/>
                    <a:pt x="455279" y="496483"/>
                  </a:cubicBezTo>
                  <a:cubicBezTo>
                    <a:pt x="424592" y="514912"/>
                    <a:pt x="430667" y="579341"/>
                    <a:pt x="436846" y="617710"/>
                  </a:cubicBezTo>
                  <a:cubicBezTo>
                    <a:pt x="438391" y="631531"/>
                    <a:pt x="443025" y="648449"/>
                    <a:pt x="441480" y="660686"/>
                  </a:cubicBezTo>
                  <a:cubicBezTo>
                    <a:pt x="436846" y="682211"/>
                    <a:pt x="412337" y="694449"/>
                    <a:pt x="384636" y="697544"/>
                  </a:cubicBezTo>
                  <a:cubicBezTo>
                    <a:pt x="365842" y="699470"/>
                    <a:pt x="347911" y="699281"/>
                    <a:pt x="330723" y="69769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8"/>
            <p:cNvSpPr>
              <a:spLocks/>
            </p:cNvSpPr>
            <p:nvPr/>
          </p:nvSpPr>
          <p:spPr bwMode="auto">
            <a:xfrm rot="535370" flipV="1">
              <a:off x="5359832" y="1238938"/>
              <a:ext cx="13792" cy="35246"/>
            </a:xfrm>
            <a:custGeom>
              <a:avLst/>
              <a:gdLst>
                <a:gd name="T0" fmla="*/ 3 w 4"/>
                <a:gd name="T1" fmla="*/ 0 h 10"/>
                <a:gd name="T2" fmla="*/ 2 w 4"/>
                <a:gd name="T3" fmla="*/ 10 h 10"/>
                <a:gd name="T4" fmla="*/ 3 w 4"/>
                <a:gd name="T5" fmla="*/ 0 h 10"/>
              </a:gdLst>
              <a:ahLst/>
              <a:cxnLst>
                <a:cxn ang="0">
                  <a:pos x="T0" y="T1"/>
                </a:cxn>
                <a:cxn ang="0">
                  <a:pos x="T2" y="T3"/>
                </a:cxn>
                <a:cxn ang="0">
                  <a:pos x="T4" y="T5"/>
                </a:cxn>
              </a:cxnLst>
              <a:rect l="0" t="0" r="r" b="b"/>
              <a:pathLst>
                <a:path w="4" h="10">
                  <a:moveTo>
                    <a:pt x="3" y="0"/>
                  </a:moveTo>
                  <a:cubicBezTo>
                    <a:pt x="2" y="3"/>
                    <a:pt x="4" y="9"/>
                    <a:pt x="2" y="10"/>
                  </a:cubicBezTo>
                  <a:cubicBezTo>
                    <a:pt x="2" y="7"/>
                    <a:pt x="0" y="1"/>
                    <a:pt x="3" y="0"/>
                  </a:cubicBezTo>
                  <a:close/>
                </a:path>
              </a:pathLst>
            </a:custGeom>
            <a:solidFill>
              <a:srgbClr val="F5E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7"/>
            <p:cNvSpPr>
              <a:spLocks/>
            </p:cNvSpPr>
            <p:nvPr/>
          </p:nvSpPr>
          <p:spPr bwMode="auto">
            <a:xfrm rot="5935370">
              <a:off x="7038781" y="-121355"/>
              <a:ext cx="239801" cy="415234"/>
            </a:xfrm>
            <a:custGeom>
              <a:avLst/>
              <a:gdLst/>
              <a:ahLst/>
              <a:cxnLst/>
              <a:rect l="l" t="t" r="r" b="b"/>
              <a:pathLst>
                <a:path w="239801" h="415234">
                  <a:moveTo>
                    <a:pt x="54365" y="5453"/>
                  </a:moveTo>
                  <a:lnTo>
                    <a:pt x="0" y="0"/>
                  </a:lnTo>
                  <a:lnTo>
                    <a:pt x="32957" y="209914"/>
                  </a:lnTo>
                  <a:cubicBezTo>
                    <a:pt x="29785" y="155746"/>
                    <a:pt x="38757" y="58943"/>
                    <a:pt x="54365" y="5453"/>
                  </a:cubicBezTo>
                  <a:close/>
                  <a:moveTo>
                    <a:pt x="239141" y="316110"/>
                  </a:moveTo>
                  <a:cubicBezTo>
                    <a:pt x="236125" y="284399"/>
                    <a:pt x="223201" y="262134"/>
                    <a:pt x="209359" y="254062"/>
                  </a:cubicBezTo>
                  <a:cubicBezTo>
                    <a:pt x="163371" y="228831"/>
                    <a:pt x="60364" y="293941"/>
                    <a:pt x="37594" y="239449"/>
                  </a:cubicBezTo>
                  <a:lnTo>
                    <a:pt x="63763" y="406126"/>
                  </a:lnTo>
                  <a:cubicBezTo>
                    <a:pt x="76496" y="404308"/>
                    <a:pt x="96027" y="409323"/>
                    <a:pt x="109734" y="410621"/>
                  </a:cubicBezTo>
                  <a:cubicBezTo>
                    <a:pt x="127987" y="412159"/>
                    <a:pt x="146444" y="415234"/>
                    <a:pt x="161841" y="415234"/>
                  </a:cubicBezTo>
                  <a:cubicBezTo>
                    <a:pt x="206299" y="413767"/>
                    <a:pt x="232404" y="400766"/>
                    <a:pt x="238522" y="350793"/>
                  </a:cubicBezTo>
                  <a:cubicBezTo>
                    <a:pt x="240052" y="338300"/>
                    <a:pt x="240147" y="326680"/>
                    <a:pt x="239141" y="316110"/>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7"/>
            <p:cNvSpPr>
              <a:spLocks/>
            </p:cNvSpPr>
            <p:nvPr/>
          </p:nvSpPr>
          <p:spPr bwMode="auto">
            <a:xfrm rot="16735370" flipV="1">
              <a:off x="5941517" y="-15714"/>
              <a:ext cx="794216" cy="698936"/>
            </a:xfrm>
            <a:custGeom>
              <a:avLst/>
              <a:gdLst/>
              <a:ahLst/>
              <a:cxnLst/>
              <a:rect l="l" t="t" r="r" b="b"/>
              <a:pathLst>
                <a:path w="794216" h="698936">
                  <a:moveTo>
                    <a:pt x="2998" y="320322"/>
                  </a:moveTo>
                  <a:cubicBezTo>
                    <a:pt x="5228" y="309410"/>
                    <a:pt x="8681" y="299624"/>
                    <a:pt x="13285" y="292334"/>
                  </a:cubicBezTo>
                  <a:cubicBezTo>
                    <a:pt x="31702" y="260101"/>
                    <a:pt x="79278" y="266240"/>
                    <a:pt x="120714" y="272380"/>
                  </a:cubicBezTo>
                  <a:cubicBezTo>
                    <a:pt x="134527" y="273915"/>
                    <a:pt x="160617" y="286194"/>
                    <a:pt x="177499" y="281589"/>
                  </a:cubicBezTo>
                  <a:cubicBezTo>
                    <a:pt x="191311" y="276984"/>
                    <a:pt x="194380" y="249356"/>
                    <a:pt x="195915" y="227867"/>
                  </a:cubicBezTo>
                  <a:cubicBezTo>
                    <a:pt x="202054" y="151122"/>
                    <a:pt x="188242" y="89725"/>
                    <a:pt x="183637" y="23723"/>
                  </a:cubicBezTo>
                  <a:cubicBezTo>
                    <a:pt x="228144" y="19119"/>
                    <a:pt x="275720" y="5304"/>
                    <a:pt x="324830" y="699"/>
                  </a:cubicBezTo>
                  <a:cubicBezTo>
                    <a:pt x="375475" y="-2370"/>
                    <a:pt x="432259" y="3769"/>
                    <a:pt x="439933" y="37537"/>
                  </a:cubicBezTo>
                  <a:cubicBezTo>
                    <a:pt x="441468" y="49817"/>
                    <a:pt x="433794" y="92795"/>
                    <a:pt x="432259" y="103539"/>
                  </a:cubicBezTo>
                  <a:cubicBezTo>
                    <a:pt x="429190" y="125028"/>
                    <a:pt x="421516" y="152656"/>
                    <a:pt x="429190" y="174145"/>
                  </a:cubicBezTo>
                  <a:cubicBezTo>
                    <a:pt x="444537" y="217123"/>
                    <a:pt x="547362" y="226332"/>
                    <a:pt x="579591" y="192564"/>
                  </a:cubicBezTo>
                  <a:cubicBezTo>
                    <a:pt x="593403" y="178750"/>
                    <a:pt x="591868" y="143447"/>
                    <a:pt x="590334" y="118888"/>
                  </a:cubicBezTo>
                  <a:cubicBezTo>
                    <a:pt x="587264" y="94329"/>
                    <a:pt x="573452" y="74376"/>
                    <a:pt x="576521" y="51352"/>
                  </a:cubicBezTo>
                  <a:cubicBezTo>
                    <a:pt x="582660" y="-13115"/>
                    <a:pt x="683951" y="6839"/>
                    <a:pt x="742270" y="11444"/>
                  </a:cubicBezTo>
                  <a:lnTo>
                    <a:pt x="794216" y="16639"/>
                  </a:lnTo>
                  <a:lnTo>
                    <a:pt x="688239" y="691633"/>
                  </a:lnTo>
                  <a:cubicBezTo>
                    <a:pt x="656477" y="696464"/>
                    <a:pt x="614735" y="702786"/>
                    <a:pt x="591868"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3" y="617736"/>
                  </a:cubicBezTo>
                  <a:cubicBezTo>
                    <a:pt x="438398" y="631550"/>
                    <a:pt x="443002" y="648435"/>
                    <a:pt x="441467" y="660714"/>
                  </a:cubicBezTo>
                  <a:cubicBezTo>
                    <a:pt x="436863" y="682203"/>
                    <a:pt x="412308" y="694482"/>
                    <a:pt x="384684" y="697552"/>
                  </a:cubicBezTo>
                  <a:cubicBezTo>
                    <a:pt x="309483" y="705226"/>
                    <a:pt x="248095" y="679133"/>
                    <a:pt x="192845" y="665319"/>
                  </a:cubicBezTo>
                  <a:cubicBezTo>
                    <a:pt x="212796" y="597782"/>
                    <a:pt x="215866" y="453500"/>
                    <a:pt x="183637" y="430476"/>
                  </a:cubicBezTo>
                  <a:cubicBezTo>
                    <a:pt x="151409" y="407452"/>
                    <a:pt x="56257" y="448895"/>
                    <a:pt x="17889"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7"/>
            <p:cNvSpPr>
              <a:spLocks/>
            </p:cNvSpPr>
            <p:nvPr/>
          </p:nvSpPr>
          <p:spPr bwMode="auto">
            <a:xfrm rot="11335370" flipV="1">
              <a:off x="6486731" y="-31755"/>
              <a:ext cx="1019767" cy="698937"/>
            </a:xfrm>
            <a:custGeom>
              <a:avLst/>
              <a:gdLst/>
              <a:ahLst/>
              <a:cxnLst/>
              <a:rect l="l" t="t" r="r" b="b"/>
              <a:pathLst>
                <a:path w="1019767" h="698937">
                  <a:moveTo>
                    <a:pt x="330723" y="697699"/>
                  </a:moveTo>
                  <a:cubicBezTo>
                    <a:pt x="279160" y="692950"/>
                    <a:pt x="234288" y="675660"/>
                    <a:pt x="192890" y="665294"/>
                  </a:cubicBezTo>
                  <a:cubicBezTo>
                    <a:pt x="212765" y="597769"/>
                    <a:pt x="215854" y="453507"/>
                    <a:pt x="183622" y="430471"/>
                  </a:cubicBezTo>
                  <a:cubicBezTo>
                    <a:pt x="151390" y="407434"/>
                    <a:pt x="56237" y="448899"/>
                    <a:pt x="17929" y="412042"/>
                  </a:cubicBezTo>
                  <a:cubicBezTo>
                    <a:pt x="-5138" y="390589"/>
                    <a:pt x="-5138" y="321481"/>
                    <a:pt x="13295" y="292326"/>
                  </a:cubicBezTo>
                  <a:cubicBezTo>
                    <a:pt x="31728" y="260076"/>
                    <a:pt x="79304" y="266267"/>
                    <a:pt x="120702" y="272386"/>
                  </a:cubicBezTo>
                  <a:cubicBezTo>
                    <a:pt x="134501" y="273898"/>
                    <a:pt x="160658" y="286207"/>
                    <a:pt x="177443" y="281600"/>
                  </a:cubicBezTo>
                  <a:cubicBezTo>
                    <a:pt x="191345" y="276993"/>
                    <a:pt x="194331" y="249350"/>
                    <a:pt x="195876" y="227898"/>
                  </a:cubicBezTo>
                  <a:cubicBezTo>
                    <a:pt x="202055" y="151087"/>
                    <a:pt x="188256" y="89753"/>
                    <a:pt x="183622" y="23741"/>
                  </a:cubicBezTo>
                  <a:cubicBezTo>
                    <a:pt x="228109" y="19134"/>
                    <a:pt x="275685" y="5312"/>
                    <a:pt x="324806" y="705"/>
                  </a:cubicBezTo>
                  <a:cubicBezTo>
                    <a:pt x="375471" y="-2390"/>
                    <a:pt x="432212" y="3800"/>
                    <a:pt x="439936" y="37562"/>
                  </a:cubicBezTo>
                  <a:cubicBezTo>
                    <a:pt x="441480" y="49801"/>
                    <a:pt x="433757" y="92777"/>
                    <a:pt x="432212" y="103503"/>
                  </a:cubicBezTo>
                  <a:cubicBezTo>
                    <a:pt x="429226" y="125027"/>
                    <a:pt x="421502" y="152671"/>
                    <a:pt x="429226" y="174123"/>
                  </a:cubicBezTo>
                  <a:cubicBezTo>
                    <a:pt x="444569" y="217099"/>
                    <a:pt x="547342" y="226314"/>
                    <a:pt x="579575" y="192552"/>
                  </a:cubicBezTo>
                  <a:cubicBezTo>
                    <a:pt x="593374" y="178730"/>
                    <a:pt x="591829" y="143456"/>
                    <a:pt x="590284" y="118909"/>
                  </a:cubicBezTo>
                  <a:cubicBezTo>
                    <a:pt x="587298" y="94361"/>
                    <a:pt x="573396" y="74348"/>
                    <a:pt x="576485" y="51384"/>
                  </a:cubicBezTo>
                  <a:lnTo>
                    <a:pt x="582576" y="32265"/>
                  </a:lnTo>
                  <a:lnTo>
                    <a:pt x="823808" y="70140"/>
                  </a:lnTo>
                  <a:cubicBezTo>
                    <a:pt x="812659" y="134334"/>
                    <a:pt x="808443" y="215951"/>
                    <a:pt x="814365" y="249350"/>
                  </a:cubicBezTo>
                  <a:cubicBezTo>
                    <a:pt x="823634" y="290815"/>
                    <a:pt x="941750" y="243231"/>
                    <a:pt x="989326" y="269291"/>
                  </a:cubicBezTo>
                  <a:cubicBezTo>
                    <a:pt x="1007759" y="280016"/>
                    <a:pt x="1024648" y="330696"/>
                    <a:pt x="1018469" y="366042"/>
                  </a:cubicBezTo>
                  <a:cubicBezTo>
                    <a:pt x="1012393" y="399804"/>
                    <a:pt x="1011776" y="435366"/>
                    <a:pt x="941750" y="430470"/>
                  </a:cubicBezTo>
                  <a:cubicBezTo>
                    <a:pt x="926406" y="430470"/>
                    <a:pt x="907973" y="427375"/>
                    <a:pt x="889643" y="425864"/>
                  </a:cubicBezTo>
                  <a:cubicBezTo>
                    <a:pt x="874196" y="424351"/>
                    <a:pt x="851232" y="418161"/>
                    <a:pt x="838978" y="421256"/>
                  </a:cubicBezTo>
                  <a:cubicBezTo>
                    <a:pt x="823634" y="425863"/>
                    <a:pt x="817455" y="459626"/>
                    <a:pt x="815910" y="476543"/>
                  </a:cubicBezTo>
                  <a:cubicBezTo>
                    <a:pt x="811276" y="547162"/>
                    <a:pt x="826620" y="617710"/>
                    <a:pt x="835888" y="677603"/>
                  </a:cubicBezTo>
                  <a:cubicBezTo>
                    <a:pt x="791402" y="682211"/>
                    <a:pt x="757624" y="683722"/>
                    <a:pt x="711593" y="688330"/>
                  </a:cubicBezTo>
                  <a:cubicBezTo>
                    <a:pt x="680906" y="691425"/>
                    <a:pt x="620972" y="706759"/>
                    <a:pt x="591829" y="688330"/>
                  </a:cubicBezTo>
                  <a:cubicBezTo>
                    <a:pt x="555065" y="663782"/>
                    <a:pt x="598008" y="590139"/>
                    <a:pt x="594918" y="550186"/>
                  </a:cubicBezTo>
                  <a:cubicBezTo>
                    <a:pt x="593374" y="513328"/>
                    <a:pt x="564231" y="488780"/>
                    <a:pt x="536632" y="484173"/>
                  </a:cubicBezTo>
                  <a:cubicBezTo>
                    <a:pt x="509034" y="481150"/>
                    <a:pt x="476802" y="484173"/>
                    <a:pt x="455280" y="496483"/>
                  </a:cubicBezTo>
                  <a:cubicBezTo>
                    <a:pt x="424592" y="514912"/>
                    <a:pt x="430668" y="579341"/>
                    <a:pt x="436846" y="617710"/>
                  </a:cubicBezTo>
                  <a:cubicBezTo>
                    <a:pt x="438391" y="631531"/>
                    <a:pt x="443025" y="648449"/>
                    <a:pt x="441480" y="660686"/>
                  </a:cubicBezTo>
                  <a:cubicBezTo>
                    <a:pt x="436846" y="682211"/>
                    <a:pt x="412337" y="694449"/>
                    <a:pt x="384636" y="697544"/>
                  </a:cubicBezTo>
                  <a:cubicBezTo>
                    <a:pt x="365843" y="699470"/>
                    <a:pt x="347911" y="699281"/>
                    <a:pt x="330723" y="697699"/>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7"/>
            <p:cNvSpPr>
              <a:spLocks/>
            </p:cNvSpPr>
            <p:nvPr/>
          </p:nvSpPr>
          <p:spPr bwMode="auto">
            <a:xfrm rot="16735370" flipV="1">
              <a:off x="4753931" y="-111680"/>
              <a:ext cx="600013" cy="698936"/>
            </a:xfrm>
            <a:custGeom>
              <a:avLst/>
              <a:gdLst/>
              <a:ahLst/>
              <a:cxnLst/>
              <a:rect l="l" t="t" r="r" b="b"/>
              <a:pathLst>
                <a:path w="600013" h="698936">
                  <a:moveTo>
                    <a:pt x="576522" y="51351"/>
                  </a:moveTo>
                  <a:cubicBezTo>
                    <a:pt x="578179" y="33943"/>
                    <a:pt x="586776" y="22690"/>
                    <a:pt x="600013" y="16394"/>
                  </a:cubicBezTo>
                  <a:lnTo>
                    <a:pt x="586289" y="103803"/>
                  </a:lnTo>
                  <a:cubicBezTo>
                    <a:pt x="582093" y="85582"/>
                    <a:pt x="574114" y="69411"/>
                    <a:pt x="576522" y="51351"/>
                  </a:cubicBezTo>
                  <a:close/>
                  <a:moveTo>
                    <a:pt x="2998" y="320321"/>
                  </a:moveTo>
                  <a:cubicBezTo>
                    <a:pt x="5228" y="309409"/>
                    <a:pt x="8682" y="299624"/>
                    <a:pt x="13286" y="292333"/>
                  </a:cubicBezTo>
                  <a:cubicBezTo>
                    <a:pt x="31702" y="260100"/>
                    <a:pt x="79278" y="266240"/>
                    <a:pt x="120715" y="272380"/>
                  </a:cubicBezTo>
                  <a:cubicBezTo>
                    <a:pt x="134527" y="273915"/>
                    <a:pt x="160617" y="286194"/>
                    <a:pt x="177499" y="281589"/>
                  </a:cubicBezTo>
                  <a:cubicBezTo>
                    <a:pt x="191311" y="276984"/>
                    <a:pt x="194381" y="249356"/>
                    <a:pt x="195915" y="227867"/>
                  </a:cubicBezTo>
                  <a:cubicBezTo>
                    <a:pt x="202054" y="151121"/>
                    <a:pt x="188242" y="89724"/>
                    <a:pt x="183638" y="23723"/>
                  </a:cubicBezTo>
                  <a:cubicBezTo>
                    <a:pt x="228144" y="19118"/>
                    <a:pt x="275720" y="5304"/>
                    <a:pt x="324830" y="699"/>
                  </a:cubicBezTo>
                  <a:cubicBezTo>
                    <a:pt x="375476" y="-2370"/>
                    <a:pt x="432260" y="3769"/>
                    <a:pt x="439933" y="37537"/>
                  </a:cubicBezTo>
                  <a:cubicBezTo>
                    <a:pt x="441468" y="49816"/>
                    <a:pt x="433794" y="92794"/>
                    <a:pt x="432259" y="103539"/>
                  </a:cubicBezTo>
                  <a:cubicBezTo>
                    <a:pt x="429190" y="125028"/>
                    <a:pt x="421517" y="152656"/>
                    <a:pt x="429190" y="174145"/>
                  </a:cubicBezTo>
                  <a:cubicBezTo>
                    <a:pt x="443607" y="214518"/>
                    <a:pt x="535218" y="225092"/>
                    <a:pt x="571739" y="196477"/>
                  </a:cubicBezTo>
                  <a:lnTo>
                    <a:pt x="526552" y="484288"/>
                  </a:lnTo>
                  <a:cubicBezTo>
                    <a:pt x="501487" y="481988"/>
                    <a:pt x="474213" y="485657"/>
                    <a:pt x="455280" y="496477"/>
                  </a:cubicBezTo>
                  <a:cubicBezTo>
                    <a:pt x="424586" y="514896"/>
                    <a:pt x="430725" y="579363"/>
                    <a:pt x="436863" y="617736"/>
                  </a:cubicBezTo>
                  <a:cubicBezTo>
                    <a:pt x="438398" y="631550"/>
                    <a:pt x="443002" y="648434"/>
                    <a:pt x="441468" y="660713"/>
                  </a:cubicBezTo>
                  <a:cubicBezTo>
                    <a:pt x="436863" y="682202"/>
                    <a:pt x="412308" y="694482"/>
                    <a:pt x="384684" y="697551"/>
                  </a:cubicBezTo>
                  <a:cubicBezTo>
                    <a:pt x="309483" y="705226"/>
                    <a:pt x="248095" y="679132"/>
                    <a:pt x="192846" y="665318"/>
                  </a:cubicBezTo>
                  <a:cubicBezTo>
                    <a:pt x="212797" y="597782"/>
                    <a:pt x="215866" y="453499"/>
                    <a:pt x="183638" y="430476"/>
                  </a:cubicBezTo>
                  <a:cubicBezTo>
                    <a:pt x="151409" y="407452"/>
                    <a:pt x="56257" y="448895"/>
                    <a:pt x="17890" y="412057"/>
                  </a:cubicBezTo>
                  <a:cubicBezTo>
                    <a:pt x="624" y="395940"/>
                    <a:pt x="-3692" y="353059"/>
                    <a:pt x="2998" y="320321"/>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7"/>
            <p:cNvSpPr>
              <a:spLocks/>
            </p:cNvSpPr>
            <p:nvPr/>
          </p:nvSpPr>
          <p:spPr bwMode="auto">
            <a:xfrm rot="535370" flipV="1">
              <a:off x="5744793" y="493653"/>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7"/>
            <p:cNvSpPr>
              <a:spLocks/>
            </p:cNvSpPr>
            <p:nvPr/>
          </p:nvSpPr>
          <p:spPr bwMode="auto">
            <a:xfrm rot="5935370">
              <a:off x="6386390" y="593978"/>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 name="Freeform 7"/>
            <p:cNvSpPr>
              <a:spLocks/>
            </p:cNvSpPr>
            <p:nvPr/>
          </p:nvSpPr>
          <p:spPr bwMode="auto">
            <a:xfrm rot="16735370" flipV="1">
              <a:off x="5644573" y="1131975"/>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 name="Freeform 7"/>
            <p:cNvSpPr>
              <a:spLocks/>
            </p:cNvSpPr>
            <p:nvPr/>
          </p:nvSpPr>
          <p:spPr bwMode="auto">
            <a:xfrm rot="11335370" flipV="1">
              <a:off x="6287550" y="1237283"/>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 name="Freeform 7"/>
            <p:cNvSpPr>
              <a:spLocks/>
            </p:cNvSpPr>
            <p:nvPr/>
          </p:nvSpPr>
          <p:spPr bwMode="auto">
            <a:xfrm rot="535370" flipV="1">
              <a:off x="4475166" y="301763"/>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 name="Freeform 7"/>
            <p:cNvSpPr>
              <a:spLocks/>
            </p:cNvSpPr>
            <p:nvPr/>
          </p:nvSpPr>
          <p:spPr bwMode="auto">
            <a:xfrm rot="16735370" flipV="1">
              <a:off x="4374946" y="940085"/>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 name="Freeform 7"/>
            <p:cNvSpPr>
              <a:spLocks/>
            </p:cNvSpPr>
            <p:nvPr/>
          </p:nvSpPr>
          <p:spPr bwMode="auto">
            <a:xfrm rot="16735370" flipV="1">
              <a:off x="3570247" y="-207934"/>
              <a:ext cx="399501" cy="691245"/>
            </a:xfrm>
            <a:custGeom>
              <a:avLst/>
              <a:gdLst/>
              <a:ahLst/>
              <a:cxnLst/>
              <a:rect l="l" t="t" r="r" b="b"/>
              <a:pathLst>
                <a:path w="399501" h="691245">
                  <a:moveTo>
                    <a:pt x="2998" y="320318"/>
                  </a:moveTo>
                  <a:cubicBezTo>
                    <a:pt x="5228" y="309405"/>
                    <a:pt x="8681" y="299620"/>
                    <a:pt x="13285" y="292330"/>
                  </a:cubicBezTo>
                  <a:cubicBezTo>
                    <a:pt x="31702" y="260096"/>
                    <a:pt x="79278" y="266236"/>
                    <a:pt x="120715" y="272375"/>
                  </a:cubicBezTo>
                  <a:cubicBezTo>
                    <a:pt x="134527" y="273910"/>
                    <a:pt x="160617" y="286190"/>
                    <a:pt x="177499" y="281585"/>
                  </a:cubicBezTo>
                  <a:cubicBezTo>
                    <a:pt x="191311" y="276980"/>
                    <a:pt x="194381" y="249352"/>
                    <a:pt x="195915" y="227863"/>
                  </a:cubicBezTo>
                  <a:cubicBezTo>
                    <a:pt x="202054" y="151117"/>
                    <a:pt x="188242" y="89721"/>
                    <a:pt x="183638" y="23719"/>
                  </a:cubicBezTo>
                  <a:cubicBezTo>
                    <a:pt x="228144" y="19114"/>
                    <a:pt x="275720" y="5300"/>
                    <a:pt x="324830" y="695"/>
                  </a:cubicBezTo>
                  <a:cubicBezTo>
                    <a:pt x="350566" y="-865"/>
                    <a:pt x="377888" y="-46"/>
                    <a:pt x="399501" y="5734"/>
                  </a:cubicBezTo>
                  <a:lnTo>
                    <a:pt x="291873" y="691245"/>
                  </a:lnTo>
                  <a:cubicBezTo>
                    <a:pt x="256029" y="684418"/>
                    <a:pt x="223493" y="672977"/>
                    <a:pt x="192846" y="665314"/>
                  </a:cubicBezTo>
                  <a:cubicBezTo>
                    <a:pt x="212797" y="597778"/>
                    <a:pt x="215866" y="453496"/>
                    <a:pt x="183638" y="430472"/>
                  </a:cubicBezTo>
                  <a:cubicBezTo>
                    <a:pt x="151409" y="407448"/>
                    <a:pt x="56257" y="448891"/>
                    <a:pt x="17890" y="412053"/>
                  </a:cubicBezTo>
                  <a:cubicBezTo>
                    <a:pt x="624" y="395936"/>
                    <a:pt x="-3692" y="353055"/>
                    <a:pt x="2998" y="320318"/>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 name="Freeform 7"/>
            <p:cNvSpPr>
              <a:spLocks/>
            </p:cNvSpPr>
            <p:nvPr/>
          </p:nvSpPr>
          <p:spPr bwMode="auto">
            <a:xfrm rot="535370" flipV="1">
              <a:off x="3202981" y="102024"/>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 name="Freeform 7"/>
            <p:cNvSpPr>
              <a:spLocks/>
            </p:cNvSpPr>
            <p:nvPr/>
          </p:nvSpPr>
          <p:spPr bwMode="auto">
            <a:xfrm rot="5935370">
              <a:off x="3844578" y="202349"/>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 name="Freeform 7"/>
            <p:cNvSpPr>
              <a:spLocks/>
            </p:cNvSpPr>
            <p:nvPr/>
          </p:nvSpPr>
          <p:spPr bwMode="auto">
            <a:xfrm rot="16735370" flipV="1">
              <a:off x="3102762" y="740346"/>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 name="Freeform 7"/>
            <p:cNvSpPr>
              <a:spLocks/>
            </p:cNvSpPr>
            <p:nvPr/>
          </p:nvSpPr>
          <p:spPr bwMode="auto">
            <a:xfrm rot="535370" flipV="1">
              <a:off x="8655898" y="-40632"/>
              <a:ext cx="514345" cy="347417"/>
            </a:xfrm>
            <a:custGeom>
              <a:avLst/>
              <a:gdLst/>
              <a:ahLst/>
              <a:cxnLst/>
              <a:rect l="l" t="t" r="r" b="b"/>
              <a:pathLst>
                <a:path w="514345" h="347417">
                  <a:moveTo>
                    <a:pt x="514345" y="7185"/>
                  </a:moveTo>
                  <a:lnTo>
                    <a:pt x="460927" y="347417"/>
                  </a:lnTo>
                  <a:lnTo>
                    <a:pt x="1227" y="275242"/>
                  </a:lnTo>
                  <a:cubicBezTo>
                    <a:pt x="8957" y="265064"/>
                    <a:pt x="11083" y="244603"/>
                    <a:pt x="12277" y="227866"/>
                  </a:cubicBezTo>
                  <a:cubicBezTo>
                    <a:pt x="18416" y="151121"/>
                    <a:pt x="4604" y="89724"/>
                    <a:pt x="0" y="23723"/>
                  </a:cubicBezTo>
                  <a:cubicBezTo>
                    <a:pt x="44506" y="19118"/>
                    <a:pt x="92082" y="5304"/>
                    <a:pt x="141193" y="699"/>
                  </a:cubicBezTo>
                  <a:cubicBezTo>
                    <a:pt x="191838" y="-2371"/>
                    <a:pt x="248622" y="3768"/>
                    <a:pt x="256295" y="37537"/>
                  </a:cubicBezTo>
                  <a:cubicBezTo>
                    <a:pt x="257830" y="49816"/>
                    <a:pt x="250156" y="92794"/>
                    <a:pt x="248622" y="103538"/>
                  </a:cubicBezTo>
                  <a:cubicBezTo>
                    <a:pt x="245552" y="125027"/>
                    <a:pt x="237879" y="152656"/>
                    <a:pt x="245553" y="174144"/>
                  </a:cubicBezTo>
                  <a:cubicBezTo>
                    <a:pt x="260900" y="217122"/>
                    <a:pt x="363724" y="226332"/>
                    <a:pt x="395953" y="192563"/>
                  </a:cubicBezTo>
                  <a:cubicBezTo>
                    <a:pt x="409766" y="178749"/>
                    <a:pt x="408231" y="143446"/>
                    <a:pt x="406697" y="118888"/>
                  </a:cubicBezTo>
                  <a:cubicBezTo>
                    <a:pt x="403627" y="94329"/>
                    <a:pt x="389814" y="74375"/>
                    <a:pt x="392885" y="51351"/>
                  </a:cubicBezTo>
                  <a:cubicBezTo>
                    <a:pt x="397643" y="1379"/>
                    <a:pt x="459576" y="2133"/>
                    <a:pt x="514345" y="71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 name="Freeform 7"/>
            <p:cNvSpPr>
              <a:spLocks/>
            </p:cNvSpPr>
            <p:nvPr/>
          </p:nvSpPr>
          <p:spPr bwMode="auto">
            <a:xfrm rot="16735370" flipV="1">
              <a:off x="8365755" y="286349"/>
              <a:ext cx="1019800" cy="639069"/>
            </a:xfrm>
            <a:custGeom>
              <a:avLst/>
              <a:gdLst/>
              <a:ahLst/>
              <a:cxnLst/>
              <a:rect l="l" t="t" r="r" b="b"/>
              <a:pathLst>
                <a:path w="1019800" h="639069">
                  <a:moveTo>
                    <a:pt x="2998" y="260455"/>
                  </a:moveTo>
                  <a:cubicBezTo>
                    <a:pt x="5228" y="249543"/>
                    <a:pt x="8682" y="239757"/>
                    <a:pt x="13286" y="232467"/>
                  </a:cubicBezTo>
                  <a:cubicBezTo>
                    <a:pt x="31702" y="200234"/>
                    <a:pt x="79278" y="206373"/>
                    <a:pt x="120715" y="212512"/>
                  </a:cubicBezTo>
                  <a:cubicBezTo>
                    <a:pt x="134527" y="214047"/>
                    <a:pt x="160617" y="226327"/>
                    <a:pt x="177499" y="221722"/>
                  </a:cubicBezTo>
                  <a:cubicBezTo>
                    <a:pt x="191311" y="217118"/>
                    <a:pt x="194381" y="189489"/>
                    <a:pt x="195915" y="168001"/>
                  </a:cubicBezTo>
                  <a:cubicBezTo>
                    <a:pt x="200922" y="105416"/>
                    <a:pt x="192660" y="53038"/>
                    <a:pt x="187386" y="0"/>
                  </a:cubicBezTo>
                  <a:lnTo>
                    <a:pt x="433061" y="38572"/>
                  </a:lnTo>
                  <a:cubicBezTo>
                    <a:pt x="432712" y="40656"/>
                    <a:pt x="432442" y="42393"/>
                    <a:pt x="432259" y="43672"/>
                  </a:cubicBezTo>
                  <a:cubicBezTo>
                    <a:pt x="429190" y="65161"/>
                    <a:pt x="421517" y="92789"/>
                    <a:pt x="429190" y="114278"/>
                  </a:cubicBezTo>
                  <a:cubicBezTo>
                    <a:pt x="444537" y="157256"/>
                    <a:pt x="547362" y="166465"/>
                    <a:pt x="579591" y="132697"/>
                  </a:cubicBezTo>
                  <a:cubicBezTo>
                    <a:pt x="592627" y="119659"/>
                    <a:pt x="591993" y="87480"/>
                    <a:pt x="590374" y="63270"/>
                  </a:cubicBezTo>
                  <a:lnTo>
                    <a:pt x="813854" y="98358"/>
                  </a:lnTo>
                  <a:cubicBezTo>
                    <a:pt x="810917" y="136234"/>
                    <a:pt x="811025" y="170584"/>
                    <a:pt x="814401" y="189489"/>
                  </a:cubicBezTo>
                  <a:cubicBezTo>
                    <a:pt x="823609" y="230932"/>
                    <a:pt x="941781" y="183349"/>
                    <a:pt x="989357" y="209443"/>
                  </a:cubicBezTo>
                  <a:cubicBezTo>
                    <a:pt x="1007773" y="220188"/>
                    <a:pt x="1024655" y="270839"/>
                    <a:pt x="1018517" y="306142"/>
                  </a:cubicBezTo>
                  <a:cubicBezTo>
                    <a:pt x="1012378" y="339911"/>
                    <a:pt x="986288" y="369074"/>
                    <a:pt x="941781" y="370609"/>
                  </a:cubicBezTo>
                  <a:cubicBezTo>
                    <a:pt x="926434" y="370609"/>
                    <a:pt x="908018" y="367539"/>
                    <a:pt x="889601" y="366004"/>
                  </a:cubicBezTo>
                  <a:cubicBezTo>
                    <a:pt x="874254" y="364469"/>
                    <a:pt x="851234" y="358330"/>
                    <a:pt x="838956" y="361399"/>
                  </a:cubicBezTo>
                  <a:cubicBezTo>
                    <a:pt x="823609" y="366005"/>
                    <a:pt x="817470" y="399772"/>
                    <a:pt x="815936" y="416657"/>
                  </a:cubicBezTo>
                  <a:cubicBezTo>
                    <a:pt x="811331" y="487263"/>
                    <a:pt x="826679" y="557869"/>
                    <a:pt x="835887" y="617730"/>
                  </a:cubicBezTo>
                  <a:cubicBezTo>
                    <a:pt x="791380" y="622336"/>
                    <a:pt x="757617" y="623871"/>
                    <a:pt x="711576" y="628475"/>
                  </a:cubicBezTo>
                  <a:cubicBezTo>
                    <a:pt x="680882" y="631545"/>
                    <a:pt x="621028" y="646894"/>
                    <a:pt x="591869" y="628475"/>
                  </a:cubicBezTo>
                  <a:cubicBezTo>
                    <a:pt x="555036" y="603916"/>
                    <a:pt x="598008" y="530241"/>
                    <a:pt x="594938" y="490333"/>
                  </a:cubicBezTo>
                  <a:cubicBezTo>
                    <a:pt x="593403" y="453495"/>
                    <a:pt x="564244" y="428936"/>
                    <a:pt x="536620" y="424331"/>
                  </a:cubicBezTo>
                  <a:cubicBezTo>
                    <a:pt x="508995" y="421261"/>
                    <a:pt x="476766" y="424331"/>
                    <a:pt x="455280" y="436611"/>
                  </a:cubicBezTo>
                  <a:cubicBezTo>
                    <a:pt x="424586" y="455030"/>
                    <a:pt x="430725" y="519496"/>
                    <a:pt x="436864" y="557869"/>
                  </a:cubicBezTo>
                  <a:cubicBezTo>
                    <a:pt x="438399" y="571683"/>
                    <a:pt x="443002" y="588567"/>
                    <a:pt x="441468" y="600847"/>
                  </a:cubicBezTo>
                  <a:cubicBezTo>
                    <a:pt x="436864" y="622335"/>
                    <a:pt x="412308" y="634615"/>
                    <a:pt x="384684" y="637684"/>
                  </a:cubicBezTo>
                  <a:cubicBezTo>
                    <a:pt x="309483" y="645359"/>
                    <a:pt x="248095" y="619266"/>
                    <a:pt x="192846" y="605452"/>
                  </a:cubicBezTo>
                  <a:cubicBezTo>
                    <a:pt x="212797" y="537915"/>
                    <a:pt x="215866" y="393633"/>
                    <a:pt x="183638" y="370609"/>
                  </a:cubicBezTo>
                  <a:cubicBezTo>
                    <a:pt x="151409" y="347586"/>
                    <a:pt x="56257" y="389028"/>
                    <a:pt x="17890" y="352190"/>
                  </a:cubicBezTo>
                  <a:cubicBezTo>
                    <a:pt x="624" y="336073"/>
                    <a:pt x="-3692" y="293192"/>
                    <a:pt x="2998" y="260455"/>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 name="Freeform 7"/>
            <p:cNvSpPr>
              <a:spLocks/>
            </p:cNvSpPr>
            <p:nvPr/>
          </p:nvSpPr>
          <p:spPr bwMode="auto">
            <a:xfrm rot="11335370" flipV="1">
              <a:off x="9041852" y="547379"/>
              <a:ext cx="112743" cy="169692"/>
            </a:xfrm>
            <a:custGeom>
              <a:avLst/>
              <a:gdLst/>
              <a:ahLst/>
              <a:cxnLst/>
              <a:rect l="l" t="t" r="r" b="b"/>
              <a:pathLst>
                <a:path w="112743" h="169692">
                  <a:moveTo>
                    <a:pt x="0" y="166168"/>
                  </a:moveTo>
                  <a:lnTo>
                    <a:pt x="26006" y="527"/>
                  </a:lnTo>
                  <a:cubicBezTo>
                    <a:pt x="47845" y="-923"/>
                    <a:pt x="68181" y="324"/>
                    <a:pt x="82302" y="8059"/>
                  </a:cubicBezTo>
                  <a:cubicBezTo>
                    <a:pt x="100736" y="18784"/>
                    <a:pt x="117624" y="69464"/>
                    <a:pt x="111445" y="104810"/>
                  </a:cubicBezTo>
                  <a:cubicBezTo>
                    <a:pt x="105369" y="138572"/>
                    <a:pt x="104751" y="174134"/>
                    <a:pt x="34726" y="16923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4" name="Freeform 7"/>
            <p:cNvSpPr>
              <a:spLocks/>
            </p:cNvSpPr>
            <p:nvPr/>
          </p:nvSpPr>
          <p:spPr bwMode="auto">
            <a:xfrm rot="535370" flipV="1">
              <a:off x="7372432" y="-55141"/>
              <a:ext cx="650714" cy="179596"/>
            </a:xfrm>
            <a:custGeom>
              <a:avLst/>
              <a:gdLst/>
              <a:ahLst/>
              <a:cxnLst/>
              <a:rect l="l" t="t" r="r" b="b"/>
              <a:pathLst>
                <a:path w="650714" h="179596">
                  <a:moveTo>
                    <a:pt x="214858" y="5304"/>
                  </a:moveTo>
                  <a:cubicBezTo>
                    <a:pt x="236344" y="10676"/>
                    <a:pt x="252458" y="20653"/>
                    <a:pt x="256295" y="37537"/>
                  </a:cubicBezTo>
                  <a:cubicBezTo>
                    <a:pt x="257830" y="49816"/>
                    <a:pt x="250157" y="92794"/>
                    <a:pt x="248621" y="103539"/>
                  </a:cubicBezTo>
                  <a:lnTo>
                    <a:pt x="246114" y="119448"/>
                  </a:lnTo>
                  <a:lnTo>
                    <a:pt x="6018" y="81752"/>
                  </a:lnTo>
                  <a:cubicBezTo>
                    <a:pt x="3543" y="62486"/>
                    <a:pt x="1366" y="43307"/>
                    <a:pt x="0" y="23723"/>
                  </a:cubicBezTo>
                  <a:cubicBezTo>
                    <a:pt x="44506" y="19118"/>
                    <a:pt x="92082" y="5304"/>
                    <a:pt x="141192" y="699"/>
                  </a:cubicBezTo>
                  <a:cubicBezTo>
                    <a:pt x="166515" y="-836"/>
                    <a:pt x="193372" y="-69"/>
                    <a:pt x="214858" y="5304"/>
                  </a:cubicBezTo>
                  <a:close/>
                  <a:moveTo>
                    <a:pt x="650714" y="20653"/>
                  </a:moveTo>
                  <a:cubicBezTo>
                    <a:pt x="638842" y="61223"/>
                    <a:pt x="630796" y="126669"/>
                    <a:pt x="629214" y="179596"/>
                  </a:cubicBezTo>
                  <a:lnTo>
                    <a:pt x="406938" y="144698"/>
                  </a:lnTo>
                  <a:cubicBezTo>
                    <a:pt x="407678" y="135700"/>
                    <a:pt x="407187" y="126744"/>
                    <a:pt x="406696" y="118888"/>
                  </a:cubicBezTo>
                  <a:cubicBezTo>
                    <a:pt x="403627" y="94329"/>
                    <a:pt x="389815" y="74375"/>
                    <a:pt x="392884" y="51351"/>
                  </a:cubicBezTo>
                  <a:cubicBezTo>
                    <a:pt x="399023" y="-13115"/>
                    <a:pt x="500313" y="6839"/>
                    <a:pt x="558632" y="11443"/>
                  </a:cubicBezTo>
                  <a:cubicBezTo>
                    <a:pt x="590860" y="14513"/>
                    <a:pt x="621555" y="17583"/>
                    <a:pt x="650714"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 name="Freeform 7"/>
            <p:cNvSpPr>
              <a:spLocks/>
            </p:cNvSpPr>
            <p:nvPr/>
          </p:nvSpPr>
          <p:spPr bwMode="auto">
            <a:xfrm rot="5935370">
              <a:off x="8098596" y="-186450"/>
              <a:ext cx="436138" cy="686836"/>
            </a:xfrm>
            <a:custGeom>
              <a:avLst/>
              <a:gdLst/>
              <a:ahLst/>
              <a:cxnLst/>
              <a:rect l="l" t="t" r="r" b="b"/>
              <a:pathLst>
                <a:path w="436138" h="686836">
                  <a:moveTo>
                    <a:pt x="435478" y="326401"/>
                  </a:moveTo>
                  <a:cubicBezTo>
                    <a:pt x="432462" y="294690"/>
                    <a:pt x="419537" y="272425"/>
                    <a:pt x="405695" y="264353"/>
                  </a:cubicBezTo>
                  <a:cubicBezTo>
                    <a:pt x="358178" y="238283"/>
                    <a:pt x="249784" y="308665"/>
                    <a:pt x="230715" y="244433"/>
                  </a:cubicBezTo>
                  <a:cubicBezTo>
                    <a:pt x="223170" y="201450"/>
                    <a:pt x="232347" y="78648"/>
                    <a:pt x="250702" y="15744"/>
                  </a:cubicBezTo>
                  <a:lnTo>
                    <a:pt x="158725" y="6518"/>
                  </a:lnTo>
                  <a:cubicBezTo>
                    <a:pt x="107988" y="2506"/>
                    <a:pt x="24689" y="-13089"/>
                    <a:pt x="0" y="25438"/>
                  </a:cubicBezTo>
                  <a:lnTo>
                    <a:pt x="103842" y="686836"/>
                  </a:lnTo>
                  <a:lnTo>
                    <a:pt x="128032" y="683429"/>
                  </a:lnTo>
                  <a:cubicBezTo>
                    <a:pt x="174020" y="678816"/>
                    <a:pt x="207772" y="677279"/>
                    <a:pt x="252333" y="672666"/>
                  </a:cubicBezTo>
                  <a:cubicBezTo>
                    <a:pt x="243054" y="612768"/>
                    <a:pt x="227656" y="542246"/>
                    <a:pt x="232347" y="471585"/>
                  </a:cubicBezTo>
                  <a:cubicBezTo>
                    <a:pt x="233876" y="454670"/>
                    <a:pt x="239995" y="420912"/>
                    <a:pt x="255392" y="416299"/>
                  </a:cubicBezTo>
                  <a:cubicBezTo>
                    <a:pt x="267628" y="413224"/>
                    <a:pt x="290572" y="419444"/>
                    <a:pt x="306071" y="420912"/>
                  </a:cubicBezTo>
                  <a:cubicBezTo>
                    <a:pt x="324323" y="422450"/>
                    <a:pt x="342780" y="425525"/>
                    <a:pt x="358178" y="425525"/>
                  </a:cubicBezTo>
                  <a:cubicBezTo>
                    <a:pt x="402636" y="424058"/>
                    <a:pt x="428740" y="411057"/>
                    <a:pt x="434858" y="361084"/>
                  </a:cubicBezTo>
                  <a:cubicBezTo>
                    <a:pt x="436388" y="348591"/>
                    <a:pt x="436484" y="336971"/>
                    <a:pt x="435478" y="326401"/>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 name="Freeform 7"/>
            <p:cNvSpPr>
              <a:spLocks/>
            </p:cNvSpPr>
            <p:nvPr/>
          </p:nvSpPr>
          <p:spPr bwMode="auto">
            <a:xfrm rot="16735370" flipV="1">
              <a:off x="7153307" y="101449"/>
              <a:ext cx="954450" cy="698936"/>
            </a:xfrm>
            <a:custGeom>
              <a:avLst/>
              <a:gdLst/>
              <a:ahLst/>
              <a:cxnLst/>
              <a:rect l="l" t="t" r="r" b="b"/>
              <a:pathLst>
                <a:path w="954450" h="698936">
                  <a:moveTo>
                    <a:pt x="2998" y="320322"/>
                  </a:moveTo>
                  <a:cubicBezTo>
                    <a:pt x="5228" y="309410"/>
                    <a:pt x="8682" y="299624"/>
                    <a:pt x="13286" y="292334"/>
                  </a:cubicBezTo>
                  <a:cubicBezTo>
                    <a:pt x="31702" y="260101"/>
                    <a:pt x="79278" y="266240"/>
                    <a:pt x="120715" y="272380"/>
                  </a:cubicBezTo>
                  <a:cubicBezTo>
                    <a:pt x="134527" y="273915"/>
                    <a:pt x="160617" y="286194"/>
                    <a:pt x="177499" y="281589"/>
                  </a:cubicBezTo>
                  <a:cubicBezTo>
                    <a:pt x="191311" y="276984"/>
                    <a:pt x="194381" y="249356"/>
                    <a:pt x="195915" y="227867"/>
                  </a:cubicBezTo>
                  <a:cubicBezTo>
                    <a:pt x="202054" y="151122"/>
                    <a:pt x="188242" y="89725"/>
                    <a:pt x="183638" y="23723"/>
                  </a:cubicBezTo>
                  <a:cubicBezTo>
                    <a:pt x="228144" y="19119"/>
                    <a:pt x="275720" y="5304"/>
                    <a:pt x="324830" y="699"/>
                  </a:cubicBezTo>
                  <a:cubicBezTo>
                    <a:pt x="375476" y="-2370"/>
                    <a:pt x="432260" y="3769"/>
                    <a:pt x="439933" y="37537"/>
                  </a:cubicBezTo>
                  <a:cubicBezTo>
                    <a:pt x="441468" y="49817"/>
                    <a:pt x="433794" y="92795"/>
                    <a:pt x="432259" y="103539"/>
                  </a:cubicBezTo>
                  <a:cubicBezTo>
                    <a:pt x="429190" y="125028"/>
                    <a:pt x="421517" y="152656"/>
                    <a:pt x="429190" y="174145"/>
                  </a:cubicBezTo>
                  <a:cubicBezTo>
                    <a:pt x="444537" y="217123"/>
                    <a:pt x="547362" y="226332"/>
                    <a:pt x="579591" y="192564"/>
                  </a:cubicBezTo>
                  <a:cubicBezTo>
                    <a:pt x="593404" y="178750"/>
                    <a:pt x="591869" y="143446"/>
                    <a:pt x="590334" y="118888"/>
                  </a:cubicBezTo>
                  <a:cubicBezTo>
                    <a:pt x="587265" y="94329"/>
                    <a:pt x="573452" y="74376"/>
                    <a:pt x="576522" y="51352"/>
                  </a:cubicBezTo>
                  <a:cubicBezTo>
                    <a:pt x="582660" y="-13115"/>
                    <a:pt x="683951" y="6839"/>
                    <a:pt x="742270" y="11444"/>
                  </a:cubicBezTo>
                  <a:cubicBezTo>
                    <a:pt x="774498" y="14514"/>
                    <a:pt x="805193" y="17584"/>
                    <a:pt x="834352" y="20654"/>
                  </a:cubicBezTo>
                  <a:cubicBezTo>
                    <a:pt x="815935" y="83585"/>
                    <a:pt x="806727" y="206379"/>
                    <a:pt x="814401" y="249356"/>
                  </a:cubicBezTo>
                  <a:cubicBezTo>
                    <a:pt x="821798" y="282651"/>
                    <a:pt x="899528" y="258484"/>
                    <a:pt x="954450" y="261741"/>
                  </a:cubicBezTo>
                  <a:lnTo>
                    <a:pt x="928147" y="429273"/>
                  </a:lnTo>
                  <a:cubicBezTo>
                    <a:pt x="916023" y="428863"/>
                    <a:pt x="902812" y="426973"/>
                    <a:pt x="889601" y="425871"/>
                  </a:cubicBezTo>
                  <a:cubicBezTo>
                    <a:pt x="874254" y="424336"/>
                    <a:pt x="851233" y="418197"/>
                    <a:pt x="838956" y="421267"/>
                  </a:cubicBezTo>
                  <a:cubicBezTo>
                    <a:pt x="823609" y="425871"/>
                    <a:pt x="817470" y="459640"/>
                    <a:pt x="815936" y="476524"/>
                  </a:cubicBezTo>
                  <a:cubicBezTo>
                    <a:pt x="811331" y="547130"/>
                    <a:pt x="826678" y="617736"/>
                    <a:pt x="835887" y="677598"/>
                  </a:cubicBezTo>
                  <a:cubicBezTo>
                    <a:pt x="791380" y="682203"/>
                    <a:pt x="757617" y="683738"/>
                    <a:pt x="711576" y="688342"/>
                  </a:cubicBezTo>
                  <a:cubicBezTo>
                    <a:pt x="680882" y="691412"/>
                    <a:pt x="621028" y="706761"/>
                    <a:pt x="591869"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4" y="617736"/>
                  </a:cubicBezTo>
                  <a:cubicBezTo>
                    <a:pt x="438398" y="631550"/>
                    <a:pt x="443002" y="648435"/>
                    <a:pt x="441468" y="660714"/>
                  </a:cubicBezTo>
                  <a:cubicBezTo>
                    <a:pt x="436863" y="682203"/>
                    <a:pt x="412308" y="694482"/>
                    <a:pt x="384684" y="697552"/>
                  </a:cubicBezTo>
                  <a:cubicBezTo>
                    <a:pt x="309483" y="705226"/>
                    <a:pt x="248095" y="679133"/>
                    <a:pt x="192846" y="665319"/>
                  </a:cubicBezTo>
                  <a:cubicBezTo>
                    <a:pt x="212797" y="597782"/>
                    <a:pt x="215866" y="453500"/>
                    <a:pt x="183638" y="430476"/>
                  </a:cubicBezTo>
                  <a:cubicBezTo>
                    <a:pt x="151409" y="407452"/>
                    <a:pt x="56257" y="448895"/>
                    <a:pt x="17890"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 name="Freeform 7"/>
            <p:cNvSpPr>
              <a:spLocks/>
            </p:cNvSpPr>
            <p:nvPr/>
          </p:nvSpPr>
          <p:spPr bwMode="auto">
            <a:xfrm rot="11335370" flipV="1">
              <a:off x="7766276" y="164552"/>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 name="Freeform 7"/>
            <p:cNvSpPr>
              <a:spLocks/>
            </p:cNvSpPr>
            <p:nvPr/>
          </p:nvSpPr>
          <p:spPr bwMode="auto">
            <a:xfrm rot="535370" flipV="1">
              <a:off x="8300413" y="877268"/>
              <a:ext cx="859064" cy="698936"/>
            </a:xfrm>
            <a:custGeom>
              <a:avLst/>
              <a:gdLst/>
              <a:ahLst/>
              <a:cxnLst/>
              <a:rect l="l" t="t" r="r" b="b"/>
              <a:pathLst>
                <a:path w="859064" h="698936">
                  <a:moveTo>
                    <a:pt x="834352" y="20653"/>
                  </a:moveTo>
                  <a:cubicBezTo>
                    <a:pt x="815935" y="83585"/>
                    <a:pt x="806727" y="206378"/>
                    <a:pt x="814401" y="249356"/>
                  </a:cubicBezTo>
                  <a:cubicBezTo>
                    <a:pt x="817752" y="264439"/>
                    <a:pt x="835537" y="267730"/>
                    <a:pt x="859064" y="265790"/>
                  </a:cubicBezTo>
                  <a:lnTo>
                    <a:pt x="834006" y="425386"/>
                  </a:lnTo>
                  <a:cubicBezTo>
                    <a:pt x="822049" y="434607"/>
                    <a:pt x="817264" y="461899"/>
                    <a:pt x="815935" y="476523"/>
                  </a:cubicBezTo>
                  <a:lnTo>
                    <a:pt x="818206" y="526025"/>
                  </a:lnTo>
                  <a:lnTo>
                    <a:pt x="793832" y="681266"/>
                  </a:lnTo>
                  <a:cubicBezTo>
                    <a:pt x="767340" y="683578"/>
                    <a:pt x="742168" y="685282"/>
                    <a:pt x="711575" y="688342"/>
                  </a:cubicBezTo>
                  <a:cubicBezTo>
                    <a:pt x="680882" y="691412"/>
                    <a:pt x="621029" y="706761"/>
                    <a:pt x="591869" y="688342"/>
                  </a:cubicBezTo>
                  <a:cubicBezTo>
                    <a:pt x="555036" y="663783"/>
                    <a:pt x="598007" y="590107"/>
                    <a:pt x="594938" y="550199"/>
                  </a:cubicBezTo>
                  <a:cubicBezTo>
                    <a:pt x="593403" y="513361"/>
                    <a:pt x="564244" y="488803"/>
                    <a:pt x="536619" y="484198"/>
                  </a:cubicBezTo>
                  <a:cubicBezTo>
                    <a:pt x="508994" y="481128"/>
                    <a:pt x="476766" y="484198"/>
                    <a:pt x="455281" y="496477"/>
                  </a:cubicBezTo>
                  <a:cubicBezTo>
                    <a:pt x="424586" y="514896"/>
                    <a:pt x="430724" y="579363"/>
                    <a:pt x="436864" y="617736"/>
                  </a:cubicBezTo>
                  <a:cubicBezTo>
                    <a:pt x="438398" y="631550"/>
                    <a:pt x="443003" y="648434"/>
                    <a:pt x="441468" y="660713"/>
                  </a:cubicBezTo>
                  <a:cubicBezTo>
                    <a:pt x="436864" y="682202"/>
                    <a:pt x="412308" y="694482"/>
                    <a:pt x="384684" y="697551"/>
                  </a:cubicBezTo>
                  <a:cubicBezTo>
                    <a:pt x="309483" y="705226"/>
                    <a:pt x="248095" y="679132"/>
                    <a:pt x="192846" y="665318"/>
                  </a:cubicBezTo>
                  <a:cubicBezTo>
                    <a:pt x="212797" y="597782"/>
                    <a:pt x="215866" y="453499"/>
                    <a:pt x="183637" y="430476"/>
                  </a:cubicBezTo>
                  <a:cubicBezTo>
                    <a:pt x="151409" y="407452"/>
                    <a:pt x="56257" y="448895"/>
                    <a:pt x="17890" y="412057"/>
                  </a:cubicBezTo>
                  <a:cubicBezTo>
                    <a:pt x="-5131" y="390568"/>
                    <a:pt x="-5131" y="321497"/>
                    <a:pt x="13286" y="292333"/>
                  </a:cubicBezTo>
                  <a:cubicBezTo>
                    <a:pt x="31702" y="260100"/>
                    <a:pt x="79278" y="266240"/>
                    <a:pt x="120715" y="272380"/>
                  </a:cubicBezTo>
                  <a:cubicBezTo>
                    <a:pt x="134527" y="273915"/>
                    <a:pt x="160617" y="286194"/>
                    <a:pt x="177499" y="281589"/>
                  </a:cubicBezTo>
                  <a:cubicBezTo>
                    <a:pt x="191311" y="276984"/>
                    <a:pt x="194381" y="249356"/>
                    <a:pt x="195915" y="227867"/>
                  </a:cubicBezTo>
                  <a:cubicBezTo>
                    <a:pt x="202054" y="151121"/>
                    <a:pt x="188242" y="89724"/>
                    <a:pt x="183637" y="23723"/>
                  </a:cubicBezTo>
                  <a:cubicBezTo>
                    <a:pt x="228144" y="19118"/>
                    <a:pt x="275720" y="5304"/>
                    <a:pt x="324830" y="699"/>
                  </a:cubicBezTo>
                  <a:cubicBezTo>
                    <a:pt x="375475" y="-2370"/>
                    <a:pt x="432260" y="3769"/>
                    <a:pt x="439933" y="37537"/>
                  </a:cubicBezTo>
                  <a:cubicBezTo>
                    <a:pt x="441467" y="49816"/>
                    <a:pt x="433794" y="92794"/>
                    <a:pt x="432259" y="103539"/>
                  </a:cubicBezTo>
                  <a:cubicBezTo>
                    <a:pt x="429190" y="125028"/>
                    <a:pt x="421517" y="152656"/>
                    <a:pt x="429190" y="174145"/>
                  </a:cubicBezTo>
                  <a:cubicBezTo>
                    <a:pt x="444538" y="217123"/>
                    <a:pt x="547363" y="226332"/>
                    <a:pt x="579591" y="192564"/>
                  </a:cubicBezTo>
                  <a:cubicBezTo>
                    <a:pt x="593403" y="178749"/>
                    <a:pt x="591869" y="143446"/>
                    <a:pt x="590334" y="118888"/>
                  </a:cubicBezTo>
                  <a:cubicBezTo>
                    <a:pt x="587265" y="94329"/>
                    <a:pt x="573452" y="74375"/>
                    <a:pt x="576522" y="51351"/>
                  </a:cubicBezTo>
                  <a:cubicBezTo>
                    <a:pt x="582660" y="-13115"/>
                    <a:pt x="683951" y="6839"/>
                    <a:pt x="742269" y="11443"/>
                  </a:cubicBezTo>
                  <a:cubicBezTo>
                    <a:pt x="774498" y="14513"/>
                    <a:pt x="805193" y="17583"/>
                    <a:pt x="834352"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 name="Freeform 7"/>
            <p:cNvSpPr>
              <a:spLocks/>
            </p:cNvSpPr>
            <p:nvPr/>
          </p:nvSpPr>
          <p:spPr bwMode="auto">
            <a:xfrm rot="5935370">
              <a:off x="8864950" y="1292606"/>
              <a:ext cx="543529" cy="91162"/>
            </a:xfrm>
            <a:custGeom>
              <a:avLst/>
              <a:gdLst/>
              <a:ahLst/>
              <a:cxnLst/>
              <a:rect l="l" t="t" r="r" b="b"/>
              <a:pathLst>
                <a:path w="543529" h="91162">
                  <a:moveTo>
                    <a:pt x="142540" y="61226"/>
                  </a:moveTo>
                  <a:lnTo>
                    <a:pt x="0" y="83606"/>
                  </a:lnTo>
                  <a:cubicBezTo>
                    <a:pt x="28388" y="89996"/>
                    <a:pt x="58934" y="93195"/>
                    <a:pt x="92212" y="89764"/>
                  </a:cubicBezTo>
                  <a:cubicBezTo>
                    <a:pt x="115314" y="87192"/>
                    <a:pt x="136278" y="78223"/>
                    <a:pt x="142540" y="61226"/>
                  </a:cubicBezTo>
                  <a:close/>
                  <a:moveTo>
                    <a:pt x="543529" y="69844"/>
                  </a:moveTo>
                  <a:cubicBezTo>
                    <a:pt x="540121" y="47843"/>
                    <a:pt x="535887" y="24408"/>
                    <a:pt x="532505" y="0"/>
                  </a:cubicBezTo>
                  <a:lnTo>
                    <a:pt x="286340" y="38649"/>
                  </a:lnTo>
                  <a:cubicBezTo>
                    <a:pt x="283270" y="56358"/>
                    <a:pt x="286118" y="71697"/>
                    <a:pt x="299414" y="80608"/>
                  </a:cubicBezTo>
                  <a:cubicBezTo>
                    <a:pt x="328578" y="98990"/>
                    <a:pt x="388536" y="83683"/>
                    <a:pt x="419229" y="80608"/>
                  </a:cubicBezTo>
                  <a:cubicBezTo>
                    <a:pt x="465217" y="75995"/>
                    <a:pt x="498969" y="74458"/>
                    <a:pt x="543529" y="69844"/>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Freeform 7"/>
            <p:cNvSpPr>
              <a:spLocks/>
            </p:cNvSpPr>
            <p:nvPr/>
          </p:nvSpPr>
          <p:spPr bwMode="auto">
            <a:xfrm rot="16735370" flipV="1">
              <a:off x="8193680" y="1520177"/>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7"/>
            <p:cNvSpPr>
              <a:spLocks/>
            </p:cNvSpPr>
            <p:nvPr/>
          </p:nvSpPr>
          <p:spPr bwMode="auto">
            <a:xfrm rot="11335370" flipV="1">
              <a:off x="8839819" y="1588209"/>
              <a:ext cx="356421" cy="680626"/>
            </a:xfrm>
            <a:custGeom>
              <a:avLst/>
              <a:gdLst/>
              <a:ahLst/>
              <a:cxnLst/>
              <a:rect l="l" t="t" r="r" b="b"/>
              <a:pathLst>
                <a:path w="356421" h="680626">
                  <a:moveTo>
                    <a:pt x="0" y="680626"/>
                  </a:moveTo>
                  <a:lnTo>
                    <a:pt x="106861" y="0"/>
                  </a:lnTo>
                  <a:lnTo>
                    <a:pt x="170997" y="6419"/>
                  </a:lnTo>
                  <a:cubicBezTo>
                    <a:pt x="152563" y="69337"/>
                    <a:pt x="143399" y="192148"/>
                    <a:pt x="151019" y="235124"/>
                  </a:cubicBezTo>
                  <a:cubicBezTo>
                    <a:pt x="160287" y="276589"/>
                    <a:pt x="278404" y="229005"/>
                    <a:pt x="325980" y="255064"/>
                  </a:cubicBezTo>
                  <a:cubicBezTo>
                    <a:pt x="344413" y="265790"/>
                    <a:pt x="361301" y="316470"/>
                    <a:pt x="355123" y="351816"/>
                  </a:cubicBezTo>
                  <a:cubicBezTo>
                    <a:pt x="349047" y="385578"/>
                    <a:pt x="348428" y="421140"/>
                    <a:pt x="278403" y="416244"/>
                  </a:cubicBezTo>
                  <a:cubicBezTo>
                    <a:pt x="263059" y="416244"/>
                    <a:pt x="244627" y="413149"/>
                    <a:pt x="226296" y="411637"/>
                  </a:cubicBezTo>
                  <a:cubicBezTo>
                    <a:pt x="210850" y="410125"/>
                    <a:pt x="187885" y="403935"/>
                    <a:pt x="175631" y="407030"/>
                  </a:cubicBezTo>
                  <a:cubicBezTo>
                    <a:pt x="160287" y="411637"/>
                    <a:pt x="154108" y="445399"/>
                    <a:pt x="152563" y="462317"/>
                  </a:cubicBezTo>
                  <a:cubicBezTo>
                    <a:pt x="147930" y="532937"/>
                    <a:pt x="163273" y="603484"/>
                    <a:pt x="172542" y="663377"/>
                  </a:cubicBezTo>
                  <a:cubicBezTo>
                    <a:pt x="128055" y="667985"/>
                    <a:pt x="94277" y="669496"/>
                    <a:pt x="48246" y="674104"/>
                  </a:cubicBezTo>
                  <a:cubicBezTo>
                    <a:pt x="35697" y="675370"/>
                    <a:pt x="18258" y="678682"/>
                    <a:pt x="0" y="68062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7"/>
            <p:cNvSpPr>
              <a:spLocks/>
            </p:cNvSpPr>
            <p:nvPr/>
          </p:nvSpPr>
          <p:spPr bwMode="auto">
            <a:xfrm rot="535370" flipV="1">
              <a:off x="7024274" y="689964"/>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7"/>
            <p:cNvSpPr>
              <a:spLocks/>
            </p:cNvSpPr>
            <p:nvPr/>
          </p:nvSpPr>
          <p:spPr bwMode="auto">
            <a:xfrm rot="5935370">
              <a:off x="7665871" y="790289"/>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7"/>
            <p:cNvSpPr>
              <a:spLocks/>
            </p:cNvSpPr>
            <p:nvPr/>
          </p:nvSpPr>
          <p:spPr bwMode="auto">
            <a:xfrm rot="16735370" flipV="1">
              <a:off x="6924054" y="1328286"/>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7"/>
            <p:cNvSpPr>
              <a:spLocks/>
            </p:cNvSpPr>
            <p:nvPr/>
          </p:nvSpPr>
          <p:spPr bwMode="auto">
            <a:xfrm rot="535370" flipV="1">
              <a:off x="460792" y="995931"/>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7"/>
            <p:cNvSpPr>
              <a:spLocks/>
            </p:cNvSpPr>
            <p:nvPr/>
          </p:nvSpPr>
          <p:spPr bwMode="auto">
            <a:xfrm rot="5935370">
              <a:off x="1102389" y="1096256"/>
              <a:ext cx="1019695"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7"/>
            <p:cNvSpPr>
              <a:spLocks/>
            </p:cNvSpPr>
            <p:nvPr/>
          </p:nvSpPr>
          <p:spPr bwMode="auto">
            <a:xfrm rot="535370" flipV="1">
              <a:off x="-37341" y="878270"/>
              <a:ext cx="265687" cy="425963"/>
            </a:xfrm>
            <a:custGeom>
              <a:avLst/>
              <a:gdLst/>
              <a:ahLst/>
              <a:cxnLst/>
              <a:rect l="l" t="t" r="r" b="b"/>
              <a:pathLst>
                <a:path w="265687" h="425963">
                  <a:moveTo>
                    <a:pt x="214445" y="3924"/>
                  </a:moveTo>
                  <a:cubicBezTo>
                    <a:pt x="222247" y="5201"/>
                    <a:pt x="229297" y="7312"/>
                    <a:pt x="235244" y="10573"/>
                  </a:cubicBezTo>
                  <a:cubicBezTo>
                    <a:pt x="253660" y="21318"/>
                    <a:pt x="270542" y="71970"/>
                    <a:pt x="264403" y="107273"/>
                  </a:cubicBezTo>
                  <a:cubicBezTo>
                    <a:pt x="258264" y="141041"/>
                    <a:pt x="232174" y="170205"/>
                    <a:pt x="187668" y="171740"/>
                  </a:cubicBezTo>
                  <a:cubicBezTo>
                    <a:pt x="172321" y="171740"/>
                    <a:pt x="153905" y="168670"/>
                    <a:pt x="135488" y="167135"/>
                  </a:cubicBezTo>
                  <a:cubicBezTo>
                    <a:pt x="120141" y="165600"/>
                    <a:pt x="97121" y="159461"/>
                    <a:pt x="84843" y="162531"/>
                  </a:cubicBezTo>
                  <a:cubicBezTo>
                    <a:pt x="69496" y="167135"/>
                    <a:pt x="63357" y="200903"/>
                    <a:pt x="61822" y="217787"/>
                  </a:cubicBezTo>
                  <a:cubicBezTo>
                    <a:pt x="57218" y="288394"/>
                    <a:pt x="72565" y="359000"/>
                    <a:pt x="81774" y="418862"/>
                  </a:cubicBezTo>
                  <a:cubicBezTo>
                    <a:pt x="52002" y="421942"/>
                    <a:pt x="27037" y="423649"/>
                    <a:pt x="0" y="425963"/>
                  </a:cubicBezTo>
                  <a:lnTo>
                    <a:pt x="66878" y="0"/>
                  </a:lnTo>
                  <a:cubicBezTo>
                    <a:pt x="89139" y="20011"/>
                    <a:pt x="166184" y="-3975"/>
                    <a:pt x="214445" y="3924"/>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7"/>
            <p:cNvSpPr>
              <a:spLocks/>
            </p:cNvSpPr>
            <p:nvPr/>
          </p:nvSpPr>
          <p:spPr bwMode="auto">
            <a:xfrm rot="5935370">
              <a:off x="-169802" y="896557"/>
              <a:ext cx="1019725" cy="698936"/>
            </a:xfrm>
            <a:custGeom>
              <a:avLst/>
              <a:gdLst/>
              <a:ahLst/>
              <a:cxnLst/>
              <a:rect l="l" t="t" r="r" b="b"/>
              <a:pathLst>
                <a:path w="1019725" h="698936">
                  <a:moveTo>
                    <a:pt x="1019065" y="331342"/>
                  </a:moveTo>
                  <a:cubicBezTo>
                    <a:pt x="1016049" y="299631"/>
                    <a:pt x="1003124" y="277366"/>
                    <a:pt x="989282" y="269293"/>
                  </a:cubicBezTo>
                  <a:cubicBezTo>
                    <a:pt x="941765" y="243224"/>
                    <a:pt x="833371" y="313606"/>
                    <a:pt x="814303" y="249374"/>
                  </a:cubicBezTo>
                  <a:cubicBezTo>
                    <a:pt x="806757" y="206390"/>
                    <a:pt x="815934" y="83589"/>
                    <a:pt x="834289" y="20685"/>
                  </a:cubicBezTo>
                  <a:lnTo>
                    <a:pt x="742312" y="11459"/>
                  </a:lnTo>
                  <a:cubicBezTo>
                    <a:pt x="683986" y="6846"/>
                    <a:pt x="582628" y="-13073"/>
                    <a:pt x="576510" y="51368"/>
                  </a:cubicBezTo>
                  <a:cubicBezTo>
                    <a:pt x="573451" y="74363"/>
                    <a:pt x="587319" y="94352"/>
                    <a:pt x="590276" y="118954"/>
                  </a:cubicBezTo>
                  <a:cubicBezTo>
                    <a:pt x="591806" y="143487"/>
                    <a:pt x="593335" y="178713"/>
                    <a:pt x="579569" y="192551"/>
                  </a:cubicBezTo>
                  <a:cubicBezTo>
                    <a:pt x="547347" y="226310"/>
                    <a:pt x="444460" y="217084"/>
                    <a:pt x="429164" y="174170"/>
                  </a:cubicBezTo>
                  <a:cubicBezTo>
                    <a:pt x="421414" y="152712"/>
                    <a:pt x="429164" y="125035"/>
                    <a:pt x="432121" y="103508"/>
                  </a:cubicBezTo>
                  <a:cubicBezTo>
                    <a:pt x="433651" y="92814"/>
                    <a:pt x="441400" y="49830"/>
                    <a:pt x="439871" y="37599"/>
                  </a:cubicBezTo>
                  <a:cubicBezTo>
                    <a:pt x="432121" y="3841"/>
                    <a:pt x="375426" y="-2379"/>
                    <a:pt x="324747" y="696"/>
                  </a:cubicBezTo>
                  <a:cubicBezTo>
                    <a:pt x="275598" y="5309"/>
                    <a:pt x="228080" y="19148"/>
                    <a:pt x="183519" y="23760"/>
                  </a:cubicBezTo>
                  <a:cubicBezTo>
                    <a:pt x="188210" y="89739"/>
                    <a:pt x="201976" y="151105"/>
                    <a:pt x="195858" y="227917"/>
                  </a:cubicBezTo>
                  <a:cubicBezTo>
                    <a:pt x="194226" y="249374"/>
                    <a:pt x="191269" y="276982"/>
                    <a:pt x="177402" y="281595"/>
                  </a:cubicBezTo>
                  <a:cubicBezTo>
                    <a:pt x="160576" y="286208"/>
                    <a:pt x="134472" y="273907"/>
                    <a:pt x="120604" y="272369"/>
                  </a:cubicBezTo>
                  <a:cubicBezTo>
                    <a:pt x="79307" y="266288"/>
                    <a:pt x="31687" y="260068"/>
                    <a:pt x="13230" y="292358"/>
                  </a:cubicBezTo>
                  <a:cubicBezTo>
                    <a:pt x="-5124" y="321503"/>
                    <a:pt x="-5124" y="390627"/>
                    <a:pt x="17921" y="412084"/>
                  </a:cubicBezTo>
                  <a:cubicBezTo>
                    <a:pt x="56160" y="448918"/>
                    <a:pt x="151297" y="407471"/>
                    <a:pt x="183520" y="430466"/>
                  </a:cubicBezTo>
                  <a:cubicBezTo>
                    <a:pt x="215844" y="453531"/>
                    <a:pt x="212683" y="597789"/>
                    <a:pt x="192799" y="665306"/>
                  </a:cubicBezTo>
                  <a:cubicBezTo>
                    <a:pt x="248066" y="679144"/>
                    <a:pt x="309350" y="705284"/>
                    <a:pt x="384603" y="697526"/>
                  </a:cubicBezTo>
                  <a:cubicBezTo>
                    <a:pt x="412237" y="694451"/>
                    <a:pt x="436811" y="682220"/>
                    <a:pt x="441401" y="660693"/>
                  </a:cubicBezTo>
                  <a:cubicBezTo>
                    <a:pt x="442930" y="648461"/>
                    <a:pt x="438342" y="631547"/>
                    <a:pt x="436812" y="617709"/>
                  </a:cubicBezTo>
                  <a:cubicBezTo>
                    <a:pt x="430592" y="579338"/>
                    <a:pt x="424474" y="514896"/>
                    <a:pt x="455166" y="496515"/>
                  </a:cubicBezTo>
                  <a:cubicBezTo>
                    <a:pt x="476682" y="484214"/>
                    <a:pt x="508904" y="481138"/>
                    <a:pt x="536640" y="484214"/>
                  </a:cubicBezTo>
                  <a:cubicBezTo>
                    <a:pt x="564273" y="488827"/>
                    <a:pt x="593335" y="513359"/>
                    <a:pt x="594966" y="550192"/>
                  </a:cubicBezTo>
                  <a:cubicBezTo>
                    <a:pt x="597889" y="588385"/>
                    <a:pt x="558840" y="657260"/>
                    <a:pt x="587978" y="684139"/>
                  </a:cubicBezTo>
                  <a:lnTo>
                    <a:pt x="830931" y="645994"/>
                  </a:lnTo>
                  <a:cubicBezTo>
                    <a:pt x="821966" y="593604"/>
                    <a:pt x="812045" y="535113"/>
                    <a:pt x="815935" y="476525"/>
                  </a:cubicBezTo>
                  <a:cubicBezTo>
                    <a:pt x="817464" y="459611"/>
                    <a:pt x="823582" y="425853"/>
                    <a:pt x="838979" y="421240"/>
                  </a:cubicBezTo>
                  <a:cubicBezTo>
                    <a:pt x="851216" y="418165"/>
                    <a:pt x="874159" y="424385"/>
                    <a:pt x="889658" y="425853"/>
                  </a:cubicBezTo>
                  <a:cubicBezTo>
                    <a:pt x="907911" y="427391"/>
                    <a:pt x="926367" y="430466"/>
                    <a:pt x="941765" y="430466"/>
                  </a:cubicBezTo>
                  <a:cubicBezTo>
                    <a:pt x="986223" y="428998"/>
                    <a:pt x="1012328" y="415998"/>
                    <a:pt x="1018446" y="366025"/>
                  </a:cubicBezTo>
                  <a:cubicBezTo>
                    <a:pt x="1019975" y="353532"/>
                    <a:pt x="1020071" y="341912"/>
                    <a:pt x="1019065"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7"/>
            <p:cNvSpPr>
              <a:spLocks/>
            </p:cNvSpPr>
            <p:nvPr/>
          </p:nvSpPr>
          <p:spPr bwMode="auto">
            <a:xfrm rot="11335370" flipV="1">
              <a:off x="-58992" y="1556189"/>
              <a:ext cx="808783" cy="698936"/>
            </a:xfrm>
            <a:custGeom>
              <a:avLst/>
              <a:gdLst/>
              <a:ahLst/>
              <a:cxnLst/>
              <a:rect l="l" t="t" r="r" b="b"/>
              <a:pathLst>
                <a:path w="808783" h="698936">
                  <a:moveTo>
                    <a:pt x="330723" y="697698"/>
                  </a:moveTo>
                  <a:cubicBezTo>
                    <a:pt x="279160" y="692950"/>
                    <a:pt x="234287" y="675660"/>
                    <a:pt x="192890" y="665294"/>
                  </a:cubicBezTo>
                  <a:cubicBezTo>
                    <a:pt x="212765" y="597769"/>
                    <a:pt x="215854" y="453507"/>
                    <a:pt x="183622" y="430470"/>
                  </a:cubicBezTo>
                  <a:cubicBezTo>
                    <a:pt x="151390" y="407434"/>
                    <a:pt x="56237" y="448899"/>
                    <a:pt x="17929" y="412042"/>
                  </a:cubicBezTo>
                  <a:cubicBezTo>
                    <a:pt x="-5138" y="390589"/>
                    <a:pt x="-5138" y="321481"/>
                    <a:pt x="13295" y="292326"/>
                  </a:cubicBezTo>
                  <a:cubicBezTo>
                    <a:pt x="31728" y="260076"/>
                    <a:pt x="79305" y="266267"/>
                    <a:pt x="120702" y="272386"/>
                  </a:cubicBezTo>
                  <a:cubicBezTo>
                    <a:pt x="134501" y="273898"/>
                    <a:pt x="160658" y="286207"/>
                    <a:pt x="177443" y="281600"/>
                  </a:cubicBezTo>
                  <a:cubicBezTo>
                    <a:pt x="191345" y="276993"/>
                    <a:pt x="194332" y="249350"/>
                    <a:pt x="195876" y="227898"/>
                  </a:cubicBezTo>
                  <a:cubicBezTo>
                    <a:pt x="202055" y="151087"/>
                    <a:pt x="188256" y="89753"/>
                    <a:pt x="183622" y="23741"/>
                  </a:cubicBezTo>
                  <a:cubicBezTo>
                    <a:pt x="228109" y="19133"/>
                    <a:pt x="275685" y="5312"/>
                    <a:pt x="324805" y="705"/>
                  </a:cubicBezTo>
                  <a:cubicBezTo>
                    <a:pt x="375471" y="-2390"/>
                    <a:pt x="432212" y="3800"/>
                    <a:pt x="439936" y="37562"/>
                  </a:cubicBezTo>
                  <a:cubicBezTo>
                    <a:pt x="441480" y="49800"/>
                    <a:pt x="433757" y="92777"/>
                    <a:pt x="432212" y="103503"/>
                  </a:cubicBezTo>
                  <a:cubicBezTo>
                    <a:pt x="429226" y="125027"/>
                    <a:pt x="421502" y="152671"/>
                    <a:pt x="429226" y="174123"/>
                  </a:cubicBezTo>
                  <a:cubicBezTo>
                    <a:pt x="444570" y="217099"/>
                    <a:pt x="547342" y="226314"/>
                    <a:pt x="579574" y="192551"/>
                  </a:cubicBezTo>
                  <a:cubicBezTo>
                    <a:pt x="593374" y="178730"/>
                    <a:pt x="591829" y="143456"/>
                    <a:pt x="590284" y="118908"/>
                  </a:cubicBezTo>
                  <a:cubicBezTo>
                    <a:pt x="587298" y="94361"/>
                    <a:pt x="573396" y="74348"/>
                    <a:pt x="576485" y="51384"/>
                  </a:cubicBezTo>
                  <a:cubicBezTo>
                    <a:pt x="582664" y="-13117"/>
                    <a:pt x="683995" y="6824"/>
                    <a:pt x="742281" y="11431"/>
                  </a:cubicBezTo>
                  <a:lnTo>
                    <a:pt x="808783" y="18087"/>
                  </a:lnTo>
                  <a:lnTo>
                    <a:pt x="703369" y="689493"/>
                  </a:lnTo>
                  <a:cubicBezTo>
                    <a:pt x="671131" y="693746"/>
                    <a:pt x="618543" y="705223"/>
                    <a:pt x="591829" y="688330"/>
                  </a:cubicBezTo>
                  <a:cubicBezTo>
                    <a:pt x="555066" y="663782"/>
                    <a:pt x="598008" y="590139"/>
                    <a:pt x="594918" y="550186"/>
                  </a:cubicBezTo>
                  <a:cubicBezTo>
                    <a:pt x="593374" y="513328"/>
                    <a:pt x="564231" y="488780"/>
                    <a:pt x="536632" y="484173"/>
                  </a:cubicBezTo>
                  <a:cubicBezTo>
                    <a:pt x="509034" y="481149"/>
                    <a:pt x="476802" y="484173"/>
                    <a:pt x="455279" y="496483"/>
                  </a:cubicBezTo>
                  <a:cubicBezTo>
                    <a:pt x="424592" y="514912"/>
                    <a:pt x="430667" y="579341"/>
                    <a:pt x="436846" y="617710"/>
                  </a:cubicBezTo>
                  <a:cubicBezTo>
                    <a:pt x="438391" y="631531"/>
                    <a:pt x="443025" y="648449"/>
                    <a:pt x="441480" y="660686"/>
                  </a:cubicBezTo>
                  <a:cubicBezTo>
                    <a:pt x="436846" y="682211"/>
                    <a:pt x="412337" y="694449"/>
                    <a:pt x="384636" y="697544"/>
                  </a:cubicBezTo>
                  <a:cubicBezTo>
                    <a:pt x="365842" y="699470"/>
                    <a:pt x="347911" y="699281"/>
                    <a:pt x="330723" y="69769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 name="Freeform 7"/>
            <p:cNvSpPr>
              <a:spLocks/>
            </p:cNvSpPr>
            <p:nvPr/>
          </p:nvSpPr>
          <p:spPr bwMode="auto">
            <a:xfrm rot="535370" flipV="1">
              <a:off x="8088398" y="2159141"/>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 name="Freeform 7"/>
            <p:cNvSpPr>
              <a:spLocks/>
            </p:cNvSpPr>
            <p:nvPr/>
          </p:nvSpPr>
          <p:spPr bwMode="auto">
            <a:xfrm rot="5935370">
              <a:off x="8630200" y="2509739"/>
              <a:ext cx="824714" cy="329436"/>
            </a:xfrm>
            <a:custGeom>
              <a:avLst/>
              <a:gdLst/>
              <a:ahLst/>
              <a:cxnLst/>
              <a:rect l="l" t="t" r="r" b="b"/>
              <a:pathLst>
                <a:path w="824714" h="329436">
                  <a:moveTo>
                    <a:pt x="824714" y="0"/>
                  </a:moveTo>
                  <a:lnTo>
                    <a:pt x="11559" y="127668"/>
                  </a:lnTo>
                  <a:cubicBezTo>
                    <a:pt x="18329" y="181356"/>
                    <a:pt x="12434" y="253587"/>
                    <a:pt x="0" y="295806"/>
                  </a:cubicBezTo>
                  <a:cubicBezTo>
                    <a:pt x="55268" y="309644"/>
                    <a:pt x="116552" y="335784"/>
                    <a:pt x="191805" y="328026"/>
                  </a:cubicBezTo>
                  <a:cubicBezTo>
                    <a:pt x="219439" y="324951"/>
                    <a:pt x="244013" y="312720"/>
                    <a:pt x="248602" y="291193"/>
                  </a:cubicBezTo>
                  <a:cubicBezTo>
                    <a:pt x="250132" y="278962"/>
                    <a:pt x="245543" y="262048"/>
                    <a:pt x="244013" y="248209"/>
                  </a:cubicBezTo>
                  <a:cubicBezTo>
                    <a:pt x="237794" y="209838"/>
                    <a:pt x="231676" y="145397"/>
                    <a:pt x="262368" y="127015"/>
                  </a:cubicBezTo>
                  <a:cubicBezTo>
                    <a:pt x="283884" y="114714"/>
                    <a:pt x="316106" y="111639"/>
                    <a:pt x="343842" y="114714"/>
                  </a:cubicBezTo>
                  <a:cubicBezTo>
                    <a:pt x="371475" y="119327"/>
                    <a:pt x="400537" y="143859"/>
                    <a:pt x="402168" y="180693"/>
                  </a:cubicBezTo>
                  <a:cubicBezTo>
                    <a:pt x="405227" y="220671"/>
                    <a:pt x="362298" y="294269"/>
                    <a:pt x="399007" y="318871"/>
                  </a:cubicBezTo>
                  <a:cubicBezTo>
                    <a:pt x="428171" y="337253"/>
                    <a:pt x="488129" y="321946"/>
                    <a:pt x="518822" y="318871"/>
                  </a:cubicBezTo>
                  <a:cubicBezTo>
                    <a:pt x="564810" y="314258"/>
                    <a:pt x="598562" y="312720"/>
                    <a:pt x="643122" y="308107"/>
                  </a:cubicBezTo>
                  <a:cubicBezTo>
                    <a:pt x="633843" y="248210"/>
                    <a:pt x="618446" y="177687"/>
                    <a:pt x="623136" y="107026"/>
                  </a:cubicBezTo>
                  <a:cubicBezTo>
                    <a:pt x="624666" y="90112"/>
                    <a:pt x="630784" y="56353"/>
                    <a:pt x="646181" y="51741"/>
                  </a:cubicBezTo>
                  <a:cubicBezTo>
                    <a:pt x="658418" y="48665"/>
                    <a:pt x="681361" y="54886"/>
                    <a:pt x="696860" y="56353"/>
                  </a:cubicBezTo>
                  <a:cubicBezTo>
                    <a:pt x="715113" y="57891"/>
                    <a:pt x="733569" y="60967"/>
                    <a:pt x="748966" y="60966"/>
                  </a:cubicBezTo>
                  <a:cubicBezTo>
                    <a:pt x="792356" y="59534"/>
                    <a:pt x="818263" y="47118"/>
                    <a:pt x="824714" y="0"/>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 name="Freeform 7"/>
            <p:cNvSpPr>
              <a:spLocks/>
            </p:cNvSpPr>
            <p:nvPr/>
          </p:nvSpPr>
          <p:spPr bwMode="auto">
            <a:xfrm rot="535370" flipV="1">
              <a:off x="1728487" y="1181991"/>
              <a:ext cx="1029786" cy="719876"/>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 name="Freeform 7"/>
            <p:cNvSpPr>
              <a:spLocks/>
            </p:cNvSpPr>
            <p:nvPr/>
          </p:nvSpPr>
          <p:spPr bwMode="auto">
            <a:xfrm rot="11335370" flipV="1">
              <a:off x="5010973" y="1046679"/>
              <a:ext cx="1019797" cy="69892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29" name="Group 128"/>
          <p:cNvGrpSpPr/>
          <p:nvPr/>
        </p:nvGrpSpPr>
        <p:grpSpPr>
          <a:xfrm>
            <a:off x="113386" y="3429000"/>
            <a:ext cx="8954414" cy="3263182"/>
            <a:chOff x="-56292" y="3543300"/>
            <a:chExt cx="12372118" cy="3381514"/>
          </a:xfrm>
        </p:grpSpPr>
        <p:sp>
          <p:nvSpPr>
            <p:cNvPr id="65" name="Freeform 8"/>
            <p:cNvSpPr>
              <a:spLocks/>
            </p:cNvSpPr>
            <p:nvPr/>
          </p:nvSpPr>
          <p:spPr bwMode="auto">
            <a:xfrm rot="21064630">
              <a:off x="2093282" y="6106538"/>
              <a:ext cx="18415" cy="37710"/>
            </a:xfrm>
            <a:custGeom>
              <a:avLst/>
              <a:gdLst>
                <a:gd name="T0" fmla="*/ 3 w 4"/>
                <a:gd name="T1" fmla="*/ 0 h 10"/>
                <a:gd name="T2" fmla="*/ 2 w 4"/>
                <a:gd name="T3" fmla="*/ 10 h 10"/>
                <a:gd name="T4" fmla="*/ 3 w 4"/>
                <a:gd name="T5" fmla="*/ 0 h 10"/>
              </a:gdLst>
              <a:ahLst/>
              <a:cxnLst>
                <a:cxn ang="0">
                  <a:pos x="T0" y="T1"/>
                </a:cxn>
                <a:cxn ang="0">
                  <a:pos x="T2" y="T3"/>
                </a:cxn>
                <a:cxn ang="0">
                  <a:pos x="T4" y="T5"/>
                </a:cxn>
              </a:cxnLst>
              <a:rect l="0" t="0" r="r" b="b"/>
              <a:pathLst>
                <a:path w="4" h="10">
                  <a:moveTo>
                    <a:pt x="3" y="0"/>
                  </a:moveTo>
                  <a:cubicBezTo>
                    <a:pt x="2" y="3"/>
                    <a:pt x="4" y="9"/>
                    <a:pt x="2" y="10"/>
                  </a:cubicBezTo>
                  <a:cubicBezTo>
                    <a:pt x="2" y="7"/>
                    <a:pt x="0" y="1"/>
                    <a:pt x="3" y="0"/>
                  </a:cubicBezTo>
                  <a:close/>
                </a:path>
              </a:pathLst>
            </a:custGeom>
            <a:solidFill>
              <a:srgbClr val="F5E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6" name="Freeform 65"/>
            <p:cNvSpPr>
              <a:spLocks/>
            </p:cNvSpPr>
            <p:nvPr/>
          </p:nvSpPr>
          <p:spPr bwMode="auto">
            <a:xfrm rot="4864630">
              <a:off x="3395293" y="6507499"/>
              <a:ext cx="217577" cy="544373"/>
            </a:xfrm>
            <a:custGeom>
              <a:avLst/>
              <a:gdLst/>
              <a:ahLst/>
              <a:cxnLst/>
              <a:rect l="l" t="t" r="r" b="b"/>
              <a:pathLst>
                <a:path w="203360" h="407716">
                  <a:moveTo>
                    <a:pt x="183638" y="3296"/>
                  </a:moveTo>
                  <a:lnTo>
                    <a:pt x="203360" y="0"/>
                  </a:lnTo>
                  <a:lnTo>
                    <a:pt x="191277" y="76961"/>
                  </a:lnTo>
                  <a:cubicBezTo>
                    <a:pt x="188411" y="52354"/>
                    <a:pt x="185371" y="28152"/>
                    <a:pt x="183638" y="3296"/>
                  </a:cubicBezTo>
                  <a:close/>
                  <a:moveTo>
                    <a:pt x="2998" y="299895"/>
                  </a:moveTo>
                  <a:cubicBezTo>
                    <a:pt x="5228" y="288982"/>
                    <a:pt x="8681" y="279197"/>
                    <a:pt x="13285" y="271907"/>
                  </a:cubicBezTo>
                  <a:cubicBezTo>
                    <a:pt x="31702" y="239673"/>
                    <a:pt x="79278" y="245813"/>
                    <a:pt x="120714" y="251953"/>
                  </a:cubicBezTo>
                  <a:cubicBezTo>
                    <a:pt x="130819" y="253075"/>
                    <a:pt x="147492" y="259948"/>
                    <a:pt x="162539" y="259996"/>
                  </a:cubicBezTo>
                  <a:lnTo>
                    <a:pt x="140036" y="403330"/>
                  </a:lnTo>
                  <a:cubicBezTo>
                    <a:pt x="98675" y="405017"/>
                    <a:pt x="44562" y="417239"/>
                    <a:pt x="17890" y="391630"/>
                  </a:cubicBezTo>
                  <a:cubicBezTo>
                    <a:pt x="624" y="375513"/>
                    <a:pt x="-3692" y="332632"/>
                    <a:pt x="2998" y="299895"/>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 name="Freeform 7"/>
            <p:cNvSpPr>
              <a:spLocks/>
            </p:cNvSpPr>
            <p:nvPr/>
          </p:nvSpPr>
          <p:spPr bwMode="auto">
            <a:xfrm rot="10264630">
              <a:off x="3785133" y="6760371"/>
              <a:ext cx="858517" cy="144967"/>
            </a:xfrm>
            <a:custGeom>
              <a:avLst/>
              <a:gdLst/>
              <a:ahLst/>
              <a:cxnLst/>
              <a:rect l="l" t="t" r="r" b="b"/>
              <a:pathLst>
                <a:path w="642998" h="135494">
                  <a:moveTo>
                    <a:pt x="425632" y="133097"/>
                  </a:moveTo>
                  <a:cubicBezTo>
                    <a:pt x="415435" y="131992"/>
                    <a:pt x="406225" y="129494"/>
                    <a:pt x="398939" y="124887"/>
                  </a:cubicBezTo>
                  <a:cubicBezTo>
                    <a:pt x="379933" y="112196"/>
                    <a:pt x="382230" y="86382"/>
                    <a:pt x="388519" y="58900"/>
                  </a:cubicBezTo>
                  <a:lnTo>
                    <a:pt x="640526" y="98466"/>
                  </a:lnTo>
                  <a:cubicBezTo>
                    <a:pt x="641359" y="103776"/>
                    <a:pt x="642201" y="109008"/>
                    <a:pt x="642998" y="114161"/>
                  </a:cubicBezTo>
                  <a:cubicBezTo>
                    <a:pt x="598512" y="118768"/>
                    <a:pt x="564735" y="120280"/>
                    <a:pt x="518703" y="124887"/>
                  </a:cubicBezTo>
                  <a:cubicBezTo>
                    <a:pt x="495687" y="127209"/>
                    <a:pt x="456221" y="136414"/>
                    <a:pt x="425632" y="133097"/>
                  </a:cubicBezTo>
                  <a:close/>
                  <a:moveTo>
                    <a:pt x="137834" y="134256"/>
                  </a:moveTo>
                  <a:cubicBezTo>
                    <a:pt x="86270" y="129508"/>
                    <a:pt x="41397" y="112217"/>
                    <a:pt x="0" y="101851"/>
                  </a:cubicBezTo>
                  <a:cubicBezTo>
                    <a:pt x="7719" y="75625"/>
                    <a:pt x="12906" y="37825"/>
                    <a:pt x="13370" y="0"/>
                  </a:cubicBezTo>
                  <a:lnTo>
                    <a:pt x="241668" y="35843"/>
                  </a:lnTo>
                  <a:cubicBezTo>
                    <a:pt x="242141" y="42421"/>
                    <a:pt x="243048" y="48626"/>
                    <a:pt x="243956" y="54267"/>
                  </a:cubicBezTo>
                  <a:cubicBezTo>
                    <a:pt x="245501" y="68089"/>
                    <a:pt x="250135" y="85006"/>
                    <a:pt x="248590" y="97244"/>
                  </a:cubicBezTo>
                  <a:cubicBezTo>
                    <a:pt x="243956" y="118768"/>
                    <a:pt x="219447" y="131006"/>
                    <a:pt x="191746" y="134102"/>
                  </a:cubicBezTo>
                  <a:cubicBezTo>
                    <a:pt x="172953" y="136027"/>
                    <a:pt x="155021" y="135838"/>
                    <a:pt x="137834" y="13425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 name="Freeform 7"/>
            <p:cNvSpPr>
              <a:spLocks/>
            </p:cNvSpPr>
            <p:nvPr/>
          </p:nvSpPr>
          <p:spPr bwMode="auto">
            <a:xfrm rot="21064630">
              <a:off x="2612505" y="6185543"/>
              <a:ext cx="1361615" cy="725439"/>
            </a:xfrm>
            <a:custGeom>
              <a:avLst/>
              <a:gdLst/>
              <a:ahLst/>
              <a:cxnLst/>
              <a:rect l="l" t="t" r="r" b="b"/>
              <a:pathLst>
                <a:path w="1019800" h="678036">
                  <a:moveTo>
                    <a:pt x="834352" y="20653"/>
                  </a:moveTo>
                  <a:cubicBezTo>
                    <a:pt x="815935" y="83585"/>
                    <a:pt x="806727" y="206378"/>
                    <a:pt x="814401" y="249356"/>
                  </a:cubicBezTo>
                  <a:cubicBezTo>
                    <a:pt x="823609" y="290798"/>
                    <a:pt x="941781" y="243216"/>
                    <a:pt x="989357" y="269309"/>
                  </a:cubicBezTo>
                  <a:cubicBezTo>
                    <a:pt x="1007773" y="280054"/>
                    <a:pt x="1024655" y="330706"/>
                    <a:pt x="1018516" y="366009"/>
                  </a:cubicBezTo>
                  <a:cubicBezTo>
                    <a:pt x="1012377" y="399777"/>
                    <a:pt x="986287" y="428941"/>
                    <a:pt x="941781" y="430476"/>
                  </a:cubicBezTo>
                  <a:cubicBezTo>
                    <a:pt x="926434" y="430476"/>
                    <a:pt x="908017" y="427406"/>
                    <a:pt x="889601" y="425871"/>
                  </a:cubicBezTo>
                  <a:cubicBezTo>
                    <a:pt x="874254" y="424336"/>
                    <a:pt x="851233" y="418197"/>
                    <a:pt x="838956" y="421267"/>
                  </a:cubicBezTo>
                  <a:cubicBezTo>
                    <a:pt x="823609" y="425871"/>
                    <a:pt x="817470" y="459639"/>
                    <a:pt x="815935" y="476523"/>
                  </a:cubicBezTo>
                  <a:cubicBezTo>
                    <a:pt x="811331" y="547130"/>
                    <a:pt x="826678" y="617736"/>
                    <a:pt x="835886" y="677598"/>
                  </a:cubicBezTo>
                  <a:lnTo>
                    <a:pt x="830865" y="678036"/>
                  </a:lnTo>
                  <a:lnTo>
                    <a:pt x="579460" y="638564"/>
                  </a:lnTo>
                  <a:cubicBezTo>
                    <a:pt x="582752" y="608500"/>
                    <a:pt x="596735" y="573563"/>
                    <a:pt x="594938" y="550199"/>
                  </a:cubicBezTo>
                  <a:cubicBezTo>
                    <a:pt x="593403" y="513361"/>
                    <a:pt x="564244" y="488803"/>
                    <a:pt x="536619" y="484198"/>
                  </a:cubicBezTo>
                  <a:cubicBezTo>
                    <a:pt x="508995" y="481128"/>
                    <a:pt x="476766" y="484198"/>
                    <a:pt x="455280" y="496477"/>
                  </a:cubicBezTo>
                  <a:cubicBezTo>
                    <a:pt x="425004" y="514646"/>
                    <a:pt x="430564" y="577615"/>
                    <a:pt x="436667" y="616145"/>
                  </a:cubicBezTo>
                  <a:lnTo>
                    <a:pt x="205482" y="579848"/>
                  </a:lnTo>
                  <a:cubicBezTo>
                    <a:pt x="210944" y="515341"/>
                    <a:pt x="205166" y="445855"/>
                    <a:pt x="183637" y="430476"/>
                  </a:cubicBezTo>
                  <a:cubicBezTo>
                    <a:pt x="151409" y="407452"/>
                    <a:pt x="56257" y="448895"/>
                    <a:pt x="17889" y="412057"/>
                  </a:cubicBezTo>
                  <a:cubicBezTo>
                    <a:pt x="-5131" y="390568"/>
                    <a:pt x="-5131" y="321497"/>
                    <a:pt x="13285" y="292333"/>
                  </a:cubicBezTo>
                  <a:cubicBezTo>
                    <a:pt x="31702" y="260100"/>
                    <a:pt x="79278" y="266240"/>
                    <a:pt x="120714" y="272380"/>
                  </a:cubicBezTo>
                  <a:cubicBezTo>
                    <a:pt x="134527" y="273915"/>
                    <a:pt x="160617" y="286194"/>
                    <a:pt x="177499" y="281589"/>
                  </a:cubicBezTo>
                  <a:cubicBezTo>
                    <a:pt x="191311" y="276984"/>
                    <a:pt x="194380" y="249356"/>
                    <a:pt x="195915" y="227867"/>
                  </a:cubicBezTo>
                  <a:cubicBezTo>
                    <a:pt x="202054" y="151121"/>
                    <a:pt x="188242" y="89724"/>
                    <a:pt x="183637" y="23723"/>
                  </a:cubicBezTo>
                  <a:cubicBezTo>
                    <a:pt x="228144" y="19118"/>
                    <a:pt x="275720" y="5304"/>
                    <a:pt x="324830" y="699"/>
                  </a:cubicBezTo>
                  <a:cubicBezTo>
                    <a:pt x="375475" y="-2370"/>
                    <a:pt x="432259" y="3769"/>
                    <a:pt x="439933" y="37537"/>
                  </a:cubicBezTo>
                  <a:cubicBezTo>
                    <a:pt x="441468" y="49816"/>
                    <a:pt x="433794" y="92794"/>
                    <a:pt x="432259" y="103539"/>
                  </a:cubicBezTo>
                  <a:cubicBezTo>
                    <a:pt x="429190" y="125028"/>
                    <a:pt x="421516" y="152656"/>
                    <a:pt x="429190" y="174145"/>
                  </a:cubicBezTo>
                  <a:cubicBezTo>
                    <a:pt x="444537" y="217123"/>
                    <a:pt x="547362" y="226332"/>
                    <a:pt x="579591" y="192564"/>
                  </a:cubicBezTo>
                  <a:cubicBezTo>
                    <a:pt x="593403" y="178749"/>
                    <a:pt x="591869" y="143446"/>
                    <a:pt x="590334" y="118888"/>
                  </a:cubicBezTo>
                  <a:cubicBezTo>
                    <a:pt x="587264" y="94329"/>
                    <a:pt x="573452" y="74375"/>
                    <a:pt x="576522" y="51351"/>
                  </a:cubicBezTo>
                  <a:cubicBezTo>
                    <a:pt x="582660" y="-13115"/>
                    <a:pt x="683951" y="6839"/>
                    <a:pt x="742269" y="11444"/>
                  </a:cubicBezTo>
                  <a:cubicBezTo>
                    <a:pt x="774498" y="14513"/>
                    <a:pt x="805192" y="17583"/>
                    <a:pt x="834352"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 name="Freeform 7"/>
            <p:cNvSpPr>
              <a:spLocks/>
            </p:cNvSpPr>
            <p:nvPr/>
          </p:nvSpPr>
          <p:spPr bwMode="auto">
            <a:xfrm rot="15664630" flipV="1">
              <a:off x="3653600" y="5927065"/>
              <a:ext cx="956003" cy="933204"/>
            </a:xfrm>
            <a:custGeom>
              <a:avLst/>
              <a:gdLst/>
              <a:ahLst/>
              <a:cxnLst/>
              <a:rect l="l" t="t" r="r" b="b"/>
              <a:pathLst>
                <a:path w="893534" h="698936">
                  <a:moveTo>
                    <a:pt x="892874" y="331342"/>
                  </a:moveTo>
                  <a:cubicBezTo>
                    <a:pt x="889858" y="299632"/>
                    <a:pt x="876933" y="277366"/>
                    <a:pt x="863091" y="269294"/>
                  </a:cubicBezTo>
                  <a:cubicBezTo>
                    <a:pt x="815574" y="243224"/>
                    <a:pt x="707180" y="313606"/>
                    <a:pt x="688112" y="249374"/>
                  </a:cubicBezTo>
                  <a:cubicBezTo>
                    <a:pt x="680566" y="206390"/>
                    <a:pt x="689743" y="83589"/>
                    <a:pt x="708098" y="20685"/>
                  </a:cubicBezTo>
                  <a:lnTo>
                    <a:pt x="616121" y="11459"/>
                  </a:lnTo>
                  <a:cubicBezTo>
                    <a:pt x="557794" y="6847"/>
                    <a:pt x="456437" y="-13073"/>
                    <a:pt x="450319" y="51368"/>
                  </a:cubicBezTo>
                  <a:cubicBezTo>
                    <a:pt x="447260" y="74363"/>
                    <a:pt x="461128" y="94352"/>
                    <a:pt x="464085" y="118955"/>
                  </a:cubicBezTo>
                  <a:cubicBezTo>
                    <a:pt x="465614" y="143487"/>
                    <a:pt x="467144" y="178713"/>
                    <a:pt x="453378" y="192551"/>
                  </a:cubicBezTo>
                  <a:cubicBezTo>
                    <a:pt x="421155" y="226310"/>
                    <a:pt x="318268" y="217084"/>
                    <a:pt x="302973" y="174170"/>
                  </a:cubicBezTo>
                  <a:cubicBezTo>
                    <a:pt x="295223" y="152713"/>
                    <a:pt x="302973" y="125035"/>
                    <a:pt x="305930" y="103508"/>
                  </a:cubicBezTo>
                  <a:cubicBezTo>
                    <a:pt x="307459" y="92815"/>
                    <a:pt x="315209" y="49831"/>
                    <a:pt x="313680" y="37599"/>
                  </a:cubicBezTo>
                  <a:cubicBezTo>
                    <a:pt x="305930" y="3841"/>
                    <a:pt x="249235" y="-2379"/>
                    <a:pt x="198556" y="696"/>
                  </a:cubicBezTo>
                  <a:cubicBezTo>
                    <a:pt x="149407" y="5309"/>
                    <a:pt x="101889" y="19148"/>
                    <a:pt x="57328" y="23761"/>
                  </a:cubicBezTo>
                  <a:cubicBezTo>
                    <a:pt x="62019" y="89739"/>
                    <a:pt x="75785" y="151105"/>
                    <a:pt x="69667" y="227917"/>
                  </a:cubicBezTo>
                  <a:cubicBezTo>
                    <a:pt x="68035" y="249374"/>
                    <a:pt x="65078" y="276982"/>
                    <a:pt x="51210" y="281595"/>
                  </a:cubicBezTo>
                  <a:cubicBezTo>
                    <a:pt x="36470" y="285636"/>
                    <a:pt x="14608" y="276696"/>
                    <a:pt x="0" y="273786"/>
                  </a:cubicBezTo>
                  <a:lnTo>
                    <a:pt x="23446" y="423118"/>
                  </a:lnTo>
                  <a:lnTo>
                    <a:pt x="57328" y="430466"/>
                  </a:lnTo>
                  <a:cubicBezTo>
                    <a:pt x="89653" y="453531"/>
                    <a:pt x="86491" y="597789"/>
                    <a:pt x="66607" y="665306"/>
                  </a:cubicBezTo>
                  <a:cubicBezTo>
                    <a:pt x="121875" y="679145"/>
                    <a:pt x="183159" y="705284"/>
                    <a:pt x="258412" y="697526"/>
                  </a:cubicBezTo>
                  <a:cubicBezTo>
                    <a:pt x="286046" y="694451"/>
                    <a:pt x="310620" y="682220"/>
                    <a:pt x="315209" y="660693"/>
                  </a:cubicBezTo>
                  <a:cubicBezTo>
                    <a:pt x="316739" y="648462"/>
                    <a:pt x="312150" y="631548"/>
                    <a:pt x="310620" y="617709"/>
                  </a:cubicBezTo>
                  <a:cubicBezTo>
                    <a:pt x="304401" y="579338"/>
                    <a:pt x="298282" y="514897"/>
                    <a:pt x="328975" y="496515"/>
                  </a:cubicBezTo>
                  <a:cubicBezTo>
                    <a:pt x="350491" y="484214"/>
                    <a:pt x="382713" y="481138"/>
                    <a:pt x="410449" y="484214"/>
                  </a:cubicBezTo>
                  <a:cubicBezTo>
                    <a:pt x="438082" y="488827"/>
                    <a:pt x="467144" y="513359"/>
                    <a:pt x="468775" y="550192"/>
                  </a:cubicBezTo>
                  <a:cubicBezTo>
                    <a:pt x="471834" y="590171"/>
                    <a:pt x="428905" y="663768"/>
                    <a:pt x="465614" y="688370"/>
                  </a:cubicBezTo>
                  <a:cubicBezTo>
                    <a:pt x="494778" y="706752"/>
                    <a:pt x="554736" y="691446"/>
                    <a:pt x="585428" y="688370"/>
                  </a:cubicBezTo>
                  <a:cubicBezTo>
                    <a:pt x="631417" y="683757"/>
                    <a:pt x="665168" y="682220"/>
                    <a:pt x="709729" y="677607"/>
                  </a:cubicBezTo>
                  <a:cubicBezTo>
                    <a:pt x="700450" y="617709"/>
                    <a:pt x="685052" y="547187"/>
                    <a:pt x="689743" y="476526"/>
                  </a:cubicBezTo>
                  <a:cubicBezTo>
                    <a:pt x="691272" y="459612"/>
                    <a:pt x="697391" y="425853"/>
                    <a:pt x="712788" y="421240"/>
                  </a:cubicBezTo>
                  <a:cubicBezTo>
                    <a:pt x="725024" y="418165"/>
                    <a:pt x="747968" y="424386"/>
                    <a:pt x="763467" y="425853"/>
                  </a:cubicBezTo>
                  <a:cubicBezTo>
                    <a:pt x="781720" y="427391"/>
                    <a:pt x="800176" y="430466"/>
                    <a:pt x="815574" y="430466"/>
                  </a:cubicBezTo>
                  <a:cubicBezTo>
                    <a:pt x="860032" y="428999"/>
                    <a:pt x="886137" y="415998"/>
                    <a:pt x="892255" y="366025"/>
                  </a:cubicBezTo>
                  <a:cubicBezTo>
                    <a:pt x="893784" y="353532"/>
                    <a:pt x="893880" y="341912"/>
                    <a:pt x="892874"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 name="Freeform 7"/>
            <p:cNvSpPr>
              <a:spLocks/>
            </p:cNvSpPr>
            <p:nvPr/>
          </p:nvSpPr>
          <p:spPr bwMode="auto">
            <a:xfrm rot="4864630">
              <a:off x="2610046" y="5393006"/>
              <a:ext cx="1101780" cy="961163"/>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 name="Freeform 7"/>
            <p:cNvSpPr>
              <a:spLocks/>
            </p:cNvSpPr>
            <p:nvPr/>
          </p:nvSpPr>
          <p:spPr bwMode="auto">
            <a:xfrm rot="10264630">
              <a:off x="3331951" y="5398229"/>
              <a:ext cx="1361611" cy="747790"/>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 name="Freeform 7"/>
            <p:cNvSpPr>
              <a:spLocks/>
            </p:cNvSpPr>
            <p:nvPr/>
          </p:nvSpPr>
          <p:spPr bwMode="auto">
            <a:xfrm rot="21064630">
              <a:off x="897183" y="6392109"/>
              <a:ext cx="1361406" cy="515148"/>
            </a:xfrm>
            <a:custGeom>
              <a:avLst/>
              <a:gdLst/>
              <a:ahLst/>
              <a:cxnLst/>
              <a:rect l="l" t="t" r="r" b="b"/>
              <a:pathLst>
                <a:path w="1019644" h="481486">
                  <a:moveTo>
                    <a:pt x="834196" y="20653"/>
                  </a:moveTo>
                  <a:cubicBezTo>
                    <a:pt x="815779" y="83585"/>
                    <a:pt x="806571" y="206378"/>
                    <a:pt x="814245" y="249356"/>
                  </a:cubicBezTo>
                  <a:cubicBezTo>
                    <a:pt x="823453" y="290798"/>
                    <a:pt x="941625" y="243216"/>
                    <a:pt x="989201" y="269310"/>
                  </a:cubicBezTo>
                  <a:cubicBezTo>
                    <a:pt x="1007617" y="280054"/>
                    <a:pt x="1024499" y="330706"/>
                    <a:pt x="1018360" y="366010"/>
                  </a:cubicBezTo>
                  <a:cubicBezTo>
                    <a:pt x="1012221" y="399777"/>
                    <a:pt x="986131" y="428941"/>
                    <a:pt x="941625" y="430476"/>
                  </a:cubicBezTo>
                  <a:cubicBezTo>
                    <a:pt x="926278" y="430476"/>
                    <a:pt x="907861" y="427406"/>
                    <a:pt x="889445" y="425871"/>
                  </a:cubicBezTo>
                  <a:cubicBezTo>
                    <a:pt x="874098" y="424336"/>
                    <a:pt x="851077" y="418197"/>
                    <a:pt x="838800" y="421267"/>
                  </a:cubicBezTo>
                  <a:cubicBezTo>
                    <a:pt x="823453" y="425871"/>
                    <a:pt x="817314" y="459639"/>
                    <a:pt x="815779" y="476523"/>
                  </a:cubicBezTo>
                  <a:lnTo>
                    <a:pt x="816007" y="481486"/>
                  </a:lnTo>
                  <a:lnTo>
                    <a:pt x="37" y="353375"/>
                  </a:lnTo>
                  <a:cubicBezTo>
                    <a:pt x="-460" y="330304"/>
                    <a:pt x="4142" y="306566"/>
                    <a:pt x="13129" y="292333"/>
                  </a:cubicBezTo>
                  <a:cubicBezTo>
                    <a:pt x="31546" y="260100"/>
                    <a:pt x="79122" y="266240"/>
                    <a:pt x="120559" y="272380"/>
                  </a:cubicBezTo>
                  <a:cubicBezTo>
                    <a:pt x="134371" y="273915"/>
                    <a:pt x="160461" y="286194"/>
                    <a:pt x="177343" y="281589"/>
                  </a:cubicBezTo>
                  <a:cubicBezTo>
                    <a:pt x="191155" y="276984"/>
                    <a:pt x="194224" y="249356"/>
                    <a:pt x="195759" y="227867"/>
                  </a:cubicBezTo>
                  <a:cubicBezTo>
                    <a:pt x="201898" y="151121"/>
                    <a:pt x="188086" y="89724"/>
                    <a:pt x="183481" y="23723"/>
                  </a:cubicBezTo>
                  <a:cubicBezTo>
                    <a:pt x="227988" y="19118"/>
                    <a:pt x="275564" y="5304"/>
                    <a:pt x="324674" y="699"/>
                  </a:cubicBezTo>
                  <a:cubicBezTo>
                    <a:pt x="375319" y="-2370"/>
                    <a:pt x="432104" y="3769"/>
                    <a:pt x="439777" y="37537"/>
                  </a:cubicBezTo>
                  <a:cubicBezTo>
                    <a:pt x="441312" y="49816"/>
                    <a:pt x="433638" y="92794"/>
                    <a:pt x="432103" y="103539"/>
                  </a:cubicBezTo>
                  <a:cubicBezTo>
                    <a:pt x="429034" y="125028"/>
                    <a:pt x="421361" y="152656"/>
                    <a:pt x="429034" y="174145"/>
                  </a:cubicBezTo>
                  <a:cubicBezTo>
                    <a:pt x="444381" y="217123"/>
                    <a:pt x="547206" y="226332"/>
                    <a:pt x="579435" y="192564"/>
                  </a:cubicBezTo>
                  <a:cubicBezTo>
                    <a:pt x="593247" y="178750"/>
                    <a:pt x="591713" y="143446"/>
                    <a:pt x="590178" y="118888"/>
                  </a:cubicBezTo>
                  <a:cubicBezTo>
                    <a:pt x="587109" y="94329"/>
                    <a:pt x="573296" y="74375"/>
                    <a:pt x="576366" y="51351"/>
                  </a:cubicBezTo>
                  <a:cubicBezTo>
                    <a:pt x="582504" y="-13115"/>
                    <a:pt x="683795" y="6839"/>
                    <a:pt x="742114" y="11444"/>
                  </a:cubicBezTo>
                  <a:cubicBezTo>
                    <a:pt x="774342" y="14514"/>
                    <a:pt x="805036" y="17583"/>
                    <a:pt x="834196"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 name="Freeform 7"/>
            <p:cNvSpPr>
              <a:spLocks/>
            </p:cNvSpPr>
            <p:nvPr/>
          </p:nvSpPr>
          <p:spPr bwMode="auto">
            <a:xfrm rot="15664630" flipV="1">
              <a:off x="2020918" y="6053297"/>
              <a:ext cx="792822" cy="930976"/>
            </a:xfrm>
            <a:custGeom>
              <a:avLst/>
              <a:gdLst/>
              <a:ahLst/>
              <a:cxnLst/>
              <a:rect l="l" t="t" r="r" b="b"/>
              <a:pathLst>
                <a:path w="741016" h="697267">
                  <a:moveTo>
                    <a:pt x="740356" y="331342"/>
                  </a:moveTo>
                  <a:cubicBezTo>
                    <a:pt x="737340" y="299631"/>
                    <a:pt x="724415" y="277366"/>
                    <a:pt x="710573" y="269294"/>
                  </a:cubicBezTo>
                  <a:cubicBezTo>
                    <a:pt x="663056" y="243224"/>
                    <a:pt x="554662" y="313605"/>
                    <a:pt x="535594" y="249374"/>
                  </a:cubicBezTo>
                  <a:cubicBezTo>
                    <a:pt x="528048" y="206390"/>
                    <a:pt x="537225" y="83589"/>
                    <a:pt x="555580" y="20685"/>
                  </a:cubicBezTo>
                  <a:lnTo>
                    <a:pt x="463603" y="11459"/>
                  </a:lnTo>
                  <a:cubicBezTo>
                    <a:pt x="405277" y="6846"/>
                    <a:pt x="303919" y="-13073"/>
                    <a:pt x="297801" y="51368"/>
                  </a:cubicBezTo>
                  <a:cubicBezTo>
                    <a:pt x="294742" y="74363"/>
                    <a:pt x="308610" y="94352"/>
                    <a:pt x="311567" y="118954"/>
                  </a:cubicBezTo>
                  <a:cubicBezTo>
                    <a:pt x="313096" y="143487"/>
                    <a:pt x="314626" y="178713"/>
                    <a:pt x="300860" y="192551"/>
                  </a:cubicBezTo>
                  <a:cubicBezTo>
                    <a:pt x="268638" y="226309"/>
                    <a:pt x="165750" y="217084"/>
                    <a:pt x="150455" y="174170"/>
                  </a:cubicBezTo>
                  <a:cubicBezTo>
                    <a:pt x="142705" y="152713"/>
                    <a:pt x="150455" y="125035"/>
                    <a:pt x="153412" y="103508"/>
                  </a:cubicBezTo>
                  <a:cubicBezTo>
                    <a:pt x="154941" y="92815"/>
                    <a:pt x="162691" y="49831"/>
                    <a:pt x="161162" y="37599"/>
                  </a:cubicBezTo>
                  <a:cubicBezTo>
                    <a:pt x="153412" y="3841"/>
                    <a:pt x="96717" y="-2379"/>
                    <a:pt x="46038" y="696"/>
                  </a:cubicBezTo>
                  <a:cubicBezTo>
                    <a:pt x="30468" y="2157"/>
                    <a:pt x="15063" y="4544"/>
                    <a:pt x="0" y="8036"/>
                  </a:cubicBezTo>
                  <a:lnTo>
                    <a:pt x="108143" y="696828"/>
                  </a:lnTo>
                  <a:cubicBezTo>
                    <a:pt x="134883" y="693762"/>
                    <a:pt x="158230" y="681620"/>
                    <a:pt x="162691" y="660693"/>
                  </a:cubicBezTo>
                  <a:cubicBezTo>
                    <a:pt x="164221" y="648462"/>
                    <a:pt x="159632" y="631547"/>
                    <a:pt x="158102" y="617709"/>
                  </a:cubicBezTo>
                  <a:cubicBezTo>
                    <a:pt x="151883" y="579337"/>
                    <a:pt x="145765" y="514896"/>
                    <a:pt x="176457" y="496515"/>
                  </a:cubicBezTo>
                  <a:cubicBezTo>
                    <a:pt x="197973" y="484214"/>
                    <a:pt x="230195" y="481138"/>
                    <a:pt x="257931" y="484213"/>
                  </a:cubicBezTo>
                  <a:cubicBezTo>
                    <a:pt x="285564" y="488827"/>
                    <a:pt x="314626" y="513359"/>
                    <a:pt x="316257" y="550192"/>
                  </a:cubicBezTo>
                  <a:cubicBezTo>
                    <a:pt x="319316" y="590171"/>
                    <a:pt x="276387" y="663768"/>
                    <a:pt x="313096" y="688370"/>
                  </a:cubicBezTo>
                  <a:cubicBezTo>
                    <a:pt x="342260" y="706752"/>
                    <a:pt x="402218" y="691445"/>
                    <a:pt x="432911" y="688370"/>
                  </a:cubicBezTo>
                  <a:cubicBezTo>
                    <a:pt x="478899" y="683757"/>
                    <a:pt x="512651" y="682220"/>
                    <a:pt x="557211" y="677607"/>
                  </a:cubicBezTo>
                  <a:cubicBezTo>
                    <a:pt x="547932" y="617709"/>
                    <a:pt x="532535" y="547187"/>
                    <a:pt x="537225" y="476525"/>
                  </a:cubicBezTo>
                  <a:cubicBezTo>
                    <a:pt x="538755" y="459611"/>
                    <a:pt x="544873" y="425853"/>
                    <a:pt x="560270" y="421240"/>
                  </a:cubicBezTo>
                  <a:cubicBezTo>
                    <a:pt x="572506" y="418165"/>
                    <a:pt x="595450" y="424385"/>
                    <a:pt x="610949" y="425853"/>
                  </a:cubicBezTo>
                  <a:cubicBezTo>
                    <a:pt x="629202" y="427391"/>
                    <a:pt x="647658" y="430466"/>
                    <a:pt x="663056" y="430466"/>
                  </a:cubicBezTo>
                  <a:cubicBezTo>
                    <a:pt x="707514" y="428998"/>
                    <a:pt x="733619" y="415998"/>
                    <a:pt x="739737" y="366025"/>
                  </a:cubicBezTo>
                  <a:cubicBezTo>
                    <a:pt x="741266" y="353532"/>
                    <a:pt x="741362" y="341912"/>
                    <a:pt x="740356"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 name="Freeform 7"/>
            <p:cNvSpPr>
              <a:spLocks/>
            </p:cNvSpPr>
            <p:nvPr/>
          </p:nvSpPr>
          <p:spPr bwMode="auto">
            <a:xfrm rot="4864630">
              <a:off x="914866" y="5598312"/>
              <a:ext cx="1101780" cy="961163"/>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 name="Freeform 7"/>
            <p:cNvSpPr>
              <a:spLocks/>
            </p:cNvSpPr>
            <p:nvPr/>
          </p:nvSpPr>
          <p:spPr bwMode="auto">
            <a:xfrm rot="10264630">
              <a:off x="1636773" y="5603535"/>
              <a:ext cx="1361611" cy="747790"/>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 name="Freeform 7"/>
            <p:cNvSpPr>
              <a:spLocks/>
            </p:cNvSpPr>
            <p:nvPr/>
          </p:nvSpPr>
          <p:spPr bwMode="auto">
            <a:xfrm rot="21064630">
              <a:off x="-2940" y="6562369"/>
              <a:ext cx="532490" cy="326025"/>
            </a:xfrm>
            <a:custGeom>
              <a:avLst/>
              <a:gdLst/>
              <a:ahLst/>
              <a:cxnLst/>
              <a:rect l="l" t="t" r="r" b="b"/>
              <a:pathLst>
                <a:path w="398816" h="304721">
                  <a:moveTo>
                    <a:pt x="219644" y="15087"/>
                  </a:moveTo>
                  <a:cubicBezTo>
                    <a:pt x="201227" y="78019"/>
                    <a:pt x="192019" y="200812"/>
                    <a:pt x="199693" y="243789"/>
                  </a:cubicBezTo>
                  <a:cubicBezTo>
                    <a:pt x="208901" y="285232"/>
                    <a:pt x="327073" y="237650"/>
                    <a:pt x="374649" y="263743"/>
                  </a:cubicBezTo>
                  <a:cubicBezTo>
                    <a:pt x="384153" y="269288"/>
                    <a:pt x="393249" y="285463"/>
                    <a:pt x="398816" y="304721"/>
                  </a:cubicBezTo>
                  <a:lnTo>
                    <a:pt x="0" y="242106"/>
                  </a:lnTo>
                  <a:lnTo>
                    <a:pt x="37978" y="215"/>
                  </a:lnTo>
                  <a:cubicBezTo>
                    <a:pt x="68349" y="-1084"/>
                    <a:pt x="102063" y="3864"/>
                    <a:pt x="127562" y="5877"/>
                  </a:cubicBezTo>
                  <a:cubicBezTo>
                    <a:pt x="159790" y="8947"/>
                    <a:pt x="190484" y="12017"/>
                    <a:pt x="219644" y="1508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 name="Freeform 7"/>
            <p:cNvSpPr>
              <a:spLocks/>
            </p:cNvSpPr>
            <p:nvPr/>
          </p:nvSpPr>
          <p:spPr bwMode="auto">
            <a:xfrm rot="15664630" flipV="1">
              <a:off x="420075" y="6146974"/>
              <a:ext cx="542335" cy="924393"/>
            </a:xfrm>
            <a:custGeom>
              <a:avLst/>
              <a:gdLst/>
              <a:ahLst/>
              <a:cxnLst/>
              <a:rect l="l" t="t" r="r" b="b"/>
              <a:pathLst>
                <a:path w="506897" h="692337">
                  <a:moveTo>
                    <a:pt x="506237" y="326412"/>
                  </a:moveTo>
                  <a:cubicBezTo>
                    <a:pt x="503221" y="294701"/>
                    <a:pt x="490297" y="272436"/>
                    <a:pt x="476454" y="264364"/>
                  </a:cubicBezTo>
                  <a:cubicBezTo>
                    <a:pt x="428937" y="238294"/>
                    <a:pt x="320543" y="308676"/>
                    <a:pt x="301475" y="244444"/>
                  </a:cubicBezTo>
                  <a:cubicBezTo>
                    <a:pt x="293929" y="201460"/>
                    <a:pt x="303107" y="78659"/>
                    <a:pt x="321461" y="15755"/>
                  </a:cubicBezTo>
                  <a:lnTo>
                    <a:pt x="229485" y="6529"/>
                  </a:lnTo>
                  <a:cubicBezTo>
                    <a:pt x="171158" y="1916"/>
                    <a:pt x="69800" y="-18003"/>
                    <a:pt x="63682" y="46438"/>
                  </a:cubicBezTo>
                  <a:cubicBezTo>
                    <a:pt x="60623" y="69433"/>
                    <a:pt x="74491" y="89422"/>
                    <a:pt x="77448" y="114024"/>
                  </a:cubicBezTo>
                  <a:cubicBezTo>
                    <a:pt x="78978" y="138557"/>
                    <a:pt x="80507" y="173783"/>
                    <a:pt x="66741" y="187621"/>
                  </a:cubicBezTo>
                  <a:cubicBezTo>
                    <a:pt x="53124" y="201887"/>
                    <a:pt x="26890" y="208477"/>
                    <a:pt x="0" y="206497"/>
                  </a:cubicBezTo>
                  <a:lnTo>
                    <a:pt x="44581" y="490442"/>
                  </a:lnTo>
                  <a:cubicBezTo>
                    <a:pt x="65336" y="498295"/>
                    <a:pt x="80955" y="518542"/>
                    <a:pt x="82139" y="545262"/>
                  </a:cubicBezTo>
                  <a:cubicBezTo>
                    <a:pt x="83897" y="568239"/>
                    <a:pt x="70465" y="602320"/>
                    <a:pt x="66806" y="632003"/>
                  </a:cubicBezTo>
                  <a:lnTo>
                    <a:pt x="74022" y="677963"/>
                  </a:lnTo>
                  <a:lnTo>
                    <a:pt x="78977" y="683440"/>
                  </a:lnTo>
                  <a:cubicBezTo>
                    <a:pt x="108141" y="701822"/>
                    <a:pt x="168099" y="686515"/>
                    <a:pt x="198792" y="683440"/>
                  </a:cubicBezTo>
                  <a:cubicBezTo>
                    <a:pt x="244780" y="678827"/>
                    <a:pt x="278532" y="677290"/>
                    <a:pt x="323093" y="672677"/>
                  </a:cubicBezTo>
                  <a:cubicBezTo>
                    <a:pt x="313813" y="612779"/>
                    <a:pt x="298416" y="542257"/>
                    <a:pt x="303107" y="471595"/>
                  </a:cubicBezTo>
                  <a:cubicBezTo>
                    <a:pt x="304636" y="454681"/>
                    <a:pt x="310754" y="420923"/>
                    <a:pt x="326152" y="416310"/>
                  </a:cubicBezTo>
                  <a:cubicBezTo>
                    <a:pt x="338388" y="413235"/>
                    <a:pt x="361331" y="419455"/>
                    <a:pt x="376830" y="420923"/>
                  </a:cubicBezTo>
                  <a:cubicBezTo>
                    <a:pt x="395083" y="422461"/>
                    <a:pt x="413540" y="425536"/>
                    <a:pt x="428937" y="425536"/>
                  </a:cubicBezTo>
                  <a:cubicBezTo>
                    <a:pt x="473395" y="424068"/>
                    <a:pt x="499500" y="411068"/>
                    <a:pt x="505618" y="361095"/>
                  </a:cubicBezTo>
                  <a:cubicBezTo>
                    <a:pt x="507148" y="348602"/>
                    <a:pt x="507243" y="336982"/>
                    <a:pt x="506237" y="32641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 name="Freeform 7"/>
            <p:cNvSpPr>
              <a:spLocks/>
            </p:cNvSpPr>
            <p:nvPr/>
          </p:nvSpPr>
          <p:spPr bwMode="auto">
            <a:xfrm rot="4864630">
              <a:off x="-257781" y="6115316"/>
              <a:ext cx="696207" cy="271586"/>
            </a:xfrm>
            <a:custGeom>
              <a:avLst/>
              <a:gdLst/>
              <a:ahLst/>
              <a:cxnLst/>
              <a:rect l="l" t="t" r="r" b="b"/>
              <a:pathLst>
                <a:path w="650714" h="203408">
                  <a:moveTo>
                    <a:pt x="392884" y="51352"/>
                  </a:moveTo>
                  <a:cubicBezTo>
                    <a:pt x="399023" y="-13115"/>
                    <a:pt x="500313" y="6839"/>
                    <a:pt x="558632" y="11444"/>
                  </a:cubicBezTo>
                  <a:cubicBezTo>
                    <a:pt x="590860" y="14513"/>
                    <a:pt x="621555" y="17583"/>
                    <a:pt x="650714" y="20653"/>
                  </a:cubicBezTo>
                  <a:cubicBezTo>
                    <a:pt x="636979" y="67589"/>
                    <a:pt x="628365" y="147823"/>
                    <a:pt x="628097" y="203408"/>
                  </a:cubicBezTo>
                  <a:lnTo>
                    <a:pt x="404198" y="168254"/>
                  </a:lnTo>
                  <a:cubicBezTo>
                    <a:pt x="408570" y="152882"/>
                    <a:pt x="407633" y="133882"/>
                    <a:pt x="406696" y="118888"/>
                  </a:cubicBezTo>
                  <a:cubicBezTo>
                    <a:pt x="403627" y="94329"/>
                    <a:pt x="389815" y="74375"/>
                    <a:pt x="392884" y="51352"/>
                  </a:cubicBezTo>
                  <a:close/>
                  <a:moveTo>
                    <a:pt x="0" y="23723"/>
                  </a:moveTo>
                  <a:cubicBezTo>
                    <a:pt x="44506" y="19118"/>
                    <a:pt x="92082" y="5304"/>
                    <a:pt x="141192" y="699"/>
                  </a:cubicBezTo>
                  <a:cubicBezTo>
                    <a:pt x="191838" y="-2371"/>
                    <a:pt x="248622" y="3769"/>
                    <a:pt x="256295" y="37537"/>
                  </a:cubicBezTo>
                  <a:cubicBezTo>
                    <a:pt x="257830" y="49817"/>
                    <a:pt x="250157" y="92794"/>
                    <a:pt x="248621" y="103539"/>
                  </a:cubicBezTo>
                  <a:cubicBezTo>
                    <a:pt x="246916" y="115480"/>
                    <a:pt x="243789" y="129318"/>
                    <a:pt x="243352" y="143001"/>
                  </a:cubicBezTo>
                  <a:lnTo>
                    <a:pt x="8546" y="106136"/>
                  </a:lnTo>
                  <a:cubicBezTo>
                    <a:pt x="5510" y="78489"/>
                    <a:pt x="1938" y="51514"/>
                    <a:pt x="0" y="23723"/>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 name="Freeform 7"/>
            <p:cNvSpPr>
              <a:spLocks/>
            </p:cNvSpPr>
            <p:nvPr/>
          </p:nvSpPr>
          <p:spPr bwMode="auto">
            <a:xfrm rot="10264630">
              <a:off x="-6390" y="5813754"/>
              <a:ext cx="1305717" cy="747800"/>
            </a:xfrm>
            <a:custGeom>
              <a:avLst/>
              <a:gdLst/>
              <a:ahLst/>
              <a:cxnLst/>
              <a:rect l="l" t="t" r="r" b="b"/>
              <a:pathLst>
                <a:path w="977935" h="698936">
                  <a:moveTo>
                    <a:pt x="330723" y="697698"/>
                  </a:moveTo>
                  <a:cubicBezTo>
                    <a:pt x="279160" y="692950"/>
                    <a:pt x="234287" y="675660"/>
                    <a:pt x="192890" y="665294"/>
                  </a:cubicBezTo>
                  <a:cubicBezTo>
                    <a:pt x="212765" y="597769"/>
                    <a:pt x="215854" y="453507"/>
                    <a:pt x="183622" y="430470"/>
                  </a:cubicBezTo>
                  <a:cubicBezTo>
                    <a:pt x="151390" y="407434"/>
                    <a:pt x="56237" y="448899"/>
                    <a:pt x="17929" y="412042"/>
                  </a:cubicBezTo>
                  <a:cubicBezTo>
                    <a:pt x="-5138" y="390589"/>
                    <a:pt x="-5138" y="321481"/>
                    <a:pt x="13295" y="292326"/>
                  </a:cubicBezTo>
                  <a:cubicBezTo>
                    <a:pt x="31728" y="260076"/>
                    <a:pt x="79304" y="266267"/>
                    <a:pt x="120702" y="272386"/>
                  </a:cubicBezTo>
                  <a:cubicBezTo>
                    <a:pt x="134501" y="273898"/>
                    <a:pt x="160658" y="286207"/>
                    <a:pt x="177443" y="281600"/>
                  </a:cubicBezTo>
                  <a:cubicBezTo>
                    <a:pt x="191345" y="276993"/>
                    <a:pt x="194332" y="249350"/>
                    <a:pt x="195876" y="227898"/>
                  </a:cubicBezTo>
                  <a:cubicBezTo>
                    <a:pt x="202055" y="151087"/>
                    <a:pt x="188256" y="89753"/>
                    <a:pt x="183622" y="23741"/>
                  </a:cubicBezTo>
                  <a:cubicBezTo>
                    <a:pt x="228109" y="19134"/>
                    <a:pt x="275685" y="5312"/>
                    <a:pt x="324805" y="705"/>
                  </a:cubicBezTo>
                  <a:cubicBezTo>
                    <a:pt x="375471" y="-2390"/>
                    <a:pt x="432212" y="3800"/>
                    <a:pt x="439936" y="37562"/>
                  </a:cubicBezTo>
                  <a:cubicBezTo>
                    <a:pt x="441480" y="49801"/>
                    <a:pt x="433757" y="92777"/>
                    <a:pt x="432212" y="103503"/>
                  </a:cubicBezTo>
                  <a:cubicBezTo>
                    <a:pt x="429226" y="125027"/>
                    <a:pt x="421502" y="152671"/>
                    <a:pt x="429226" y="174123"/>
                  </a:cubicBezTo>
                  <a:cubicBezTo>
                    <a:pt x="444570" y="217099"/>
                    <a:pt x="547342" y="226314"/>
                    <a:pt x="579575" y="192552"/>
                  </a:cubicBezTo>
                  <a:cubicBezTo>
                    <a:pt x="593374" y="178730"/>
                    <a:pt x="591829" y="143456"/>
                    <a:pt x="590284" y="118908"/>
                  </a:cubicBezTo>
                  <a:cubicBezTo>
                    <a:pt x="587298" y="94361"/>
                    <a:pt x="573396" y="74348"/>
                    <a:pt x="576485" y="51384"/>
                  </a:cubicBezTo>
                  <a:cubicBezTo>
                    <a:pt x="582664" y="-13117"/>
                    <a:pt x="683995" y="6824"/>
                    <a:pt x="742281" y="11431"/>
                  </a:cubicBezTo>
                  <a:lnTo>
                    <a:pt x="834343" y="20645"/>
                  </a:lnTo>
                  <a:cubicBezTo>
                    <a:pt x="815910" y="83563"/>
                    <a:pt x="806745" y="206373"/>
                    <a:pt x="814366" y="249350"/>
                  </a:cubicBezTo>
                  <a:cubicBezTo>
                    <a:pt x="822975" y="287870"/>
                    <a:pt x="925519" y="249542"/>
                    <a:pt x="977935" y="265655"/>
                  </a:cubicBezTo>
                  <a:lnTo>
                    <a:pt x="952189" y="429635"/>
                  </a:lnTo>
                  <a:cubicBezTo>
                    <a:pt x="948882" y="430872"/>
                    <a:pt x="945411" y="430726"/>
                    <a:pt x="941750" y="430470"/>
                  </a:cubicBezTo>
                  <a:cubicBezTo>
                    <a:pt x="926406" y="430470"/>
                    <a:pt x="907973" y="427375"/>
                    <a:pt x="889643" y="425863"/>
                  </a:cubicBezTo>
                  <a:cubicBezTo>
                    <a:pt x="874196" y="424351"/>
                    <a:pt x="851232" y="418161"/>
                    <a:pt x="838978" y="421256"/>
                  </a:cubicBezTo>
                  <a:cubicBezTo>
                    <a:pt x="823634" y="425863"/>
                    <a:pt x="817455" y="459625"/>
                    <a:pt x="815910" y="476543"/>
                  </a:cubicBezTo>
                  <a:cubicBezTo>
                    <a:pt x="811276" y="547162"/>
                    <a:pt x="826620" y="617710"/>
                    <a:pt x="835888" y="677603"/>
                  </a:cubicBezTo>
                  <a:cubicBezTo>
                    <a:pt x="791401" y="682211"/>
                    <a:pt x="757625" y="683722"/>
                    <a:pt x="711593" y="688330"/>
                  </a:cubicBezTo>
                  <a:cubicBezTo>
                    <a:pt x="680905" y="691425"/>
                    <a:pt x="620972" y="706759"/>
                    <a:pt x="591829" y="688330"/>
                  </a:cubicBezTo>
                  <a:cubicBezTo>
                    <a:pt x="555066" y="663782"/>
                    <a:pt x="598008" y="590139"/>
                    <a:pt x="594918" y="550186"/>
                  </a:cubicBezTo>
                  <a:cubicBezTo>
                    <a:pt x="593374" y="513328"/>
                    <a:pt x="564231" y="488780"/>
                    <a:pt x="536632" y="484173"/>
                  </a:cubicBezTo>
                  <a:cubicBezTo>
                    <a:pt x="509034" y="481150"/>
                    <a:pt x="476802" y="484173"/>
                    <a:pt x="455279" y="496483"/>
                  </a:cubicBezTo>
                  <a:cubicBezTo>
                    <a:pt x="424592" y="514912"/>
                    <a:pt x="430667" y="579341"/>
                    <a:pt x="436846" y="617710"/>
                  </a:cubicBezTo>
                  <a:cubicBezTo>
                    <a:pt x="438391" y="631531"/>
                    <a:pt x="443025" y="648449"/>
                    <a:pt x="441480" y="660686"/>
                  </a:cubicBezTo>
                  <a:cubicBezTo>
                    <a:pt x="436846" y="682211"/>
                    <a:pt x="412337" y="694449"/>
                    <a:pt x="384636" y="697544"/>
                  </a:cubicBezTo>
                  <a:cubicBezTo>
                    <a:pt x="365842" y="699470"/>
                    <a:pt x="347911" y="699281"/>
                    <a:pt x="330723" y="69769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 name="Freeform 7"/>
            <p:cNvSpPr>
              <a:spLocks/>
            </p:cNvSpPr>
            <p:nvPr/>
          </p:nvSpPr>
          <p:spPr bwMode="auto">
            <a:xfrm rot="15664630" flipV="1">
              <a:off x="9452305" y="6476420"/>
              <a:ext cx="256566" cy="554411"/>
            </a:xfrm>
            <a:custGeom>
              <a:avLst/>
              <a:gdLst/>
              <a:ahLst/>
              <a:cxnLst/>
              <a:rect l="l" t="t" r="r" b="b"/>
              <a:pathLst>
                <a:path w="239801" h="415234">
                  <a:moveTo>
                    <a:pt x="54365" y="5453"/>
                  </a:moveTo>
                  <a:lnTo>
                    <a:pt x="0" y="0"/>
                  </a:lnTo>
                  <a:lnTo>
                    <a:pt x="32957" y="209914"/>
                  </a:lnTo>
                  <a:cubicBezTo>
                    <a:pt x="29785" y="155746"/>
                    <a:pt x="38757" y="58943"/>
                    <a:pt x="54365" y="5453"/>
                  </a:cubicBezTo>
                  <a:close/>
                  <a:moveTo>
                    <a:pt x="239141" y="316110"/>
                  </a:moveTo>
                  <a:cubicBezTo>
                    <a:pt x="236125" y="284399"/>
                    <a:pt x="223201" y="262134"/>
                    <a:pt x="209359" y="254062"/>
                  </a:cubicBezTo>
                  <a:cubicBezTo>
                    <a:pt x="163371" y="228831"/>
                    <a:pt x="60364" y="293941"/>
                    <a:pt x="37594" y="239449"/>
                  </a:cubicBezTo>
                  <a:lnTo>
                    <a:pt x="63763" y="406126"/>
                  </a:lnTo>
                  <a:cubicBezTo>
                    <a:pt x="76496" y="404308"/>
                    <a:pt x="96027" y="409323"/>
                    <a:pt x="109734" y="410621"/>
                  </a:cubicBezTo>
                  <a:cubicBezTo>
                    <a:pt x="127987" y="412159"/>
                    <a:pt x="146444" y="415234"/>
                    <a:pt x="161841" y="415234"/>
                  </a:cubicBezTo>
                  <a:cubicBezTo>
                    <a:pt x="206299" y="413767"/>
                    <a:pt x="232404" y="400766"/>
                    <a:pt x="238522" y="350793"/>
                  </a:cubicBezTo>
                  <a:cubicBezTo>
                    <a:pt x="240052" y="338300"/>
                    <a:pt x="240147" y="326680"/>
                    <a:pt x="239141" y="316110"/>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 name="Freeform 7"/>
            <p:cNvSpPr>
              <a:spLocks/>
            </p:cNvSpPr>
            <p:nvPr/>
          </p:nvSpPr>
          <p:spPr bwMode="auto">
            <a:xfrm rot="4864630">
              <a:off x="8060796" y="6022229"/>
              <a:ext cx="849741" cy="933204"/>
            </a:xfrm>
            <a:custGeom>
              <a:avLst/>
              <a:gdLst/>
              <a:ahLst/>
              <a:cxnLst/>
              <a:rect l="l" t="t" r="r" b="b"/>
              <a:pathLst>
                <a:path w="794216" h="698936">
                  <a:moveTo>
                    <a:pt x="2998" y="320322"/>
                  </a:moveTo>
                  <a:cubicBezTo>
                    <a:pt x="5228" y="309410"/>
                    <a:pt x="8681" y="299624"/>
                    <a:pt x="13285" y="292334"/>
                  </a:cubicBezTo>
                  <a:cubicBezTo>
                    <a:pt x="31702" y="260101"/>
                    <a:pt x="79278" y="266240"/>
                    <a:pt x="120714" y="272380"/>
                  </a:cubicBezTo>
                  <a:cubicBezTo>
                    <a:pt x="134527" y="273915"/>
                    <a:pt x="160617" y="286194"/>
                    <a:pt x="177499" y="281589"/>
                  </a:cubicBezTo>
                  <a:cubicBezTo>
                    <a:pt x="191311" y="276984"/>
                    <a:pt x="194380" y="249356"/>
                    <a:pt x="195915" y="227867"/>
                  </a:cubicBezTo>
                  <a:cubicBezTo>
                    <a:pt x="202054" y="151122"/>
                    <a:pt x="188242" y="89725"/>
                    <a:pt x="183637" y="23723"/>
                  </a:cubicBezTo>
                  <a:cubicBezTo>
                    <a:pt x="228144" y="19119"/>
                    <a:pt x="275720" y="5304"/>
                    <a:pt x="324830" y="699"/>
                  </a:cubicBezTo>
                  <a:cubicBezTo>
                    <a:pt x="375475" y="-2370"/>
                    <a:pt x="432259" y="3769"/>
                    <a:pt x="439933" y="37537"/>
                  </a:cubicBezTo>
                  <a:cubicBezTo>
                    <a:pt x="441468" y="49817"/>
                    <a:pt x="433794" y="92795"/>
                    <a:pt x="432259" y="103539"/>
                  </a:cubicBezTo>
                  <a:cubicBezTo>
                    <a:pt x="429190" y="125028"/>
                    <a:pt x="421516" y="152656"/>
                    <a:pt x="429190" y="174145"/>
                  </a:cubicBezTo>
                  <a:cubicBezTo>
                    <a:pt x="444537" y="217123"/>
                    <a:pt x="547362" y="226332"/>
                    <a:pt x="579591" y="192564"/>
                  </a:cubicBezTo>
                  <a:cubicBezTo>
                    <a:pt x="593403" y="178750"/>
                    <a:pt x="591868" y="143447"/>
                    <a:pt x="590334" y="118888"/>
                  </a:cubicBezTo>
                  <a:cubicBezTo>
                    <a:pt x="587264" y="94329"/>
                    <a:pt x="573452" y="74376"/>
                    <a:pt x="576521" y="51352"/>
                  </a:cubicBezTo>
                  <a:cubicBezTo>
                    <a:pt x="582660" y="-13115"/>
                    <a:pt x="683951" y="6839"/>
                    <a:pt x="742270" y="11444"/>
                  </a:cubicBezTo>
                  <a:lnTo>
                    <a:pt x="794216" y="16639"/>
                  </a:lnTo>
                  <a:lnTo>
                    <a:pt x="688239" y="691633"/>
                  </a:lnTo>
                  <a:cubicBezTo>
                    <a:pt x="656477" y="696464"/>
                    <a:pt x="614735" y="702786"/>
                    <a:pt x="591868"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3" y="617736"/>
                  </a:cubicBezTo>
                  <a:cubicBezTo>
                    <a:pt x="438398" y="631550"/>
                    <a:pt x="443002" y="648435"/>
                    <a:pt x="441467" y="660714"/>
                  </a:cubicBezTo>
                  <a:cubicBezTo>
                    <a:pt x="436863" y="682203"/>
                    <a:pt x="412308" y="694482"/>
                    <a:pt x="384684" y="697552"/>
                  </a:cubicBezTo>
                  <a:cubicBezTo>
                    <a:pt x="309483" y="705226"/>
                    <a:pt x="248095" y="679133"/>
                    <a:pt x="192845" y="665319"/>
                  </a:cubicBezTo>
                  <a:cubicBezTo>
                    <a:pt x="212796" y="597782"/>
                    <a:pt x="215866" y="453500"/>
                    <a:pt x="183637" y="430476"/>
                  </a:cubicBezTo>
                  <a:cubicBezTo>
                    <a:pt x="151409" y="407452"/>
                    <a:pt x="56257" y="448895"/>
                    <a:pt x="17889"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 name="Freeform 7"/>
            <p:cNvSpPr>
              <a:spLocks/>
            </p:cNvSpPr>
            <p:nvPr/>
          </p:nvSpPr>
          <p:spPr bwMode="auto">
            <a:xfrm rot="10264630">
              <a:off x="8683414" y="6132093"/>
              <a:ext cx="1361571" cy="747801"/>
            </a:xfrm>
            <a:custGeom>
              <a:avLst/>
              <a:gdLst/>
              <a:ahLst/>
              <a:cxnLst/>
              <a:rect l="l" t="t" r="r" b="b"/>
              <a:pathLst>
                <a:path w="1019767" h="698937">
                  <a:moveTo>
                    <a:pt x="330723" y="697699"/>
                  </a:moveTo>
                  <a:cubicBezTo>
                    <a:pt x="279160" y="692950"/>
                    <a:pt x="234288" y="675660"/>
                    <a:pt x="192890" y="665294"/>
                  </a:cubicBezTo>
                  <a:cubicBezTo>
                    <a:pt x="212765" y="597769"/>
                    <a:pt x="215854" y="453507"/>
                    <a:pt x="183622" y="430471"/>
                  </a:cubicBezTo>
                  <a:cubicBezTo>
                    <a:pt x="151390" y="407434"/>
                    <a:pt x="56237" y="448899"/>
                    <a:pt x="17929" y="412042"/>
                  </a:cubicBezTo>
                  <a:cubicBezTo>
                    <a:pt x="-5138" y="390589"/>
                    <a:pt x="-5138" y="321481"/>
                    <a:pt x="13295" y="292326"/>
                  </a:cubicBezTo>
                  <a:cubicBezTo>
                    <a:pt x="31728" y="260076"/>
                    <a:pt x="79304" y="266267"/>
                    <a:pt x="120702" y="272386"/>
                  </a:cubicBezTo>
                  <a:cubicBezTo>
                    <a:pt x="134501" y="273898"/>
                    <a:pt x="160658" y="286207"/>
                    <a:pt x="177443" y="281600"/>
                  </a:cubicBezTo>
                  <a:cubicBezTo>
                    <a:pt x="191345" y="276993"/>
                    <a:pt x="194331" y="249350"/>
                    <a:pt x="195876" y="227898"/>
                  </a:cubicBezTo>
                  <a:cubicBezTo>
                    <a:pt x="202055" y="151087"/>
                    <a:pt x="188256" y="89753"/>
                    <a:pt x="183622" y="23741"/>
                  </a:cubicBezTo>
                  <a:cubicBezTo>
                    <a:pt x="228109" y="19134"/>
                    <a:pt x="275685" y="5312"/>
                    <a:pt x="324806" y="705"/>
                  </a:cubicBezTo>
                  <a:cubicBezTo>
                    <a:pt x="375471" y="-2390"/>
                    <a:pt x="432212" y="3800"/>
                    <a:pt x="439936" y="37562"/>
                  </a:cubicBezTo>
                  <a:cubicBezTo>
                    <a:pt x="441480" y="49801"/>
                    <a:pt x="433757" y="92777"/>
                    <a:pt x="432212" y="103503"/>
                  </a:cubicBezTo>
                  <a:cubicBezTo>
                    <a:pt x="429226" y="125027"/>
                    <a:pt x="421502" y="152671"/>
                    <a:pt x="429226" y="174123"/>
                  </a:cubicBezTo>
                  <a:cubicBezTo>
                    <a:pt x="444569" y="217099"/>
                    <a:pt x="547342" y="226314"/>
                    <a:pt x="579575" y="192552"/>
                  </a:cubicBezTo>
                  <a:cubicBezTo>
                    <a:pt x="593374" y="178730"/>
                    <a:pt x="591829" y="143456"/>
                    <a:pt x="590284" y="118909"/>
                  </a:cubicBezTo>
                  <a:cubicBezTo>
                    <a:pt x="587298" y="94361"/>
                    <a:pt x="573396" y="74348"/>
                    <a:pt x="576485" y="51384"/>
                  </a:cubicBezTo>
                  <a:lnTo>
                    <a:pt x="582576" y="32265"/>
                  </a:lnTo>
                  <a:lnTo>
                    <a:pt x="823808" y="70140"/>
                  </a:lnTo>
                  <a:cubicBezTo>
                    <a:pt x="812659" y="134334"/>
                    <a:pt x="808443" y="215951"/>
                    <a:pt x="814365" y="249350"/>
                  </a:cubicBezTo>
                  <a:cubicBezTo>
                    <a:pt x="823634" y="290815"/>
                    <a:pt x="941750" y="243231"/>
                    <a:pt x="989326" y="269291"/>
                  </a:cubicBezTo>
                  <a:cubicBezTo>
                    <a:pt x="1007759" y="280016"/>
                    <a:pt x="1024648" y="330696"/>
                    <a:pt x="1018469" y="366042"/>
                  </a:cubicBezTo>
                  <a:cubicBezTo>
                    <a:pt x="1012393" y="399804"/>
                    <a:pt x="1011776" y="435366"/>
                    <a:pt x="941750" y="430470"/>
                  </a:cubicBezTo>
                  <a:cubicBezTo>
                    <a:pt x="926406" y="430470"/>
                    <a:pt x="907973" y="427375"/>
                    <a:pt x="889643" y="425864"/>
                  </a:cubicBezTo>
                  <a:cubicBezTo>
                    <a:pt x="874196" y="424351"/>
                    <a:pt x="851232" y="418161"/>
                    <a:pt x="838978" y="421256"/>
                  </a:cubicBezTo>
                  <a:cubicBezTo>
                    <a:pt x="823634" y="425863"/>
                    <a:pt x="817455" y="459626"/>
                    <a:pt x="815910" y="476543"/>
                  </a:cubicBezTo>
                  <a:cubicBezTo>
                    <a:pt x="811276" y="547162"/>
                    <a:pt x="826620" y="617710"/>
                    <a:pt x="835888" y="677603"/>
                  </a:cubicBezTo>
                  <a:cubicBezTo>
                    <a:pt x="791402" y="682211"/>
                    <a:pt x="757624" y="683722"/>
                    <a:pt x="711593" y="688330"/>
                  </a:cubicBezTo>
                  <a:cubicBezTo>
                    <a:pt x="680906" y="691425"/>
                    <a:pt x="620972" y="706759"/>
                    <a:pt x="591829" y="688330"/>
                  </a:cubicBezTo>
                  <a:cubicBezTo>
                    <a:pt x="555065" y="663782"/>
                    <a:pt x="598008" y="590139"/>
                    <a:pt x="594918" y="550186"/>
                  </a:cubicBezTo>
                  <a:cubicBezTo>
                    <a:pt x="593374" y="513328"/>
                    <a:pt x="564231" y="488780"/>
                    <a:pt x="536632" y="484173"/>
                  </a:cubicBezTo>
                  <a:cubicBezTo>
                    <a:pt x="509034" y="481150"/>
                    <a:pt x="476802" y="484173"/>
                    <a:pt x="455280" y="496483"/>
                  </a:cubicBezTo>
                  <a:cubicBezTo>
                    <a:pt x="424592" y="514912"/>
                    <a:pt x="430668" y="579341"/>
                    <a:pt x="436846" y="617710"/>
                  </a:cubicBezTo>
                  <a:cubicBezTo>
                    <a:pt x="438391" y="631531"/>
                    <a:pt x="443025" y="648449"/>
                    <a:pt x="441480" y="660686"/>
                  </a:cubicBezTo>
                  <a:cubicBezTo>
                    <a:pt x="436846" y="682211"/>
                    <a:pt x="412337" y="694449"/>
                    <a:pt x="384636" y="697544"/>
                  </a:cubicBezTo>
                  <a:cubicBezTo>
                    <a:pt x="365843" y="699470"/>
                    <a:pt x="347911" y="699281"/>
                    <a:pt x="330723" y="697699"/>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 name="Freeform 7"/>
            <p:cNvSpPr>
              <a:spLocks/>
            </p:cNvSpPr>
            <p:nvPr/>
          </p:nvSpPr>
          <p:spPr bwMode="auto">
            <a:xfrm rot="4864630">
              <a:off x="6449399" y="6124904"/>
              <a:ext cx="641961" cy="933204"/>
            </a:xfrm>
            <a:custGeom>
              <a:avLst/>
              <a:gdLst/>
              <a:ahLst/>
              <a:cxnLst/>
              <a:rect l="l" t="t" r="r" b="b"/>
              <a:pathLst>
                <a:path w="600013" h="698936">
                  <a:moveTo>
                    <a:pt x="576522" y="51351"/>
                  </a:moveTo>
                  <a:cubicBezTo>
                    <a:pt x="578179" y="33943"/>
                    <a:pt x="586776" y="22690"/>
                    <a:pt x="600013" y="16394"/>
                  </a:cubicBezTo>
                  <a:lnTo>
                    <a:pt x="586289" y="103803"/>
                  </a:lnTo>
                  <a:cubicBezTo>
                    <a:pt x="582093" y="85582"/>
                    <a:pt x="574114" y="69411"/>
                    <a:pt x="576522" y="51351"/>
                  </a:cubicBezTo>
                  <a:close/>
                  <a:moveTo>
                    <a:pt x="2998" y="320321"/>
                  </a:moveTo>
                  <a:cubicBezTo>
                    <a:pt x="5228" y="309409"/>
                    <a:pt x="8682" y="299624"/>
                    <a:pt x="13286" y="292333"/>
                  </a:cubicBezTo>
                  <a:cubicBezTo>
                    <a:pt x="31702" y="260100"/>
                    <a:pt x="79278" y="266240"/>
                    <a:pt x="120715" y="272380"/>
                  </a:cubicBezTo>
                  <a:cubicBezTo>
                    <a:pt x="134527" y="273915"/>
                    <a:pt x="160617" y="286194"/>
                    <a:pt x="177499" y="281589"/>
                  </a:cubicBezTo>
                  <a:cubicBezTo>
                    <a:pt x="191311" y="276984"/>
                    <a:pt x="194381" y="249356"/>
                    <a:pt x="195915" y="227867"/>
                  </a:cubicBezTo>
                  <a:cubicBezTo>
                    <a:pt x="202054" y="151121"/>
                    <a:pt x="188242" y="89724"/>
                    <a:pt x="183638" y="23723"/>
                  </a:cubicBezTo>
                  <a:cubicBezTo>
                    <a:pt x="228144" y="19118"/>
                    <a:pt x="275720" y="5304"/>
                    <a:pt x="324830" y="699"/>
                  </a:cubicBezTo>
                  <a:cubicBezTo>
                    <a:pt x="375476" y="-2370"/>
                    <a:pt x="432260" y="3769"/>
                    <a:pt x="439933" y="37537"/>
                  </a:cubicBezTo>
                  <a:cubicBezTo>
                    <a:pt x="441468" y="49816"/>
                    <a:pt x="433794" y="92794"/>
                    <a:pt x="432259" y="103539"/>
                  </a:cubicBezTo>
                  <a:cubicBezTo>
                    <a:pt x="429190" y="125028"/>
                    <a:pt x="421517" y="152656"/>
                    <a:pt x="429190" y="174145"/>
                  </a:cubicBezTo>
                  <a:cubicBezTo>
                    <a:pt x="443607" y="214518"/>
                    <a:pt x="535218" y="225092"/>
                    <a:pt x="571739" y="196477"/>
                  </a:cubicBezTo>
                  <a:lnTo>
                    <a:pt x="526552" y="484288"/>
                  </a:lnTo>
                  <a:cubicBezTo>
                    <a:pt x="501487" y="481988"/>
                    <a:pt x="474213" y="485657"/>
                    <a:pt x="455280" y="496477"/>
                  </a:cubicBezTo>
                  <a:cubicBezTo>
                    <a:pt x="424586" y="514896"/>
                    <a:pt x="430725" y="579363"/>
                    <a:pt x="436863" y="617736"/>
                  </a:cubicBezTo>
                  <a:cubicBezTo>
                    <a:pt x="438398" y="631550"/>
                    <a:pt x="443002" y="648434"/>
                    <a:pt x="441468" y="660713"/>
                  </a:cubicBezTo>
                  <a:cubicBezTo>
                    <a:pt x="436863" y="682202"/>
                    <a:pt x="412308" y="694482"/>
                    <a:pt x="384684" y="697551"/>
                  </a:cubicBezTo>
                  <a:cubicBezTo>
                    <a:pt x="309483" y="705226"/>
                    <a:pt x="248095" y="679132"/>
                    <a:pt x="192846" y="665318"/>
                  </a:cubicBezTo>
                  <a:cubicBezTo>
                    <a:pt x="212797" y="597782"/>
                    <a:pt x="215866" y="453499"/>
                    <a:pt x="183638" y="430476"/>
                  </a:cubicBezTo>
                  <a:cubicBezTo>
                    <a:pt x="151409" y="407452"/>
                    <a:pt x="56257" y="448895"/>
                    <a:pt x="17890" y="412057"/>
                  </a:cubicBezTo>
                  <a:cubicBezTo>
                    <a:pt x="624" y="395940"/>
                    <a:pt x="-3692" y="353059"/>
                    <a:pt x="2998" y="320321"/>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 name="Freeform 7"/>
            <p:cNvSpPr>
              <a:spLocks/>
            </p:cNvSpPr>
            <p:nvPr/>
          </p:nvSpPr>
          <p:spPr bwMode="auto">
            <a:xfrm rot="10264630">
              <a:off x="6971096" y="6338470"/>
              <a:ext cx="1361561" cy="570620"/>
            </a:xfrm>
            <a:custGeom>
              <a:avLst/>
              <a:gdLst/>
              <a:ahLst/>
              <a:cxnLst/>
              <a:rect l="l" t="t" r="r" b="b"/>
              <a:pathLst>
                <a:path w="1019760" h="533334">
                  <a:moveTo>
                    <a:pt x="330724" y="532096"/>
                  </a:moveTo>
                  <a:cubicBezTo>
                    <a:pt x="279160" y="527348"/>
                    <a:pt x="234288" y="510057"/>
                    <a:pt x="192890" y="499691"/>
                  </a:cubicBezTo>
                  <a:cubicBezTo>
                    <a:pt x="212765" y="432166"/>
                    <a:pt x="215855" y="287904"/>
                    <a:pt x="183622" y="264868"/>
                  </a:cubicBezTo>
                  <a:cubicBezTo>
                    <a:pt x="151390" y="241831"/>
                    <a:pt x="56238" y="283296"/>
                    <a:pt x="17930" y="246439"/>
                  </a:cubicBezTo>
                  <a:cubicBezTo>
                    <a:pt x="-5138" y="224987"/>
                    <a:pt x="-5138" y="155878"/>
                    <a:pt x="13295" y="126723"/>
                  </a:cubicBezTo>
                  <a:cubicBezTo>
                    <a:pt x="31729" y="94473"/>
                    <a:pt x="79305" y="100664"/>
                    <a:pt x="120702" y="106783"/>
                  </a:cubicBezTo>
                  <a:cubicBezTo>
                    <a:pt x="134501" y="108295"/>
                    <a:pt x="160658" y="120604"/>
                    <a:pt x="177444" y="115997"/>
                  </a:cubicBezTo>
                  <a:cubicBezTo>
                    <a:pt x="191345" y="111390"/>
                    <a:pt x="194332" y="83747"/>
                    <a:pt x="195877" y="62295"/>
                  </a:cubicBezTo>
                  <a:lnTo>
                    <a:pt x="194660" y="0"/>
                  </a:lnTo>
                  <a:lnTo>
                    <a:pt x="1006467" y="127457"/>
                  </a:lnTo>
                  <a:cubicBezTo>
                    <a:pt x="1016735" y="147901"/>
                    <a:pt x="1022493" y="177421"/>
                    <a:pt x="1018469" y="200439"/>
                  </a:cubicBezTo>
                  <a:cubicBezTo>
                    <a:pt x="1012394" y="234201"/>
                    <a:pt x="1011776" y="269763"/>
                    <a:pt x="941750" y="264867"/>
                  </a:cubicBezTo>
                  <a:cubicBezTo>
                    <a:pt x="926407" y="264868"/>
                    <a:pt x="907974" y="261772"/>
                    <a:pt x="889643" y="260261"/>
                  </a:cubicBezTo>
                  <a:cubicBezTo>
                    <a:pt x="874196" y="258748"/>
                    <a:pt x="851232" y="252558"/>
                    <a:pt x="838978" y="255653"/>
                  </a:cubicBezTo>
                  <a:cubicBezTo>
                    <a:pt x="823634" y="260260"/>
                    <a:pt x="817455" y="294023"/>
                    <a:pt x="815910" y="310940"/>
                  </a:cubicBezTo>
                  <a:cubicBezTo>
                    <a:pt x="811276" y="381560"/>
                    <a:pt x="826620" y="452107"/>
                    <a:pt x="835888" y="512001"/>
                  </a:cubicBezTo>
                  <a:cubicBezTo>
                    <a:pt x="791402" y="516608"/>
                    <a:pt x="757625" y="518120"/>
                    <a:pt x="711593" y="522727"/>
                  </a:cubicBezTo>
                  <a:cubicBezTo>
                    <a:pt x="680906" y="525822"/>
                    <a:pt x="620972" y="541156"/>
                    <a:pt x="591829" y="522727"/>
                  </a:cubicBezTo>
                  <a:cubicBezTo>
                    <a:pt x="555066" y="498179"/>
                    <a:pt x="598008" y="424536"/>
                    <a:pt x="594919" y="384583"/>
                  </a:cubicBezTo>
                  <a:cubicBezTo>
                    <a:pt x="593374" y="347725"/>
                    <a:pt x="564231" y="323177"/>
                    <a:pt x="536633" y="318570"/>
                  </a:cubicBezTo>
                  <a:cubicBezTo>
                    <a:pt x="509035" y="315547"/>
                    <a:pt x="476802" y="318570"/>
                    <a:pt x="455280" y="330880"/>
                  </a:cubicBezTo>
                  <a:cubicBezTo>
                    <a:pt x="424592" y="349309"/>
                    <a:pt x="430668" y="413738"/>
                    <a:pt x="436846" y="452107"/>
                  </a:cubicBezTo>
                  <a:cubicBezTo>
                    <a:pt x="438391" y="465929"/>
                    <a:pt x="443025" y="482846"/>
                    <a:pt x="441481" y="495084"/>
                  </a:cubicBezTo>
                  <a:cubicBezTo>
                    <a:pt x="436846" y="516608"/>
                    <a:pt x="412337" y="528846"/>
                    <a:pt x="384636" y="531941"/>
                  </a:cubicBezTo>
                  <a:cubicBezTo>
                    <a:pt x="365843" y="533867"/>
                    <a:pt x="347912" y="533678"/>
                    <a:pt x="330724" y="53209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 name="Freeform 7"/>
            <p:cNvSpPr>
              <a:spLocks/>
            </p:cNvSpPr>
            <p:nvPr/>
          </p:nvSpPr>
          <p:spPr bwMode="auto">
            <a:xfrm rot="21064630">
              <a:off x="7692795" y="5547550"/>
              <a:ext cx="1374948" cy="770204"/>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 name="Freeform 7"/>
            <p:cNvSpPr>
              <a:spLocks/>
            </p:cNvSpPr>
            <p:nvPr/>
          </p:nvSpPr>
          <p:spPr bwMode="auto">
            <a:xfrm rot="15664630" flipV="1">
              <a:off x="8684686" y="5369923"/>
              <a:ext cx="1090984" cy="933192"/>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 name="Freeform 7"/>
            <p:cNvSpPr>
              <a:spLocks/>
            </p:cNvSpPr>
            <p:nvPr/>
          </p:nvSpPr>
          <p:spPr bwMode="auto">
            <a:xfrm rot="4864630">
              <a:off x="7695567" y="4769122"/>
              <a:ext cx="1101780" cy="961163"/>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 name="Freeform 7"/>
            <p:cNvSpPr>
              <a:spLocks/>
            </p:cNvSpPr>
            <p:nvPr/>
          </p:nvSpPr>
          <p:spPr bwMode="auto">
            <a:xfrm rot="10264630">
              <a:off x="8417472" y="4774345"/>
              <a:ext cx="1361611" cy="747790"/>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9" name="Freeform 7"/>
            <p:cNvSpPr>
              <a:spLocks/>
            </p:cNvSpPr>
            <p:nvPr/>
          </p:nvSpPr>
          <p:spPr bwMode="auto">
            <a:xfrm rot="21064630">
              <a:off x="5997617" y="5752855"/>
              <a:ext cx="1374948" cy="770204"/>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 name="Freeform 7"/>
            <p:cNvSpPr>
              <a:spLocks/>
            </p:cNvSpPr>
            <p:nvPr/>
          </p:nvSpPr>
          <p:spPr bwMode="auto">
            <a:xfrm rot="4864630">
              <a:off x="6000389" y="4974427"/>
              <a:ext cx="1101780" cy="961163"/>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 name="Freeform 7"/>
            <p:cNvSpPr>
              <a:spLocks/>
            </p:cNvSpPr>
            <p:nvPr/>
          </p:nvSpPr>
          <p:spPr bwMode="auto">
            <a:xfrm rot="4864630">
              <a:off x="4842376" y="6237137"/>
              <a:ext cx="427431" cy="922935"/>
            </a:xfrm>
            <a:custGeom>
              <a:avLst/>
              <a:gdLst/>
              <a:ahLst/>
              <a:cxnLst/>
              <a:rect l="l" t="t" r="r" b="b"/>
              <a:pathLst>
                <a:path w="399501" h="691245">
                  <a:moveTo>
                    <a:pt x="2998" y="320318"/>
                  </a:moveTo>
                  <a:cubicBezTo>
                    <a:pt x="5228" y="309405"/>
                    <a:pt x="8681" y="299620"/>
                    <a:pt x="13285" y="292330"/>
                  </a:cubicBezTo>
                  <a:cubicBezTo>
                    <a:pt x="31702" y="260096"/>
                    <a:pt x="79278" y="266236"/>
                    <a:pt x="120715" y="272375"/>
                  </a:cubicBezTo>
                  <a:cubicBezTo>
                    <a:pt x="134527" y="273910"/>
                    <a:pt x="160617" y="286190"/>
                    <a:pt x="177499" y="281585"/>
                  </a:cubicBezTo>
                  <a:cubicBezTo>
                    <a:pt x="191311" y="276980"/>
                    <a:pt x="194381" y="249352"/>
                    <a:pt x="195915" y="227863"/>
                  </a:cubicBezTo>
                  <a:cubicBezTo>
                    <a:pt x="202054" y="151117"/>
                    <a:pt x="188242" y="89721"/>
                    <a:pt x="183638" y="23719"/>
                  </a:cubicBezTo>
                  <a:cubicBezTo>
                    <a:pt x="228144" y="19114"/>
                    <a:pt x="275720" y="5300"/>
                    <a:pt x="324830" y="695"/>
                  </a:cubicBezTo>
                  <a:cubicBezTo>
                    <a:pt x="350566" y="-865"/>
                    <a:pt x="377888" y="-46"/>
                    <a:pt x="399501" y="5734"/>
                  </a:cubicBezTo>
                  <a:lnTo>
                    <a:pt x="291873" y="691245"/>
                  </a:lnTo>
                  <a:cubicBezTo>
                    <a:pt x="256029" y="684418"/>
                    <a:pt x="223493" y="672977"/>
                    <a:pt x="192846" y="665314"/>
                  </a:cubicBezTo>
                  <a:cubicBezTo>
                    <a:pt x="212797" y="597778"/>
                    <a:pt x="215866" y="453496"/>
                    <a:pt x="183638" y="430472"/>
                  </a:cubicBezTo>
                  <a:cubicBezTo>
                    <a:pt x="151409" y="407448"/>
                    <a:pt x="56257" y="448891"/>
                    <a:pt x="17890" y="412053"/>
                  </a:cubicBezTo>
                  <a:cubicBezTo>
                    <a:pt x="624" y="395936"/>
                    <a:pt x="-3692" y="353055"/>
                    <a:pt x="2998" y="320318"/>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 name="Freeform 7"/>
            <p:cNvSpPr>
              <a:spLocks/>
            </p:cNvSpPr>
            <p:nvPr/>
          </p:nvSpPr>
          <p:spPr bwMode="auto">
            <a:xfrm rot="10264630">
              <a:off x="5498729" y="6538075"/>
              <a:ext cx="1115334" cy="386739"/>
            </a:xfrm>
            <a:custGeom>
              <a:avLst/>
              <a:gdLst/>
              <a:ahLst/>
              <a:cxnLst/>
              <a:rect l="l" t="t" r="r" b="b"/>
              <a:pathLst>
                <a:path w="835345" h="361468">
                  <a:moveTo>
                    <a:pt x="330181" y="360230"/>
                  </a:moveTo>
                  <a:cubicBezTo>
                    <a:pt x="278617" y="355482"/>
                    <a:pt x="233745" y="338192"/>
                    <a:pt x="192347" y="327826"/>
                  </a:cubicBezTo>
                  <a:cubicBezTo>
                    <a:pt x="212222" y="260301"/>
                    <a:pt x="215311" y="116039"/>
                    <a:pt x="183079" y="93002"/>
                  </a:cubicBezTo>
                  <a:cubicBezTo>
                    <a:pt x="150847" y="69966"/>
                    <a:pt x="55694" y="111431"/>
                    <a:pt x="17386" y="74574"/>
                  </a:cubicBezTo>
                  <a:cubicBezTo>
                    <a:pt x="2973" y="61170"/>
                    <a:pt x="-2434" y="29162"/>
                    <a:pt x="1000" y="0"/>
                  </a:cubicBezTo>
                  <a:lnTo>
                    <a:pt x="817512" y="128196"/>
                  </a:lnTo>
                  <a:cubicBezTo>
                    <a:pt x="816110" y="132132"/>
                    <a:pt x="815657" y="135900"/>
                    <a:pt x="815367" y="139075"/>
                  </a:cubicBezTo>
                  <a:cubicBezTo>
                    <a:pt x="810733" y="209694"/>
                    <a:pt x="826077" y="280242"/>
                    <a:pt x="835345" y="340135"/>
                  </a:cubicBezTo>
                  <a:cubicBezTo>
                    <a:pt x="790858" y="344743"/>
                    <a:pt x="757082" y="346254"/>
                    <a:pt x="711050" y="350862"/>
                  </a:cubicBezTo>
                  <a:cubicBezTo>
                    <a:pt x="680363" y="353957"/>
                    <a:pt x="620429" y="369291"/>
                    <a:pt x="591286" y="350862"/>
                  </a:cubicBezTo>
                  <a:cubicBezTo>
                    <a:pt x="554522" y="326314"/>
                    <a:pt x="597465" y="252671"/>
                    <a:pt x="594375" y="212718"/>
                  </a:cubicBezTo>
                  <a:cubicBezTo>
                    <a:pt x="592830" y="175860"/>
                    <a:pt x="563688" y="151312"/>
                    <a:pt x="536089" y="146705"/>
                  </a:cubicBezTo>
                  <a:cubicBezTo>
                    <a:pt x="508491" y="143682"/>
                    <a:pt x="476259" y="146705"/>
                    <a:pt x="454736" y="159015"/>
                  </a:cubicBezTo>
                  <a:cubicBezTo>
                    <a:pt x="424049" y="177444"/>
                    <a:pt x="430125" y="241873"/>
                    <a:pt x="436303" y="280242"/>
                  </a:cubicBezTo>
                  <a:cubicBezTo>
                    <a:pt x="437848" y="294063"/>
                    <a:pt x="442482" y="310981"/>
                    <a:pt x="440937" y="323218"/>
                  </a:cubicBezTo>
                  <a:cubicBezTo>
                    <a:pt x="436303" y="344743"/>
                    <a:pt x="411794" y="356981"/>
                    <a:pt x="384093" y="360076"/>
                  </a:cubicBezTo>
                  <a:cubicBezTo>
                    <a:pt x="365299" y="362002"/>
                    <a:pt x="347368" y="361813"/>
                    <a:pt x="330181" y="360230"/>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 name="Freeform 7"/>
            <p:cNvSpPr>
              <a:spLocks/>
            </p:cNvSpPr>
            <p:nvPr/>
          </p:nvSpPr>
          <p:spPr bwMode="auto">
            <a:xfrm rot="21064630">
              <a:off x="4299023" y="5966558"/>
              <a:ext cx="1374948" cy="770204"/>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 name="Freeform 7"/>
            <p:cNvSpPr>
              <a:spLocks/>
            </p:cNvSpPr>
            <p:nvPr/>
          </p:nvSpPr>
          <p:spPr bwMode="auto">
            <a:xfrm rot="15664630" flipV="1">
              <a:off x="5290915" y="5788932"/>
              <a:ext cx="1090984" cy="933192"/>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5" name="Freeform 7"/>
            <p:cNvSpPr>
              <a:spLocks/>
            </p:cNvSpPr>
            <p:nvPr/>
          </p:nvSpPr>
          <p:spPr bwMode="auto">
            <a:xfrm rot="4864630">
              <a:off x="4301797" y="5188131"/>
              <a:ext cx="1101780" cy="961163"/>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6" name="Freeform 7"/>
            <p:cNvSpPr>
              <a:spLocks/>
            </p:cNvSpPr>
            <p:nvPr/>
          </p:nvSpPr>
          <p:spPr bwMode="auto">
            <a:xfrm rot="10264630">
              <a:off x="5023700" y="5193353"/>
              <a:ext cx="1361611" cy="747790"/>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 name="Freeform 7"/>
            <p:cNvSpPr>
              <a:spLocks/>
            </p:cNvSpPr>
            <p:nvPr/>
          </p:nvSpPr>
          <p:spPr bwMode="auto">
            <a:xfrm rot="21064630">
              <a:off x="11579638" y="6517686"/>
              <a:ext cx="686742" cy="371706"/>
            </a:xfrm>
            <a:custGeom>
              <a:avLst/>
              <a:gdLst/>
              <a:ahLst/>
              <a:cxnLst/>
              <a:rect l="l" t="t" r="r" b="b"/>
              <a:pathLst>
                <a:path w="514345" h="347417">
                  <a:moveTo>
                    <a:pt x="514345" y="7185"/>
                  </a:moveTo>
                  <a:lnTo>
                    <a:pt x="460927" y="347417"/>
                  </a:lnTo>
                  <a:lnTo>
                    <a:pt x="1227" y="275242"/>
                  </a:lnTo>
                  <a:cubicBezTo>
                    <a:pt x="8957" y="265064"/>
                    <a:pt x="11083" y="244603"/>
                    <a:pt x="12277" y="227866"/>
                  </a:cubicBezTo>
                  <a:cubicBezTo>
                    <a:pt x="18416" y="151121"/>
                    <a:pt x="4604" y="89724"/>
                    <a:pt x="0" y="23723"/>
                  </a:cubicBezTo>
                  <a:cubicBezTo>
                    <a:pt x="44506" y="19118"/>
                    <a:pt x="92082" y="5304"/>
                    <a:pt x="141193" y="699"/>
                  </a:cubicBezTo>
                  <a:cubicBezTo>
                    <a:pt x="191838" y="-2371"/>
                    <a:pt x="248622" y="3768"/>
                    <a:pt x="256295" y="37537"/>
                  </a:cubicBezTo>
                  <a:cubicBezTo>
                    <a:pt x="257830" y="49816"/>
                    <a:pt x="250156" y="92794"/>
                    <a:pt x="248622" y="103538"/>
                  </a:cubicBezTo>
                  <a:cubicBezTo>
                    <a:pt x="245552" y="125027"/>
                    <a:pt x="237879" y="152656"/>
                    <a:pt x="245553" y="174144"/>
                  </a:cubicBezTo>
                  <a:cubicBezTo>
                    <a:pt x="260900" y="217122"/>
                    <a:pt x="363724" y="226332"/>
                    <a:pt x="395953" y="192563"/>
                  </a:cubicBezTo>
                  <a:cubicBezTo>
                    <a:pt x="409766" y="178749"/>
                    <a:pt x="408231" y="143446"/>
                    <a:pt x="406697" y="118888"/>
                  </a:cubicBezTo>
                  <a:cubicBezTo>
                    <a:pt x="403627" y="94329"/>
                    <a:pt x="389814" y="74375"/>
                    <a:pt x="392885" y="51351"/>
                  </a:cubicBezTo>
                  <a:cubicBezTo>
                    <a:pt x="397643" y="1379"/>
                    <a:pt x="459576" y="2133"/>
                    <a:pt x="514345" y="71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 name="Freeform 7"/>
            <p:cNvSpPr>
              <a:spLocks/>
            </p:cNvSpPr>
            <p:nvPr/>
          </p:nvSpPr>
          <p:spPr bwMode="auto">
            <a:xfrm rot="4864630">
              <a:off x="11327505" y="5771041"/>
              <a:ext cx="1091096" cy="853271"/>
            </a:xfrm>
            <a:custGeom>
              <a:avLst/>
              <a:gdLst/>
              <a:ahLst/>
              <a:cxnLst/>
              <a:rect l="l" t="t" r="r" b="b"/>
              <a:pathLst>
                <a:path w="1019800" h="639069">
                  <a:moveTo>
                    <a:pt x="2998" y="260455"/>
                  </a:moveTo>
                  <a:cubicBezTo>
                    <a:pt x="5228" y="249543"/>
                    <a:pt x="8682" y="239757"/>
                    <a:pt x="13286" y="232467"/>
                  </a:cubicBezTo>
                  <a:cubicBezTo>
                    <a:pt x="31702" y="200234"/>
                    <a:pt x="79278" y="206373"/>
                    <a:pt x="120715" y="212512"/>
                  </a:cubicBezTo>
                  <a:cubicBezTo>
                    <a:pt x="134527" y="214047"/>
                    <a:pt x="160617" y="226327"/>
                    <a:pt x="177499" y="221722"/>
                  </a:cubicBezTo>
                  <a:cubicBezTo>
                    <a:pt x="191311" y="217118"/>
                    <a:pt x="194381" y="189489"/>
                    <a:pt x="195915" y="168001"/>
                  </a:cubicBezTo>
                  <a:cubicBezTo>
                    <a:pt x="200922" y="105416"/>
                    <a:pt x="192660" y="53038"/>
                    <a:pt x="187386" y="0"/>
                  </a:cubicBezTo>
                  <a:lnTo>
                    <a:pt x="433061" y="38572"/>
                  </a:lnTo>
                  <a:cubicBezTo>
                    <a:pt x="432712" y="40656"/>
                    <a:pt x="432442" y="42393"/>
                    <a:pt x="432259" y="43672"/>
                  </a:cubicBezTo>
                  <a:cubicBezTo>
                    <a:pt x="429190" y="65161"/>
                    <a:pt x="421517" y="92789"/>
                    <a:pt x="429190" y="114278"/>
                  </a:cubicBezTo>
                  <a:cubicBezTo>
                    <a:pt x="444537" y="157256"/>
                    <a:pt x="547362" y="166465"/>
                    <a:pt x="579591" y="132697"/>
                  </a:cubicBezTo>
                  <a:cubicBezTo>
                    <a:pt x="592627" y="119659"/>
                    <a:pt x="591993" y="87480"/>
                    <a:pt x="590374" y="63270"/>
                  </a:cubicBezTo>
                  <a:lnTo>
                    <a:pt x="813854" y="98358"/>
                  </a:lnTo>
                  <a:cubicBezTo>
                    <a:pt x="810917" y="136234"/>
                    <a:pt x="811025" y="170584"/>
                    <a:pt x="814401" y="189489"/>
                  </a:cubicBezTo>
                  <a:cubicBezTo>
                    <a:pt x="823609" y="230932"/>
                    <a:pt x="941781" y="183349"/>
                    <a:pt x="989357" y="209443"/>
                  </a:cubicBezTo>
                  <a:cubicBezTo>
                    <a:pt x="1007773" y="220188"/>
                    <a:pt x="1024655" y="270839"/>
                    <a:pt x="1018517" y="306142"/>
                  </a:cubicBezTo>
                  <a:cubicBezTo>
                    <a:pt x="1012378" y="339911"/>
                    <a:pt x="986288" y="369074"/>
                    <a:pt x="941781" y="370609"/>
                  </a:cubicBezTo>
                  <a:cubicBezTo>
                    <a:pt x="926434" y="370609"/>
                    <a:pt x="908018" y="367539"/>
                    <a:pt x="889601" y="366004"/>
                  </a:cubicBezTo>
                  <a:cubicBezTo>
                    <a:pt x="874254" y="364469"/>
                    <a:pt x="851234" y="358330"/>
                    <a:pt x="838956" y="361399"/>
                  </a:cubicBezTo>
                  <a:cubicBezTo>
                    <a:pt x="823609" y="366005"/>
                    <a:pt x="817470" y="399772"/>
                    <a:pt x="815936" y="416657"/>
                  </a:cubicBezTo>
                  <a:cubicBezTo>
                    <a:pt x="811331" y="487263"/>
                    <a:pt x="826679" y="557869"/>
                    <a:pt x="835887" y="617730"/>
                  </a:cubicBezTo>
                  <a:cubicBezTo>
                    <a:pt x="791380" y="622336"/>
                    <a:pt x="757617" y="623871"/>
                    <a:pt x="711576" y="628475"/>
                  </a:cubicBezTo>
                  <a:cubicBezTo>
                    <a:pt x="680882" y="631545"/>
                    <a:pt x="621028" y="646894"/>
                    <a:pt x="591869" y="628475"/>
                  </a:cubicBezTo>
                  <a:cubicBezTo>
                    <a:pt x="555036" y="603916"/>
                    <a:pt x="598008" y="530241"/>
                    <a:pt x="594938" y="490333"/>
                  </a:cubicBezTo>
                  <a:cubicBezTo>
                    <a:pt x="593403" y="453495"/>
                    <a:pt x="564244" y="428936"/>
                    <a:pt x="536620" y="424331"/>
                  </a:cubicBezTo>
                  <a:cubicBezTo>
                    <a:pt x="508995" y="421261"/>
                    <a:pt x="476766" y="424331"/>
                    <a:pt x="455280" y="436611"/>
                  </a:cubicBezTo>
                  <a:cubicBezTo>
                    <a:pt x="424586" y="455030"/>
                    <a:pt x="430725" y="519496"/>
                    <a:pt x="436864" y="557869"/>
                  </a:cubicBezTo>
                  <a:cubicBezTo>
                    <a:pt x="438399" y="571683"/>
                    <a:pt x="443002" y="588567"/>
                    <a:pt x="441468" y="600847"/>
                  </a:cubicBezTo>
                  <a:cubicBezTo>
                    <a:pt x="436864" y="622335"/>
                    <a:pt x="412308" y="634615"/>
                    <a:pt x="384684" y="637684"/>
                  </a:cubicBezTo>
                  <a:cubicBezTo>
                    <a:pt x="309483" y="645359"/>
                    <a:pt x="248095" y="619266"/>
                    <a:pt x="192846" y="605452"/>
                  </a:cubicBezTo>
                  <a:cubicBezTo>
                    <a:pt x="212797" y="537915"/>
                    <a:pt x="215866" y="393633"/>
                    <a:pt x="183638" y="370609"/>
                  </a:cubicBezTo>
                  <a:cubicBezTo>
                    <a:pt x="151409" y="347586"/>
                    <a:pt x="56257" y="389028"/>
                    <a:pt x="17890" y="352190"/>
                  </a:cubicBezTo>
                  <a:cubicBezTo>
                    <a:pt x="624" y="336073"/>
                    <a:pt x="-3692" y="293192"/>
                    <a:pt x="2998" y="260455"/>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 name="Freeform 7"/>
            <p:cNvSpPr>
              <a:spLocks/>
            </p:cNvSpPr>
            <p:nvPr/>
          </p:nvSpPr>
          <p:spPr bwMode="auto">
            <a:xfrm rot="10264630">
              <a:off x="12094956" y="6078716"/>
              <a:ext cx="150532" cy="181555"/>
            </a:xfrm>
            <a:custGeom>
              <a:avLst/>
              <a:gdLst/>
              <a:ahLst/>
              <a:cxnLst/>
              <a:rect l="l" t="t" r="r" b="b"/>
              <a:pathLst>
                <a:path w="112743" h="169692">
                  <a:moveTo>
                    <a:pt x="0" y="166168"/>
                  </a:moveTo>
                  <a:lnTo>
                    <a:pt x="26006" y="527"/>
                  </a:lnTo>
                  <a:cubicBezTo>
                    <a:pt x="47845" y="-923"/>
                    <a:pt x="68181" y="324"/>
                    <a:pt x="82302" y="8059"/>
                  </a:cubicBezTo>
                  <a:cubicBezTo>
                    <a:pt x="100736" y="18784"/>
                    <a:pt x="117624" y="69464"/>
                    <a:pt x="111445" y="104810"/>
                  </a:cubicBezTo>
                  <a:cubicBezTo>
                    <a:pt x="105369" y="138572"/>
                    <a:pt x="104751" y="174134"/>
                    <a:pt x="34726" y="16923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0" name="Freeform 7"/>
            <p:cNvSpPr>
              <a:spLocks/>
            </p:cNvSpPr>
            <p:nvPr/>
          </p:nvSpPr>
          <p:spPr bwMode="auto">
            <a:xfrm rot="21064630">
              <a:off x="9865983" y="6712763"/>
              <a:ext cx="868819" cy="192152"/>
            </a:xfrm>
            <a:custGeom>
              <a:avLst/>
              <a:gdLst/>
              <a:ahLst/>
              <a:cxnLst/>
              <a:rect l="l" t="t" r="r" b="b"/>
              <a:pathLst>
                <a:path w="650714" h="179596">
                  <a:moveTo>
                    <a:pt x="214858" y="5304"/>
                  </a:moveTo>
                  <a:cubicBezTo>
                    <a:pt x="236344" y="10676"/>
                    <a:pt x="252458" y="20653"/>
                    <a:pt x="256295" y="37537"/>
                  </a:cubicBezTo>
                  <a:cubicBezTo>
                    <a:pt x="257830" y="49816"/>
                    <a:pt x="250157" y="92794"/>
                    <a:pt x="248621" y="103539"/>
                  </a:cubicBezTo>
                  <a:lnTo>
                    <a:pt x="246114" y="119448"/>
                  </a:lnTo>
                  <a:lnTo>
                    <a:pt x="6018" y="81752"/>
                  </a:lnTo>
                  <a:cubicBezTo>
                    <a:pt x="3543" y="62486"/>
                    <a:pt x="1366" y="43307"/>
                    <a:pt x="0" y="23723"/>
                  </a:cubicBezTo>
                  <a:cubicBezTo>
                    <a:pt x="44506" y="19118"/>
                    <a:pt x="92082" y="5304"/>
                    <a:pt x="141192" y="699"/>
                  </a:cubicBezTo>
                  <a:cubicBezTo>
                    <a:pt x="166515" y="-836"/>
                    <a:pt x="193372" y="-69"/>
                    <a:pt x="214858" y="5304"/>
                  </a:cubicBezTo>
                  <a:close/>
                  <a:moveTo>
                    <a:pt x="650714" y="20653"/>
                  </a:moveTo>
                  <a:cubicBezTo>
                    <a:pt x="638842" y="61223"/>
                    <a:pt x="630796" y="126669"/>
                    <a:pt x="629214" y="179596"/>
                  </a:cubicBezTo>
                  <a:lnTo>
                    <a:pt x="406938" y="144698"/>
                  </a:lnTo>
                  <a:cubicBezTo>
                    <a:pt x="407678" y="135700"/>
                    <a:pt x="407187" y="126744"/>
                    <a:pt x="406696" y="118888"/>
                  </a:cubicBezTo>
                  <a:cubicBezTo>
                    <a:pt x="403627" y="94329"/>
                    <a:pt x="389815" y="74375"/>
                    <a:pt x="392884" y="51351"/>
                  </a:cubicBezTo>
                  <a:cubicBezTo>
                    <a:pt x="399023" y="-13115"/>
                    <a:pt x="500313" y="6839"/>
                    <a:pt x="558632" y="11443"/>
                  </a:cubicBezTo>
                  <a:cubicBezTo>
                    <a:pt x="590860" y="14513"/>
                    <a:pt x="621555" y="17583"/>
                    <a:pt x="650714"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1" name="Freeform 7"/>
            <p:cNvSpPr>
              <a:spLocks/>
            </p:cNvSpPr>
            <p:nvPr/>
          </p:nvSpPr>
          <p:spPr bwMode="auto">
            <a:xfrm rot="15664630" flipV="1">
              <a:off x="10893387" y="6219453"/>
              <a:ext cx="466629" cy="917048"/>
            </a:xfrm>
            <a:custGeom>
              <a:avLst/>
              <a:gdLst/>
              <a:ahLst/>
              <a:cxnLst/>
              <a:rect l="l" t="t" r="r" b="b"/>
              <a:pathLst>
                <a:path w="436138" h="686836">
                  <a:moveTo>
                    <a:pt x="435478" y="326401"/>
                  </a:moveTo>
                  <a:cubicBezTo>
                    <a:pt x="432462" y="294690"/>
                    <a:pt x="419537" y="272425"/>
                    <a:pt x="405695" y="264353"/>
                  </a:cubicBezTo>
                  <a:cubicBezTo>
                    <a:pt x="358178" y="238283"/>
                    <a:pt x="249784" y="308665"/>
                    <a:pt x="230715" y="244433"/>
                  </a:cubicBezTo>
                  <a:cubicBezTo>
                    <a:pt x="223170" y="201450"/>
                    <a:pt x="232347" y="78648"/>
                    <a:pt x="250702" y="15744"/>
                  </a:cubicBezTo>
                  <a:lnTo>
                    <a:pt x="158725" y="6518"/>
                  </a:lnTo>
                  <a:cubicBezTo>
                    <a:pt x="107988" y="2506"/>
                    <a:pt x="24689" y="-13089"/>
                    <a:pt x="0" y="25438"/>
                  </a:cubicBezTo>
                  <a:lnTo>
                    <a:pt x="103842" y="686836"/>
                  </a:lnTo>
                  <a:lnTo>
                    <a:pt x="128032" y="683429"/>
                  </a:lnTo>
                  <a:cubicBezTo>
                    <a:pt x="174020" y="678816"/>
                    <a:pt x="207772" y="677279"/>
                    <a:pt x="252333" y="672666"/>
                  </a:cubicBezTo>
                  <a:cubicBezTo>
                    <a:pt x="243054" y="612768"/>
                    <a:pt x="227656" y="542246"/>
                    <a:pt x="232347" y="471585"/>
                  </a:cubicBezTo>
                  <a:cubicBezTo>
                    <a:pt x="233876" y="454670"/>
                    <a:pt x="239995" y="420912"/>
                    <a:pt x="255392" y="416299"/>
                  </a:cubicBezTo>
                  <a:cubicBezTo>
                    <a:pt x="267628" y="413224"/>
                    <a:pt x="290572" y="419444"/>
                    <a:pt x="306071" y="420912"/>
                  </a:cubicBezTo>
                  <a:cubicBezTo>
                    <a:pt x="324323" y="422450"/>
                    <a:pt x="342780" y="425525"/>
                    <a:pt x="358178" y="425525"/>
                  </a:cubicBezTo>
                  <a:cubicBezTo>
                    <a:pt x="402636" y="424058"/>
                    <a:pt x="428740" y="411057"/>
                    <a:pt x="434858" y="361084"/>
                  </a:cubicBezTo>
                  <a:cubicBezTo>
                    <a:pt x="436388" y="348591"/>
                    <a:pt x="436484" y="336971"/>
                    <a:pt x="435478" y="326401"/>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 name="Freeform 7"/>
            <p:cNvSpPr>
              <a:spLocks/>
            </p:cNvSpPr>
            <p:nvPr/>
          </p:nvSpPr>
          <p:spPr bwMode="auto">
            <a:xfrm rot="4864630">
              <a:off x="9700004" y="5896875"/>
              <a:ext cx="1021177" cy="933204"/>
            </a:xfrm>
            <a:custGeom>
              <a:avLst/>
              <a:gdLst/>
              <a:ahLst/>
              <a:cxnLst/>
              <a:rect l="l" t="t" r="r" b="b"/>
              <a:pathLst>
                <a:path w="954450" h="698936">
                  <a:moveTo>
                    <a:pt x="2998" y="320322"/>
                  </a:moveTo>
                  <a:cubicBezTo>
                    <a:pt x="5228" y="309410"/>
                    <a:pt x="8682" y="299624"/>
                    <a:pt x="13286" y="292334"/>
                  </a:cubicBezTo>
                  <a:cubicBezTo>
                    <a:pt x="31702" y="260101"/>
                    <a:pt x="79278" y="266240"/>
                    <a:pt x="120715" y="272380"/>
                  </a:cubicBezTo>
                  <a:cubicBezTo>
                    <a:pt x="134527" y="273915"/>
                    <a:pt x="160617" y="286194"/>
                    <a:pt x="177499" y="281589"/>
                  </a:cubicBezTo>
                  <a:cubicBezTo>
                    <a:pt x="191311" y="276984"/>
                    <a:pt x="194381" y="249356"/>
                    <a:pt x="195915" y="227867"/>
                  </a:cubicBezTo>
                  <a:cubicBezTo>
                    <a:pt x="202054" y="151122"/>
                    <a:pt x="188242" y="89725"/>
                    <a:pt x="183638" y="23723"/>
                  </a:cubicBezTo>
                  <a:cubicBezTo>
                    <a:pt x="228144" y="19119"/>
                    <a:pt x="275720" y="5304"/>
                    <a:pt x="324830" y="699"/>
                  </a:cubicBezTo>
                  <a:cubicBezTo>
                    <a:pt x="375476" y="-2370"/>
                    <a:pt x="432260" y="3769"/>
                    <a:pt x="439933" y="37537"/>
                  </a:cubicBezTo>
                  <a:cubicBezTo>
                    <a:pt x="441468" y="49817"/>
                    <a:pt x="433794" y="92795"/>
                    <a:pt x="432259" y="103539"/>
                  </a:cubicBezTo>
                  <a:cubicBezTo>
                    <a:pt x="429190" y="125028"/>
                    <a:pt x="421517" y="152656"/>
                    <a:pt x="429190" y="174145"/>
                  </a:cubicBezTo>
                  <a:cubicBezTo>
                    <a:pt x="444537" y="217123"/>
                    <a:pt x="547362" y="226332"/>
                    <a:pt x="579591" y="192564"/>
                  </a:cubicBezTo>
                  <a:cubicBezTo>
                    <a:pt x="593404" y="178750"/>
                    <a:pt x="591869" y="143446"/>
                    <a:pt x="590334" y="118888"/>
                  </a:cubicBezTo>
                  <a:cubicBezTo>
                    <a:pt x="587265" y="94329"/>
                    <a:pt x="573452" y="74376"/>
                    <a:pt x="576522" y="51352"/>
                  </a:cubicBezTo>
                  <a:cubicBezTo>
                    <a:pt x="582660" y="-13115"/>
                    <a:pt x="683951" y="6839"/>
                    <a:pt x="742270" y="11444"/>
                  </a:cubicBezTo>
                  <a:cubicBezTo>
                    <a:pt x="774498" y="14514"/>
                    <a:pt x="805193" y="17584"/>
                    <a:pt x="834352" y="20654"/>
                  </a:cubicBezTo>
                  <a:cubicBezTo>
                    <a:pt x="815935" y="83585"/>
                    <a:pt x="806727" y="206379"/>
                    <a:pt x="814401" y="249356"/>
                  </a:cubicBezTo>
                  <a:cubicBezTo>
                    <a:pt x="821798" y="282651"/>
                    <a:pt x="899528" y="258484"/>
                    <a:pt x="954450" y="261741"/>
                  </a:cubicBezTo>
                  <a:lnTo>
                    <a:pt x="928147" y="429273"/>
                  </a:lnTo>
                  <a:cubicBezTo>
                    <a:pt x="916023" y="428863"/>
                    <a:pt x="902812" y="426973"/>
                    <a:pt x="889601" y="425871"/>
                  </a:cubicBezTo>
                  <a:cubicBezTo>
                    <a:pt x="874254" y="424336"/>
                    <a:pt x="851233" y="418197"/>
                    <a:pt x="838956" y="421267"/>
                  </a:cubicBezTo>
                  <a:cubicBezTo>
                    <a:pt x="823609" y="425871"/>
                    <a:pt x="817470" y="459640"/>
                    <a:pt x="815936" y="476524"/>
                  </a:cubicBezTo>
                  <a:cubicBezTo>
                    <a:pt x="811331" y="547130"/>
                    <a:pt x="826678" y="617736"/>
                    <a:pt x="835887" y="677598"/>
                  </a:cubicBezTo>
                  <a:cubicBezTo>
                    <a:pt x="791380" y="682203"/>
                    <a:pt x="757617" y="683738"/>
                    <a:pt x="711576" y="688342"/>
                  </a:cubicBezTo>
                  <a:cubicBezTo>
                    <a:pt x="680882" y="691412"/>
                    <a:pt x="621028" y="706761"/>
                    <a:pt x="591869" y="688342"/>
                  </a:cubicBezTo>
                  <a:cubicBezTo>
                    <a:pt x="555036" y="663784"/>
                    <a:pt x="598007" y="590108"/>
                    <a:pt x="594938" y="550200"/>
                  </a:cubicBezTo>
                  <a:cubicBezTo>
                    <a:pt x="593403" y="513362"/>
                    <a:pt x="564244" y="488803"/>
                    <a:pt x="536619" y="484198"/>
                  </a:cubicBezTo>
                  <a:cubicBezTo>
                    <a:pt x="508995" y="481129"/>
                    <a:pt x="476766" y="484198"/>
                    <a:pt x="455280" y="496477"/>
                  </a:cubicBezTo>
                  <a:cubicBezTo>
                    <a:pt x="424586" y="514897"/>
                    <a:pt x="430725" y="579363"/>
                    <a:pt x="436864" y="617736"/>
                  </a:cubicBezTo>
                  <a:cubicBezTo>
                    <a:pt x="438398" y="631550"/>
                    <a:pt x="443002" y="648435"/>
                    <a:pt x="441468" y="660714"/>
                  </a:cubicBezTo>
                  <a:cubicBezTo>
                    <a:pt x="436863" y="682203"/>
                    <a:pt x="412308" y="694482"/>
                    <a:pt x="384684" y="697552"/>
                  </a:cubicBezTo>
                  <a:cubicBezTo>
                    <a:pt x="309483" y="705226"/>
                    <a:pt x="248095" y="679133"/>
                    <a:pt x="192846" y="665319"/>
                  </a:cubicBezTo>
                  <a:cubicBezTo>
                    <a:pt x="212797" y="597782"/>
                    <a:pt x="215866" y="453500"/>
                    <a:pt x="183638" y="430476"/>
                  </a:cubicBezTo>
                  <a:cubicBezTo>
                    <a:pt x="151409" y="407452"/>
                    <a:pt x="56257" y="448895"/>
                    <a:pt x="17890" y="412057"/>
                  </a:cubicBezTo>
                  <a:cubicBezTo>
                    <a:pt x="624" y="395941"/>
                    <a:pt x="-3692" y="353059"/>
                    <a:pt x="2998" y="32032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 name="Freeform 7"/>
            <p:cNvSpPr>
              <a:spLocks/>
            </p:cNvSpPr>
            <p:nvPr/>
          </p:nvSpPr>
          <p:spPr bwMode="auto">
            <a:xfrm rot="10264630">
              <a:off x="10391835" y="5922072"/>
              <a:ext cx="1361611" cy="747790"/>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 name="Freeform 7"/>
            <p:cNvSpPr>
              <a:spLocks/>
            </p:cNvSpPr>
            <p:nvPr/>
          </p:nvSpPr>
          <p:spPr bwMode="auto">
            <a:xfrm rot="21064630">
              <a:off x="11105003" y="5159519"/>
              <a:ext cx="1147003" cy="747800"/>
            </a:xfrm>
            <a:custGeom>
              <a:avLst/>
              <a:gdLst/>
              <a:ahLst/>
              <a:cxnLst/>
              <a:rect l="l" t="t" r="r" b="b"/>
              <a:pathLst>
                <a:path w="859064" h="698936">
                  <a:moveTo>
                    <a:pt x="834352" y="20653"/>
                  </a:moveTo>
                  <a:cubicBezTo>
                    <a:pt x="815935" y="83585"/>
                    <a:pt x="806727" y="206378"/>
                    <a:pt x="814401" y="249356"/>
                  </a:cubicBezTo>
                  <a:cubicBezTo>
                    <a:pt x="817752" y="264439"/>
                    <a:pt x="835537" y="267730"/>
                    <a:pt x="859064" y="265790"/>
                  </a:cubicBezTo>
                  <a:lnTo>
                    <a:pt x="834006" y="425386"/>
                  </a:lnTo>
                  <a:cubicBezTo>
                    <a:pt x="822049" y="434607"/>
                    <a:pt x="817264" y="461899"/>
                    <a:pt x="815935" y="476523"/>
                  </a:cubicBezTo>
                  <a:lnTo>
                    <a:pt x="818206" y="526025"/>
                  </a:lnTo>
                  <a:lnTo>
                    <a:pt x="793832" y="681266"/>
                  </a:lnTo>
                  <a:cubicBezTo>
                    <a:pt x="767340" y="683578"/>
                    <a:pt x="742168" y="685282"/>
                    <a:pt x="711575" y="688342"/>
                  </a:cubicBezTo>
                  <a:cubicBezTo>
                    <a:pt x="680882" y="691412"/>
                    <a:pt x="621029" y="706761"/>
                    <a:pt x="591869" y="688342"/>
                  </a:cubicBezTo>
                  <a:cubicBezTo>
                    <a:pt x="555036" y="663783"/>
                    <a:pt x="598007" y="590107"/>
                    <a:pt x="594938" y="550199"/>
                  </a:cubicBezTo>
                  <a:cubicBezTo>
                    <a:pt x="593403" y="513361"/>
                    <a:pt x="564244" y="488803"/>
                    <a:pt x="536619" y="484198"/>
                  </a:cubicBezTo>
                  <a:cubicBezTo>
                    <a:pt x="508994" y="481128"/>
                    <a:pt x="476766" y="484198"/>
                    <a:pt x="455281" y="496477"/>
                  </a:cubicBezTo>
                  <a:cubicBezTo>
                    <a:pt x="424586" y="514896"/>
                    <a:pt x="430724" y="579363"/>
                    <a:pt x="436864" y="617736"/>
                  </a:cubicBezTo>
                  <a:cubicBezTo>
                    <a:pt x="438398" y="631550"/>
                    <a:pt x="443003" y="648434"/>
                    <a:pt x="441468" y="660713"/>
                  </a:cubicBezTo>
                  <a:cubicBezTo>
                    <a:pt x="436864" y="682202"/>
                    <a:pt x="412308" y="694482"/>
                    <a:pt x="384684" y="697551"/>
                  </a:cubicBezTo>
                  <a:cubicBezTo>
                    <a:pt x="309483" y="705226"/>
                    <a:pt x="248095" y="679132"/>
                    <a:pt x="192846" y="665318"/>
                  </a:cubicBezTo>
                  <a:cubicBezTo>
                    <a:pt x="212797" y="597782"/>
                    <a:pt x="215866" y="453499"/>
                    <a:pt x="183637" y="430476"/>
                  </a:cubicBezTo>
                  <a:cubicBezTo>
                    <a:pt x="151409" y="407452"/>
                    <a:pt x="56257" y="448895"/>
                    <a:pt x="17890" y="412057"/>
                  </a:cubicBezTo>
                  <a:cubicBezTo>
                    <a:pt x="-5131" y="390568"/>
                    <a:pt x="-5131" y="321497"/>
                    <a:pt x="13286" y="292333"/>
                  </a:cubicBezTo>
                  <a:cubicBezTo>
                    <a:pt x="31702" y="260100"/>
                    <a:pt x="79278" y="266240"/>
                    <a:pt x="120715" y="272380"/>
                  </a:cubicBezTo>
                  <a:cubicBezTo>
                    <a:pt x="134527" y="273915"/>
                    <a:pt x="160617" y="286194"/>
                    <a:pt x="177499" y="281589"/>
                  </a:cubicBezTo>
                  <a:cubicBezTo>
                    <a:pt x="191311" y="276984"/>
                    <a:pt x="194381" y="249356"/>
                    <a:pt x="195915" y="227867"/>
                  </a:cubicBezTo>
                  <a:cubicBezTo>
                    <a:pt x="202054" y="151121"/>
                    <a:pt x="188242" y="89724"/>
                    <a:pt x="183637" y="23723"/>
                  </a:cubicBezTo>
                  <a:cubicBezTo>
                    <a:pt x="228144" y="19118"/>
                    <a:pt x="275720" y="5304"/>
                    <a:pt x="324830" y="699"/>
                  </a:cubicBezTo>
                  <a:cubicBezTo>
                    <a:pt x="375475" y="-2370"/>
                    <a:pt x="432260" y="3769"/>
                    <a:pt x="439933" y="37537"/>
                  </a:cubicBezTo>
                  <a:cubicBezTo>
                    <a:pt x="441467" y="49816"/>
                    <a:pt x="433794" y="92794"/>
                    <a:pt x="432259" y="103539"/>
                  </a:cubicBezTo>
                  <a:cubicBezTo>
                    <a:pt x="429190" y="125028"/>
                    <a:pt x="421517" y="152656"/>
                    <a:pt x="429190" y="174145"/>
                  </a:cubicBezTo>
                  <a:cubicBezTo>
                    <a:pt x="444538" y="217123"/>
                    <a:pt x="547363" y="226332"/>
                    <a:pt x="579591" y="192564"/>
                  </a:cubicBezTo>
                  <a:cubicBezTo>
                    <a:pt x="593403" y="178749"/>
                    <a:pt x="591869" y="143446"/>
                    <a:pt x="590334" y="118888"/>
                  </a:cubicBezTo>
                  <a:cubicBezTo>
                    <a:pt x="587265" y="94329"/>
                    <a:pt x="573452" y="74375"/>
                    <a:pt x="576522" y="51351"/>
                  </a:cubicBezTo>
                  <a:cubicBezTo>
                    <a:pt x="582660" y="-13115"/>
                    <a:pt x="683951" y="6839"/>
                    <a:pt x="742269" y="11443"/>
                  </a:cubicBezTo>
                  <a:cubicBezTo>
                    <a:pt x="774498" y="14513"/>
                    <a:pt x="805193" y="17583"/>
                    <a:pt x="834352" y="20653"/>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5" name="Freeform 7"/>
            <p:cNvSpPr>
              <a:spLocks/>
            </p:cNvSpPr>
            <p:nvPr/>
          </p:nvSpPr>
          <p:spPr bwMode="auto">
            <a:xfrm rot="15664630" flipV="1">
              <a:off x="11930850" y="5353318"/>
              <a:ext cx="581528" cy="121718"/>
            </a:xfrm>
            <a:custGeom>
              <a:avLst/>
              <a:gdLst/>
              <a:ahLst/>
              <a:cxnLst/>
              <a:rect l="l" t="t" r="r" b="b"/>
              <a:pathLst>
                <a:path w="543529" h="91162">
                  <a:moveTo>
                    <a:pt x="142540" y="61226"/>
                  </a:moveTo>
                  <a:lnTo>
                    <a:pt x="0" y="83606"/>
                  </a:lnTo>
                  <a:cubicBezTo>
                    <a:pt x="28388" y="89996"/>
                    <a:pt x="58934" y="93195"/>
                    <a:pt x="92212" y="89764"/>
                  </a:cubicBezTo>
                  <a:cubicBezTo>
                    <a:pt x="115314" y="87192"/>
                    <a:pt x="136278" y="78223"/>
                    <a:pt x="142540" y="61226"/>
                  </a:cubicBezTo>
                  <a:close/>
                  <a:moveTo>
                    <a:pt x="543529" y="69844"/>
                  </a:moveTo>
                  <a:cubicBezTo>
                    <a:pt x="540121" y="47843"/>
                    <a:pt x="535887" y="24408"/>
                    <a:pt x="532505" y="0"/>
                  </a:cubicBezTo>
                  <a:lnTo>
                    <a:pt x="286340" y="38649"/>
                  </a:lnTo>
                  <a:cubicBezTo>
                    <a:pt x="283270" y="56358"/>
                    <a:pt x="286118" y="71697"/>
                    <a:pt x="299414" y="80608"/>
                  </a:cubicBezTo>
                  <a:cubicBezTo>
                    <a:pt x="328578" y="98990"/>
                    <a:pt x="388536" y="83683"/>
                    <a:pt x="419229" y="80608"/>
                  </a:cubicBezTo>
                  <a:cubicBezTo>
                    <a:pt x="465217" y="75995"/>
                    <a:pt x="498969" y="74458"/>
                    <a:pt x="543529" y="69844"/>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6" name="Freeform 7"/>
            <p:cNvSpPr>
              <a:spLocks/>
            </p:cNvSpPr>
            <p:nvPr/>
          </p:nvSpPr>
          <p:spPr bwMode="auto">
            <a:xfrm rot="4864630">
              <a:off x="11099079" y="4353780"/>
              <a:ext cx="1101780" cy="961163"/>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rgbClr val="00B0F0"/>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7" name="Freeform 7"/>
            <p:cNvSpPr>
              <a:spLocks/>
            </p:cNvSpPr>
            <p:nvPr/>
          </p:nvSpPr>
          <p:spPr bwMode="auto">
            <a:xfrm rot="10264630">
              <a:off x="11825206" y="4418465"/>
              <a:ext cx="475886" cy="728210"/>
            </a:xfrm>
            <a:custGeom>
              <a:avLst/>
              <a:gdLst/>
              <a:ahLst/>
              <a:cxnLst/>
              <a:rect l="l" t="t" r="r" b="b"/>
              <a:pathLst>
                <a:path w="356421" h="680626">
                  <a:moveTo>
                    <a:pt x="0" y="680626"/>
                  </a:moveTo>
                  <a:lnTo>
                    <a:pt x="106861" y="0"/>
                  </a:lnTo>
                  <a:lnTo>
                    <a:pt x="170997" y="6419"/>
                  </a:lnTo>
                  <a:cubicBezTo>
                    <a:pt x="152563" y="69337"/>
                    <a:pt x="143399" y="192148"/>
                    <a:pt x="151019" y="235124"/>
                  </a:cubicBezTo>
                  <a:cubicBezTo>
                    <a:pt x="160287" y="276589"/>
                    <a:pt x="278404" y="229005"/>
                    <a:pt x="325980" y="255064"/>
                  </a:cubicBezTo>
                  <a:cubicBezTo>
                    <a:pt x="344413" y="265790"/>
                    <a:pt x="361301" y="316470"/>
                    <a:pt x="355123" y="351816"/>
                  </a:cubicBezTo>
                  <a:cubicBezTo>
                    <a:pt x="349047" y="385578"/>
                    <a:pt x="348428" y="421140"/>
                    <a:pt x="278403" y="416244"/>
                  </a:cubicBezTo>
                  <a:cubicBezTo>
                    <a:pt x="263059" y="416244"/>
                    <a:pt x="244627" y="413149"/>
                    <a:pt x="226296" y="411637"/>
                  </a:cubicBezTo>
                  <a:cubicBezTo>
                    <a:pt x="210850" y="410125"/>
                    <a:pt x="187885" y="403935"/>
                    <a:pt x="175631" y="407030"/>
                  </a:cubicBezTo>
                  <a:cubicBezTo>
                    <a:pt x="160287" y="411637"/>
                    <a:pt x="154108" y="445399"/>
                    <a:pt x="152563" y="462317"/>
                  </a:cubicBezTo>
                  <a:cubicBezTo>
                    <a:pt x="147930" y="532937"/>
                    <a:pt x="163273" y="603484"/>
                    <a:pt x="172542" y="663377"/>
                  </a:cubicBezTo>
                  <a:cubicBezTo>
                    <a:pt x="128055" y="667985"/>
                    <a:pt x="94277" y="669496"/>
                    <a:pt x="48246" y="674104"/>
                  </a:cubicBezTo>
                  <a:cubicBezTo>
                    <a:pt x="35697" y="675370"/>
                    <a:pt x="18258" y="678682"/>
                    <a:pt x="0" y="680626"/>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8" name="Freeform 7"/>
            <p:cNvSpPr>
              <a:spLocks/>
            </p:cNvSpPr>
            <p:nvPr/>
          </p:nvSpPr>
          <p:spPr bwMode="auto">
            <a:xfrm rot="21064630">
              <a:off x="9401130" y="5337514"/>
              <a:ext cx="1374948" cy="770204"/>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9" name="Freeform 7"/>
            <p:cNvSpPr>
              <a:spLocks/>
            </p:cNvSpPr>
            <p:nvPr/>
          </p:nvSpPr>
          <p:spPr bwMode="auto">
            <a:xfrm rot="15664630" flipV="1">
              <a:off x="10393021" y="5159888"/>
              <a:ext cx="1090984" cy="933192"/>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0" name="Freeform 7"/>
            <p:cNvSpPr>
              <a:spLocks/>
            </p:cNvSpPr>
            <p:nvPr/>
          </p:nvSpPr>
          <p:spPr bwMode="auto">
            <a:xfrm rot="4864630">
              <a:off x="9403902" y="4559087"/>
              <a:ext cx="1101780" cy="961163"/>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1" name="Freeform 8"/>
            <p:cNvSpPr>
              <a:spLocks/>
            </p:cNvSpPr>
            <p:nvPr/>
          </p:nvSpPr>
          <p:spPr bwMode="auto">
            <a:xfrm rot="21064630">
              <a:off x="1818899" y="4739954"/>
              <a:ext cx="18415" cy="37710"/>
            </a:xfrm>
            <a:custGeom>
              <a:avLst/>
              <a:gdLst>
                <a:gd name="T0" fmla="*/ 3 w 4"/>
                <a:gd name="T1" fmla="*/ 0 h 10"/>
                <a:gd name="T2" fmla="*/ 2 w 4"/>
                <a:gd name="T3" fmla="*/ 10 h 10"/>
                <a:gd name="T4" fmla="*/ 3 w 4"/>
                <a:gd name="T5" fmla="*/ 0 h 10"/>
              </a:gdLst>
              <a:ahLst/>
              <a:cxnLst>
                <a:cxn ang="0">
                  <a:pos x="T0" y="T1"/>
                </a:cxn>
                <a:cxn ang="0">
                  <a:pos x="T2" y="T3"/>
                </a:cxn>
                <a:cxn ang="0">
                  <a:pos x="T4" y="T5"/>
                </a:cxn>
              </a:cxnLst>
              <a:rect l="0" t="0" r="r" b="b"/>
              <a:pathLst>
                <a:path w="4" h="10">
                  <a:moveTo>
                    <a:pt x="3" y="0"/>
                  </a:moveTo>
                  <a:cubicBezTo>
                    <a:pt x="2" y="3"/>
                    <a:pt x="4" y="9"/>
                    <a:pt x="2" y="10"/>
                  </a:cubicBezTo>
                  <a:cubicBezTo>
                    <a:pt x="2" y="7"/>
                    <a:pt x="0" y="1"/>
                    <a:pt x="3" y="0"/>
                  </a:cubicBezTo>
                  <a:close/>
                </a:path>
              </a:pathLst>
            </a:custGeom>
            <a:solidFill>
              <a:srgbClr val="F5E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 name="Freeform 7"/>
            <p:cNvSpPr>
              <a:spLocks/>
            </p:cNvSpPr>
            <p:nvPr/>
          </p:nvSpPr>
          <p:spPr bwMode="auto">
            <a:xfrm rot="15664630" flipV="1">
              <a:off x="3324781" y="4627224"/>
              <a:ext cx="1090984" cy="933192"/>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3" name="Freeform 7"/>
            <p:cNvSpPr>
              <a:spLocks/>
            </p:cNvSpPr>
            <p:nvPr/>
          </p:nvSpPr>
          <p:spPr bwMode="auto">
            <a:xfrm rot="4864630">
              <a:off x="2335661" y="4026421"/>
              <a:ext cx="1101780" cy="961163"/>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4" name="Freeform 7"/>
            <p:cNvSpPr>
              <a:spLocks/>
            </p:cNvSpPr>
            <p:nvPr/>
          </p:nvSpPr>
          <p:spPr bwMode="auto">
            <a:xfrm rot="21064630">
              <a:off x="637712" y="5010157"/>
              <a:ext cx="1374948" cy="770204"/>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5" name="Freeform 7"/>
            <p:cNvSpPr>
              <a:spLocks/>
            </p:cNvSpPr>
            <p:nvPr/>
          </p:nvSpPr>
          <p:spPr bwMode="auto">
            <a:xfrm rot="15664630" flipV="1">
              <a:off x="1629604" y="4832530"/>
              <a:ext cx="1090984" cy="933192"/>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6" name="Freeform 7"/>
            <p:cNvSpPr>
              <a:spLocks/>
            </p:cNvSpPr>
            <p:nvPr/>
          </p:nvSpPr>
          <p:spPr bwMode="auto">
            <a:xfrm rot="4864630">
              <a:off x="640484" y="4231729"/>
              <a:ext cx="1101780" cy="961163"/>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7" name="Freeform 7"/>
            <p:cNvSpPr>
              <a:spLocks/>
            </p:cNvSpPr>
            <p:nvPr/>
          </p:nvSpPr>
          <p:spPr bwMode="auto">
            <a:xfrm rot="10264630">
              <a:off x="1362390" y="4236952"/>
              <a:ext cx="1361611" cy="747790"/>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03" h="9709">
                  <a:moveTo>
                    <a:pt x="9891" y="5085"/>
                  </a:moveTo>
                  <a:cubicBezTo>
                    <a:pt x="9832" y="5554"/>
                    <a:pt x="9826" y="6048"/>
                    <a:pt x="9146" y="5980"/>
                  </a:cubicBezTo>
                  <a:cubicBezTo>
                    <a:pt x="8997" y="5980"/>
                    <a:pt x="8818" y="5937"/>
                    <a:pt x="8640" y="5916"/>
                  </a:cubicBezTo>
                  <a:cubicBezTo>
                    <a:pt x="8490" y="5895"/>
                    <a:pt x="8267" y="5809"/>
                    <a:pt x="8148" y="5852"/>
                  </a:cubicBezTo>
                  <a:cubicBezTo>
                    <a:pt x="7999" y="5916"/>
                    <a:pt x="7939" y="6385"/>
                    <a:pt x="7924" y="6620"/>
                  </a:cubicBezTo>
                  <a:cubicBezTo>
                    <a:pt x="7879" y="7601"/>
                    <a:pt x="8028" y="8581"/>
                    <a:pt x="8118" y="9413"/>
                  </a:cubicBezTo>
                  <a:cubicBezTo>
                    <a:pt x="7686" y="9477"/>
                    <a:pt x="7358" y="9498"/>
                    <a:pt x="6911" y="9562"/>
                  </a:cubicBezTo>
                  <a:cubicBezTo>
                    <a:pt x="6613" y="9605"/>
                    <a:pt x="6031" y="9818"/>
                    <a:pt x="5748" y="9562"/>
                  </a:cubicBezTo>
                  <a:cubicBezTo>
                    <a:pt x="5391" y="9221"/>
                    <a:pt x="5808" y="8198"/>
                    <a:pt x="5778" y="7643"/>
                  </a:cubicBezTo>
                  <a:cubicBezTo>
                    <a:pt x="5763" y="7131"/>
                    <a:pt x="5480" y="6790"/>
                    <a:pt x="5212" y="6726"/>
                  </a:cubicBezTo>
                  <a:cubicBezTo>
                    <a:pt x="4944" y="6684"/>
                    <a:pt x="4631" y="6726"/>
                    <a:pt x="4422" y="6897"/>
                  </a:cubicBezTo>
                  <a:cubicBezTo>
                    <a:pt x="4124" y="7153"/>
                    <a:pt x="4183" y="8048"/>
                    <a:pt x="4243" y="8581"/>
                  </a:cubicBezTo>
                  <a:cubicBezTo>
                    <a:pt x="4258" y="8773"/>
                    <a:pt x="4303" y="9008"/>
                    <a:pt x="4288" y="9178"/>
                  </a:cubicBezTo>
                  <a:cubicBezTo>
                    <a:pt x="4243" y="9477"/>
                    <a:pt x="4005" y="9647"/>
                    <a:pt x="3736" y="9690"/>
                  </a:cubicBezTo>
                  <a:cubicBezTo>
                    <a:pt x="3006" y="9797"/>
                    <a:pt x="2410" y="9434"/>
                    <a:pt x="1874" y="9242"/>
                  </a:cubicBezTo>
                  <a:cubicBezTo>
                    <a:pt x="2067" y="8304"/>
                    <a:pt x="2097" y="6300"/>
                    <a:pt x="1784" y="5980"/>
                  </a:cubicBezTo>
                  <a:cubicBezTo>
                    <a:pt x="1471" y="5660"/>
                    <a:pt x="547" y="6236"/>
                    <a:pt x="175" y="5724"/>
                  </a:cubicBezTo>
                  <a:cubicBezTo>
                    <a:pt x="-49" y="5426"/>
                    <a:pt x="-49" y="4466"/>
                    <a:pt x="130" y="4061"/>
                  </a:cubicBezTo>
                  <a:cubicBezTo>
                    <a:pt x="309" y="3613"/>
                    <a:pt x="771" y="3699"/>
                    <a:pt x="1173" y="3784"/>
                  </a:cubicBezTo>
                  <a:cubicBezTo>
                    <a:pt x="1307" y="3805"/>
                    <a:pt x="1561" y="3976"/>
                    <a:pt x="1724" y="3912"/>
                  </a:cubicBezTo>
                  <a:cubicBezTo>
                    <a:pt x="1859" y="3848"/>
                    <a:pt x="1888" y="3464"/>
                    <a:pt x="1903" y="3166"/>
                  </a:cubicBezTo>
                  <a:cubicBezTo>
                    <a:pt x="1963" y="2099"/>
                    <a:pt x="1829" y="1247"/>
                    <a:pt x="1784" y="330"/>
                  </a:cubicBezTo>
                  <a:cubicBezTo>
                    <a:pt x="2216" y="266"/>
                    <a:pt x="2678" y="74"/>
                    <a:pt x="3155" y="10"/>
                  </a:cubicBezTo>
                  <a:cubicBezTo>
                    <a:pt x="3647" y="-33"/>
                    <a:pt x="4198" y="53"/>
                    <a:pt x="4273" y="522"/>
                  </a:cubicBezTo>
                  <a:cubicBezTo>
                    <a:pt x="4288" y="692"/>
                    <a:pt x="4213" y="1289"/>
                    <a:pt x="4198" y="1438"/>
                  </a:cubicBezTo>
                  <a:cubicBezTo>
                    <a:pt x="4169" y="1737"/>
                    <a:pt x="4094" y="2121"/>
                    <a:pt x="4169" y="2419"/>
                  </a:cubicBezTo>
                  <a:cubicBezTo>
                    <a:pt x="4318" y="3016"/>
                    <a:pt x="5316" y="3144"/>
                    <a:pt x="5629" y="2675"/>
                  </a:cubicBezTo>
                  <a:cubicBezTo>
                    <a:pt x="5763" y="2483"/>
                    <a:pt x="5748" y="1993"/>
                    <a:pt x="5733" y="1652"/>
                  </a:cubicBezTo>
                  <a:cubicBezTo>
                    <a:pt x="5704" y="1311"/>
                    <a:pt x="5569" y="1033"/>
                    <a:pt x="5599" y="714"/>
                  </a:cubicBezTo>
                  <a:cubicBezTo>
                    <a:pt x="5659" y="-182"/>
                    <a:pt x="6643" y="95"/>
                    <a:pt x="7209" y="159"/>
                  </a:cubicBezTo>
                  <a:lnTo>
                    <a:pt x="8103" y="287"/>
                  </a:lnTo>
                  <a:cubicBezTo>
                    <a:pt x="7924" y="1161"/>
                    <a:pt x="7835" y="2867"/>
                    <a:pt x="7909" y="3464"/>
                  </a:cubicBezTo>
                  <a:cubicBezTo>
                    <a:pt x="7999" y="4040"/>
                    <a:pt x="9146" y="3379"/>
                    <a:pt x="9608" y="3741"/>
                  </a:cubicBezTo>
                  <a:cubicBezTo>
                    <a:pt x="9787" y="3890"/>
                    <a:pt x="9951" y="4594"/>
                    <a:pt x="9891" y="5085"/>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8" name="Freeform 7"/>
            <p:cNvSpPr>
              <a:spLocks/>
            </p:cNvSpPr>
            <p:nvPr/>
          </p:nvSpPr>
          <p:spPr bwMode="auto">
            <a:xfrm rot="21064630">
              <a:off x="-27384" y="5450504"/>
              <a:ext cx="354739" cy="455743"/>
            </a:xfrm>
            <a:custGeom>
              <a:avLst/>
              <a:gdLst/>
              <a:ahLst/>
              <a:cxnLst/>
              <a:rect l="l" t="t" r="r" b="b"/>
              <a:pathLst>
                <a:path w="265687" h="425963">
                  <a:moveTo>
                    <a:pt x="214445" y="3924"/>
                  </a:moveTo>
                  <a:cubicBezTo>
                    <a:pt x="222247" y="5201"/>
                    <a:pt x="229297" y="7312"/>
                    <a:pt x="235244" y="10573"/>
                  </a:cubicBezTo>
                  <a:cubicBezTo>
                    <a:pt x="253660" y="21318"/>
                    <a:pt x="270542" y="71970"/>
                    <a:pt x="264403" y="107273"/>
                  </a:cubicBezTo>
                  <a:cubicBezTo>
                    <a:pt x="258264" y="141041"/>
                    <a:pt x="232174" y="170205"/>
                    <a:pt x="187668" y="171740"/>
                  </a:cubicBezTo>
                  <a:cubicBezTo>
                    <a:pt x="172321" y="171740"/>
                    <a:pt x="153905" y="168670"/>
                    <a:pt x="135488" y="167135"/>
                  </a:cubicBezTo>
                  <a:cubicBezTo>
                    <a:pt x="120141" y="165600"/>
                    <a:pt x="97121" y="159461"/>
                    <a:pt x="84843" y="162531"/>
                  </a:cubicBezTo>
                  <a:cubicBezTo>
                    <a:pt x="69496" y="167135"/>
                    <a:pt x="63357" y="200903"/>
                    <a:pt x="61822" y="217787"/>
                  </a:cubicBezTo>
                  <a:cubicBezTo>
                    <a:pt x="57218" y="288394"/>
                    <a:pt x="72565" y="359000"/>
                    <a:pt x="81774" y="418862"/>
                  </a:cubicBezTo>
                  <a:cubicBezTo>
                    <a:pt x="52002" y="421942"/>
                    <a:pt x="27037" y="423649"/>
                    <a:pt x="0" y="425963"/>
                  </a:cubicBezTo>
                  <a:lnTo>
                    <a:pt x="66878" y="0"/>
                  </a:lnTo>
                  <a:cubicBezTo>
                    <a:pt x="89139" y="20011"/>
                    <a:pt x="166184" y="-3975"/>
                    <a:pt x="214445" y="3924"/>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9" name="Freeform 7"/>
            <p:cNvSpPr>
              <a:spLocks/>
            </p:cNvSpPr>
            <p:nvPr/>
          </p:nvSpPr>
          <p:spPr bwMode="auto">
            <a:xfrm rot="15664630" flipV="1">
              <a:off x="-68994" y="5046180"/>
              <a:ext cx="1091016" cy="933204"/>
            </a:xfrm>
            <a:custGeom>
              <a:avLst/>
              <a:gdLst/>
              <a:ahLst/>
              <a:cxnLst/>
              <a:rect l="l" t="t" r="r" b="b"/>
              <a:pathLst>
                <a:path w="1019725" h="698936">
                  <a:moveTo>
                    <a:pt x="1019065" y="331342"/>
                  </a:moveTo>
                  <a:cubicBezTo>
                    <a:pt x="1016049" y="299631"/>
                    <a:pt x="1003124" y="277366"/>
                    <a:pt x="989282" y="269293"/>
                  </a:cubicBezTo>
                  <a:cubicBezTo>
                    <a:pt x="941765" y="243224"/>
                    <a:pt x="833371" y="313606"/>
                    <a:pt x="814303" y="249374"/>
                  </a:cubicBezTo>
                  <a:cubicBezTo>
                    <a:pt x="806757" y="206390"/>
                    <a:pt x="815934" y="83589"/>
                    <a:pt x="834289" y="20685"/>
                  </a:cubicBezTo>
                  <a:lnTo>
                    <a:pt x="742312" y="11459"/>
                  </a:lnTo>
                  <a:cubicBezTo>
                    <a:pt x="683986" y="6846"/>
                    <a:pt x="582628" y="-13073"/>
                    <a:pt x="576510" y="51368"/>
                  </a:cubicBezTo>
                  <a:cubicBezTo>
                    <a:pt x="573451" y="74363"/>
                    <a:pt x="587319" y="94352"/>
                    <a:pt x="590276" y="118954"/>
                  </a:cubicBezTo>
                  <a:cubicBezTo>
                    <a:pt x="591806" y="143487"/>
                    <a:pt x="593335" y="178713"/>
                    <a:pt x="579569" y="192551"/>
                  </a:cubicBezTo>
                  <a:cubicBezTo>
                    <a:pt x="547347" y="226310"/>
                    <a:pt x="444460" y="217084"/>
                    <a:pt x="429164" y="174170"/>
                  </a:cubicBezTo>
                  <a:cubicBezTo>
                    <a:pt x="421414" y="152712"/>
                    <a:pt x="429164" y="125035"/>
                    <a:pt x="432121" y="103508"/>
                  </a:cubicBezTo>
                  <a:cubicBezTo>
                    <a:pt x="433651" y="92814"/>
                    <a:pt x="441400" y="49830"/>
                    <a:pt x="439871" y="37599"/>
                  </a:cubicBezTo>
                  <a:cubicBezTo>
                    <a:pt x="432121" y="3841"/>
                    <a:pt x="375426" y="-2379"/>
                    <a:pt x="324747" y="696"/>
                  </a:cubicBezTo>
                  <a:cubicBezTo>
                    <a:pt x="275598" y="5309"/>
                    <a:pt x="228080" y="19148"/>
                    <a:pt x="183519" y="23760"/>
                  </a:cubicBezTo>
                  <a:cubicBezTo>
                    <a:pt x="188210" y="89739"/>
                    <a:pt x="201976" y="151105"/>
                    <a:pt x="195858" y="227917"/>
                  </a:cubicBezTo>
                  <a:cubicBezTo>
                    <a:pt x="194226" y="249374"/>
                    <a:pt x="191269" y="276982"/>
                    <a:pt x="177402" y="281595"/>
                  </a:cubicBezTo>
                  <a:cubicBezTo>
                    <a:pt x="160576" y="286208"/>
                    <a:pt x="134472" y="273907"/>
                    <a:pt x="120604" y="272369"/>
                  </a:cubicBezTo>
                  <a:cubicBezTo>
                    <a:pt x="79307" y="266288"/>
                    <a:pt x="31687" y="260068"/>
                    <a:pt x="13230" y="292358"/>
                  </a:cubicBezTo>
                  <a:cubicBezTo>
                    <a:pt x="-5124" y="321503"/>
                    <a:pt x="-5124" y="390627"/>
                    <a:pt x="17921" y="412084"/>
                  </a:cubicBezTo>
                  <a:cubicBezTo>
                    <a:pt x="56160" y="448918"/>
                    <a:pt x="151297" y="407471"/>
                    <a:pt x="183520" y="430466"/>
                  </a:cubicBezTo>
                  <a:cubicBezTo>
                    <a:pt x="215844" y="453531"/>
                    <a:pt x="212683" y="597789"/>
                    <a:pt x="192799" y="665306"/>
                  </a:cubicBezTo>
                  <a:cubicBezTo>
                    <a:pt x="248066" y="679144"/>
                    <a:pt x="309350" y="705284"/>
                    <a:pt x="384603" y="697526"/>
                  </a:cubicBezTo>
                  <a:cubicBezTo>
                    <a:pt x="412237" y="694451"/>
                    <a:pt x="436811" y="682220"/>
                    <a:pt x="441401" y="660693"/>
                  </a:cubicBezTo>
                  <a:cubicBezTo>
                    <a:pt x="442930" y="648461"/>
                    <a:pt x="438342" y="631547"/>
                    <a:pt x="436812" y="617709"/>
                  </a:cubicBezTo>
                  <a:cubicBezTo>
                    <a:pt x="430592" y="579338"/>
                    <a:pt x="424474" y="514896"/>
                    <a:pt x="455166" y="496515"/>
                  </a:cubicBezTo>
                  <a:cubicBezTo>
                    <a:pt x="476682" y="484214"/>
                    <a:pt x="508904" y="481138"/>
                    <a:pt x="536640" y="484214"/>
                  </a:cubicBezTo>
                  <a:cubicBezTo>
                    <a:pt x="564273" y="488827"/>
                    <a:pt x="593335" y="513359"/>
                    <a:pt x="594966" y="550192"/>
                  </a:cubicBezTo>
                  <a:cubicBezTo>
                    <a:pt x="597889" y="588385"/>
                    <a:pt x="558840" y="657260"/>
                    <a:pt x="587978" y="684139"/>
                  </a:cubicBezTo>
                  <a:lnTo>
                    <a:pt x="830931" y="645994"/>
                  </a:lnTo>
                  <a:cubicBezTo>
                    <a:pt x="821966" y="593604"/>
                    <a:pt x="812045" y="535113"/>
                    <a:pt x="815935" y="476525"/>
                  </a:cubicBezTo>
                  <a:cubicBezTo>
                    <a:pt x="817464" y="459611"/>
                    <a:pt x="823582" y="425853"/>
                    <a:pt x="838979" y="421240"/>
                  </a:cubicBezTo>
                  <a:cubicBezTo>
                    <a:pt x="851216" y="418165"/>
                    <a:pt x="874159" y="424385"/>
                    <a:pt x="889658" y="425853"/>
                  </a:cubicBezTo>
                  <a:cubicBezTo>
                    <a:pt x="907911" y="427391"/>
                    <a:pt x="926367" y="430466"/>
                    <a:pt x="941765" y="430466"/>
                  </a:cubicBezTo>
                  <a:cubicBezTo>
                    <a:pt x="986223" y="428998"/>
                    <a:pt x="1012328" y="415998"/>
                    <a:pt x="1018446" y="366025"/>
                  </a:cubicBezTo>
                  <a:cubicBezTo>
                    <a:pt x="1019975" y="353532"/>
                    <a:pt x="1020071" y="341912"/>
                    <a:pt x="1019065" y="331342"/>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0" name="Freeform 7"/>
            <p:cNvSpPr>
              <a:spLocks/>
            </p:cNvSpPr>
            <p:nvPr/>
          </p:nvSpPr>
          <p:spPr bwMode="auto">
            <a:xfrm rot="10264630">
              <a:off x="-56292" y="4433134"/>
              <a:ext cx="1079869" cy="747800"/>
            </a:xfrm>
            <a:custGeom>
              <a:avLst/>
              <a:gdLst/>
              <a:ahLst/>
              <a:cxnLst/>
              <a:rect l="l" t="t" r="r" b="b"/>
              <a:pathLst>
                <a:path w="808783" h="698936">
                  <a:moveTo>
                    <a:pt x="330723" y="697698"/>
                  </a:moveTo>
                  <a:cubicBezTo>
                    <a:pt x="279160" y="692950"/>
                    <a:pt x="234287" y="675660"/>
                    <a:pt x="192890" y="665294"/>
                  </a:cubicBezTo>
                  <a:cubicBezTo>
                    <a:pt x="212765" y="597769"/>
                    <a:pt x="215854" y="453507"/>
                    <a:pt x="183622" y="430470"/>
                  </a:cubicBezTo>
                  <a:cubicBezTo>
                    <a:pt x="151390" y="407434"/>
                    <a:pt x="56237" y="448899"/>
                    <a:pt x="17929" y="412042"/>
                  </a:cubicBezTo>
                  <a:cubicBezTo>
                    <a:pt x="-5138" y="390589"/>
                    <a:pt x="-5138" y="321481"/>
                    <a:pt x="13295" y="292326"/>
                  </a:cubicBezTo>
                  <a:cubicBezTo>
                    <a:pt x="31728" y="260076"/>
                    <a:pt x="79305" y="266267"/>
                    <a:pt x="120702" y="272386"/>
                  </a:cubicBezTo>
                  <a:cubicBezTo>
                    <a:pt x="134501" y="273898"/>
                    <a:pt x="160658" y="286207"/>
                    <a:pt x="177443" y="281600"/>
                  </a:cubicBezTo>
                  <a:cubicBezTo>
                    <a:pt x="191345" y="276993"/>
                    <a:pt x="194332" y="249350"/>
                    <a:pt x="195876" y="227898"/>
                  </a:cubicBezTo>
                  <a:cubicBezTo>
                    <a:pt x="202055" y="151087"/>
                    <a:pt x="188256" y="89753"/>
                    <a:pt x="183622" y="23741"/>
                  </a:cubicBezTo>
                  <a:cubicBezTo>
                    <a:pt x="228109" y="19133"/>
                    <a:pt x="275685" y="5312"/>
                    <a:pt x="324805" y="705"/>
                  </a:cubicBezTo>
                  <a:cubicBezTo>
                    <a:pt x="375471" y="-2390"/>
                    <a:pt x="432212" y="3800"/>
                    <a:pt x="439936" y="37562"/>
                  </a:cubicBezTo>
                  <a:cubicBezTo>
                    <a:pt x="441480" y="49800"/>
                    <a:pt x="433757" y="92777"/>
                    <a:pt x="432212" y="103503"/>
                  </a:cubicBezTo>
                  <a:cubicBezTo>
                    <a:pt x="429226" y="125027"/>
                    <a:pt x="421502" y="152671"/>
                    <a:pt x="429226" y="174123"/>
                  </a:cubicBezTo>
                  <a:cubicBezTo>
                    <a:pt x="444570" y="217099"/>
                    <a:pt x="547342" y="226314"/>
                    <a:pt x="579574" y="192551"/>
                  </a:cubicBezTo>
                  <a:cubicBezTo>
                    <a:pt x="593374" y="178730"/>
                    <a:pt x="591829" y="143456"/>
                    <a:pt x="590284" y="118908"/>
                  </a:cubicBezTo>
                  <a:cubicBezTo>
                    <a:pt x="587298" y="94361"/>
                    <a:pt x="573396" y="74348"/>
                    <a:pt x="576485" y="51384"/>
                  </a:cubicBezTo>
                  <a:cubicBezTo>
                    <a:pt x="582664" y="-13117"/>
                    <a:pt x="683995" y="6824"/>
                    <a:pt x="742281" y="11431"/>
                  </a:cubicBezTo>
                  <a:lnTo>
                    <a:pt x="808783" y="18087"/>
                  </a:lnTo>
                  <a:lnTo>
                    <a:pt x="703369" y="689493"/>
                  </a:lnTo>
                  <a:cubicBezTo>
                    <a:pt x="671131" y="693746"/>
                    <a:pt x="618543" y="705223"/>
                    <a:pt x="591829" y="688330"/>
                  </a:cubicBezTo>
                  <a:cubicBezTo>
                    <a:pt x="555066" y="663782"/>
                    <a:pt x="598008" y="590139"/>
                    <a:pt x="594918" y="550186"/>
                  </a:cubicBezTo>
                  <a:cubicBezTo>
                    <a:pt x="593374" y="513328"/>
                    <a:pt x="564231" y="488780"/>
                    <a:pt x="536632" y="484173"/>
                  </a:cubicBezTo>
                  <a:cubicBezTo>
                    <a:pt x="509034" y="481149"/>
                    <a:pt x="476802" y="484173"/>
                    <a:pt x="455279" y="496483"/>
                  </a:cubicBezTo>
                  <a:cubicBezTo>
                    <a:pt x="424592" y="514912"/>
                    <a:pt x="430667" y="579341"/>
                    <a:pt x="436846" y="617710"/>
                  </a:cubicBezTo>
                  <a:cubicBezTo>
                    <a:pt x="438391" y="631531"/>
                    <a:pt x="443025" y="648449"/>
                    <a:pt x="441480" y="660686"/>
                  </a:cubicBezTo>
                  <a:cubicBezTo>
                    <a:pt x="436846" y="682211"/>
                    <a:pt x="412337" y="694449"/>
                    <a:pt x="384636" y="697544"/>
                  </a:cubicBezTo>
                  <a:cubicBezTo>
                    <a:pt x="365842" y="699470"/>
                    <a:pt x="347911" y="699281"/>
                    <a:pt x="330723" y="697698"/>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1" name="Freeform 7"/>
            <p:cNvSpPr>
              <a:spLocks/>
            </p:cNvSpPr>
            <p:nvPr/>
          </p:nvSpPr>
          <p:spPr bwMode="auto">
            <a:xfrm rot="21064630">
              <a:off x="7418412" y="4180966"/>
              <a:ext cx="1374948" cy="770204"/>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2" name="Freeform 7"/>
            <p:cNvSpPr>
              <a:spLocks/>
            </p:cNvSpPr>
            <p:nvPr/>
          </p:nvSpPr>
          <p:spPr bwMode="auto">
            <a:xfrm rot="21064630">
              <a:off x="5723233" y="4386272"/>
              <a:ext cx="1374948" cy="770204"/>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3" name="Freeform 7"/>
            <p:cNvSpPr>
              <a:spLocks/>
            </p:cNvSpPr>
            <p:nvPr/>
          </p:nvSpPr>
          <p:spPr bwMode="auto">
            <a:xfrm rot="15664630" flipV="1">
              <a:off x="6715125" y="4208646"/>
              <a:ext cx="1090984" cy="933192"/>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 name="connsiteX0" fmla="*/ 9891 w 9903"/>
                <a:gd name="connsiteY0" fmla="*/ 5085 h 9709"/>
                <a:gd name="connsiteX1" fmla="*/ 9146 w 9903"/>
                <a:gd name="connsiteY1" fmla="*/ 5980 h 9709"/>
                <a:gd name="connsiteX2" fmla="*/ 8640 w 9903"/>
                <a:gd name="connsiteY2" fmla="*/ 5916 h 9709"/>
                <a:gd name="connsiteX3" fmla="*/ 8148 w 9903"/>
                <a:gd name="connsiteY3" fmla="*/ 5852 h 9709"/>
                <a:gd name="connsiteX4" fmla="*/ 7924 w 9903"/>
                <a:gd name="connsiteY4" fmla="*/ 6620 h 9709"/>
                <a:gd name="connsiteX5" fmla="*/ 8118 w 9903"/>
                <a:gd name="connsiteY5" fmla="*/ 9413 h 9709"/>
                <a:gd name="connsiteX6" fmla="*/ 6911 w 9903"/>
                <a:gd name="connsiteY6" fmla="*/ 9562 h 9709"/>
                <a:gd name="connsiteX7" fmla="*/ 5748 w 9903"/>
                <a:gd name="connsiteY7" fmla="*/ 9562 h 9709"/>
                <a:gd name="connsiteX8" fmla="*/ 5778 w 9903"/>
                <a:gd name="connsiteY8" fmla="*/ 7643 h 9709"/>
                <a:gd name="connsiteX9" fmla="*/ 5212 w 9903"/>
                <a:gd name="connsiteY9" fmla="*/ 6726 h 9709"/>
                <a:gd name="connsiteX10" fmla="*/ 4422 w 9903"/>
                <a:gd name="connsiteY10" fmla="*/ 6897 h 9709"/>
                <a:gd name="connsiteX11" fmla="*/ 4243 w 9903"/>
                <a:gd name="connsiteY11" fmla="*/ 8581 h 9709"/>
                <a:gd name="connsiteX12" fmla="*/ 4288 w 9903"/>
                <a:gd name="connsiteY12" fmla="*/ 9178 h 9709"/>
                <a:gd name="connsiteX13" fmla="*/ 3736 w 9903"/>
                <a:gd name="connsiteY13" fmla="*/ 9690 h 9709"/>
                <a:gd name="connsiteX14" fmla="*/ 1874 w 9903"/>
                <a:gd name="connsiteY14" fmla="*/ 9242 h 9709"/>
                <a:gd name="connsiteX15" fmla="*/ 1784 w 9903"/>
                <a:gd name="connsiteY15" fmla="*/ 5980 h 9709"/>
                <a:gd name="connsiteX16" fmla="*/ 175 w 9903"/>
                <a:gd name="connsiteY16" fmla="*/ 5724 h 9709"/>
                <a:gd name="connsiteX17" fmla="*/ 130 w 9903"/>
                <a:gd name="connsiteY17" fmla="*/ 4061 h 9709"/>
                <a:gd name="connsiteX18" fmla="*/ 1173 w 9903"/>
                <a:gd name="connsiteY18" fmla="*/ 3784 h 9709"/>
                <a:gd name="connsiteX19" fmla="*/ 1724 w 9903"/>
                <a:gd name="connsiteY19" fmla="*/ 3912 h 9709"/>
                <a:gd name="connsiteX20" fmla="*/ 1903 w 9903"/>
                <a:gd name="connsiteY20" fmla="*/ 3166 h 9709"/>
                <a:gd name="connsiteX21" fmla="*/ 1784 w 9903"/>
                <a:gd name="connsiteY21" fmla="*/ 330 h 9709"/>
                <a:gd name="connsiteX22" fmla="*/ 3155 w 9903"/>
                <a:gd name="connsiteY22" fmla="*/ 10 h 9709"/>
                <a:gd name="connsiteX23" fmla="*/ 4273 w 9903"/>
                <a:gd name="connsiteY23" fmla="*/ 522 h 9709"/>
                <a:gd name="connsiteX24" fmla="*/ 4198 w 9903"/>
                <a:gd name="connsiteY24" fmla="*/ 1438 h 9709"/>
                <a:gd name="connsiteX25" fmla="*/ 4169 w 9903"/>
                <a:gd name="connsiteY25" fmla="*/ 2419 h 9709"/>
                <a:gd name="connsiteX26" fmla="*/ 5629 w 9903"/>
                <a:gd name="connsiteY26" fmla="*/ 2675 h 9709"/>
                <a:gd name="connsiteX27" fmla="*/ 5733 w 9903"/>
                <a:gd name="connsiteY27" fmla="*/ 1652 h 9709"/>
                <a:gd name="connsiteX28" fmla="*/ 5599 w 9903"/>
                <a:gd name="connsiteY28" fmla="*/ 714 h 9709"/>
                <a:gd name="connsiteX29" fmla="*/ 7209 w 9903"/>
                <a:gd name="connsiteY29" fmla="*/ 159 h 9709"/>
                <a:gd name="connsiteX30" fmla="*/ 8103 w 9903"/>
                <a:gd name="connsiteY30" fmla="*/ 287 h 9709"/>
                <a:gd name="connsiteX31" fmla="*/ 7909 w 9903"/>
                <a:gd name="connsiteY31" fmla="*/ 3464 h 9709"/>
                <a:gd name="connsiteX32" fmla="*/ 9608 w 9903"/>
                <a:gd name="connsiteY32" fmla="*/ 3741 h 9709"/>
                <a:gd name="connsiteX33" fmla="*/ 9891 w 9903"/>
                <a:gd name="connsiteY33" fmla="*/ 5085 h 9709"/>
                <a:gd name="connsiteX0" fmla="*/ 9987 w 9999"/>
                <a:gd name="connsiteY0" fmla="*/ 5237 h 10000"/>
                <a:gd name="connsiteX1" fmla="*/ 9235 w 9999"/>
                <a:gd name="connsiteY1" fmla="*/ 6159 h 10000"/>
                <a:gd name="connsiteX2" fmla="*/ 8724 w 9999"/>
                <a:gd name="connsiteY2" fmla="*/ 6093 h 10000"/>
                <a:gd name="connsiteX3" fmla="*/ 8227 w 9999"/>
                <a:gd name="connsiteY3" fmla="*/ 6027 h 10000"/>
                <a:gd name="connsiteX4" fmla="*/ 8001 w 9999"/>
                <a:gd name="connsiteY4" fmla="*/ 6818 h 10000"/>
                <a:gd name="connsiteX5" fmla="*/ 8197 w 9999"/>
                <a:gd name="connsiteY5" fmla="*/ 9695 h 10000"/>
                <a:gd name="connsiteX6" fmla="*/ 6978 w 9999"/>
                <a:gd name="connsiteY6" fmla="*/ 9849 h 10000"/>
                <a:gd name="connsiteX7" fmla="*/ 5803 w 9999"/>
                <a:gd name="connsiteY7" fmla="*/ 9849 h 10000"/>
                <a:gd name="connsiteX8" fmla="*/ 5834 w 9999"/>
                <a:gd name="connsiteY8" fmla="*/ 7872 h 10000"/>
                <a:gd name="connsiteX9" fmla="*/ 5262 w 9999"/>
                <a:gd name="connsiteY9" fmla="*/ 6928 h 10000"/>
                <a:gd name="connsiteX10" fmla="*/ 4464 w 9999"/>
                <a:gd name="connsiteY10" fmla="*/ 7104 h 10000"/>
                <a:gd name="connsiteX11" fmla="*/ 4284 w 9999"/>
                <a:gd name="connsiteY11" fmla="*/ 8838 h 10000"/>
                <a:gd name="connsiteX12" fmla="*/ 4329 w 9999"/>
                <a:gd name="connsiteY12" fmla="*/ 9453 h 10000"/>
                <a:gd name="connsiteX13" fmla="*/ 3772 w 9999"/>
                <a:gd name="connsiteY13" fmla="*/ 9980 h 10000"/>
                <a:gd name="connsiteX14" fmla="*/ 1891 w 9999"/>
                <a:gd name="connsiteY14" fmla="*/ 9519 h 10000"/>
                <a:gd name="connsiteX15" fmla="*/ 1800 w 9999"/>
                <a:gd name="connsiteY15" fmla="*/ 6159 h 10000"/>
                <a:gd name="connsiteX16" fmla="*/ 176 w 9999"/>
                <a:gd name="connsiteY16" fmla="*/ 5896 h 10000"/>
                <a:gd name="connsiteX17" fmla="*/ 130 w 9999"/>
                <a:gd name="connsiteY17" fmla="*/ 4183 h 10000"/>
                <a:gd name="connsiteX18" fmla="*/ 1183 w 9999"/>
                <a:gd name="connsiteY18" fmla="*/ 3897 h 10000"/>
                <a:gd name="connsiteX19" fmla="*/ 1740 w 9999"/>
                <a:gd name="connsiteY19" fmla="*/ 4029 h 10000"/>
                <a:gd name="connsiteX20" fmla="*/ 1921 w 9999"/>
                <a:gd name="connsiteY20" fmla="*/ 3261 h 10000"/>
                <a:gd name="connsiteX21" fmla="*/ 1800 w 9999"/>
                <a:gd name="connsiteY21" fmla="*/ 340 h 10000"/>
                <a:gd name="connsiteX22" fmla="*/ 3185 w 9999"/>
                <a:gd name="connsiteY22" fmla="*/ 10 h 10000"/>
                <a:gd name="connsiteX23" fmla="*/ 4314 w 9999"/>
                <a:gd name="connsiteY23" fmla="*/ 538 h 10000"/>
                <a:gd name="connsiteX24" fmla="*/ 4238 w 9999"/>
                <a:gd name="connsiteY24" fmla="*/ 1481 h 10000"/>
                <a:gd name="connsiteX25" fmla="*/ 4209 w 9999"/>
                <a:gd name="connsiteY25" fmla="*/ 2492 h 10000"/>
                <a:gd name="connsiteX26" fmla="*/ 5683 w 9999"/>
                <a:gd name="connsiteY26" fmla="*/ 2755 h 10000"/>
                <a:gd name="connsiteX27" fmla="*/ 5788 w 9999"/>
                <a:gd name="connsiteY27" fmla="*/ 1702 h 10000"/>
                <a:gd name="connsiteX28" fmla="*/ 5653 w 9999"/>
                <a:gd name="connsiteY28" fmla="*/ 735 h 10000"/>
                <a:gd name="connsiteX29" fmla="*/ 7279 w 9999"/>
                <a:gd name="connsiteY29" fmla="*/ 164 h 10000"/>
                <a:gd name="connsiteX30" fmla="*/ 8181 w 9999"/>
                <a:gd name="connsiteY30" fmla="*/ 296 h 10000"/>
                <a:gd name="connsiteX31" fmla="*/ 7985 w 9999"/>
                <a:gd name="connsiteY31" fmla="*/ 3568 h 10000"/>
                <a:gd name="connsiteX32" fmla="*/ 9701 w 9999"/>
                <a:gd name="connsiteY32" fmla="*/ 3853 h 10000"/>
                <a:gd name="connsiteX33" fmla="*/ 9987 w 9999"/>
                <a:gd name="connsiteY33" fmla="*/ 5237 h 10000"/>
                <a:gd name="connsiteX0" fmla="*/ 9988 w 10000"/>
                <a:gd name="connsiteY0" fmla="*/ 5237 h 10000"/>
                <a:gd name="connsiteX1" fmla="*/ 9236 w 10000"/>
                <a:gd name="connsiteY1" fmla="*/ 6159 h 10000"/>
                <a:gd name="connsiteX2" fmla="*/ 8725 w 10000"/>
                <a:gd name="connsiteY2" fmla="*/ 6093 h 10000"/>
                <a:gd name="connsiteX3" fmla="*/ 8228 w 10000"/>
                <a:gd name="connsiteY3" fmla="*/ 6027 h 10000"/>
                <a:gd name="connsiteX4" fmla="*/ 8002 w 10000"/>
                <a:gd name="connsiteY4" fmla="*/ 6818 h 10000"/>
                <a:gd name="connsiteX5" fmla="*/ 8198 w 10000"/>
                <a:gd name="connsiteY5" fmla="*/ 9695 h 10000"/>
                <a:gd name="connsiteX6" fmla="*/ 6979 w 10000"/>
                <a:gd name="connsiteY6" fmla="*/ 9849 h 10000"/>
                <a:gd name="connsiteX7" fmla="*/ 5804 w 10000"/>
                <a:gd name="connsiteY7" fmla="*/ 9849 h 10000"/>
                <a:gd name="connsiteX8" fmla="*/ 5835 w 10000"/>
                <a:gd name="connsiteY8" fmla="*/ 7872 h 10000"/>
                <a:gd name="connsiteX9" fmla="*/ 5263 w 10000"/>
                <a:gd name="connsiteY9" fmla="*/ 6928 h 10000"/>
                <a:gd name="connsiteX10" fmla="*/ 4464 w 10000"/>
                <a:gd name="connsiteY10" fmla="*/ 7104 h 10000"/>
                <a:gd name="connsiteX11" fmla="*/ 4284 w 10000"/>
                <a:gd name="connsiteY11" fmla="*/ 8838 h 10000"/>
                <a:gd name="connsiteX12" fmla="*/ 4329 w 10000"/>
                <a:gd name="connsiteY12" fmla="*/ 9453 h 10000"/>
                <a:gd name="connsiteX13" fmla="*/ 3772 w 10000"/>
                <a:gd name="connsiteY13" fmla="*/ 9980 h 10000"/>
                <a:gd name="connsiteX14" fmla="*/ 1891 w 10000"/>
                <a:gd name="connsiteY14" fmla="*/ 9519 h 10000"/>
                <a:gd name="connsiteX15" fmla="*/ 1800 w 10000"/>
                <a:gd name="connsiteY15" fmla="*/ 6159 h 10000"/>
                <a:gd name="connsiteX16" fmla="*/ 176 w 10000"/>
                <a:gd name="connsiteY16" fmla="*/ 5896 h 10000"/>
                <a:gd name="connsiteX17" fmla="*/ 130 w 10000"/>
                <a:gd name="connsiteY17" fmla="*/ 4183 h 10000"/>
                <a:gd name="connsiteX18" fmla="*/ 1183 w 10000"/>
                <a:gd name="connsiteY18" fmla="*/ 3897 h 10000"/>
                <a:gd name="connsiteX19" fmla="*/ 1740 w 10000"/>
                <a:gd name="connsiteY19" fmla="*/ 4029 h 10000"/>
                <a:gd name="connsiteX20" fmla="*/ 1921 w 10000"/>
                <a:gd name="connsiteY20" fmla="*/ 3261 h 10000"/>
                <a:gd name="connsiteX21" fmla="*/ 1800 w 10000"/>
                <a:gd name="connsiteY21" fmla="*/ 340 h 10000"/>
                <a:gd name="connsiteX22" fmla="*/ 3185 w 10000"/>
                <a:gd name="connsiteY22" fmla="*/ 10 h 10000"/>
                <a:gd name="connsiteX23" fmla="*/ 4314 w 10000"/>
                <a:gd name="connsiteY23" fmla="*/ 538 h 10000"/>
                <a:gd name="connsiteX24" fmla="*/ 4238 w 10000"/>
                <a:gd name="connsiteY24" fmla="*/ 1481 h 10000"/>
                <a:gd name="connsiteX25" fmla="*/ 4209 w 10000"/>
                <a:gd name="connsiteY25" fmla="*/ 2492 h 10000"/>
                <a:gd name="connsiteX26" fmla="*/ 5684 w 10000"/>
                <a:gd name="connsiteY26" fmla="*/ 2755 h 10000"/>
                <a:gd name="connsiteX27" fmla="*/ 5789 w 10000"/>
                <a:gd name="connsiteY27" fmla="*/ 1702 h 10000"/>
                <a:gd name="connsiteX28" fmla="*/ 5654 w 10000"/>
                <a:gd name="connsiteY28" fmla="*/ 735 h 10000"/>
                <a:gd name="connsiteX29" fmla="*/ 7280 w 10000"/>
                <a:gd name="connsiteY29" fmla="*/ 164 h 10000"/>
                <a:gd name="connsiteX30" fmla="*/ 8182 w 10000"/>
                <a:gd name="connsiteY30" fmla="*/ 296 h 10000"/>
                <a:gd name="connsiteX31" fmla="*/ 7986 w 10000"/>
                <a:gd name="connsiteY31" fmla="*/ 3568 h 10000"/>
                <a:gd name="connsiteX32" fmla="*/ 9702 w 10000"/>
                <a:gd name="connsiteY32" fmla="*/ 3853 h 10000"/>
                <a:gd name="connsiteX33" fmla="*/ 9988 w 10000"/>
                <a:gd name="connsiteY33" fmla="*/ 52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88" y="5237"/>
                  </a:moveTo>
                  <a:cubicBezTo>
                    <a:pt x="9928" y="5952"/>
                    <a:pt x="9672" y="6138"/>
                    <a:pt x="9236" y="6159"/>
                  </a:cubicBezTo>
                  <a:cubicBezTo>
                    <a:pt x="9085" y="6159"/>
                    <a:pt x="8904" y="6115"/>
                    <a:pt x="8725" y="6093"/>
                  </a:cubicBezTo>
                  <a:cubicBezTo>
                    <a:pt x="8573" y="6072"/>
                    <a:pt x="8348" y="5983"/>
                    <a:pt x="8228" y="6027"/>
                  </a:cubicBezTo>
                  <a:cubicBezTo>
                    <a:pt x="8077" y="6093"/>
                    <a:pt x="8017" y="6576"/>
                    <a:pt x="8002" y="6818"/>
                  </a:cubicBezTo>
                  <a:cubicBezTo>
                    <a:pt x="7956" y="7829"/>
                    <a:pt x="8107" y="8838"/>
                    <a:pt x="8198" y="9695"/>
                  </a:cubicBezTo>
                  <a:cubicBezTo>
                    <a:pt x="7761" y="9761"/>
                    <a:pt x="7430" y="9783"/>
                    <a:pt x="6979" y="9849"/>
                  </a:cubicBezTo>
                  <a:cubicBezTo>
                    <a:pt x="6678" y="9893"/>
                    <a:pt x="6090" y="10112"/>
                    <a:pt x="5804" y="9849"/>
                  </a:cubicBezTo>
                  <a:cubicBezTo>
                    <a:pt x="5444" y="9497"/>
                    <a:pt x="5865" y="8444"/>
                    <a:pt x="5835" y="7872"/>
                  </a:cubicBezTo>
                  <a:cubicBezTo>
                    <a:pt x="5819" y="7345"/>
                    <a:pt x="5534" y="6994"/>
                    <a:pt x="5263" y="6928"/>
                  </a:cubicBezTo>
                  <a:cubicBezTo>
                    <a:pt x="4991" y="6884"/>
                    <a:pt x="4675" y="6928"/>
                    <a:pt x="4464" y="7104"/>
                  </a:cubicBezTo>
                  <a:cubicBezTo>
                    <a:pt x="4163" y="7367"/>
                    <a:pt x="4223" y="8289"/>
                    <a:pt x="4284" y="8838"/>
                  </a:cubicBezTo>
                  <a:cubicBezTo>
                    <a:pt x="4299" y="9036"/>
                    <a:pt x="4344" y="9278"/>
                    <a:pt x="4329" y="9453"/>
                  </a:cubicBezTo>
                  <a:cubicBezTo>
                    <a:pt x="4284" y="9761"/>
                    <a:pt x="4043" y="9936"/>
                    <a:pt x="3772" y="9980"/>
                  </a:cubicBezTo>
                  <a:cubicBezTo>
                    <a:pt x="3034" y="10091"/>
                    <a:pt x="2433" y="9717"/>
                    <a:pt x="1891" y="9519"/>
                  </a:cubicBezTo>
                  <a:cubicBezTo>
                    <a:pt x="2086" y="8553"/>
                    <a:pt x="2117" y="6489"/>
                    <a:pt x="1800" y="6159"/>
                  </a:cubicBezTo>
                  <a:cubicBezTo>
                    <a:pt x="1484" y="5830"/>
                    <a:pt x="551" y="6423"/>
                    <a:pt x="176" y="5896"/>
                  </a:cubicBezTo>
                  <a:cubicBezTo>
                    <a:pt x="-50" y="5589"/>
                    <a:pt x="-50" y="4600"/>
                    <a:pt x="130" y="4183"/>
                  </a:cubicBezTo>
                  <a:cubicBezTo>
                    <a:pt x="311" y="3721"/>
                    <a:pt x="778" y="3810"/>
                    <a:pt x="1183" y="3897"/>
                  </a:cubicBezTo>
                  <a:cubicBezTo>
                    <a:pt x="1319" y="3919"/>
                    <a:pt x="1575" y="4095"/>
                    <a:pt x="1740" y="4029"/>
                  </a:cubicBezTo>
                  <a:cubicBezTo>
                    <a:pt x="1876" y="3963"/>
                    <a:pt x="1905" y="3568"/>
                    <a:pt x="1921" y="3261"/>
                  </a:cubicBezTo>
                  <a:cubicBezTo>
                    <a:pt x="1981" y="2162"/>
                    <a:pt x="1846" y="1284"/>
                    <a:pt x="1800" y="340"/>
                  </a:cubicBezTo>
                  <a:cubicBezTo>
                    <a:pt x="2237" y="274"/>
                    <a:pt x="2703" y="76"/>
                    <a:pt x="3185" y="10"/>
                  </a:cubicBezTo>
                  <a:cubicBezTo>
                    <a:pt x="3682" y="-34"/>
                    <a:pt x="4238" y="55"/>
                    <a:pt x="4314" y="538"/>
                  </a:cubicBezTo>
                  <a:cubicBezTo>
                    <a:pt x="4329" y="713"/>
                    <a:pt x="4253" y="1328"/>
                    <a:pt x="4238" y="1481"/>
                  </a:cubicBezTo>
                  <a:cubicBezTo>
                    <a:pt x="4209" y="1789"/>
                    <a:pt x="4133" y="2185"/>
                    <a:pt x="4209" y="2492"/>
                  </a:cubicBezTo>
                  <a:cubicBezTo>
                    <a:pt x="4359" y="3106"/>
                    <a:pt x="5368" y="3238"/>
                    <a:pt x="5684" y="2755"/>
                  </a:cubicBezTo>
                  <a:cubicBezTo>
                    <a:pt x="5819" y="2557"/>
                    <a:pt x="5804" y="2053"/>
                    <a:pt x="5789" y="1702"/>
                  </a:cubicBezTo>
                  <a:cubicBezTo>
                    <a:pt x="5760" y="1350"/>
                    <a:pt x="5624" y="1064"/>
                    <a:pt x="5654" y="735"/>
                  </a:cubicBezTo>
                  <a:cubicBezTo>
                    <a:pt x="5714" y="-187"/>
                    <a:pt x="6708" y="98"/>
                    <a:pt x="7280" y="164"/>
                  </a:cubicBezTo>
                  <a:lnTo>
                    <a:pt x="8182" y="296"/>
                  </a:lnTo>
                  <a:cubicBezTo>
                    <a:pt x="8002" y="1196"/>
                    <a:pt x="7912" y="2953"/>
                    <a:pt x="7986" y="3568"/>
                  </a:cubicBezTo>
                  <a:cubicBezTo>
                    <a:pt x="8173" y="4487"/>
                    <a:pt x="9236" y="3480"/>
                    <a:pt x="9702" y="3853"/>
                  </a:cubicBezTo>
                  <a:cubicBezTo>
                    <a:pt x="9883" y="4007"/>
                    <a:pt x="10048" y="4522"/>
                    <a:pt x="9988" y="5237"/>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4" name="Freeform 7"/>
            <p:cNvSpPr>
              <a:spLocks/>
            </p:cNvSpPr>
            <p:nvPr/>
          </p:nvSpPr>
          <p:spPr bwMode="auto">
            <a:xfrm rot="21064630">
              <a:off x="10821925" y="3765624"/>
              <a:ext cx="1374948" cy="770204"/>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5" name="Freeform 7"/>
            <p:cNvSpPr>
              <a:spLocks/>
            </p:cNvSpPr>
            <p:nvPr/>
          </p:nvSpPr>
          <p:spPr bwMode="auto">
            <a:xfrm rot="15664630" flipV="1">
              <a:off x="11654712" y="3764558"/>
              <a:ext cx="882371" cy="439856"/>
            </a:xfrm>
            <a:custGeom>
              <a:avLst/>
              <a:gdLst/>
              <a:ahLst/>
              <a:cxnLst/>
              <a:rect l="l" t="t" r="r" b="b"/>
              <a:pathLst>
                <a:path w="824714" h="329436">
                  <a:moveTo>
                    <a:pt x="824714" y="0"/>
                  </a:moveTo>
                  <a:lnTo>
                    <a:pt x="11559" y="127668"/>
                  </a:lnTo>
                  <a:cubicBezTo>
                    <a:pt x="18329" y="181356"/>
                    <a:pt x="12434" y="253587"/>
                    <a:pt x="0" y="295806"/>
                  </a:cubicBezTo>
                  <a:cubicBezTo>
                    <a:pt x="55268" y="309644"/>
                    <a:pt x="116552" y="335784"/>
                    <a:pt x="191805" y="328026"/>
                  </a:cubicBezTo>
                  <a:cubicBezTo>
                    <a:pt x="219439" y="324951"/>
                    <a:pt x="244013" y="312720"/>
                    <a:pt x="248602" y="291193"/>
                  </a:cubicBezTo>
                  <a:cubicBezTo>
                    <a:pt x="250132" y="278962"/>
                    <a:pt x="245543" y="262048"/>
                    <a:pt x="244013" y="248209"/>
                  </a:cubicBezTo>
                  <a:cubicBezTo>
                    <a:pt x="237794" y="209838"/>
                    <a:pt x="231676" y="145397"/>
                    <a:pt x="262368" y="127015"/>
                  </a:cubicBezTo>
                  <a:cubicBezTo>
                    <a:pt x="283884" y="114714"/>
                    <a:pt x="316106" y="111639"/>
                    <a:pt x="343842" y="114714"/>
                  </a:cubicBezTo>
                  <a:cubicBezTo>
                    <a:pt x="371475" y="119327"/>
                    <a:pt x="400537" y="143859"/>
                    <a:pt x="402168" y="180693"/>
                  </a:cubicBezTo>
                  <a:cubicBezTo>
                    <a:pt x="405227" y="220671"/>
                    <a:pt x="362298" y="294269"/>
                    <a:pt x="399007" y="318871"/>
                  </a:cubicBezTo>
                  <a:cubicBezTo>
                    <a:pt x="428171" y="337253"/>
                    <a:pt x="488129" y="321946"/>
                    <a:pt x="518822" y="318871"/>
                  </a:cubicBezTo>
                  <a:cubicBezTo>
                    <a:pt x="564810" y="314258"/>
                    <a:pt x="598562" y="312720"/>
                    <a:pt x="643122" y="308107"/>
                  </a:cubicBezTo>
                  <a:cubicBezTo>
                    <a:pt x="633843" y="248210"/>
                    <a:pt x="618446" y="177687"/>
                    <a:pt x="623136" y="107026"/>
                  </a:cubicBezTo>
                  <a:cubicBezTo>
                    <a:pt x="624666" y="90112"/>
                    <a:pt x="630784" y="56353"/>
                    <a:pt x="646181" y="51741"/>
                  </a:cubicBezTo>
                  <a:cubicBezTo>
                    <a:pt x="658418" y="48665"/>
                    <a:pt x="681361" y="54886"/>
                    <a:pt x="696860" y="56353"/>
                  </a:cubicBezTo>
                  <a:cubicBezTo>
                    <a:pt x="715113" y="57891"/>
                    <a:pt x="733569" y="60967"/>
                    <a:pt x="748966" y="60966"/>
                  </a:cubicBezTo>
                  <a:cubicBezTo>
                    <a:pt x="792356" y="59534"/>
                    <a:pt x="818263" y="47118"/>
                    <a:pt x="824714" y="0"/>
                  </a:cubicBezTo>
                  <a:close/>
                </a:path>
              </a:pathLst>
            </a:custGeom>
            <a:solidFill>
              <a:schemeClr val="bg1">
                <a:lumMod val="8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6" name="Freeform 7"/>
            <p:cNvSpPr>
              <a:spLocks/>
            </p:cNvSpPr>
            <p:nvPr/>
          </p:nvSpPr>
          <p:spPr bwMode="auto">
            <a:xfrm rot="21064630">
              <a:off x="356445" y="3638839"/>
              <a:ext cx="1374948" cy="770204"/>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solidFill>
              <a:schemeClr val="bg1">
                <a:lumMod val="95000"/>
              </a:schemeClr>
            </a:solidFill>
            <a:ln w="19050">
              <a:solidFill>
                <a:schemeClr val="bg1">
                  <a:lumMod val="75000"/>
                </a:schemeClr>
              </a:solid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5" name="Title 4"/>
          <p:cNvSpPr>
            <a:spLocks noGrp="1"/>
          </p:cNvSpPr>
          <p:nvPr>
            <p:ph type="title"/>
          </p:nvPr>
        </p:nvSpPr>
        <p:spPr>
          <a:xfrm>
            <a:off x="439428" y="256335"/>
            <a:ext cx="8094972" cy="6296897"/>
          </a:xfrm>
          <a:solidFill>
            <a:schemeClr val="bg1"/>
          </a:solidFill>
        </p:spPr>
        <p:txBody>
          <a:bodyPr anchor="t" anchorCtr="0">
            <a:normAutofit/>
          </a:bodyPr>
          <a:lstStyle/>
          <a:p>
            <a:pPr>
              <a:spcAft>
                <a:spcPts val="1800"/>
              </a:spcAft>
              <a:tabLst>
                <a:tab pos="458788" algn="l"/>
              </a:tabLst>
            </a:pPr>
            <a:r>
              <a:rPr lang="en-US" sz="3600" b="1" dirty="0" smtClean="0"/>
              <a:t>Short term intensive studying</a:t>
            </a:r>
            <a:br>
              <a:rPr lang="en-US" sz="3600" b="1" dirty="0" smtClean="0"/>
            </a:br>
            <a:r>
              <a:rPr lang="en-US" sz="1100" b="1" dirty="0" smtClean="0"/>
              <a:t/>
            </a:r>
            <a:br>
              <a:rPr lang="en-US" sz="1100" b="1" dirty="0" smtClean="0"/>
            </a:br>
            <a:r>
              <a:rPr lang="en-US" sz="1100" b="1" dirty="0"/>
              <a:t>	</a:t>
            </a:r>
            <a:r>
              <a:rPr lang="en-US" sz="3200" dirty="0" smtClean="0"/>
              <a:t>• </a:t>
            </a:r>
            <a:r>
              <a:rPr lang="en-US" sz="3200" u="sng" dirty="0" smtClean="0"/>
              <a:t>temporarily</a:t>
            </a:r>
            <a:r>
              <a:rPr lang="en-US" sz="3200" dirty="0" smtClean="0"/>
              <a:t> modifies pre-existing synapses</a:t>
            </a:r>
            <a:br>
              <a:rPr lang="en-US" sz="3200" dirty="0" smtClean="0"/>
            </a:br>
            <a:r>
              <a:rPr lang="en-US" sz="3200" dirty="0"/>
              <a:t> </a:t>
            </a:r>
            <a:r>
              <a:rPr lang="en-US" sz="3200" dirty="0" smtClean="0"/>
              <a:t>   • fades in a few hours or days</a:t>
            </a:r>
            <a:br>
              <a:rPr lang="en-US" sz="3200" dirty="0" smtClean="0"/>
            </a:br>
            <a:r>
              <a:rPr lang="en-US" sz="3600" dirty="0"/>
              <a:t/>
            </a:r>
            <a:br>
              <a:rPr lang="en-US" sz="3600" dirty="0"/>
            </a:br>
            <a:r>
              <a:rPr lang="en-US" sz="3600" b="1" dirty="0" smtClean="0"/>
              <a:t>Distributed (spaced) studying</a:t>
            </a:r>
            <a:br>
              <a:rPr lang="en-US" sz="3600" b="1" dirty="0" smtClean="0"/>
            </a:br>
            <a:r>
              <a:rPr lang="en-US" sz="1100" b="1" dirty="0" smtClean="0"/>
              <a:t/>
            </a:r>
            <a:br>
              <a:rPr lang="en-US" sz="1100" b="1" dirty="0" smtClean="0"/>
            </a:br>
            <a:r>
              <a:rPr lang="en-US" sz="1100" b="1" dirty="0"/>
              <a:t>	</a:t>
            </a:r>
            <a:r>
              <a:rPr lang="en-US" sz="3200" dirty="0" smtClean="0"/>
              <a:t>• induces transcription</a:t>
            </a:r>
            <a:br>
              <a:rPr lang="en-US" sz="3200" dirty="0" smtClean="0"/>
            </a:br>
            <a:r>
              <a:rPr lang="en-US" sz="3200" dirty="0"/>
              <a:t> </a:t>
            </a:r>
            <a:r>
              <a:rPr lang="en-US" sz="3200" dirty="0" smtClean="0"/>
              <a:t>   • </a:t>
            </a:r>
            <a:r>
              <a:rPr lang="en-US" sz="3200" u="sng" dirty="0" smtClean="0"/>
              <a:t>long-</a:t>
            </a:r>
            <a:r>
              <a:rPr lang="en-US" sz="3200" dirty="0" smtClean="0"/>
              <a:t>term changes including neurogenesis</a:t>
            </a:r>
            <a:br>
              <a:rPr lang="en-US" sz="3200" dirty="0" smtClean="0"/>
            </a:br>
            <a:r>
              <a:rPr lang="en-US" sz="3200" dirty="0"/>
              <a:t> </a:t>
            </a:r>
            <a:r>
              <a:rPr lang="en-US" sz="3200" dirty="0" smtClean="0"/>
              <a:t>   • can last weeks, months, or longer</a:t>
            </a:r>
            <a:endParaRPr lang="en-US" sz="3200" dirty="0"/>
          </a:p>
        </p:txBody>
      </p:sp>
      <p:sp>
        <p:nvSpPr>
          <p:cNvPr id="127" name="TextBox 126"/>
          <p:cNvSpPr txBox="1"/>
          <p:nvPr/>
        </p:nvSpPr>
        <p:spPr>
          <a:xfrm>
            <a:off x="675158" y="5029200"/>
            <a:ext cx="7127581" cy="1123238"/>
          </a:xfrm>
          <a:prstGeom prst="rect">
            <a:avLst/>
          </a:prstGeom>
          <a:noFill/>
          <a:ln>
            <a:solidFill>
              <a:srgbClr val="800000"/>
            </a:solidFill>
          </a:ln>
        </p:spPr>
        <p:txBody>
          <a:bodyPr wrap="square" rtlCol="0" anchor="ctr" anchorCtr="0">
            <a:noAutofit/>
          </a:bodyPr>
          <a:lstStyle/>
          <a:p>
            <a:pPr algn="ctr"/>
            <a:r>
              <a:rPr lang="en-US" sz="3200" b="1" dirty="0" smtClean="0">
                <a:solidFill>
                  <a:srgbClr val="800000"/>
                </a:solidFill>
              </a:rPr>
              <a:t>Pacing </a:t>
            </a:r>
            <a:r>
              <a:rPr lang="en-US" sz="3200" b="1" dirty="0">
                <a:solidFill>
                  <a:srgbClr val="800000"/>
                </a:solidFill>
              </a:rPr>
              <a:t>out the practicing – distributed learning – worked </a:t>
            </a:r>
            <a:r>
              <a:rPr lang="en-US" sz="3200" b="1" dirty="0" smtClean="0">
                <a:solidFill>
                  <a:srgbClr val="800000"/>
                </a:solidFill>
              </a:rPr>
              <a:t>best</a:t>
            </a:r>
            <a:endParaRPr lang="en-US" sz="3200" b="1" dirty="0">
              <a:solidFill>
                <a:srgbClr val="800000"/>
              </a:solidFill>
            </a:endParaRPr>
          </a:p>
        </p:txBody>
      </p:sp>
    </p:spTree>
    <p:extLst>
      <p:ext uri="{BB962C8B-B14F-4D97-AF65-F5344CB8AC3E}">
        <p14:creationId xmlns:p14="http://schemas.microsoft.com/office/powerpoint/2010/main" val="2470479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26988"/>
            <a:ext cx="9144000" cy="6819900"/>
          </a:xfrm>
          <a:prstGeom prst="rect">
            <a:avLst/>
          </a:prstGeom>
        </p:spPr>
      </p:pic>
      <p:sp>
        <p:nvSpPr>
          <p:cNvPr id="2" name="Title 1"/>
          <p:cNvSpPr>
            <a:spLocks noGrp="1"/>
          </p:cNvSpPr>
          <p:nvPr>
            <p:ph type="title"/>
          </p:nvPr>
        </p:nvSpPr>
        <p:spPr>
          <a:xfrm>
            <a:off x="3225408" y="493746"/>
            <a:ext cx="5618561" cy="3549649"/>
          </a:xfrm>
          <a:solidFill>
            <a:srgbClr val="00B0F0"/>
          </a:solidFill>
        </p:spPr>
        <p:txBody>
          <a:bodyPr lIns="182880" rIns="182880">
            <a:normAutofit fontScale="90000"/>
          </a:bodyPr>
          <a:lstStyle/>
          <a:p>
            <a:r>
              <a:rPr lang="en-US" dirty="0" smtClean="0"/>
              <a:t>Ask, don’t tell. </a:t>
            </a:r>
            <a:br>
              <a:rPr lang="en-US" dirty="0" smtClean="0"/>
            </a:br>
            <a:r>
              <a:rPr lang="en-US" dirty="0" smtClean="0"/>
              <a:t>The person doing the talking is doing the learning </a:t>
            </a:r>
            <a:r>
              <a:rPr lang="en-US" u="sng" dirty="0" smtClean="0"/>
              <a:t>because they are retrieving information</a:t>
            </a:r>
            <a:r>
              <a:rPr lang="en-US" dirty="0" smtClean="0"/>
              <a:t>.</a:t>
            </a:r>
            <a:endParaRPr lang="en-US" dirty="0"/>
          </a:p>
        </p:txBody>
      </p:sp>
      <p:sp>
        <p:nvSpPr>
          <p:cNvPr id="4" name="Freeform 3"/>
          <p:cNvSpPr/>
          <p:nvPr/>
        </p:nvSpPr>
        <p:spPr>
          <a:xfrm>
            <a:off x="2421760" y="3414712"/>
            <a:ext cx="1693069" cy="3557588"/>
          </a:xfrm>
          <a:custGeom>
            <a:avLst/>
            <a:gdLst>
              <a:gd name="connsiteX0" fmla="*/ 0 w 2143125"/>
              <a:gd name="connsiteY0" fmla="*/ 0 h 3457575"/>
              <a:gd name="connsiteX1" fmla="*/ 71438 w 2143125"/>
              <a:gd name="connsiteY1" fmla="*/ 571500 h 3457575"/>
              <a:gd name="connsiteX2" fmla="*/ 228600 w 2143125"/>
              <a:gd name="connsiteY2" fmla="*/ 1143000 h 3457575"/>
              <a:gd name="connsiteX3" fmla="*/ 342900 w 2143125"/>
              <a:gd name="connsiteY3" fmla="*/ 1528763 h 3457575"/>
              <a:gd name="connsiteX4" fmla="*/ 600075 w 2143125"/>
              <a:gd name="connsiteY4" fmla="*/ 1828800 h 3457575"/>
              <a:gd name="connsiteX5" fmla="*/ 742950 w 2143125"/>
              <a:gd name="connsiteY5" fmla="*/ 2128838 h 3457575"/>
              <a:gd name="connsiteX6" fmla="*/ 1443038 w 2143125"/>
              <a:gd name="connsiteY6" fmla="*/ 3457575 h 3457575"/>
              <a:gd name="connsiteX7" fmla="*/ 1957388 w 2143125"/>
              <a:gd name="connsiteY7" fmla="*/ 3457575 h 3457575"/>
              <a:gd name="connsiteX8" fmla="*/ 2143125 w 2143125"/>
              <a:gd name="connsiteY8" fmla="*/ 3343275 h 3457575"/>
              <a:gd name="connsiteX9" fmla="*/ 1757363 w 2143125"/>
              <a:gd name="connsiteY9" fmla="*/ 2700338 h 3457575"/>
              <a:gd name="connsiteX10" fmla="*/ 71438 w 2143125"/>
              <a:gd name="connsiteY10" fmla="*/ 57150 h 3457575"/>
              <a:gd name="connsiteX11" fmla="*/ 0 w 2143125"/>
              <a:gd name="connsiteY11" fmla="*/ 0 h 345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125" h="3457575">
                <a:moveTo>
                  <a:pt x="0" y="0"/>
                </a:moveTo>
                <a:lnTo>
                  <a:pt x="71438" y="571500"/>
                </a:lnTo>
                <a:lnTo>
                  <a:pt x="228600" y="1143000"/>
                </a:lnTo>
                <a:lnTo>
                  <a:pt x="342900" y="1528763"/>
                </a:lnTo>
                <a:lnTo>
                  <a:pt x="600075" y="1828800"/>
                </a:lnTo>
                <a:lnTo>
                  <a:pt x="742950" y="2128838"/>
                </a:lnTo>
                <a:lnTo>
                  <a:pt x="1443038" y="3457575"/>
                </a:lnTo>
                <a:lnTo>
                  <a:pt x="1957388" y="3457575"/>
                </a:lnTo>
                <a:lnTo>
                  <a:pt x="2143125" y="3343275"/>
                </a:lnTo>
                <a:lnTo>
                  <a:pt x="1757363" y="2700338"/>
                </a:lnTo>
                <a:lnTo>
                  <a:pt x="71438" y="57150"/>
                </a:lnTo>
                <a:lnTo>
                  <a:pt x="0" y="0"/>
                </a:lnTo>
                <a:close/>
              </a:path>
            </a:pathLst>
          </a:custGeom>
          <a:solidFill>
            <a:srgbClr val="00B0F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238191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97958" y="114300"/>
            <a:ext cx="2288858" cy="3429000"/>
          </a:xfrm>
          <a:prstGeom prst="rect">
            <a:avLst/>
          </a:prstGeom>
        </p:spPr>
      </p:pic>
      <p:sp>
        <p:nvSpPr>
          <p:cNvPr id="2" name="Title 1"/>
          <p:cNvSpPr>
            <a:spLocks noGrp="1"/>
          </p:cNvSpPr>
          <p:nvPr>
            <p:ph type="title"/>
          </p:nvPr>
        </p:nvSpPr>
        <p:spPr>
          <a:xfrm>
            <a:off x="304800" y="228600"/>
            <a:ext cx="5257800" cy="685800"/>
          </a:xfrm>
        </p:spPr>
        <p:txBody>
          <a:bodyPr>
            <a:noAutofit/>
          </a:bodyPr>
          <a:lstStyle/>
          <a:p>
            <a:r>
              <a:rPr lang="en-US" sz="3600" b="1" i="1" dirty="0" smtClean="0">
                <a:solidFill>
                  <a:srgbClr val="000000"/>
                </a:solidFill>
                <a:latin typeface="+mn-lt"/>
                <a:cs typeface="Arial"/>
              </a:rPr>
              <a:t>Scientific </a:t>
            </a:r>
            <a:r>
              <a:rPr lang="en-US" sz="3600" b="1" i="1" dirty="0">
                <a:solidFill>
                  <a:srgbClr val="000000"/>
                </a:solidFill>
                <a:latin typeface="+mn-lt"/>
                <a:cs typeface="Arial"/>
              </a:rPr>
              <a:t>Teaching Themes</a:t>
            </a:r>
          </a:p>
        </p:txBody>
      </p:sp>
      <p:pic>
        <p:nvPicPr>
          <p:cNvPr id="5" name="Picture 4"/>
          <p:cNvPicPr>
            <a:picLocks noChangeAspect="1"/>
          </p:cNvPicPr>
          <p:nvPr/>
        </p:nvPicPr>
        <p:blipFill>
          <a:blip r:embed="rId4"/>
          <a:stretch>
            <a:fillRect/>
          </a:stretch>
        </p:blipFill>
        <p:spPr>
          <a:xfrm>
            <a:off x="5945345" y="4038600"/>
            <a:ext cx="3122455" cy="2077852"/>
          </a:xfrm>
          <a:prstGeom prst="rect">
            <a:avLst/>
          </a:prstGeom>
        </p:spPr>
      </p:pic>
      <p:sp>
        <p:nvSpPr>
          <p:cNvPr id="6" name="Rectangle 5"/>
          <p:cNvSpPr/>
          <p:nvPr/>
        </p:nvSpPr>
        <p:spPr>
          <a:xfrm>
            <a:off x="914400" y="1600200"/>
            <a:ext cx="5583558"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400" y="1219200"/>
            <a:ext cx="6604771" cy="5105400"/>
          </a:xfrm>
          <a:noFill/>
        </p:spPr>
        <p:txBody>
          <a:bodyPr>
            <a:normAutofit/>
          </a:bodyPr>
          <a:lstStyle/>
          <a:p>
            <a:pPr>
              <a:buFont typeface="Wingdings" panose="05000000000000000000" pitchFamily="2" charset="2"/>
              <a:buChar char="Ø"/>
            </a:pPr>
            <a:r>
              <a:rPr lang="en-US" sz="3000" b="1" dirty="0">
                <a:solidFill>
                  <a:srgbClr val="000000"/>
                </a:solidFill>
                <a:cs typeface="Arial"/>
              </a:rPr>
              <a:t>Active Learning</a:t>
            </a:r>
          </a:p>
          <a:p>
            <a:pPr lvl="1"/>
            <a:r>
              <a:rPr lang="en-US" sz="2400" dirty="0">
                <a:solidFill>
                  <a:srgbClr val="000000"/>
                </a:solidFill>
                <a:cs typeface="Arial"/>
              </a:rPr>
              <a:t>Students are </a:t>
            </a:r>
            <a:r>
              <a:rPr lang="en-US" sz="2400" b="1" dirty="0">
                <a:solidFill>
                  <a:srgbClr val="000000"/>
                </a:solidFill>
                <a:cs typeface="Arial"/>
              </a:rPr>
              <a:t>engaged</a:t>
            </a:r>
            <a:r>
              <a:rPr lang="en-US" sz="2400" dirty="0">
                <a:solidFill>
                  <a:srgbClr val="000000"/>
                </a:solidFill>
                <a:cs typeface="Arial"/>
              </a:rPr>
              <a:t> in the process of </a:t>
            </a:r>
            <a:r>
              <a:rPr lang="en-US" sz="2400" dirty="0" smtClean="0">
                <a:solidFill>
                  <a:srgbClr val="000000"/>
                </a:solidFill>
                <a:cs typeface="Arial"/>
              </a:rPr>
              <a:t>science</a:t>
            </a:r>
            <a:endParaRPr lang="en-US" sz="2400" dirty="0">
              <a:solidFill>
                <a:srgbClr val="000000"/>
              </a:solidFill>
              <a:cs typeface="Arial"/>
            </a:endParaRPr>
          </a:p>
          <a:p>
            <a:pPr>
              <a:buFont typeface="Wingdings" panose="05000000000000000000" pitchFamily="2" charset="2"/>
              <a:buChar char="Ø"/>
            </a:pPr>
            <a:r>
              <a:rPr lang="en-US" sz="3000" b="1" dirty="0" smtClean="0">
                <a:solidFill>
                  <a:srgbClr val="000000"/>
                </a:solidFill>
                <a:cs typeface="Arial"/>
              </a:rPr>
              <a:t>Assessment</a:t>
            </a:r>
            <a:endParaRPr lang="en-US" sz="3000" b="1" dirty="0">
              <a:solidFill>
                <a:srgbClr val="000000"/>
              </a:solidFill>
              <a:cs typeface="Arial"/>
            </a:endParaRPr>
          </a:p>
          <a:p>
            <a:pPr lvl="1"/>
            <a:r>
              <a:rPr lang="en-US" sz="2400" dirty="0">
                <a:solidFill>
                  <a:srgbClr val="000000"/>
                </a:solidFill>
                <a:cs typeface="Arial"/>
              </a:rPr>
              <a:t>Need to determine whether learning occurs</a:t>
            </a:r>
          </a:p>
          <a:p>
            <a:pPr lvl="1">
              <a:spcBef>
                <a:spcPts val="0"/>
              </a:spcBef>
              <a:spcAft>
                <a:spcPts val="600"/>
              </a:spcAft>
            </a:pPr>
            <a:r>
              <a:rPr lang="en-US" sz="2400" dirty="0">
                <a:solidFill>
                  <a:srgbClr val="000000"/>
                </a:solidFill>
                <a:cs typeface="Arial"/>
              </a:rPr>
              <a:t>Empower students to assess their own </a:t>
            </a:r>
            <a:r>
              <a:rPr lang="en-US" sz="2400" dirty="0" smtClean="0">
                <a:solidFill>
                  <a:srgbClr val="000000"/>
                </a:solidFill>
                <a:cs typeface="Arial"/>
              </a:rPr>
              <a:t>learning</a:t>
            </a:r>
          </a:p>
          <a:p>
            <a:pPr lvl="1">
              <a:spcBef>
                <a:spcPts val="0"/>
              </a:spcBef>
              <a:spcAft>
                <a:spcPts val="600"/>
              </a:spcAft>
            </a:pPr>
            <a:r>
              <a:rPr lang="en-US" sz="2400" b="1" dirty="0">
                <a:latin typeface="Arial"/>
                <a:cs typeface="Arial"/>
              </a:rPr>
              <a:t>Formative</a:t>
            </a:r>
            <a:r>
              <a:rPr lang="en-US" sz="2400" dirty="0">
                <a:latin typeface="Arial"/>
                <a:cs typeface="Arial"/>
              </a:rPr>
              <a:t>: assessment </a:t>
            </a:r>
            <a:r>
              <a:rPr lang="en-US" sz="2400" i="1" u="sng" dirty="0">
                <a:latin typeface="Arial"/>
                <a:cs typeface="Arial"/>
              </a:rPr>
              <a:t>for</a:t>
            </a:r>
            <a:r>
              <a:rPr lang="en-US" sz="2400" dirty="0">
                <a:latin typeface="Arial"/>
                <a:cs typeface="Arial"/>
              </a:rPr>
              <a:t> learning </a:t>
            </a:r>
            <a:endParaRPr lang="en-US" sz="2400" dirty="0" smtClean="0">
              <a:latin typeface="Arial"/>
              <a:cs typeface="Arial"/>
            </a:endParaRPr>
          </a:p>
          <a:p>
            <a:pPr lvl="1">
              <a:spcBef>
                <a:spcPts val="0"/>
              </a:spcBef>
              <a:spcAft>
                <a:spcPts val="600"/>
              </a:spcAft>
            </a:pPr>
            <a:r>
              <a:rPr lang="en-US" sz="2400" b="1" dirty="0">
                <a:latin typeface="Arial"/>
                <a:cs typeface="Arial"/>
              </a:rPr>
              <a:t>Summative: </a:t>
            </a:r>
            <a:r>
              <a:rPr lang="en-US" sz="2400" dirty="0">
                <a:latin typeface="Arial"/>
                <a:cs typeface="Arial"/>
              </a:rPr>
              <a:t>assessment </a:t>
            </a:r>
            <a:r>
              <a:rPr lang="en-US" sz="2400" i="1" u="sng" dirty="0">
                <a:latin typeface="Arial"/>
                <a:cs typeface="Arial"/>
              </a:rPr>
              <a:t>of</a:t>
            </a:r>
            <a:r>
              <a:rPr lang="en-US" sz="2400" i="1" dirty="0">
                <a:latin typeface="Arial"/>
                <a:cs typeface="Arial"/>
              </a:rPr>
              <a:t> </a:t>
            </a:r>
            <a:r>
              <a:rPr lang="en-US" sz="2400" dirty="0" smtClean="0">
                <a:latin typeface="Arial"/>
                <a:cs typeface="Arial"/>
              </a:rPr>
              <a:t>learning</a:t>
            </a:r>
            <a:endParaRPr lang="en-US" sz="2400" dirty="0">
              <a:solidFill>
                <a:srgbClr val="000000"/>
              </a:solidFill>
              <a:cs typeface="Arial"/>
            </a:endParaRPr>
          </a:p>
          <a:p>
            <a:pPr>
              <a:buFont typeface="Wingdings" panose="05000000000000000000" pitchFamily="2" charset="2"/>
              <a:buChar char="Ø"/>
            </a:pPr>
            <a:r>
              <a:rPr lang="en-US" sz="3000" b="1" dirty="0">
                <a:solidFill>
                  <a:srgbClr val="000000"/>
                </a:solidFill>
                <a:cs typeface="Arial"/>
              </a:rPr>
              <a:t>Inclusive Teaching</a:t>
            </a:r>
          </a:p>
          <a:p>
            <a:pPr lvl="1"/>
            <a:r>
              <a:rPr lang="en-US" sz="2400" dirty="0">
                <a:solidFill>
                  <a:srgbClr val="000000"/>
                </a:solidFill>
                <a:cs typeface="Arial"/>
              </a:rPr>
              <a:t>Science depends on </a:t>
            </a:r>
            <a:r>
              <a:rPr lang="en-US" sz="2400" b="1" dirty="0">
                <a:solidFill>
                  <a:srgbClr val="000000"/>
                </a:solidFill>
                <a:cs typeface="Arial"/>
              </a:rPr>
              <a:t>contributions</a:t>
            </a:r>
            <a:r>
              <a:rPr lang="en-US" sz="2400" dirty="0">
                <a:solidFill>
                  <a:srgbClr val="000000"/>
                </a:solidFill>
                <a:cs typeface="Arial"/>
              </a:rPr>
              <a:t> from </a:t>
            </a:r>
            <a:r>
              <a:rPr lang="en-US" sz="2400" dirty="0" smtClean="0">
                <a:solidFill>
                  <a:srgbClr val="000000"/>
                </a:solidFill>
                <a:cs typeface="Arial"/>
              </a:rPr>
              <a:t>                              diverse people </a:t>
            </a:r>
            <a:r>
              <a:rPr lang="en-US" sz="2400" dirty="0">
                <a:solidFill>
                  <a:srgbClr val="000000"/>
                </a:solidFill>
                <a:cs typeface="Arial"/>
              </a:rPr>
              <a:t>for creativity – so should </a:t>
            </a:r>
            <a:r>
              <a:rPr lang="en-US" sz="2400" dirty="0" smtClean="0">
                <a:solidFill>
                  <a:srgbClr val="000000"/>
                </a:solidFill>
                <a:cs typeface="Arial"/>
              </a:rPr>
              <a:t>   teaching</a:t>
            </a:r>
            <a:endParaRPr lang="en-US" sz="2400" dirty="0">
              <a:solidFill>
                <a:srgbClr val="000000"/>
              </a:solidFill>
              <a:cs typeface="Arial"/>
            </a:endParaRPr>
          </a:p>
          <a:p>
            <a:pPr lvl="1"/>
            <a:endParaRPr lang="en-US" dirty="0">
              <a:solidFill>
                <a:srgbClr val="000000"/>
              </a:solidFill>
              <a:cs typeface="Arial"/>
            </a:endParaRPr>
          </a:p>
        </p:txBody>
      </p:sp>
    </p:spTree>
    <p:extLst>
      <p:ext uri="{BB962C8B-B14F-4D97-AF65-F5344CB8AC3E}">
        <p14:creationId xmlns:p14="http://schemas.microsoft.com/office/powerpoint/2010/main" val="37410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36094"/>
            <a:ext cx="7543800" cy="702106"/>
          </a:xfrm>
        </p:spPr>
        <p:txBody>
          <a:bodyPr>
            <a:noAutofit/>
          </a:bodyPr>
          <a:lstStyle/>
          <a:p>
            <a:r>
              <a:rPr lang="en-US" sz="3600" b="1" i="1" dirty="0">
                <a:solidFill>
                  <a:srgbClr val="000000"/>
                </a:solidFill>
                <a:latin typeface="Arial"/>
                <a:cs typeface="Arial"/>
              </a:rPr>
              <a:t>Diversity, Inclusion, &amp; Learning</a:t>
            </a:r>
          </a:p>
        </p:txBody>
      </p:sp>
      <p:sp>
        <p:nvSpPr>
          <p:cNvPr id="3" name="Content Placeholder 2"/>
          <p:cNvSpPr>
            <a:spLocks noGrp="1"/>
          </p:cNvSpPr>
          <p:nvPr>
            <p:ph idx="1"/>
          </p:nvPr>
        </p:nvSpPr>
        <p:spPr>
          <a:xfrm>
            <a:off x="822960" y="1165337"/>
            <a:ext cx="7543800" cy="4702064"/>
          </a:xfrm>
        </p:spPr>
        <p:txBody>
          <a:bodyPr>
            <a:noAutofit/>
          </a:bodyPr>
          <a:lstStyle/>
          <a:p>
            <a:pPr>
              <a:buNone/>
            </a:pPr>
            <a:r>
              <a:rPr lang="en-US" sz="2800" u="sng" dirty="0">
                <a:solidFill>
                  <a:srgbClr val="000000"/>
                </a:solidFill>
                <a:cs typeface="Arial"/>
              </a:rPr>
              <a:t>Diversity affects learning in many ways</a:t>
            </a:r>
          </a:p>
          <a:p>
            <a:r>
              <a:rPr lang="en-US" sz="2800" dirty="0">
                <a:solidFill>
                  <a:srgbClr val="000000"/>
                </a:solidFill>
                <a:cs typeface="Arial"/>
              </a:rPr>
              <a:t>Understand our audience</a:t>
            </a:r>
          </a:p>
          <a:p>
            <a:pPr lvl="1"/>
            <a:r>
              <a:rPr lang="en-US" sz="2800" dirty="0">
                <a:solidFill>
                  <a:srgbClr val="000000"/>
                </a:solidFill>
                <a:cs typeface="Arial"/>
              </a:rPr>
              <a:t>Knowledge, experience, and cultural influences make each student unique</a:t>
            </a:r>
          </a:p>
          <a:p>
            <a:r>
              <a:rPr lang="en-US" sz="2800" u="sng" dirty="0">
                <a:solidFill>
                  <a:srgbClr val="000000"/>
                </a:solidFill>
                <a:cs typeface="Arial"/>
              </a:rPr>
              <a:t>Inclusive pedagogy</a:t>
            </a:r>
          </a:p>
          <a:p>
            <a:pPr lvl="1"/>
            <a:r>
              <a:rPr lang="en-US" sz="2800" dirty="0">
                <a:solidFill>
                  <a:srgbClr val="000000"/>
                </a:solidFill>
                <a:cs typeface="Arial"/>
              </a:rPr>
              <a:t>Teaching methods, examples, and content we choose to use</a:t>
            </a:r>
          </a:p>
          <a:p>
            <a:r>
              <a:rPr lang="en-US" sz="2800" u="sng" dirty="0">
                <a:solidFill>
                  <a:srgbClr val="000000"/>
                </a:solidFill>
                <a:cs typeface="Arial"/>
              </a:rPr>
              <a:t>Understanding relationships in the classroom</a:t>
            </a:r>
          </a:p>
          <a:p>
            <a:pPr lvl="1"/>
            <a:r>
              <a:rPr lang="en-US" sz="2800" dirty="0">
                <a:solidFill>
                  <a:srgbClr val="000000"/>
                </a:solidFill>
                <a:cs typeface="Arial"/>
              </a:rPr>
              <a:t>The biases and assumptions that everyone brings to the classroom</a:t>
            </a:r>
          </a:p>
        </p:txBody>
      </p:sp>
    </p:spTree>
    <p:extLst>
      <p:ext uri="{BB962C8B-B14F-4D97-AF65-F5344CB8AC3E}">
        <p14:creationId xmlns:p14="http://schemas.microsoft.com/office/powerpoint/2010/main" val="1055413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942"/>
          <a:stretch/>
        </p:blipFill>
        <p:spPr bwMode="auto">
          <a:xfrm>
            <a:off x="4267200" y="381000"/>
            <a:ext cx="4876800" cy="573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4576"/>
          <a:stretch/>
        </p:blipFill>
        <p:spPr bwMode="auto">
          <a:xfrm>
            <a:off x="242887" y="228600"/>
            <a:ext cx="4024313"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4343400"/>
            <a:ext cx="4190999" cy="954107"/>
          </a:xfrm>
          <a:prstGeom prst="rect">
            <a:avLst/>
          </a:prstGeom>
          <a:noFill/>
        </p:spPr>
        <p:txBody>
          <a:bodyPr wrap="square" rtlCol="0">
            <a:spAutoFit/>
          </a:bodyPr>
          <a:lstStyle/>
          <a:p>
            <a:r>
              <a:rPr lang="en-US" sz="2800" b="1" dirty="0" smtClean="0"/>
              <a:t>*Excerpt from a Teachable Unit Framework</a:t>
            </a:r>
            <a:endParaRPr lang="en-US" sz="2800" b="1" dirty="0"/>
          </a:p>
        </p:txBody>
      </p:sp>
    </p:spTree>
    <p:extLst>
      <p:ext uri="{BB962C8B-B14F-4D97-AF65-F5344CB8AC3E}">
        <p14:creationId xmlns:p14="http://schemas.microsoft.com/office/powerpoint/2010/main" val="2278213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345552" y="1396589"/>
            <a:ext cx="2527031" cy="4568652"/>
            <a:chOff x="0" y="0"/>
            <a:chExt cx="2263" cy="4093"/>
          </a:xfrm>
        </p:grpSpPr>
        <p:sp>
          <p:nvSpPr>
            <p:cNvPr id="48159" name="Line 1"/>
            <p:cNvSpPr>
              <a:spLocks noChangeShapeType="1"/>
            </p:cNvSpPr>
            <p:nvPr/>
          </p:nvSpPr>
          <p:spPr bwMode="auto">
            <a:xfrm rot="10800000" flipH="1">
              <a:off x="1207" y="0"/>
              <a:ext cx="5" cy="3725"/>
            </a:xfrm>
            <a:prstGeom prst="line">
              <a:avLst/>
            </a:prstGeom>
            <a:noFill/>
            <a:ln w="431800">
              <a:solidFill>
                <a:srgbClr val="FFFF00">
                  <a:alpha val="39999"/>
                </a:srgbClr>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endParaRPr>
            </a:p>
          </p:txBody>
        </p:sp>
        <p:sp>
          <p:nvSpPr>
            <p:cNvPr id="19458" name="Rectangle 2"/>
            <p:cNvSpPr>
              <a:spLocks/>
            </p:cNvSpPr>
            <p:nvPr/>
          </p:nvSpPr>
          <p:spPr bwMode="auto">
            <a:xfrm>
              <a:off x="0" y="3707"/>
              <a:ext cx="226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sz="2800" dirty="0">
                  <a:solidFill>
                    <a:srgbClr val="000000"/>
                  </a:solidFill>
                  <a:effectLst>
                    <a:outerShdw blurRad="38100" dist="38100" dir="2700000" algn="tl">
                      <a:srgbClr val="FFFFFF"/>
                    </a:outerShdw>
                  </a:effectLst>
                  <a:ea typeface="ＭＳ Ｐゴシック" charset="0"/>
                  <a:cs typeface="Gill Sans" charset="0"/>
                </a:rPr>
                <a:t>Student centered</a:t>
              </a:r>
            </a:p>
          </p:txBody>
        </p:sp>
      </p:grpSp>
      <p:grpSp>
        <p:nvGrpSpPr>
          <p:cNvPr id="3" name="Group 6"/>
          <p:cNvGrpSpPr>
            <a:grpSpLocks/>
          </p:cNvGrpSpPr>
          <p:nvPr/>
        </p:nvGrpSpPr>
        <p:grpSpPr bwMode="auto">
          <a:xfrm>
            <a:off x="538014" y="1423382"/>
            <a:ext cx="2812760" cy="4541863"/>
            <a:chOff x="0" y="0"/>
            <a:chExt cx="2519" cy="4069"/>
          </a:xfrm>
        </p:grpSpPr>
        <p:sp>
          <p:nvSpPr>
            <p:cNvPr id="48157" name="Line 4"/>
            <p:cNvSpPr>
              <a:spLocks noChangeShapeType="1"/>
            </p:cNvSpPr>
            <p:nvPr/>
          </p:nvSpPr>
          <p:spPr bwMode="auto">
            <a:xfrm rot="10800000" flipH="1">
              <a:off x="1362" y="0"/>
              <a:ext cx="5" cy="3725"/>
            </a:xfrm>
            <a:prstGeom prst="line">
              <a:avLst/>
            </a:prstGeom>
            <a:noFill/>
            <a:ln w="431800">
              <a:solidFill>
                <a:srgbClr val="FFFF00">
                  <a:alpha val="39999"/>
                </a:srgbClr>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endParaRPr>
            </a:p>
          </p:txBody>
        </p:sp>
        <p:sp>
          <p:nvSpPr>
            <p:cNvPr id="19461" name="Rectangle 5"/>
            <p:cNvSpPr>
              <a:spLocks/>
            </p:cNvSpPr>
            <p:nvPr/>
          </p:nvSpPr>
          <p:spPr bwMode="auto">
            <a:xfrm>
              <a:off x="0" y="3683"/>
              <a:ext cx="2519" cy="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sz="2800" dirty="0">
                  <a:solidFill>
                    <a:srgbClr val="000000"/>
                  </a:solidFill>
                  <a:effectLst>
                    <a:outerShdw blurRad="38100" dist="38100" dir="2700000" algn="tl">
                      <a:srgbClr val="FFFFFF"/>
                    </a:outerShdw>
                  </a:effectLst>
                  <a:ea typeface="ＭＳ Ｐゴシック" charset="0"/>
                  <a:cs typeface="Gill Sans" charset="0"/>
                </a:rPr>
                <a:t>Instructor centered</a:t>
              </a:r>
            </a:p>
          </p:txBody>
        </p:sp>
      </p:grpSp>
      <p:sp>
        <p:nvSpPr>
          <p:cNvPr id="48131" name="Rectangle 7"/>
          <p:cNvSpPr>
            <a:spLocks/>
          </p:cNvSpPr>
          <p:nvPr/>
        </p:nvSpPr>
        <p:spPr bwMode="auto">
          <a:xfrm>
            <a:off x="313542" y="646499"/>
            <a:ext cx="3039269" cy="77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800" b="1" dirty="0">
                <a:solidFill>
                  <a:srgbClr val="000000"/>
                </a:solidFill>
                <a:ea typeface="ＭＳ Ｐゴシック" charset="0"/>
                <a:cs typeface="ＭＳ Ｐゴシック" charset="0"/>
              </a:rPr>
              <a:t>Standard Course Planning   </a:t>
            </a:r>
          </a:p>
        </p:txBody>
      </p:sp>
      <p:sp>
        <p:nvSpPr>
          <p:cNvPr id="19464" name="Rectangle 8"/>
          <p:cNvSpPr>
            <a:spLocks/>
          </p:cNvSpPr>
          <p:nvPr/>
        </p:nvSpPr>
        <p:spPr bwMode="auto">
          <a:xfrm>
            <a:off x="267892" y="1771641"/>
            <a:ext cx="3598664"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dirty="0">
                <a:solidFill>
                  <a:srgbClr val="000000"/>
                </a:solidFill>
                <a:ea typeface="ＭＳ Ｐゴシック" charset="0"/>
                <a:cs typeface="ＭＳ Ｐゴシック" charset="0"/>
              </a:rPr>
              <a:t>Choose textbook</a:t>
            </a:r>
          </a:p>
        </p:txBody>
      </p:sp>
      <p:sp>
        <p:nvSpPr>
          <p:cNvPr id="19465" name="Rectangle 9"/>
          <p:cNvSpPr>
            <a:spLocks/>
          </p:cNvSpPr>
          <p:nvPr/>
        </p:nvSpPr>
        <p:spPr bwMode="auto">
          <a:xfrm>
            <a:off x="4580930" y="1771641"/>
            <a:ext cx="4223742"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dirty="0">
                <a:solidFill>
                  <a:srgbClr val="000000"/>
                </a:solidFill>
                <a:ea typeface="ＭＳ Ｐゴシック" charset="0"/>
                <a:cs typeface="ＭＳ Ｐゴシック" charset="0"/>
              </a:rPr>
              <a:t>Formulate broad learning goals</a:t>
            </a:r>
          </a:p>
        </p:txBody>
      </p:sp>
      <p:sp>
        <p:nvSpPr>
          <p:cNvPr id="48134" name="Rectangle 10"/>
          <p:cNvSpPr>
            <a:spLocks/>
          </p:cNvSpPr>
          <p:nvPr/>
        </p:nvSpPr>
        <p:spPr bwMode="auto">
          <a:xfrm>
            <a:off x="1089424" y="6349008"/>
            <a:ext cx="6965156" cy="2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400" dirty="0">
                <a:solidFill>
                  <a:srgbClr val="000000"/>
                </a:solidFill>
                <a:ea typeface="ＭＳ Ｐゴシック" charset="0"/>
                <a:cs typeface="ＭＳ Ｐゴシック" charset="0"/>
              </a:rPr>
              <a:t>Wiggins, G. and </a:t>
            </a:r>
            <a:r>
              <a:rPr lang="en-US" sz="1400" dirty="0" err="1">
                <a:solidFill>
                  <a:srgbClr val="000000"/>
                </a:solidFill>
                <a:ea typeface="ＭＳ Ｐゴシック" charset="0"/>
                <a:cs typeface="ＭＳ Ｐゴシック" charset="0"/>
              </a:rPr>
              <a:t>McTighe</a:t>
            </a:r>
            <a:r>
              <a:rPr lang="en-US" sz="1400" dirty="0">
                <a:solidFill>
                  <a:srgbClr val="000000"/>
                </a:solidFill>
                <a:ea typeface="ＭＳ Ｐゴシック" charset="0"/>
                <a:cs typeface="ＭＳ Ｐゴシック" charset="0"/>
              </a:rPr>
              <a:t>, J., (2000), Understanding by Design: Englewood Cliffs, NJ; Prentice Hall</a:t>
            </a:r>
          </a:p>
        </p:txBody>
      </p:sp>
      <p:grpSp>
        <p:nvGrpSpPr>
          <p:cNvPr id="4" name="Group 13"/>
          <p:cNvGrpSpPr>
            <a:grpSpLocks/>
          </p:cNvGrpSpPr>
          <p:nvPr/>
        </p:nvGrpSpPr>
        <p:grpSpPr bwMode="auto">
          <a:xfrm>
            <a:off x="267892" y="2227092"/>
            <a:ext cx="3598664" cy="723305"/>
            <a:chOff x="0" y="0"/>
            <a:chExt cx="3224" cy="648"/>
          </a:xfrm>
        </p:grpSpPr>
        <p:sp>
          <p:nvSpPr>
            <p:cNvPr id="48155" name="Rectangle 11"/>
            <p:cNvSpPr>
              <a:spLocks/>
            </p:cNvSpPr>
            <p:nvPr/>
          </p:nvSpPr>
          <p:spPr bwMode="auto">
            <a:xfrm>
              <a:off x="0" y="256"/>
              <a:ext cx="322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dirty="0">
                  <a:solidFill>
                    <a:srgbClr val="000000"/>
                  </a:solidFill>
                  <a:ea typeface="ＭＳ Ｐゴシック" charset="0"/>
                  <a:cs typeface="ＭＳ Ｐゴシック" charset="0"/>
                </a:rPr>
                <a:t>Write syllabus</a:t>
              </a:r>
            </a:p>
          </p:txBody>
        </p:sp>
        <p:sp>
          <p:nvSpPr>
            <p:cNvPr id="48156" name="Line 12"/>
            <p:cNvSpPr>
              <a:spLocks noChangeShapeType="1"/>
            </p:cNvSpPr>
            <p:nvPr/>
          </p:nvSpPr>
          <p:spPr bwMode="auto">
            <a:xfrm rot="10800000">
              <a:off x="1609" y="0"/>
              <a:ext cx="6" cy="367"/>
            </a:xfrm>
            <a:prstGeom prst="line">
              <a:avLst/>
            </a:prstGeom>
            <a:noFill/>
            <a:ln w="76200">
              <a:solidFill>
                <a:srgbClr val="FFFF0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endParaRPr>
            </a:p>
          </p:txBody>
        </p:sp>
      </p:grpSp>
      <p:grpSp>
        <p:nvGrpSpPr>
          <p:cNvPr id="5" name="Group 16"/>
          <p:cNvGrpSpPr>
            <a:grpSpLocks/>
          </p:cNvGrpSpPr>
          <p:nvPr/>
        </p:nvGrpSpPr>
        <p:grpSpPr bwMode="auto">
          <a:xfrm>
            <a:off x="267892" y="2950355"/>
            <a:ext cx="3598664" cy="741164"/>
            <a:chOff x="0" y="0"/>
            <a:chExt cx="3224" cy="664"/>
          </a:xfrm>
        </p:grpSpPr>
        <p:sp>
          <p:nvSpPr>
            <p:cNvPr id="48153" name="Rectangle 14"/>
            <p:cNvSpPr>
              <a:spLocks/>
            </p:cNvSpPr>
            <p:nvPr/>
          </p:nvSpPr>
          <p:spPr bwMode="auto">
            <a:xfrm>
              <a:off x="0" y="272"/>
              <a:ext cx="322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dirty="0">
                  <a:solidFill>
                    <a:srgbClr val="000000"/>
                  </a:solidFill>
                  <a:ea typeface="ＭＳ Ｐゴシック" charset="0"/>
                  <a:cs typeface="ＭＳ Ｐゴシック" charset="0"/>
                </a:rPr>
                <a:t>Write/Revise lectures</a:t>
              </a:r>
            </a:p>
          </p:txBody>
        </p:sp>
        <p:sp>
          <p:nvSpPr>
            <p:cNvPr id="48154" name="Line 15"/>
            <p:cNvSpPr>
              <a:spLocks noChangeShapeType="1"/>
            </p:cNvSpPr>
            <p:nvPr/>
          </p:nvSpPr>
          <p:spPr bwMode="auto">
            <a:xfrm rot="10800000">
              <a:off x="1609" y="0"/>
              <a:ext cx="6" cy="367"/>
            </a:xfrm>
            <a:prstGeom prst="line">
              <a:avLst/>
            </a:prstGeom>
            <a:noFill/>
            <a:ln w="76200">
              <a:solidFill>
                <a:srgbClr val="FFFF0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endParaRPr>
            </a:p>
          </p:txBody>
        </p:sp>
      </p:grpSp>
      <p:grpSp>
        <p:nvGrpSpPr>
          <p:cNvPr id="6" name="Group 19"/>
          <p:cNvGrpSpPr>
            <a:grpSpLocks/>
          </p:cNvGrpSpPr>
          <p:nvPr/>
        </p:nvGrpSpPr>
        <p:grpSpPr bwMode="auto">
          <a:xfrm>
            <a:off x="267892" y="3709383"/>
            <a:ext cx="3598664" cy="723305"/>
            <a:chOff x="0" y="0"/>
            <a:chExt cx="3224" cy="648"/>
          </a:xfrm>
        </p:grpSpPr>
        <p:sp>
          <p:nvSpPr>
            <p:cNvPr id="48151" name="Rectangle 17"/>
            <p:cNvSpPr>
              <a:spLocks/>
            </p:cNvSpPr>
            <p:nvPr/>
          </p:nvSpPr>
          <p:spPr bwMode="auto">
            <a:xfrm>
              <a:off x="0" y="256"/>
              <a:ext cx="322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dirty="0">
                  <a:solidFill>
                    <a:srgbClr val="000000"/>
                  </a:solidFill>
                  <a:ea typeface="ＭＳ Ｐゴシック" charset="0"/>
                  <a:cs typeface="ＭＳ Ｐゴシック" charset="0"/>
                </a:rPr>
                <a:t>Prepare </a:t>
              </a:r>
              <a:r>
                <a:rPr lang="en-US" sz="2500" dirty="0" err="1">
                  <a:solidFill>
                    <a:srgbClr val="000000"/>
                  </a:solidFill>
                  <a:ea typeface="ＭＳ Ｐゴシック" charset="0"/>
                  <a:cs typeface="ＭＳ Ｐゴシック" charset="0"/>
                </a:rPr>
                <a:t>PowerPoints</a:t>
              </a:r>
              <a:endParaRPr lang="en-US" sz="2500" dirty="0">
                <a:solidFill>
                  <a:srgbClr val="000000"/>
                </a:solidFill>
                <a:ea typeface="ＭＳ Ｐゴシック" charset="0"/>
                <a:cs typeface="ＭＳ Ｐゴシック" charset="0"/>
              </a:endParaRPr>
            </a:p>
          </p:txBody>
        </p:sp>
        <p:sp>
          <p:nvSpPr>
            <p:cNvPr id="48152" name="Line 18"/>
            <p:cNvSpPr>
              <a:spLocks noChangeShapeType="1"/>
            </p:cNvSpPr>
            <p:nvPr/>
          </p:nvSpPr>
          <p:spPr bwMode="auto">
            <a:xfrm rot="10800000">
              <a:off x="1609" y="0"/>
              <a:ext cx="6" cy="367"/>
            </a:xfrm>
            <a:prstGeom prst="line">
              <a:avLst/>
            </a:prstGeom>
            <a:noFill/>
            <a:ln w="76200">
              <a:solidFill>
                <a:srgbClr val="FFFF0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endParaRPr>
            </a:p>
          </p:txBody>
        </p:sp>
      </p:grpSp>
      <p:grpSp>
        <p:nvGrpSpPr>
          <p:cNvPr id="7" name="Group 22"/>
          <p:cNvGrpSpPr>
            <a:grpSpLocks/>
          </p:cNvGrpSpPr>
          <p:nvPr/>
        </p:nvGrpSpPr>
        <p:grpSpPr bwMode="auto">
          <a:xfrm>
            <a:off x="267892" y="4441613"/>
            <a:ext cx="3598664" cy="732234"/>
            <a:chOff x="0" y="0"/>
            <a:chExt cx="3224" cy="656"/>
          </a:xfrm>
        </p:grpSpPr>
        <p:sp>
          <p:nvSpPr>
            <p:cNvPr id="48149" name="Rectangle 20"/>
            <p:cNvSpPr>
              <a:spLocks/>
            </p:cNvSpPr>
            <p:nvPr/>
          </p:nvSpPr>
          <p:spPr bwMode="auto">
            <a:xfrm>
              <a:off x="0" y="264"/>
              <a:ext cx="322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dirty="0">
                  <a:solidFill>
                    <a:srgbClr val="000000"/>
                  </a:solidFill>
                  <a:ea typeface="ＭＳ Ｐゴシック" charset="0"/>
                  <a:cs typeface="ＭＳ Ｐゴシック" charset="0"/>
                </a:rPr>
                <a:t>Write exams/problem sets</a:t>
              </a:r>
            </a:p>
          </p:txBody>
        </p:sp>
        <p:sp>
          <p:nvSpPr>
            <p:cNvPr id="48150" name="Line 21"/>
            <p:cNvSpPr>
              <a:spLocks noChangeShapeType="1"/>
            </p:cNvSpPr>
            <p:nvPr/>
          </p:nvSpPr>
          <p:spPr bwMode="auto">
            <a:xfrm rot="10800000">
              <a:off x="1609" y="0"/>
              <a:ext cx="6" cy="367"/>
            </a:xfrm>
            <a:prstGeom prst="line">
              <a:avLst/>
            </a:prstGeom>
            <a:noFill/>
            <a:ln w="76200">
              <a:solidFill>
                <a:srgbClr val="FFFF0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endParaRPr>
            </a:p>
          </p:txBody>
        </p:sp>
      </p:grpSp>
      <p:grpSp>
        <p:nvGrpSpPr>
          <p:cNvPr id="8" name="Group 25"/>
          <p:cNvGrpSpPr>
            <a:grpSpLocks/>
          </p:cNvGrpSpPr>
          <p:nvPr/>
        </p:nvGrpSpPr>
        <p:grpSpPr bwMode="auto">
          <a:xfrm>
            <a:off x="4580930" y="2227092"/>
            <a:ext cx="4223742" cy="723305"/>
            <a:chOff x="0" y="0"/>
            <a:chExt cx="3784" cy="648"/>
          </a:xfrm>
        </p:grpSpPr>
        <p:sp>
          <p:nvSpPr>
            <p:cNvPr id="48147" name="Rectangle 23"/>
            <p:cNvSpPr>
              <a:spLocks/>
            </p:cNvSpPr>
            <p:nvPr/>
          </p:nvSpPr>
          <p:spPr bwMode="auto">
            <a:xfrm>
              <a:off x="0" y="256"/>
              <a:ext cx="378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dirty="0">
                  <a:solidFill>
                    <a:srgbClr val="000000"/>
                  </a:solidFill>
                  <a:ea typeface="ＭＳ Ｐゴシック" charset="0"/>
                  <a:cs typeface="ＭＳ Ｐゴシック" charset="0"/>
                </a:rPr>
                <a:t>Set specific learning objectives</a:t>
              </a:r>
            </a:p>
          </p:txBody>
        </p:sp>
        <p:sp>
          <p:nvSpPr>
            <p:cNvPr id="48148" name="Line 24"/>
            <p:cNvSpPr>
              <a:spLocks noChangeShapeType="1"/>
            </p:cNvSpPr>
            <p:nvPr/>
          </p:nvSpPr>
          <p:spPr bwMode="auto">
            <a:xfrm rot="10800000">
              <a:off x="1889" y="0"/>
              <a:ext cx="6" cy="367"/>
            </a:xfrm>
            <a:prstGeom prst="line">
              <a:avLst/>
            </a:prstGeom>
            <a:noFill/>
            <a:ln w="76200">
              <a:solidFill>
                <a:srgbClr val="FFFF0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endParaRPr>
            </a:p>
          </p:txBody>
        </p:sp>
      </p:grpSp>
      <p:grpSp>
        <p:nvGrpSpPr>
          <p:cNvPr id="9" name="Group 28"/>
          <p:cNvGrpSpPr>
            <a:grpSpLocks/>
          </p:cNvGrpSpPr>
          <p:nvPr/>
        </p:nvGrpSpPr>
        <p:grpSpPr bwMode="auto">
          <a:xfrm>
            <a:off x="4580930" y="2950359"/>
            <a:ext cx="4223742" cy="1107281"/>
            <a:chOff x="0" y="0"/>
            <a:chExt cx="3784" cy="992"/>
          </a:xfrm>
        </p:grpSpPr>
        <p:sp>
          <p:nvSpPr>
            <p:cNvPr id="48145" name="Rectangle 26"/>
            <p:cNvSpPr>
              <a:spLocks/>
            </p:cNvSpPr>
            <p:nvPr/>
          </p:nvSpPr>
          <p:spPr bwMode="auto">
            <a:xfrm>
              <a:off x="0" y="272"/>
              <a:ext cx="378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dirty="0">
                  <a:solidFill>
                    <a:srgbClr val="000000"/>
                  </a:solidFill>
                  <a:ea typeface="ＭＳ Ｐゴシック" charset="0"/>
                  <a:cs typeface="ＭＳ Ｐゴシック" charset="0"/>
                </a:rPr>
                <a:t>Design assessments</a:t>
              </a:r>
            </a:p>
            <a:p>
              <a:r>
                <a:rPr lang="en-US" sz="2500" dirty="0">
                  <a:solidFill>
                    <a:srgbClr val="000000"/>
                  </a:solidFill>
                  <a:ea typeface="ＭＳ Ｐゴシック" charset="0"/>
                  <a:cs typeface="ＭＳ Ｐゴシック" charset="0"/>
                </a:rPr>
                <a:t>(formative &amp; summative)</a:t>
              </a:r>
            </a:p>
          </p:txBody>
        </p:sp>
        <p:sp>
          <p:nvSpPr>
            <p:cNvPr id="48146" name="Line 27"/>
            <p:cNvSpPr>
              <a:spLocks noChangeShapeType="1"/>
            </p:cNvSpPr>
            <p:nvPr/>
          </p:nvSpPr>
          <p:spPr bwMode="auto">
            <a:xfrm rot="10800000">
              <a:off x="1889" y="0"/>
              <a:ext cx="6" cy="367"/>
            </a:xfrm>
            <a:prstGeom prst="line">
              <a:avLst/>
            </a:prstGeom>
            <a:noFill/>
            <a:ln w="76200">
              <a:solidFill>
                <a:srgbClr val="FFFF0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endParaRPr>
            </a:p>
          </p:txBody>
        </p:sp>
      </p:grpSp>
      <p:grpSp>
        <p:nvGrpSpPr>
          <p:cNvPr id="10" name="Group 31"/>
          <p:cNvGrpSpPr>
            <a:grpSpLocks/>
          </p:cNvGrpSpPr>
          <p:nvPr/>
        </p:nvGrpSpPr>
        <p:grpSpPr bwMode="auto">
          <a:xfrm>
            <a:off x="4580930" y="4039796"/>
            <a:ext cx="4223742" cy="1125141"/>
            <a:chOff x="0" y="0"/>
            <a:chExt cx="3784" cy="1008"/>
          </a:xfrm>
        </p:grpSpPr>
        <p:sp>
          <p:nvSpPr>
            <p:cNvPr id="48143" name="Rectangle 29"/>
            <p:cNvSpPr>
              <a:spLocks/>
            </p:cNvSpPr>
            <p:nvPr/>
          </p:nvSpPr>
          <p:spPr bwMode="auto">
            <a:xfrm>
              <a:off x="0" y="288"/>
              <a:ext cx="378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dirty="0">
                  <a:solidFill>
                    <a:srgbClr val="000000"/>
                  </a:solidFill>
                  <a:ea typeface="ＭＳ Ｐゴシック" charset="0"/>
                  <a:cs typeface="ＭＳ Ｐゴシック" charset="0"/>
                </a:rPr>
                <a:t>Develop learning activities</a:t>
              </a:r>
            </a:p>
            <a:p>
              <a:r>
                <a:rPr lang="en-US" sz="2500" dirty="0">
                  <a:solidFill>
                    <a:srgbClr val="000000"/>
                  </a:solidFill>
                  <a:ea typeface="ＭＳ Ｐゴシック" charset="0"/>
                  <a:cs typeface="ＭＳ Ｐゴシック" charset="0"/>
                </a:rPr>
                <a:t>(lectures, homework, etc.)</a:t>
              </a:r>
            </a:p>
          </p:txBody>
        </p:sp>
        <p:sp>
          <p:nvSpPr>
            <p:cNvPr id="48144" name="Line 30"/>
            <p:cNvSpPr>
              <a:spLocks noChangeShapeType="1"/>
            </p:cNvSpPr>
            <p:nvPr/>
          </p:nvSpPr>
          <p:spPr bwMode="auto">
            <a:xfrm rot="10800000">
              <a:off x="1889" y="0"/>
              <a:ext cx="6" cy="367"/>
            </a:xfrm>
            <a:prstGeom prst="line">
              <a:avLst/>
            </a:prstGeom>
            <a:noFill/>
            <a:ln w="76200">
              <a:solidFill>
                <a:srgbClr val="FFFF0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endParaRPr>
            </a:p>
          </p:txBody>
        </p:sp>
      </p:grpSp>
      <p:sp>
        <p:nvSpPr>
          <p:cNvPr id="19488" name="Rectangle 32"/>
          <p:cNvSpPr>
            <a:spLocks/>
          </p:cNvSpPr>
          <p:nvPr/>
        </p:nvSpPr>
        <p:spPr bwMode="auto">
          <a:xfrm>
            <a:off x="4357657" y="692876"/>
            <a:ext cx="39081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200" dirty="0">
                <a:solidFill>
                  <a:srgbClr val="000000"/>
                </a:solidFill>
                <a:ea typeface="ＭＳ Ｐゴシック" charset="0"/>
                <a:cs typeface="ＭＳ Ｐゴシック" charset="0"/>
              </a:rPr>
              <a:t>vs.      </a:t>
            </a:r>
            <a:r>
              <a:rPr lang="en-US" sz="3200" b="1" dirty="0">
                <a:solidFill>
                  <a:srgbClr val="000000"/>
                </a:solidFill>
                <a:ea typeface="ＭＳ Ｐゴシック" charset="0"/>
                <a:cs typeface="ＭＳ Ｐゴシック" charset="0"/>
              </a:rPr>
              <a:t>Backward Design</a:t>
            </a:r>
          </a:p>
        </p:txBody>
      </p:sp>
    </p:spTree>
    <p:extLst>
      <p:ext uri="{BB962C8B-B14F-4D97-AF65-F5344CB8AC3E}">
        <p14:creationId xmlns:p14="http://schemas.microsoft.com/office/powerpoint/2010/main" val="37768661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transition="in" filter="wipe(up)">
                                      <p:cBhvr>
                                        <p:cTn id="7" dur="500"/>
                                        <p:tgtEl>
                                          <p:spTgt spid="19465"/>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74330" y="457200"/>
            <a:ext cx="8377455" cy="990600"/>
          </a:xfrm>
        </p:spPr>
        <p:txBody>
          <a:bodyPr>
            <a:noAutofit/>
          </a:bodyPr>
          <a:lstStyle/>
          <a:p>
            <a:pPr eaLnBrk="1" hangingPunct="1"/>
            <a:r>
              <a:rPr lang="en-US" sz="3600" i="1" dirty="0">
                <a:solidFill>
                  <a:srgbClr val="000000"/>
                </a:solidFill>
                <a:latin typeface="+mn-lt"/>
                <a:cs typeface="Arial"/>
              </a:rPr>
              <a:t>Backward Design:</a:t>
            </a:r>
            <a:br>
              <a:rPr lang="en-US" sz="3600" i="1" dirty="0">
                <a:solidFill>
                  <a:srgbClr val="000000"/>
                </a:solidFill>
                <a:latin typeface="+mn-lt"/>
                <a:cs typeface="Arial"/>
              </a:rPr>
            </a:br>
            <a:r>
              <a:rPr lang="en-US" sz="3600" i="1" dirty="0">
                <a:solidFill>
                  <a:srgbClr val="000000"/>
                </a:solidFill>
                <a:latin typeface="+mn-lt"/>
                <a:cs typeface="Arial"/>
              </a:rPr>
              <a:t>Objectives Drive Assessment and Instruction</a:t>
            </a:r>
          </a:p>
        </p:txBody>
      </p:sp>
      <p:sp>
        <p:nvSpPr>
          <p:cNvPr id="10243" name="AutoShape 3"/>
          <p:cNvSpPr>
            <a:spLocks noChangeArrowheads="1"/>
          </p:cNvSpPr>
          <p:nvPr/>
        </p:nvSpPr>
        <p:spPr bwMode="auto">
          <a:xfrm>
            <a:off x="228600" y="1828800"/>
            <a:ext cx="3048000" cy="2667000"/>
          </a:xfrm>
          <a:prstGeom prst="rightArrowCallout">
            <a:avLst>
              <a:gd name="adj1" fmla="val 25000"/>
              <a:gd name="adj2" fmla="val 25000"/>
              <a:gd name="adj3" fmla="val 19048"/>
              <a:gd name="adj4" fmla="val 66667"/>
            </a:avLst>
          </a:prstGeom>
          <a:solidFill>
            <a:schemeClr val="accent1">
              <a:alpha val="50000"/>
            </a:schemeClr>
          </a:solidFill>
          <a:ln w="9525">
            <a:solidFill>
              <a:schemeClr val="tx1"/>
            </a:solidFill>
            <a:miter lim="800000"/>
            <a:headEnd/>
            <a:tailEnd/>
          </a:ln>
          <a:effectLst/>
        </p:spPr>
        <p:txBody>
          <a:bodyPr wrap="none" anchor="ctr"/>
          <a:lstStyle/>
          <a:p>
            <a:pPr defTabSz="457200"/>
            <a:r>
              <a:rPr lang="en-US" sz="2400" b="1" dirty="0">
                <a:solidFill>
                  <a:prstClr val="black"/>
                </a:solidFill>
              </a:rPr>
              <a:t>What should</a:t>
            </a:r>
          </a:p>
          <a:p>
            <a:pPr defTabSz="457200"/>
            <a:r>
              <a:rPr lang="en-US" sz="2400" b="1" dirty="0">
                <a:solidFill>
                  <a:prstClr val="black"/>
                </a:solidFill>
              </a:rPr>
              <a:t>students </a:t>
            </a:r>
            <a:r>
              <a:rPr lang="en-US" sz="2400" b="1" dirty="0" smtClean="0">
                <a:solidFill>
                  <a:prstClr val="black"/>
                </a:solidFill>
              </a:rPr>
              <a:t>know</a:t>
            </a:r>
          </a:p>
          <a:p>
            <a:pPr defTabSz="457200"/>
            <a:r>
              <a:rPr lang="en-US" sz="2400" b="1" dirty="0" smtClean="0">
                <a:solidFill>
                  <a:prstClr val="black"/>
                </a:solidFill>
              </a:rPr>
              <a:t>or be </a:t>
            </a:r>
            <a:r>
              <a:rPr lang="en-US" sz="2400" b="1" dirty="0">
                <a:solidFill>
                  <a:prstClr val="black"/>
                </a:solidFill>
              </a:rPr>
              <a:t>able to do</a:t>
            </a:r>
          </a:p>
          <a:p>
            <a:pPr defTabSz="457200"/>
            <a:r>
              <a:rPr lang="en-US" sz="2400" b="1" dirty="0">
                <a:solidFill>
                  <a:prstClr val="black"/>
                </a:solidFill>
              </a:rPr>
              <a:t>by the end of </a:t>
            </a:r>
          </a:p>
          <a:p>
            <a:pPr defTabSz="457200"/>
            <a:r>
              <a:rPr lang="en-US" sz="2400" b="1" dirty="0">
                <a:solidFill>
                  <a:prstClr val="black"/>
                </a:solidFill>
              </a:rPr>
              <a:t>your course?</a:t>
            </a:r>
          </a:p>
        </p:txBody>
      </p:sp>
      <p:sp>
        <p:nvSpPr>
          <p:cNvPr id="389126" name="Text Box 6"/>
          <p:cNvSpPr txBox="1">
            <a:spLocks noChangeArrowheads="1"/>
          </p:cNvSpPr>
          <p:nvPr/>
        </p:nvSpPr>
        <p:spPr bwMode="auto">
          <a:xfrm>
            <a:off x="263484" y="4536333"/>
            <a:ext cx="2301787" cy="830997"/>
          </a:xfrm>
          <a:prstGeom prst="rect">
            <a:avLst/>
          </a:prstGeom>
          <a:noFill/>
          <a:ln w="9525">
            <a:noFill/>
            <a:miter lim="800000"/>
            <a:headEnd/>
            <a:tailEnd/>
          </a:ln>
          <a:effectLst/>
        </p:spPr>
        <p:txBody>
          <a:bodyPr wrap="square">
            <a:spAutoFit/>
          </a:bodyPr>
          <a:lstStyle/>
          <a:p>
            <a:pPr defTabSz="457200"/>
            <a:r>
              <a:rPr lang="en-US" sz="2400" b="1" dirty="0">
                <a:solidFill>
                  <a:prstClr val="black"/>
                </a:solidFill>
              </a:rPr>
              <a:t>Learning goals and objectives</a:t>
            </a:r>
          </a:p>
        </p:txBody>
      </p:sp>
      <p:sp>
        <p:nvSpPr>
          <p:cNvPr id="389124" name="AutoShape 4"/>
          <p:cNvSpPr>
            <a:spLocks noChangeArrowheads="1"/>
          </p:cNvSpPr>
          <p:nvPr/>
        </p:nvSpPr>
        <p:spPr bwMode="auto">
          <a:xfrm>
            <a:off x="3352802" y="1828800"/>
            <a:ext cx="3124200" cy="2667000"/>
          </a:xfrm>
          <a:prstGeom prst="rightArrowCallout">
            <a:avLst>
              <a:gd name="adj1" fmla="val 25000"/>
              <a:gd name="adj2" fmla="val 25000"/>
              <a:gd name="adj3" fmla="val 19524"/>
              <a:gd name="adj4" fmla="val 66667"/>
            </a:avLst>
          </a:prstGeom>
          <a:solidFill>
            <a:schemeClr val="accent1">
              <a:alpha val="50000"/>
            </a:schemeClr>
          </a:solidFill>
          <a:ln w="9525">
            <a:solidFill>
              <a:schemeClr val="tx1"/>
            </a:solidFill>
            <a:miter lim="800000"/>
            <a:headEnd/>
            <a:tailEnd/>
          </a:ln>
          <a:effectLst/>
        </p:spPr>
        <p:txBody>
          <a:bodyPr wrap="none" anchor="ctr"/>
          <a:lstStyle/>
          <a:p>
            <a:pPr defTabSz="457200"/>
            <a:r>
              <a:rPr lang="en-US" sz="2800" b="1" dirty="0">
                <a:solidFill>
                  <a:prstClr val="black"/>
                </a:solidFill>
              </a:rPr>
              <a:t>How will you </a:t>
            </a:r>
          </a:p>
          <a:p>
            <a:pPr defTabSz="457200"/>
            <a:r>
              <a:rPr lang="en-US" sz="2800" b="1" dirty="0">
                <a:solidFill>
                  <a:prstClr val="black"/>
                </a:solidFill>
              </a:rPr>
              <a:t>know if they </a:t>
            </a:r>
          </a:p>
          <a:p>
            <a:pPr defTabSz="457200"/>
            <a:r>
              <a:rPr lang="en-US" sz="2800" b="1" dirty="0">
                <a:solidFill>
                  <a:prstClr val="black"/>
                </a:solidFill>
              </a:rPr>
              <a:t>get there?</a:t>
            </a:r>
          </a:p>
        </p:txBody>
      </p:sp>
      <p:sp>
        <p:nvSpPr>
          <p:cNvPr id="389127" name="Text Box 7"/>
          <p:cNvSpPr txBox="1">
            <a:spLocks noChangeArrowheads="1"/>
          </p:cNvSpPr>
          <p:nvPr/>
        </p:nvSpPr>
        <p:spPr bwMode="auto">
          <a:xfrm>
            <a:off x="3385779" y="4501748"/>
            <a:ext cx="1818447" cy="461665"/>
          </a:xfrm>
          <a:prstGeom prst="rect">
            <a:avLst/>
          </a:prstGeom>
          <a:noFill/>
          <a:ln w="9525">
            <a:noFill/>
            <a:miter lim="800000"/>
            <a:headEnd/>
            <a:tailEnd/>
          </a:ln>
          <a:effectLst/>
        </p:spPr>
        <p:txBody>
          <a:bodyPr wrap="none">
            <a:spAutoFit/>
          </a:bodyPr>
          <a:lstStyle/>
          <a:p>
            <a:pPr defTabSz="457200"/>
            <a:r>
              <a:rPr lang="en-US" sz="2400" b="1" dirty="0">
                <a:solidFill>
                  <a:prstClr val="black"/>
                </a:solidFill>
              </a:rPr>
              <a:t>Assessments</a:t>
            </a:r>
          </a:p>
        </p:txBody>
      </p:sp>
      <p:sp>
        <p:nvSpPr>
          <p:cNvPr id="389125" name="Rectangle 5"/>
          <p:cNvSpPr>
            <a:spLocks noChangeArrowheads="1"/>
          </p:cNvSpPr>
          <p:nvPr/>
        </p:nvSpPr>
        <p:spPr bwMode="auto">
          <a:xfrm>
            <a:off x="6629402" y="1828800"/>
            <a:ext cx="2209800" cy="2667000"/>
          </a:xfrm>
          <a:prstGeom prst="rect">
            <a:avLst/>
          </a:prstGeom>
          <a:solidFill>
            <a:schemeClr val="accent1">
              <a:alpha val="50000"/>
            </a:schemeClr>
          </a:solidFill>
          <a:ln w="9525">
            <a:solidFill>
              <a:schemeClr val="tx1"/>
            </a:solidFill>
            <a:miter lim="800000"/>
            <a:headEnd/>
            <a:tailEnd/>
          </a:ln>
          <a:effectLst/>
        </p:spPr>
        <p:txBody>
          <a:bodyPr wrap="none" anchor="ctr"/>
          <a:lstStyle/>
          <a:p>
            <a:pPr defTabSz="457200"/>
            <a:r>
              <a:rPr lang="en-US" sz="2800" b="1" dirty="0">
                <a:solidFill>
                  <a:prstClr val="black"/>
                </a:solidFill>
              </a:rPr>
              <a:t>What will you</a:t>
            </a:r>
          </a:p>
          <a:p>
            <a:pPr defTabSz="457200"/>
            <a:r>
              <a:rPr lang="en-US" sz="2800" b="1" dirty="0">
                <a:solidFill>
                  <a:prstClr val="black"/>
                </a:solidFill>
              </a:rPr>
              <a:t>do to get</a:t>
            </a:r>
          </a:p>
          <a:p>
            <a:pPr defTabSz="457200"/>
            <a:r>
              <a:rPr lang="en-US" sz="2800" b="1" dirty="0">
                <a:solidFill>
                  <a:prstClr val="black"/>
                </a:solidFill>
              </a:rPr>
              <a:t>them there?</a:t>
            </a:r>
          </a:p>
        </p:txBody>
      </p:sp>
      <p:sp>
        <p:nvSpPr>
          <p:cNvPr id="389128" name="Text Box 8"/>
          <p:cNvSpPr txBox="1">
            <a:spLocks noChangeArrowheads="1"/>
          </p:cNvSpPr>
          <p:nvPr/>
        </p:nvSpPr>
        <p:spPr bwMode="auto">
          <a:xfrm>
            <a:off x="6667297" y="4521591"/>
            <a:ext cx="2204562" cy="830997"/>
          </a:xfrm>
          <a:prstGeom prst="rect">
            <a:avLst/>
          </a:prstGeom>
          <a:noFill/>
          <a:ln w="9525">
            <a:noFill/>
            <a:miter lim="800000"/>
            <a:headEnd/>
            <a:tailEnd/>
          </a:ln>
          <a:effectLst/>
        </p:spPr>
        <p:txBody>
          <a:bodyPr wrap="square">
            <a:spAutoFit/>
          </a:bodyPr>
          <a:lstStyle/>
          <a:p>
            <a:pPr defTabSz="457200"/>
            <a:r>
              <a:rPr lang="en-US" sz="2400" b="1" dirty="0">
                <a:solidFill>
                  <a:prstClr val="black"/>
                </a:solidFill>
              </a:rPr>
              <a:t>Learning activities</a:t>
            </a:r>
          </a:p>
        </p:txBody>
      </p:sp>
      <p:sp>
        <p:nvSpPr>
          <p:cNvPr id="9" name="TextBox 8"/>
          <p:cNvSpPr txBox="1">
            <a:spLocks noChangeArrowheads="1"/>
          </p:cNvSpPr>
          <p:nvPr/>
        </p:nvSpPr>
        <p:spPr bwMode="auto">
          <a:xfrm>
            <a:off x="608321" y="5571146"/>
            <a:ext cx="7909473" cy="584775"/>
          </a:xfrm>
          <a:prstGeom prst="rect">
            <a:avLst/>
          </a:prstGeom>
          <a:noFill/>
          <a:ln w="9525">
            <a:noFill/>
            <a:miter lim="800000"/>
            <a:headEnd/>
            <a:tailEnd/>
          </a:ln>
        </p:spPr>
        <p:txBody>
          <a:bodyPr wrap="none">
            <a:spAutoFit/>
          </a:bodyPr>
          <a:lstStyle/>
          <a:p>
            <a:pPr algn="ctr" defTabSz="457200"/>
            <a:r>
              <a:rPr lang="en-US" sz="3200" b="1" dirty="0">
                <a:solidFill>
                  <a:srgbClr val="400080"/>
                </a:solidFill>
                <a:latin typeface="Arial"/>
                <a:cs typeface="Arial"/>
              </a:rPr>
              <a:t>Bloom’s Taxonomy can help you ALIGN</a:t>
            </a:r>
          </a:p>
        </p:txBody>
      </p:sp>
    </p:spTree>
    <p:custDataLst>
      <p:tags r:id="rId1"/>
    </p:custDataLst>
    <p:extLst>
      <p:ext uri="{BB962C8B-B14F-4D97-AF65-F5344CB8AC3E}">
        <p14:creationId xmlns:p14="http://schemas.microsoft.com/office/powerpoint/2010/main" val="1365018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4681" y="4162314"/>
            <a:ext cx="1442621" cy="1984363"/>
            <a:chOff x="1153814" y="4162301"/>
            <a:chExt cx="1923495" cy="1984363"/>
          </a:xfrm>
        </p:grpSpPr>
        <p:sp>
          <p:nvSpPr>
            <p:cNvPr id="85" name="Rectangle 84"/>
            <p:cNvSpPr/>
            <p:nvPr/>
          </p:nvSpPr>
          <p:spPr>
            <a:xfrm>
              <a:off x="1153815" y="5898510"/>
              <a:ext cx="1306962" cy="248154"/>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1153815" y="5562772"/>
              <a:ext cx="1511338" cy="248154"/>
            </a:xfrm>
            <a:prstGeom prst="rect">
              <a:avLst/>
            </a:prstGeom>
            <a:solidFill>
              <a:srgbClr val="0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1153814" y="5197839"/>
              <a:ext cx="1423749" cy="248154"/>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1153815" y="4832905"/>
              <a:ext cx="1306962" cy="24815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1153815" y="4489869"/>
              <a:ext cx="1923494" cy="248154"/>
            </a:xfrm>
            <a:prstGeom prst="rect">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1153815" y="4162301"/>
              <a:ext cx="1923494" cy="24815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rapezoid 41"/>
          <p:cNvSpPr/>
          <p:nvPr/>
        </p:nvSpPr>
        <p:spPr>
          <a:xfrm>
            <a:off x="113066" y="3488389"/>
            <a:ext cx="4383217" cy="543973"/>
          </a:xfrm>
          <a:prstGeom prst="trapezoid">
            <a:avLst>
              <a:gd name="adj" fmla="val 5999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43" name="Trapezoid 42"/>
          <p:cNvSpPr/>
          <p:nvPr/>
        </p:nvSpPr>
        <p:spPr>
          <a:xfrm>
            <a:off x="436632" y="2924693"/>
            <a:ext cx="3740826" cy="543973"/>
          </a:xfrm>
          <a:prstGeom prst="trapezoid">
            <a:avLst>
              <a:gd name="adj" fmla="val 54999"/>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44" name="Trapezoid 43"/>
          <p:cNvSpPr/>
          <p:nvPr/>
        </p:nvSpPr>
        <p:spPr>
          <a:xfrm>
            <a:off x="755445" y="2379055"/>
            <a:ext cx="3090340" cy="545637"/>
          </a:xfrm>
          <a:prstGeom prst="trapezoid">
            <a:avLst>
              <a:gd name="adj" fmla="val 54999"/>
            </a:avLst>
          </a:prstGeom>
          <a:solidFill>
            <a:srgbClr val="FFFF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45" name="Trapezoid 44"/>
          <p:cNvSpPr/>
          <p:nvPr/>
        </p:nvSpPr>
        <p:spPr>
          <a:xfrm>
            <a:off x="1051052" y="1863308"/>
            <a:ext cx="2490259" cy="515727"/>
          </a:xfrm>
          <a:prstGeom prst="trapezoid">
            <a:avLst>
              <a:gd name="adj" fmla="val 54999"/>
            </a:avLst>
          </a:prstGeom>
          <a:solidFill>
            <a:srgbClr val="00FF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46" name="Trapezoid 45"/>
          <p:cNvSpPr/>
          <p:nvPr/>
        </p:nvSpPr>
        <p:spPr>
          <a:xfrm>
            <a:off x="1355526" y="1265107"/>
            <a:ext cx="1897600" cy="586626"/>
          </a:xfrm>
          <a:prstGeom prst="trapezoid">
            <a:avLst>
              <a:gd name="adj" fmla="val 54999"/>
            </a:avLst>
          </a:prstGeom>
          <a:solidFill>
            <a:srgbClr val="00FF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47" name="Isosceles Triangle 46"/>
          <p:cNvSpPr/>
          <p:nvPr/>
        </p:nvSpPr>
        <p:spPr>
          <a:xfrm>
            <a:off x="1676324" y="147688"/>
            <a:ext cx="1256004" cy="1132887"/>
          </a:xfrm>
          <a:prstGeom prs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48" name="Isosceles Triangle 47"/>
          <p:cNvSpPr/>
          <p:nvPr/>
        </p:nvSpPr>
        <p:spPr>
          <a:xfrm>
            <a:off x="113053" y="147674"/>
            <a:ext cx="4383218" cy="3884689"/>
          </a:xfrm>
          <a:prstGeom prst="triangl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cxnSp>
        <p:nvCxnSpPr>
          <p:cNvPr id="49" name="Straight Connector 48"/>
          <p:cNvCxnSpPr/>
          <p:nvPr/>
        </p:nvCxnSpPr>
        <p:spPr>
          <a:xfrm>
            <a:off x="436632" y="3488386"/>
            <a:ext cx="3740826"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61" name="Trapezoid 60"/>
          <p:cNvSpPr/>
          <p:nvPr/>
        </p:nvSpPr>
        <p:spPr>
          <a:xfrm>
            <a:off x="4591180" y="3488389"/>
            <a:ext cx="4383217" cy="543973"/>
          </a:xfrm>
          <a:prstGeom prst="trapezoid">
            <a:avLst>
              <a:gd name="adj" fmla="val 5999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62" name="Trapezoid 61"/>
          <p:cNvSpPr/>
          <p:nvPr/>
        </p:nvSpPr>
        <p:spPr>
          <a:xfrm>
            <a:off x="4914740" y="2924693"/>
            <a:ext cx="3740826" cy="543973"/>
          </a:xfrm>
          <a:prstGeom prst="trapezoid">
            <a:avLst>
              <a:gd name="adj" fmla="val 54999"/>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63" name="Trapezoid 62"/>
          <p:cNvSpPr/>
          <p:nvPr/>
        </p:nvSpPr>
        <p:spPr>
          <a:xfrm>
            <a:off x="5233554" y="2379055"/>
            <a:ext cx="3090340" cy="545637"/>
          </a:xfrm>
          <a:prstGeom prst="trapezoid">
            <a:avLst>
              <a:gd name="adj" fmla="val 54999"/>
            </a:avLst>
          </a:prstGeom>
          <a:solidFill>
            <a:srgbClr val="FFFF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64" name="Trapezoid 63"/>
          <p:cNvSpPr/>
          <p:nvPr/>
        </p:nvSpPr>
        <p:spPr>
          <a:xfrm>
            <a:off x="5529168" y="1863308"/>
            <a:ext cx="2490259" cy="515727"/>
          </a:xfrm>
          <a:prstGeom prst="trapezoid">
            <a:avLst>
              <a:gd name="adj" fmla="val 54999"/>
            </a:avLst>
          </a:prstGeom>
          <a:solidFill>
            <a:srgbClr val="00FF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65" name="Trapezoid 64"/>
          <p:cNvSpPr/>
          <p:nvPr/>
        </p:nvSpPr>
        <p:spPr>
          <a:xfrm>
            <a:off x="5833635" y="1265107"/>
            <a:ext cx="1897600" cy="586626"/>
          </a:xfrm>
          <a:prstGeom prst="trapezoid">
            <a:avLst>
              <a:gd name="adj" fmla="val 54999"/>
            </a:avLst>
          </a:prstGeom>
          <a:solidFill>
            <a:srgbClr val="00FF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66" name="Isosceles Triangle 65"/>
          <p:cNvSpPr/>
          <p:nvPr/>
        </p:nvSpPr>
        <p:spPr>
          <a:xfrm>
            <a:off x="6154432" y="147688"/>
            <a:ext cx="1256004" cy="1132887"/>
          </a:xfrm>
          <a:prstGeom prs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sp>
        <p:nvSpPr>
          <p:cNvPr id="67" name="Isosceles Triangle 66"/>
          <p:cNvSpPr/>
          <p:nvPr/>
        </p:nvSpPr>
        <p:spPr>
          <a:xfrm>
            <a:off x="4591162" y="147674"/>
            <a:ext cx="4383218" cy="3884689"/>
          </a:xfrm>
          <a:prstGeom prst="triangl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cxnSp>
        <p:nvCxnSpPr>
          <p:cNvPr id="50" name="Straight Connector 49"/>
          <p:cNvCxnSpPr/>
          <p:nvPr/>
        </p:nvCxnSpPr>
        <p:spPr>
          <a:xfrm>
            <a:off x="746555" y="2924655"/>
            <a:ext cx="3099230"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1355526" y="1851732"/>
            <a:ext cx="1897600"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676324" y="1265106"/>
            <a:ext cx="1256004"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051052" y="2379018"/>
            <a:ext cx="2490259"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914740" y="3488386"/>
            <a:ext cx="3740826"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224663" y="2924655"/>
            <a:ext cx="3099230"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833635" y="1851732"/>
            <a:ext cx="1897600"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154432" y="1265106"/>
            <a:ext cx="1256004"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5529168" y="2379018"/>
            <a:ext cx="2490259"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4" name="Group 94"/>
          <p:cNvGrpSpPr/>
          <p:nvPr/>
        </p:nvGrpSpPr>
        <p:grpSpPr>
          <a:xfrm>
            <a:off x="1394197" y="826177"/>
            <a:ext cx="6355544" cy="3136586"/>
            <a:chOff x="1396362" y="921205"/>
            <a:chExt cx="6355545" cy="3136586"/>
          </a:xfrm>
        </p:grpSpPr>
        <p:sp>
          <p:nvSpPr>
            <p:cNvPr id="54" name="TextBox 53"/>
            <p:cNvSpPr txBox="1"/>
            <p:nvPr/>
          </p:nvSpPr>
          <p:spPr>
            <a:xfrm>
              <a:off x="1425925" y="3688459"/>
              <a:ext cx="1723549" cy="369332"/>
            </a:xfrm>
            <a:prstGeom prst="rect">
              <a:avLst/>
            </a:prstGeom>
            <a:noFill/>
          </p:spPr>
          <p:txBody>
            <a:bodyPr wrap="none" rtlCol="0">
              <a:spAutoFit/>
            </a:bodyPr>
            <a:lstStyle/>
            <a:p>
              <a:pPr algn="ctr"/>
              <a:r>
                <a:rPr lang="en-US" b="1" dirty="0">
                  <a:latin typeface="Arial"/>
                  <a:cs typeface="Arial"/>
                </a:rPr>
                <a:t>Remembering</a:t>
              </a:r>
            </a:p>
          </p:txBody>
        </p:sp>
        <p:sp>
          <p:nvSpPr>
            <p:cNvPr id="55" name="TextBox 54"/>
            <p:cNvSpPr txBox="1"/>
            <p:nvPr/>
          </p:nvSpPr>
          <p:spPr>
            <a:xfrm>
              <a:off x="1396362" y="3124727"/>
              <a:ext cx="1813318" cy="369332"/>
            </a:xfrm>
            <a:prstGeom prst="rect">
              <a:avLst/>
            </a:prstGeom>
            <a:noFill/>
          </p:spPr>
          <p:txBody>
            <a:bodyPr wrap="none" rtlCol="0">
              <a:spAutoFit/>
            </a:bodyPr>
            <a:lstStyle/>
            <a:p>
              <a:pPr algn="ctr"/>
              <a:r>
                <a:rPr lang="en-US" b="1" dirty="0">
                  <a:latin typeface="Arial"/>
                  <a:cs typeface="Arial"/>
                </a:rPr>
                <a:t>Understanding</a:t>
              </a:r>
            </a:p>
          </p:txBody>
        </p:sp>
        <p:sp>
          <p:nvSpPr>
            <p:cNvPr id="56" name="TextBox 55"/>
            <p:cNvSpPr txBox="1"/>
            <p:nvPr/>
          </p:nvSpPr>
          <p:spPr>
            <a:xfrm>
              <a:off x="1716962" y="2580753"/>
              <a:ext cx="1172117" cy="369332"/>
            </a:xfrm>
            <a:prstGeom prst="rect">
              <a:avLst/>
            </a:prstGeom>
            <a:noFill/>
          </p:spPr>
          <p:txBody>
            <a:bodyPr wrap="none" rtlCol="0">
              <a:spAutoFit/>
            </a:bodyPr>
            <a:lstStyle/>
            <a:p>
              <a:pPr algn="ctr"/>
              <a:r>
                <a:rPr lang="en-US" b="1" dirty="0">
                  <a:latin typeface="Arial"/>
                  <a:cs typeface="Arial"/>
                </a:rPr>
                <a:t>Applying</a:t>
              </a:r>
            </a:p>
          </p:txBody>
        </p:sp>
        <p:sp>
          <p:nvSpPr>
            <p:cNvPr id="57" name="TextBox 56"/>
            <p:cNvSpPr txBox="1"/>
            <p:nvPr/>
          </p:nvSpPr>
          <p:spPr>
            <a:xfrm>
              <a:off x="1661457" y="2033260"/>
              <a:ext cx="1274708" cy="369332"/>
            </a:xfrm>
            <a:prstGeom prst="rect">
              <a:avLst/>
            </a:prstGeom>
            <a:noFill/>
          </p:spPr>
          <p:txBody>
            <a:bodyPr wrap="none" rtlCol="0">
              <a:spAutoFit/>
            </a:bodyPr>
            <a:lstStyle/>
            <a:p>
              <a:pPr algn="ctr"/>
              <a:r>
                <a:rPr lang="en-US" b="1" dirty="0">
                  <a:latin typeface="Arial"/>
                  <a:cs typeface="Arial"/>
                </a:rPr>
                <a:t>Analyzing</a:t>
              </a:r>
            </a:p>
          </p:txBody>
        </p:sp>
        <p:sp>
          <p:nvSpPr>
            <p:cNvPr id="58" name="TextBox 57"/>
            <p:cNvSpPr txBox="1"/>
            <p:nvPr/>
          </p:nvSpPr>
          <p:spPr>
            <a:xfrm>
              <a:off x="1628940" y="1507830"/>
              <a:ext cx="1351652" cy="369332"/>
            </a:xfrm>
            <a:prstGeom prst="rect">
              <a:avLst/>
            </a:prstGeom>
            <a:noFill/>
          </p:spPr>
          <p:txBody>
            <a:bodyPr wrap="none" rtlCol="0">
              <a:spAutoFit/>
            </a:bodyPr>
            <a:lstStyle/>
            <a:p>
              <a:pPr algn="ctr"/>
              <a:r>
                <a:rPr lang="en-US" b="1" dirty="0">
                  <a:latin typeface="Arial"/>
                  <a:cs typeface="Arial"/>
                </a:rPr>
                <a:t>Evaluating</a:t>
              </a:r>
            </a:p>
          </p:txBody>
        </p:sp>
        <p:sp>
          <p:nvSpPr>
            <p:cNvPr id="59" name="TextBox 58"/>
            <p:cNvSpPr txBox="1"/>
            <p:nvPr/>
          </p:nvSpPr>
          <p:spPr>
            <a:xfrm>
              <a:off x="1706069" y="936657"/>
              <a:ext cx="1120821" cy="369332"/>
            </a:xfrm>
            <a:prstGeom prst="rect">
              <a:avLst/>
            </a:prstGeom>
            <a:noFill/>
          </p:spPr>
          <p:txBody>
            <a:bodyPr wrap="none" rtlCol="0">
              <a:spAutoFit/>
            </a:bodyPr>
            <a:lstStyle/>
            <a:p>
              <a:pPr algn="ctr"/>
              <a:r>
                <a:rPr lang="en-US" b="1" dirty="0">
                  <a:latin typeface="Arial"/>
                  <a:cs typeface="Arial"/>
                </a:rPr>
                <a:t>Creating</a:t>
              </a:r>
            </a:p>
          </p:txBody>
        </p:sp>
        <p:sp>
          <p:nvSpPr>
            <p:cNvPr id="73" name="TextBox 72"/>
            <p:cNvSpPr txBox="1"/>
            <p:nvPr/>
          </p:nvSpPr>
          <p:spPr>
            <a:xfrm>
              <a:off x="6073241" y="3688459"/>
              <a:ext cx="1415773" cy="369332"/>
            </a:xfrm>
            <a:prstGeom prst="rect">
              <a:avLst/>
            </a:prstGeom>
            <a:noFill/>
          </p:spPr>
          <p:txBody>
            <a:bodyPr wrap="none" rtlCol="0">
              <a:spAutoFit/>
            </a:bodyPr>
            <a:lstStyle/>
            <a:p>
              <a:pPr algn="ctr"/>
              <a:r>
                <a:rPr lang="en-US" b="1" dirty="0">
                  <a:latin typeface="Arial"/>
                  <a:cs typeface="Arial"/>
                </a:rPr>
                <a:t>Knowledge</a:t>
              </a:r>
            </a:p>
          </p:txBody>
        </p:sp>
        <p:sp>
          <p:nvSpPr>
            <p:cNvPr id="74" name="TextBox 73"/>
            <p:cNvSpPr txBox="1"/>
            <p:nvPr/>
          </p:nvSpPr>
          <p:spPr>
            <a:xfrm>
              <a:off x="5810349" y="3102044"/>
              <a:ext cx="1941558" cy="369332"/>
            </a:xfrm>
            <a:prstGeom prst="rect">
              <a:avLst/>
            </a:prstGeom>
            <a:noFill/>
          </p:spPr>
          <p:txBody>
            <a:bodyPr wrap="none" rtlCol="0">
              <a:spAutoFit/>
            </a:bodyPr>
            <a:lstStyle/>
            <a:p>
              <a:pPr algn="ctr"/>
              <a:r>
                <a:rPr lang="en-US" b="1" dirty="0">
                  <a:latin typeface="Arial"/>
                  <a:cs typeface="Arial"/>
                </a:rPr>
                <a:t>Comprehension</a:t>
              </a:r>
            </a:p>
          </p:txBody>
        </p:sp>
        <p:sp>
          <p:nvSpPr>
            <p:cNvPr id="75" name="TextBox 74"/>
            <p:cNvSpPr txBox="1"/>
            <p:nvPr/>
          </p:nvSpPr>
          <p:spPr>
            <a:xfrm>
              <a:off x="6075194" y="2580753"/>
              <a:ext cx="1441421" cy="369332"/>
            </a:xfrm>
            <a:prstGeom prst="rect">
              <a:avLst/>
            </a:prstGeom>
            <a:noFill/>
          </p:spPr>
          <p:txBody>
            <a:bodyPr wrap="none" rtlCol="0">
              <a:spAutoFit/>
            </a:bodyPr>
            <a:lstStyle/>
            <a:p>
              <a:pPr algn="ctr"/>
              <a:r>
                <a:rPr lang="en-US" b="1" dirty="0">
                  <a:latin typeface="Arial"/>
                  <a:cs typeface="Arial"/>
                </a:rPr>
                <a:t>Application</a:t>
              </a:r>
            </a:p>
          </p:txBody>
        </p:sp>
        <p:sp>
          <p:nvSpPr>
            <p:cNvPr id="76" name="TextBox 75"/>
            <p:cNvSpPr txBox="1"/>
            <p:nvPr/>
          </p:nvSpPr>
          <p:spPr>
            <a:xfrm>
              <a:off x="6210095" y="2028508"/>
              <a:ext cx="1133644" cy="369332"/>
            </a:xfrm>
            <a:prstGeom prst="rect">
              <a:avLst/>
            </a:prstGeom>
            <a:noFill/>
          </p:spPr>
          <p:txBody>
            <a:bodyPr wrap="none" rtlCol="0">
              <a:spAutoFit/>
            </a:bodyPr>
            <a:lstStyle/>
            <a:p>
              <a:pPr algn="ctr"/>
              <a:r>
                <a:rPr lang="en-US" b="1" dirty="0">
                  <a:latin typeface="Arial"/>
                  <a:cs typeface="Arial"/>
                </a:rPr>
                <a:t>Analysis</a:t>
              </a:r>
            </a:p>
          </p:txBody>
        </p:sp>
        <p:sp>
          <p:nvSpPr>
            <p:cNvPr id="77" name="TextBox 76"/>
            <p:cNvSpPr txBox="1"/>
            <p:nvPr/>
          </p:nvSpPr>
          <p:spPr>
            <a:xfrm>
              <a:off x="6145520" y="1506009"/>
              <a:ext cx="1274708" cy="369332"/>
            </a:xfrm>
            <a:prstGeom prst="rect">
              <a:avLst/>
            </a:prstGeom>
            <a:noFill/>
          </p:spPr>
          <p:txBody>
            <a:bodyPr wrap="none" rtlCol="0">
              <a:spAutoFit/>
            </a:bodyPr>
            <a:lstStyle/>
            <a:p>
              <a:pPr algn="ctr"/>
              <a:r>
                <a:rPr lang="en-US" b="1" dirty="0">
                  <a:latin typeface="Arial"/>
                  <a:cs typeface="Arial"/>
                </a:rPr>
                <a:t>Synthesis</a:t>
              </a:r>
            </a:p>
          </p:txBody>
        </p:sp>
        <p:sp>
          <p:nvSpPr>
            <p:cNvPr id="78" name="TextBox 77"/>
            <p:cNvSpPr txBox="1"/>
            <p:nvPr/>
          </p:nvSpPr>
          <p:spPr>
            <a:xfrm>
              <a:off x="6443315" y="921205"/>
              <a:ext cx="659155" cy="369332"/>
            </a:xfrm>
            <a:prstGeom prst="rect">
              <a:avLst/>
            </a:prstGeom>
            <a:noFill/>
          </p:spPr>
          <p:txBody>
            <a:bodyPr wrap="none" rtlCol="0">
              <a:spAutoFit/>
            </a:bodyPr>
            <a:lstStyle/>
            <a:p>
              <a:pPr algn="ctr"/>
              <a:r>
                <a:rPr lang="en-US" b="1" dirty="0" err="1">
                  <a:latin typeface="Arial"/>
                  <a:cs typeface="Arial"/>
                </a:rPr>
                <a:t>Eval</a:t>
              </a:r>
              <a:endParaRPr lang="en-US" b="1" dirty="0">
                <a:latin typeface="Arial"/>
                <a:cs typeface="Arial"/>
              </a:endParaRPr>
            </a:p>
          </p:txBody>
        </p:sp>
      </p:grpSp>
      <p:sp>
        <p:nvSpPr>
          <p:cNvPr id="79" name="TextBox 78"/>
          <p:cNvSpPr txBox="1"/>
          <p:nvPr/>
        </p:nvSpPr>
        <p:spPr>
          <a:xfrm>
            <a:off x="914400" y="4059968"/>
            <a:ext cx="6839296" cy="2155975"/>
          </a:xfrm>
          <a:prstGeom prst="rect">
            <a:avLst/>
          </a:prstGeom>
          <a:noFill/>
        </p:spPr>
        <p:txBody>
          <a:bodyPr wrap="square" rtlCol="0">
            <a:spAutoFit/>
          </a:bodyPr>
          <a:lstStyle/>
          <a:p>
            <a:r>
              <a:rPr lang="en-US" dirty="0"/>
              <a:t>Remembering:  can the student recall or remember the information?</a:t>
            </a:r>
          </a:p>
          <a:p>
            <a:pPr>
              <a:lnSpc>
                <a:spcPct val="130000"/>
              </a:lnSpc>
            </a:pPr>
            <a:r>
              <a:rPr lang="en-US" dirty="0"/>
              <a:t>Understanding:  can the student explain ideas or concepts?</a:t>
            </a:r>
          </a:p>
          <a:p>
            <a:pPr>
              <a:lnSpc>
                <a:spcPct val="130000"/>
              </a:lnSpc>
            </a:pPr>
            <a:r>
              <a:rPr lang="en-US" dirty="0"/>
              <a:t>Applying:  can the student use the information in a new way?</a:t>
            </a:r>
          </a:p>
          <a:p>
            <a:pPr>
              <a:lnSpc>
                <a:spcPct val="130000"/>
              </a:lnSpc>
            </a:pPr>
            <a:r>
              <a:rPr lang="en-US" dirty="0"/>
              <a:t>Analyzing:  can the student distinguish among the different parts?</a:t>
            </a:r>
          </a:p>
          <a:p>
            <a:pPr>
              <a:lnSpc>
                <a:spcPct val="130000"/>
              </a:lnSpc>
            </a:pPr>
            <a:r>
              <a:rPr lang="en-US" dirty="0"/>
              <a:t>Evaluating:  can the student justify a stand or decision?</a:t>
            </a:r>
          </a:p>
          <a:p>
            <a:pPr>
              <a:lnSpc>
                <a:spcPct val="130000"/>
              </a:lnSpc>
            </a:pPr>
            <a:r>
              <a:rPr lang="en-US" dirty="0"/>
              <a:t>Creating:  can the student create a new product or point of view?</a:t>
            </a:r>
          </a:p>
        </p:txBody>
      </p:sp>
      <p:sp>
        <p:nvSpPr>
          <p:cNvPr id="96" name="TextBox 95"/>
          <p:cNvSpPr txBox="1"/>
          <p:nvPr/>
        </p:nvSpPr>
        <p:spPr>
          <a:xfrm>
            <a:off x="301303" y="1189828"/>
            <a:ext cx="1040028" cy="646331"/>
          </a:xfrm>
          <a:prstGeom prst="rect">
            <a:avLst/>
          </a:prstGeom>
          <a:noFill/>
        </p:spPr>
        <p:txBody>
          <a:bodyPr wrap="none" rtlCol="0">
            <a:spAutoFit/>
          </a:bodyPr>
          <a:lstStyle/>
          <a:p>
            <a:r>
              <a:rPr lang="en-US" sz="3600" dirty="0"/>
              <a:t>New</a:t>
            </a:r>
          </a:p>
        </p:txBody>
      </p:sp>
      <p:sp>
        <p:nvSpPr>
          <p:cNvPr id="97" name="TextBox 96"/>
          <p:cNvSpPr txBox="1"/>
          <p:nvPr/>
        </p:nvSpPr>
        <p:spPr>
          <a:xfrm>
            <a:off x="7726171" y="1187488"/>
            <a:ext cx="1130438" cy="1015663"/>
          </a:xfrm>
          <a:prstGeom prst="rect">
            <a:avLst/>
          </a:prstGeom>
          <a:noFill/>
        </p:spPr>
        <p:txBody>
          <a:bodyPr wrap="none" rtlCol="0">
            <a:spAutoFit/>
          </a:bodyPr>
          <a:lstStyle/>
          <a:p>
            <a:r>
              <a:rPr lang="en-US" sz="3600" dirty="0"/>
              <a:t>Old</a:t>
            </a:r>
          </a:p>
          <a:p>
            <a:r>
              <a:rPr lang="en-US" sz="2400" dirty="0"/>
              <a:t>  (1956)</a:t>
            </a:r>
          </a:p>
        </p:txBody>
      </p:sp>
      <p:sp>
        <p:nvSpPr>
          <p:cNvPr id="98" name="TextBox 97"/>
          <p:cNvSpPr txBox="1"/>
          <p:nvPr/>
        </p:nvSpPr>
        <p:spPr>
          <a:xfrm>
            <a:off x="3298537" y="155229"/>
            <a:ext cx="2498184" cy="1446550"/>
          </a:xfrm>
          <a:prstGeom prst="rect">
            <a:avLst/>
          </a:prstGeom>
          <a:noFill/>
        </p:spPr>
        <p:txBody>
          <a:bodyPr wrap="none" rtlCol="0">
            <a:spAutoFit/>
          </a:bodyPr>
          <a:lstStyle/>
          <a:p>
            <a:pPr algn="ctr"/>
            <a:r>
              <a:rPr lang="en-US" sz="4400" dirty="0"/>
              <a:t>Bloom’s</a:t>
            </a:r>
          </a:p>
          <a:p>
            <a:pPr algn="ctr"/>
            <a:r>
              <a:rPr lang="en-US" sz="4400" dirty="0"/>
              <a:t>Taxonomy</a:t>
            </a:r>
          </a:p>
        </p:txBody>
      </p:sp>
      <p:sp>
        <p:nvSpPr>
          <p:cNvPr id="2" name="TextBox 1"/>
          <p:cNvSpPr txBox="1"/>
          <p:nvPr/>
        </p:nvSpPr>
        <p:spPr>
          <a:xfrm>
            <a:off x="113055" y="6391729"/>
            <a:ext cx="8537746" cy="461665"/>
          </a:xfrm>
          <a:prstGeom prst="rect">
            <a:avLst/>
          </a:prstGeom>
          <a:noFill/>
        </p:spPr>
        <p:txBody>
          <a:bodyPr wrap="square" rtlCol="0">
            <a:spAutoFit/>
          </a:bodyPr>
          <a:lstStyle/>
          <a:p>
            <a:r>
              <a:rPr lang="en-US" sz="1200" dirty="0"/>
              <a:t>Source: </a:t>
            </a:r>
            <a:r>
              <a:rPr lang="en-US" sz="1200" dirty="0">
                <a:hlinkClick r:id="rId3"/>
              </a:rPr>
              <a:t>http://</a:t>
            </a:r>
            <a:r>
              <a:rPr lang="en-US" sz="1200" dirty="0" err="1">
                <a:hlinkClick r:id="rId3"/>
              </a:rPr>
              <a:t>www.uwsp.edu</a:t>
            </a:r>
            <a:r>
              <a:rPr lang="en-US" sz="1200" dirty="0">
                <a:hlinkClick r:id="rId3"/>
              </a:rPr>
              <a:t>/education/</a:t>
            </a:r>
            <a:r>
              <a:rPr lang="en-US" sz="1200" dirty="0" err="1">
                <a:hlinkClick r:id="rId3"/>
              </a:rPr>
              <a:t>lwilson</a:t>
            </a:r>
            <a:r>
              <a:rPr lang="en-US" sz="1200" dirty="0">
                <a:hlinkClick r:id="rId3"/>
              </a:rPr>
              <a:t>/</a:t>
            </a:r>
            <a:r>
              <a:rPr lang="en-US" sz="1200" dirty="0" err="1">
                <a:hlinkClick r:id="rId3"/>
              </a:rPr>
              <a:t>curric</a:t>
            </a:r>
            <a:r>
              <a:rPr lang="en-US" sz="1200" dirty="0">
                <a:hlinkClick r:id="rId3"/>
              </a:rPr>
              <a:t>/</a:t>
            </a:r>
            <a:r>
              <a:rPr lang="en-US" sz="1200" dirty="0" err="1">
                <a:hlinkClick r:id="rId3"/>
              </a:rPr>
              <a:t>newtaxonomy.htm</a:t>
            </a:r>
            <a:r>
              <a:rPr lang="en-US" sz="1200" dirty="0"/>
              <a:t> citing Anderson, L. W., </a:t>
            </a:r>
            <a:r>
              <a:rPr lang="en-US" sz="1200" dirty="0" err="1"/>
              <a:t>Krathwohl</a:t>
            </a:r>
            <a:r>
              <a:rPr lang="en-US" sz="1200" dirty="0"/>
              <a:t>, D. R. (</a:t>
            </a:r>
            <a:r>
              <a:rPr lang="en-US" sz="1200" dirty="0" err="1"/>
              <a:t>Eds</a:t>
            </a:r>
            <a:r>
              <a:rPr lang="en-US" sz="1200" dirty="0"/>
              <a:t>). (2000). A taxonomy for learning, teaching, and assessing: A Revision of Bloom’s taxonomy of educational objectives. Boston, MA: </a:t>
            </a:r>
            <a:r>
              <a:rPr lang="en-US" sz="1200" dirty="0" err="1"/>
              <a:t>Allyn</a:t>
            </a:r>
            <a:r>
              <a:rPr lang="en-US" sz="1200" dirty="0"/>
              <a:t> &amp; Bacon</a:t>
            </a:r>
          </a:p>
        </p:txBody>
      </p:sp>
    </p:spTree>
    <p:extLst>
      <p:ext uri="{BB962C8B-B14F-4D97-AF65-F5344CB8AC3E}">
        <p14:creationId xmlns:p14="http://schemas.microsoft.com/office/powerpoint/2010/main" val="393768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0"/>
            <a:ext cx="8229600" cy="609600"/>
          </a:xfrm>
        </p:spPr>
        <p:txBody>
          <a:bodyPr/>
          <a:lstStyle/>
          <a:p>
            <a:pPr eaLnBrk="1" hangingPunct="1"/>
            <a:r>
              <a:rPr lang="en-US" sz="2800" b="1" dirty="0">
                <a:latin typeface="+mn-lt"/>
              </a:rPr>
              <a:t>Alignment: example</a:t>
            </a:r>
          </a:p>
        </p:txBody>
      </p:sp>
      <p:graphicFrame>
        <p:nvGraphicFramePr>
          <p:cNvPr id="4" name="Group 38"/>
          <p:cNvGraphicFramePr>
            <a:graphicFrameLocks noGrp="1"/>
          </p:cNvGraphicFramePr>
          <p:nvPr>
            <p:extLst>
              <p:ext uri="{D42A27DB-BD31-4B8C-83A1-F6EECF244321}">
                <p14:modId xmlns:p14="http://schemas.microsoft.com/office/powerpoint/2010/main" val="1246802201"/>
              </p:ext>
            </p:extLst>
          </p:nvPr>
        </p:nvGraphicFramePr>
        <p:xfrm>
          <a:off x="76200" y="639778"/>
          <a:ext cx="8991600" cy="5494737"/>
        </p:xfrm>
        <a:graphic>
          <a:graphicData uri="http://schemas.openxmlformats.org/drawingml/2006/table">
            <a:tbl>
              <a:tblPr/>
              <a:tblGrid>
                <a:gridCol w="1676400">
                  <a:extLst>
                    <a:ext uri="{9D8B030D-6E8A-4147-A177-3AD203B41FA5}">
                      <a16:colId xmlns="" xmlns:a16="http://schemas.microsoft.com/office/drawing/2014/main" val="20000"/>
                    </a:ext>
                  </a:extLst>
                </a:gridCol>
                <a:gridCol w="1905000">
                  <a:extLst>
                    <a:ext uri="{9D8B030D-6E8A-4147-A177-3AD203B41FA5}">
                      <a16:colId xmlns="" xmlns:a16="http://schemas.microsoft.com/office/drawing/2014/main" val="20001"/>
                    </a:ext>
                  </a:extLst>
                </a:gridCol>
                <a:gridCol w="2514600">
                  <a:extLst>
                    <a:ext uri="{9D8B030D-6E8A-4147-A177-3AD203B41FA5}">
                      <a16:colId xmlns="" xmlns:a16="http://schemas.microsoft.com/office/drawing/2014/main" val="20002"/>
                    </a:ext>
                  </a:extLst>
                </a:gridCol>
                <a:gridCol w="2895600">
                  <a:extLst>
                    <a:ext uri="{9D8B030D-6E8A-4147-A177-3AD203B41FA5}">
                      <a16:colId xmlns="" xmlns:a16="http://schemas.microsoft.com/office/drawing/2014/main" val="20003"/>
                    </a:ext>
                  </a:extLst>
                </a:gridCol>
              </a:tblGrid>
              <a:tr h="13206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Learning  Goal</a:t>
                      </a:r>
                      <a:endParaRPr kumimoji="0" lang="en-US" sz="1800" b="0" i="0" u="none" strike="noStrike" cap="none" normalizeH="0" baseline="0" dirty="0">
                        <a:ln>
                          <a:noFill/>
                        </a:ln>
                        <a:solidFill>
                          <a:schemeClr val="tx1"/>
                        </a:solidFill>
                        <a:effectLst/>
                        <a:latin typeface="+mn-lt"/>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cs typeface="Times New Roman" pitchFamily="18" charset="0"/>
                        </a:rPr>
                        <a:t>Learning Objective</a:t>
                      </a:r>
                      <a:endParaRPr kumimoji="0" lang="en-US" sz="1800" b="0" i="0" u="none" strike="noStrike" cap="none" normalizeH="0" baseline="0" dirty="0">
                        <a:ln>
                          <a:noFill/>
                        </a:ln>
                        <a:solidFill>
                          <a:schemeClr val="tx1"/>
                        </a:solidFill>
                        <a:effectLst/>
                        <a:latin typeface="+mn-lt"/>
                        <a:cs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Assessment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(Summative, e.g., exam question)</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Activity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(Formative assessment, e.g., in-class activity)</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0"/>
                  </a:ext>
                </a:extLst>
              </a:tr>
              <a:tr h="14178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What will students </a:t>
                      </a:r>
                      <a:r>
                        <a:rPr kumimoji="0" lang="en-US" sz="1800" b="1" i="0" u="sng" strike="noStrike" cap="none" normalizeH="0" baseline="0" dirty="0">
                          <a:ln>
                            <a:noFill/>
                          </a:ln>
                          <a:solidFill>
                            <a:schemeClr val="tx1"/>
                          </a:solidFill>
                          <a:effectLst/>
                          <a:latin typeface="+mn-lt"/>
                          <a:cs typeface="Times New Roman" pitchFamily="18" charset="0"/>
                        </a:rPr>
                        <a:t>learn</a:t>
                      </a:r>
                      <a:r>
                        <a:rPr kumimoji="0" lang="en-US" sz="1800" b="1" i="0" u="none" strike="noStrike" cap="none" normalizeH="0" baseline="0" dirty="0">
                          <a:ln>
                            <a:noFill/>
                          </a:ln>
                          <a:solidFill>
                            <a:schemeClr val="tx1"/>
                          </a:solidFill>
                          <a:effectLst/>
                          <a:latin typeface="+mn-lt"/>
                          <a:cs typeface="Times New Roman" pitchFamily="18" charset="0"/>
                        </a:rPr>
                        <a:t>?</a:t>
                      </a:r>
                      <a:endParaRPr kumimoji="0" lang="en-US" sz="1800" b="0" i="0" u="none" strike="noStrike" cap="none" normalizeH="0" baseline="0" dirty="0">
                        <a:ln>
                          <a:noFill/>
                        </a:ln>
                        <a:solidFill>
                          <a:schemeClr val="tx1"/>
                        </a:solidFill>
                        <a:effectLst/>
                        <a:latin typeface="+mn-lt"/>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If they have learned it, what will students </a:t>
                      </a:r>
                      <a:r>
                        <a:rPr kumimoji="0" lang="en-US" sz="1800" b="1" i="0" u="sng" strike="noStrike" cap="none" normalizeH="0" baseline="0" dirty="0">
                          <a:ln>
                            <a:noFill/>
                          </a:ln>
                          <a:solidFill>
                            <a:schemeClr val="tx1"/>
                          </a:solidFill>
                          <a:effectLst/>
                          <a:latin typeface="+mn-lt"/>
                          <a:cs typeface="Times New Roman" pitchFamily="18" charset="0"/>
                        </a:rPr>
                        <a:t>know and be able to do</a:t>
                      </a:r>
                      <a:r>
                        <a:rPr kumimoji="0" lang="en-US" sz="1800" b="1" i="0" u="none" strike="noStrike" cap="none" normalizeH="0" baseline="0" dirty="0">
                          <a:ln>
                            <a:noFill/>
                          </a:ln>
                          <a:solidFill>
                            <a:schemeClr val="tx1"/>
                          </a:solidFill>
                          <a:effectLst/>
                          <a:latin typeface="+mn-lt"/>
                          <a:cs typeface="Times New Roman" pitchFamily="18" charset="0"/>
                        </a:rPr>
                        <a:t>?</a:t>
                      </a:r>
                      <a:endParaRPr kumimoji="0" lang="en-US" sz="1800" b="0" i="0" u="none" strike="noStrike" cap="none" normalizeH="0" baseline="0" dirty="0">
                        <a:ln>
                          <a:noFill/>
                        </a:ln>
                        <a:solidFill>
                          <a:schemeClr val="tx1"/>
                        </a:solidFill>
                        <a:effectLst/>
                        <a:latin typeface="+mn-lt"/>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How will students </a:t>
                      </a:r>
                      <a:r>
                        <a:rPr kumimoji="0" lang="en-US" sz="1800" b="1" i="0" u="sng" strike="noStrike" cap="none" normalizeH="0" baseline="0" dirty="0">
                          <a:ln>
                            <a:noFill/>
                          </a:ln>
                          <a:solidFill>
                            <a:schemeClr val="tx1"/>
                          </a:solidFill>
                          <a:effectLst/>
                          <a:latin typeface="+mn-lt"/>
                          <a:cs typeface="Times New Roman" pitchFamily="18" charset="0"/>
                        </a:rPr>
                        <a:t>demonstrate they know it or are able to do it</a:t>
                      </a:r>
                      <a:r>
                        <a:rPr kumimoji="0" lang="en-US" sz="1800" b="1" i="0" u="none" strike="noStrike" cap="none" normalizeH="0" baseline="0" dirty="0">
                          <a:ln>
                            <a:noFill/>
                          </a:ln>
                          <a:solidFill>
                            <a:schemeClr val="tx1"/>
                          </a:solidFill>
                          <a:effectLst/>
                          <a:latin typeface="+mn-lt"/>
                          <a:cs typeface="Times New Roman" pitchFamily="18"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What will students </a:t>
                      </a:r>
                      <a:r>
                        <a:rPr kumimoji="0" lang="en-US" sz="1800" b="1" i="0" u="sng" strike="noStrike" cap="none" normalizeH="0" baseline="0" dirty="0">
                          <a:ln>
                            <a:noFill/>
                          </a:ln>
                          <a:solidFill>
                            <a:schemeClr val="tx1"/>
                          </a:solidFill>
                          <a:effectLst/>
                          <a:latin typeface="+mn-lt"/>
                          <a:cs typeface="Times New Roman" pitchFamily="18" charset="0"/>
                        </a:rPr>
                        <a:t>do to learn it</a:t>
                      </a:r>
                      <a:r>
                        <a:rPr kumimoji="0" lang="en-US" sz="1800" b="1" i="0" u="none" strike="noStrike" cap="none" normalizeH="0" baseline="0" dirty="0">
                          <a:ln>
                            <a:noFill/>
                          </a:ln>
                          <a:solidFill>
                            <a:schemeClr val="tx1"/>
                          </a:solidFill>
                          <a:effectLst/>
                          <a:latin typeface="+mn-lt"/>
                          <a:cs typeface="Times New Roman" pitchFamily="18" charset="0"/>
                        </a:rPr>
                        <a:t>?</a:t>
                      </a:r>
                      <a:endParaRPr kumimoji="0" lang="en-US" sz="1800" b="0" i="0" u="none" strike="noStrike" cap="none" normalizeH="0" baseline="0" dirty="0">
                        <a:ln>
                          <a:noFill/>
                        </a:ln>
                        <a:solidFill>
                          <a:schemeClr val="tx1"/>
                        </a:solidFill>
                        <a:effectLst/>
                        <a:latin typeface="+mn-lt"/>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711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Students will </a:t>
                      </a:r>
                      <a:r>
                        <a:rPr kumimoji="0" lang="en-US" sz="1800" b="1" i="0" u="sng" strike="noStrike" cap="none" normalizeH="0" baseline="0" dirty="0">
                          <a:ln>
                            <a:noFill/>
                          </a:ln>
                          <a:solidFill>
                            <a:schemeClr val="tx1"/>
                          </a:solidFill>
                          <a:effectLst/>
                          <a:latin typeface="+mn-lt"/>
                          <a:cs typeface="Times New Roman" pitchFamily="18" charset="0"/>
                        </a:rPr>
                        <a:t>understand</a:t>
                      </a:r>
                      <a:r>
                        <a:rPr kumimoji="0" lang="en-US" sz="1800" b="1" i="0" u="none" strike="noStrike" cap="none" normalizeH="0" baseline="0" dirty="0">
                          <a:ln>
                            <a:noFill/>
                          </a:ln>
                          <a:solidFill>
                            <a:schemeClr val="tx1"/>
                          </a:solidFill>
                          <a:effectLst/>
                          <a:latin typeface="+mn-lt"/>
                          <a:cs typeface="Times New Roman" pitchFamily="18" charset="0"/>
                        </a:rPr>
                        <a:t> the transfer of information from DNA to proteins.</a:t>
                      </a:r>
                      <a:endParaRPr kumimoji="0" lang="en-US" sz="1800" b="0" i="0" u="none" strike="noStrike" cap="none" normalizeH="0" baseline="0" dirty="0">
                        <a:ln>
                          <a:noFill/>
                        </a:ln>
                        <a:solidFill>
                          <a:schemeClr val="tx1"/>
                        </a:solidFill>
                        <a:effectLst/>
                        <a:latin typeface="+mn-lt"/>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mn-lt"/>
                        <a:cs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2" name="TextBox 1"/>
          <p:cNvSpPr txBox="1">
            <a:spLocks noChangeArrowheads="1"/>
          </p:cNvSpPr>
          <p:nvPr/>
        </p:nvSpPr>
        <p:spPr bwMode="auto">
          <a:xfrm>
            <a:off x="3738563" y="3400877"/>
            <a:ext cx="2362200" cy="1754326"/>
          </a:xfrm>
          <a:prstGeom prst="rect">
            <a:avLst/>
          </a:prstGeom>
          <a:noFill/>
          <a:ln w="9525">
            <a:noFill/>
            <a:miter lim="800000"/>
            <a:headEnd/>
            <a:tailEnd/>
          </a:ln>
        </p:spPr>
        <p:txBody>
          <a:bodyPr>
            <a:spAutoFit/>
          </a:bodyPr>
          <a:lstStyle/>
          <a:p>
            <a:r>
              <a:rPr lang="en-US" b="1" dirty="0">
                <a:solidFill>
                  <a:srgbClr val="400080"/>
                </a:solidFill>
                <a:latin typeface="+mn-lt"/>
                <a:cs typeface="Times New Roman" pitchFamily="18" charset="0"/>
              </a:rPr>
              <a:t>Students will </a:t>
            </a:r>
            <a:r>
              <a:rPr lang="en-US" b="1" u="sng" dirty="0">
                <a:solidFill>
                  <a:srgbClr val="400080"/>
                </a:solidFill>
                <a:latin typeface="+mn-lt"/>
                <a:cs typeface="Times New Roman" pitchFamily="18" charset="0"/>
              </a:rPr>
              <a:t>predict</a:t>
            </a:r>
            <a:r>
              <a:rPr lang="en-US" b="1" dirty="0">
                <a:solidFill>
                  <a:srgbClr val="400080"/>
                </a:solidFill>
                <a:latin typeface="+mn-lt"/>
                <a:cs typeface="Times New Roman" pitchFamily="18" charset="0"/>
              </a:rPr>
              <a:t> the new amino acid sequence that results from a mutation in a given gene sequence.</a:t>
            </a:r>
          </a:p>
          <a:p>
            <a:endParaRPr lang="en-US" dirty="0">
              <a:solidFill>
                <a:srgbClr val="C00000"/>
              </a:solidFill>
              <a:latin typeface="+mn-lt"/>
            </a:endParaRPr>
          </a:p>
        </p:txBody>
      </p:sp>
      <p:sp>
        <p:nvSpPr>
          <p:cNvPr id="3" name="TextBox 2"/>
          <p:cNvSpPr txBox="1">
            <a:spLocks noChangeArrowheads="1"/>
          </p:cNvSpPr>
          <p:nvPr/>
        </p:nvSpPr>
        <p:spPr bwMode="auto">
          <a:xfrm>
            <a:off x="6172200" y="3362792"/>
            <a:ext cx="2895600" cy="2031325"/>
          </a:xfrm>
          <a:prstGeom prst="rect">
            <a:avLst/>
          </a:prstGeom>
          <a:noFill/>
          <a:ln w="9525">
            <a:noFill/>
            <a:miter lim="800000"/>
            <a:headEnd/>
            <a:tailEnd/>
          </a:ln>
        </p:spPr>
        <p:txBody>
          <a:bodyPr>
            <a:spAutoFit/>
          </a:bodyPr>
          <a:lstStyle/>
          <a:p>
            <a:r>
              <a:rPr lang="en-US" b="1" dirty="0">
                <a:solidFill>
                  <a:srgbClr val="400080"/>
                </a:solidFill>
                <a:latin typeface="+mn-lt"/>
                <a:cs typeface="Times New Roman" pitchFamily="18" charset="0"/>
              </a:rPr>
              <a:t>Students are given sequence of DNA and corresponding amino acid sequence. Students </a:t>
            </a:r>
            <a:r>
              <a:rPr lang="en-US" b="1" u="sng" dirty="0">
                <a:solidFill>
                  <a:srgbClr val="400080"/>
                </a:solidFill>
                <a:latin typeface="+mn-lt"/>
                <a:cs typeface="Times New Roman" pitchFamily="18" charset="0"/>
              </a:rPr>
              <a:t>identify</a:t>
            </a:r>
            <a:r>
              <a:rPr lang="en-US" b="1" dirty="0">
                <a:solidFill>
                  <a:srgbClr val="400080"/>
                </a:solidFill>
                <a:latin typeface="+mn-lt"/>
                <a:cs typeface="Times New Roman" pitchFamily="18" charset="0"/>
              </a:rPr>
              <a:t> reading frame and </a:t>
            </a:r>
            <a:r>
              <a:rPr lang="en-US" b="1" u="sng" dirty="0">
                <a:solidFill>
                  <a:srgbClr val="400080"/>
                </a:solidFill>
                <a:latin typeface="+mn-lt"/>
                <a:cs typeface="Times New Roman" pitchFamily="18" charset="0"/>
              </a:rPr>
              <a:t>predict</a:t>
            </a:r>
            <a:r>
              <a:rPr lang="en-US" b="1" dirty="0">
                <a:solidFill>
                  <a:srgbClr val="400080"/>
                </a:solidFill>
                <a:latin typeface="+mn-lt"/>
                <a:cs typeface="Times New Roman" pitchFamily="18" charset="0"/>
              </a:rPr>
              <a:t> amino acid changes due to mutations in that sequence.</a:t>
            </a:r>
            <a:endParaRPr lang="en-US" dirty="0">
              <a:solidFill>
                <a:srgbClr val="400080"/>
              </a:solidFill>
              <a:latin typeface="+mn-lt"/>
            </a:endParaRPr>
          </a:p>
        </p:txBody>
      </p:sp>
      <p:sp>
        <p:nvSpPr>
          <p:cNvPr id="5" name="TextBox 4"/>
          <p:cNvSpPr txBox="1">
            <a:spLocks noChangeArrowheads="1"/>
          </p:cNvSpPr>
          <p:nvPr/>
        </p:nvSpPr>
        <p:spPr bwMode="auto">
          <a:xfrm>
            <a:off x="1719263" y="3416761"/>
            <a:ext cx="2019300" cy="2031325"/>
          </a:xfrm>
          <a:prstGeom prst="rect">
            <a:avLst/>
          </a:prstGeom>
          <a:noFill/>
          <a:ln w="9525">
            <a:noFill/>
            <a:miter lim="800000"/>
            <a:headEnd/>
            <a:tailEnd/>
          </a:ln>
        </p:spPr>
        <p:txBody>
          <a:bodyPr>
            <a:spAutoFit/>
          </a:bodyPr>
          <a:lstStyle/>
          <a:p>
            <a:r>
              <a:rPr lang="en-US" b="1" dirty="0">
                <a:solidFill>
                  <a:srgbClr val="400080"/>
                </a:solidFill>
                <a:latin typeface="+mn-lt"/>
                <a:cs typeface="Times New Roman" pitchFamily="18" charset="0"/>
              </a:rPr>
              <a:t>Students will be able to </a:t>
            </a:r>
            <a:r>
              <a:rPr lang="en-US" b="1" u="sng" dirty="0">
                <a:solidFill>
                  <a:srgbClr val="400080"/>
                </a:solidFill>
                <a:latin typeface="+mn-lt"/>
                <a:cs typeface="Times New Roman" pitchFamily="18" charset="0"/>
              </a:rPr>
              <a:t>predict </a:t>
            </a:r>
            <a:r>
              <a:rPr lang="en-US" b="1" dirty="0">
                <a:solidFill>
                  <a:srgbClr val="400080"/>
                </a:solidFill>
                <a:latin typeface="+mn-lt"/>
                <a:cs typeface="Times New Roman" pitchFamily="18" charset="0"/>
              </a:rPr>
              <a:t>changes in amino acid sequences caused by mutations.</a:t>
            </a:r>
            <a:endParaRPr lang="en-US" dirty="0">
              <a:solidFill>
                <a:srgbClr val="400080"/>
              </a:solidFill>
              <a:latin typeface="+mn-lt"/>
            </a:endParaRPr>
          </a:p>
          <a:p>
            <a:endParaRPr lang="en-US" dirty="0">
              <a:solidFill>
                <a:srgbClr val="C00000"/>
              </a:solidFill>
              <a:latin typeface="+mn-lt"/>
            </a:endParaRPr>
          </a:p>
        </p:txBody>
      </p:sp>
    </p:spTree>
    <p:custDataLst>
      <p:tags r:id="rId1"/>
    </p:custDataLst>
    <p:extLst>
      <p:ext uri="{BB962C8B-B14F-4D97-AF65-F5344CB8AC3E}">
        <p14:creationId xmlns:p14="http://schemas.microsoft.com/office/powerpoint/2010/main" val="36154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latin typeface="+mn-lt"/>
              </a:rPr>
              <a:t>Learning Goal 3: Know parts and functions of cells</a:t>
            </a:r>
            <a:endParaRPr lang="en-US" b="1" dirty="0">
              <a:latin typeface="+mn-lt"/>
            </a:endParaRPr>
          </a:p>
        </p:txBody>
      </p:sp>
      <p:sp>
        <p:nvSpPr>
          <p:cNvPr id="8" name="Content Placeholder 7"/>
          <p:cNvSpPr>
            <a:spLocks noGrp="1"/>
          </p:cNvSpPr>
          <p:nvPr>
            <p:ph idx="1"/>
          </p:nvPr>
        </p:nvSpPr>
        <p:spPr>
          <a:xfrm>
            <a:off x="243840" y="1845735"/>
            <a:ext cx="8671560" cy="4174066"/>
          </a:xfrm>
        </p:spPr>
        <p:txBody>
          <a:bodyPr>
            <a:noAutofit/>
          </a:bodyPr>
          <a:lstStyle/>
          <a:p>
            <a:pPr marL="0" lvl="0" indent="0">
              <a:spcBef>
                <a:spcPts val="500"/>
              </a:spcBef>
              <a:spcAft>
                <a:spcPts val="0"/>
              </a:spcAft>
              <a:buNone/>
            </a:pPr>
            <a:endParaRPr lang="en-US" sz="2800" b="1" dirty="0" smtClean="0">
              <a:solidFill>
                <a:schemeClr val="tx1"/>
              </a:solidFill>
            </a:endParaRPr>
          </a:p>
          <a:p>
            <a:pPr marL="0" lvl="0" indent="0">
              <a:spcBef>
                <a:spcPts val="500"/>
              </a:spcBef>
              <a:spcAft>
                <a:spcPts val="0"/>
              </a:spcAft>
              <a:buNone/>
            </a:pPr>
            <a:r>
              <a:rPr lang="en-US" sz="2800" b="1" dirty="0" smtClean="0">
                <a:solidFill>
                  <a:schemeClr val="tx1"/>
                </a:solidFill>
              </a:rPr>
              <a:t>Learning Objectives</a:t>
            </a:r>
          </a:p>
          <a:p>
            <a:pPr marL="566928" lvl="1" indent="-457200">
              <a:spcBef>
                <a:spcPts val="500"/>
              </a:spcBef>
              <a:spcAft>
                <a:spcPts val="0"/>
              </a:spcAft>
              <a:buFont typeface="Arial" charset="0"/>
              <a:buChar char="•"/>
            </a:pPr>
            <a:r>
              <a:rPr lang="is-IS" sz="2800" dirty="0" smtClean="0">
                <a:solidFill>
                  <a:schemeClr val="tx1"/>
                </a:solidFill>
                <a:cs typeface="Arial"/>
              </a:rPr>
              <a:t>Match </a:t>
            </a:r>
            <a:r>
              <a:rPr lang="is-IS" sz="2800" dirty="0">
                <a:solidFill>
                  <a:schemeClr val="tx1"/>
                </a:solidFill>
                <a:cs typeface="Arial"/>
              </a:rPr>
              <a:t>function with organelle (</a:t>
            </a:r>
            <a:r>
              <a:rPr lang="is-IS" sz="2800" dirty="0" smtClean="0">
                <a:solidFill>
                  <a:schemeClr val="tx1"/>
                </a:solidFill>
                <a:cs typeface="Arial"/>
              </a:rPr>
              <a:t>LOC)</a:t>
            </a:r>
            <a:endParaRPr lang="is-IS" sz="2800" dirty="0">
              <a:solidFill>
                <a:schemeClr val="tx1"/>
              </a:solidFill>
              <a:cs typeface="Arial"/>
            </a:endParaRPr>
          </a:p>
          <a:p>
            <a:pPr marL="566928" lvl="1" indent="-457200">
              <a:spcBef>
                <a:spcPts val="500"/>
              </a:spcBef>
              <a:spcAft>
                <a:spcPts val="0"/>
              </a:spcAft>
              <a:buFont typeface="Arial" charset="0"/>
              <a:buChar char="•"/>
            </a:pPr>
            <a:r>
              <a:rPr lang="is-IS" sz="2800" dirty="0" smtClean="0">
                <a:solidFill>
                  <a:schemeClr val="tx1"/>
                </a:solidFill>
                <a:cs typeface="Arial"/>
              </a:rPr>
              <a:t>Compare </a:t>
            </a:r>
            <a:r>
              <a:rPr lang="is-IS" sz="2800" dirty="0">
                <a:solidFill>
                  <a:schemeClr val="tx1"/>
                </a:solidFill>
                <a:cs typeface="Arial"/>
              </a:rPr>
              <a:t>and contrast functions of </a:t>
            </a:r>
            <a:r>
              <a:rPr lang="is-IS" sz="2800" dirty="0" smtClean="0">
                <a:solidFill>
                  <a:schemeClr val="tx1"/>
                </a:solidFill>
                <a:cs typeface="Arial"/>
              </a:rPr>
              <a:t>cellular components </a:t>
            </a:r>
            <a:r>
              <a:rPr lang="is-IS" sz="2800" dirty="0">
                <a:solidFill>
                  <a:schemeClr val="tx1"/>
                </a:solidFill>
                <a:cs typeface="Arial"/>
              </a:rPr>
              <a:t>(</a:t>
            </a:r>
            <a:r>
              <a:rPr lang="is-IS" sz="2800" dirty="0" smtClean="0">
                <a:solidFill>
                  <a:schemeClr val="tx1"/>
                </a:solidFill>
                <a:cs typeface="Arial"/>
              </a:rPr>
              <a:t>HOC)</a:t>
            </a:r>
            <a:endParaRPr lang="is-IS" sz="2800" b="1" dirty="0" smtClean="0">
              <a:solidFill>
                <a:schemeClr val="tx1"/>
              </a:solidFill>
              <a:cs typeface="Arial"/>
            </a:endParaRPr>
          </a:p>
          <a:p>
            <a:pPr marL="0" indent="0">
              <a:spcBef>
                <a:spcPts val="500"/>
              </a:spcBef>
              <a:spcAft>
                <a:spcPts val="0"/>
              </a:spcAft>
              <a:buNone/>
            </a:pPr>
            <a:r>
              <a:rPr lang="is-IS" sz="2800" b="1" dirty="0" smtClean="0">
                <a:solidFill>
                  <a:schemeClr val="tx1"/>
                </a:solidFill>
                <a:cs typeface="Arial"/>
              </a:rPr>
              <a:t>Assessments</a:t>
            </a:r>
          </a:p>
          <a:p>
            <a:pPr marL="749808" lvl="1" indent="-457200">
              <a:spcBef>
                <a:spcPts val="500"/>
              </a:spcBef>
              <a:buFont typeface="Arial" charset="0"/>
              <a:buChar char="•"/>
            </a:pPr>
            <a:r>
              <a:rPr lang="is-IS" sz="2800" dirty="0" smtClean="0">
                <a:solidFill>
                  <a:schemeClr val="tx1"/>
                </a:solidFill>
                <a:cs typeface="Arial"/>
              </a:rPr>
              <a:t>Matching or multiple choice questions to pair organelles with functions</a:t>
            </a:r>
          </a:p>
          <a:p>
            <a:pPr marL="749808" lvl="1" indent="-457200">
              <a:spcBef>
                <a:spcPts val="500"/>
              </a:spcBef>
              <a:buFont typeface="Arial" charset="0"/>
              <a:buChar char="•"/>
            </a:pPr>
            <a:r>
              <a:rPr lang="is-IS" sz="2800" dirty="0" smtClean="0">
                <a:solidFill>
                  <a:schemeClr val="tx1"/>
                </a:solidFill>
                <a:cs typeface="Arial"/>
              </a:rPr>
              <a:t>Short answer compare/contrast question</a:t>
            </a:r>
            <a:endParaRPr lang="is-IS" sz="2800" dirty="0">
              <a:solidFill>
                <a:schemeClr val="tx1"/>
              </a:solidFill>
              <a:cs typeface="Arial"/>
            </a:endParaRPr>
          </a:p>
          <a:p>
            <a:pPr marL="0" indent="0">
              <a:buNone/>
            </a:pPr>
            <a:endParaRPr lang="en-US" sz="2800" dirty="0" smtClean="0">
              <a:solidFill>
                <a:schemeClr val="tx1"/>
              </a:solidFill>
            </a:endParaRPr>
          </a:p>
          <a:p>
            <a:pPr marL="0" indent="0">
              <a:buNone/>
            </a:pPr>
            <a:endParaRPr lang="en-US" sz="2800" dirty="0">
              <a:solidFill>
                <a:schemeClr val="tx1"/>
              </a:solidFill>
            </a:endParaRPr>
          </a:p>
        </p:txBody>
      </p:sp>
      <p:sp>
        <p:nvSpPr>
          <p:cNvPr id="2" name="TextBox 1"/>
          <p:cNvSpPr txBox="1"/>
          <p:nvPr/>
        </p:nvSpPr>
        <p:spPr>
          <a:xfrm>
            <a:off x="990600" y="6396335"/>
            <a:ext cx="6193683" cy="461665"/>
          </a:xfrm>
          <a:prstGeom prst="rect">
            <a:avLst/>
          </a:prstGeom>
          <a:noFill/>
        </p:spPr>
        <p:txBody>
          <a:bodyPr wrap="none" rtlCol="0">
            <a:spAutoFit/>
          </a:bodyPr>
          <a:lstStyle/>
          <a:p>
            <a:r>
              <a:rPr lang="en-US" sz="2400" b="1" dirty="0" smtClean="0">
                <a:cs typeface="Arial"/>
              </a:rPr>
              <a:t>Lower/Higher Order Cognitive Skills (LOC/HOC)</a:t>
            </a:r>
            <a:endParaRPr lang="en-US" sz="2400" b="1" dirty="0">
              <a:cs typeface="Arial"/>
            </a:endParaRPr>
          </a:p>
        </p:txBody>
      </p:sp>
    </p:spTree>
    <p:extLst>
      <p:ext uri="{BB962C8B-B14F-4D97-AF65-F5344CB8AC3E}">
        <p14:creationId xmlns:p14="http://schemas.microsoft.com/office/powerpoint/2010/main" val="975960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24600"/>
            <a:ext cx="9144000" cy="533400"/>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28600"/>
            <a:ext cx="7645664" cy="722599"/>
          </a:xfrm>
        </p:spPr>
        <p:txBody>
          <a:bodyPr>
            <a:normAutofit/>
          </a:bodyPr>
          <a:lstStyle/>
          <a:p>
            <a:r>
              <a:rPr lang="en-US" sz="4000" b="1" i="1" spc="0" dirty="0">
                <a:latin typeface="+mn-lt"/>
              </a:rPr>
              <a:t>Goals of the Summer Institutes</a:t>
            </a:r>
          </a:p>
        </p:txBody>
      </p:sp>
      <p:sp>
        <p:nvSpPr>
          <p:cNvPr id="3" name="Content Placeholder 2"/>
          <p:cNvSpPr>
            <a:spLocks noGrp="1"/>
          </p:cNvSpPr>
          <p:nvPr>
            <p:ph idx="1"/>
          </p:nvPr>
        </p:nvSpPr>
        <p:spPr>
          <a:xfrm>
            <a:off x="76200" y="2819400"/>
            <a:ext cx="4724401" cy="1752600"/>
          </a:xfrm>
        </p:spPr>
        <p:txBody>
          <a:bodyPr wrap="square">
            <a:noAutofit/>
          </a:bodyPr>
          <a:lstStyle/>
          <a:p>
            <a:pPr>
              <a:spcBef>
                <a:spcPts val="0"/>
              </a:spcBef>
            </a:pPr>
            <a:r>
              <a:rPr lang="en-US" sz="2400" dirty="0" smtClean="0"/>
              <a:t>To </a:t>
            </a:r>
            <a:r>
              <a:rPr lang="en-US" sz="2400" dirty="0"/>
              <a:t>train faculty, instructional staff, </a:t>
            </a:r>
            <a:r>
              <a:rPr lang="en-US" sz="2400" dirty="0" smtClean="0"/>
              <a:t>and </a:t>
            </a:r>
            <a:r>
              <a:rPr lang="en-US" sz="2400" dirty="0"/>
              <a:t>future faculty in a scientific approach </a:t>
            </a:r>
            <a:r>
              <a:rPr lang="en-US" sz="2400" dirty="0" smtClean="0"/>
              <a:t>to teaching </a:t>
            </a:r>
            <a:r>
              <a:rPr lang="en-US" sz="2400" dirty="0"/>
              <a:t>that reflects the way we </a:t>
            </a:r>
            <a:r>
              <a:rPr lang="en-US" sz="2400" dirty="0" smtClean="0"/>
              <a:t>work as researchers</a:t>
            </a:r>
            <a:endParaRPr lang="en-US" sz="2400" dirty="0"/>
          </a:p>
        </p:txBody>
      </p:sp>
      <p:pic>
        <p:nvPicPr>
          <p:cNvPr id="7" name="Picture 6"/>
          <p:cNvPicPr>
            <a:picLocks noChangeAspect="1"/>
          </p:cNvPicPr>
          <p:nvPr/>
        </p:nvPicPr>
        <p:blipFill rotWithShape="1">
          <a:blip r:embed="rId3"/>
          <a:srcRect l="31805" t="39264" r="50000" b="28490"/>
          <a:stretch/>
        </p:blipFill>
        <p:spPr>
          <a:xfrm>
            <a:off x="4953000" y="1888396"/>
            <a:ext cx="2084201" cy="2667667"/>
          </a:xfrm>
          <a:prstGeom prst="rect">
            <a:avLst/>
          </a:prstGeom>
          <a:effectLst>
            <a:outerShdw blurRad="292100" dist="139700" dir="2700000" algn="tr" rotWithShape="0">
              <a:prstClr val="black">
                <a:alpha val="65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066800"/>
            <a:ext cx="3810000" cy="1577878"/>
          </a:xfrm>
          <a:prstGeom prst="rect">
            <a:avLst/>
          </a:prstGeom>
        </p:spPr>
      </p:pic>
      <p:pic>
        <p:nvPicPr>
          <p:cNvPr id="8" name="Picture 7" descr="nsf-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9297" y="3964255"/>
            <a:ext cx="1008257" cy="1295171"/>
          </a:xfrm>
          <a:prstGeom prst="rect">
            <a:avLst/>
          </a:prstGeom>
          <a:noFill/>
          <a:ln>
            <a:no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4563" y="5293472"/>
            <a:ext cx="1807118" cy="1061060"/>
          </a:xfrm>
          <a:prstGeom prst="rect">
            <a:avLst/>
          </a:prstGeom>
        </p:spPr>
      </p:pic>
      <p:pic>
        <p:nvPicPr>
          <p:cNvPr id="10" name="Picture 6" descr="HHMI vertical signature col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9304" y="2364575"/>
            <a:ext cx="1328244" cy="11806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8"/>
          <a:srcRect l="70823" t="21606" r="16930" b="70368"/>
          <a:stretch/>
        </p:blipFill>
        <p:spPr>
          <a:xfrm>
            <a:off x="7146058" y="1022707"/>
            <a:ext cx="1934737" cy="922851"/>
          </a:xfrm>
          <a:prstGeom prst="rect">
            <a:avLst/>
          </a:prstGeom>
        </p:spPr>
      </p:pic>
      <p:sp>
        <p:nvSpPr>
          <p:cNvPr id="12" name="Content Placeholder 2"/>
          <p:cNvSpPr txBox="1">
            <a:spLocks/>
          </p:cNvSpPr>
          <p:nvPr/>
        </p:nvSpPr>
        <p:spPr>
          <a:xfrm>
            <a:off x="76200" y="4800600"/>
            <a:ext cx="7069858" cy="1238551"/>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To transform STEM education at colleges and universities by improving classroom instruction and attracting more diverse students to STEM fields</a:t>
            </a:r>
            <a:r>
              <a:rPr lang="en-US" sz="2400" dirty="0"/>
              <a:t>.</a:t>
            </a:r>
            <a:endParaRPr lang="en-US" sz="2400" dirty="0" smtClean="0"/>
          </a:p>
        </p:txBody>
      </p:sp>
    </p:spTree>
    <p:extLst>
      <p:ext uri="{BB962C8B-B14F-4D97-AF65-F5344CB8AC3E}">
        <p14:creationId xmlns:p14="http://schemas.microsoft.com/office/powerpoint/2010/main" val="2584795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4119" y="1737360"/>
            <a:ext cx="7852642" cy="4832092"/>
          </a:xfrm>
          <a:prstGeom prst="rect">
            <a:avLst/>
          </a:prstGeom>
          <a:noFill/>
        </p:spPr>
        <p:txBody>
          <a:bodyPr wrap="square" rtlCol="0">
            <a:spAutoFit/>
          </a:bodyPr>
          <a:lstStyle/>
          <a:p>
            <a:r>
              <a:rPr lang="en-US" sz="2800" dirty="0" smtClean="0">
                <a:solidFill>
                  <a:prstClr val="black"/>
                </a:solidFill>
                <a:latin typeface="Calibri"/>
                <a:ea typeface="ＭＳ Ｐゴシック" charset="0"/>
                <a:cs typeface="ＭＳ Ｐゴシック" charset="0"/>
              </a:rPr>
              <a:t>	Students </a:t>
            </a:r>
            <a:r>
              <a:rPr lang="en-US" sz="2800" u="sng" dirty="0">
                <a:solidFill>
                  <a:prstClr val="black"/>
                </a:solidFill>
                <a:latin typeface="Calibri"/>
                <a:ea typeface="ＭＳ Ｐゴシック" charset="0"/>
                <a:cs typeface="ＭＳ Ｐゴシック" charset="0"/>
              </a:rPr>
              <a:t>must</a:t>
            </a:r>
            <a:r>
              <a:rPr lang="en-US" sz="2800" dirty="0">
                <a:solidFill>
                  <a:prstClr val="black"/>
                </a:solidFill>
                <a:latin typeface="Calibri"/>
                <a:ea typeface="ＭＳ Ｐゴシック" charset="0"/>
                <a:cs typeface="ＭＳ Ｐゴシック" charset="0"/>
              </a:rPr>
              <a:t> be given explicit instructions/held to </a:t>
            </a:r>
            <a:r>
              <a:rPr lang="en-US" sz="2800" dirty="0" smtClean="0">
                <a:solidFill>
                  <a:prstClr val="black"/>
                </a:solidFill>
                <a:latin typeface="Calibri"/>
                <a:ea typeface="ＭＳ Ｐゴシック" charset="0"/>
                <a:cs typeface="ＭＳ Ｐゴシック" charset="0"/>
              </a:rPr>
              <a:t>expectations</a:t>
            </a:r>
          </a:p>
          <a:p>
            <a:endParaRPr lang="en-US" sz="2800" dirty="0">
              <a:solidFill>
                <a:prstClr val="black"/>
              </a:solidFill>
              <a:latin typeface="Calibri"/>
              <a:ea typeface="ＭＳ Ｐゴシック" charset="0"/>
              <a:cs typeface="ＭＳ Ｐゴシック" charset="0"/>
            </a:endParaRPr>
          </a:p>
          <a:p>
            <a:pPr marL="914400" lvl="1" indent="-457200">
              <a:buClr>
                <a:srgbClr val="63A537"/>
              </a:buClr>
              <a:buFont typeface="Wingdings" charset="2"/>
              <a:buChar char="v"/>
            </a:pPr>
            <a:r>
              <a:rPr lang="en-US" sz="2800" dirty="0">
                <a:solidFill>
                  <a:prstClr val="black"/>
                </a:solidFill>
                <a:ea typeface="ＭＳ Ｐゴシック" charset="0"/>
                <a:cs typeface="ＭＳ Ｐゴシック" charset="0"/>
              </a:rPr>
              <a:t>Hold individual students accountable for participation (Homework / worksheet)</a:t>
            </a:r>
          </a:p>
          <a:p>
            <a:pPr marL="914400" lvl="1" indent="-457200">
              <a:buClr>
                <a:srgbClr val="63A537"/>
              </a:buClr>
              <a:buFont typeface="Wingdings" charset="2"/>
              <a:buChar char="v"/>
            </a:pPr>
            <a:endParaRPr lang="en-US" sz="2800" dirty="0" smtClean="0">
              <a:solidFill>
                <a:prstClr val="black"/>
              </a:solidFill>
              <a:latin typeface="Calibri"/>
              <a:ea typeface="ＭＳ Ｐゴシック" charset="0"/>
              <a:cs typeface="ＭＳ Ｐゴシック" charset="0"/>
            </a:endParaRPr>
          </a:p>
          <a:p>
            <a:pPr marL="914400" lvl="1" indent="-457200">
              <a:buClr>
                <a:srgbClr val="63A537"/>
              </a:buClr>
              <a:buFont typeface="Wingdings" charset="2"/>
              <a:buChar char="v"/>
            </a:pPr>
            <a:r>
              <a:rPr lang="en-US" sz="2800" dirty="0" smtClean="0">
                <a:solidFill>
                  <a:prstClr val="black"/>
                </a:solidFill>
                <a:latin typeface="Calibri"/>
                <a:ea typeface="ＭＳ Ｐゴシック" charset="0"/>
                <a:cs typeface="ＭＳ Ｐゴシック" charset="0"/>
              </a:rPr>
              <a:t>Team </a:t>
            </a:r>
            <a:r>
              <a:rPr lang="en-US" sz="2800" dirty="0">
                <a:solidFill>
                  <a:prstClr val="black"/>
                </a:solidFill>
                <a:latin typeface="Calibri"/>
                <a:ea typeface="ＭＳ Ｐゴシック" charset="0"/>
                <a:cs typeface="ＭＳ Ｐゴシック" charset="0"/>
              </a:rPr>
              <a:t>discusses debate </a:t>
            </a:r>
            <a:r>
              <a:rPr lang="en-US" sz="2800" dirty="0" smtClean="0">
                <a:solidFill>
                  <a:prstClr val="black"/>
                </a:solidFill>
                <a:latin typeface="Calibri"/>
                <a:ea typeface="ＭＳ Ｐゴシック" charset="0"/>
                <a:cs typeface="ＭＳ Ｐゴシック" charset="0"/>
              </a:rPr>
              <a:t>strategy</a:t>
            </a:r>
            <a:r>
              <a:rPr lang="en-US" sz="2800" dirty="0">
                <a:solidFill>
                  <a:prstClr val="black"/>
                </a:solidFill>
                <a:latin typeface="Calibri"/>
                <a:ea typeface="ＭＳ Ｐゴシック" charset="0"/>
                <a:cs typeface="ＭＳ Ｐゴシック" charset="0"/>
              </a:rPr>
              <a:t> </a:t>
            </a:r>
            <a:r>
              <a:rPr lang="en-US" sz="2800" dirty="0" smtClean="0">
                <a:solidFill>
                  <a:prstClr val="black"/>
                </a:solidFill>
                <a:latin typeface="Calibri"/>
                <a:ea typeface="ＭＳ Ｐゴシック" charset="0"/>
                <a:cs typeface="ＭＳ Ｐゴシック" charset="0"/>
              </a:rPr>
              <a:t>for all organelles</a:t>
            </a:r>
          </a:p>
          <a:p>
            <a:pPr marL="914400" lvl="1" indent="-457200">
              <a:buClr>
                <a:srgbClr val="63A537"/>
              </a:buClr>
              <a:buFont typeface="Wingdings" charset="2"/>
              <a:buChar char="v"/>
            </a:pPr>
            <a:endParaRPr lang="en-US" sz="2800" dirty="0" smtClean="0">
              <a:solidFill>
                <a:prstClr val="black"/>
              </a:solidFill>
              <a:latin typeface="Calibri"/>
              <a:ea typeface="ＭＳ Ｐゴシック" charset="0"/>
              <a:cs typeface="ＭＳ Ｐゴシック" charset="0"/>
            </a:endParaRPr>
          </a:p>
          <a:p>
            <a:pPr marL="914400" lvl="1" indent="-457200">
              <a:buClr>
                <a:srgbClr val="63A537"/>
              </a:buClr>
              <a:buFont typeface="Wingdings" charset="2"/>
              <a:buChar char="v"/>
            </a:pPr>
            <a:r>
              <a:rPr lang="en-US" sz="2800" dirty="0" smtClean="0">
                <a:solidFill>
                  <a:prstClr val="black"/>
                </a:solidFill>
                <a:latin typeface="Calibri"/>
                <a:ea typeface="ＭＳ Ｐゴシック" charset="0"/>
                <a:cs typeface="ＭＳ Ｐゴシック" charset="0"/>
              </a:rPr>
              <a:t>Follow-up assessment, </a:t>
            </a:r>
            <a:r>
              <a:rPr lang="en-US" sz="2800" dirty="0">
                <a:solidFill>
                  <a:prstClr val="black"/>
                </a:solidFill>
                <a:latin typeface="Calibri"/>
                <a:ea typeface="ＭＳ Ｐゴシック" charset="0"/>
                <a:cs typeface="ＭＳ Ｐゴシック" charset="0"/>
              </a:rPr>
              <a:t>e.g., </a:t>
            </a:r>
            <a:r>
              <a:rPr lang="en-US" sz="2800" dirty="0" smtClean="0">
                <a:solidFill>
                  <a:prstClr val="black"/>
                </a:solidFill>
                <a:latin typeface="Calibri"/>
                <a:ea typeface="ＭＳ Ｐゴシック" charset="0"/>
                <a:cs typeface="ＭＳ Ｐゴシック" charset="0"/>
              </a:rPr>
              <a:t>exam questions</a:t>
            </a:r>
          </a:p>
          <a:p>
            <a:pPr marL="1371600" lvl="2" indent="-457200">
              <a:buClr>
                <a:srgbClr val="63A537"/>
              </a:buClr>
              <a:buFont typeface="Wingdings" charset="2"/>
              <a:buChar char="v"/>
            </a:pPr>
            <a:endParaRPr lang="en-US" sz="2800" dirty="0">
              <a:solidFill>
                <a:prstClr val="black"/>
              </a:solidFill>
              <a:latin typeface="Calibri"/>
              <a:ea typeface="ＭＳ Ｐゴシック" charset="0"/>
              <a:cs typeface="ＭＳ Ｐゴシック" charset="0"/>
            </a:endParaRPr>
          </a:p>
        </p:txBody>
      </p:sp>
      <p:sp>
        <p:nvSpPr>
          <p:cNvPr id="11" name="Slide Number Placeholder 3"/>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A35C51AA-6A92-404A-B71A-114F80EA6F22}" type="slidenum">
              <a:rPr lang="en-US" smtClean="0">
                <a:solidFill>
                  <a:sysClr val="windowText" lastClr="000000">
                    <a:tint val="75000"/>
                  </a:sysClr>
                </a:solidFill>
              </a:rPr>
              <a:pPr>
                <a:defRPr/>
              </a:pPr>
              <a:t>20</a:t>
            </a:fld>
            <a:endParaRPr lang="en-US" dirty="0">
              <a:solidFill>
                <a:sysClr val="windowText" lastClr="000000">
                  <a:tint val="75000"/>
                </a:sysClr>
              </a:solidFill>
            </a:endParaRPr>
          </a:p>
        </p:txBody>
      </p:sp>
      <p:sp>
        <p:nvSpPr>
          <p:cNvPr id="4" name="Title 3"/>
          <p:cNvSpPr>
            <a:spLocks noGrp="1"/>
          </p:cNvSpPr>
          <p:nvPr>
            <p:ph type="title"/>
          </p:nvPr>
        </p:nvSpPr>
        <p:spPr/>
        <p:txBody>
          <a:bodyPr/>
          <a:lstStyle/>
          <a:p>
            <a:r>
              <a:rPr lang="en-US" dirty="0" smtClean="0">
                <a:solidFill>
                  <a:prstClr val="black"/>
                </a:solidFill>
                <a:latin typeface="Calibri"/>
                <a:ea typeface="ＭＳ Ｐゴシック" charset="0"/>
                <a:cs typeface="ＭＳ Ｐゴシック" charset="0"/>
              </a:rPr>
              <a:t>Elite Eight Organelle </a:t>
            </a:r>
            <a:r>
              <a:rPr lang="en-US" dirty="0">
                <a:solidFill>
                  <a:prstClr val="black"/>
                </a:solidFill>
                <a:latin typeface="Calibri"/>
                <a:ea typeface="ＭＳ Ｐゴシック" charset="0"/>
                <a:cs typeface="ＭＳ Ｐゴシック" charset="0"/>
              </a:rPr>
              <a:t>T</a:t>
            </a:r>
            <a:r>
              <a:rPr lang="en-US" dirty="0" smtClean="0">
                <a:solidFill>
                  <a:prstClr val="black"/>
                </a:solidFill>
                <a:latin typeface="Calibri"/>
                <a:ea typeface="ＭＳ Ｐゴシック" charset="0"/>
                <a:cs typeface="ＭＳ Ｐゴシック" charset="0"/>
              </a:rPr>
              <a:t>ournament</a:t>
            </a:r>
            <a:endParaRPr lang="en-US" dirty="0"/>
          </a:p>
        </p:txBody>
      </p:sp>
    </p:spTree>
    <p:extLst>
      <p:ext uri="{BB962C8B-B14F-4D97-AF65-F5344CB8AC3E}">
        <p14:creationId xmlns:p14="http://schemas.microsoft.com/office/powerpoint/2010/main" val="4963700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44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113516" y="1"/>
            <a:ext cx="10283615" cy="7636428"/>
          </a:xfrm>
          <a:prstGeom prst="rect">
            <a:avLst/>
          </a:prstGeom>
        </p:spPr>
      </p:pic>
      <p:sp>
        <p:nvSpPr>
          <p:cNvPr id="2" name="Title 1"/>
          <p:cNvSpPr>
            <a:spLocks noGrp="1"/>
          </p:cNvSpPr>
          <p:nvPr>
            <p:ph type="title"/>
          </p:nvPr>
        </p:nvSpPr>
        <p:spPr>
          <a:xfrm>
            <a:off x="507999" y="-148687"/>
            <a:ext cx="8229600" cy="1143000"/>
          </a:xfrm>
        </p:spPr>
        <p:txBody>
          <a:bodyPr>
            <a:normAutofit/>
          </a:bodyPr>
          <a:lstStyle/>
          <a:p>
            <a:r>
              <a:rPr lang="en-US" sz="3200" dirty="0" smtClean="0"/>
              <a:t>ELITE EIGHT ORGANELLE TOURNAMENT</a:t>
            </a:r>
            <a:endParaRPr lang="en-US" sz="3200" dirty="0"/>
          </a:p>
        </p:txBody>
      </p:sp>
      <p:grpSp>
        <p:nvGrpSpPr>
          <p:cNvPr id="6" name="Group 5"/>
          <p:cNvGrpSpPr/>
          <p:nvPr/>
        </p:nvGrpSpPr>
        <p:grpSpPr>
          <a:xfrm>
            <a:off x="1151467" y="938586"/>
            <a:ext cx="7535333" cy="5782892"/>
            <a:chOff x="1535290" y="938586"/>
            <a:chExt cx="10047110" cy="5782892"/>
          </a:xfrm>
          <a:solidFill>
            <a:srgbClr val="FFFFFF">
              <a:alpha val="65000"/>
            </a:srgbClr>
          </a:solidFill>
        </p:grpSpPr>
        <p:sp>
          <p:nvSpPr>
            <p:cNvPr id="4" name="Slide Number Placeholder 3"/>
            <p:cNvSpPr txBox="1">
              <a:spLocks/>
            </p:cNvSpPr>
            <p:nvPr/>
          </p:nvSpPr>
          <p:spPr>
            <a:xfrm>
              <a:off x="8737600" y="6356353"/>
              <a:ext cx="2844800" cy="365125"/>
            </a:xfrm>
            <a:prstGeom prst="rect">
              <a:avLst/>
            </a:prstGeom>
            <a:noFill/>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A35C51AA-6A92-404A-B71A-114F80EA6F22}" type="slidenum">
                <a:rPr lang="en-US" smtClean="0">
                  <a:solidFill>
                    <a:sysClr val="windowText" lastClr="000000">
                      <a:tint val="75000"/>
                    </a:sysClr>
                  </a:solidFill>
                </a:rPr>
                <a:pPr>
                  <a:defRPr/>
                </a:pPr>
                <a:t>21</a:t>
              </a:fld>
              <a:endParaRPr lang="en-US" dirty="0">
                <a:solidFill>
                  <a:sysClr val="windowText" lastClr="000000">
                    <a:tint val="75000"/>
                  </a:sysClr>
                </a:solidFill>
              </a:endParaRPr>
            </a:p>
          </p:txBody>
        </p:sp>
        <p:grpSp>
          <p:nvGrpSpPr>
            <p:cNvPr id="55" name="Group 54"/>
            <p:cNvGrpSpPr/>
            <p:nvPr/>
          </p:nvGrpSpPr>
          <p:grpSpPr>
            <a:xfrm>
              <a:off x="1625600" y="1371597"/>
              <a:ext cx="9302045" cy="5249340"/>
              <a:chOff x="440266" y="1286933"/>
              <a:chExt cx="6976534" cy="5249340"/>
            </a:xfrm>
            <a:grpFill/>
          </p:grpSpPr>
          <p:cxnSp>
            <p:nvCxnSpPr>
              <p:cNvPr id="9" name="Straight Connector 8"/>
              <p:cNvCxnSpPr/>
              <p:nvPr/>
            </p:nvCxnSpPr>
            <p:spPr>
              <a:xfrm flipV="1">
                <a:off x="2167466" y="6045199"/>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928532" y="2404533"/>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150533" y="4741332"/>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3911601" y="5486401"/>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184400" y="3014133"/>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184400" y="1710266"/>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440266" y="1286933"/>
                <a:ext cx="1744135" cy="897476"/>
                <a:chOff x="220133" y="1456266"/>
                <a:chExt cx="1744135" cy="897476"/>
              </a:xfrm>
              <a:grpFill/>
            </p:grpSpPr>
            <p:cxnSp>
              <p:nvCxnSpPr>
                <p:cNvPr id="7" name="Straight Connector 6"/>
                <p:cNvCxnSpPr/>
                <p:nvPr/>
              </p:nvCxnSpPr>
              <p:spPr>
                <a:xfrm flipV="1">
                  <a:off x="220133" y="1456266"/>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220134" y="2336808"/>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1947333" y="1473200"/>
                  <a:ext cx="1" cy="863600"/>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474131" y="2590797"/>
                <a:ext cx="1744135" cy="897476"/>
                <a:chOff x="220133" y="1456266"/>
                <a:chExt cx="1744135" cy="897476"/>
              </a:xfrm>
              <a:grpFill/>
            </p:grpSpPr>
            <p:cxnSp>
              <p:nvCxnSpPr>
                <p:cNvPr id="28" name="Straight Connector 27"/>
                <p:cNvCxnSpPr/>
                <p:nvPr/>
              </p:nvCxnSpPr>
              <p:spPr>
                <a:xfrm flipV="1">
                  <a:off x="220133" y="1456266"/>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20134" y="2336808"/>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1947333" y="1473200"/>
                  <a:ext cx="1" cy="863600"/>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440266" y="4250264"/>
                <a:ext cx="1744135" cy="897476"/>
                <a:chOff x="220133" y="1456266"/>
                <a:chExt cx="1744135" cy="897476"/>
              </a:xfrm>
              <a:grpFill/>
            </p:grpSpPr>
            <p:cxnSp>
              <p:nvCxnSpPr>
                <p:cNvPr id="32" name="Straight Connector 31"/>
                <p:cNvCxnSpPr/>
                <p:nvPr/>
              </p:nvCxnSpPr>
              <p:spPr>
                <a:xfrm flipV="1">
                  <a:off x="220133" y="1456266"/>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220134" y="2336808"/>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1947333" y="1473200"/>
                  <a:ext cx="1" cy="863600"/>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440266" y="5638797"/>
                <a:ext cx="1744135" cy="897476"/>
                <a:chOff x="220133" y="1456266"/>
                <a:chExt cx="1744135" cy="897476"/>
              </a:xfrm>
              <a:grpFill/>
            </p:grpSpPr>
            <p:cxnSp>
              <p:nvCxnSpPr>
                <p:cNvPr id="36" name="Straight Connector 35"/>
                <p:cNvCxnSpPr/>
                <p:nvPr/>
              </p:nvCxnSpPr>
              <p:spPr>
                <a:xfrm flipV="1">
                  <a:off x="220133" y="1456266"/>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220134" y="2336808"/>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1947333" y="1473200"/>
                  <a:ext cx="1" cy="863600"/>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40" name="Straight Connector 39"/>
              <p:cNvCxnSpPr/>
              <p:nvPr/>
            </p:nvCxnSpPr>
            <p:spPr>
              <a:xfrm>
                <a:off x="3911600" y="1693333"/>
                <a:ext cx="0" cy="1337734"/>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894667" y="4724400"/>
                <a:ext cx="0" cy="1337734"/>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672666" y="3826933"/>
                <a:ext cx="1744134" cy="16934"/>
              </a:xfrm>
              <a:prstGeom prst="line">
                <a:avLst/>
              </a:prstGeom>
              <a:grpFill/>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5655735" y="2387600"/>
                <a:ext cx="33865" cy="3098801"/>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a:off x="8669874" y="3488264"/>
              <a:ext cx="2109979" cy="400110"/>
            </a:xfrm>
            <a:prstGeom prst="rect">
              <a:avLst/>
            </a:prstGeom>
            <a:grpFill/>
          </p:spPr>
          <p:txBody>
            <a:bodyPr wrap="none" rtlCol="0">
              <a:spAutoFit/>
            </a:bodyPr>
            <a:lstStyle/>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CHAMPION</a:t>
              </a:r>
            </a:p>
          </p:txBody>
        </p:sp>
        <p:sp>
          <p:nvSpPr>
            <p:cNvPr id="57" name="TextBox 56"/>
            <p:cNvSpPr txBox="1"/>
            <p:nvPr/>
          </p:nvSpPr>
          <p:spPr>
            <a:xfrm>
              <a:off x="1535290" y="938586"/>
              <a:ext cx="2392108" cy="400110"/>
            </a:xfrm>
            <a:prstGeom prst="rect">
              <a:avLst/>
            </a:prstGeom>
            <a:grpFill/>
          </p:spPr>
          <p:txBody>
            <a:bodyPr wrap="none" rtlCol="0">
              <a:spAutoFit/>
            </a:bodyPr>
            <a:lstStyle/>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Mitochondria</a:t>
              </a:r>
            </a:p>
          </p:txBody>
        </p:sp>
        <p:sp>
          <p:nvSpPr>
            <p:cNvPr id="58" name="TextBox 57"/>
            <p:cNvSpPr txBox="1"/>
            <p:nvPr/>
          </p:nvSpPr>
          <p:spPr>
            <a:xfrm>
              <a:off x="1557869" y="3910391"/>
              <a:ext cx="1654899" cy="400110"/>
            </a:xfrm>
            <a:prstGeom prst="rect">
              <a:avLst/>
            </a:prstGeom>
            <a:grpFill/>
          </p:spPr>
          <p:txBody>
            <a:bodyPr wrap="none" rtlCol="0">
              <a:spAutoFit/>
            </a:bodyPr>
            <a:lstStyle/>
            <a:p>
              <a:pPr fontAlgn="base">
                <a:spcBef>
                  <a:spcPct val="0"/>
                </a:spcBef>
                <a:spcAft>
                  <a:spcPct val="0"/>
                </a:spcAft>
              </a:pPr>
              <a:r>
                <a:rPr lang="en-US" sz="2000" b="1" dirty="0" smtClean="0">
                  <a:solidFill>
                    <a:prstClr val="black"/>
                  </a:solidFill>
                  <a:latin typeface="Arial" charset="0"/>
                  <a:ea typeface="ＭＳ Ｐゴシック" charset="0"/>
                  <a:cs typeface="ＭＳ Ｐゴシック" charset="0"/>
                </a:rPr>
                <a:t>Cell Wall</a:t>
              </a:r>
              <a:endParaRPr lang="en-US" sz="2000" b="1" dirty="0">
                <a:solidFill>
                  <a:prstClr val="black"/>
                </a:solidFill>
                <a:latin typeface="Arial" charset="0"/>
                <a:ea typeface="ＭＳ Ｐゴシック" charset="0"/>
                <a:cs typeface="ＭＳ Ｐゴシック" charset="0"/>
              </a:endParaRPr>
            </a:p>
          </p:txBody>
        </p:sp>
        <p:sp>
          <p:nvSpPr>
            <p:cNvPr id="59" name="TextBox 58"/>
            <p:cNvSpPr txBox="1"/>
            <p:nvPr/>
          </p:nvSpPr>
          <p:spPr>
            <a:xfrm>
              <a:off x="1557870" y="5857724"/>
              <a:ext cx="2375009" cy="707886"/>
            </a:xfrm>
            <a:prstGeom prst="rect">
              <a:avLst/>
            </a:prstGeom>
            <a:grpFill/>
          </p:spPr>
          <p:txBody>
            <a:bodyPr wrap="none" rtlCol="0">
              <a:spAutoFit/>
            </a:bodyPr>
            <a:lstStyle/>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Endoplasmic</a:t>
              </a:r>
            </a:p>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Reticulum</a:t>
              </a:r>
            </a:p>
          </p:txBody>
        </p:sp>
        <p:sp>
          <p:nvSpPr>
            <p:cNvPr id="60" name="TextBox 59"/>
            <p:cNvSpPr txBox="1"/>
            <p:nvPr/>
          </p:nvSpPr>
          <p:spPr>
            <a:xfrm>
              <a:off x="1557865" y="3132421"/>
              <a:ext cx="1577783" cy="400110"/>
            </a:xfrm>
            <a:prstGeom prst="rect">
              <a:avLst/>
            </a:prstGeom>
            <a:grpFill/>
          </p:spPr>
          <p:txBody>
            <a:bodyPr wrap="none" rtlCol="0">
              <a:spAutoFit/>
            </a:bodyPr>
            <a:lstStyle/>
            <a:p>
              <a:pPr fontAlgn="base">
                <a:spcBef>
                  <a:spcPct val="0"/>
                </a:spcBef>
                <a:spcAft>
                  <a:spcPct val="0"/>
                </a:spcAft>
              </a:pPr>
              <a:r>
                <a:rPr lang="en-US" sz="2000" b="1" dirty="0" smtClean="0">
                  <a:solidFill>
                    <a:prstClr val="black"/>
                  </a:solidFill>
                  <a:latin typeface="Arial" charset="0"/>
                  <a:ea typeface="ＭＳ Ｐゴシック" charset="0"/>
                  <a:cs typeface="ＭＳ Ｐゴシック" charset="0"/>
                </a:rPr>
                <a:t>Nucleus</a:t>
              </a:r>
              <a:endParaRPr lang="en-US" sz="2000" b="1" dirty="0">
                <a:solidFill>
                  <a:prstClr val="black"/>
                </a:solidFill>
                <a:latin typeface="Arial" charset="0"/>
                <a:ea typeface="ＭＳ Ｐゴシック" charset="0"/>
                <a:cs typeface="ＭＳ Ｐゴシック" charset="0"/>
              </a:endParaRPr>
            </a:p>
          </p:txBody>
        </p:sp>
        <p:sp>
          <p:nvSpPr>
            <p:cNvPr id="61" name="TextBox 60"/>
            <p:cNvSpPr txBox="1"/>
            <p:nvPr/>
          </p:nvSpPr>
          <p:spPr>
            <a:xfrm>
              <a:off x="1557870" y="5298924"/>
              <a:ext cx="1539653" cy="400110"/>
            </a:xfrm>
            <a:prstGeom prst="rect">
              <a:avLst/>
            </a:prstGeom>
            <a:grpFill/>
          </p:spPr>
          <p:txBody>
            <a:bodyPr wrap="none" rtlCol="0">
              <a:spAutoFit/>
            </a:bodyPr>
            <a:lstStyle/>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Vacuole</a:t>
              </a:r>
            </a:p>
          </p:txBody>
        </p:sp>
        <p:sp>
          <p:nvSpPr>
            <p:cNvPr id="62" name="TextBox 61"/>
            <p:cNvSpPr txBox="1"/>
            <p:nvPr/>
          </p:nvSpPr>
          <p:spPr>
            <a:xfrm>
              <a:off x="1580447" y="2273904"/>
              <a:ext cx="1900520" cy="400110"/>
            </a:xfrm>
            <a:prstGeom prst="rect">
              <a:avLst/>
            </a:prstGeom>
            <a:grpFill/>
          </p:spPr>
          <p:txBody>
            <a:bodyPr wrap="none" rtlCol="0">
              <a:spAutoFit/>
            </a:bodyPr>
            <a:lstStyle/>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Ribosome</a:t>
              </a:r>
            </a:p>
          </p:txBody>
        </p:sp>
        <p:sp>
          <p:nvSpPr>
            <p:cNvPr id="63" name="TextBox 62"/>
            <p:cNvSpPr txBox="1"/>
            <p:nvPr/>
          </p:nvSpPr>
          <p:spPr>
            <a:xfrm>
              <a:off x="1557873" y="1808238"/>
              <a:ext cx="2146315" cy="400110"/>
            </a:xfrm>
            <a:prstGeom prst="rect">
              <a:avLst/>
            </a:prstGeom>
            <a:grpFill/>
          </p:spPr>
          <p:txBody>
            <a:bodyPr wrap="none" rtlCol="0">
              <a:spAutoFit/>
            </a:bodyPr>
            <a:lstStyle/>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Chloroplast</a:t>
              </a:r>
            </a:p>
          </p:txBody>
        </p:sp>
        <p:sp>
          <p:nvSpPr>
            <p:cNvPr id="64" name="TextBox 63"/>
            <p:cNvSpPr txBox="1"/>
            <p:nvPr/>
          </p:nvSpPr>
          <p:spPr>
            <a:xfrm>
              <a:off x="1557874" y="4772098"/>
              <a:ext cx="1934717" cy="400110"/>
            </a:xfrm>
            <a:prstGeom prst="rect">
              <a:avLst/>
            </a:prstGeom>
            <a:grpFill/>
          </p:spPr>
          <p:txBody>
            <a:bodyPr wrap="none" rtlCol="0">
              <a:spAutoFit/>
            </a:bodyPr>
            <a:lstStyle/>
            <a:p>
              <a:pPr fontAlgn="base">
                <a:spcBef>
                  <a:spcPct val="0"/>
                </a:spcBef>
                <a:spcAft>
                  <a:spcPct val="0"/>
                </a:spcAft>
              </a:pPr>
              <a:r>
                <a:rPr lang="en-US" sz="2000" b="1" dirty="0" smtClean="0">
                  <a:solidFill>
                    <a:prstClr val="black"/>
                  </a:solidFill>
                  <a:latin typeface="Arial" charset="0"/>
                  <a:ea typeface="ＭＳ Ｐゴシック" charset="0"/>
                  <a:cs typeface="ＭＳ Ｐゴシック" charset="0"/>
                </a:rPr>
                <a:t> Flagellum</a:t>
              </a:r>
              <a:endParaRPr lang="en-US" sz="2000" b="1" dirty="0">
                <a:solidFill>
                  <a:prstClr val="black"/>
                </a:solidFill>
                <a:latin typeface="Arial" charset="0"/>
                <a:ea typeface="ＭＳ Ｐゴシック" charset="0"/>
                <a:cs typeface="ＭＳ Ｐゴシック" charset="0"/>
              </a:endParaRPr>
            </a:p>
          </p:txBody>
        </p:sp>
        <p:sp>
          <p:nvSpPr>
            <p:cNvPr id="65" name="TextBox 64"/>
            <p:cNvSpPr txBox="1"/>
            <p:nvPr/>
          </p:nvSpPr>
          <p:spPr>
            <a:xfrm>
              <a:off x="4086584" y="1369178"/>
              <a:ext cx="1919757" cy="400110"/>
            </a:xfrm>
            <a:prstGeom prst="rect">
              <a:avLst/>
            </a:prstGeom>
            <a:grpFill/>
          </p:spPr>
          <p:txBody>
            <a:bodyPr wrap="none" rtlCol="0">
              <a:spAutoFit/>
            </a:bodyPr>
            <a:lstStyle/>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WINNER 1</a:t>
              </a:r>
            </a:p>
          </p:txBody>
        </p:sp>
        <p:sp>
          <p:nvSpPr>
            <p:cNvPr id="66" name="TextBox 65"/>
            <p:cNvSpPr txBox="1"/>
            <p:nvPr/>
          </p:nvSpPr>
          <p:spPr>
            <a:xfrm>
              <a:off x="4064004" y="2658531"/>
              <a:ext cx="1919757" cy="400110"/>
            </a:xfrm>
            <a:prstGeom prst="rect">
              <a:avLst/>
            </a:prstGeom>
            <a:grpFill/>
          </p:spPr>
          <p:txBody>
            <a:bodyPr wrap="none" rtlCol="0">
              <a:spAutoFit/>
            </a:bodyPr>
            <a:lstStyle/>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WINNER 2</a:t>
              </a:r>
            </a:p>
          </p:txBody>
        </p:sp>
        <p:sp>
          <p:nvSpPr>
            <p:cNvPr id="67" name="TextBox 66"/>
            <p:cNvSpPr txBox="1"/>
            <p:nvPr/>
          </p:nvSpPr>
          <p:spPr>
            <a:xfrm>
              <a:off x="3996273" y="4385730"/>
              <a:ext cx="1919757" cy="400110"/>
            </a:xfrm>
            <a:prstGeom prst="rect">
              <a:avLst/>
            </a:prstGeom>
            <a:grpFill/>
          </p:spPr>
          <p:txBody>
            <a:bodyPr wrap="none" rtlCol="0">
              <a:spAutoFit/>
            </a:bodyPr>
            <a:lstStyle/>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WINNER 3</a:t>
              </a:r>
            </a:p>
          </p:txBody>
        </p:sp>
        <p:sp>
          <p:nvSpPr>
            <p:cNvPr id="68" name="TextBox 67"/>
            <p:cNvSpPr txBox="1"/>
            <p:nvPr/>
          </p:nvSpPr>
          <p:spPr>
            <a:xfrm>
              <a:off x="4018851" y="5706530"/>
              <a:ext cx="1919757" cy="400110"/>
            </a:xfrm>
            <a:prstGeom prst="rect">
              <a:avLst/>
            </a:prstGeom>
            <a:grpFill/>
          </p:spPr>
          <p:txBody>
            <a:bodyPr wrap="none" rtlCol="0">
              <a:spAutoFit/>
            </a:bodyPr>
            <a:lstStyle/>
            <a:p>
              <a:pPr fontAlgn="base">
                <a:spcBef>
                  <a:spcPct val="0"/>
                </a:spcBef>
                <a:spcAft>
                  <a:spcPct val="0"/>
                </a:spcAft>
              </a:pPr>
              <a:r>
                <a:rPr lang="en-US" sz="2000" b="1" dirty="0">
                  <a:solidFill>
                    <a:prstClr val="black"/>
                  </a:solidFill>
                  <a:latin typeface="Arial" charset="0"/>
                  <a:ea typeface="ＭＳ Ｐゴシック" charset="0"/>
                  <a:cs typeface="ＭＳ Ｐゴシック" charset="0"/>
                </a:rPr>
                <a:t>WINNER 4</a:t>
              </a:r>
            </a:p>
          </p:txBody>
        </p:sp>
        <p:sp>
          <p:nvSpPr>
            <p:cNvPr id="70" name="TextBox 69"/>
            <p:cNvSpPr txBox="1"/>
            <p:nvPr/>
          </p:nvSpPr>
          <p:spPr>
            <a:xfrm>
              <a:off x="6155054" y="1811871"/>
              <a:ext cx="2571645" cy="646331"/>
            </a:xfrm>
            <a:prstGeom prst="rect">
              <a:avLst/>
            </a:prstGeom>
            <a:grpFill/>
          </p:spPr>
          <p:txBody>
            <a:bodyPr wrap="none" rtlCol="0">
              <a:spAutoFit/>
            </a:bodyPr>
            <a:lstStyle/>
            <a:p>
              <a:pPr algn="ctr" fontAlgn="base">
                <a:spcBef>
                  <a:spcPct val="0"/>
                </a:spcBef>
                <a:spcAft>
                  <a:spcPct val="0"/>
                </a:spcAft>
              </a:pPr>
              <a:r>
                <a:rPr lang="en-US" b="1" dirty="0">
                  <a:solidFill>
                    <a:prstClr val="black"/>
                  </a:solidFill>
                  <a:latin typeface="Arial" charset="0"/>
                  <a:ea typeface="ＭＳ Ｐゴシック" charset="0"/>
                  <a:cs typeface="ＭＳ Ｐゴシック" charset="0"/>
                </a:rPr>
                <a:t>SEMI-FINALIST </a:t>
              </a:r>
            </a:p>
            <a:p>
              <a:pPr algn="ctr" fontAlgn="base">
                <a:spcBef>
                  <a:spcPct val="0"/>
                </a:spcBef>
                <a:spcAft>
                  <a:spcPct val="0"/>
                </a:spcAft>
              </a:pPr>
              <a:r>
                <a:rPr lang="en-US" b="1" dirty="0">
                  <a:solidFill>
                    <a:prstClr val="black"/>
                  </a:solidFill>
                  <a:latin typeface="Arial" charset="0"/>
                  <a:ea typeface="ＭＳ Ｐゴシック" charset="0"/>
                  <a:cs typeface="ＭＳ Ｐゴシック" charset="0"/>
                </a:rPr>
                <a:t>1</a:t>
              </a:r>
            </a:p>
          </p:txBody>
        </p:sp>
        <p:sp>
          <p:nvSpPr>
            <p:cNvPr id="72" name="TextBox 71"/>
            <p:cNvSpPr txBox="1"/>
            <p:nvPr/>
          </p:nvSpPr>
          <p:spPr>
            <a:xfrm>
              <a:off x="6109902" y="4876804"/>
              <a:ext cx="2571645" cy="646331"/>
            </a:xfrm>
            <a:prstGeom prst="rect">
              <a:avLst/>
            </a:prstGeom>
            <a:grpFill/>
          </p:spPr>
          <p:txBody>
            <a:bodyPr wrap="none" rtlCol="0">
              <a:spAutoFit/>
            </a:bodyPr>
            <a:lstStyle/>
            <a:p>
              <a:pPr algn="ctr" fontAlgn="base">
                <a:spcBef>
                  <a:spcPct val="0"/>
                </a:spcBef>
                <a:spcAft>
                  <a:spcPct val="0"/>
                </a:spcAft>
              </a:pPr>
              <a:r>
                <a:rPr lang="en-US" b="1" dirty="0">
                  <a:solidFill>
                    <a:prstClr val="black"/>
                  </a:solidFill>
                  <a:latin typeface="Arial" charset="0"/>
                  <a:ea typeface="ＭＳ Ｐゴシック" charset="0"/>
                  <a:cs typeface="ＭＳ Ｐゴシック" charset="0"/>
                </a:rPr>
                <a:t>SEMI-FINALIST </a:t>
              </a:r>
            </a:p>
            <a:p>
              <a:pPr algn="ctr" fontAlgn="base">
                <a:spcBef>
                  <a:spcPct val="0"/>
                </a:spcBef>
                <a:spcAft>
                  <a:spcPct val="0"/>
                </a:spcAft>
              </a:pPr>
              <a:r>
                <a:rPr lang="en-US" b="1" dirty="0">
                  <a:solidFill>
                    <a:prstClr val="black"/>
                  </a:solidFill>
                  <a:latin typeface="Arial" charset="0"/>
                  <a:ea typeface="ＭＳ Ｐゴシック" charset="0"/>
                  <a:cs typeface="ＭＳ Ｐゴシック" charset="0"/>
                </a:rPr>
                <a:t>2</a:t>
              </a:r>
            </a:p>
          </p:txBody>
        </p:sp>
      </p:grpSp>
      <p:sp>
        <p:nvSpPr>
          <p:cNvPr id="15" name="TextBox 14"/>
          <p:cNvSpPr txBox="1"/>
          <p:nvPr/>
        </p:nvSpPr>
        <p:spPr>
          <a:xfrm>
            <a:off x="5011920" y="6238158"/>
            <a:ext cx="3488266" cy="1107996"/>
          </a:xfrm>
          <a:prstGeom prst="rect">
            <a:avLst/>
          </a:prstGeom>
          <a:noFill/>
        </p:spPr>
        <p:txBody>
          <a:bodyPr wrap="square" rtlCol="0">
            <a:spAutoFit/>
          </a:bodyPr>
          <a:lstStyle/>
          <a:p>
            <a:r>
              <a:rPr lang="en-US" sz="1200" dirty="0"/>
              <a:t>Jessica Hill/Associated </a:t>
            </a:r>
            <a:r>
              <a:rPr lang="en-US" sz="1200" dirty="0" err="1"/>
              <a:t>Press</a:t>
            </a:r>
            <a:r>
              <a:rPr lang="en-US" sz="1200" dirty="0" err="1" smtClean="0">
                <a:hlinkClick r:id="rId5"/>
              </a:rPr>
              <a:t>http</a:t>
            </a:r>
            <a:r>
              <a:rPr lang="en-US" sz="1200" dirty="0">
                <a:hlinkClick r:id="rId5"/>
              </a:rPr>
              <a:t>://bleacherreport.com/articles/2627832-ncaa-womens-basketball-tournament-2016-sweet-16-scores-and-elite-8-</a:t>
            </a:r>
            <a:r>
              <a:rPr lang="en-US" sz="1200" dirty="0" smtClean="0">
                <a:hlinkClick r:id="rId5"/>
              </a:rPr>
              <a:t>bracket</a:t>
            </a:r>
            <a:endParaRPr lang="en-US" sz="1200" dirty="0" smtClean="0"/>
          </a:p>
          <a:p>
            <a:endParaRPr lang="en-US" dirty="0"/>
          </a:p>
        </p:txBody>
      </p:sp>
    </p:spTree>
    <p:extLst>
      <p:ext uri="{BB962C8B-B14F-4D97-AF65-F5344CB8AC3E}">
        <p14:creationId xmlns:p14="http://schemas.microsoft.com/office/powerpoint/2010/main" val="2914993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19436" y="152400"/>
            <a:ext cx="7883013" cy="6581014"/>
          </a:xfrm>
          <a:prstGeom prst="rect">
            <a:avLst/>
          </a:prstGeom>
        </p:spPr>
      </p:pic>
      <p:sp>
        <p:nvSpPr>
          <p:cNvPr id="5" name="Title 4"/>
          <p:cNvSpPr>
            <a:spLocks noGrp="1"/>
          </p:cNvSpPr>
          <p:nvPr>
            <p:ph type="title"/>
          </p:nvPr>
        </p:nvSpPr>
        <p:spPr>
          <a:xfrm>
            <a:off x="1" y="6161244"/>
            <a:ext cx="9003890" cy="696756"/>
          </a:xfrm>
        </p:spPr>
        <p:txBody>
          <a:bodyPr>
            <a:normAutofit fontScale="90000"/>
          </a:bodyPr>
          <a:lstStyle/>
          <a:p>
            <a:pPr algn="ctr"/>
            <a:r>
              <a:rPr lang="en-US" sz="2000" dirty="0" smtClean="0"/>
              <a:t>More on Growth Mindset: Carol </a:t>
            </a:r>
            <a:r>
              <a:rPr lang="en-US" sz="2000" dirty="0" err="1" smtClean="0"/>
              <a:t>Dweck</a:t>
            </a:r>
            <a:r>
              <a:rPr lang="en-US" sz="2000" dirty="0"/>
              <a:t>, Mindset: The New Psychology of </a:t>
            </a:r>
            <a:r>
              <a:rPr lang="en-US" sz="2000" dirty="0" smtClean="0"/>
              <a:t>Success (Random House 2006)</a:t>
            </a:r>
            <a:endParaRPr lang="en-US" sz="2000" dirty="0"/>
          </a:p>
        </p:txBody>
      </p:sp>
      <p:sp>
        <p:nvSpPr>
          <p:cNvPr id="2" name="TextBox 1"/>
          <p:cNvSpPr txBox="1"/>
          <p:nvPr/>
        </p:nvSpPr>
        <p:spPr>
          <a:xfrm>
            <a:off x="3505200" y="238812"/>
            <a:ext cx="2181046" cy="584775"/>
          </a:xfrm>
          <a:prstGeom prst="rect">
            <a:avLst/>
          </a:prstGeom>
          <a:noFill/>
        </p:spPr>
        <p:txBody>
          <a:bodyPr wrap="none" rtlCol="0">
            <a:spAutoFit/>
          </a:bodyPr>
          <a:lstStyle/>
          <a:p>
            <a:r>
              <a:rPr lang="en-US" sz="3200" b="1" dirty="0" smtClean="0"/>
              <a:t>confidence!</a:t>
            </a:r>
            <a:endParaRPr lang="en-US" sz="3200" b="1" dirty="0"/>
          </a:p>
        </p:txBody>
      </p:sp>
    </p:spTree>
    <p:extLst>
      <p:ext uri="{BB962C8B-B14F-4D97-AF65-F5344CB8AC3E}">
        <p14:creationId xmlns:p14="http://schemas.microsoft.com/office/powerpoint/2010/main" val="413893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649" name="Title 1"/>
          <p:cNvSpPr>
            <a:spLocks noGrp="1"/>
          </p:cNvSpPr>
          <p:nvPr>
            <p:ph type="ctrTitle"/>
          </p:nvPr>
        </p:nvSpPr>
        <p:spPr>
          <a:xfrm>
            <a:off x="149225" y="3657478"/>
            <a:ext cx="8768862" cy="1078645"/>
          </a:xfrm>
        </p:spPr>
        <p:txBody>
          <a:bodyPr>
            <a:normAutofit fontScale="90000"/>
          </a:bodyPr>
          <a:lstStyle/>
          <a:p>
            <a:r>
              <a:rPr lang="en-US" sz="3600" b="1" i="1" dirty="0"/>
              <a:t>Characterization of prokaryotic catabolic types and metabolic classes.</a:t>
            </a:r>
          </a:p>
        </p:txBody>
      </p:sp>
      <p:sp>
        <p:nvSpPr>
          <p:cNvPr id="2" name="AutoShape 5" descr="Image result for microbiology"/>
          <p:cNvSpPr>
            <a:spLocks noChangeAspect="1" noChangeArrowheads="1"/>
          </p:cNvSpPr>
          <p:nvPr/>
        </p:nvSpPr>
        <p:spPr bwMode="auto">
          <a:xfrm>
            <a:off x="1492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71" y="393822"/>
            <a:ext cx="3246559" cy="2803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4196862" y="1263040"/>
            <a:ext cx="4783014"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eaLnBrk="0" fontAlgn="base" hangingPunct="0">
              <a:lnSpc>
                <a:spcPct val="90000"/>
              </a:lnSpc>
              <a:spcBef>
                <a:spcPct val="0"/>
              </a:spcBef>
              <a:spcAft>
                <a:spcPct val="0"/>
              </a:spcAft>
              <a:defRPr sz="45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sz="4400" b="1" i="1" smtClean="0"/>
              <a:t>Teachable Tidbit</a:t>
            </a:r>
            <a:endParaRPr lang="en-US" sz="4400" b="1" i="1" dirty="0"/>
          </a:p>
        </p:txBody>
      </p:sp>
    </p:spTree>
    <p:extLst>
      <p:ext uri="{BB962C8B-B14F-4D97-AF65-F5344CB8AC3E}">
        <p14:creationId xmlns:p14="http://schemas.microsoft.com/office/powerpoint/2010/main" val="860870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541338" y="241300"/>
            <a:ext cx="7886700" cy="704850"/>
          </a:xfrm>
        </p:spPr>
        <p:txBody>
          <a:bodyPr>
            <a:normAutofit fontScale="90000"/>
          </a:bodyPr>
          <a:lstStyle/>
          <a:p>
            <a:r>
              <a:rPr lang="en-US" altLang="en-US" b="1" u="sng" smtClean="0">
                <a:latin typeface="Garamond" pitchFamily="18" charset="0"/>
              </a:rPr>
              <a:t>Background</a:t>
            </a:r>
          </a:p>
        </p:txBody>
      </p:sp>
      <p:sp>
        <p:nvSpPr>
          <p:cNvPr id="29698" name="Content Placeholder 2"/>
          <p:cNvSpPr>
            <a:spLocks noGrp="1"/>
          </p:cNvSpPr>
          <p:nvPr>
            <p:ph idx="1"/>
          </p:nvPr>
        </p:nvSpPr>
        <p:spPr>
          <a:xfrm>
            <a:off x="361950" y="1339850"/>
            <a:ext cx="4514850" cy="1982788"/>
          </a:xfrm>
        </p:spPr>
        <p:txBody>
          <a:bodyPr/>
          <a:lstStyle/>
          <a:p>
            <a:pPr eaLnBrk="1" hangingPunct="1"/>
            <a:r>
              <a:rPr lang="en-US" altLang="en-US" sz="2400" dirty="0" smtClean="0"/>
              <a:t>Elementary Microbiology</a:t>
            </a:r>
          </a:p>
          <a:p>
            <a:pPr eaLnBrk="1" hangingPunct="1"/>
            <a:r>
              <a:rPr lang="en-US" altLang="en-US" sz="2400" dirty="0" smtClean="0"/>
              <a:t>~300-400 </a:t>
            </a:r>
          </a:p>
          <a:p>
            <a:pPr eaLnBrk="1" hangingPunct="1"/>
            <a:r>
              <a:rPr lang="en-US" altLang="en-US" sz="2400" dirty="0" smtClean="0"/>
              <a:t>1/4 of the semester  </a:t>
            </a:r>
          </a:p>
        </p:txBody>
      </p:sp>
      <p:pic>
        <p:nvPicPr>
          <p:cNvPr id="29699" name="Picture 4"/>
          <p:cNvPicPr>
            <a:picLocks noChangeAspect="1"/>
          </p:cNvPicPr>
          <p:nvPr/>
        </p:nvPicPr>
        <p:blipFill>
          <a:blip r:embed="rId3">
            <a:extLst>
              <a:ext uri="{28A0092B-C50C-407E-A947-70E740481C1C}">
                <a14:useLocalDpi xmlns:a14="http://schemas.microsoft.com/office/drawing/2010/main" val="0"/>
              </a:ext>
            </a:extLst>
          </a:blip>
          <a:srcRect l="7423" t="10564" r="185" b="5814"/>
          <a:stretch>
            <a:fillRect/>
          </a:stretch>
        </p:blipFill>
        <p:spPr bwMode="auto">
          <a:xfrm>
            <a:off x="3486150" y="20686713"/>
            <a:ext cx="5122863" cy="56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p:cNvPicPr>
            <a:picLocks noChangeAspect="1"/>
          </p:cNvPicPr>
          <p:nvPr/>
        </p:nvPicPr>
        <p:blipFill>
          <a:blip r:embed="rId4">
            <a:extLst>
              <a:ext uri="{28A0092B-C50C-407E-A947-70E740481C1C}">
                <a14:useLocalDpi xmlns:a14="http://schemas.microsoft.com/office/drawing/2010/main" val="0"/>
              </a:ext>
            </a:extLst>
          </a:blip>
          <a:srcRect l="13496" t="50243" r="63754" b="16748"/>
          <a:stretch>
            <a:fillRect/>
          </a:stretch>
        </p:blipFill>
        <p:spPr bwMode="auto">
          <a:xfrm>
            <a:off x="593725" y="20702588"/>
            <a:ext cx="2871788"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325" y="3473450"/>
            <a:ext cx="4689475"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8" descr="Microbiology An Evolving Science 4TH Edition By John W. Foster Pdf"/>
          <p:cNvSpPr>
            <a:spLocks noChangeAspect="1" noChangeArrowheads="1"/>
          </p:cNvSpPr>
          <p:nvPr/>
        </p:nvSpPr>
        <p:spPr bwMode="auto">
          <a:xfrm>
            <a:off x="149225" y="-693738"/>
            <a:ext cx="1247775" cy="144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7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7272" y="909271"/>
            <a:ext cx="3897839" cy="451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033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39968" y="515815"/>
            <a:ext cx="8428893" cy="6096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i="1" dirty="0">
                <a:solidFill>
                  <a:srgbClr val="000000"/>
                </a:solidFill>
                <a:latin typeface="+mn-lt"/>
              </a:rPr>
              <a:t>Teachable Unit Framework: </a:t>
            </a:r>
            <a:r>
              <a:rPr lang="en-US" sz="3200" b="1" i="1" dirty="0" smtClean="0">
                <a:solidFill>
                  <a:srgbClr val="000000"/>
                </a:solidFill>
                <a:latin typeface="+mn-lt"/>
              </a:rPr>
              <a:t>Bacterial Catabolism</a:t>
            </a:r>
            <a:endParaRPr lang="en-US" sz="3200" b="1" i="1" dirty="0">
              <a:solidFill>
                <a:srgbClr val="000000"/>
              </a:solidFill>
              <a:latin typeface="+mn-lt"/>
            </a:endParaRPr>
          </a:p>
        </p:txBody>
      </p:sp>
      <p:sp>
        <p:nvSpPr>
          <p:cNvPr id="4" name="Content Placeholder 2"/>
          <p:cNvSpPr txBox="1">
            <a:spLocks/>
          </p:cNvSpPr>
          <p:nvPr/>
        </p:nvSpPr>
        <p:spPr bwMode="auto">
          <a:xfrm>
            <a:off x="366345" y="1733549"/>
            <a:ext cx="8402516"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685800" rtl="0" eaLnBrk="0" fontAlgn="base" hangingPunct="0">
              <a:lnSpc>
                <a:spcPct val="90000"/>
              </a:lnSpc>
              <a:spcBef>
                <a:spcPts val="750"/>
              </a:spcBef>
              <a:spcAft>
                <a:spcPct val="0"/>
              </a:spcAft>
              <a:buFont typeface="Arial" charset="0"/>
              <a:buNone/>
              <a:defRPr sz="1800" kern="1200">
                <a:solidFill>
                  <a:schemeClr val="tx1"/>
                </a:solidFill>
                <a:latin typeface="+mn-lt"/>
                <a:ea typeface="+mn-ea"/>
                <a:cs typeface="+mn-cs"/>
              </a:defRPr>
            </a:lvl1pPr>
            <a:lvl2pPr marL="342900" indent="0" algn="ctr" defTabSz="685800" rtl="0" eaLnBrk="0" fontAlgn="base" hangingPunct="0">
              <a:lnSpc>
                <a:spcPct val="90000"/>
              </a:lnSpc>
              <a:spcBef>
                <a:spcPts val="375"/>
              </a:spcBef>
              <a:spcAft>
                <a:spcPct val="0"/>
              </a:spcAft>
              <a:buFont typeface="Arial" charset="0"/>
              <a:buNone/>
              <a:defRPr sz="1500" kern="1200">
                <a:solidFill>
                  <a:schemeClr val="tx1"/>
                </a:solidFill>
                <a:latin typeface="+mn-lt"/>
                <a:ea typeface="+mn-ea"/>
                <a:cs typeface="+mn-cs"/>
              </a:defRPr>
            </a:lvl2pPr>
            <a:lvl3pPr marL="685800" indent="0" algn="ctr" defTabSz="685800" rtl="0" eaLnBrk="0" fontAlgn="base" hangingPunct="0">
              <a:lnSpc>
                <a:spcPct val="90000"/>
              </a:lnSpc>
              <a:spcBef>
                <a:spcPts val="375"/>
              </a:spcBef>
              <a:spcAft>
                <a:spcPct val="0"/>
              </a:spcAft>
              <a:buFont typeface="Arial" charset="0"/>
              <a:buNone/>
              <a:defRPr sz="1350" kern="1200">
                <a:solidFill>
                  <a:schemeClr val="tx1"/>
                </a:solidFill>
                <a:latin typeface="+mn-lt"/>
                <a:ea typeface="+mn-ea"/>
                <a:cs typeface="+mn-cs"/>
              </a:defRPr>
            </a:lvl3pPr>
            <a:lvl4pPr marL="1028700" indent="0" algn="ctr" defTabSz="685800" rtl="0" eaLnBrk="0" fontAlgn="base" hangingPunct="0">
              <a:lnSpc>
                <a:spcPct val="90000"/>
              </a:lnSpc>
              <a:spcBef>
                <a:spcPts val="375"/>
              </a:spcBef>
              <a:spcAft>
                <a:spcPct val="0"/>
              </a:spcAft>
              <a:buFont typeface="Arial" charset="0"/>
              <a:buNone/>
              <a:defRPr sz="1200" kern="1200">
                <a:solidFill>
                  <a:schemeClr val="tx1"/>
                </a:solidFill>
                <a:latin typeface="+mn-lt"/>
                <a:ea typeface="+mn-ea"/>
                <a:cs typeface="+mn-cs"/>
              </a:defRPr>
            </a:lvl4pPr>
            <a:lvl5pPr marL="1371600" indent="0" algn="ctr" defTabSz="685800" rtl="0" eaLnBrk="0" fontAlgn="base" hangingPunct="0">
              <a:lnSpc>
                <a:spcPct val="90000"/>
              </a:lnSpc>
              <a:spcBef>
                <a:spcPts val="375"/>
              </a:spcBef>
              <a:spcAft>
                <a:spcPct val="0"/>
              </a:spcAft>
              <a:buFont typeface="Arial"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42900" indent="-342900" algn="l">
              <a:spcAft>
                <a:spcPts val="1200"/>
              </a:spcAft>
              <a:buFont typeface="Arial" panose="020B0604020202020204" pitchFamily="34" charset="0"/>
              <a:buChar char="•"/>
            </a:pPr>
            <a:r>
              <a:rPr lang="en-US" altLang="en-US" sz="3200" dirty="0" smtClean="0"/>
              <a:t>Rationale for unit</a:t>
            </a:r>
          </a:p>
          <a:p>
            <a:pPr marL="342900" indent="-342900" algn="l">
              <a:spcAft>
                <a:spcPts val="1200"/>
              </a:spcAft>
              <a:buFont typeface="Arial" panose="020B0604020202020204" pitchFamily="34" charset="0"/>
              <a:buChar char="•"/>
            </a:pPr>
            <a:r>
              <a:rPr lang="en-US" altLang="en-US" sz="3200" dirty="0" smtClean="0"/>
              <a:t>Unit would have been preceded by lecture covering catabolism, respiration, &amp; lithotrophy  </a:t>
            </a:r>
          </a:p>
          <a:p>
            <a:pPr marL="342900" indent="-342900" algn="l">
              <a:spcAft>
                <a:spcPts val="1200"/>
              </a:spcAft>
              <a:buFont typeface="Arial" panose="020B0604020202020204" pitchFamily="34" charset="0"/>
              <a:buChar char="•"/>
            </a:pPr>
            <a:r>
              <a:rPr lang="en-US" altLang="en-US" sz="3200" dirty="0" smtClean="0"/>
              <a:t>Learning Goals</a:t>
            </a:r>
          </a:p>
          <a:p>
            <a:pPr marL="342900" indent="-342900" algn="l">
              <a:spcAft>
                <a:spcPts val="1200"/>
              </a:spcAft>
              <a:buFont typeface="Arial" panose="020B0604020202020204" pitchFamily="34" charset="0"/>
              <a:buChar char="•"/>
            </a:pPr>
            <a:r>
              <a:rPr lang="en-US" altLang="en-US" sz="3200" dirty="0" smtClean="0"/>
              <a:t>Learning Objectives</a:t>
            </a:r>
          </a:p>
          <a:p>
            <a:pPr marL="342900" indent="-342900" algn="l">
              <a:spcAft>
                <a:spcPts val="1200"/>
              </a:spcAft>
              <a:buFont typeface="Arial" panose="020B0604020202020204" pitchFamily="34" charset="0"/>
              <a:buChar char="•"/>
            </a:pPr>
            <a:r>
              <a:rPr lang="en-US" altLang="en-US" sz="3200" dirty="0" smtClean="0"/>
              <a:t>Assessment - Formative/Summative </a:t>
            </a:r>
          </a:p>
        </p:txBody>
      </p:sp>
    </p:spTree>
    <p:extLst>
      <p:ext uri="{BB962C8B-B14F-4D97-AF65-F5344CB8AC3E}">
        <p14:creationId xmlns:p14="http://schemas.microsoft.com/office/powerpoint/2010/main" val="1018068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42" y="633045"/>
            <a:ext cx="7433750" cy="5620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633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228600"/>
            <a:ext cx="3936388" cy="1295400"/>
          </a:xfrm>
        </p:spPr>
        <p:txBody>
          <a:bodyPr>
            <a:noAutofit/>
          </a:bodyPr>
          <a:lstStyle/>
          <a:p>
            <a:pPr algn="ctr"/>
            <a:r>
              <a:rPr lang="en-US" sz="4000" b="1" i="1" dirty="0" smtClean="0">
                <a:latin typeface="+mn-lt"/>
              </a:rPr>
              <a:t>Teachable Tidbit</a:t>
            </a:r>
            <a:br>
              <a:rPr lang="en-US" sz="4000" b="1" i="1" dirty="0" smtClean="0">
                <a:latin typeface="+mn-lt"/>
              </a:rPr>
            </a:br>
            <a:r>
              <a:rPr lang="en-US" sz="4000" b="1" i="1" dirty="0" smtClean="0">
                <a:latin typeface="+mn-lt"/>
              </a:rPr>
              <a:t>Activity</a:t>
            </a:r>
            <a:endParaRPr lang="en-US" sz="4000" b="1" i="1" dirty="0">
              <a:latin typeface="+mn-lt"/>
            </a:endParaRPr>
          </a:p>
        </p:txBody>
      </p:sp>
      <p:sp>
        <p:nvSpPr>
          <p:cNvPr id="5" name="TextBox 4"/>
          <p:cNvSpPr txBox="1"/>
          <p:nvPr/>
        </p:nvSpPr>
        <p:spPr>
          <a:xfrm>
            <a:off x="175845" y="533400"/>
            <a:ext cx="8804031" cy="5786199"/>
          </a:xfrm>
          <a:prstGeom prst="rect">
            <a:avLst/>
          </a:prstGeom>
          <a:noFill/>
        </p:spPr>
        <p:txBody>
          <a:bodyPr wrap="square" rtlCol="0">
            <a:spAutoFit/>
          </a:bodyPr>
          <a:lstStyle/>
          <a:p>
            <a:pPr>
              <a:spcBef>
                <a:spcPts val="600"/>
              </a:spcBef>
              <a:spcAft>
                <a:spcPts val="1200"/>
              </a:spcAft>
            </a:pPr>
            <a:r>
              <a:rPr lang="en-US" sz="2800" b="1" dirty="0" smtClean="0">
                <a:latin typeface="+mn-lt"/>
                <a:cs typeface="Cordia New" panose="020B0304020202020204" pitchFamily="34" charset="-34"/>
              </a:rPr>
              <a:t>Items:</a:t>
            </a:r>
          </a:p>
          <a:p>
            <a:pPr marL="285750" indent="-285750">
              <a:spcBef>
                <a:spcPts val="600"/>
              </a:spcBef>
              <a:spcAft>
                <a:spcPts val="1200"/>
              </a:spcAft>
              <a:buFont typeface="Arial" panose="020B0604020202020204" pitchFamily="34" charset="0"/>
              <a:buChar char="•"/>
            </a:pPr>
            <a:r>
              <a:rPr lang="en-US" sz="2800" dirty="0" smtClean="0">
                <a:latin typeface="+mn-lt"/>
                <a:cs typeface="Cordia New" panose="020B0304020202020204" pitchFamily="34" charset="-34"/>
              </a:rPr>
              <a:t>Flow chart &amp; hint sheet</a:t>
            </a:r>
          </a:p>
          <a:p>
            <a:pPr marL="285750" indent="-285750">
              <a:spcBef>
                <a:spcPts val="600"/>
              </a:spcBef>
              <a:spcAft>
                <a:spcPts val="1200"/>
              </a:spcAft>
              <a:buFont typeface="Arial" panose="020B0604020202020204" pitchFamily="34" charset="0"/>
              <a:buChar char="•"/>
            </a:pPr>
            <a:r>
              <a:rPr lang="en-US" sz="2800" dirty="0" smtClean="0">
                <a:latin typeface="+mn-lt"/>
                <a:cs typeface="Cordia New" panose="020B0304020202020204" pitchFamily="34" charset="-34"/>
              </a:rPr>
              <a:t>Cup labeled “Catabolic type” </a:t>
            </a:r>
            <a:r>
              <a:rPr lang="en-US" sz="2800" dirty="0" smtClean="0">
                <a:latin typeface="+mn-lt"/>
                <a:cs typeface="Cordia New" panose="020B0304020202020204" pitchFamily="34" charset="-34"/>
              </a:rPr>
              <a:t>w/3 </a:t>
            </a:r>
            <a:r>
              <a:rPr lang="en-US" sz="2800" dirty="0" smtClean="0">
                <a:latin typeface="+mn-lt"/>
                <a:cs typeface="Cordia New" panose="020B0304020202020204" pitchFamily="34" charset="-34"/>
              </a:rPr>
              <a:t>papers</a:t>
            </a:r>
          </a:p>
          <a:p>
            <a:pPr marL="285750" indent="-285750">
              <a:spcBef>
                <a:spcPts val="600"/>
              </a:spcBef>
              <a:spcAft>
                <a:spcPts val="1200"/>
              </a:spcAft>
              <a:buFont typeface="Arial" panose="020B0604020202020204" pitchFamily="34" charset="0"/>
              <a:buChar char="•"/>
            </a:pPr>
            <a:r>
              <a:rPr lang="en-US" sz="2800" dirty="0" smtClean="0">
                <a:latin typeface="+mn-lt"/>
                <a:cs typeface="Cordia New" panose="020B0304020202020204" pitchFamily="34" charset="-34"/>
              </a:rPr>
              <a:t>Container labeled “Metabolic class” </a:t>
            </a:r>
            <a:r>
              <a:rPr lang="en-US" sz="2800" dirty="0" smtClean="0">
                <a:latin typeface="+mn-lt"/>
                <a:cs typeface="Cordia New" panose="020B0304020202020204" pitchFamily="34" charset="-34"/>
              </a:rPr>
              <a:t>w/ </a:t>
            </a:r>
            <a:r>
              <a:rPr lang="en-US" sz="2800" dirty="0" smtClean="0">
                <a:latin typeface="+mn-lt"/>
                <a:cs typeface="Cordia New" panose="020B0304020202020204" pitchFamily="34" charset="-34"/>
              </a:rPr>
              <a:t>7 different papers</a:t>
            </a:r>
          </a:p>
          <a:p>
            <a:pPr marL="285750" indent="-285750">
              <a:spcBef>
                <a:spcPts val="600"/>
              </a:spcBef>
              <a:spcAft>
                <a:spcPts val="1200"/>
              </a:spcAft>
              <a:buFont typeface="Arial" panose="020B0604020202020204" pitchFamily="34" charset="0"/>
              <a:buChar char="•"/>
            </a:pPr>
            <a:r>
              <a:rPr lang="en-US" sz="2800" dirty="0" smtClean="0">
                <a:latin typeface="+mn-lt"/>
                <a:cs typeface="Cordia New" panose="020B0304020202020204" pitchFamily="34" charset="-34"/>
              </a:rPr>
              <a:t>Bag of papers labeled with names of various </a:t>
            </a:r>
            <a:r>
              <a:rPr lang="en-US" sz="2800" dirty="0" smtClean="0">
                <a:latin typeface="+mn-lt"/>
                <a:cs typeface="Cordia New" panose="020B0304020202020204" pitchFamily="34" charset="-34"/>
              </a:rPr>
              <a:t>organic &amp; inorganic </a:t>
            </a:r>
            <a:r>
              <a:rPr lang="en-US" sz="2800" dirty="0" smtClean="0">
                <a:latin typeface="+mn-lt"/>
                <a:cs typeface="Cordia New" panose="020B0304020202020204" pitchFamily="34" charset="-34"/>
              </a:rPr>
              <a:t>substrates </a:t>
            </a:r>
            <a:r>
              <a:rPr lang="en-US" sz="2800" dirty="0" smtClean="0">
                <a:latin typeface="+mn-lt"/>
                <a:cs typeface="Cordia New" panose="020B0304020202020204" pitchFamily="34" charset="-34"/>
                <a:sym typeface="Wingdings" panose="05000000000000000000" pitchFamily="2" charset="2"/>
              </a:rPr>
              <a:t></a:t>
            </a:r>
            <a:r>
              <a:rPr lang="en-US" sz="2800" dirty="0" smtClean="0">
                <a:latin typeface="+mn-lt"/>
                <a:cs typeface="Cordia New" panose="020B0304020202020204" pitchFamily="34" charset="-34"/>
              </a:rPr>
              <a:t> dump these out, arrange face up</a:t>
            </a:r>
          </a:p>
          <a:p>
            <a:pPr marL="285750" lvl="0" indent="-285750">
              <a:spcBef>
                <a:spcPts val="600"/>
              </a:spcBef>
              <a:spcAft>
                <a:spcPts val="1200"/>
              </a:spcAft>
              <a:buFont typeface="Arial" panose="020B0604020202020204" pitchFamily="34" charset="0"/>
              <a:buChar char="•"/>
            </a:pPr>
            <a:r>
              <a:rPr lang="en-US" sz="2800" dirty="0" smtClean="0">
                <a:latin typeface="+mn-lt"/>
                <a:cs typeface="Cordia New" panose="020B0304020202020204" pitchFamily="34" charset="-34"/>
              </a:rPr>
              <a:t>Bag of </a:t>
            </a:r>
            <a:r>
              <a:rPr lang="en-US" sz="2800" dirty="0" smtClean="0">
                <a:latin typeface="+mn-lt"/>
                <a:cs typeface="Cordia New" panose="020B0304020202020204" pitchFamily="34" charset="-34"/>
              </a:rPr>
              <a:t>papers </a:t>
            </a:r>
            <a:r>
              <a:rPr lang="en-US" sz="2800" dirty="0" smtClean="0">
                <a:latin typeface="+mn-lt"/>
                <a:cs typeface="Cordia New" panose="020B0304020202020204" pitchFamily="34" charset="-34"/>
              </a:rPr>
              <a:t>labeled NADH, ATP, electron transport chain, etc., </a:t>
            </a:r>
            <a:r>
              <a:rPr lang="en-US" sz="2800" dirty="0" smtClean="0">
                <a:latin typeface="+mn-lt"/>
                <a:cs typeface="Cordia New" panose="020B0304020202020204" pitchFamily="34" charset="-34"/>
                <a:sym typeface="Wingdings" panose="05000000000000000000" pitchFamily="2" charset="2"/>
              </a:rPr>
              <a:t> </a:t>
            </a:r>
            <a:r>
              <a:rPr lang="en-US" sz="2800" dirty="0">
                <a:solidFill>
                  <a:prstClr val="black"/>
                </a:solidFill>
                <a:latin typeface="Calibri" panose="020F0502020204030204"/>
                <a:cs typeface="Cordia New" panose="020B0304020202020204" pitchFamily="34" charset="-34"/>
              </a:rPr>
              <a:t>dump these out, arrange face </a:t>
            </a:r>
            <a:r>
              <a:rPr lang="en-US" sz="2800" dirty="0" smtClean="0">
                <a:solidFill>
                  <a:prstClr val="black"/>
                </a:solidFill>
                <a:latin typeface="Calibri" panose="020F0502020204030204"/>
                <a:cs typeface="Cordia New" panose="020B0304020202020204" pitchFamily="34" charset="-34"/>
              </a:rPr>
              <a:t>up</a:t>
            </a:r>
            <a:r>
              <a:rPr lang="en-US" sz="2800" dirty="0" smtClean="0">
                <a:latin typeface="+mn-lt"/>
                <a:cs typeface="Cordia New" panose="020B0304020202020204" pitchFamily="34" charset="-34"/>
              </a:rPr>
              <a:t>, separate from the collection of substrate </a:t>
            </a:r>
            <a:r>
              <a:rPr lang="en-US" sz="2800" dirty="0" smtClean="0">
                <a:latin typeface="+mn-lt"/>
                <a:cs typeface="Cordia New" panose="020B0304020202020204" pitchFamily="34" charset="-34"/>
              </a:rPr>
              <a:t>papers</a:t>
            </a:r>
          </a:p>
          <a:p>
            <a:pPr marL="285750" lvl="0" indent="-285750">
              <a:spcBef>
                <a:spcPts val="600"/>
              </a:spcBef>
              <a:spcAft>
                <a:spcPts val="1200"/>
              </a:spcAft>
              <a:buFont typeface="Arial" panose="020B0604020202020204" pitchFamily="34" charset="0"/>
              <a:buChar char="•"/>
            </a:pPr>
            <a:r>
              <a:rPr lang="en-US" sz="2800" dirty="0" smtClean="0">
                <a:solidFill>
                  <a:prstClr val="black"/>
                </a:solidFill>
                <a:cs typeface="Cordia New" panose="020B0304020202020204" pitchFamily="34" charset="-34"/>
              </a:rPr>
              <a:t>Bag of arrows - use as needed</a:t>
            </a:r>
            <a:endParaRPr lang="en-US" sz="2800" dirty="0">
              <a:solidFill>
                <a:prstClr val="black"/>
              </a:solidFill>
              <a:latin typeface="Calibri" panose="020F0502020204030204"/>
              <a:cs typeface="Cordia New" panose="020B0304020202020204" pitchFamily="34" charset="-34"/>
            </a:endParaRPr>
          </a:p>
        </p:txBody>
      </p:sp>
    </p:spTree>
    <p:extLst>
      <p:ext uri="{BB962C8B-B14F-4D97-AF65-F5344CB8AC3E}">
        <p14:creationId xmlns:p14="http://schemas.microsoft.com/office/powerpoint/2010/main" val="1593419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046" y="339968"/>
            <a:ext cx="4630615" cy="5628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7409" y="211015"/>
            <a:ext cx="1948739" cy="523220"/>
          </a:xfrm>
          <a:prstGeom prst="rect">
            <a:avLst/>
          </a:prstGeom>
          <a:noFill/>
        </p:spPr>
        <p:txBody>
          <a:bodyPr wrap="none" rtlCol="0">
            <a:spAutoFit/>
          </a:bodyPr>
          <a:lstStyle/>
          <a:p>
            <a:r>
              <a:rPr lang="en-US" sz="2800" b="1" dirty="0" smtClean="0">
                <a:latin typeface="+mn-lt"/>
              </a:rPr>
              <a:t>Instructions</a:t>
            </a:r>
            <a:endParaRPr lang="en-US" sz="2800" b="1" dirty="0">
              <a:latin typeface="+mn-lt"/>
            </a:endParaRPr>
          </a:p>
        </p:txBody>
      </p:sp>
      <p:sp>
        <p:nvSpPr>
          <p:cNvPr id="9" name="TextBox 8"/>
          <p:cNvSpPr txBox="1"/>
          <p:nvPr/>
        </p:nvSpPr>
        <p:spPr>
          <a:xfrm>
            <a:off x="130180" y="734235"/>
            <a:ext cx="4312866" cy="5816977"/>
          </a:xfrm>
          <a:prstGeom prst="rect">
            <a:avLst/>
          </a:prstGeom>
          <a:noFill/>
        </p:spPr>
        <p:txBody>
          <a:bodyPr wrap="square" rtlCol="0">
            <a:spAutoFit/>
          </a:bodyPr>
          <a:lstStyle/>
          <a:p>
            <a:pPr marL="285750" indent="-285750">
              <a:spcBef>
                <a:spcPts val="600"/>
              </a:spcBef>
              <a:spcAft>
                <a:spcPts val="1200"/>
              </a:spcAft>
              <a:buFont typeface="Arial" panose="020B0604020202020204" pitchFamily="34" charset="0"/>
              <a:buChar char="•"/>
            </a:pPr>
            <a:r>
              <a:rPr lang="en-US" sz="2400" dirty="0" smtClean="0">
                <a:latin typeface="+mn-lt"/>
              </a:rPr>
              <a:t>Follow order in flow chart</a:t>
            </a:r>
          </a:p>
          <a:p>
            <a:pPr marL="285750" indent="-285750">
              <a:spcBef>
                <a:spcPts val="600"/>
              </a:spcBef>
              <a:spcAft>
                <a:spcPts val="1200"/>
              </a:spcAft>
              <a:buFont typeface="Arial" panose="020B0604020202020204" pitchFamily="34" charset="0"/>
              <a:buChar char="•"/>
            </a:pPr>
            <a:r>
              <a:rPr lang="en-US" sz="2400" dirty="0" smtClean="0">
                <a:latin typeface="+mn-lt"/>
              </a:rPr>
              <a:t>For “Select” - randomly pick a paper</a:t>
            </a:r>
          </a:p>
          <a:p>
            <a:pPr marL="285750" indent="-285750">
              <a:spcBef>
                <a:spcPts val="600"/>
              </a:spcBef>
              <a:spcAft>
                <a:spcPts val="1200"/>
              </a:spcAft>
              <a:buFont typeface="Arial" panose="020B0604020202020204" pitchFamily="34" charset="0"/>
              <a:buChar char="•"/>
            </a:pPr>
            <a:r>
              <a:rPr lang="en-US" sz="2400" dirty="0" smtClean="0">
                <a:latin typeface="+mn-lt"/>
              </a:rPr>
              <a:t>If “Fermentation” selected, follow path and sort through all metabolic classes in the cup and choose applicable types.</a:t>
            </a:r>
          </a:p>
          <a:p>
            <a:pPr marL="285750" indent="-285750">
              <a:spcBef>
                <a:spcPts val="600"/>
              </a:spcBef>
              <a:spcAft>
                <a:spcPts val="1200"/>
              </a:spcAft>
              <a:buFont typeface="Arial" panose="020B0604020202020204" pitchFamily="34" charset="0"/>
              <a:buChar char="•"/>
            </a:pPr>
            <a:r>
              <a:rPr lang="en-US" sz="2400" dirty="0" smtClean="0">
                <a:latin typeface="+mn-lt"/>
              </a:rPr>
              <a:t>Label as indicated in box on flowchart; also include electron transport chain, ATP synthetase, </a:t>
            </a:r>
            <a:r>
              <a:rPr lang="en-US" sz="2400" dirty="0" smtClean="0">
                <a:latin typeface="+mn-lt"/>
              </a:rPr>
              <a:t>arrows, and </a:t>
            </a:r>
            <a:r>
              <a:rPr lang="en-US" sz="2400" dirty="0" smtClean="0">
                <a:latin typeface="+mn-lt"/>
              </a:rPr>
              <a:t>protons  where necessary</a:t>
            </a:r>
          </a:p>
          <a:p>
            <a:pPr marL="285750" indent="-285750">
              <a:spcBef>
                <a:spcPts val="600"/>
              </a:spcBef>
              <a:spcAft>
                <a:spcPts val="1200"/>
              </a:spcAft>
              <a:buFont typeface="Arial" panose="020B0604020202020204" pitchFamily="34" charset="0"/>
              <a:buChar char="•"/>
            </a:pPr>
            <a:r>
              <a:rPr lang="en-US" sz="2400" dirty="0" smtClean="0">
                <a:latin typeface="+mn-lt"/>
              </a:rPr>
              <a:t>Do all 3 catabolic types</a:t>
            </a:r>
          </a:p>
        </p:txBody>
      </p:sp>
      <p:sp>
        <p:nvSpPr>
          <p:cNvPr id="34" name="TextBox 33"/>
          <p:cNvSpPr txBox="1"/>
          <p:nvPr/>
        </p:nvSpPr>
        <p:spPr>
          <a:xfrm>
            <a:off x="4290647" y="6121460"/>
            <a:ext cx="4747846" cy="461665"/>
          </a:xfrm>
          <a:prstGeom prst="rect">
            <a:avLst/>
          </a:prstGeom>
          <a:noFill/>
          <a:ln>
            <a:solidFill>
              <a:schemeClr val="tx1"/>
            </a:solidFill>
          </a:ln>
        </p:spPr>
        <p:txBody>
          <a:bodyPr wrap="square" rtlCol="0">
            <a:spAutoFit/>
          </a:bodyPr>
          <a:lstStyle/>
          <a:p>
            <a:pPr>
              <a:spcBef>
                <a:spcPts val="600"/>
              </a:spcBef>
              <a:spcAft>
                <a:spcPts val="1200"/>
              </a:spcAft>
            </a:pPr>
            <a:r>
              <a:rPr lang="en-US" sz="2400" b="1" dirty="0" smtClean="0">
                <a:latin typeface="+mn-lt"/>
              </a:rPr>
              <a:t>Stuck? </a:t>
            </a:r>
            <a:r>
              <a:rPr lang="en-US" sz="2400" b="1" dirty="0" smtClean="0">
                <a:latin typeface="+mn-lt"/>
                <a:sym typeface="Wingdings" panose="05000000000000000000" pitchFamily="2" charset="2"/>
              </a:rPr>
              <a:t> </a:t>
            </a:r>
            <a:r>
              <a:rPr lang="en-US" sz="2400" dirty="0" smtClean="0">
                <a:latin typeface="+mn-lt"/>
              </a:rPr>
              <a:t>Consult “Hints” document</a:t>
            </a:r>
          </a:p>
        </p:txBody>
      </p:sp>
    </p:spTree>
    <p:extLst>
      <p:ext uri="{BB962C8B-B14F-4D97-AF65-F5344CB8AC3E}">
        <p14:creationId xmlns:p14="http://schemas.microsoft.com/office/powerpoint/2010/main" val="27900809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62"/>
            <a:ext cx="8768861" cy="685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7041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7"/>
            <a:ext cx="8016240" cy="703994"/>
          </a:xfrm>
        </p:spPr>
        <p:txBody>
          <a:bodyPr>
            <a:normAutofit/>
          </a:bodyPr>
          <a:lstStyle/>
          <a:p>
            <a:r>
              <a:rPr lang="en-US" sz="3600" b="1" i="1" dirty="0">
                <a:solidFill>
                  <a:srgbClr val="000000"/>
                </a:solidFill>
                <a:latin typeface="+mn-lt"/>
                <a:cs typeface="Arial"/>
              </a:rPr>
              <a:t>What is Scientific Teaching?</a:t>
            </a:r>
          </a:p>
        </p:txBody>
      </p:sp>
      <p:sp>
        <p:nvSpPr>
          <p:cNvPr id="3" name="Content Placeholder 2"/>
          <p:cNvSpPr>
            <a:spLocks noGrp="1"/>
          </p:cNvSpPr>
          <p:nvPr>
            <p:ph idx="1"/>
          </p:nvPr>
        </p:nvSpPr>
        <p:spPr>
          <a:xfrm>
            <a:off x="304800" y="1524000"/>
            <a:ext cx="8534400" cy="4343400"/>
          </a:xfrm>
          <a:solidFill>
            <a:schemeClr val="bg1"/>
          </a:solidFill>
        </p:spPr>
        <p:txBody>
          <a:bodyPr>
            <a:noAutofit/>
          </a:bodyPr>
          <a:lstStyle/>
          <a:p>
            <a:pPr>
              <a:buNone/>
            </a:pPr>
            <a:r>
              <a:rPr lang="en-US" sz="2800" b="1" dirty="0">
                <a:solidFill>
                  <a:srgbClr val="000000"/>
                </a:solidFill>
                <a:cs typeface="Arial"/>
              </a:rPr>
              <a:t>The classroom should capture the rigor, iterative nature, and spirit of discovery of science at its best</a:t>
            </a:r>
            <a:endParaRPr lang="en-US" sz="2800" dirty="0">
              <a:solidFill>
                <a:srgbClr val="000000"/>
              </a:solidFill>
              <a:cs typeface="Arial"/>
            </a:endParaRPr>
          </a:p>
          <a:p>
            <a:pPr>
              <a:buFont typeface="Wingdings" panose="05000000000000000000" pitchFamily="2" charset="2"/>
              <a:buChar char="§"/>
            </a:pPr>
            <a:r>
              <a:rPr lang="en-US" sz="2800" dirty="0">
                <a:solidFill>
                  <a:srgbClr val="000000"/>
                </a:solidFill>
                <a:cs typeface="Arial"/>
              </a:rPr>
              <a:t>The classroom should reflect the process of science </a:t>
            </a:r>
            <a:r>
              <a:rPr lang="en-US" sz="2800" dirty="0" smtClean="0">
                <a:solidFill>
                  <a:srgbClr val="000000"/>
                </a:solidFill>
                <a:cs typeface="Arial"/>
                <a:sym typeface="Wingdings" panose="05000000000000000000" pitchFamily="2" charset="2"/>
              </a:rPr>
              <a:t> </a:t>
            </a:r>
            <a:r>
              <a:rPr lang="en-US" sz="2800" dirty="0" smtClean="0">
                <a:solidFill>
                  <a:srgbClr val="000000"/>
                </a:solidFill>
                <a:cs typeface="Arial"/>
              </a:rPr>
              <a:t>evidence </a:t>
            </a:r>
            <a:r>
              <a:rPr lang="en-US" sz="2800" dirty="0">
                <a:solidFill>
                  <a:srgbClr val="000000"/>
                </a:solidFill>
                <a:cs typeface="Arial"/>
              </a:rPr>
              <a:t>based</a:t>
            </a:r>
          </a:p>
          <a:p>
            <a:pPr>
              <a:buFont typeface="Wingdings" panose="05000000000000000000" pitchFamily="2" charset="2"/>
              <a:buChar char="§"/>
            </a:pPr>
            <a:r>
              <a:rPr lang="en-US" sz="2800" dirty="0">
                <a:solidFill>
                  <a:srgbClr val="000000"/>
                </a:solidFill>
                <a:cs typeface="Arial"/>
              </a:rPr>
              <a:t>The content should be scientific</a:t>
            </a:r>
          </a:p>
          <a:p>
            <a:pPr>
              <a:buFont typeface="Wingdings" panose="05000000000000000000" pitchFamily="2" charset="2"/>
              <a:buChar char="§"/>
            </a:pPr>
            <a:r>
              <a:rPr lang="en-US" sz="2800" dirty="0">
                <a:solidFill>
                  <a:srgbClr val="000000"/>
                </a:solidFill>
                <a:cs typeface="Arial"/>
              </a:rPr>
              <a:t>Students should think like scientists</a:t>
            </a:r>
          </a:p>
          <a:p>
            <a:pPr>
              <a:buFont typeface="Wingdings" panose="05000000000000000000" pitchFamily="2" charset="2"/>
              <a:buChar char="§"/>
            </a:pPr>
            <a:r>
              <a:rPr lang="en-US" sz="2800" dirty="0">
                <a:solidFill>
                  <a:srgbClr val="000000"/>
                </a:solidFill>
                <a:cs typeface="Arial"/>
              </a:rPr>
              <a:t>The classroom should include all students</a:t>
            </a:r>
          </a:p>
          <a:p>
            <a:pPr>
              <a:buFont typeface="Wingdings" panose="05000000000000000000" pitchFamily="2" charset="2"/>
              <a:buChar char="§"/>
            </a:pPr>
            <a:r>
              <a:rPr lang="en-US" sz="2800" b="1" dirty="0">
                <a:solidFill>
                  <a:srgbClr val="000000"/>
                </a:solidFill>
                <a:cs typeface="Arial"/>
              </a:rPr>
              <a:t>The effectiveness of instruction should </a:t>
            </a:r>
            <a:r>
              <a:rPr lang="en-US" sz="2800" b="1" dirty="0" smtClean="0">
                <a:solidFill>
                  <a:srgbClr val="000000"/>
                </a:solidFill>
                <a:cs typeface="Arial"/>
              </a:rPr>
              <a:t>be evaluated</a:t>
            </a:r>
            <a:endParaRPr lang="en-US" sz="2800" b="1" dirty="0">
              <a:solidFill>
                <a:srgbClr val="000000"/>
              </a:solidFill>
              <a:cs typeface="Arial"/>
            </a:endParaRPr>
          </a:p>
          <a:p>
            <a:endParaRPr lang="en-US" dirty="0">
              <a:solidFill>
                <a:srgbClr val="000000"/>
              </a:solidFill>
              <a:cs typeface="Arial"/>
            </a:endParaRPr>
          </a:p>
        </p:txBody>
      </p:sp>
      <p:sp>
        <p:nvSpPr>
          <p:cNvPr id="4" name="TextBox 3"/>
          <p:cNvSpPr txBox="1"/>
          <p:nvPr/>
        </p:nvSpPr>
        <p:spPr>
          <a:xfrm>
            <a:off x="2303399" y="6429840"/>
            <a:ext cx="4537204" cy="369332"/>
          </a:xfrm>
          <a:prstGeom prst="rect">
            <a:avLst/>
          </a:prstGeom>
          <a:noFill/>
        </p:spPr>
        <p:txBody>
          <a:bodyPr wrap="none" rtlCol="0">
            <a:spAutoFit/>
          </a:bodyPr>
          <a:lstStyle/>
          <a:p>
            <a:pPr defTabSz="457200"/>
            <a:r>
              <a:rPr lang="en-US" dirty="0" err="1">
                <a:solidFill>
                  <a:srgbClr val="000000"/>
                </a:solidFill>
              </a:rPr>
              <a:t>Handelsman</a:t>
            </a:r>
            <a:r>
              <a:rPr lang="en-US" dirty="0">
                <a:solidFill>
                  <a:srgbClr val="000000"/>
                </a:solidFill>
              </a:rPr>
              <a:t> et al. (2004) Science 304:521-522</a:t>
            </a:r>
          </a:p>
        </p:txBody>
      </p:sp>
    </p:spTree>
    <p:extLst>
      <p:ext uri="{BB962C8B-B14F-4D97-AF65-F5344CB8AC3E}">
        <p14:creationId xmlns:p14="http://schemas.microsoft.com/office/powerpoint/2010/main" val="237190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723" y="122238"/>
            <a:ext cx="2286000" cy="715962"/>
          </a:xfrm>
        </p:spPr>
        <p:txBody>
          <a:bodyPr>
            <a:normAutofit fontScale="90000"/>
          </a:bodyPr>
          <a:lstStyle/>
          <a:p>
            <a:r>
              <a:rPr lang="en-US" b="1" i="1" dirty="0" smtClean="0"/>
              <a:t>Hints</a:t>
            </a:r>
            <a:endParaRPr lang="en-US" b="1" i="1" dirty="0"/>
          </a:p>
        </p:txBody>
      </p:sp>
      <p:sp>
        <p:nvSpPr>
          <p:cNvPr id="3" name="Content Placeholder 2"/>
          <p:cNvSpPr>
            <a:spLocks noGrp="1"/>
          </p:cNvSpPr>
          <p:nvPr>
            <p:ph idx="1"/>
          </p:nvPr>
        </p:nvSpPr>
        <p:spPr>
          <a:xfrm>
            <a:off x="339969" y="1260231"/>
            <a:ext cx="8534399" cy="5257800"/>
          </a:xfrm>
        </p:spPr>
        <p:txBody>
          <a:bodyPr>
            <a:normAutofit/>
          </a:bodyPr>
          <a:lstStyle/>
          <a:p>
            <a:pPr>
              <a:spcAft>
                <a:spcPts val="1800"/>
              </a:spcAft>
            </a:pPr>
            <a:r>
              <a:rPr lang="en-US" dirty="0" smtClean="0"/>
              <a:t>Once catabolic type known - separate components you do not need</a:t>
            </a:r>
          </a:p>
          <a:p>
            <a:pPr>
              <a:spcAft>
                <a:spcPts val="1800"/>
              </a:spcAft>
            </a:pPr>
            <a:r>
              <a:rPr lang="en-US" dirty="0" smtClean="0"/>
              <a:t>What are the components of respiration?</a:t>
            </a:r>
          </a:p>
          <a:p>
            <a:pPr lvl="1">
              <a:spcAft>
                <a:spcPts val="1800"/>
              </a:spcAft>
            </a:pPr>
            <a:r>
              <a:rPr lang="en-US" dirty="0" smtClean="0">
                <a:solidFill>
                  <a:srgbClr val="002060"/>
                </a:solidFill>
              </a:rPr>
              <a:t>Is it anaerobic or aerobic - what does this mean?</a:t>
            </a:r>
          </a:p>
          <a:p>
            <a:pPr>
              <a:spcAft>
                <a:spcPts val="1800"/>
              </a:spcAft>
            </a:pPr>
            <a:r>
              <a:rPr lang="en-US" dirty="0" smtClean="0"/>
              <a:t>Process of fermentation - how is it different?</a:t>
            </a:r>
          </a:p>
          <a:p>
            <a:pPr>
              <a:spcAft>
                <a:spcPts val="1800"/>
              </a:spcAft>
            </a:pPr>
            <a:r>
              <a:rPr lang="en-US" dirty="0" smtClean="0"/>
              <a:t>Think about carbon source &amp; energy source for the metabolic class </a:t>
            </a:r>
            <a:r>
              <a:rPr lang="en-US" dirty="0" smtClean="0">
                <a:sym typeface="Wingdings" panose="05000000000000000000" pitchFamily="2" charset="2"/>
              </a:rPr>
              <a:t> r</a:t>
            </a:r>
            <a:r>
              <a:rPr lang="en-US" dirty="0" smtClean="0"/>
              <a:t>emember CHONPS!</a:t>
            </a:r>
          </a:p>
        </p:txBody>
      </p:sp>
    </p:spTree>
    <p:extLst>
      <p:ext uri="{BB962C8B-B14F-4D97-AF65-F5344CB8AC3E}">
        <p14:creationId xmlns:p14="http://schemas.microsoft.com/office/powerpoint/2010/main" val="3245668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8431" y="101025"/>
            <a:ext cx="5312865" cy="584775"/>
          </a:xfrm>
          <a:prstGeom prst="rect">
            <a:avLst/>
          </a:prstGeom>
          <a:noFill/>
        </p:spPr>
        <p:txBody>
          <a:bodyPr wrap="none" rtlCol="0">
            <a:spAutoFit/>
          </a:bodyPr>
          <a:lstStyle/>
          <a:p>
            <a:r>
              <a:rPr lang="en-US" sz="3200" b="1" i="1" dirty="0" smtClean="0">
                <a:latin typeface="+mn-lt"/>
              </a:rPr>
              <a:t>Assessment/Follow-up/Future</a:t>
            </a:r>
            <a:endParaRPr lang="en-US" sz="3200" b="1" i="1" dirty="0">
              <a:latin typeface="+mn-lt"/>
            </a:endParaRPr>
          </a:p>
        </p:txBody>
      </p:sp>
      <p:sp>
        <p:nvSpPr>
          <p:cNvPr id="5" name="Content Placeholder 4"/>
          <p:cNvSpPr>
            <a:spLocks noGrp="1"/>
          </p:cNvSpPr>
          <p:nvPr>
            <p:ph idx="1"/>
          </p:nvPr>
        </p:nvSpPr>
        <p:spPr>
          <a:xfrm>
            <a:off x="328246" y="808894"/>
            <a:ext cx="8405446" cy="5972906"/>
          </a:xfrm>
        </p:spPr>
        <p:txBody>
          <a:bodyPr>
            <a:normAutofit/>
          </a:bodyPr>
          <a:lstStyle/>
          <a:p>
            <a:pPr>
              <a:spcAft>
                <a:spcPts val="600"/>
              </a:spcAft>
            </a:pPr>
            <a:r>
              <a:rPr lang="en-US" altLang="en-US" sz="2800" b="1" dirty="0" smtClean="0">
                <a:latin typeface="Calibri" panose="020F0502020204030204" pitchFamily="34" charset="0"/>
              </a:rPr>
              <a:t>Formative assessment:  </a:t>
            </a:r>
            <a:r>
              <a:rPr lang="en-US" altLang="en-US" sz="2800" dirty="0" smtClean="0">
                <a:latin typeface="Calibri" panose="020F0502020204030204" pitchFamily="34" charset="0"/>
              </a:rPr>
              <a:t>summarize the reasoning behind the metabolic pathways that were constructed</a:t>
            </a:r>
          </a:p>
          <a:p>
            <a:pPr lvl="1">
              <a:spcAft>
                <a:spcPts val="600"/>
              </a:spcAft>
            </a:pPr>
            <a:r>
              <a:rPr lang="en-US" sz="2400" b="1" dirty="0" smtClean="0">
                <a:solidFill>
                  <a:srgbClr val="002060"/>
                </a:solidFill>
                <a:latin typeface="Calibri" panose="020F0502020204030204" pitchFamily="34" charset="0"/>
              </a:rPr>
              <a:t>minute paper and/or verbal explanation</a:t>
            </a:r>
          </a:p>
          <a:p>
            <a:pPr lvl="1">
              <a:spcAft>
                <a:spcPts val="600"/>
              </a:spcAft>
            </a:pPr>
            <a:r>
              <a:rPr lang="en-US" sz="2400" b="1" dirty="0" smtClean="0">
                <a:solidFill>
                  <a:srgbClr val="002060"/>
                </a:solidFill>
                <a:latin typeface="Calibri" panose="020F0502020204030204" pitchFamily="34" charset="0"/>
              </a:rPr>
              <a:t>clicker questions</a:t>
            </a:r>
          </a:p>
          <a:p>
            <a:pPr>
              <a:spcAft>
                <a:spcPts val="600"/>
              </a:spcAft>
            </a:pPr>
            <a:r>
              <a:rPr lang="en-US" sz="2800" b="1" dirty="0" smtClean="0">
                <a:latin typeface="Calibri" panose="020F0502020204030204" pitchFamily="34" charset="0"/>
              </a:rPr>
              <a:t>Summative assessment: </a:t>
            </a:r>
            <a:r>
              <a:rPr lang="en-US" sz="2800" dirty="0" smtClean="0">
                <a:latin typeface="Calibri" panose="020F0502020204030204" pitchFamily="34" charset="0"/>
              </a:rPr>
              <a:t>exam questions</a:t>
            </a:r>
          </a:p>
          <a:p>
            <a:pPr>
              <a:spcAft>
                <a:spcPts val="600"/>
              </a:spcAft>
            </a:pPr>
            <a:r>
              <a:rPr lang="en-US" sz="2800" b="1" dirty="0" smtClean="0">
                <a:latin typeface="Calibri" panose="020F0502020204030204" pitchFamily="34" charset="0"/>
              </a:rPr>
              <a:t>Follow-up:</a:t>
            </a:r>
            <a:r>
              <a:rPr lang="en-US" sz="2800" dirty="0" smtClean="0">
                <a:latin typeface="Calibri" panose="020F0502020204030204" pitchFamily="34" charset="0"/>
              </a:rPr>
              <a:t>  feedback regarding exercise</a:t>
            </a:r>
          </a:p>
          <a:p>
            <a:pPr>
              <a:spcAft>
                <a:spcPts val="600"/>
              </a:spcAft>
            </a:pPr>
            <a:r>
              <a:rPr lang="en-US" sz="2800" b="1" dirty="0" smtClean="0">
                <a:latin typeface="Calibri" panose="020F0502020204030204" pitchFamily="34" charset="0"/>
              </a:rPr>
              <a:t>Future:</a:t>
            </a:r>
            <a:r>
              <a:rPr lang="en-US" sz="2800" dirty="0" smtClean="0">
                <a:latin typeface="Calibri" panose="020F0502020204030204" pitchFamily="34" charset="0"/>
              </a:rPr>
              <a:t>  follow this activity with reduction potential and how this influences the choice of electron donor &amp; electron acceptor pairings. </a:t>
            </a:r>
          </a:p>
          <a:p>
            <a:pPr lvl="1">
              <a:spcAft>
                <a:spcPts val="600"/>
              </a:spcAft>
            </a:pPr>
            <a:r>
              <a:rPr lang="en-US" sz="2400" dirty="0" smtClean="0">
                <a:solidFill>
                  <a:srgbClr val="002060"/>
                </a:solidFill>
                <a:latin typeface="Calibri" panose="020F0502020204030204" pitchFamily="34" charset="0"/>
              </a:rPr>
              <a:t>“layered” on top of this activity one</a:t>
            </a:r>
            <a:r>
              <a:rPr lang="en-US" sz="2400" dirty="0" smtClean="0">
                <a:latin typeface="Calibri" panose="020F0502020204030204" pitchFamily="34" charset="0"/>
              </a:rPr>
              <a:t> </a:t>
            </a:r>
            <a:r>
              <a:rPr lang="en-US" sz="2400" dirty="0" smtClean="0">
                <a:solidFill>
                  <a:srgbClr val="002060"/>
                </a:solidFill>
                <a:latin typeface="Calibri" panose="020F0502020204030204" pitchFamily="34" charset="0"/>
              </a:rPr>
              <a:t>that provides a table of standard reduction potentials; use this to formulate energetically favorable redox couples.</a:t>
            </a:r>
            <a:endParaRPr lang="en-US" sz="2400" b="1" dirty="0">
              <a:solidFill>
                <a:srgbClr val="002060"/>
              </a:solidFill>
            </a:endParaRPr>
          </a:p>
        </p:txBody>
      </p:sp>
    </p:spTree>
    <p:extLst>
      <p:ext uri="{BB962C8B-B14F-4D97-AF65-F5344CB8AC3E}">
        <p14:creationId xmlns:p14="http://schemas.microsoft.com/office/powerpoint/2010/main" val="20896020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8431" y="101025"/>
            <a:ext cx="5312865" cy="584775"/>
          </a:xfrm>
          <a:prstGeom prst="rect">
            <a:avLst/>
          </a:prstGeom>
          <a:noFill/>
        </p:spPr>
        <p:txBody>
          <a:bodyPr wrap="none" rtlCol="0">
            <a:spAutoFit/>
          </a:bodyPr>
          <a:lstStyle/>
          <a:p>
            <a:r>
              <a:rPr lang="en-US" sz="3200" b="1" i="1" dirty="0" smtClean="0">
                <a:latin typeface="+mn-lt"/>
              </a:rPr>
              <a:t>Assessment/Follow-up/Future</a:t>
            </a:r>
            <a:endParaRPr lang="en-US" sz="3200" b="1" i="1" dirty="0">
              <a:latin typeface="+mn-lt"/>
            </a:endParaRPr>
          </a:p>
        </p:txBody>
      </p:sp>
      <p:sp>
        <p:nvSpPr>
          <p:cNvPr id="5" name="Content Placeholder 4"/>
          <p:cNvSpPr>
            <a:spLocks noGrp="1"/>
          </p:cNvSpPr>
          <p:nvPr>
            <p:ph idx="1"/>
          </p:nvPr>
        </p:nvSpPr>
        <p:spPr>
          <a:xfrm>
            <a:off x="304800" y="838200"/>
            <a:ext cx="8405446" cy="5638800"/>
          </a:xfrm>
        </p:spPr>
        <p:txBody>
          <a:bodyPr>
            <a:normAutofit/>
          </a:bodyPr>
          <a:lstStyle/>
          <a:p>
            <a:pPr>
              <a:spcAft>
                <a:spcPts val="600"/>
              </a:spcAft>
            </a:pPr>
            <a:r>
              <a:rPr lang="en-US" sz="2800" b="1" dirty="0" smtClean="0">
                <a:latin typeface="Calibri" panose="020F0502020204030204" pitchFamily="34" charset="0"/>
              </a:rPr>
              <a:t>Future:</a:t>
            </a:r>
            <a:r>
              <a:rPr lang="en-US" sz="2800" dirty="0" smtClean="0">
                <a:latin typeface="Calibri" panose="020F0502020204030204" pitchFamily="34" charset="0"/>
              </a:rPr>
              <a:t>  translate activity to a large classroom</a:t>
            </a:r>
          </a:p>
          <a:p>
            <a:pPr lvl="1">
              <a:spcAft>
                <a:spcPts val="600"/>
              </a:spcAft>
            </a:pPr>
            <a:r>
              <a:rPr lang="en-US" sz="2400" dirty="0" smtClean="0">
                <a:solidFill>
                  <a:srgbClr val="002060"/>
                </a:solidFill>
                <a:latin typeface="Calibri" panose="020F0502020204030204" pitchFamily="34" charset="0"/>
              </a:rPr>
              <a:t>Teamwork assignment </a:t>
            </a:r>
            <a:r>
              <a:rPr lang="en-US" sz="2400" dirty="0" smtClean="0">
                <a:solidFill>
                  <a:srgbClr val="002060"/>
                </a:solidFill>
                <a:latin typeface="Calibri" panose="020F0502020204030204" pitchFamily="34" charset="0"/>
                <a:sym typeface="Wingdings" panose="05000000000000000000" pitchFamily="2" charset="2"/>
              </a:rPr>
              <a:t> groups of 4?</a:t>
            </a:r>
            <a:endParaRPr lang="en-US" sz="2400" dirty="0" smtClean="0">
              <a:solidFill>
                <a:srgbClr val="002060"/>
              </a:solidFill>
              <a:latin typeface="Calibri" panose="020F0502020204030204" pitchFamily="34" charset="0"/>
            </a:endParaRPr>
          </a:p>
          <a:p>
            <a:pPr lvl="1">
              <a:spcAft>
                <a:spcPts val="600"/>
              </a:spcAft>
            </a:pPr>
            <a:r>
              <a:rPr lang="en-US" sz="2400" dirty="0" smtClean="0">
                <a:solidFill>
                  <a:srgbClr val="002060"/>
                </a:solidFill>
                <a:latin typeface="Calibri" panose="020F0502020204030204" pitchFamily="34" charset="0"/>
              </a:rPr>
              <a:t>Convert activity to 1-2 page handout</a:t>
            </a:r>
          </a:p>
          <a:p>
            <a:pPr lvl="1">
              <a:spcAft>
                <a:spcPts val="600"/>
              </a:spcAft>
            </a:pPr>
            <a:r>
              <a:rPr lang="en-US" sz="2400" dirty="0" smtClean="0">
                <a:solidFill>
                  <a:srgbClr val="002060"/>
                </a:solidFill>
                <a:latin typeface="Calibri" panose="020F0502020204030204" pitchFamily="34" charset="0"/>
              </a:rPr>
              <a:t>List of substrates and other relevant molecules</a:t>
            </a:r>
          </a:p>
          <a:p>
            <a:pPr lvl="1">
              <a:spcAft>
                <a:spcPts val="600"/>
              </a:spcAft>
            </a:pPr>
            <a:r>
              <a:rPr lang="en-US" sz="2400" dirty="0" smtClean="0">
                <a:solidFill>
                  <a:srgbClr val="002060"/>
                </a:solidFill>
                <a:latin typeface="Calibri" panose="020F0502020204030204" pitchFamily="34" charset="0"/>
              </a:rPr>
              <a:t>One student picks catabolic type, another picks metabolic class, other two figure out metabolic pathway</a:t>
            </a:r>
          </a:p>
          <a:p>
            <a:pPr lvl="1">
              <a:spcAft>
                <a:spcPts val="600"/>
              </a:spcAft>
            </a:pPr>
            <a:r>
              <a:rPr lang="en-US" sz="2400" dirty="0" smtClean="0">
                <a:solidFill>
                  <a:srgbClr val="002060"/>
                </a:solidFill>
                <a:latin typeface="Calibri" panose="020F0502020204030204" pitchFamily="34" charset="0"/>
              </a:rPr>
              <a:t>Take turns</a:t>
            </a:r>
          </a:p>
          <a:p>
            <a:pPr lvl="1">
              <a:spcAft>
                <a:spcPts val="600"/>
              </a:spcAft>
            </a:pPr>
            <a:r>
              <a:rPr lang="en-US" sz="2400" dirty="0" smtClean="0">
                <a:solidFill>
                  <a:srgbClr val="002060"/>
                </a:solidFill>
              </a:rPr>
              <a:t>Formative:  </a:t>
            </a:r>
          </a:p>
          <a:p>
            <a:pPr lvl="2">
              <a:spcAft>
                <a:spcPts val="600"/>
              </a:spcAft>
            </a:pPr>
            <a:r>
              <a:rPr lang="en-US" sz="2200" b="1" dirty="0" smtClean="0">
                <a:solidFill>
                  <a:srgbClr val="C00000"/>
                </a:solidFill>
              </a:rPr>
              <a:t>clicker questions </a:t>
            </a:r>
          </a:p>
          <a:p>
            <a:pPr lvl="2">
              <a:spcAft>
                <a:spcPts val="600"/>
              </a:spcAft>
            </a:pPr>
            <a:r>
              <a:rPr lang="en-US" sz="2200" b="1" dirty="0" smtClean="0">
                <a:solidFill>
                  <a:srgbClr val="C00000"/>
                </a:solidFill>
              </a:rPr>
              <a:t>take picture of pathway and describe rationale in a minute paper</a:t>
            </a:r>
            <a:endParaRPr lang="en-US" sz="2200" b="1" dirty="0">
              <a:solidFill>
                <a:srgbClr val="C00000"/>
              </a:solidFill>
            </a:endParaRPr>
          </a:p>
        </p:txBody>
      </p:sp>
    </p:spTree>
    <p:extLst>
      <p:ext uri="{BB962C8B-B14F-4D97-AF65-F5344CB8AC3E}">
        <p14:creationId xmlns:p14="http://schemas.microsoft.com/office/powerpoint/2010/main" val="30333882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2"/>
          <p:cNvSpPr>
            <a:spLocks noGrp="1"/>
          </p:cNvSpPr>
          <p:nvPr>
            <p:ph idx="1"/>
          </p:nvPr>
        </p:nvSpPr>
        <p:spPr>
          <a:xfrm>
            <a:off x="726587" y="455491"/>
            <a:ext cx="7886700" cy="1127124"/>
          </a:xfrm>
        </p:spPr>
        <p:txBody>
          <a:bodyPr/>
          <a:lstStyle/>
          <a:p>
            <a:pPr marL="0" indent="0" algn="ctr">
              <a:buFont typeface="Arial" charset="0"/>
              <a:buNone/>
            </a:pPr>
            <a:r>
              <a:rPr lang="en-US" altLang="en-US" sz="6000" b="1" u="sng" dirty="0" smtClean="0"/>
              <a:t>Thank you!!!</a:t>
            </a:r>
          </a:p>
        </p:txBody>
      </p:sp>
      <p:pic>
        <p:nvPicPr>
          <p:cNvPr id="41988" name="Picture 4" descr="Image result for bacteria the only culture some people h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673" y="1793630"/>
            <a:ext cx="4715851" cy="377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03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8715" b="18715"/>
          <a:stretch/>
        </p:blipFill>
        <p:spPr>
          <a:xfrm>
            <a:off x="76217" y="76232"/>
            <a:ext cx="3352801" cy="2514601"/>
          </a:xfrm>
          <a:prstGeom prst="rect">
            <a:avLst/>
          </a:prstGeom>
        </p:spPr>
      </p:pic>
      <p:sp>
        <p:nvSpPr>
          <p:cNvPr id="2" name="Title 1"/>
          <p:cNvSpPr>
            <a:spLocks noGrp="1"/>
          </p:cNvSpPr>
          <p:nvPr>
            <p:ph type="title"/>
          </p:nvPr>
        </p:nvSpPr>
        <p:spPr>
          <a:xfrm>
            <a:off x="3657600" y="216602"/>
            <a:ext cx="5410200" cy="2297998"/>
          </a:xfrm>
          <a:solidFill>
            <a:schemeClr val="bg1"/>
          </a:solidFill>
        </p:spPr>
        <p:txBody>
          <a:bodyPr>
            <a:noAutofit/>
          </a:bodyPr>
          <a:lstStyle/>
          <a:p>
            <a:r>
              <a:rPr lang="en-US" sz="3600" i="1" dirty="0" smtClean="0"/>
              <a:t>Which is the correct draw-</a:t>
            </a:r>
            <a:r>
              <a:rPr lang="en-US" sz="3600" i="1" dirty="0" err="1" smtClean="0"/>
              <a:t>ing</a:t>
            </a:r>
            <a:r>
              <a:rPr lang="en-US" sz="3600" i="1" dirty="0" smtClean="0"/>
              <a:t> </a:t>
            </a:r>
            <a:r>
              <a:rPr lang="en-US" sz="3600" i="1" dirty="0"/>
              <a:t>of the Earth’s orbit around the sun as viewed from directly above the plane of the </a:t>
            </a:r>
            <a:r>
              <a:rPr lang="en-US" sz="3600" i="1" dirty="0" smtClean="0"/>
              <a:t>orbit?</a:t>
            </a:r>
            <a:endParaRPr lang="en-US" sz="3600" i="1" dirty="0"/>
          </a:p>
        </p:txBody>
      </p:sp>
      <p:grpSp>
        <p:nvGrpSpPr>
          <p:cNvPr id="3" name="Group 2"/>
          <p:cNvGrpSpPr/>
          <p:nvPr/>
        </p:nvGrpSpPr>
        <p:grpSpPr>
          <a:xfrm>
            <a:off x="211751" y="2667000"/>
            <a:ext cx="8398867" cy="3519059"/>
            <a:chOff x="211733" y="3042944"/>
            <a:chExt cx="8398867" cy="3519059"/>
          </a:xfrm>
        </p:grpSpPr>
        <p:sp>
          <p:nvSpPr>
            <p:cNvPr id="7" name="TextBox 6"/>
            <p:cNvSpPr txBox="1"/>
            <p:nvPr/>
          </p:nvSpPr>
          <p:spPr>
            <a:xfrm>
              <a:off x="211733" y="3324099"/>
              <a:ext cx="545149" cy="584775"/>
            </a:xfrm>
            <a:prstGeom prst="rect">
              <a:avLst/>
            </a:prstGeom>
            <a:noFill/>
          </p:spPr>
          <p:txBody>
            <a:bodyPr wrap="none" rtlCol="0">
              <a:spAutoFit/>
            </a:bodyPr>
            <a:lstStyle/>
            <a:p>
              <a:r>
                <a:rPr lang="en-US" sz="3200" b="1" dirty="0" smtClean="0"/>
                <a:t>A.</a:t>
              </a:r>
              <a:endParaRPr lang="en-US" sz="3200" b="1" dirty="0"/>
            </a:p>
          </p:txBody>
        </p:sp>
        <p:sp>
          <p:nvSpPr>
            <p:cNvPr id="8" name="TextBox 7"/>
            <p:cNvSpPr txBox="1"/>
            <p:nvPr/>
          </p:nvSpPr>
          <p:spPr>
            <a:xfrm>
              <a:off x="6204807" y="3698333"/>
              <a:ext cx="511679" cy="584775"/>
            </a:xfrm>
            <a:prstGeom prst="rect">
              <a:avLst/>
            </a:prstGeom>
            <a:noFill/>
          </p:spPr>
          <p:txBody>
            <a:bodyPr wrap="none" rtlCol="0">
              <a:spAutoFit/>
            </a:bodyPr>
            <a:lstStyle/>
            <a:p>
              <a:r>
                <a:rPr lang="en-US" sz="3200" b="1" dirty="0"/>
                <a:t>C</a:t>
              </a:r>
              <a:r>
                <a:rPr lang="en-US" sz="3200" b="1" dirty="0" smtClean="0"/>
                <a:t>.</a:t>
              </a:r>
              <a:endParaRPr lang="en-US" sz="3200" b="1" dirty="0"/>
            </a:p>
          </p:txBody>
        </p:sp>
        <p:sp>
          <p:nvSpPr>
            <p:cNvPr id="9" name="TextBox 8"/>
            <p:cNvSpPr txBox="1"/>
            <p:nvPr/>
          </p:nvSpPr>
          <p:spPr>
            <a:xfrm>
              <a:off x="3439886" y="5409645"/>
              <a:ext cx="524503" cy="584775"/>
            </a:xfrm>
            <a:prstGeom prst="rect">
              <a:avLst/>
            </a:prstGeom>
            <a:noFill/>
          </p:spPr>
          <p:txBody>
            <a:bodyPr wrap="none" rtlCol="0">
              <a:spAutoFit/>
            </a:bodyPr>
            <a:lstStyle/>
            <a:p>
              <a:r>
                <a:rPr lang="en-US" sz="3200" b="1" dirty="0"/>
                <a:t>B</a:t>
              </a:r>
              <a:r>
                <a:rPr lang="en-US" sz="3200" b="1" dirty="0" smtClean="0"/>
                <a:t>.</a:t>
              </a:r>
              <a:endParaRPr lang="en-US" sz="3200" b="1"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1043" y="4938498"/>
              <a:ext cx="1524000" cy="162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057" y="3100696"/>
              <a:ext cx="2514600" cy="134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3042944"/>
              <a:ext cx="1828800" cy="189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66292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808873" y="495300"/>
            <a:ext cx="4314825" cy="5753100"/>
          </a:xfrm>
          <a:prstGeom prst="rect">
            <a:avLst/>
          </a:prstGeom>
        </p:spPr>
      </p:pic>
      <p:pic>
        <p:nvPicPr>
          <p:cNvPr id="8" name="Picture 7"/>
          <p:cNvPicPr>
            <a:picLocks noChangeAspect="1"/>
          </p:cNvPicPr>
          <p:nvPr/>
        </p:nvPicPr>
        <p:blipFill>
          <a:blip r:embed="rId4"/>
          <a:stretch>
            <a:fillRect/>
          </a:stretch>
        </p:blipFill>
        <p:spPr>
          <a:xfrm>
            <a:off x="228600" y="990600"/>
            <a:ext cx="4515709" cy="4776764"/>
          </a:xfrm>
          <a:prstGeom prst="rect">
            <a:avLst/>
          </a:prstGeom>
        </p:spPr>
      </p:pic>
      <p:sp>
        <p:nvSpPr>
          <p:cNvPr id="2" name="Title 1"/>
          <p:cNvSpPr>
            <a:spLocks noGrp="1"/>
          </p:cNvSpPr>
          <p:nvPr>
            <p:ph type="title"/>
          </p:nvPr>
        </p:nvSpPr>
        <p:spPr>
          <a:xfrm>
            <a:off x="228600" y="353977"/>
            <a:ext cx="3276600" cy="560424"/>
          </a:xfrm>
        </p:spPr>
        <p:txBody>
          <a:bodyPr>
            <a:normAutofit/>
          </a:bodyPr>
          <a:lstStyle/>
          <a:p>
            <a:pPr algn="l"/>
            <a:r>
              <a:rPr lang="en-US" sz="3600" b="1" i="1" dirty="0" smtClean="0"/>
              <a:t>Animal Cell</a:t>
            </a:r>
            <a:endParaRPr lang="en-US" sz="3600" b="1" i="1" dirty="0"/>
          </a:p>
        </p:txBody>
      </p:sp>
      <p:sp>
        <p:nvSpPr>
          <p:cNvPr id="3" name="Rectangle 2"/>
          <p:cNvSpPr/>
          <p:nvPr/>
        </p:nvSpPr>
        <p:spPr>
          <a:xfrm>
            <a:off x="4607990" y="6377366"/>
            <a:ext cx="4572000" cy="4308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Ross M.H. and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Pawlina</a:t>
            </a:r>
            <a:r>
              <a:rPr kumimoji="0" lang="en-US" sz="1050" b="0" i="1" u="none" strike="noStrike" kern="1200" cap="none" spc="0" normalizeH="0" baseline="0" noProof="0" dirty="0">
                <a:ln>
                  <a:noFill/>
                </a:ln>
                <a:solidFill>
                  <a:prstClr val="black"/>
                </a:solidFill>
                <a:effectLst/>
                <a:uLnTx/>
                <a:uFillTx/>
                <a:latin typeface="Calibri"/>
                <a:ea typeface="+mn-ea"/>
                <a:cs typeface="+mn-cs"/>
              </a:rPr>
              <a:t> W. (2006) Histology a text and atlas with correlated cell and molecular biology, 5th </a:t>
            </a:r>
            <a:r>
              <a:rPr kumimoji="0" lang="en-US" sz="1050" b="0" i="1" u="none" strike="noStrike" kern="1200" cap="none" spc="0" normalizeH="0" baseline="0" noProof="0" dirty="0" err="1">
                <a:ln>
                  <a:noFill/>
                </a:ln>
                <a:solidFill>
                  <a:prstClr val="black"/>
                </a:solidFill>
                <a:effectLst/>
                <a:uLnTx/>
                <a:uFillTx/>
                <a:latin typeface="Calibri"/>
                <a:ea typeface="+mn-ea"/>
                <a:cs typeface="+mn-cs"/>
              </a:rPr>
              <a:t>edn</a:t>
            </a:r>
            <a:r>
              <a:rPr kumimoji="0" lang="en-US" sz="1050" b="0" i="1" u="none" strike="noStrike" kern="1200" cap="none" spc="0" normalizeH="0" baseline="0" noProof="0" dirty="0">
                <a:ln>
                  <a:noFill/>
                </a:ln>
                <a:solidFill>
                  <a:prstClr val="black"/>
                </a:solidFill>
                <a:effectLst/>
                <a:uLnTx/>
                <a:uFillTx/>
                <a:latin typeface="Calibri"/>
                <a:ea typeface="+mn-ea"/>
                <a:cs typeface="+mn-cs"/>
              </a:rPr>
              <a:t>., Baltimore: Lippincott Williams &amp; Wilkins. </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78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1"/>
            <a:ext cx="7886700" cy="1325563"/>
          </a:xfrm>
        </p:spPr>
        <p:txBody>
          <a:bodyPr>
            <a:normAutofit/>
          </a:bodyPr>
          <a:lstStyle/>
          <a:p>
            <a:r>
              <a:rPr lang="en-US" sz="3600" b="1" dirty="0"/>
              <a:t>Spend 20 seconds and try to memorize as many words as you can</a:t>
            </a:r>
          </a:p>
        </p:txBody>
      </p:sp>
      <p:grpSp>
        <p:nvGrpSpPr>
          <p:cNvPr id="6" name="Group 5"/>
          <p:cNvGrpSpPr/>
          <p:nvPr/>
        </p:nvGrpSpPr>
        <p:grpSpPr>
          <a:xfrm>
            <a:off x="76200" y="1905000"/>
            <a:ext cx="8839200" cy="2895600"/>
            <a:chOff x="76200" y="1905000"/>
            <a:chExt cx="8839200" cy="2895600"/>
          </a:xfrm>
        </p:grpSpPr>
        <p:sp>
          <p:nvSpPr>
            <p:cNvPr id="3" name="Content Placeholder 3"/>
            <p:cNvSpPr txBox="1">
              <a:spLocks/>
            </p:cNvSpPr>
            <p:nvPr/>
          </p:nvSpPr>
          <p:spPr>
            <a:xfrm>
              <a:off x="76200" y="1905000"/>
              <a:ext cx="3105150" cy="28194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defRPr/>
              </a:pPr>
              <a:r>
                <a:rPr lang="en-US" sz="3200" dirty="0" smtClean="0">
                  <a:solidFill>
                    <a:srgbClr val="800000"/>
                  </a:solidFill>
                </a:rPr>
                <a:t>Dollar bill</a:t>
              </a:r>
            </a:p>
            <a:p>
              <a:pPr marL="0" indent="0">
                <a:buFont typeface="Arial"/>
                <a:buNone/>
                <a:defRPr/>
              </a:pPr>
              <a:r>
                <a:rPr lang="en-US" sz="3200" dirty="0" smtClean="0">
                  <a:solidFill>
                    <a:srgbClr val="800000"/>
                  </a:solidFill>
                </a:rPr>
                <a:t>Dice</a:t>
              </a:r>
            </a:p>
            <a:p>
              <a:pPr marL="0" indent="0">
                <a:buFont typeface="Arial"/>
                <a:buNone/>
                <a:defRPr/>
              </a:pPr>
              <a:r>
                <a:rPr lang="en-US" sz="3200" dirty="0" smtClean="0">
                  <a:solidFill>
                    <a:srgbClr val="800000"/>
                  </a:solidFill>
                </a:rPr>
                <a:t>Tricycle</a:t>
              </a:r>
            </a:p>
            <a:p>
              <a:pPr marL="0" indent="0">
                <a:buFont typeface="Arial"/>
                <a:buNone/>
                <a:defRPr/>
              </a:pPr>
              <a:r>
                <a:rPr lang="en-US" sz="3200" dirty="0" smtClean="0">
                  <a:solidFill>
                    <a:srgbClr val="800000"/>
                  </a:solidFill>
                </a:rPr>
                <a:t>Four-leaf clover</a:t>
              </a:r>
            </a:p>
            <a:p>
              <a:pPr marL="0" indent="0">
                <a:buFont typeface="Arial"/>
                <a:buNone/>
                <a:defRPr/>
              </a:pPr>
              <a:r>
                <a:rPr lang="en-US" sz="3200" dirty="0" smtClean="0">
                  <a:solidFill>
                    <a:srgbClr val="800000"/>
                  </a:solidFill>
                </a:rPr>
                <a:t>Hand</a:t>
              </a:r>
            </a:p>
          </p:txBody>
        </p:sp>
        <p:sp>
          <p:nvSpPr>
            <p:cNvPr id="4" name="Content Placeholder 5"/>
            <p:cNvSpPr txBox="1">
              <a:spLocks/>
            </p:cNvSpPr>
            <p:nvPr/>
          </p:nvSpPr>
          <p:spPr>
            <a:xfrm>
              <a:off x="3295035" y="1905000"/>
              <a:ext cx="2343765" cy="28194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defRPr/>
              </a:pPr>
              <a:r>
                <a:rPr lang="en-US" sz="3200" dirty="0">
                  <a:solidFill>
                    <a:srgbClr val="800000"/>
                  </a:solidFill>
                </a:rPr>
                <a:t>Six-pack</a:t>
              </a:r>
            </a:p>
            <a:p>
              <a:pPr marL="0" indent="0">
                <a:buFont typeface="Arial"/>
                <a:buNone/>
                <a:defRPr/>
              </a:pPr>
              <a:r>
                <a:rPr lang="en-US" sz="3200" dirty="0">
                  <a:solidFill>
                    <a:srgbClr val="800000"/>
                  </a:solidFill>
                </a:rPr>
                <a:t>Seven-up</a:t>
              </a:r>
            </a:p>
            <a:p>
              <a:pPr marL="0" indent="0">
                <a:buFont typeface="Arial"/>
                <a:buNone/>
                <a:defRPr/>
              </a:pPr>
              <a:r>
                <a:rPr lang="en-US" sz="3200" dirty="0">
                  <a:solidFill>
                    <a:srgbClr val="800000"/>
                  </a:solidFill>
                </a:rPr>
                <a:t>Octopus</a:t>
              </a:r>
            </a:p>
            <a:p>
              <a:pPr marL="0" indent="0">
                <a:buFont typeface="Arial"/>
                <a:buNone/>
                <a:defRPr/>
              </a:pPr>
              <a:r>
                <a:rPr lang="en-US" sz="3200" dirty="0" smtClean="0">
                  <a:solidFill>
                    <a:srgbClr val="800000"/>
                  </a:solidFill>
                </a:rPr>
                <a:t>Cat lives</a:t>
              </a:r>
            </a:p>
            <a:p>
              <a:pPr marL="0" indent="0">
                <a:buFont typeface="Arial"/>
                <a:buNone/>
                <a:defRPr/>
              </a:pPr>
              <a:r>
                <a:rPr lang="en-US" sz="3200" dirty="0" smtClean="0">
                  <a:solidFill>
                    <a:srgbClr val="800000"/>
                  </a:solidFill>
                </a:rPr>
                <a:t>Bowling pins</a:t>
              </a:r>
            </a:p>
          </p:txBody>
        </p:sp>
        <p:sp>
          <p:nvSpPr>
            <p:cNvPr id="5" name="Content Placeholder 5"/>
            <p:cNvSpPr txBox="1">
              <a:spLocks/>
            </p:cNvSpPr>
            <p:nvPr/>
          </p:nvSpPr>
          <p:spPr>
            <a:xfrm>
              <a:off x="6161141" y="1905000"/>
              <a:ext cx="2754259" cy="28956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defRPr/>
              </a:pPr>
              <a:r>
                <a:rPr lang="en-US" sz="3200" dirty="0" smtClean="0">
                  <a:solidFill>
                    <a:srgbClr val="800000"/>
                  </a:solidFill>
                </a:rPr>
                <a:t>Football team</a:t>
              </a:r>
            </a:p>
            <a:p>
              <a:pPr marL="0" indent="0">
                <a:buFont typeface="Arial"/>
                <a:buNone/>
                <a:defRPr/>
              </a:pPr>
              <a:r>
                <a:rPr lang="en-US" sz="3200" dirty="0" smtClean="0">
                  <a:solidFill>
                    <a:srgbClr val="800000"/>
                  </a:solidFill>
                </a:rPr>
                <a:t>Dozen eggs</a:t>
              </a:r>
            </a:p>
            <a:p>
              <a:pPr marL="0" indent="0">
                <a:buFont typeface="Arial"/>
                <a:buNone/>
                <a:defRPr/>
              </a:pPr>
              <a:r>
                <a:rPr lang="en-US" sz="3200" dirty="0" smtClean="0">
                  <a:solidFill>
                    <a:srgbClr val="800000"/>
                  </a:solidFill>
                </a:rPr>
                <a:t>Unlucky Friday</a:t>
              </a:r>
            </a:p>
            <a:p>
              <a:pPr marL="0" indent="0">
                <a:buFont typeface="Arial"/>
                <a:buNone/>
                <a:defRPr/>
              </a:pPr>
              <a:r>
                <a:rPr lang="en-US" sz="3200" dirty="0" smtClean="0">
                  <a:solidFill>
                    <a:srgbClr val="800000"/>
                  </a:solidFill>
                </a:rPr>
                <a:t>Valentine’s Day</a:t>
              </a:r>
            </a:p>
            <a:p>
              <a:pPr marL="0" indent="0">
                <a:buFont typeface="Arial"/>
                <a:buNone/>
                <a:defRPr/>
              </a:pPr>
              <a:r>
                <a:rPr lang="en-US" sz="3200" dirty="0" smtClean="0">
                  <a:solidFill>
                    <a:srgbClr val="800000"/>
                  </a:solidFill>
                </a:rPr>
                <a:t>Quarter Hour</a:t>
              </a:r>
              <a:endParaRPr lang="en-US" sz="3200" dirty="0">
                <a:solidFill>
                  <a:srgbClr val="800000"/>
                </a:solidFill>
              </a:endParaRPr>
            </a:p>
          </p:txBody>
        </p:sp>
      </p:grpSp>
    </p:spTree>
    <p:extLst>
      <p:ext uri="{BB962C8B-B14F-4D97-AF65-F5344CB8AC3E}">
        <p14:creationId xmlns:p14="http://schemas.microsoft.com/office/powerpoint/2010/main" val="1415534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32"/>
            <a:ext cx="8686800" cy="990599"/>
          </a:xfrm>
        </p:spPr>
        <p:txBody>
          <a:bodyPr anchor="t" anchorCtr="0">
            <a:normAutofit fontScale="90000"/>
          </a:bodyPr>
          <a:lstStyle/>
          <a:p>
            <a:r>
              <a:rPr lang="en-US" b="1" dirty="0" smtClean="0"/>
              <a:t>How many words did you remember?</a:t>
            </a:r>
            <a:endParaRPr lang="en-US" b="1" dirty="0"/>
          </a:p>
        </p:txBody>
      </p:sp>
      <p:sp>
        <p:nvSpPr>
          <p:cNvPr id="4" name="TextBox 3"/>
          <p:cNvSpPr txBox="1"/>
          <p:nvPr/>
        </p:nvSpPr>
        <p:spPr>
          <a:xfrm>
            <a:off x="457227" y="990602"/>
            <a:ext cx="1851789" cy="5078313"/>
          </a:xfrm>
          <a:prstGeom prst="rect">
            <a:avLst/>
          </a:prstGeom>
          <a:noFill/>
        </p:spPr>
        <p:txBody>
          <a:bodyPr wrap="none" lIns="91440" rtlCol="0">
            <a:spAutoFit/>
          </a:bodyPr>
          <a:lstStyle/>
          <a:p>
            <a:pPr marL="342900" indent="-342900">
              <a:lnSpc>
                <a:spcPct val="150000"/>
              </a:lnSpc>
              <a:buFont typeface="+mj-lt"/>
              <a:buAutoNum type="alphaUcPeriod"/>
            </a:pPr>
            <a:r>
              <a:rPr lang="en-US" sz="3600" b="1" dirty="0" smtClean="0">
                <a:solidFill>
                  <a:srgbClr val="800000"/>
                </a:solidFill>
              </a:rPr>
              <a:t>  &gt;12</a:t>
            </a:r>
          </a:p>
          <a:p>
            <a:pPr marL="342900" indent="-342900">
              <a:lnSpc>
                <a:spcPct val="150000"/>
              </a:lnSpc>
              <a:buFont typeface="+mj-lt"/>
              <a:buAutoNum type="alphaUcPeriod"/>
            </a:pPr>
            <a:r>
              <a:rPr lang="en-US" sz="3600" b="1" dirty="0" smtClean="0">
                <a:solidFill>
                  <a:srgbClr val="800000"/>
                </a:solidFill>
              </a:rPr>
              <a:t>  10-12</a:t>
            </a:r>
          </a:p>
          <a:p>
            <a:pPr marL="342900" indent="-342900">
              <a:lnSpc>
                <a:spcPct val="150000"/>
              </a:lnSpc>
              <a:buFont typeface="+mj-lt"/>
              <a:buAutoNum type="alphaUcPeriod"/>
            </a:pPr>
            <a:r>
              <a:rPr lang="en-US" sz="3600" b="1" dirty="0" smtClean="0">
                <a:solidFill>
                  <a:srgbClr val="800000"/>
                </a:solidFill>
              </a:rPr>
              <a:t>  7-10</a:t>
            </a:r>
          </a:p>
          <a:p>
            <a:pPr marL="342900" indent="-342900">
              <a:lnSpc>
                <a:spcPct val="150000"/>
              </a:lnSpc>
              <a:buFont typeface="+mj-lt"/>
              <a:buAutoNum type="alphaUcPeriod"/>
            </a:pPr>
            <a:r>
              <a:rPr lang="en-US" sz="3600" b="1" dirty="0" smtClean="0">
                <a:solidFill>
                  <a:srgbClr val="800000"/>
                </a:solidFill>
              </a:rPr>
              <a:t>  4-6</a:t>
            </a:r>
          </a:p>
          <a:p>
            <a:pPr marL="342900" indent="-342900">
              <a:lnSpc>
                <a:spcPct val="150000"/>
              </a:lnSpc>
              <a:buFont typeface="+mj-lt"/>
              <a:buAutoNum type="alphaUcPeriod"/>
            </a:pPr>
            <a:r>
              <a:rPr lang="en-US" sz="3600" b="1" dirty="0" smtClean="0">
                <a:solidFill>
                  <a:srgbClr val="800000"/>
                </a:solidFill>
              </a:rPr>
              <a:t>  1-3</a:t>
            </a:r>
          </a:p>
          <a:p>
            <a:pPr marL="342900" indent="-342900">
              <a:lnSpc>
                <a:spcPct val="150000"/>
              </a:lnSpc>
              <a:buFont typeface="+mj-lt"/>
              <a:buAutoNum type="alphaUcPeriod"/>
            </a:pPr>
            <a:r>
              <a:rPr lang="en-US" sz="3600" b="1" dirty="0" smtClean="0">
                <a:solidFill>
                  <a:srgbClr val="800000"/>
                </a:solidFill>
              </a:rPr>
              <a:t>  0</a:t>
            </a:r>
            <a:endParaRPr lang="en-US" sz="3600" b="1" dirty="0">
              <a:solidFill>
                <a:srgbClr val="800000"/>
              </a:solidFill>
            </a:endParaRPr>
          </a:p>
        </p:txBody>
      </p:sp>
    </p:spTree>
    <p:extLst>
      <p:ext uri="{BB962C8B-B14F-4D97-AF65-F5344CB8AC3E}">
        <p14:creationId xmlns:p14="http://schemas.microsoft.com/office/powerpoint/2010/main" val="2196047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1843"/>
            <a:ext cx="7543800" cy="1450757"/>
          </a:xfrm>
        </p:spPr>
        <p:txBody>
          <a:bodyPr>
            <a:normAutofit fontScale="90000"/>
          </a:bodyPr>
          <a:lstStyle/>
          <a:p>
            <a:r>
              <a:rPr lang="en-US" dirty="0" smtClean="0">
                <a:latin typeface="+mn-lt"/>
              </a:rPr>
              <a:t>The constructivist view of learning</a:t>
            </a:r>
            <a:br>
              <a:rPr lang="en-US" dirty="0" smtClean="0">
                <a:latin typeface="+mn-lt"/>
              </a:rPr>
            </a:br>
            <a:r>
              <a:rPr lang="en-US" sz="2200" dirty="0" smtClean="0">
                <a:latin typeface="+mn-lt"/>
              </a:rPr>
              <a:t>Jean Piaget, John Dewey, David </a:t>
            </a:r>
            <a:r>
              <a:rPr lang="en-US" sz="2200" dirty="0" err="1" smtClean="0">
                <a:latin typeface="+mn-lt"/>
              </a:rPr>
              <a:t>Ausubel</a:t>
            </a:r>
            <a:r>
              <a:rPr lang="en-US" sz="2200" dirty="0" smtClean="0">
                <a:latin typeface="+mn-lt"/>
              </a:rPr>
              <a:t>, </a:t>
            </a:r>
            <a:r>
              <a:rPr lang="en-US" sz="2200" i="1" dirty="0" smtClean="0">
                <a:latin typeface="+mn-lt"/>
              </a:rPr>
              <a:t>et al.</a:t>
            </a:r>
            <a:endParaRPr lang="en-US" sz="2200" i="1" dirty="0">
              <a:latin typeface="+mn-lt"/>
            </a:endParaRPr>
          </a:p>
        </p:txBody>
      </p:sp>
      <p:sp>
        <p:nvSpPr>
          <p:cNvPr id="6" name="Rectangle 13"/>
          <p:cNvSpPr>
            <a:spLocks/>
          </p:cNvSpPr>
          <p:nvPr/>
        </p:nvSpPr>
        <p:spPr bwMode="auto">
          <a:xfrm>
            <a:off x="838202" y="5397730"/>
            <a:ext cx="7848600" cy="914400"/>
          </a:xfrm>
          <a:prstGeom prst="rect">
            <a:avLst/>
          </a:prstGeom>
          <a:noFill/>
          <a:ln w="12700">
            <a:noFill/>
            <a:miter lim="800000"/>
            <a:headEnd/>
            <a:tailEnd/>
          </a:ln>
        </p:spPr>
        <p:txBody>
          <a:bodyPr lIns="0" tIns="0" rIns="0" bIns="0"/>
          <a:lstStyle/>
          <a:p>
            <a:pPr algn="ctr" defTabSz="457200" eaLnBrk="0" hangingPunct="0">
              <a:spcBef>
                <a:spcPts val="1438"/>
              </a:spcBef>
            </a:pPr>
            <a:r>
              <a:rPr lang="en-US" sz="2800" b="1" dirty="0">
                <a:solidFill>
                  <a:prstClr val="black"/>
                </a:solidFill>
                <a:ea typeface="ＭＳ Ｐゴシック" pitchFamily="34" charset="-128"/>
                <a:cs typeface="Arial"/>
                <a:sym typeface="Comic Sans MS" pitchFamily="66" charset="0"/>
              </a:rPr>
              <a:t>We can’t put our knowledge into their heads.</a:t>
            </a:r>
          </a:p>
          <a:p>
            <a:pPr algn="ctr" defTabSz="457200" eaLnBrk="0" hangingPunct="0">
              <a:spcBef>
                <a:spcPts val="500"/>
              </a:spcBef>
            </a:pPr>
            <a:r>
              <a:rPr lang="en-US" sz="2800" b="1" dirty="0">
                <a:solidFill>
                  <a:prstClr val="black"/>
                </a:solidFill>
                <a:ea typeface="ＭＳ Ｐゴシック" pitchFamily="34" charset="-128"/>
                <a:cs typeface="Arial"/>
                <a:sym typeface="Comic Sans MS" pitchFamily="66" charset="0"/>
              </a:rPr>
              <a:t>The process must be learner-centered! </a:t>
            </a:r>
          </a:p>
        </p:txBody>
      </p:sp>
      <p:grpSp>
        <p:nvGrpSpPr>
          <p:cNvPr id="8" name="Group 7"/>
          <p:cNvGrpSpPr/>
          <p:nvPr/>
        </p:nvGrpSpPr>
        <p:grpSpPr>
          <a:xfrm>
            <a:off x="228600" y="1814478"/>
            <a:ext cx="7895970" cy="3632200"/>
            <a:chOff x="309373" y="1814478"/>
            <a:chExt cx="10527960" cy="3632200"/>
          </a:xfrm>
        </p:grpSpPr>
        <p:pic>
          <p:nvPicPr>
            <p:cNvPr id="3"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Lst>
            </a:blip>
            <a:srcRect/>
            <a:stretch>
              <a:fillRect/>
            </a:stretch>
          </p:blipFill>
          <p:spPr bwMode="auto">
            <a:xfrm>
              <a:off x="5994400" y="1814478"/>
              <a:ext cx="4842933" cy="3632200"/>
            </a:xfrm>
            <a:prstGeom prst="rect">
              <a:avLst/>
            </a:prstGeom>
            <a:noFill/>
            <a:ln w="9525">
              <a:noFill/>
              <a:miter lim="800000"/>
              <a:headEnd/>
              <a:tailEnd/>
            </a:ln>
          </p:spPr>
        </p:pic>
        <p:pic>
          <p:nvPicPr>
            <p:cNvPr id="4" name="Picture 2"/>
            <p:cNvPicPr>
              <a:picLocks noChangeArrowheads="1"/>
            </p:cNvPicPr>
            <p:nvPr/>
          </p:nvPicPr>
          <p:blipFill>
            <a:blip r:embed="rId5" cstate="print">
              <a:lum contrast="2000"/>
            </a:blip>
            <a:srcRect l="4099"/>
            <a:stretch>
              <a:fillRect/>
            </a:stretch>
          </p:blipFill>
          <p:spPr bwMode="auto">
            <a:xfrm>
              <a:off x="1845733" y="3506982"/>
              <a:ext cx="1981200" cy="1549400"/>
            </a:xfrm>
            <a:prstGeom prst="rect">
              <a:avLst/>
            </a:prstGeom>
            <a:noFill/>
            <a:ln w="9525">
              <a:noFill/>
              <a:miter lim="800000"/>
              <a:headEnd/>
              <a:tailEnd/>
            </a:ln>
          </p:spPr>
        </p:pic>
        <p:sp>
          <p:nvSpPr>
            <p:cNvPr id="5" name="Line 4"/>
            <p:cNvSpPr>
              <a:spLocks noChangeShapeType="1"/>
            </p:cNvSpPr>
            <p:nvPr/>
          </p:nvSpPr>
          <p:spPr bwMode="auto">
            <a:xfrm>
              <a:off x="4531440" y="4186238"/>
              <a:ext cx="1083733" cy="1588"/>
            </a:xfrm>
            <a:prstGeom prst="line">
              <a:avLst/>
            </a:prstGeom>
            <a:noFill/>
            <a:ln w="57150">
              <a:solidFill>
                <a:srgbClr val="660066"/>
              </a:solidFill>
              <a:round/>
              <a:headEnd/>
              <a:tailEnd type="arrow" w="med" len="med"/>
            </a:ln>
          </p:spPr>
          <p:txBody>
            <a:bodyPr lIns="0" tIns="0" rIns="0" bIns="0"/>
            <a:lstStyle/>
            <a:p>
              <a:pPr defTabSz="457200"/>
              <a:endParaRPr lang="en-US">
                <a:solidFill>
                  <a:prstClr val="black"/>
                </a:solidFill>
              </a:endParaRPr>
            </a:p>
          </p:txBody>
        </p:sp>
        <p:sp>
          <p:nvSpPr>
            <p:cNvPr id="7" name="Rectangle 13"/>
            <p:cNvSpPr>
              <a:spLocks/>
            </p:cNvSpPr>
            <p:nvPr/>
          </p:nvSpPr>
          <p:spPr bwMode="auto">
            <a:xfrm>
              <a:off x="309373" y="1905000"/>
              <a:ext cx="5685031" cy="1133352"/>
            </a:xfrm>
            <a:prstGeom prst="rect">
              <a:avLst/>
            </a:prstGeom>
            <a:noFill/>
            <a:ln w="12700">
              <a:noFill/>
              <a:miter lim="800000"/>
              <a:headEnd/>
              <a:tailEnd/>
            </a:ln>
          </p:spPr>
          <p:txBody>
            <a:bodyPr lIns="0" tIns="0" rIns="0" bIns="0"/>
            <a:lstStyle/>
            <a:p>
              <a:pPr defTabSz="457200" eaLnBrk="0" hangingPunct="0">
                <a:spcBef>
                  <a:spcPts val="1438"/>
                </a:spcBef>
              </a:pPr>
              <a:r>
                <a:rPr lang="en-US" sz="2400" b="1" dirty="0">
                  <a:solidFill>
                    <a:prstClr val="black"/>
                  </a:solidFill>
                  <a:ea typeface="ＭＳ Ｐゴシック" pitchFamily="34" charset="-128"/>
                  <a:cs typeface="Arial"/>
                  <a:sym typeface="Comic Sans MS" pitchFamily="66" charset="0"/>
                </a:rPr>
                <a:t>Each student must grow a unique </a:t>
              </a:r>
              <a:r>
                <a:rPr lang="en-US" sz="2400" b="1" dirty="0" smtClean="0">
                  <a:solidFill>
                    <a:prstClr val="black"/>
                  </a:solidFill>
                  <a:ea typeface="ＭＳ Ｐゴシック" pitchFamily="34" charset="-128"/>
                  <a:cs typeface="Arial"/>
                  <a:sym typeface="Comic Sans MS" pitchFamily="66" charset="0"/>
                </a:rPr>
                <a:t>knowledge </a:t>
              </a:r>
              <a:r>
                <a:rPr lang="en-US" sz="2400" b="1" dirty="0">
                  <a:solidFill>
                    <a:prstClr val="black"/>
                  </a:solidFill>
                  <a:ea typeface="ＭＳ Ｐゴシック" pitchFamily="34" charset="-128"/>
                  <a:cs typeface="Arial"/>
                  <a:sym typeface="Comic Sans MS" pitchFamily="66" charset="0"/>
                </a:rPr>
                <a:t>structure from experiences</a:t>
              </a:r>
              <a:r>
                <a:rPr lang="en-US" sz="2400" b="1" dirty="0">
                  <a:solidFill>
                    <a:prstClr val="black"/>
                  </a:solidFill>
                  <a:ea typeface="ＭＳ Ｐゴシック" pitchFamily="34" charset="-128"/>
                  <a:sym typeface="Comic Sans MS" pitchFamily="66" charset="0"/>
                </a:rPr>
                <a:t>.</a:t>
              </a:r>
            </a:p>
          </p:txBody>
        </p:sp>
      </p:grpSp>
      <p:sp>
        <p:nvSpPr>
          <p:cNvPr id="10" name="Slide Number Placeholder 3"/>
          <p:cNvSpPr txBox="1">
            <a:spLocks/>
          </p:cNvSpPr>
          <p:nvPr/>
        </p:nvSpPr>
        <p:spPr>
          <a:xfrm>
            <a:off x="6553202" y="6356374"/>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A35C51AA-6A92-404A-B71A-114F80EA6F22}" type="slidenum">
              <a:rPr lang="en-US" smtClean="0">
                <a:solidFill>
                  <a:sysClr val="windowText" lastClr="000000">
                    <a:tint val="75000"/>
                  </a:sysClr>
                </a:solidFill>
                <a:latin typeface="+mn-lt"/>
              </a:rPr>
              <a:pPr>
                <a:defRPr/>
              </a:pPr>
              <a:t>8</a:t>
            </a:fld>
            <a:endParaRPr lang="en-US" dirty="0">
              <a:solidFill>
                <a:sysClr val="windowText" lastClr="000000">
                  <a:tint val="75000"/>
                </a:sysClr>
              </a:solidFill>
              <a:latin typeface="+mn-lt"/>
            </a:endParaRPr>
          </a:p>
        </p:txBody>
      </p:sp>
      <p:pic>
        <p:nvPicPr>
          <p:cNvPr id="11" name="Picture 3" descr="brain_dump.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52400"/>
            <a:ext cx="1904994" cy="238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609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They all spent the same amount of time practicing for a math test – who earned the best grade?</a:t>
            </a:r>
            <a:endParaRPr lang="en-US" sz="3600" dirty="0"/>
          </a:p>
        </p:txBody>
      </p:sp>
      <p:pic>
        <p:nvPicPr>
          <p:cNvPr id="6" name="Picture 5" descr="massed_v_spac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8481"/>
            <a:ext cx="8229600" cy="4533900"/>
          </a:xfrm>
          <a:prstGeom prst="rect">
            <a:avLst/>
          </a:prstGeom>
        </p:spPr>
      </p:pic>
      <p:sp>
        <p:nvSpPr>
          <p:cNvPr id="8" name="TextBox 7"/>
          <p:cNvSpPr txBox="1"/>
          <p:nvPr/>
        </p:nvSpPr>
        <p:spPr>
          <a:xfrm>
            <a:off x="76227" y="6418664"/>
            <a:ext cx="3977243" cy="369332"/>
          </a:xfrm>
          <a:prstGeom prst="rect">
            <a:avLst/>
          </a:prstGeom>
          <a:noFill/>
        </p:spPr>
        <p:txBody>
          <a:bodyPr wrap="none" rtlCol="0">
            <a:spAutoFit/>
          </a:bodyPr>
          <a:lstStyle/>
          <a:p>
            <a:r>
              <a:rPr lang="en-US" dirty="0" smtClean="0">
                <a:solidFill>
                  <a:prstClr val="black"/>
                </a:solidFill>
              </a:rPr>
              <a:t>this is an illustration – not an actual case</a:t>
            </a:r>
            <a:endParaRPr lang="en-US" dirty="0">
              <a:solidFill>
                <a:prstClr val="black"/>
              </a:solidFill>
            </a:endParaRPr>
          </a:p>
        </p:txBody>
      </p:sp>
    </p:spTree>
    <p:extLst>
      <p:ext uri="{BB962C8B-B14F-4D97-AF65-F5344CB8AC3E}">
        <p14:creationId xmlns:p14="http://schemas.microsoft.com/office/powerpoint/2010/main" val="2390772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2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ppt/theme/theme5.xml><?xml version="1.0" encoding="utf-8"?>
<a:theme xmlns:a="http://schemas.openxmlformats.org/drawingml/2006/main" name="4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TotalTime>
  <Words>2288</Words>
  <Application>Microsoft Office PowerPoint</Application>
  <PresentationFormat>On-screen Show (4:3)</PresentationFormat>
  <Paragraphs>304</Paragraphs>
  <Slides>33</Slides>
  <Notes>22</Notes>
  <HiddenSlides>0</HiddenSlides>
  <MMClips>0</MMClips>
  <ScaleCrop>false</ScaleCrop>
  <HeadingPairs>
    <vt:vector size="4" baseType="variant">
      <vt:variant>
        <vt:lpstr>Theme</vt:lpstr>
      </vt:variant>
      <vt:variant>
        <vt:i4>5</vt:i4>
      </vt:variant>
      <vt:variant>
        <vt:lpstr>Slide Titles</vt:lpstr>
      </vt:variant>
      <vt:variant>
        <vt:i4>33</vt:i4>
      </vt:variant>
    </vt:vector>
  </HeadingPairs>
  <TitlesOfParts>
    <vt:vector size="38" baseType="lpstr">
      <vt:lpstr>Office Theme</vt:lpstr>
      <vt:lpstr>Retrospect</vt:lpstr>
      <vt:lpstr>1_Retrospect</vt:lpstr>
      <vt:lpstr>2_Retrospect</vt:lpstr>
      <vt:lpstr>4_Retrospect</vt:lpstr>
      <vt:lpstr>Summer Institutes Program on Scientific Teaching and the Development of a Teachable Tidbit”</vt:lpstr>
      <vt:lpstr>Goals of the Summer Institutes</vt:lpstr>
      <vt:lpstr>What is Scientific Teaching?</vt:lpstr>
      <vt:lpstr>Which is the correct draw-ing of the Earth’s orbit around the sun as viewed from directly above the plane of the orbit?</vt:lpstr>
      <vt:lpstr>Animal Cell</vt:lpstr>
      <vt:lpstr>Spend 20 seconds and try to memorize as many words as you can</vt:lpstr>
      <vt:lpstr>How many words did you remember?</vt:lpstr>
      <vt:lpstr>The constructivist view of learning Jean Piaget, John Dewey, David Ausubel, et al.</vt:lpstr>
      <vt:lpstr>They all spent the same amount of time practicing for a math test – who earned the best grade?</vt:lpstr>
      <vt:lpstr>Short term intensive studying   • temporarily modifies pre-existing synapses     • fades in a few hours or days  Distributed (spaced) studying   • induces transcription     • long-term changes including neurogenesis     • can last weeks, months, or longer</vt:lpstr>
      <vt:lpstr>Ask, don’t tell.  The person doing the talking is doing the learning because they are retrieving information.</vt:lpstr>
      <vt:lpstr>Scientific Teaching Themes</vt:lpstr>
      <vt:lpstr>Diversity, Inclusion, &amp; Learning</vt:lpstr>
      <vt:lpstr>PowerPoint Presentation</vt:lpstr>
      <vt:lpstr>PowerPoint Presentation</vt:lpstr>
      <vt:lpstr>Backward Design: Objectives Drive Assessment and Instruction</vt:lpstr>
      <vt:lpstr>PowerPoint Presentation</vt:lpstr>
      <vt:lpstr>Alignment: example</vt:lpstr>
      <vt:lpstr>Learning Goal 3: Know parts and functions of cells</vt:lpstr>
      <vt:lpstr>Elite Eight Organelle Tournament</vt:lpstr>
      <vt:lpstr>ELITE EIGHT ORGANELLE TOURNAMENT</vt:lpstr>
      <vt:lpstr>More on Growth Mindset: Carol Dweck, Mindset: The New Psychology of Success (Random House 2006)</vt:lpstr>
      <vt:lpstr>Characterization of prokaryotic catabolic types and metabolic classes.</vt:lpstr>
      <vt:lpstr>Background</vt:lpstr>
      <vt:lpstr>PowerPoint Presentation</vt:lpstr>
      <vt:lpstr>PowerPoint Presentation</vt:lpstr>
      <vt:lpstr>Teachable Tidbit Activity</vt:lpstr>
      <vt:lpstr>PowerPoint Presentation</vt:lpstr>
      <vt:lpstr>PowerPoint Presentation</vt:lpstr>
      <vt:lpstr>Hints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Teaching</dc:title>
  <dc:creator>Richard Knapp</dc:creator>
  <cp:lastModifiedBy>Richard Knapp</cp:lastModifiedBy>
  <cp:revision>21</cp:revision>
  <dcterms:created xsi:type="dcterms:W3CDTF">2019-04-10T19:30:49Z</dcterms:created>
  <dcterms:modified xsi:type="dcterms:W3CDTF">2019-04-12T15:47:34Z</dcterms:modified>
</cp:coreProperties>
</file>