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1FC11-5146-4725-AF45-10E213E7FAEF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D881B-FAF3-4115-B305-07695DAD3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3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NSM tertiary_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 userDrawn="1"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5382" y="289970"/>
            <a:ext cx="83106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33400" y="124618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solidFill>
                  <a:schemeClr val="bg1">
                    <a:lumMod val="50000"/>
                  </a:schemeClr>
                </a:solidFill>
              </a:rPr>
              <a:t>Converting Your Lab from Verification to Inquiry</a:t>
            </a:r>
            <a:endParaRPr lang="en-US" sz="6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5449" y="3334970"/>
            <a:ext cx="5867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Faculty Development Workshop</a:t>
            </a:r>
          </a:p>
          <a:p>
            <a:pPr algn="ctr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November 6, 2012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6641" y="4620985"/>
            <a:ext cx="5157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Donna L. Pattison, </a:t>
            </a:r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PhD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Instructional Professor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Department of Biology &amp; Biochemistry</a:t>
            </a:r>
            <a:endParaRPr lang="en-US" sz="2400" b="1" i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599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95590"/>
            <a:ext cx="571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Evaluation</a:t>
            </a:r>
            <a:endParaRPr lang="en-US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1371600"/>
            <a:ext cx="70104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400" dirty="0" smtClean="0"/>
              <a:t>Student evaluation is rubric based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400" dirty="0" smtClean="0"/>
              <a:t>Includes points for creativity and effort</a:t>
            </a:r>
          </a:p>
          <a:p>
            <a:pPr marL="342900" indent="-342900"/>
            <a:r>
              <a:rPr lang="en-US" sz="2400" dirty="0"/>
              <a:t>	</a:t>
            </a:r>
            <a:r>
              <a:rPr lang="en-US" sz="2400" dirty="0" smtClean="0"/>
              <a:t>a) Team feedback on the productivity of group </a:t>
            </a:r>
            <a:endParaRPr lang="en-US" sz="2400" dirty="0" smtClean="0"/>
          </a:p>
          <a:p>
            <a:pPr marL="342900" indent="-342900"/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en-US" sz="2400" dirty="0" smtClean="0"/>
              <a:t> members </a:t>
            </a:r>
            <a:r>
              <a:rPr lang="en-US" sz="2400" dirty="0" smtClean="0"/>
              <a:t>(filled </a:t>
            </a:r>
            <a:r>
              <a:rPr lang="en-US" sz="2400" dirty="0" smtClean="0"/>
              <a:t>out </a:t>
            </a:r>
            <a:r>
              <a:rPr lang="en-US" sz="2400" dirty="0" smtClean="0"/>
              <a:t>outside of </a:t>
            </a:r>
            <a:r>
              <a:rPr lang="en-US" sz="2400" dirty="0" smtClean="0"/>
              <a:t>class)</a:t>
            </a:r>
          </a:p>
          <a:p>
            <a:pPr marL="342900" indent="-342900"/>
            <a:r>
              <a:rPr lang="en-US" sz="2400" dirty="0"/>
              <a:t>	</a:t>
            </a:r>
            <a:r>
              <a:rPr lang="en-US" sz="2400" dirty="0" smtClean="0"/>
              <a:t>b) If you’ve spent much time in the lab, you </a:t>
            </a:r>
            <a:r>
              <a:rPr lang="en-US" sz="2400" dirty="0" smtClean="0"/>
              <a:t>often</a:t>
            </a:r>
          </a:p>
          <a:p>
            <a:pPr marL="342900" indent="-342900"/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en-US" sz="2400" dirty="0" smtClean="0"/>
              <a:t> </a:t>
            </a:r>
            <a:r>
              <a:rPr lang="en-US" sz="2400" dirty="0" smtClean="0"/>
              <a:t>know which </a:t>
            </a:r>
            <a:r>
              <a:rPr lang="en-US" sz="2400" dirty="0" smtClean="0"/>
              <a:t>groups put </a:t>
            </a:r>
            <a:r>
              <a:rPr lang="en-US" sz="2400" dirty="0" smtClean="0"/>
              <a:t>a lot of effort in </a:t>
            </a:r>
            <a:r>
              <a:rPr lang="en-US" sz="2400" dirty="0" smtClean="0"/>
              <a:t>and</a:t>
            </a:r>
          </a:p>
          <a:p>
            <a:pPr marL="342900" indent="-342900"/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en-US" sz="2400" dirty="0" smtClean="0"/>
              <a:t> </a:t>
            </a:r>
            <a:r>
              <a:rPr lang="en-US" sz="2400" dirty="0" smtClean="0"/>
              <a:t>which did the </a:t>
            </a:r>
            <a:r>
              <a:rPr lang="en-US" sz="2400" dirty="0" smtClean="0"/>
              <a:t>minimum before they present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</a:pPr>
            <a:r>
              <a:rPr lang="en-US" sz="2400" dirty="0" smtClean="0"/>
              <a:t> </a:t>
            </a:r>
          </a:p>
          <a:p>
            <a:pPr marL="342900" indent="-342900"/>
            <a:endParaRPr lang="en-US" sz="2400" dirty="0" smtClean="0"/>
          </a:p>
          <a:p>
            <a:pPr marL="342900" indent="-342900"/>
            <a:r>
              <a:rPr lang="en-US" sz="2400" dirty="0"/>
              <a:t>	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6" name="Picture 2" descr="C:\Users\Donna Pattison\AppData\Local\Microsoft\Windows\Temporary Internet Files\Content.IE5\31URBBFL\MC90021322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152400"/>
            <a:ext cx="1738312" cy="1819275"/>
          </a:xfrm>
          <a:prstGeom prst="rect">
            <a:avLst/>
          </a:prstGeom>
          <a:noFill/>
        </p:spPr>
      </p:pic>
      <p:pic>
        <p:nvPicPr>
          <p:cNvPr id="7" name="Picture 3" descr="C:\Users\Donna Pattison\AppData\Local\Microsoft\Windows\Temporary Internet Files\Content.IE5\DCF4DU8D\MC90036119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883" y="4652682"/>
            <a:ext cx="1710486" cy="1712259"/>
          </a:xfrm>
          <a:prstGeom prst="rect">
            <a:avLst/>
          </a:prstGeom>
          <a:noFill/>
        </p:spPr>
      </p:pic>
      <p:pic>
        <p:nvPicPr>
          <p:cNvPr id="8" name="Picture 4" descr="C:\Users\Donna Pattison\AppData\Local\Microsoft\Windows\Temporary Internet Files\Content.IE5\31URBBFL\MC90044131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4738687"/>
            <a:ext cx="2119313" cy="21193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4911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4572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	                      </a:t>
            </a:r>
            <a:r>
              <a:rPr lang="en-US" b="1" u="sng" dirty="0" smtClean="0"/>
              <a:t>Cookbook Lab	               Guided Inquiry   	          Open Inquiry</a:t>
            </a:r>
            <a:endParaRPr lang="en-US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371600"/>
            <a:ext cx="1676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Purpose: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u="sng" dirty="0" smtClean="0"/>
              <a:t>Advantages: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u="sng" dirty="0" smtClean="0"/>
              <a:t>Disadvantages: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202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304800"/>
            <a:ext cx="571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Does it Work?</a:t>
            </a:r>
            <a:endParaRPr lang="en-US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394169"/>
            <a:ext cx="7696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Luckie</a:t>
            </a:r>
            <a:r>
              <a:rPr lang="en-US" sz="2400" dirty="0" smtClean="0"/>
              <a:t> et al (2004):  78% of comments from students in inquiry-based labs were positive </a:t>
            </a:r>
            <a:r>
              <a:rPr lang="en-US" sz="2400" dirty="0" err="1" smtClean="0"/>
              <a:t>vs</a:t>
            </a:r>
            <a:r>
              <a:rPr lang="en-US" sz="2400" dirty="0" smtClean="0"/>
              <a:t> 20% in traditional labs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Myers and Burgess (2003):  Students completing inquiry-based labs critiques and designed experiments better then those who did not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Suits (2004) found SEM majors taught chemistry via inquiry scored higher in tests </a:t>
            </a:r>
            <a:r>
              <a:rPr lang="en-US" sz="2400" dirty="0" smtClean="0"/>
              <a:t>evaluating </a:t>
            </a:r>
            <a:r>
              <a:rPr lang="en-US" sz="2400" dirty="0" smtClean="0"/>
              <a:t>their ability to design, conduct, interpret, and report results for experiments</a:t>
            </a:r>
          </a:p>
          <a:p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558118"/>
            <a:ext cx="8310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Handbook of College Science Teaching (2006) NSTA Press.</a:t>
            </a:r>
          </a:p>
          <a:p>
            <a:pPr algn="ctr"/>
            <a:r>
              <a:rPr lang="en-US" i="1" dirty="0" smtClean="0"/>
              <a:t>Chapter 21: Converting Your Lab from Verification to Inquiry by French and Russell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998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5800" y="304800"/>
            <a:ext cx="81534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+mj-lt"/>
              </a:rPr>
              <a:t>Things to Consider:</a:t>
            </a:r>
          </a:p>
          <a:p>
            <a:endParaRPr lang="en-US" dirty="0"/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sz="2000" dirty="0" smtClean="0"/>
              <a:t>Building student lab skills and enthusiasm prior to implementation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sz="2000" dirty="0" smtClean="0"/>
              <a:t>Guiding students through the process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sz="2000" dirty="0" smtClean="0"/>
              <a:t>Resources and space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sz="2000" dirty="0" smtClean="0"/>
              <a:t>Time management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sz="2000" dirty="0" smtClean="0"/>
              <a:t>Evaluation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sz="2000" dirty="0" smtClean="0"/>
              <a:t>TA Training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845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990600"/>
            <a:ext cx="7543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329625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The Project Flow</a:t>
            </a:r>
            <a:endParaRPr lang="en-US" sz="3200" b="1" dirty="0"/>
          </a:p>
        </p:txBody>
      </p:sp>
      <p:sp>
        <p:nvSpPr>
          <p:cNvPr id="6" name="Left Brace 5"/>
          <p:cNvSpPr/>
          <p:nvPr/>
        </p:nvSpPr>
        <p:spPr>
          <a:xfrm>
            <a:off x="990600" y="1219200"/>
            <a:ext cx="304800" cy="3352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990600" y="4800600"/>
            <a:ext cx="304800" cy="1371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-539234" y="2596634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Guided Exercises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315578" y="5149334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Independent Inquiry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33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3048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Generating Enthusiasm for the Project</a:t>
            </a:r>
            <a:endParaRPr lang="en-US" sz="28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4589" y="1255934"/>
            <a:ext cx="3810000" cy="50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438400" y="82802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Make it a </a:t>
            </a:r>
            <a:r>
              <a:rPr lang="en-US" sz="2400" dirty="0" smtClean="0"/>
              <a:t>competition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476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152400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Guiding Students Through the Research Process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10989" y="1456765"/>
            <a:ext cx="8534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000" dirty="0" smtClean="0"/>
              <a:t>I.  Generate an idea to pursue</a:t>
            </a:r>
          </a:p>
          <a:p>
            <a:pPr marL="342900" indent="-342900"/>
            <a:r>
              <a:rPr lang="en-US" sz="2000" dirty="0" smtClean="0"/>
              <a:t>	a.  Provide a few examples</a:t>
            </a:r>
          </a:p>
          <a:p>
            <a:pPr marL="342900" indent="-342900"/>
            <a:r>
              <a:rPr lang="en-US" sz="2000" dirty="0"/>
              <a:t>	</a:t>
            </a:r>
            <a:r>
              <a:rPr lang="en-US" sz="2000" dirty="0" smtClean="0"/>
              <a:t>b.  Homework:  Generate ideas (3 possible research ideas per student)</a:t>
            </a:r>
          </a:p>
          <a:p>
            <a:pPr marL="342900" indent="-342900"/>
            <a:r>
              <a:rPr lang="en-US" sz="2000" dirty="0"/>
              <a:t>	</a:t>
            </a:r>
            <a:r>
              <a:rPr lang="en-US" sz="2000" dirty="0" smtClean="0"/>
              <a:t>c.   Small group discussion (professor, TA, lab group); chose 1 or 2 ideas to pursue</a:t>
            </a:r>
          </a:p>
          <a:p>
            <a:pPr marL="342900" indent="-342900"/>
            <a:endParaRPr lang="en-US" sz="2000" dirty="0"/>
          </a:p>
          <a:p>
            <a:pPr marL="400050" indent="-400050">
              <a:buAutoNum type="romanUcPeriod" startAt="2"/>
            </a:pPr>
            <a:r>
              <a:rPr lang="en-US" sz="2000" dirty="0" smtClean="0"/>
              <a:t>Write a research protocol </a:t>
            </a:r>
          </a:p>
          <a:p>
            <a:pPr marL="857250" lvl="1" indent="-400050">
              <a:buAutoNum type="alphaLcPeriod"/>
            </a:pPr>
            <a:r>
              <a:rPr lang="en-US" sz="2000" dirty="0" smtClean="0"/>
              <a:t>Team homework</a:t>
            </a:r>
          </a:p>
          <a:p>
            <a:pPr marL="857250" lvl="1" indent="-400050">
              <a:buAutoNum type="alphaLcPeriod"/>
            </a:pPr>
            <a:r>
              <a:rPr lang="en-US" sz="2000" dirty="0" smtClean="0"/>
              <a:t>Protocol reviewed by professor and TA; returned with comments</a:t>
            </a:r>
          </a:p>
          <a:p>
            <a:pPr marL="400050" indent="-400050"/>
            <a:endParaRPr lang="en-US" sz="2000" dirty="0" smtClean="0"/>
          </a:p>
          <a:p>
            <a:pPr marL="400050" indent="-400050"/>
            <a:r>
              <a:rPr lang="en-US" sz="2000" dirty="0" smtClean="0"/>
              <a:t>III.    Open lab time:  </a:t>
            </a:r>
            <a:r>
              <a:rPr lang="en-US" sz="2000" dirty="0" smtClean="0">
                <a:solidFill>
                  <a:srgbClr val="FF0000"/>
                </a:solidFill>
              </a:rPr>
              <a:t>Supervision is the key!</a:t>
            </a:r>
          </a:p>
          <a:p>
            <a:pPr marL="857250" lvl="1" indent="-400050">
              <a:buAutoNum type="alphaLcPeriod"/>
            </a:pPr>
            <a:r>
              <a:rPr lang="en-US" sz="2000" dirty="0" smtClean="0"/>
              <a:t>Regularly scheduled lab time </a:t>
            </a:r>
            <a:r>
              <a:rPr lang="en-US" sz="2000" dirty="0" smtClean="0"/>
              <a:t>cancelled</a:t>
            </a:r>
            <a:endParaRPr lang="en-US" sz="2000" dirty="0" smtClean="0"/>
          </a:p>
          <a:p>
            <a:pPr marL="857250" lvl="1" indent="-400050">
              <a:buAutoNum type="alphaLcPeriod"/>
            </a:pPr>
            <a:r>
              <a:rPr lang="en-US" sz="2000" dirty="0" smtClean="0"/>
              <a:t>Lab staffed by the teaching TAs during their regular class times</a:t>
            </a:r>
          </a:p>
          <a:p>
            <a:pPr marL="857250" lvl="1" indent="-400050">
              <a:buAutoNum type="alphaLcPeriod"/>
            </a:pPr>
            <a:r>
              <a:rPr lang="en-US" sz="2000" dirty="0" smtClean="0"/>
              <a:t>Lab staffed by prep TAs during their regular hours</a:t>
            </a:r>
          </a:p>
          <a:p>
            <a:pPr marL="857250" lvl="1" indent="-400050">
              <a:buAutoNum type="alphaLcPeriod"/>
            </a:pPr>
            <a:r>
              <a:rPr lang="en-US" sz="2000" dirty="0" smtClean="0"/>
              <a:t>Professor in lab as much as possible </a:t>
            </a:r>
          </a:p>
          <a:p>
            <a:pPr marL="857250" lvl="1" indent="-400050">
              <a:buAutoNum type="alphaLcPeriod"/>
            </a:pPr>
            <a:r>
              <a:rPr lang="en-US" sz="2000" dirty="0" smtClean="0"/>
              <a:t>Previous undergraduates when possible </a:t>
            </a:r>
          </a:p>
        </p:txBody>
      </p:sp>
    </p:spTree>
    <p:extLst>
      <p:ext uri="{BB962C8B-B14F-4D97-AF65-F5344CB8AC3E}">
        <p14:creationId xmlns:p14="http://schemas.microsoft.com/office/powerpoint/2010/main" val="3380380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1524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Resources and Space</a:t>
            </a:r>
            <a:endParaRPr lang="en-US" sz="3600" b="1" dirty="0"/>
          </a:p>
        </p:txBody>
      </p:sp>
      <p:pic>
        <p:nvPicPr>
          <p:cNvPr id="5" name="Picture 2" descr="C:\Users\Donna Pattison\Pictures\2011_04_14\IMG_01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92930" y="4581524"/>
            <a:ext cx="2383117" cy="1787338"/>
          </a:xfrm>
          <a:prstGeom prst="rect">
            <a:avLst/>
          </a:prstGeom>
          <a:noFill/>
        </p:spPr>
      </p:pic>
      <p:pic>
        <p:nvPicPr>
          <p:cNvPr id="6" name="Picture 3" descr="C:\Users\Donna Pattison\Pictures\2011_04_14\IMG_019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94400" y="4495800"/>
            <a:ext cx="2450353" cy="1837765"/>
          </a:xfrm>
          <a:prstGeom prst="rect">
            <a:avLst/>
          </a:prstGeom>
          <a:noFill/>
        </p:spPr>
      </p:pic>
      <p:pic>
        <p:nvPicPr>
          <p:cNvPr id="7" name="Picture 4" descr="C:\Users\Donna Pattison\Pictures\2011_04_14\IMG_019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6517" y="4495800"/>
            <a:ext cx="2537012" cy="190275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04800" y="6858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000" b="1" u="sng" dirty="0" smtClean="0"/>
              <a:t>Space:</a:t>
            </a:r>
          </a:p>
          <a:p>
            <a:pPr marL="342900" indent="-342900"/>
            <a:endParaRPr lang="en-US" sz="2000" dirty="0" smtClean="0"/>
          </a:p>
          <a:p>
            <a:pPr marL="342900" indent="-342900"/>
            <a:r>
              <a:rPr lang="en-US" sz="2000" dirty="0" smtClean="0"/>
              <a:t>Stake out territories (tape); pre-marking spaces eliminates territorial arguments</a:t>
            </a:r>
          </a:p>
          <a:p>
            <a:pPr marL="342900" indent="-342900"/>
            <a:endParaRPr lang="en-US" sz="2000" dirty="0" smtClean="0"/>
          </a:p>
          <a:p>
            <a:pPr marL="342900" indent="-342900"/>
            <a:r>
              <a:rPr lang="en-US" sz="2000" b="1" u="sng" dirty="0" smtClean="0"/>
              <a:t>Resources:</a:t>
            </a:r>
            <a:endParaRPr lang="en-US" sz="2000" dirty="0" smtClean="0"/>
          </a:p>
          <a:p>
            <a:pPr marL="342900" indent="-342900">
              <a:buAutoNum type="arabicParenR"/>
            </a:pPr>
            <a:r>
              <a:rPr lang="en-US" sz="2000" dirty="0" smtClean="0"/>
              <a:t>Clearly define limits on product use (example:  each group gets 6 </a:t>
            </a:r>
            <a:r>
              <a:rPr lang="en-US" sz="2000" dirty="0" err="1" smtClean="0"/>
              <a:t>mls</a:t>
            </a:r>
            <a:r>
              <a:rPr lang="en-US" sz="2000" dirty="0" smtClean="0"/>
              <a:t> of protein ONLY).</a:t>
            </a:r>
          </a:p>
          <a:p>
            <a:pPr marL="342900" indent="-342900">
              <a:buAutoNum type="arabicParenR"/>
            </a:pPr>
            <a:r>
              <a:rPr lang="en-US" sz="2000" dirty="0" smtClean="0"/>
              <a:t>Supervise any reagent mixing.  Check calculations.</a:t>
            </a:r>
          </a:p>
          <a:p>
            <a:pPr marL="342900" indent="-342900">
              <a:buAutoNum type="arabicParenR"/>
            </a:pPr>
            <a:r>
              <a:rPr lang="en-US" sz="2000" dirty="0" smtClean="0"/>
              <a:t>Limit projects to those that can be done with items students supply or common supplies stocked routinely in the lab.</a:t>
            </a:r>
            <a:endParaRPr lang="en-US" sz="2000" dirty="0"/>
          </a:p>
          <a:p>
            <a:pPr marL="342900" indent="-342900"/>
            <a:r>
              <a:rPr lang="en-US" sz="2000" dirty="0" smtClean="0"/>
              <a:t>4)   Be sure supplies are well-stocked ahead of time.  </a:t>
            </a:r>
          </a:p>
          <a:p>
            <a:pPr marL="342900" indent="-342900">
              <a:buAutoNum type="arabicParenR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42921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2259" y="304799"/>
            <a:ext cx="54146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Time Management</a:t>
            </a:r>
            <a:endParaRPr lang="en-US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90282" y="1416423"/>
            <a:ext cx="7620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2400" dirty="0" smtClean="0"/>
              <a:t>Limit the duration of the project. Help students chose projects that can reasonably be completed in the given block of time.</a:t>
            </a:r>
          </a:p>
          <a:p>
            <a:pPr marL="342900" indent="-342900">
              <a:buAutoNum type="arabicParenR"/>
            </a:pPr>
            <a:endParaRPr lang="en-US" sz="2400" dirty="0" smtClean="0"/>
          </a:p>
          <a:p>
            <a:pPr marL="342900" indent="-342900">
              <a:buAutoNum type="arabicParenR"/>
            </a:pPr>
            <a:r>
              <a:rPr lang="en-US" sz="2400" dirty="0" smtClean="0"/>
              <a:t>Remind students there are many of them and not so many instructors.</a:t>
            </a:r>
          </a:p>
          <a:p>
            <a:pPr marL="342900" indent="-342900"/>
            <a:endParaRPr lang="en-US" sz="2400" dirty="0" smtClean="0"/>
          </a:p>
          <a:p>
            <a:pPr marL="342900" indent="-342900">
              <a:buAutoNum type="arabicParenR" startAt="3"/>
            </a:pPr>
            <a:r>
              <a:rPr lang="en-US" sz="2400" dirty="0" smtClean="0"/>
              <a:t>Help the students with time management</a:t>
            </a:r>
          </a:p>
          <a:p>
            <a:pPr marL="800100" lvl="1" indent="-342900"/>
            <a:r>
              <a:rPr lang="en-US" sz="2400" dirty="0" smtClean="0"/>
              <a:t>a)   Keep your expectations and theirs reasonable </a:t>
            </a:r>
          </a:p>
          <a:p>
            <a:pPr marL="800100" lvl="1" indent="-342900"/>
            <a:r>
              <a:rPr lang="en-US" sz="2400" dirty="0" smtClean="0"/>
              <a:t>b)  Remind them (and remember) they have other classes </a:t>
            </a:r>
          </a:p>
          <a:p>
            <a:pPr marL="800100" lvl="1" indent="-342900"/>
            <a:r>
              <a:rPr lang="en-US" sz="2400" dirty="0" smtClean="0"/>
              <a:t>c)   Review the time schedule for their project with them when reviewing their protocols</a:t>
            </a:r>
          </a:p>
          <a:p>
            <a:pPr marL="342900" indent="-342900">
              <a:buAutoNum type="arabicParenR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640751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357</Words>
  <Application>Microsoft Office PowerPoint</Application>
  <PresentationFormat>On-screen Show (4:3)</PresentationFormat>
  <Paragraphs>101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Houston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Watts</dc:creator>
  <cp:lastModifiedBy>Donna</cp:lastModifiedBy>
  <cp:revision>52</cp:revision>
  <dcterms:created xsi:type="dcterms:W3CDTF">2011-10-03T13:05:40Z</dcterms:created>
  <dcterms:modified xsi:type="dcterms:W3CDTF">2015-07-20T00:22:25Z</dcterms:modified>
</cp:coreProperties>
</file>