
<file path=[Content_Types].xml><?xml version="1.0" encoding="utf-8"?>
<Types xmlns="http://schemas.openxmlformats.org/package/2006/content-types">
  <Default Extension="xml" ContentType="application/xml"/>
  <Default Extension="tif" ContentType="image/tif"/>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330" r:id="rId3"/>
    <p:sldId id="259" r:id="rId4"/>
    <p:sldId id="310" r:id="rId5"/>
    <p:sldId id="299" r:id="rId6"/>
    <p:sldId id="326" r:id="rId7"/>
    <p:sldId id="313" r:id="rId8"/>
    <p:sldId id="314" r:id="rId9"/>
    <p:sldId id="315" r:id="rId10"/>
    <p:sldId id="316" r:id="rId11"/>
    <p:sldId id="317" r:id="rId12"/>
    <p:sldId id="318" r:id="rId13"/>
    <p:sldId id="268" r:id="rId14"/>
    <p:sldId id="319" r:id="rId15"/>
    <p:sldId id="298" r:id="rId16"/>
    <p:sldId id="329" r:id="rId17"/>
    <p:sldId id="293" r:id="rId18"/>
    <p:sldId id="321" r:id="rId19"/>
    <p:sldId id="320" r:id="rId20"/>
    <p:sldId id="328" r:id="rId21"/>
    <p:sldId id="322" r:id="rId22"/>
    <p:sldId id="323" r:id="rId23"/>
    <p:sldId id="327" r:id="rId24"/>
    <p:sldId id="265" r:id="rId25"/>
    <p:sldId id="266" r:id="rId26"/>
    <p:sldId id="267" r:id="rId27"/>
  </p:sldIdLst>
  <p:sldSz cx="13004800"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6" autoAdjust="0"/>
    <p:restoredTop sz="69440" autoAdjust="0"/>
  </p:normalViewPr>
  <p:slideViewPr>
    <p:cSldViewPr snapToGrid="0" snapToObjects="1">
      <p:cViewPr varScale="1">
        <p:scale>
          <a:sx n="46" d="100"/>
          <a:sy n="46" d="100"/>
        </p:scale>
        <p:origin x="14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DBE988-F252-6F4A-BBFC-13EC352EA211}" type="doc">
      <dgm:prSet loTypeId="urn:microsoft.com/office/officeart/2005/8/layout/matrix1" loCatId="" qsTypeId="urn:microsoft.com/office/officeart/2005/8/quickstyle/3D3" qsCatId="3D" csTypeId="urn:microsoft.com/office/officeart/2005/8/colors/accent1_2" csCatId="accent1" phldr="1"/>
      <dgm:spPr/>
      <dgm:t>
        <a:bodyPr/>
        <a:lstStyle/>
        <a:p>
          <a:endParaRPr lang="en-US"/>
        </a:p>
      </dgm:t>
    </dgm:pt>
    <dgm:pt modelId="{576EE10A-38E1-3248-8ADC-B2556B9DD73A}">
      <dgm:prSet phldrT="[Text]"/>
      <dgm:spPr/>
      <dgm:t>
        <a:bodyPr/>
        <a:lstStyle/>
        <a:p>
          <a:r>
            <a:rPr lang="en-US" dirty="0" smtClean="0"/>
            <a:t>Poor Quality Research Papers</a:t>
          </a:r>
          <a:endParaRPr lang="en-US" dirty="0"/>
        </a:p>
      </dgm:t>
    </dgm:pt>
    <dgm:pt modelId="{BC4E52E8-8007-3245-96D4-844FA7FDAF11}" type="parTrans" cxnId="{ED976A7C-4B71-C643-85EB-683D93F19AC3}">
      <dgm:prSet/>
      <dgm:spPr/>
      <dgm:t>
        <a:bodyPr/>
        <a:lstStyle/>
        <a:p>
          <a:endParaRPr lang="en-US"/>
        </a:p>
      </dgm:t>
    </dgm:pt>
    <dgm:pt modelId="{0B8E5E5E-65A3-5849-82E4-DFE9397F1B64}" type="sibTrans" cxnId="{ED976A7C-4B71-C643-85EB-683D93F19AC3}">
      <dgm:prSet/>
      <dgm:spPr/>
      <dgm:t>
        <a:bodyPr/>
        <a:lstStyle/>
        <a:p>
          <a:endParaRPr lang="en-US"/>
        </a:p>
      </dgm:t>
    </dgm:pt>
    <dgm:pt modelId="{C1D58761-E8F0-7D40-BBA2-5AC931540405}">
      <dgm:prSet phldrT="[Text]"/>
      <dgm:spPr/>
      <dgm:t>
        <a:bodyPr/>
        <a:lstStyle/>
        <a:p>
          <a:r>
            <a:rPr lang="en-US" dirty="0" smtClean="0"/>
            <a:t>Novice</a:t>
          </a:r>
          <a:endParaRPr lang="en-US" dirty="0"/>
        </a:p>
      </dgm:t>
    </dgm:pt>
    <dgm:pt modelId="{11805CB9-3430-8E4B-920D-A85FF7588F98}" type="parTrans" cxnId="{84369E99-D88B-9E4C-B0C0-97064460C593}">
      <dgm:prSet/>
      <dgm:spPr/>
      <dgm:t>
        <a:bodyPr/>
        <a:lstStyle/>
        <a:p>
          <a:endParaRPr lang="en-US"/>
        </a:p>
      </dgm:t>
    </dgm:pt>
    <dgm:pt modelId="{BF9B0D5D-DFA9-0742-B80F-66133FAAB675}" type="sibTrans" cxnId="{84369E99-D88B-9E4C-B0C0-97064460C593}">
      <dgm:prSet/>
      <dgm:spPr/>
      <dgm:t>
        <a:bodyPr/>
        <a:lstStyle/>
        <a:p>
          <a:endParaRPr lang="en-US"/>
        </a:p>
      </dgm:t>
    </dgm:pt>
    <dgm:pt modelId="{B58C177C-1608-E845-9E77-22AADD4BB37D}">
      <dgm:prSet phldrT="[Text]"/>
      <dgm:spPr/>
      <dgm:t>
        <a:bodyPr/>
        <a:lstStyle/>
        <a:p>
          <a:r>
            <a:rPr lang="en-US" dirty="0" smtClean="0"/>
            <a:t>Time</a:t>
          </a:r>
          <a:endParaRPr lang="en-US" dirty="0"/>
        </a:p>
      </dgm:t>
    </dgm:pt>
    <dgm:pt modelId="{E8B360F6-8FB5-7C48-B67A-BA6B42B35509}" type="parTrans" cxnId="{0E5350B1-0C9D-494C-9D26-C8163862DF76}">
      <dgm:prSet/>
      <dgm:spPr/>
      <dgm:t>
        <a:bodyPr/>
        <a:lstStyle/>
        <a:p>
          <a:endParaRPr lang="en-US"/>
        </a:p>
      </dgm:t>
    </dgm:pt>
    <dgm:pt modelId="{5DFD3C06-EF28-BE4C-AD5A-BF63B538ABF6}" type="sibTrans" cxnId="{0E5350B1-0C9D-494C-9D26-C8163862DF76}">
      <dgm:prSet/>
      <dgm:spPr/>
      <dgm:t>
        <a:bodyPr/>
        <a:lstStyle/>
        <a:p>
          <a:endParaRPr lang="en-US"/>
        </a:p>
      </dgm:t>
    </dgm:pt>
    <dgm:pt modelId="{D263499E-35A0-654F-BDEA-A5B0997123D2}">
      <dgm:prSet phldrT="[Text]"/>
      <dgm:spPr/>
      <dgm:t>
        <a:bodyPr/>
        <a:lstStyle/>
        <a:p>
          <a:r>
            <a:rPr lang="en-US" dirty="0" smtClean="0"/>
            <a:t>Focus</a:t>
          </a:r>
          <a:endParaRPr lang="en-US" dirty="0"/>
        </a:p>
      </dgm:t>
    </dgm:pt>
    <dgm:pt modelId="{15CD081D-70CB-D640-B1AB-7B19EC741ED8}" type="parTrans" cxnId="{EF486718-4B76-284C-9A72-863023FA7E15}">
      <dgm:prSet/>
      <dgm:spPr/>
      <dgm:t>
        <a:bodyPr/>
        <a:lstStyle/>
        <a:p>
          <a:endParaRPr lang="en-US"/>
        </a:p>
      </dgm:t>
    </dgm:pt>
    <dgm:pt modelId="{A1D5C2B3-C413-1045-92E5-46299C722CE8}" type="sibTrans" cxnId="{EF486718-4B76-284C-9A72-863023FA7E15}">
      <dgm:prSet/>
      <dgm:spPr/>
      <dgm:t>
        <a:bodyPr/>
        <a:lstStyle/>
        <a:p>
          <a:endParaRPr lang="en-US"/>
        </a:p>
      </dgm:t>
    </dgm:pt>
    <dgm:pt modelId="{7F786C66-C752-5C48-889E-A39C0F316BC3}">
      <dgm:prSet phldrT="[Text]"/>
      <dgm:spPr/>
      <dgm:t>
        <a:bodyPr/>
        <a:lstStyle/>
        <a:p>
          <a:r>
            <a:rPr lang="en-US" dirty="0" smtClean="0"/>
            <a:t>Experience</a:t>
          </a:r>
          <a:endParaRPr lang="en-US" dirty="0"/>
        </a:p>
      </dgm:t>
    </dgm:pt>
    <dgm:pt modelId="{29D94801-1136-C149-9AFF-3396EA67F76F}" type="parTrans" cxnId="{7683B3F7-7A8A-4D43-AF7E-06A51B8A4BEA}">
      <dgm:prSet/>
      <dgm:spPr/>
      <dgm:t>
        <a:bodyPr/>
        <a:lstStyle/>
        <a:p>
          <a:endParaRPr lang="en-US"/>
        </a:p>
      </dgm:t>
    </dgm:pt>
    <dgm:pt modelId="{87947EE2-9DA6-C84D-8F49-8D882994953E}" type="sibTrans" cxnId="{7683B3F7-7A8A-4D43-AF7E-06A51B8A4BEA}">
      <dgm:prSet/>
      <dgm:spPr/>
      <dgm:t>
        <a:bodyPr/>
        <a:lstStyle/>
        <a:p>
          <a:endParaRPr lang="en-US"/>
        </a:p>
      </dgm:t>
    </dgm:pt>
    <dgm:pt modelId="{6DB5EBD6-BCD6-434A-A9C0-FDFFB0BBA5CF}">
      <dgm:prSet phldrT="[Text]"/>
      <dgm:spPr/>
      <dgm:t>
        <a:bodyPr/>
        <a:lstStyle/>
        <a:p>
          <a:endParaRPr lang="en-US" dirty="0"/>
        </a:p>
      </dgm:t>
    </dgm:pt>
    <dgm:pt modelId="{97B57E2A-C07D-B441-8DF9-AE5F08FEDA6E}" type="parTrans" cxnId="{F6F02D05-3538-7640-8141-2109F4657BC8}">
      <dgm:prSet/>
      <dgm:spPr/>
      <dgm:t>
        <a:bodyPr/>
        <a:lstStyle/>
        <a:p>
          <a:endParaRPr lang="en-US"/>
        </a:p>
      </dgm:t>
    </dgm:pt>
    <dgm:pt modelId="{D887FD91-169F-0E42-8D4C-8E87EE35762B}" type="sibTrans" cxnId="{F6F02D05-3538-7640-8141-2109F4657BC8}">
      <dgm:prSet/>
      <dgm:spPr/>
      <dgm:t>
        <a:bodyPr/>
        <a:lstStyle/>
        <a:p>
          <a:endParaRPr lang="en-US"/>
        </a:p>
      </dgm:t>
    </dgm:pt>
    <dgm:pt modelId="{CF76C4CD-8F0B-5D46-A4D3-8498A01440E6}" type="pres">
      <dgm:prSet presAssocID="{AEDBE988-F252-6F4A-BBFC-13EC352EA211}" presName="diagram" presStyleCnt="0">
        <dgm:presLayoutVars>
          <dgm:chMax val="1"/>
          <dgm:dir/>
          <dgm:animLvl val="ctr"/>
          <dgm:resizeHandles val="exact"/>
        </dgm:presLayoutVars>
      </dgm:prSet>
      <dgm:spPr/>
      <dgm:t>
        <a:bodyPr/>
        <a:lstStyle/>
        <a:p>
          <a:endParaRPr lang="en-US"/>
        </a:p>
      </dgm:t>
    </dgm:pt>
    <dgm:pt modelId="{DCF07815-24AC-7F44-B940-17FF8D75E815}" type="pres">
      <dgm:prSet presAssocID="{AEDBE988-F252-6F4A-BBFC-13EC352EA211}" presName="matrix" presStyleCnt="0"/>
      <dgm:spPr/>
    </dgm:pt>
    <dgm:pt modelId="{FEE33F8A-8DC1-5042-A486-D3C8716042DB}" type="pres">
      <dgm:prSet presAssocID="{AEDBE988-F252-6F4A-BBFC-13EC352EA211}" presName="tile1" presStyleLbl="node1" presStyleIdx="0" presStyleCnt="4"/>
      <dgm:spPr/>
      <dgm:t>
        <a:bodyPr/>
        <a:lstStyle/>
        <a:p>
          <a:endParaRPr lang="en-US"/>
        </a:p>
      </dgm:t>
    </dgm:pt>
    <dgm:pt modelId="{25CAE1F1-DFC6-A249-A092-16419B248695}" type="pres">
      <dgm:prSet presAssocID="{AEDBE988-F252-6F4A-BBFC-13EC352EA211}" presName="tile1text" presStyleLbl="node1" presStyleIdx="0" presStyleCnt="4">
        <dgm:presLayoutVars>
          <dgm:chMax val="0"/>
          <dgm:chPref val="0"/>
          <dgm:bulletEnabled val="1"/>
        </dgm:presLayoutVars>
      </dgm:prSet>
      <dgm:spPr/>
      <dgm:t>
        <a:bodyPr/>
        <a:lstStyle/>
        <a:p>
          <a:endParaRPr lang="en-US"/>
        </a:p>
      </dgm:t>
    </dgm:pt>
    <dgm:pt modelId="{65ABC5D2-5898-A649-BC6A-A38FFCB915A5}" type="pres">
      <dgm:prSet presAssocID="{AEDBE988-F252-6F4A-BBFC-13EC352EA211}" presName="tile2" presStyleLbl="node1" presStyleIdx="1" presStyleCnt="4"/>
      <dgm:spPr/>
      <dgm:t>
        <a:bodyPr/>
        <a:lstStyle/>
        <a:p>
          <a:endParaRPr lang="en-US"/>
        </a:p>
      </dgm:t>
    </dgm:pt>
    <dgm:pt modelId="{26D66B13-1DAA-0849-95A2-CD1601E47858}" type="pres">
      <dgm:prSet presAssocID="{AEDBE988-F252-6F4A-BBFC-13EC352EA211}" presName="tile2text" presStyleLbl="node1" presStyleIdx="1" presStyleCnt="4">
        <dgm:presLayoutVars>
          <dgm:chMax val="0"/>
          <dgm:chPref val="0"/>
          <dgm:bulletEnabled val="1"/>
        </dgm:presLayoutVars>
      </dgm:prSet>
      <dgm:spPr/>
      <dgm:t>
        <a:bodyPr/>
        <a:lstStyle/>
        <a:p>
          <a:endParaRPr lang="en-US"/>
        </a:p>
      </dgm:t>
    </dgm:pt>
    <dgm:pt modelId="{C92B34A8-73E0-0F44-9D56-EED4E9076A6F}" type="pres">
      <dgm:prSet presAssocID="{AEDBE988-F252-6F4A-BBFC-13EC352EA211}" presName="tile3" presStyleLbl="node1" presStyleIdx="2" presStyleCnt="4"/>
      <dgm:spPr/>
      <dgm:t>
        <a:bodyPr/>
        <a:lstStyle/>
        <a:p>
          <a:endParaRPr lang="en-US"/>
        </a:p>
      </dgm:t>
    </dgm:pt>
    <dgm:pt modelId="{672FA2C6-5D98-A84B-8CF6-29B17B9CA58F}" type="pres">
      <dgm:prSet presAssocID="{AEDBE988-F252-6F4A-BBFC-13EC352EA211}" presName="tile3text" presStyleLbl="node1" presStyleIdx="2" presStyleCnt="4">
        <dgm:presLayoutVars>
          <dgm:chMax val="0"/>
          <dgm:chPref val="0"/>
          <dgm:bulletEnabled val="1"/>
        </dgm:presLayoutVars>
      </dgm:prSet>
      <dgm:spPr/>
      <dgm:t>
        <a:bodyPr/>
        <a:lstStyle/>
        <a:p>
          <a:endParaRPr lang="en-US"/>
        </a:p>
      </dgm:t>
    </dgm:pt>
    <dgm:pt modelId="{63DB19E4-52F4-6541-85C1-CFF4F119F578}" type="pres">
      <dgm:prSet presAssocID="{AEDBE988-F252-6F4A-BBFC-13EC352EA211}" presName="tile4" presStyleLbl="node1" presStyleIdx="3" presStyleCnt="4"/>
      <dgm:spPr/>
      <dgm:t>
        <a:bodyPr/>
        <a:lstStyle/>
        <a:p>
          <a:endParaRPr lang="en-US"/>
        </a:p>
      </dgm:t>
    </dgm:pt>
    <dgm:pt modelId="{29A8E485-B810-9846-B6DF-068C69F05CAF}" type="pres">
      <dgm:prSet presAssocID="{AEDBE988-F252-6F4A-BBFC-13EC352EA211}" presName="tile4text" presStyleLbl="node1" presStyleIdx="3" presStyleCnt="4">
        <dgm:presLayoutVars>
          <dgm:chMax val="0"/>
          <dgm:chPref val="0"/>
          <dgm:bulletEnabled val="1"/>
        </dgm:presLayoutVars>
      </dgm:prSet>
      <dgm:spPr/>
      <dgm:t>
        <a:bodyPr/>
        <a:lstStyle/>
        <a:p>
          <a:endParaRPr lang="en-US"/>
        </a:p>
      </dgm:t>
    </dgm:pt>
    <dgm:pt modelId="{8690C4BE-B529-254D-8B3F-79941E93B4ED}" type="pres">
      <dgm:prSet presAssocID="{AEDBE988-F252-6F4A-BBFC-13EC352EA211}" presName="centerTile" presStyleLbl="fgShp" presStyleIdx="0" presStyleCnt="1">
        <dgm:presLayoutVars>
          <dgm:chMax val="0"/>
          <dgm:chPref val="0"/>
        </dgm:presLayoutVars>
      </dgm:prSet>
      <dgm:spPr/>
      <dgm:t>
        <a:bodyPr/>
        <a:lstStyle/>
        <a:p>
          <a:endParaRPr lang="en-US"/>
        </a:p>
      </dgm:t>
    </dgm:pt>
  </dgm:ptLst>
  <dgm:cxnLst>
    <dgm:cxn modelId="{EF486718-4B76-284C-9A72-863023FA7E15}" srcId="{576EE10A-38E1-3248-8ADC-B2556B9DD73A}" destId="{D263499E-35A0-654F-BDEA-A5B0997123D2}" srcOrd="2" destOrd="0" parTransId="{15CD081D-70CB-D640-B1AB-7B19EC741ED8}" sibTransId="{A1D5C2B3-C413-1045-92E5-46299C722CE8}"/>
    <dgm:cxn modelId="{6E1A346D-2D53-5B43-B589-13C8F03CD7EC}" type="presOf" srcId="{7F786C66-C752-5C48-889E-A39C0F316BC3}" destId="{63DB19E4-52F4-6541-85C1-CFF4F119F578}" srcOrd="0" destOrd="0" presId="urn:microsoft.com/office/officeart/2005/8/layout/matrix1"/>
    <dgm:cxn modelId="{802DCCBB-37E2-2C47-AD0C-9E8028B9C309}" type="presOf" srcId="{C1D58761-E8F0-7D40-BBA2-5AC931540405}" destId="{FEE33F8A-8DC1-5042-A486-D3C8716042DB}" srcOrd="0" destOrd="0" presId="urn:microsoft.com/office/officeart/2005/8/layout/matrix1"/>
    <dgm:cxn modelId="{E87C0B66-C19E-414C-8D98-DD0DE88EFCC6}" type="presOf" srcId="{576EE10A-38E1-3248-8ADC-B2556B9DD73A}" destId="{8690C4BE-B529-254D-8B3F-79941E93B4ED}" srcOrd="0" destOrd="0" presId="urn:microsoft.com/office/officeart/2005/8/layout/matrix1"/>
    <dgm:cxn modelId="{B4F2D839-AF86-784F-AB45-7DDB317EEC70}" type="presOf" srcId="{7F786C66-C752-5C48-889E-A39C0F316BC3}" destId="{29A8E485-B810-9846-B6DF-068C69F05CAF}" srcOrd="1" destOrd="0" presId="urn:microsoft.com/office/officeart/2005/8/layout/matrix1"/>
    <dgm:cxn modelId="{4D3C2BDC-6070-F841-ACE2-85C5F8741EC3}" type="presOf" srcId="{AEDBE988-F252-6F4A-BBFC-13EC352EA211}" destId="{CF76C4CD-8F0B-5D46-A4D3-8498A01440E6}" srcOrd="0" destOrd="0" presId="urn:microsoft.com/office/officeart/2005/8/layout/matrix1"/>
    <dgm:cxn modelId="{58001F35-D311-8744-8F33-E7CC69E7DB3E}" type="presOf" srcId="{B58C177C-1608-E845-9E77-22AADD4BB37D}" destId="{26D66B13-1DAA-0849-95A2-CD1601E47858}" srcOrd="1" destOrd="0" presId="urn:microsoft.com/office/officeart/2005/8/layout/matrix1"/>
    <dgm:cxn modelId="{0E5350B1-0C9D-494C-9D26-C8163862DF76}" srcId="{576EE10A-38E1-3248-8ADC-B2556B9DD73A}" destId="{B58C177C-1608-E845-9E77-22AADD4BB37D}" srcOrd="1" destOrd="0" parTransId="{E8B360F6-8FB5-7C48-B67A-BA6B42B35509}" sibTransId="{5DFD3C06-EF28-BE4C-AD5A-BF63B538ABF6}"/>
    <dgm:cxn modelId="{B903F709-FE62-8044-B9C2-D55BDEC06AAB}" type="presOf" srcId="{D263499E-35A0-654F-BDEA-A5B0997123D2}" destId="{672FA2C6-5D98-A84B-8CF6-29B17B9CA58F}" srcOrd="1" destOrd="0" presId="urn:microsoft.com/office/officeart/2005/8/layout/matrix1"/>
    <dgm:cxn modelId="{F6F02D05-3538-7640-8141-2109F4657BC8}" srcId="{AEDBE988-F252-6F4A-BBFC-13EC352EA211}" destId="{6DB5EBD6-BCD6-434A-A9C0-FDFFB0BBA5CF}" srcOrd="1" destOrd="0" parTransId="{97B57E2A-C07D-B441-8DF9-AE5F08FEDA6E}" sibTransId="{D887FD91-169F-0E42-8D4C-8E87EE35762B}"/>
    <dgm:cxn modelId="{287DC8F8-B89A-1442-91F6-C1A95E54EFF8}" type="presOf" srcId="{B58C177C-1608-E845-9E77-22AADD4BB37D}" destId="{65ABC5D2-5898-A649-BC6A-A38FFCB915A5}" srcOrd="0" destOrd="0" presId="urn:microsoft.com/office/officeart/2005/8/layout/matrix1"/>
    <dgm:cxn modelId="{7683B3F7-7A8A-4D43-AF7E-06A51B8A4BEA}" srcId="{576EE10A-38E1-3248-8ADC-B2556B9DD73A}" destId="{7F786C66-C752-5C48-889E-A39C0F316BC3}" srcOrd="3" destOrd="0" parTransId="{29D94801-1136-C149-9AFF-3396EA67F76F}" sibTransId="{87947EE2-9DA6-C84D-8F49-8D882994953E}"/>
    <dgm:cxn modelId="{10D125A8-FD83-FC4D-A5AC-E780F8996B4A}" type="presOf" srcId="{C1D58761-E8F0-7D40-BBA2-5AC931540405}" destId="{25CAE1F1-DFC6-A249-A092-16419B248695}" srcOrd="1" destOrd="0" presId="urn:microsoft.com/office/officeart/2005/8/layout/matrix1"/>
    <dgm:cxn modelId="{84369E99-D88B-9E4C-B0C0-97064460C593}" srcId="{576EE10A-38E1-3248-8ADC-B2556B9DD73A}" destId="{C1D58761-E8F0-7D40-BBA2-5AC931540405}" srcOrd="0" destOrd="0" parTransId="{11805CB9-3430-8E4B-920D-A85FF7588F98}" sibTransId="{BF9B0D5D-DFA9-0742-B80F-66133FAAB675}"/>
    <dgm:cxn modelId="{EE2FFAB9-3EE4-F042-9AF7-969C507DD76A}" type="presOf" srcId="{D263499E-35A0-654F-BDEA-A5B0997123D2}" destId="{C92B34A8-73E0-0F44-9D56-EED4E9076A6F}" srcOrd="0" destOrd="0" presId="urn:microsoft.com/office/officeart/2005/8/layout/matrix1"/>
    <dgm:cxn modelId="{ED976A7C-4B71-C643-85EB-683D93F19AC3}" srcId="{AEDBE988-F252-6F4A-BBFC-13EC352EA211}" destId="{576EE10A-38E1-3248-8ADC-B2556B9DD73A}" srcOrd="0" destOrd="0" parTransId="{BC4E52E8-8007-3245-96D4-844FA7FDAF11}" sibTransId="{0B8E5E5E-65A3-5849-82E4-DFE9397F1B64}"/>
    <dgm:cxn modelId="{4037808A-4B69-4142-AC1E-23A19807A847}" type="presParOf" srcId="{CF76C4CD-8F0B-5D46-A4D3-8498A01440E6}" destId="{DCF07815-24AC-7F44-B940-17FF8D75E815}" srcOrd="0" destOrd="0" presId="urn:microsoft.com/office/officeart/2005/8/layout/matrix1"/>
    <dgm:cxn modelId="{F321F415-C7A3-8145-9A13-3A24B6ED124E}" type="presParOf" srcId="{DCF07815-24AC-7F44-B940-17FF8D75E815}" destId="{FEE33F8A-8DC1-5042-A486-D3C8716042DB}" srcOrd="0" destOrd="0" presId="urn:microsoft.com/office/officeart/2005/8/layout/matrix1"/>
    <dgm:cxn modelId="{DE43BE3E-73A1-B34E-939F-351556C20E93}" type="presParOf" srcId="{DCF07815-24AC-7F44-B940-17FF8D75E815}" destId="{25CAE1F1-DFC6-A249-A092-16419B248695}" srcOrd="1" destOrd="0" presId="urn:microsoft.com/office/officeart/2005/8/layout/matrix1"/>
    <dgm:cxn modelId="{E155B8DE-66A4-E149-BB79-A34ED3C2A025}" type="presParOf" srcId="{DCF07815-24AC-7F44-B940-17FF8D75E815}" destId="{65ABC5D2-5898-A649-BC6A-A38FFCB915A5}" srcOrd="2" destOrd="0" presId="urn:microsoft.com/office/officeart/2005/8/layout/matrix1"/>
    <dgm:cxn modelId="{06121BB5-7D86-1249-AC02-343C93374632}" type="presParOf" srcId="{DCF07815-24AC-7F44-B940-17FF8D75E815}" destId="{26D66B13-1DAA-0849-95A2-CD1601E47858}" srcOrd="3" destOrd="0" presId="urn:microsoft.com/office/officeart/2005/8/layout/matrix1"/>
    <dgm:cxn modelId="{CACC9635-9C68-F948-B33C-70307DF125E7}" type="presParOf" srcId="{DCF07815-24AC-7F44-B940-17FF8D75E815}" destId="{C92B34A8-73E0-0F44-9D56-EED4E9076A6F}" srcOrd="4" destOrd="0" presId="urn:microsoft.com/office/officeart/2005/8/layout/matrix1"/>
    <dgm:cxn modelId="{09920A29-79A3-5D4F-8C0F-951E00785373}" type="presParOf" srcId="{DCF07815-24AC-7F44-B940-17FF8D75E815}" destId="{672FA2C6-5D98-A84B-8CF6-29B17B9CA58F}" srcOrd="5" destOrd="0" presId="urn:microsoft.com/office/officeart/2005/8/layout/matrix1"/>
    <dgm:cxn modelId="{AF4AE034-E297-5E4E-9A93-ABC930406824}" type="presParOf" srcId="{DCF07815-24AC-7F44-B940-17FF8D75E815}" destId="{63DB19E4-52F4-6541-85C1-CFF4F119F578}" srcOrd="6" destOrd="0" presId="urn:microsoft.com/office/officeart/2005/8/layout/matrix1"/>
    <dgm:cxn modelId="{81B69B57-6277-9743-9337-ACD1905F0303}" type="presParOf" srcId="{DCF07815-24AC-7F44-B940-17FF8D75E815}" destId="{29A8E485-B810-9846-B6DF-068C69F05CAF}" srcOrd="7" destOrd="0" presId="urn:microsoft.com/office/officeart/2005/8/layout/matrix1"/>
    <dgm:cxn modelId="{387F0F9B-79B2-0740-B579-815D85191E20}" type="presParOf" srcId="{CF76C4CD-8F0B-5D46-A4D3-8498A01440E6}" destId="{8690C4BE-B529-254D-8B3F-79941E93B4E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33F8A-8DC1-5042-A486-D3C8716042DB}">
      <dsp:nvSpPr>
        <dsp:cNvPr id="0" name=""/>
        <dsp:cNvSpPr/>
      </dsp:nvSpPr>
      <dsp:spPr>
        <a:xfrm rot="16200000">
          <a:off x="728518" y="-728518"/>
          <a:ext cx="3156527" cy="4613564"/>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Novice</a:t>
          </a:r>
          <a:endParaRPr lang="en-US" sz="2900" kern="1200" dirty="0"/>
        </a:p>
      </dsp:txBody>
      <dsp:txXfrm rot="5400000">
        <a:off x="0" y="0"/>
        <a:ext cx="4613564" cy="2367395"/>
      </dsp:txXfrm>
    </dsp:sp>
    <dsp:sp modelId="{65ABC5D2-5898-A649-BC6A-A38FFCB915A5}">
      <dsp:nvSpPr>
        <dsp:cNvPr id="0" name=""/>
        <dsp:cNvSpPr/>
      </dsp:nvSpPr>
      <dsp:spPr>
        <a:xfrm>
          <a:off x="4613564" y="0"/>
          <a:ext cx="4613564" cy="3156527"/>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Time</a:t>
          </a:r>
          <a:endParaRPr lang="en-US" sz="2900" kern="1200" dirty="0"/>
        </a:p>
      </dsp:txBody>
      <dsp:txXfrm>
        <a:off x="4613564" y="0"/>
        <a:ext cx="4613564" cy="2367395"/>
      </dsp:txXfrm>
    </dsp:sp>
    <dsp:sp modelId="{C92B34A8-73E0-0F44-9D56-EED4E9076A6F}">
      <dsp:nvSpPr>
        <dsp:cNvPr id="0" name=""/>
        <dsp:cNvSpPr/>
      </dsp:nvSpPr>
      <dsp:spPr>
        <a:xfrm rot="10800000">
          <a:off x="0" y="3156527"/>
          <a:ext cx="4613564" cy="3156527"/>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Focus</a:t>
          </a:r>
          <a:endParaRPr lang="en-US" sz="2900" kern="1200" dirty="0"/>
        </a:p>
      </dsp:txBody>
      <dsp:txXfrm rot="10800000">
        <a:off x="0" y="3945659"/>
        <a:ext cx="4613564" cy="2367395"/>
      </dsp:txXfrm>
    </dsp:sp>
    <dsp:sp modelId="{63DB19E4-52F4-6541-85C1-CFF4F119F578}">
      <dsp:nvSpPr>
        <dsp:cNvPr id="0" name=""/>
        <dsp:cNvSpPr/>
      </dsp:nvSpPr>
      <dsp:spPr>
        <a:xfrm rot="5400000">
          <a:off x="5342082" y="2428009"/>
          <a:ext cx="3156527" cy="4613564"/>
        </a:xfrm>
        <a:prstGeom prst="round1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Experience</a:t>
          </a:r>
          <a:endParaRPr lang="en-US" sz="2900" kern="1200" dirty="0"/>
        </a:p>
      </dsp:txBody>
      <dsp:txXfrm rot="-5400000">
        <a:off x="4613564" y="3945659"/>
        <a:ext cx="4613564" cy="2367395"/>
      </dsp:txXfrm>
    </dsp:sp>
    <dsp:sp modelId="{8690C4BE-B529-254D-8B3F-79941E93B4ED}">
      <dsp:nvSpPr>
        <dsp:cNvPr id="0" name=""/>
        <dsp:cNvSpPr/>
      </dsp:nvSpPr>
      <dsp:spPr>
        <a:xfrm>
          <a:off x="3229494" y="2367395"/>
          <a:ext cx="2768138" cy="1578263"/>
        </a:xfrm>
        <a:prstGeom prst="roundRect">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Poor Quality Research Papers</a:t>
          </a:r>
          <a:endParaRPr lang="en-US" sz="2900" kern="1200" dirty="0"/>
        </a:p>
      </dsp:txBody>
      <dsp:txXfrm>
        <a:off x="3306538" y="2444439"/>
        <a:ext cx="2614050" cy="142417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F7DCBC3-175F-5645-B4C3-470EBACBE12B}" type="datetimeFigureOut">
              <a:rPr lang="en-US" smtClean="0"/>
              <a:t>10/31/16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E318881-6FAC-0E4E-B4A3-3D59CF99846C}" type="slidenum">
              <a:rPr lang="en-US" smtClean="0"/>
              <a:t>‹#›</a:t>
            </a:fld>
            <a:endParaRPr lang="en-US"/>
          </a:p>
        </p:txBody>
      </p:sp>
    </p:spTree>
    <p:extLst>
      <p:ext uri="{BB962C8B-B14F-4D97-AF65-F5344CB8AC3E}">
        <p14:creationId xmlns:p14="http://schemas.microsoft.com/office/powerpoint/2010/main" val="9587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25" name="Shape 125"/>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90117051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mailto:pnvaughn@uh.edu"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ala.org/acrl/standards/informationliteracycompetency#f1"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rPr lang="en-US" dirty="0"/>
              <a:t>Title: Improving Undergraduate Information Literacy Skills: Integrating research tools and library resources into your course and assignment design</a:t>
            </a:r>
          </a:p>
          <a:p>
            <a:endParaRPr lang="en-US" dirty="0"/>
          </a:p>
          <a:p>
            <a:r>
              <a:rPr lang="en-US" dirty="0"/>
              <a:t>Abstract: The science librarians at the University of Houston  work with faculty to provide instruction, assignment creation, and student assessment related to information literacy competencies. For a student to be information literate in science, engineering, and technology they need to be able to identify their information need , obtain and evaluate said information, and use the information in an ethical and legal manner. This session will include examples of library resources and assignment design that will improve and assess your student literature research.  </a:t>
            </a:r>
          </a:p>
          <a:p>
            <a:r>
              <a:rPr lang="sk-SK" dirty="0"/>
              <a:t> </a:t>
            </a:r>
          </a:p>
          <a:p>
            <a:r>
              <a:rPr lang="sk-SK" dirty="0"/>
              <a:t>Links to Subject Resources and </a:t>
            </a:r>
            <a:r>
              <a:rPr lang="sk-SK" dirty="0" err="1"/>
              <a:t>Librarian</a:t>
            </a:r>
            <a:r>
              <a:rPr lang="sk-SK" dirty="0"/>
              <a:t> </a:t>
            </a:r>
            <a:r>
              <a:rPr lang="sk-SK" dirty="0" err="1"/>
              <a:t>Contact</a:t>
            </a:r>
            <a:endParaRPr lang="sk-SK" dirty="0"/>
          </a:p>
          <a:p>
            <a:r>
              <a:rPr lang="sk-SK" dirty="0"/>
              <a:t> </a:t>
            </a:r>
          </a:p>
          <a:p>
            <a:r>
              <a:rPr lang="sk-SK" dirty="0" err="1"/>
              <a:t>Biology</a:t>
            </a:r>
            <a:r>
              <a:rPr lang="sk-SK" dirty="0"/>
              <a:t> &amp; </a:t>
            </a:r>
            <a:r>
              <a:rPr lang="sk-SK" dirty="0" err="1"/>
              <a:t>Biochemistry</a:t>
            </a:r>
            <a:r>
              <a:rPr lang="sk-SK" dirty="0"/>
              <a:t>: http://</a:t>
            </a:r>
            <a:r>
              <a:rPr lang="sk-SK" dirty="0" err="1"/>
              <a:t>guides.lib.uh.edu</a:t>
            </a:r>
            <a:r>
              <a:rPr lang="sk-SK" dirty="0"/>
              <a:t>/</a:t>
            </a:r>
            <a:r>
              <a:rPr lang="sk-SK" dirty="0" err="1"/>
              <a:t>biology</a:t>
            </a:r>
            <a:endParaRPr lang="sk-SK" dirty="0"/>
          </a:p>
          <a:p>
            <a:r>
              <a:rPr lang="sk-SK" dirty="0" err="1"/>
              <a:t>Chemistry</a:t>
            </a:r>
            <a:r>
              <a:rPr lang="sk-SK" dirty="0"/>
              <a:t>: http://</a:t>
            </a:r>
            <a:r>
              <a:rPr lang="sk-SK" dirty="0" err="1"/>
              <a:t>guides.lib.uh.edu</a:t>
            </a:r>
            <a:r>
              <a:rPr lang="sk-SK" dirty="0"/>
              <a:t>/</a:t>
            </a:r>
            <a:r>
              <a:rPr lang="sk-SK" dirty="0" err="1"/>
              <a:t>chemistry</a:t>
            </a:r>
            <a:endParaRPr lang="sk-SK" dirty="0"/>
          </a:p>
          <a:p>
            <a:r>
              <a:rPr lang="sk-SK" dirty="0" err="1"/>
              <a:t>Computer</a:t>
            </a:r>
            <a:r>
              <a:rPr lang="sk-SK" dirty="0"/>
              <a:t> </a:t>
            </a:r>
            <a:r>
              <a:rPr lang="sk-SK" dirty="0" err="1"/>
              <a:t>Science</a:t>
            </a:r>
            <a:r>
              <a:rPr lang="sk-SK" dirty="0"/>
              <a:t>: http://</a:t>
            </a:r>
            <a:r>
              <a:rPr lang="sk-SK" dirty="0" err="1"/>
              <a:t>guides.lib.uh.edu</a:t>
            </a:r>
            <a:r>
              <a:rPr lang="sk-SK" dirty="0"/>
              <a:t>/</a:t>
            </a:r>
            <a:r>
              <a:rPr lang="sk-SK" dirty="0" err="1"/>
              <a:t>computerscience</a:t>
            </a:r>
            <a:endParaRPr lang="sk-SK" dirty="0"/>
          </a:p>
          <a:p>
            <a:r>
              <a:rPr lang="sk-SK" dirty="0" err="1"/>
              <a:t>Earth</a:t>
            </a:r>
            <a:r>
              <a:rPr lang="sk-SK" dirty="0"/>
              <a:t> &amp; </a:t>
            </a:r>
            <a:r>
              <a:rPr lang="sk-SK" dirty="0" err="1"/>
              <a:t>Atmospheric</a:t>
            </a:r>
            <a:r>
              <a:rPr lang="sk-SK" dirty="0"/>
              <a:t> </a:t>
            </a:r>
            <a:r>
              <a:rPr lang="sk-SK" dirty="0" err="1"/>
              <a:t>Sciences</a:t>
            </a:r>
            <a:r>
              <a:rPr lang="sk-SK" dirty="0"/>
              <a:t>: http://</a:t>
            </a:r>
            <a:r>
              <a:rPr lang="sk-SK" dirty="0" err="1"/>
              <a:t>guides.lib.uh.edu</a:t>
            </a:r>
            <a:r>
              <a:rPr lang="sk-SK" dirty="0"/>
              <a:t>/</a:t>
            </a:r>
            <a:r>
              <a:rPr lang="sk-SK" dirty="0" err="1"/>
              <a:t>geo</a:t>
            </a:r>
            <a:endParaRPr lang="sk-SK" dirty="0"/>
          </a:p>
          <a:p>
            <a:r>
              <a:rPr lang="sk-SK" dirty="0" err="1"/>
              <a:t>Engineering</a:t>
            </a:r>
            <a:endParaRPr lang="sk-SK" dirty="0"/>
          </a:p>
          <a:p>
            <a:r>
              <a:rPr lang="sk-SK" dirty="0"/>
              <a:t>-</a:t>
            </a:r>
            <a:r>
              <a:rPr lang="sk-SK" dirty="0" err="1"/>
              <a:t>Biomedical</a:t>
            </a:r>
            <a:r>
              <a:rPr lang="sk-SK" dirty="0"/>
              <a:t> </a:t>
            </a:r>
            <a:r>
              <a:rPr lang="sk-SK" dirty="0" err="1"/>
              <a:t>Engineering</a:t>
            </a:r>
            <a:r>
              <a:rPr lang="sk-SK" dirty="0"/>
              <a:t>: http://</a:t>
            </a:r>
            <a:r>
              <a:rPr lang="sk-SK" dirty="0" err="1"/>
              <a:t>guides.lib.uh.edu</a:t>
            </a:r>
            <a:r>
              <a:rPr lang="sk-SK" dirty="0"/>
              <a:t>/</a:t>
            </a:r>
            <a:r>
              <a:rPr lang="sk-SK" dirty="0" err="1"/>
              <a:t>biomedical</a:t>
            </a:r>
            <a:endParaRPr lang="sk-SK" dirty="0"/>
          </a:p>
          <a:p>
            <a:r>
              <a:rPr lang="sk-SK" dirty="0"/>
              <a:t>-</a:t>
            </a:r>
            <a:r>
              <a:rPr lang="sk-SK" dirty="0" err="1"/>
              <a:t>Chemical</a:t>
            </a:r>
            <a:r>
              <a:rPr lang="sk-SK" dirty="0"/>
              <a:t> </a:t>
            </a:r>
            <a:r>
              <a:rPr lang="sk-SK" dirty="0" err="1"/>
              <a:t>Engineering</a:t>
            </a:r>
            <a:r>
              <a:rPr lang="sk-SK" dirty="0"/>
              <a:t>: http://</a:t>
            </a:r>
            <a:r>
              <a:rPr lang="sk-SK" dirty="0" err="1"/>
              <a:t>guides.lib.uh.edu</a:t>
            </a:r>
            <a:r>
              <a:rPr lang="sk-SK" dirty="0"/>
              <a:t>/</a:t>
            </a:r>
            <a:r>
              <a:rPr lang="sk-SK" dirty="0" err="1"/>
              <a:t>chemeng</a:t>
            </a:r>
            <a:endParaRPr lang="sk-SK" dirty="0"/>
          </a:p>
          <a:p>
            <a:r>
              <a:rPr lang="sk-SK" dirty="0"/>
              <a:t>-Civil </a:t>
            </a:r>
            <a:r>
              <a:rPr lang="sk-SK" dirty="0" err="1"/>
              <a:t>Engineering</a:t>
            </a:r>
            <a:r>
              <a:rPr lang="sk-SK" dirty="0"/>
              <a:t>: http://</a:t>
            </a:r>
            <a:r>
              <a:rPr lang="sk-SK" dirty="0" err="1"/>
              <a:t>guides.lib.uh.edu</a:t>
            </a:r>
            <a:r>
              <a:rPr lang="sk-SK" dirty="0"/>
              <a:t>/civil</a:t>
            </a:r>
          </a:p>
          <a:p>
            <a:r>
              <a:rPr lang="sk-SK" dirty="0"/>
              <a:t>-</a:t>
            </a:r>
            <a:r>
              <a:rPr lang="sk-SK" dirty="0" err="1"/>
              <a:t>Electrical</a:t>
            </a:r>
            <a:r>
              <a:rPr lang="sk-SK" dirty="0"/>
              <a:t> &amp; </a:t>
            </a:r>
            <a:r>
              <a:rPr lang="sk-SK" dirty="0" err="1"/>
              <a:t>Computer</a:t>
            </a:r>
            <a:r>
              <a:rPr lang="sk-SK" dirty="0"/>
              <a:t> </a:t>
            </a:r>
            <a:r>
              <a:rPr lang="sk-SK" dirty="0" err="1"/>
              <a:t>Engineering</a:t>
            </a:r>
            <a:r>
              <a:rPr lang="sk-SK" dirty="0"/>
              <a:t>: http://</a:t>
            </a:r>
            <a:r>
              <a:rPr lang="sk-SK" dirty="0" err="1"/>
              <a:t>guides.lib.uh.edu</a:t>
            </a:r>
            <a:r>
              <a:rPr lang="sk-SK" dirty="0"/>
              <a:t>/</a:t>
            </a:r>
            <a:r>
              <a:rPr lang="sk-SK" dirty="0" err="1"/>
              <a:t>ece</a:t>
            </a:r>
            <a:endParaRPr lang="sk-SK" dirty="0"/>
          </a:p>
          <a:p>
            <a:r>
              <a:rPr lang="sk-SK" dirty="0"/>
              <a:t>-</a:t>
            </a:r>
            <a:r>
              <a:rPr lang="sk-SK" dirty="0" err="1"/>
              <a:t>Environmental</a:t>
            </a:r>
            <a:r>
              <a:rPr lang="sk-SK" dirty="0"/>
              <a:t> </a:t>
            </a:r>
            <a:r>
              <a:rPr lang="sk-SK" dirty="0" err="1"/>
              <a:t>Engineering</a:t>
            </a:r>
            <a:r>
              <a:rPr lang="sk-SK" dirty="0"/>
              <a:t>: http://</a:t>
            </a:r>
            <a:r>
              <a:rPr lang="sk-SK" dirty="0" err="1"/>
              <a:t>guides.lib.uh.edu</a:t>
            </a:r>
            <a:r>
              <a:rPr lang="sk-SK" dirty="0"/>
              <a:t>/</a:t>
            </a:r>
            <a:r>
              <a:rPr lang="sk-SK" dirty="0" err="1"/>
              <a:t>environmental</a:t>
            </a:r>
            <a:endParaRPr lang="sk-SK" dirty="0"/>
          </a:p>
          <a:p>
            <a:r>
              <a:rPr lang="sk-SK" dirty="0"/>
              <a:t>-Industrial </a:t>
            </a:r>
            <a:r>
              <a:rPr lang="sk-SK" dirty="0" err="1"/>
              <a:t>Engineering</a:t>
            </a:r>
            <a:r>
              <a:rPr lang="sk-SK" dirty="0"/>
              <a:t>: http://</a:t>
            </a:r>
            <a:r>
              <a:rPr lang="sk-SK" dirty="0" err="1"/>
              <a:t>guides.lib.uh.edu</a:t>
            </a:r>
            <a:r>
              <a:rPr lang="sk-SK" dirty="0"/>
              <a:t>/</a:t>
            </a:r>
            <a:r>
              <a:rPr lang="sk-SK" dirty="0" err="1"/>
              <a:t>industrial</a:t>
            </a:r>
            <a:endParaRPr lang="sk-SK" dirty="0"/>
          </a:p>
          <a:p>
            <a:r>
              <a:rPr lang="sk-SK" dirty="0"/>
              <a:t>-</a:t>
            </a:r>
            <a:r>
              <a:rPr lang="sk-SK" dirty="0" err="1"/>
              <a:t>Mechanical</a:t>
            </a:r>
            <a:r>
              <a:rPr lang="sk-SK" dirty="0"/>
              <a:t> </a:t>
            </a:r>
            <a:r>
              <a:rPr lang="sk-SK" dirty="0" err="1"/>
              <a:t>Engineering</a:t>
            </a:r>
            <a:r>
              <a:rPr lang="sk-SK" dirty="0"/>
              <a:t>: http://</a:t>
            </a:r>
            <a:r>
              <a:rPr lang="sk-SK" dirty="0" err="1"/>
              <a:t>guides.lib.uh.edu</a:t>
            </a:r>
            <a:r>
              <a:rPr lang="sk-SK" dirty="0"/>
              <a:t>/</a:t>
            </a:r>
            <a:r>
              <a:rPr lang="sk-SK" dirty="0" err="1"/>
              <a:t>mechanical</a:t>
            </a:r>
            <a:endParaRPr lang="sk-SK" dirty="0"/>
          </a:p>
          <a:p>
            <a:r>
              <a:rPr lang="sk-SK" dirty="0"/>
              <a:t>-Petroleum </a:t>
            </a:r>
            <a:r>
              <a:rPr lang="sk-SK" dirty="0" err="1"/>
              <a:t>Engineering</a:t>
            </a:r>
            <a:r>
              <a:rPr lang="sk-SK" dirty="0"/>
              <a:t>: http://</a:t>
            </a:r>
            <a:r>
              <a:rPr lang="sk-SK" dirty="0" err="1"/>
              <a:t>guides.lib.uh.edu</a:t>
            </a:r>
            <a:r>
              <a:rPr lang="sk-SK" dirty="0"/>
              <a:t>/</a:t>
            </a:r>
            <a:r>
              <a:rPr lang="sk-SK" dirty="0" err="1"/>
              <a:t>petroleum</a:t>
            </a:r>
            <a:endParaRPr lang="sk-SK" dirty="0"/>
          </a:p>
          <a:p>
            <a:r>
              <a:rPr lang="sk-SK" dirty="0" err="1"/>
              <a:t>Mathematics</a:t>
            </a:r>
            <a:r>
              <a:rPr lang="sk-SK" dirty="0"/>
              <a:t>: http://</a:t>
            </a:r>
            <a:r>
              <a:rPr lang="sk-SK" dirty="0" err="1"/>
              <a:t>guides.lib.uh.edu</a:t>
            </a:r>
            <a:r>
              <a:rPr lang="sk-SK" dirty="0"/>
              <a:t>/</a:t>
            </a:r>
            <a:r>
              <a:rPr lang="sk-SK" dirty="0" err="1"/>
              <a:t>math</a:t>
            </a:r>
            <a:endParaRPr lang="sk-SK" dirty="0"/>
          </a:p>
          <a:p>
            <a:r>
              <a:rPr lang="sk-SK" dirty="0" err="1"/>
              <a:t>Physics</a:t>
            </a:r>
            <a:r>
              <a:rPr lang="sk-SK" dirty="0"/>
              <a:t>: http://</a:t>
            </a:r>
            <a:r>
              <a:rPr lang="sk-SK" dirty="0" err="1"/>
              <a:t>guides.lib.uh.edu</a:t>
            </a:r>
            <a:r>
              <a:rPr lang="sk-SK" dirty="0"/>
              <a:t>/</a:t>
            </a:r>
            <a:r>
              <a:rPr lang="sk-SK" dirty="0" err="1"/>
              <a:t>physics</a:t>
            </a:r>
            <a:endParaRPr lang="sk-SK" dirty="0"/>
          </a:p>
          <a:p>
            <a:r>
              <a:rPr lang="sk-SK" dirty="0" err="1"/>
              <a:t>Technology</a:t>
            </a:r>
            <a:endParaRPr lang="sk-SK" dirty="0"/>
          </a:p>
          <a:p>
            <a:r>
              <a:rPr lang="sk-SK" dirty="0"/>
              <a:t>-</a:t>
            </a:r>
            <a:r>
              <a:rPr lang="sk-SK" dirty="0" err="1"/>
              <a:t>Biotechnology</a:t>
            </a:r>
            <a:r>
              <a:rPr lang="sk-SK" dirty="0"/>
              <a:t>: http://</a:t>
            </a:r>
            <a:r>
              <a:rPr lang="sk-SK" dirty="0" err="1"/>
              <a:t>guides.lib.uh.edu</a:t>
            </a:r>
            <a:r>
              <a:rPr lang="sk-SK" dirty="0"/>
              <a:t>/</a:t>
            </a:r>
            <a:r>
              <a:rPr lang="sk-SK" dirty="0" err="1"/>
              <a:t>biotech</a:t>
            </a:r>
            <a:endParaRPr lang="sk-SK" dirty="0"/>
          </a:p>
          <a:p>
            <a:r>
              <a:rPr lang="sk-SK" dirty="0"/>
              <a:t>-</a:t>
            </a:r>
            <a:r>
              <a:rPr lang="sk-SK" dirty="0" err="1"/>
              <a:t>Computer</a:t>
            </a:r>
            <a:r>
              <a:rPr lang="sk-SK" dirty="0"/>
              <a:t> Information Systems: http://</a:t>
            </a:r>
            <a:r>
              <a:rPr lang="sk-SK" dirty="0" err="1"/>
              <a:t>guides.lib.uh.edu</a:t>
            </a:r>
            <a:r>
              <a:rPr lang="sk-SK" dirty="0"/>
              <a:t>/CIS</a:t>
            </a:r>
          </a:p>
          <a:p>
            <a:r>
              <a:rPr lang="sk-SK" dirty="0"/>
              <a:t>-</a:t>
            </a:r>
            <a:r>
              <a:rPr lang="sk-SK" dirty="0" err="1"/>
              <a:t>Construction</a:t>
            </a:r>
            <a:r>
              <a:rPr lang="sk-SK" dirty="0"/>
              <a:t> Management: http://</a:t>
            </a:r>
            <a:r>
              <a:rPr lang="sk-SK" dirty="0" err="1"/>
              <a:t>guides.lib.uh.edu</a:t>
            </a:r>
            <a:r>
              <a:rPr lang="sk-SK" dirty="0"/>
              <a:t>/cm</a:t>
            </a:r>
          </a:p>
          <a:p>
            <a:r>
              <a:rPr lang="sk-SK" dirty="0"/>
              <a:t>-</a:t>
            </a:r>
            <a:r>
              <a:rPr lang="sk-SK" dirty="0" err="1"/>
              <a:t>Digital</a:t>
            </a:r>
            <a:r>
              <a:rPr lang="sk-SK" dirty="0"/>
              <a:t> </a:t>
            </a:r>
            <a:r>
              <a:rPr lang="sk-SK" dirty="0" err="1"/>
              <a:t>Media</a:t>
            </a:r>
            <a:r>
              <a:rPr lang="sk-SK" dirty="0"/>
              <a:t>: http://</a:t>
            </a:r>
            <a:r>
              <a:rPr lang="sk-SK" dirty="0" err="1"/>
              <a:t>guides.lib.uh.edu</a:t>
            </a:r>
            <a:r>
              <a:rPr lang="sk-SK" dirty="0"/>
              <a:t>/DIGM</a:t>
            </a:r>
          </a:p>
          <a:p>
            <a:r>
              <a:rPr lang="sk-SK" dirty="0"/>
              <a:t>-</a:t>
            </a:r>
            <a:r>
              <a:rPr lang="sk-SK" dirty="0" err="1"/>
              <a:t>Electrical</a:t>
            </a:r>
            <a:r>
              <a:rPr lang="sk-SK" dirty="0"/>
              <a:t> </a:t>
            </a:r>
            <a:r>
              <a:rPr lang="sk-SK" dirty="0" err="1"/>
              <a:t>Power</a:t>
            </a:r>
            <a:r>
              <a:rPr lang="sk-SK" dirty="0"/>
              <a:t> </a:t>
            </a:r>
            <a:r>
              <a:rPr lang="sk-SK" dirty="0" err="1"/>
              <a:t>Engineering</a:t>
            </a:r>
            <a:r>
              <a:rPr lang="sk-SK" dirty="0"/>
              <a:t> </a:t>
            </a:r>
            <a:r>
              <a:rPr lang="sk-SK" dirty="0" err="1"/>
              <a:t>Technology</a:t>
            </a:r>
            <a:r>
              <a:rPr lang="sk-SK" dirty="0"/>
              <a:t>: http://</a:t>
            </a:r>
            <a:r>
              <a:rPr lang="sk-SK" dirty="0" err="1"/>
              <a:t>guides.lib.uh.edu</a:t>
            </a:r>
            <a:r>
              <a:rPr lang="sk-SK" dirty="0"/>
              <a:t>/</a:t>
            </a:r>
            <a:r>
              <a:rPr lang="sk-SK" dirty="0" err="1"/>
              <a:t>elet</a:t>
            </a:r>
            <a:endParaRPr lang="sk-SK" dirty="0"/>
          </a:p>
          <a:p>
            <a:r>
              <a:rPr lang="sk-SK" dirty="0"/>
              <a:t>-</a:t>
            </a:r>
            <a:r>
              <a:rPr lang="sk-SK" dirty="0" err="1"/>
              <a:t>Human</a:t>
            </a:r>
            <a:r>
              <a:rPr lang="sk-SK" dirty="0"/>
              <a:t> </a:t>
            </a:r>
            <a:r>
              <a:rPr lang="sk-SK" dirty="0" err="1"/>
              <a:t>Development</a:t>
            </a:r>
            <a:r>
              <a:rPr lang="sk-SK" dirty="0"/>
              <a:t> &amp; </a:t>
            </a:r>
            <a:r>
              <a:rPr lang="sk-SK" dirty="0" err="1"/>
              <a:t>Consumer</a:t>
            </a:r>
            <a:r>
              <a:rPr lang="sk-SK" dirty="0"/>
              <a:t> </a:t>
            </a:r>
            <a:r>
              <a:rPr lang="sk-SK" dirty="0" err="1"/>
              <a:t>Sciences</a:t>
            </a:r>
            <a:r>
              <a:rPr lang="sk-SK" dirty="0"/>
              <a:t>: http://</a:t>
            </a:r>
            <a:r>
              <a:rPr lang="sk-SK" dirty="0" err="1"/>
              <a:t>guides.lib.uh.edu</a:t>
            </a:r>
            <a:r>
              <a:rPr lang="sk-SK" dirty="0"/>
              <a:t>/</a:t>
            </a:r>
            <a:r>
              <a:rPr lang="sk-SK" dirty="0" err="1"/>
              <a:t>hdcs</a:t>
            </a:r>
            <a:endParaRPr lang="sk-SK" dirty="0"/>
          </a:p>
          <a:p>
            <a:r>
              <a:rPr lang="sk-SK" dirty="0"/>
              <a:t>-</a:t>
            </a:r>
            <a:r>
              <a:rPr lang="sk-SK" dirty="0" err="1"/>
              <a:t>Mechanical</a:t>
            </a:r>
            <a:r>
              <a:rPr lang="sk-SK" dirty="0"/>
              <a:t> </a:t>
            </a:r>
            <a:r>
              <a:rPr lang="sk-SK" dirty="0" err="1"/>
              <a:t>Engineering</a:t>
            </a:r>
            <a:r>
              <a:rPr lang="sk-SK" dirty="0"/>
              <a:t> </a:t>
            </a:r>
            <a:r>
              <a:rPr lang="sk-SK" dirty="0" err="1"/>
              <a:t>Technology</a:t>
            </a:r>
            <a:r>
              <a:rPr lang="sk-SK" dirty="0"/>
              <a:t>: http://</a:t>
            </a:r>
            <a:r>
              <a:rPr lang="sk-SK" dirty="0" err="1"/>
              <a:t>guides.lib.uh.edu</a:t>
            </a:r>
            <a:r>
              <a:rPr lang="sk-SK" dirty="0"/>
              <a:t>/</a:t>
            </a:r>
            <a:r>
              <a:rPr lang="sk-SK" dirty="0" err="1"/>
              <a:t>mect</a:t>
            </a:r>
            <a:endParaRPr lang="sk-SK" dirty="0"/>
          </a:p>
          <a:p>
            <a:r>
              <a:rPr lang="sk-SK" dirty="0"/>
              <a:t>-</a:t>
            </a:r>
            <a:r>
              <a:rPr lang="sk-SK" dirty="0" err="1"/>
              <a:t>Organizational</a:t>
            </a:r>
            <a:r>
              <a:rPr lang="sk-SK" dirty="0"/>
              <a:t> </a:t>
            </a:r>
            <a:r>
              <a:rPr lang="sk-SK" dirty="0" err="1"/>
              <a:t>Leadership</a:t>
            </a:r>
            <a:r>
              <a:rPr lang="sk-SK" dirty="0"/>
              <a:t> &amp; </a:t>
            </a:r>
            <a:r>
              <a:rPr lang="sk-SK" dirty="0" err="1"/>
              <a:t>Supervision</a:t>
            </a:r>
            <a:r>
              <a:rPr lang="sk-SK" dirty="0"/>
              <a:t>: http://</a:t>
            </a:r>
            <a:r>
              <a:rPr lang="sk-SK" dirty="0" err="1"/>
              <a:t>guides.lib.uh.edu</a:t>
            </a:r>
            <a:r>
              <a:rPr lang="sk-SK" dirty="0"/>
              <a:t>/OLS</a:t>
            </a:r>
          </a:p>
          <a:p>
            <a:r>
              <a:rPr lang="sk-SK" dirty="0"/>
              <a:t>-</a:t>
            </a:r>
            <a:r>
              <a:rPr lang="sk-SK" dirty="0" err="1"/>
              <a:t>Supply</a:t>
            </a:r>
            <a:r>
              <a:rPr lang="sk-SK" dirty="0"/>
              <a:t> </a:t>
            </a:r>
            <a:r>
              <a:rPr lang="sk-SK" dirty="0" err="1"/>
              <a:t>Chain</a:t>
            </a:r>
            <a:r>
              <a:rPr lang="sk-SK" dirty="0"/>
              <a:t> &amp; </a:t>
            </a:r>
            <a:r>
              <a:rPr lang="sk-SK" dirty="0" err="1"/>
              <a:t>Logistics</a:t>
            </a:r>
            <a:r>
              <a:rPr lang="sk-SK" dirty="0"/>
              <a:t> </a:t>
            </a:r>
            <a:r>
              <a:rPr lang="sk-SK" dirty="0" err="1"/>
              <a:t>Technology</a:t>
            </a:r>
            <a:r>
              <a:rPr lang="sk-SK" dirty="0"/>
              <a:t>: http://</a:t>
            </a:r>
            <a:r>
              <a:rPr lang="sk-SK" dirty="0" err="1"/>
              <a:t>guides.lib.uh.edu</a:t>
            </a:r>
            <a:r>
              <a:rPr lang="sk-SK" dirty="0"/>
              <a:t>/</a:t>
            </a:r>
            <a:r>
              <a:rPr lang="sk-SK" dirty="0" err="1"/>
              <a:t>sclt</a:t>
            </a:r>
            <a:endParaRPr lang="sk-SK" dirty="0"/>
          </a:p>
          <a:p>
            <a:r>
              <a:rPr lang="sk-SK" dirty="0"/>
              <a:t> </a:t>
            </a:r>
          </a:p>
          <a:p>
            <a:r>
              <a:rPr lang="sk-SK" dirty="0"/>
              <a:t> </a:t>
            </a:r>
            <a:endParaRPr lang="en-US" b="0" dirty="0" smtClean="0">
              <a:effectLst/>
            </a:endParaRPr>
          </a:p>
        </p:txBody>
      </p:sp>
    </p:spTree>
    <p:extLst>
      <p:ext uri="{BB962C8B-B14F-4D97-AF65-F5344CB8AC3E}">
        <p14:creationId xmlns:p14="http://schemas.microsoft.com/office/powerpoint/2010/main" val="1015927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smtClean="0"/>
              <a:t>LINK to ACRL</a:t>
            </a:r>
            <a:r>
              <a:rPr lang="en-US" sz="2400" baseline="0" dirty="0" smtClean="0"/>
              <a:t> Information Literacy Concepts &amp; Competencies:  </a:t>
            </a:r>
            <a:r>
              <a:rPr lang="en-US" sz="2400" dirty="0" smtClean="0"/>
              <a:t>http://</a:t>
            </a:r>
            <a:r>
              <a:rPr lang="en-US" sz="2400" dirty="0" err="1" smtClean="0"/>
              <a:t>www.ala.org</a:t>
            </a:r>
            <a:r>
              <a:rPr lang="en-US" sz="2400" dirty="0" smtClean="0"/>
              <a:t>/</a:t>
            </a:r>
            <a:r>
              <a:rPr lang="en-US" sz="2400" dirty="0" err="1" smtClean="0"/>
              <a:t>acrl</a:t>
            </a:r>
            <a:r>
              <a:rPr lang="en-US" sz="2400" dirty="0" smtClean="0"/>
              <a:t>/standards/</a:t>
            </a:r>
            <a:r>
              <a:rPr lang="en-US" sz="2400" dirty="0" err="1" smtClean="0"/>
              <a:t>informationliteracycompetency</a:t>
            </a:r>
            <a:endParaRPr kumimoji="0" lang="en-US" sz="2400" b="0" i="0" u="none" strike="noStrike" cap="none" spc="0" normalizeH="0" baseline="0" dirty="0" smtClean="0">
              <a:ln>
                <a:noFill/>
              </a:ln>
              <a:solidFill>
                <a:srgbClr val="000000"/>
              </a:solidFill>
              <a:effectLst/>
              <a:uFillTx/>
              <a:sym typeface="Helvetica Neue Light"/>
            </a:endParaRPr>
          </a:p>
          <a:p>
            <a:pPr marL="0" marR="0" indent="0" defTabSz="457200" eaLnBrk="1" fontAlgn="auto" latinLnBrk="0" hangingPunct="1">
              <a:lnSpc>
                <a:spcPct val="117999"/>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73177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smtClean="0"/>
              <a:t>http://</a:t>
            </a:r>
            <a:r>
              <a:rPr lang="en-US" sz="2400" dirty="0" err="1" smtClean="0"/>
              <a:t>www.ala.org</a:t>
            </a:r>
            <a:r>
              <a:rPr lang="en-US" sz="2400" dirty="0" smtClean="0"/>
              <a:t>/</a:t>
            </a:r>
            <a:r>
              <a:rPr lang="en-US" sz="2400" dirty="0" err="1" smtClean="0"/>
              <a:t>acrl</a:t>
            </a:r>
            <a:r>
              <a:rPr lang="en-US" sz="2400" dirty="0" smtClean="0"/>
              <a:t>/standards/</a:t>
            </a:r>
            <a:r>
              <a:rPr lang="en-US" sz="2400" dirty="0" err="1" smtClean="0"/>
              <a:t>informationliteracycompetency</a:t>
            </a:r>
            <a:endParaRPr kumimoji="0" lang="en-US" sz="2400" b="0" i="0" u="none" strike="noStrike" cap="none" spc="0" normalizeH="0" baseline="0" dirty="0" smtClean="0">
              <a:ln>
                <a:noFill/>
              </a:ln>
              <a:solidFill>
                <a:srgbClr val="000000"/>
              </a:solidFill>
              <a:effectLst/>
              <a:uFillTx/>
              <a:sym typeface="Helvetica Neue Light"/>
            </a:endParaRPr>
          </a:p>
          <a:p>
            <a:endParaRPr lang="en-US" dirty="0" smtClean="0"/>
          </a:p>
          <a:p>
            <a:endParaRPr lang="en-US" dirty="0"/>
          </a:p>
        </p:txBody>
      </p:sp>
    </p:spTree>
    <p:extLst>
      <p:ext uri="{BB962C8B-B14F-4D97-AF65-F5344CB8AC3E}">
        <p14:creationId xmlns:p14="http://schemas.microsoft.com/office/powerpoint/2010/main" val="3646330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smtClean="0"/>
              <a:t>LINK to ACRL</a:t>
            </a:r>
            <a:r>
              <a:rPr lang="en-US" sz="2400" baseline="0" dirty="0" smtClean="0"/>
              <a:t> Information Literacy Concepts &amp; Competencies:  </a:t>
            </a:r>
            <a:r>
              <a:rPr lang="en-US" sz="2400" dirty="0" smtClean="0"/>
              <a:t>http://</a:t>
            </a:r>
            <a:r>
              <a:rPr lang="en-US" sz="2400" dirty="0" err="1" smtClean="0"/>
              <a:t>www.ala.org</a:t>
            </a:r>
            <a:r>
              <a:rPr lang="en-US" sz="2400" dirty="0" smtClean="0"/>
              <a:t>/</a:t>
            </a:r>
            <a:r>
              <a:rPr lang="en-US" sz="2400" dirty="0" err="1" smtClean="0"/>
              <a:t>acrl</a:t>
            </a:r>
            <a:r>
              <a:rPr lang="en-US" sz="2400" dirty="0" smtClean="0"/>
              <a:t>/standards/</a:t>
            </a:r>
            <a:r>
              <a:rPr lang="en-US" sz="2400" dirty="0" err="1" smtClean="0"/>
              <a:t>informationliteracycompetency</a:t>
            </a:r>
            <a:endParaRPr kumimoji="0" lang="en-US" sz="2400" b="0" i="0" u="none" strike="noStrike" cap="none" spc="0" normalizeH="0" baseline="0" dirty="0" smtClean="0">
              <a:ln>
                <a:noFill/>
              </a:ln>
              <a:solidFill>
                <a:srgbClr val="000000"/>
              </a:solidFill>
              <a:effectLst/>
              <a:uFillTx/>
              <a:sym typeface="Helvetica Neue Light"/>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16726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rtl="0">
              <a:defRPr/>
            </a:pPr>
            <a:r>
              <a:rPr lang="en-US" dirty="0" smtClean="0"/>
              <a:t>Data literacy= the ability to collect,</a:t>
            </a:r>
            <a:r>
              <a:rPr lang="en-US" baseline="0" dirty="0" smtClean="0"/>
              <a:t> manage, evaluate, and apply data in a critical manner </a:t>
            </a:r>
          </a:p>
          <a:p>
            <a:pPr defTabSz="465887" rtl="0">
              <a:defRPr/>
            </a:pPr>
            <a:endParaRPr lang="en-US" b="0" dirty="0" smtClean="0">
              <a:effectLst/>
            </a:endParaRPr>
          </a:p>
          <a:p>
            <a:endParaRPr lang="en-US" baseline="0" dirty="0" smtClean="0"/>
          </a:p>
          <a:p>
            <a:r>
              <a:rPr lang="en-US" dirty="0" smtClean="0"/>
              <a:t>Been,</a:t>
            </a:r>
            <a:r>
              <a:rPr lang="en-US" baseline="0" dirty="0" smtClean="0"/>
              <a:t> J. (2016).UH Libraries </a:t>
            </a:r>
            <a:r>
              <a:rPr lang="en-US" dirty="0" smtClean="0"/>
              <a:t>Data</a:t>
            </a:r>
            <a:r>
              <a:rPr lang="en-US" baseline="0" dirty="0" smtClean="0"/>
              <a:t> </a:t>
            </a:r>
            <a:r>
              <a:rPr lang="en-US" baseline="0" dirty="0" err="1" smtClean="0"/>
              <a:t>LiteracyCompetencies</a:t>
            </a:r>
            <a:r>
              <a:rPr lang="en-US" baseline="0" dirty="0" smtClean="0"/>
              <a:t>.</a:t>
            </a:r>
            <a:endParaRPr lang="en-US" dirty="0" smtClean="0"/>
          </a:p>
          <a:p>
            <a:endParaRPr lang="en-US" dirty="0"/>
          </a:p>
        </p:txBody>
      </p:sp>
    </p:spTree>
    <p:extLst>
      <p:ext uri="{BB962C8B-B14F-4D97-AF65-F5344CB8AC3E}">
        <p14:creationId xmlns:p14="http://schemas.microsoft.com/office/powerpoint/2010/main" val="346494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0210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900" dirty="0" smtClean="0"/>
              <a:t>Thinking about how to approach teaching these class, </a:t>
            </a:r>
          </a:p>
          <a:p>
            <a:pPr marL="349415" indent="-349415">
              <a:buFontTx/>
              <a:buChar char="-"/>
            </a:pPr>
            <a:r>
              <a:rPr lang="en-US" sz="900" dirty="0" smtClean="0"/>
              <a:t>Active </a:t>
            </a:r>
            <a:r>
              <a:rPr lang="en-US" sz="900" dirty="0" err="1" smtClean="0"/>
              <a:t>learing</a:t>
            </a:r>
            <a:endParaRPr lang="en-US" sz="900" dirty="0" smtClean="0"/>
          </a:p>
          <a:p>
            <a:pPr marL="349415" indent="-349415">
              <a:buFontTx/>
              <a:buChar char="-"/>
            </a:pPr>
            <a:r>
              <a:rPr lang="en-US" sz="900" dirty="0" smtClean="0"/>
              <a:t>Problem-based</a:t>
            </a:r>
            <a:r>
              <a:rPr lang="en-US" sz="900" baseline="0" dirty="0" smtClean="0"/>
              <a:t> learning </a:t>
            </a:r>
            <a:endParaRPr lang="en-US" sz="900" dirty="0" smtClean="0"/>
          </a:p>
          <a:p>
            <a:pPr marL="349415" indent="-349415">
              <a:buFontTx/>
              <a:buChar char="-"/>
            </a:pPr>
            <a:r>
              <a:rPr lang="en-US" sz="900" dirty="0" smtClean="0"/>
              <a:t>Method</a:t>
            </a:r>
            <a:r>
              <a:rPr lang="en-US" sz="900" baseline="0" dirty="0" smtClean="0"/>
              <a:t> is </a:t>
            </a:r>
            <a:r>
              <a:rPr lang="en-US" sz="900" dirty="0" smtClean="0"/>
              <a:t>use of evidence and asking questions to answer a research</a:t>
            </a:r>
            <a:r>
              <a:rPr lang="en-US" sz="900" baseline="0" dirty="0" smtClean="0"/>
              <a:t> question</a:t>
            </a:r>
            <a:endParaRPr lang="en-US" sz="900" dirty="0" smtClean="0"/>
          </a:p>
          <a:p>
            <a:pPr marL="349415" indent="-349415">
              <a:buFontTx/>
              <a:buChar char="-"/>
            </a:pPr>
            <a:r>
              <a:rPr lang="en-US" sz="900" dirty="0"/>
              <a:t>seeing the value within the discipline and institution with the literature output </a:t>
            </a:r>
            <a:endParaRPr lang="en-US" sz="900" dirty="0" smtClean="0"/>
          </a:p>
          <a:p>
            <a:endParaRPr lang="en-US" dirty="0" smtClean="0"/>
          </a:p>
          <a:p>
            <a:endParaRPr lang="en-US" dirty="0" smtClean="0"/>
          </a:p>
        </p:txBody>
      </p:sp>
    </p:spTree>
    <p:extLst>
      <p:ext uri="{BB962C8B-B14F-4D97-AF65-F5344CB8AC3E}">
        <p14:creationId xmlns:p14="http://schemas.microsoft.com/office/powerpoint/2010/main" val="1106890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551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430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564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Student is..</a:t>
            </a:r>
            <a:r>
              <a:rPr lang="en-US" sz="900" baseline="0" dirty="0" smtClean="0"/>
              <a:t> Developing, competent, proficient </a:t>
            </a:r>
          </a:p>
          <a:p>
            <a:endParaRPr lang="en-US" sz="900" baseline="0" dirty="0" smtClean="0"/>
          </a:p>
          <a:p>
            <a:r>
              <a:rPr lang="en-US" sz="900" dirty="0" smtClean="0"/>
              <a:t>IMAGE</a:t>
            </a:r>
            <a:r>
              <a:rPr lang="en-US" sz="900" baseline="0" dirty="0" smtClean="0"/>
              <a:t> attribution: RAILS Rubric Assessment of Information Literacy Skills (2011). General Rubric. Retrieved from: http://</a:t>
            </a:r>
            <a:r>
              <a:rPr lang="en-US" sz="900" baseline="0" dirty="0" err="1" smtClean="0"/>
              <a:t>railsontrack.info</a:t>
            </a:r>
            <a:r>
              <a:rPr lang="en-US" sz="900" baseline="0" dirty="0" smtClean="0"/>
              <a:t>/</a:t>
            </a:r>
            <a:endParaRPr lang="en-US" sz="900" dirty="0"/>
          </a:p>
        </p:txBody>
      </p:sp>
    </p:spTree>
    <p:extLst>
      <p:ext uri="{BB962C8B-B14F-4D97-AF65-F5344CB8AC3E}">
        <p14:creationId xmlns:p14="http://schemas.microsoft.com/office/powerpoint/2010/main" val="1646238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Novice:</a:t>
            </a:r>
            <a:r>
              <a:rPr lang="en-US" baseline="0" dirty="0" smtClean="0"/>
              <a:t> the students research skills are shallow and unable to handle the complex</a:t>
            </a:r>
          </a:p>
          <a:p>
            <a:r>
              <a:rPr lang="en-US" baseline="0" dirty="0" smtClean="0"/>
              <a:t>Time: Time of the faculty and student lack of behaviors in time management</a:t>
            </a:r>
          </a:p>
          <a:p>
            <a:r>
              <a:rPr lang="en-US" baseline="0" dirty="0" smtClean="0"/>
              <a:t>Focus: students are usually interested in current event from media outlets, not traditional scientific literature</a:t>
            </a:r>
          </a:p>
          <a:p>
            <a:r>
              <a:rPr lang="en-US" baseline="0" dirty="0" smtClean="0"/>
              <a:t>Experience: No other courses expose students to STEM/technical writing before college or major. </a:t>
            </a:r>
            <a:endParaRPr lang="en-US" dirty="0" smtClean="0"/>
          </a:p>
          <a:p>
            <a:endParaRPr lang="en-US" dirty="0"/>
          </a:p>
        </p:txBody>
      </p:sp>
    </p:spTree>
    <p:extLst>
      <p:ext uri="{BB962C8B-B14F-4D97-AF65-F5344CB8AC3E}">
        <p14:creationId xmlns:p14="http://schemas.microsoft.com/office/powerpoint/2010/main" val="1805953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 summarize</a:t>
            </a:r>
            <a:r>
              <a:rPr lang="en-US" baseline="0" dirty="0" smtClean="0"/>
              <a:t> and compare and contrast research articles as a step to critically evaluate literature. </a:t>
            </a:r>
            <a:endParaRPr lang="en-US" dirty="0"/>
          </a:p>
        </p:txBody>
      </p:sp>
    </p:spTree>
    <p:extLst>
      <p:ext uri="{BB962C8B-B14F-4D97-AF65-F5344CB8AC3E}">
        <p14:creationId xmlns:p14="http://schemas.microsoft.com/office/powerpoint/2010/main" val="2177177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search databases our</a:t>
            </a:r>
            <a:r>
              <a:rPr lang="en-US" baseline="0" dirty="0" smtClean="0"/>
              <a:t> keywords are searched in the author keywords, title, abstract. Strip the keywords, title, abstract from course readings and have student recreate as a means to assess if they understand the content.</a:t>
            </a:r>
            <a:endParaRPr lang="en-US" dirty="0"/>
          </a:p>
        </p:txBody>
      </p:sp>
    </p:spTree>
    <p:extLst>
      <p:ext uri="{BB962C8B-B14F-4D97-AF65-F5344CB8AC3E}">
        <p14:creationId xmlns:p14="http://schemas.microsoft.com/office/powerpoint/2010/main" val="385506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8965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0088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26140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15491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sz="900" dirty="0"/>
              <a:t>* I’m leaving UH on November 11</a:t>
            </a:r>
            <a:r>
              <a:rPr lang="en-US" sz="900" baseline="30000" dirty="0"/>
              <a:t>th</a:t>
            </a:r>
            <a:r>
              <a:rPr lang="en-US" sz="900" dirty="0"/>
              <a:t> to work at the University of Texas Austin as the Biological Sciences Librarian who will continue to work on information literacy instruction in STEM </a:t>
            </a:r>
            <a:r>
              <a:rPr lang="en-US" sz="900" dirty="0" smtClean="0"/>
              <a:t>and faculty publication </a:t>
            </a:r>
            <a:r>
              <a:rPr lang="en-US" sz="900" dirty="0"/>
              <a:t>and research support. Please feel free to contact me!</a:t>
            </a:r>
            <a:endParaRPr lang="en-US" sz="900" dirty="0">
              <a:hlinkClick r:id="rId3"/>
            </a:endParaRPr>
          </a:p>
          <a:p>
            <a:endParaRPr lang="en-US" dirty="0"/>
          </a:p>
        </p:txBody>
      </p:sp>
    </p:spTree>
    <p:extLst>
      <p:ext uri="{BB962C8B-B14F-4D97-AF65-F5344CB8AC3E}">
        <p14:creationId xmlns:p14="http://schemas.microsoft.com/office/powerpoint/2010/main" val="389394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rPr lang="en-US" sz="1000" dirty="0" smtClean="0"/>
              <a:t>UH</a:t>
            </a:r>
            <a:r>
              <a:rPr lang="en-US" sz="1000" baseline="0" dirty="0" smtClean="0"/>
              <a:t> </a:t>
            </a:r>
            <a:r>
              <a:rPr lang="en-US" sz="1000" dirty="0" smtClean="0"/>
              <a:t>Library </a:t>
            </a:r>
            <a:r>
              <a:rPr lang="en-US" sz="1000" dirty="0"/>
              <a:t>structure: </a:t>
            </a:r>
            <a:r>
              <a:rPr lang="en-US" sz="1000" dirty="0" smtClean="0"/>
              <a:t>Librarian/liaison model </a:t>
            </a:r>
            <a:r>
              <a:rPr lang="en-US" sz="1000" dirty="0"/>
              <a:t>who are subject specialist that work closely with their academic </a:t>
            </a:r>
            <a:r>
              <a:rPr lang="en-US" sz="1000" dirty="0" smtClean="0"/>
              <a:t>departments.</a:t>
            </a:r>
            <a:endParaRPr lang="en-US" sz="1000" dirty="0"/>
          </a:p>
          <a:p>
            <a:endParaRPr lang="sk-SK" dirty="0" smtClean="0"/>
          </a:p>
          <a:p>
            <a:r>
              <a:rPr lang="sk-SK" dirty="0" smtClean="0"/>
              <a:t>Links to Subject Resources and </a:t>
            </a:r>
            <a:r>
              <a:rPr lang="sk-SK" dirty="0" err="1" smtClean="0"/>
              <a:t>Librarian</a:t>
            </a:r>
            <a:r>
              <a:rPr lang="sk-SK" dirty="0" smtClean="0"/>
              <a:t> </a:t>
            </a:r>
            <a:r>
              <a:rPr lang="sk-SK" dirty="0" err="1" smtClean="0"/>
              <a:t>Contact</a:t>
            </a:r>
            <a:endParaRPr lang="sk-SK" dirty="0" smtClean="0"/>
          </a:p>
          <a:p>
            <a:r>
              <a:rPr lang="sk-SK" dirty="0" smtClean="0"/>
              <a:t> </a:t>
            </a:r>
          </a:p>
          <a:p>
            <a:r>
              <a:rPr lang="sk-SK" dirty="0" err="1" smtClean="0"/>
              <a:t>Biology</a:t>
            </a:r>
            <a:r>
              <a:rPr lang="sk-SK" dirty="0" smtClean="0"/>
              <a:t> &amp; </a:t>
            </a:r>
            <a:r>
              <a:rPr lang="sk-SK" dirty="0" err="1" smtClean="0"/>
              <a:t>Biochemistry</a:t>
            </a:r>
            <a:r>
              <a:rPr lang="sk-SK" dirty="0" smtClean="0"/>
              <a:t>: http://</a:t>
            </a:r>
            <a:r>
              <a:rPr lang="sk-SK" dirty="0" err="1" smtClean="0"/>
              <a:t>guides.lib.uh.edu</a:t>
            </a:r>
            <a:r>
              <a:rPr lang="sk-SK" dirty="0" smtClean="0"/>
              <a:t>/</a:t>
            </a:r>
            <a:r>
              <a:rPr lang="sk-SK" dirty="0" err="1" smtClean="0"/>
              <a:t>biology</a:t>
            </a:r>
            <a:endParaRPr lang="sk-SK" dirty="0" smtClean="0"/>
          </a:p>
          <a:p>
            <a:r>
              <a:rPr lang="sk-SK" dirty="0" err="1" smtClean="0"/>
              <a:t>Chemistry</a:t>
            </a:r>
            <a:r>
              <a:rPr lang="sk-SK" dirty="0" smtClean="0"/>
              <a:t>: http://</a:t>
            </a:r>
            <a:r>
              <a:rPr lang="sk-SK" dirty="0" err="1" smtClean="0"/>
              <a:t>guides.lib.uh.edu</a:t>
            </a:r>
            <a:r>
              <a:rPr lang="sk-SK" dirty="0" smtClean="0"/>
              <a:t>/</a:t>
            </a:r>
            <a:r>
              <a:rPr lang="sk-SK" dirty="0" err="1" smtClean="0"/>
              <a:t>chemistry</a:t>
            </a:r>
            <a:endParaRPr lang="sk-SK" dirty="0" smtClean="0"/>
          </a:p>
          <a:p>
            <a:r>
              <a:rPr lang="sk-SK" dirty="0" err="1" smtClean="0"/>
              <a:t>Computer</a:t>
            </a:r>
            <a:r>
              <a:rPr lang="sk-SK" dirty="0" smtClean="0"/>
              <a:t> </a:t>
            </a:r>
            <a:r>
              <a:rPr lang="sk-SK" dirty="0" err="1" smtClean="0"/>
              <a:t>Science</a:t>
            </a:r>
            <a:r>
              <a:rPr lang="sk-SK" dirty="0" smtClean="0"/>
              <a:t>: http://</a:t>
            </a:r>
            <a:r>
              <a:rPr lang="sk-SK" dirty="0" err="1" smtClean="0"/>
              <a:t>guides.lib.uh.edu</a:t>
            </a:r>
            <a:r>
              <a:rPr lang="sk-SK" dirty="0" smtClean="0"/>
              <a:t>/</a:t>
            </a:r>
            <a:r>
              <a:rPr lang="sk-SK" dirty="0" err="1" smtClean="0"/>
              <a:t>computerscience</a:t>
            </a:r>
            <a:endParaRPr lang="sk-SK" dirty="0" smtClean="0"/>
          </a:p>
          <a:p>
            <a:r>
              <a:rPr lang="sk-SK" dirty="0" err="1" smtClean="0"/>
              <a:t>Earth</a:t>
            </a:r>
            <a:r>
              <a:rPr lang="sk-SK" dirty="0" smtClean="0"/>
              <a:t> &amp; </a:t>
            </a:r>
            <a:r>
              <a:rPr lang="sk-SK" dirty="0" err="1" smtClean="0"/>
              <a:t>Atmospheric</a:t>
            </a:r>
            <a:r>
              <a:rPr lang="sk-SK" dirty="0" smtClean="0"/>
              <a:t> </a:t>
            </a:r>
            <a:r>
              <a:rPr lang="sk-SK" dirty="0" err="1" smtClean="0"/>
              <a:t>Sciences</a:t>
            </a:r>
            <a:r>
              <a:rPr lang="sk-SK" dirty="0" smtClean="0"/>
              <a:t>: http://</a:t>
            </a:r>
            <a:r>
              <a:rPr lang="sk-SK" dirty="0" err="1" smtClean="0"/>
              <a:t>guides.lib.uh.edu</a:t>
            </a:r>
            <a:r>
              <a:rPr lang="sk-SK" dirty="0" smtClean="0"/>
              <a:t>/</a:t>
            </a:r>
            <a:r>
              <a:rPr lang="sk-SK" dirty="0" err="1" smtClean="0"/>
              <a:t>geo</a:t>
            </a:r>
            <a:endParaRPr lang="sk-SK" dirty="0" smtClean="0"/>
          </a:p>
          <a:p>
            <a:r>
              <a:rPr lang="sk-SK" dirty="0" err="1" smtClean="0"/>
              <a:t>Engineering</a:t>
            </a:r>
            <a:endParaRPr lang="sk-SK" dirty="0" smtClean="0"/>
          </a:p>
          <a:p>
            <a:r>
              <a:rPr lang="sk-SK" dirty="0" smtClean="0"/>
              <a:t>-</a:t>
            </a:r>
            <a:r>
              <a:rPr lang="sk-SK" dirty="0" err="1" smtClean="0"/>
              <a:t>Biomedical</a:t>
            </a:r>
            <a:r>
              <a:rPr lang="sk-SK" dirty="0" smtClean="0"/>
              <a:t> </a:t>
            </a:r>
            <a:r>
              <a:rPr lang="sk-SK" dirty="0" err="1" smtClean="0"/>
              <a:t>Engineering</a:t>
            </a:r>
            <a:r>
              <a:rPr lang="sk-SK" dirty="0" smtClean="0"/>
              <a:t>: http://</a:t>
            </a:r>
            <a:r>
              <a:rPr lang="sk-SK" dirty="0" err="1" smtClean="0"/>
              <a:t>guides.lib.uh.edu</a:t>
            </a:r>
            <a:r>
              <a:rPr lang="sk-SK" dirty="0" smtClean="0"/>
              <a:t>/</a:t>
            </a:r>
            <a:r>
              <a:rPr lang="sk-SK" dirty="0" err="1" smtClean="0"/>
              <a:t>biomedical</a:t>
            </a:r>
            <a:endParaRPr lang="sk-SK" dirty="0" smtClean="0"/>
          </a:p>
          <a:p>
            <a:r>
              <a:rPr lang="sk-SK" dirty="0" smtClean="0"/>
              <a:t>-</a:t>
            </a:r>
            <a:r>
              <a:rPr lang="sk-SK" dirty="0" err="1" smtClean="0"/>
              <a:t>Chemical</a:t>
            </a:r>
            <a:r>
              <a:rPr lang="sk-SK" dirty="0" smtClean="0"/>
              <a:t> </a:t>
            </a:r>
            <a:r>
              <a:rPr lang="sk-SK" dirty="0" err="1" smtClean="0"/>
              <a:t>Engineering</a:t>
            </a:r>
            <a:r>
              <a:rPr lang="sk-SK" dirty="0" smtClean="0"/>
              <a:t>: http://</a:t>
            </a:r>
            <a:r>
              <a:rPr lang="sk-SK" dirty="0" err="1" smtClean="0"/>
              <a:t>guides.lib.uh.edu</a:t>
            </a:r>
            <a:r>
              <a:rPr lang="sk-SK" dirty="0" smtClean="0"/>
              <a:t>/</a:t>
            </a:r>
            <a:r>
              <a:rPr lang="sk-SK" dirty="0" err="1" smtClean="0"/>
              <a:t>chemeng</a:t>
            </a:r>
            <a:endParaRPr lang="sk-SK" dirty="0" smtClean="0"/>
          </a:p>
          <a:p>
            <a:r>
              <a:rPr lang="sk-SK" dirty="0" smtClean="0"/>
              <a:t>-Civil </a:t>
            </a:r>
            <a:r>
              <a:rPr lang="sk-SK" dirty="0" err="1" smtClean="0"/>
              <a:t>Engineering</a:t>
            </a:r>
            <a:r>
              <a:rPr lang="sk-SK" dirty="0" smtClean="0"/>
              <a:t>: http://</a:t>
            </a:r>
            <a:r>
              <a:rPr lang="sk-SK" dirty="0" err="1" smtClean="0"/>
              <a:t>guides.lib.uh.edu</a:t>
            </a:r>
            <a:r>
              <a:rPr lang="sk-SK" dirty="0" smtClean="0"/>
              <a:t>/civil</a:t>
            </a:r>
          </a:p>
          <a:p>
            <a:r>
              <a:rPr lang="sk-SK" dirty="0" smtClean="0"/>
              <a:t>-</a:t>
            </a:r>
            <a:r>
              <a:rPr lang="sk-SK" dirty="0" err="1" smtClean="0"/>
              <a:t>Electrical</a:t>
            </a:r>
            <a:r>
              <a:rPr lang="sk-SK" dirty="0" smtClean="0"/>
              <a:t> &amp; </a:t>
            </a:r>
            <a:r>
              <a:rPr lang="sk-SK" dirty="0" err="1" smtClean="0"/>
              <a:t>Computer</a:t>
            </a:r>
            <a:r>
              <a:rPr lang="sk-SK" dirty="0" smtClean="0"/>
              <a:t> </a:t>
            </a:r>
            <a:r>
              <a:rPr lang="sk-SK" dirty="0" err="1" smtClean="0"/>
              <a:t>Engineering</a:t>
            </a:r>
            <a:r>
              <a:rPr lang="sk-SK" dirty="0" smtClean="0"/>
              <a:t>: http://</a:t>
            </a:r>
            <a:r>
              <a:rPr lang="sk-SK" dirty="0" err="1" smtClean="0"/>
              <a:t>guides.lib.uh.edu</a:t>
            </a:r>
            <a:r>
              <a:rPr lang="sk-SK" dirty="0" smtClean="0"/>
              <a:t>/</a:t>
            </a:r>
            <a:r>
              <a:rPr lang="sk-SK" dirty="0" err="1" smtClean="0"/>
              <a:t>ece</a:t>
            </a:r>
            <a:endParaRPr lang="sk-SK" dirty="0" smtClean="0"/>
          </a:p>
          <a:p>
            <a:r>
              <a:rPr lang="sk-SK" dirty="0" smtClean="0"/>
              <a:t>-</a:t>
            </a:r>
            <a:r>
              <a:rPr lang="sk-SK" dirty="0" err="1" smtClean="0"/>
              <a:t>Environmental</a:t>
            </a:r>
            <a:r>
              <a:rPr lang="sk-SK" dirty="0" smtClean="0"/>
              <a:t> </a:t>
            </a:r>
            <a:r>
              <a:rPr lang="sk-SK" dirty="0" err="1" smtClean="0"/>
              <a:t>Engineering</a:t>
            </a:r>
            <a:r>
              <a:rPr lang="sk-SK" dirty="0" smtClean="0"/>
              <a:t>: http://</a:t>
            </a:r>
            <a:r>
              <a:rPr lang="sk-SK" dirty="0" err="1" smtClean="0"/>
              <a:t>guides.lib.uh.edu</a:t>
            </a:r>
            <a:r>
              <a:rPr lang="sk-SK" dirty="0" smtClean="0"/>
              <a:t>/</a:t>
            </a:r>
            <a:r>
              <a:rPr lang="sk-SK" dirty="0" err="1" smtClean="0"/>
              <a:t>environmental</a:t>
            </a:r>
            <a:endParaRPr lang="sk-SK" dirty="0" smtClean="0"/>
          </a:p>
          <a:p>
            <a:r>
              <a:rPr lang="sk-SK" dirty="0" smtClean="0"/>
              <a:t>-Industrial </a:t>
            </a:r>
            <a:r>
              <a:rPr lang="sk-SK" dirty="0" err="1" smtClean="0"/>
              <a:t>Engineering</a:t>
            </a:r>
            <a:r>
              <a:rPr lang="sk-SK" dirty="0" smtClean="0"/>
              <a:t>: http://</a:t>
            </a:r>
            <a:r>
              <a:rPr lang="sk-SK" dirty="0" err="1" smtClean="0"/>
              <a:t>guides.lib.uh.edu</a:t>
            </a:r>
            <a:r>
              <a:rPr lang="sk-SK" dirty="0" smtClean="0"/>
              <a:t>/</a:t>
            </a:r>
            <a:r>
              <a:rPr lang="sk-SK" dirty="0" err="1" smtClean="0"/>
              <a:t>industrial</a:t>
            </a:r>
            <a:endParaRPr lang="sk-SK" dirty="0" smtClean="0"/>
          </a:p>
          <a:p>
            <a:r>
              <a:rPr lang="sk-SK" dirty="0" smtClean="0"/>
              <a:t>-</a:t>
            </a:r>
            <a:r>
              <a:rPr lang="sk-SK" dirty="0" err="1" smtClean="0"/>
              <a:t>Mechanical</a:t>
            </a:r>
            <a:r>
              <a:rPr lang="sk-SK" dirty="0" smtClean="0"/>
              <a:t> </a:t>
            </a:r>
            <a:r>
              <a:rPr lang="sk-SK" dirty="0" err="1" smtClean="0"/>
              <a:t>Engineering</a:t>
            </a:r>
            <a:r>
              <a:rPr lang="sk-SK" dirty="0" smtClean="0"/>
              <a:t>: http://</a:t>
            </a:r>
            <a:r>
              <a:rPr lang="sk-SK" dirty="0" err="1" smtClean="0"/>
              <a:t>guides.lib.uh.edu</a:t>
            </a:r>
            <a:r>
              <a:rPr lang="sk-SK" dirty="0" smtClean="0"/>
              <a:t>/</a:t>
            </a:r>
            <a:r>
              <a:rPr lang="sk-SK" dirty="0" err="1" smtClean="0"/>
              <a:t>mechanical</a:t>
            </a:r>
            <a:endParaRPr lang="sk-SK" dirty="0" smtClean="0"/>
          </a:p>
          <a:p>
            <a:r>
              <a:rPr lang="sk-SK" dirty="0" smtClean="0"/>
              <a:t>-Petroleum </a:t>
            </a:r>
            <a:r>
              <a:rPr lang="sk-SK" dirty="0" err="1" smtClean="0"/>
              <a:t>Engineering</a:t>
            </a:r>
            <a:r>
              <a:rPr lang="sk-SK" dirty="0" smtClean="0"/>
              <a:t>: http://</a:t>
            </a:r>
            <a:r>
              <a:rPr lang="sk-SK" dirty="0" err="1" smtClean="0"/>
              <a:t>guides.lib.uh.edu</a:t>
            </a:r>
            <a:r>
              <a:rPr lang="sk-SK" dirty="0" smtClean="0"/>
              <a:t>/</a:t>
            </a:r>
            <a:r>
              <a:rPr lang="sk-SK" dirty="0" err="1" smtClean="0"/>
              <a:t>petroleum</a:t>
            </a:r>
            <a:endParaRPr lang="sk-SK" dirty="0" smtClean="0"/>
          </a:p>
          <a:p>
            <a:r>
              <a:rPr lang="sk-SK" dirty="0" err="1" smtClean="0"/>
              <a:t>Mathematics</a:t>
            </a:r>
            <a:r>
              <a:rPr lang="sk-SK" dirty="0" smtClean="0"/>
              <a:t>: http://</a:t>
            </a:r>
            <a:r>
              <a:rPr lang="sk-SK" dirty="0" err="1" smtClean="0"/>
              <a:t>guides.lib.uh.edu</a:t>
            </a:r>
            <a:r>
              <a:rPr lang="sk-SK" dirty="0" smtClean="0"/>
              <a:t>/</a:t>
            </a:r>
            <a:r>
              <a:rPr lang="sk-SK" dirty="0" err="1" smtClean="0"/>
              <a:t>math</a:t>
            </a:r>
            <a:endParaRPr lang="sk-SK" dirty="0" smtClean="0"/>
          </a:p>
          <a:p>
            <a:r>
              <a:rPr lang="sk-SK" dirty="0" err="1" smtClean="0"/>
              <a:t>Physics</a:t>
            </a:r>
            <a:r>
              <a:rPr lang="sk-SK" dirty="0" smtClean="0"/>
              <a:t>: http://</a:t>
            </a:r>
            <a:r>
              <a:rPr lang="sk-SK" dirty="0" err="1" smtClean="0"/>
              <a:t>guides.lib.uh.edu</a:t>
            </a:r>
            <a:r>
              <a:rPr lang="sk-SK" dirty="0" smtClean="0"/>
              <a:t>/</a:t>
            </a:r>
            <a:r>
              <a:rPr lang="sk-SK" dirty="0" err="1" smtClean="0"/>
              <a:t>physics</a:t>
            </a:r>
            <a:endParaRPr lang="sk-SK" dirty="0" smtClean="0"/>
          </a:p>
          <a:p>
            <a:r>
              <a:rPr lang="sk-SK" dirty="0" err="1" smtClean="0"/>
              <a:t>Technology</a:t>
            </a:r>
            <a:endParaRPr lang="sk-SK" dirty="0" smtClean="0"/>
          </a:p>
          <a:p>
            <a:r>
              <a:rPr lang="sk-SK" dirty="0" smtClean="0"/>
              <a:t>-</a:t>
            </a:r>
            <a:r>
              <a:rPr lang="sk-SK" dirty="0" err="1" smtClean="0"/>
              <a:t>Biotechnology</a:t>
            </a:r>
            <a:r>
              <a:rPr lang="sk-SK" dirty="0" smtClean="0"/>
              <a:t>: http://</a:t>
            </a:r>
            <a:r>
              <a:rPr lang="sk-SK" dirty="0" err="1" smtClean="0"/>
              <a:t>guides.lib.uh.edu</a:t>
            </a:r>
            <a:r>
              <a:rPr lang="sk-SK" dirty="0" smtClean="0"/>
              <a:t>/</a:t>
            </a:r>
            <a:r>
              <a:rPr lang="sk-SK" dirty="0" err="1" smtClean="0"/>
              <a:t>biotech</a:t>
            </a:r>
            <a:endParaRPr lang="sk-SK" dirty="0" smtClean="0"/>
          </a:p>
          <a:p>
            <a:r>
              <a:rPr lang="sk-SK" dirty="0" smtClean="0"/>
              <a:t>-</a:t>
            </a:r>
            <a:r>
              <a:rPr lang="sk-SK" dirty="0" err="1" smtClean="0"/>
              <a:t>Computer</a:t>
            </a:r>
            <a:r>
              <a:rPr lang="sk-SK" dirty="0" smtClean="0"/>
              <a:t> Information Systems: http://</a:t>
            </a:r>
            <a:r>
              <a:rPr lang="sk-SK" dirty="0" err="1" smtClean="0"/>
              <a:t>guides.lib.uh.edu</a:t>
            </a:r>
            <a:r>
              <a:rPr lang="sk-SK" dirty="0" smtClean="0"/>
              <a:t>/CIS</a:t>
            </a:r>
          </a:p>
          <a:p>
            <a:r>
              <a:rPr lang="sk-SK" dirty="0" smtClean="0"/>
              <a:t>-</a:t>
            </a:r>
            <a:r>
              <a:rPr lang="sk-SK" dirty="0" err="1" smtClean="0"/>
              <a:t>Construction</a:t>
            </a:r>
            <a:r>
              <a:rPr lang="sk-SK" dirty="0" smtClean="0"/>
              <a:t> Management: http://</a:t>
            </a:r>
            <a:r>
              <a:rPr lang="sk-SK" dirty="0" err="1" smtClean="0"/>
              <a:t>guides.lib.uh.edu</a:t>
            </a:r>
            <a:r>
              <a:rPr lang="sk-SK" dirty="0" smtClean="0"/>
              <a:t>/cm</a:t>
            </a:r>
          </a:p>
          <a:p>
            <a:r>
              <a:rPr lang="sk-SK" dirty="0" smtClean="0"/>
              <a:t>-</a:t>
            </a:r>
            <a:r>
              <a:rPr lang="sk-SK" dirty="0" err="1" smtClean="0"/>
              <a:t>Digital</a:t>
            </a:r>
            <a:r>
              <a:rPr lang="sk-SK" dirty="0" smtClean="0"/>
              <a:t> </a:t>
            </a:r>
            <a:r>
              <a:rPr lang="sk-SK" dirty="0" err="1" smtClean="0"/>
              <a:t>Media</a:t>
            </a:r>
            <a:r>
              <a:rPr lang="sk-SK" dirty="0" smtClean="0"/>
              <a:t>: http://</a:t>
            </a:r>
            <a:r>
              <a:rPr lang="sk-SK" dirty="0" err="1" smtClean="0"/>
              <a:t>guides.lib.uh.edu</a:t>
            </a:r>
            <a:r>
              <a:rPr lang="sk-SK" dirty="0" smtClean="0"/>
              <a:t>/DIGM</a:t>
            </a:r>
          </a:p>
          <a:p>
            <a:r>
              <a:rPr lang="sk-SK" dirty="0" smtClean="0"/>
              <a:t>-</a:t>
            </a:r>
            <a:r>
              <a:rPr lang="sk-SK" dirty="0" err="1" smtClean="0"/>
              <a:t>Electrical</a:t>
            </a:r>
            <a:r>
              <a:rPr lang="sk-SK" dirty="0" smtClean="0"/>
              <a:t> </a:t>
            </a:r>
            <a:r>
              <a:rPr lang="sk-SK" dirty="0" err="1" smtClean="0"/>
              <a:t>Power</a:t>
            </a:r>
            <a:r>
              <a:rPr lang="sk-SK" dirty="0" smtClean="0"/>
              <a:t> </a:t>
            </a:r>
            <a:r>
              <a:rPr lang="sk-SK" dirty="0" err="1" smtClean="0"/>
              <a:t>Engineering</a:t>
            </a:r>
            <a:r>
              <a:rPr lang="sk-SK" dirty="0" smtClean="0"/>
              <a:t> </a:t>
            </a:r>
            <a:r>
              <a:rPr lang="sk-SK" dirty="0" err="1" smtClean="0"/>
              <a:t>Technology</a:t>
            </a:r>
            <a:r>
              <a:rPr lang="sk-SK" dirty="0" smtClean="0"/>
              <a:t>: http://</a:t>
            </a:r>
            <a:r>
              <a:rPr lang="sk-SK" dirty="0" err="1" smtClean="0"/>
              <a:t>guides.lib.uh.edu</a:t>
            </a:r>
            <a:r>
              <a:rPr lang="sk-SK" dirty="0" smtClean="0"/>
              <a:t>/</a:t>
            </a:r>
            <a:r>
              <a:rPr lang="sk-SK" dirty="0" err="1" smtClean="0"/>
              <a:t>elet</a:t>
            </a:r>
            <a:endParaRPr lang="sk-SK" dirty="0" smtClean="0"/>
          </a:p>
          <a:p>
            <a:r>
              <a:rPr lang="sk-SK" dirty="0" smtClean="0"/>
              <a:t>-</a:t>
            </a:r>
            <a:r>
              <a:rPr lang="sk-SK" dirty="0" err="1" smtClean="0"/>
              <a:t>Human</a:t>
            </a:r>
            <a:r>
              <a:rPr lang="sk-SK" dirty="0" smtClean="0"/>
              <a:t> </a:t>
            </a:r>
            <a:r>
              <a:rPr lang="sk-SK" dirty="0" err="1" smtClean="0"/>
              <a:t>Development</a:t>
            </a:r>
            <a:r>
              <a:rPr lang="sk-SK" dirty="0" smtClean="0"/>
              <a:t> &amp; </a:t>
            </a:r>
            <a:r>
              <a:rPr lang="sk-SK" dirty="0" err="1" smtClean="0"/>
              <a:t>Consumer</a:t>
            </a:r>
            <a:r>
              <a:rPr lang="sk-SK" dirty="0" smtClean="0"/>
              <a:t> </a:t>
            </a:r>
            <a:r>
              <a:rPr lang="sk-SK" dirty="0" err="1" smtClean="0"/>
              <a:t>Sciences</a:t>
            </a:r>
            <a:r>
              <a:rPr lang="sk-SK" dirty="0" smtClean="0"/>
              <a:t>: http://</a:t>
            </a:r>
            <a:r>
              <a:rPr lang="sk-SK" dirty="0" err="1" smtClean="0"/>
              <a:t>guides.lib.uh.edu</a:t>
            </a:r>
            <a:r>
              <a:rPr lang="sk-SK" dirty="0" smtClean="0"/>
              <a:t>/</a:t>
            </a:r>
            <a:r>
              <a:rPr lang="sk-SK" dirty="0" err="1" smtClean="0"/>
              <a:t>hdcs</a:t>
            </a:r>
            <a:endParaRPr lang="sk-SK" dirty="0" smtClean="0"/>
          </a:p>
          <a:p>
            <a:r>
              <a:rPr lang="sk-SK" dirty="0" smtClean="0"/>
              <a:t>-</a:t>
            </a:r>
            <a:r>
              <a:rPr lang="sk-SK" dirty="0" err="1" smtClean="0"/>
              <a:t>Mechanical</a:t>
            </a:r>
            <a:r>
              <a:rPr lang="sk-SK" dirty="0" smtClean="0"/>
              <a:t> </a:t>
            </a:r>
            <a:r>
              <a:rPr lang="sk-SK" dirty="0" err="1" smtClean="0"/>
              <a:t>Engineering</a:t>
            </a:r>
            <a:r>
              <a:rPr lang="sk-SK" dirty="0" smtClean="0"/>
              <a:t> </a:t>
            </a:r>
            <a:r>
              <a:rPr lang="sk-SK" dirty="0" err="1" smtClean="0"/>
              <a:t>Technology</a:t>
            </a:r>
            <a:r>
              <a:rPr lang="sk-SK" dirty="0" smtClean="0"/>
              <a:t>: http://</a:t>
            </a:r>
            <a:r>
              <a:rPr lang="sk-SK" dirty="0" err="1" smtClean="0"/>
              <a:t>guides.lib.uh.edu</a:t>
            </a:r>
            <a:r>
              <a:rPr lang="sk-SK" dirty="0" smtClean="0"/>
              <a:t>/</a:t>
            </a:r>
            <a:r>
              <a:rPr lang="sk-SK" dirty="0" err="1" smtClean="0"/>
              <a:t>mect</a:t>
            </a:r>
            <a:endParaRPr lang="sk-SK" dirty="0" smtClean="0"/>
          </a:p>
          <a:p>
            <a:r>
              <a:rPr lang="sk-SK" dirty="0" smtClean="0"/>
              <a:t>-</a:t>
            </a:r>
            <a:r>
              <a:rPr lang="sk-SK" dirty="0" err="1" smtClean="0"/>
              <a:t>Organizational</a:t>
            </a:r>
            <a:r>
              <a:rPr lang="sk-SK" dirty="0" smtClean="0"/>
              <a:t> </a:t>
            </a:r>
            <a:r>
              <a:rPr lang="sk-SK" dirty="0" err="1" smtClean="0"/>
              <a:t>Leadership</a:t>
            </a:r>
            <a:r>
              <a:rPr lang="sk-SK" dirty="0" smtClean="0"/>
              <a:t> &amp; </a:t>
            </a:r>
            <a:r>
              <a:rPr lang="sk-SK" dirty="0" err="1" smtClean="0"/>
              <a:t>Supervision</a:t>
            </a:r>
            <a:r>
              <a:rPr lang="sk-SK" dirty="0" smtClean="0"/>
              <a:t>: http://</a:t>
            </a:r>
            <a:r>
              <a:rPr lang="sk-SK" dirty="0" err="1" smtClean="0"/>
              <a:t>guides.lib.uh.edu</a:t>
            </a:r>
            <a:r>
              <a:rPr lang="sk-SK" dirty="0" smtClean="0"/>
              <a:t>/OLS</a:t>
            </a:r>
          </a:p>
          <a:p>
            <a:r>
              <a:rPr lang="sk-SK" dirty="0" smtClean="0"/>
              <a:t>-</a:t>
            </a:r>
            <a:r>
              <a:rPr lang="sk-SK" dirty="0" err="1" smtClean="0"/>
              <a:t>Supply</a:t>
            </a:r>
            <a:r>
              <a:rPr lang="sk-SK" dirty="0" smtClean="0"/>
              <a:t> </a:t>
            </a:r>
            <a:r>
              <a:rPr lang="sk-SK" dirty="0" err="1" smtClean="0"/>
              <a:t>Chain</a:t>
            </a:r>
            <a:r>
              <a:rPr lang="sk-SK" dirty="0" smtClean="0"/>
              <a:t> &amp; </a:t>
            </a:r>
            <a:r>
              <a:rPr lang="sk-SK" dirty="0" err="1" smtClean="0"/>
              <a:t>Logistics</a:t>
            </a:r>
            <a:r>
              <a:rPr lang="sk-SK" dirty="0" smtClean="0"/>
              <a:t> </a:t>
            </a:r>
            <a:r>
              <a:rPr lang="sk-SK" dirty="0" err="1" smtClean="0"/>
              <a:t>Technology</a:t>
            </a:r>
            <a:r>
              <a:rPr lang="sk-SK" dirty="0" smtClean="0"/>
              <a:t>: http://</a:t>
            </a:r>
            <a:r>
              <a:rPr lang="sk-SK" dirty="0" err="1" smtClean="0"/>
              <a:t>guides.lib.uh.edu</a:t>
            </a:r>
            <a:r>
              <a:rPr lang="sk-SK" dirty="0" smtClean="0"/>
              <a:t>/</a:t>
            </a:r>
            <a:r>
              <a:rPr lang="sk-SK" dirty="0" err="1" smtClean="0"/>
              <a:t>sclt</a:t>
            </a:r>
            <a:endParaRPr lang="sk-SK" dirty="0" smtClean="0"/>
          </a:p>
          <a:p>
            <a:r>
              <a:rPr lang="sk-SK" dirty="0" smtClean="0"/>
              <a:t> </a:t>
            </a:r>
            <a:endParaRPr dirty="0"/>
          </a:p>
        </p:txBody>
      </p:sp>
    </p:spTree>
    <p:extLst>
      <p:ext uri="{BB962C8B-B14F-4D97-AF65-F5344CB8AC3E}">
        <p14:creationId xmlns:p14="http://schemas.microsoft.com/office/powerpoint/2010/main" val="294218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Academic </a:t>
            </a:r>
            <a:r>
              <a:rPr lang="en-US" sz="900" dirty="0"/>
              <a:t>librarians and their partners in higher education associations have developed learning outcomes, tools, and resources that some institutions have deployed to infuse information literacy concepts and skills into their curricula.</a:t>
            </a:r>
          </a:p>
          <a:p>
            <a:endParaRPr lang="en-US" sz="900" dirty="0" smtClean="0"/>
          </a:p>
          <a:p>
            <a:r>
              <a:rPr lang="en-US" sz="900" dirty="0"/>
              <a:t>Librarians have a greater responsibility in identifying core ideas within their own knowledge domain that can extend learning for students, in creating a new cohesive curriculum for information literacy, and in collaborating more extensively with faculty.</a:t>
            </a:r>
          </a:p>
          <a:p>
            <a:endParaRPr lang="en-US" sz="900" dirty="0"/>
          </a:p>
          <a:p>
            <a:r>
              <a:rPr lang="en-US" sz="900" b="1" dirty="0"/>
              <a:t>Information Literacy Defined</a:t>
            </a:r>
          </a:p>
          <a:p>
            <a:r>
              <a:rPr lang="en-US" sz="900" dirty="0"/>
              <a:t>Information literacy is a set of abilities requiring individuals to "recognize when information is needed and have the ability to locate, evaluate, and use effectively the needed information." </a:t>
            </a:r>
            <a:r>
              <a:rPr lang="en-US" sz="900" baseline="30000" dirty="0">
                <a:hlinkClick r:id="rId3"/>
              </a:rPr>
              <a:t>1</a:t>
            </a:r>
            <a:r>
              <a:rPr lang="en-US" sz="900" baseline="30000" dirty="0"/>
              <a:t> </a:t>
            </a:r>
            <a:r>
              <a:rPr lang="en-US" sz="900" dirty="0"/>
              <a:t>Information literacy also is increasingly important in the contemporary environment of rapid technological change and proliferating information resources. Because of the escalating complexity of this environment, individuals are faced with diverse, abundant information choices--in their academic studies, in the workplace, and in their personal lives. Information is available through libraries, community resources, special interest organizations, media, and the Internet--and increasingly, information comes to individuals in unfiltered formats, raising questions about its authenticity, validity, and reliability. In addition, information is available through multiple media, including graphical, aural, and textual, and these pose new challenges for individuals in evaluating and understanding it. The uncertain quality and expanding quantity of information pose large challenges for society. The sheer abundance of information will not in itself create a more informed citizenry without a complementary cluster of abilities necessary to use information effectively.</a:t>
            </a:r>
          </a:p>
          <a:p>
            <a:r>
              <a:rPr lang="en-US" sz="900" dirty="0"/>
              <a:t>Information literacy forms the basis for lifelong learning. It is common to all disciplines, to all learning environments, and to all levels of education. It enables learners to master content and extend their investigations, become more self-directed, and assume greater control over their own learning. An information literate individual is able to:</a:t>
            </a:r>
          </a:p>
          <a:p>
            <a:pPr marL="349415" indent="-349415">
              <a:buFont typeface="Arial" charset="0"/>
              <a:buChar char="•"/>
            </a:pPr>
            <a:r>
              <a:rPr lang="en-US" sz="900" dirty="0"/>
              <a:t>Determine the extent of information needed</a:t>
            </a:r>
          </a:p>
          <a:p>
            <a:pPr marL="349415" indent="-349415">
              <a:buFont typeface="Arial" charset="0"/>
              <a:buChar char="•"/>
            </a:pPr>
            <a:r>
              <a:rPr lang="en-US" sz="900" dirty="0"/>
              <a:t>Access the needed information effectively and efficiently</a:t>
            </a:r>
          </a:p>
          <a:p>
            <a:pPr marL="349415" indent="-349415">
              <a:buFont typeface="Arial" charset="0"/>
              <a:buChar char="•"/>
            </a:pPr>
            <a:r>
              <a:rPr lang="en-US" sz="900" dirty="0"/>
              <a:t>Evaluate information and its sources critically</a:t>
            </a:r>
          </a:p>
          <a:p>
            <a:pPr marL="349415" indent="-349415">
              <a:buFont typeface="Arial" charset="0"/>
              <a:buChar char="•"/>
            </a:pPr>
            <a:r>
              <a:rPr lang="en-US" sz="900" dirty="0"/>
              <a:t>Incorporate selected information into one’s knowledge base</a:t>
            </a:r>
          </a:p>
          <a:p>
            <a:pPr marL="349415" indent="-349415">
              <a:buFont typeface="Arial" charset="0"/>
              <a:buChar char="•"/>
            </a:pPr>
            <a:r>
              <a:rPr lang="en-US" sz="900" dirty="0"/>
              <a:t>Use information effectively to accomplish a specific purpose</a:t>
            </a:r>
          </a:p>
          <a:p>
            <a:pPr marL="349415" indent="-349415">
              <a:buFont typeface="Arial" charset="0"/>
              <a:buChar char="•"/>
            </a:pPr>
            <a:r>
              <a:rPr lang="en-US" sz="900" dirty="0"/>
              <a:t>Understand the economic, legal, and social issues surrounding the use of information, and access and use information ethically and legally</a:t>
            </a:r>
          </a:p>
          <a:p>
            <a:r>
              <a:rPr lang="en-US" sz="900" dirty="0" smtClean="0"/>
              <a:t/>
            </a:r>
            <a:br>
              <a:rPr lang="en-US" sz="900" dirty="0" smtClean="0"/>
            </a:br>
            <a:endParaRPr lang="en-US" sz="900" dirty="0"/>
          </a:p>
        </p:txBody>
      </p:sp>
    </p:spTree>
    <p:extLst>
      <p:ext uri="{BB962C8B-B14F-4D97-AF65-F5344CB8AC3E}">
        <p14:creationId xmlns:p14="http://schemas.microsoft.com/office/powerpoint/2010/main" val="2061259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altLang="en-US" sz="900" dirty="0" smtClean="0"/>
              <a:t>IMAGE</a:t>
            </a:r>
            <a:r>
              <a:rPr lang="en-US" altLang="en-US" sz="900" baseline="0" dirty="0" smtClean="0"/>
              <a:t> attribution: Martin, N.(2014).</a:t>
            </a:r>
            <a:r>
              <a:rPr lang="en-US" sz="900" b="0" dirty="0" smtClean="0">
                <a:effectLst/>
              </a:rPr>
              <a:t> 5 Components of Information Literacy</a:t>
            </a:r>
            <a:r>
              <a:rPr lang="en-US" sz="900" b="0" baseline="0" dirty="0" smtClean="0">
                <a:effectLst/>
              </a:rPr>
              <a:t> {Video file]. Retrieved from:</a:t>
            </a:r>
            <a:r>
              <a:rPr lang="en-US" altLang="en-US" sz="900" baseline="0" dirty="0" smtClean="0"/>
              <a:t> https://</a:t>
            </a:r>
            <a:r>
              <a:rPr lang="en-US" altLang="en-US" sz="900" baseline="0" dirty="0" err="1" smtClean="0"/>
              <a:t>youtu.be</a:t>
            </a:r>
            <a:r>
              <a:rPr lang="en-US" altLang="en-US" sz="900" baseline="0" dirty="0" smtClean="0"/>
              <a:t>/1ronp6Iue9w</a:t>
            </a:r>
            <a:endParaRPr lang="en-US" altLang="en-US" sz="900" dirty="0" smtClean="0"/>
          </a:p>
          <a:p>
            <a:pPr marL="349415" indent="-349415">
              <a:lnSpc>
                <a:spcPct val="80000"/>
              </a:lnSpc>
              <a:buFont typeface="Arial" charset="0"/>
              <a:buChar char="•"/>
            </a:pPr>
            <a:endParaRPr lang="en-US" altLang="en-US" sz="900" dirty="0" smtClean="0"/>
          </a:p>
          <a:p>
            <a:pPr marL="349415" indent="-349415">
              <a:lnSpc>
                <a:spcPct val="80000"/>
              </a:lnSpc>
              <a:buFont typeface="Arial" charset="0"/>
              <a:buChar char="•"/>
            </a:pPr>
            <a:r>
              <a:rPr lang="en-US" altLang="en-US" sz="900" dirty="0" smtClean="0"/>
              <a:t>Determine </a:t>
            </a:r>
            <a:r>
              <a:rPr lang="en-US" altLang="en-US" sz="900" dirty="0"/>
              <a:t>the extent of information needed </a:t>
            </a:r>
          </a:p>
          <a:p>
            <a:pPr marL="349415" indent="-349415">
              <a:lnSpc>
                <a:spcPct val="80000"/>
              </a:lnSpc>
              <a:buFont typeface="Arial" charset="0"/>
              <a:buChar char="•"/>
            </a:pPr>
            <a:r>
              <a:rPr lang="en-US" altLang="en-US" sz="900" dirty="0"/>
              <a:t>Access the needed information effectively and efficiently </a:t>
            </a:r>
          </a:p>
          <a:p>
            <a:pPr marL="349415" indent="-349415">
              <a:lnSpc>
                <a:spcPct val="80000"/>
              </a:lnSpc>
              <a:buFont typeface="Arial" charset="0"/>
              <a:buChar char="•"/>
            </a:pPr>
            <a:r>
              <a:rPr lang="en-US" altLang="en-US" sz="900" dirty="0"/>
              <a:t>Evaluate information and its sources critically and incorporate selected information into one’s knowledge base </a:t>
            </a:r>
          </a:p>
          <a:p>
            <a:pPr marL="349415" indent="-349415">
              <a:lnSpc>
                <a:spcPct val="80000"/>
              </a:lnSpc>
              <a:buFont typeface="Arial" charset="0"/>
              <a:buChar char="•"/>
            </a:pPr>
            <a:r>
              <a:rPr lang="en-US" altLang="en-US" sz="900" dirty="0"/>
              <a:t>Use information effectively to accomplish a specific purpose </a:t>
            </a:r>
          </a:p>
          <a:p>
            <a:pPr marL="349415" indent="-349415">
              <a:lnSpc>
                <a:spcPct val="80000"/>
              </a:lnSpc>
              <a:buFont typeface="Arial" charset="0"/>
              <a:buChar char="•"/>
            </a:pPr>
            <a:r>
              <a:rPr lang="en-US" altLang="en-US" sz="900" dirty="0"/>
              <a:t>Understand the economic, legal, and social issues surrounding the use of information, and access and use information ethically and legally </a:t>
            </a:r>
          </a:p>
          <a:p>
            <a:pPr marL="349415" indent="-349415">
              <a:buFont typeface="Arial" charset="0"/>
              <a:buChar char="•"/>
            </a:pPr>
            <a:endParaRPr lang="en-US" sz="900" dirty="0" smtClean="0"/>
          </a:p>
          <a:p>
            <a:pPr marL="349415" indent="-349415">
              <a:buFont typeface="Arial" charset="0"/>
              <a:buChar char="•"/>
            </a:pPr>
            <a:endParaRPr lang="en-US" sz="900" dirty="0" smtClean="0"/>
          </a:p>
          <a:p>
            <a:r>
              <a:rPr lang="en-US" sz="900" dirty="0"/>
              <a:t>Gaining skills in information literacy multiplies the opportunities for students’ self-directed learning, as they become engaged in using a wide variety of information sources to expand their knowledge, ask informed questions, and sharpen their critical thinking for still further self-directed learning. Achieving competency in information literacy requires an understanding that this cluster of abilities is not extraneous to the curriculum but is woven into the curriculum’s content, structure, and sequence. This curricular integration also affords many possibilities for furthering the influence and impact of such student-centered teaching methods as problem-based learning, evidence-based learning, and inquiry learning. Guided by faculty and others in problem-based approaches, students reason about course content at a deeper level than is possible through the exclusive use of lectures and textbooks. To take fullest advantage of problem-based learning, students must often use thinking skills requiring them to become skilled users of information sources in many locations and formats, thereby increasing their responsibility for their own learning.</a:t>
            </a:r>
          </a:p>
          <a:p>
            <a:r>
              <a:rPr lang="en-US" sz="900" dirty="0"/>
              <a:t>To obtain the information they seek for their investigations, individuals have many options. One is to utilize an information retrieval system, such as may be found in a library or in databases accessible by computer from any location. Another option is to select an appropriate investigative method for observing phenomena directly. For example, physicians, archaeologists, and astronomers frequently depend upon physical examination to detect the presence of particular phenomena. In addition, mathematicians, chemists, and physicists often utilize technologies such as statistical software or simulators to create artificial conditions in which to observe and analyze the interaction of phenomena. As students progress through their undergraduate years and graduate programs, they need to have repeated opportunities for seeking, evaluating, and managing information gathered from multiple sources and discipline-specific research methods.</a:t>
            </a:r>
          </a:p>
          <a:p>
            <a:r>
              <a:rPr lang="en-US" dirty="0" smtClean="0"/>
              <a:t/>
            </a:r>
            <a:br>
              <a:rPr lang="en-US" dirty="0" smtClean="0"/>
            </a:br>
            <a:endParaRPr lang="en-US" dirty="0" smtClean="0"/>
          </a:p>
          <a:p>
            <a:endParaRPr lang="en-US" dirty="0"/>
          </a:p>
        </p:txBody>
      </p:sp>
    </p:spTree>
    <p:extLst>
      <p:ext uri="{BB962C8B-B14F-4D97-AF65-F5344CB8AC3E}">
        <p14:creationId xmlns:p14="http://schemas.microsoft.com/office/powerpoint/2010/main" val="152383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000" dirty="0" smtClean="0"/>
              <a:t>LINK to ACRL</a:t>
            </a:r>
            <a:r>
              <a:rPr lang="en-US" sz="2000" baseline="0" dirty="0" smtClean="0"/>
              <a:t> Information Literacy Concepts &amp; Competencies:  </a:t>
            </a:r>
            <a:r>
              <a:rPr lang="en-US" sz="2000" dirty="0" smtClean="0"/>
              <a:t>http://</a:t>
            </a:r>
            <a:r>
              <a:rPr lang="en-US" sz="2000" dirty="0" err="1" smtClean="0"/>
              <a:t>www.ala.org</a:t>
            </a:r>
            <a:r>
              <a:rPr lang="en-US" sz="2000" dirty="0" smtClean="0"/>
              <a:t>/</a:t>
            </a:r>
            <a:r>
              <a:rPr lang="en-US" sz="2000" dirty="0" err="1" smtClean="0"/>
              <a:t>acrl</a:t>
            </a:r>
            <a:r>
              <a:rPr lang="en-US" sz="2000" dirty="0" smtClean="0"/>
              <a:t>/standards/</a:t>
            </a:r>
            <a:r>
              <a:rPr lang="en-US" sz="2000" dirty="0" err="1" smtClean="0"/>
              <a:t>informationliteracycompetency</a:t>
            </a:r>
            <a:endParaRPr kumimoji="0" lang="en-US" sz="2000" b="0" i="0" u="none" strike="noStrike" cap="none" spc="0" normalizeH="0" baseline="0" dirty="0" smtClean="0">
              <a:ln>
                <a:noFill/>
              </a:ln>
              <a:solidFill>
                <a:srgbClr val="000000"/>
              </a:solidFill>
              <a:effectLst/>
              <a:uFillTx/>
              <a:sym typeface="Helvetica Neue Light"/>
            </a:endParaRPr>
          </a:p>
          <a:p>
            <a:endParaRPr lang="en-US" dirty="0"/>
          </a:p>
        </p:txBody>
      </p:sp>
    </p:spTree>
    <p:extLst>
      <p:ext uri="{BB962C8B-B14F-4D97-AF65-F5344CB8AC3E}">
        <p14:creationId xmlns:p14="http://schemas.microsoft.com/office/powerpoint/2010/main" val="139527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smtClean="0"/>
              <a:t>LINK to ACRL</a:t>
            </a:r>
            <a:r>
              <a:rPr lang="en-US" sz="2400" baseline="0" dirty="0" smtClean="0"/>
              <a:t> Information Literacy Concepts &amp; Competencies:  </a:t>
            </a:r>
            <a:r>
              <a:rPr lang="en-US" sz="2400" dirty="0" smtClean="0"/>
              <a:t>http://</a:t>
            </a:r>
            <a:r>
              <a:rPr lang="en-US" sz="2400" dirty="0" err="1" smtClean="0"/>
              <a:t>www.ala.org</a:t>
            </a:r>
            <a:r>
              <a:rPr lang="en-US" sz="2400" dirty="0" smtClean="0"/>
              <a:t>/</a:t>
            </a:r>
            <a:r>
              <a:rPr lang="en-US" sz="2400" dirty="0" err="1" smtClean="0"/>
              <a:t>acrl</a:t>
            </a:r>
            <a:r>
              <a:rPr lang="en-US" sz="2400" dirty="0" smtClean="0"/>
              <a:t>/standards/</a:t>
            </a:r>
            <a:r>
              <a:rPr lang="en-US" sz="2400" dirty="0" err="1" smtClean="0"/>
              <a:t>informationliteracycompetency</a:t>
            </a:r>
            <a:endParaRPr kumimoji="0" lang="en-US" sz="2400" b="0" i="0" u="none" strike="noStrike" cap="none" spc="0" normalizeH="0" baseline="0" dirty="0" smtClean="0">
              <a:ln>
                <a:noFill/>
              </a:ln>
              <a:solidFill>
                <a:srgbClr val="000000"/>
              </a:solidFill>
              <a:effectLst/>
              <a:uFillTx/>
              <a:sym typeface="Helvetica Neue Light"/>
            </a:endParaRPr>
          </a:p>
          <a:p>
            <a:endParaRPr lang="en-US" dirty="0" smtClean="0"/>
          </a:p>
          <a:p>
            <a:endParaRPr lang="en-US" dirty="0"/>
          </a:p>
        </p:txBody>
      </p:sp>
    </p:spTree>
    <p:extLst>
      <p:ext uri="{BB962C8B-B14F-4D97-AF65-F5344CB8AC3E}">
        <p14:creationId xmlns:p14="http://schemas.microsoft.com/office/powerpoint/2010/main" val="390498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smtClean="0"/>
              <a:t>LINK to ACRL</a:t>
            </a:r>
            <a:r>
              <a:rPr lang="en-US" sz="2400" baseline="0" dirty="0" smtClean="0"/>
              <a:t> Information Literacy Concepts &amp; Competencies:  </a:t>
            </a:r>
            <a:r>
              <a:rPr lang="en-US" sz="2400" dirty="0" smtClean="0"/>
              <a:t>http://</a:t>
            </a:r>
            <a:r>
              <a:rPr lang="en-US" sz="2400" dirty="0" err="1" smtClean="0"/>
              <a:t>www.ala.org</a:t>
            </a:r>
            <a:r>
              <a:rPr lang="en-US" sz="2400" dirty="0" smtClean="0"/>
              <a:t>/</a:t>
            </a:r>
            <a:r>
              <a:rPr lang="en-US" sz="2400" dirty="0" err="1" smtClean="0"/>
              <a:t>acrl</a:t>
            </a:r>
            <a:r>
              <a:rPr lang="en-US" sz="2400" dirty="0" smtClean="0"/>
              <a:t>/standards/</a:t>
            </a:r>
            <a:r>
              <a:rPr lang="en-US" sz="2400" dirty="0" err="1" smtClean="0"/>
              <a:t>informationliteracycompetency</a:t>
            </a:r>
            <a:endParaRPr kumimoji="0" lang="en-US" sz="2400" b="0" i="0" u="none" strike="noStrike" cap="none" spc="0" normalizeH="0" baseline="0" dirty="0" smtClean="0">
              <a:ln>
                <a:noFill/>
              </a:ln>
              <a:solidFill>
                <a:srgbClr val="000000"/>
              </a:solidFill>
              <a:effectLst/>
              <a:uFillTx/>
              <a:sym typeface="Helvetica Neue Light"/>
            </a:endParaRPr>
          </a:p>
          <a:p>
            <a:endParaRPr lang="en-US" dirty="0" smtClean="0"/>
          </a:p>
          <a:p>
            <a:endParaRPr lang="en-US" dirty="0"/>
          </a:p>
        </p:txBody>
      </p:sp>
    </p:spTree>
    <p:extLst>
      <p:ext uri="{BB962C8B-B14F-4D97-AF65-F5344CB8AC3E}">
        <p14:creationId xmlns:p14="http://schemas.microsoft.com/office/powerpoint/2010/main" val="39088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smtClean="0"/>
              <a:t>LINK to ACRL</a:t>
            </a:r>
            <a:r>
              <a:rPr lang="en-US" sz="2400" baseline="0" dirty="0" smtClean="0"/>
              <a:t> Information Literacy Concepts &amp; Competencies:  </a:t>
            </a:r>
            <a:r>
              <a:rPr lang="en-US" sz="2400" dirty="0" smtClean="0"/>
              <a:t>http://</a:t>
            </a:r>
            <a:r>
              <a:rPr lang="en-US" sz="2400" dirty="0" err="1" smtClean="0"/>
              <a:t>www.ala.org</a:t>
            </a:r>
            <a:r>
              <a:rPr lang="en-US" sz="2400" dirty="0" smtClean="0"/>
              <a:t>/</a:t>
            </a:r>
            <a:r>
              <a:rPr lang="en-US" sz="2400" dirty="0" err="1" smtClean="0"/>
              <a:t>acrl</a:t>
            </a:r>
            <a:r>
              <a:rPr lang="en-US" sz="2400" dirty="0" smtClean="0"/>
              <a:t>/standards/</a:t>
            </a:r>
            <a:r>
              <a:rPr lang="en-US" sz="2400" dirty="0" err="1" smtClean="0"/>
              <a:t>informationliteracycompetency</a:t>
            </a:r>
            <a:endParaRPr kumimoji="0" lang="en-US" sz="2400" b="0" i="0" u="none" strike="noStrike" cap="none" spc="0" normalizeH="0" baseline="0" dirty="0" smtClean="0">
              <a:ln>
                <a:noFill/>
              </a:ln>
              <a:solidFill>
                <a:srgbClr val="000000"/>
              </a:solidFill>
              <a:effectLst/>
              <a:uFillTx/>
              <a:sym typeface="Helvetica Neue Light"/>
            </a:endParaRPr>
          </a:p>
          <a:p>
            <a:endParaRPr lang="en-US" dirty="0" smtClean="0"/>
          </a:p>
          <a:p>
            <a:endParaRPr lang="en-US" dirty="0"/>
          </a:p>
        </p:txBody>
      </p:sp>
    </p:spTree>
    <p:extLst>
      <p:ext uri="{BB962C8B-B14F-4D97-AF65-F5344CB8AC3E}">
        <p14:creationId xmlns:p14="http://schemas.microsoft.com/office/powerpoint/2010/main" val="86061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12"/>
          <p:cNvSpPr/>
          <p:nvPr/>
        </p:nvSpPr>
        <p:spPr>
          <a:xfrm>
            <a:off x="571500" y="4749800"/>
            <a:ext cx="11868094"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 name="Shape 13"/>
          <p:cNvSpPr>
            <a:spLocks noGrp="1"/>
          </p:cNvSpPr>
          <p:nvPr>
            <p:ph type="title"/>
          </p:nvPr>
        </p:nvSpPr>
        <p:spPr>
          <a:xfrm>
            <a:off x="571500" y="1320800"/>
            <a:ext cx="11861800" cy="3175000"/>
          </a:xfrm>
          <a:prstGeom prst="rect">
            <a:avLst/>
          </a:prstGeom>
        </p:spPr>
        <p:txBody>
          <a:bodyPr/>
          <a:lstStyle/>
          <a:p>
            <a:r>
              <a:t>Title Text</a:t>
            </a:r>
          </a:p>
        </p:txBody>
      </p:sp>
      <p:sp>
        <p:nvSpPr>
          <p:cNvPr id="14" name="Shape 14"/>
          <p:cNvSpPr>
            <a:spLocks noGrp="1"/>
          </p:cNvSpPr>
          <p:nvPr>
            <p:ph type="body" sz="quarter"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hape 1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2" name="Shape 22"/>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3" name="Shape 23"/>
          <p:cNvSpPr>
            <a:spLocks noGrp="1"/>
          </p:cNvSpPr>
          <p:nvPr>
            <p:ph type="pic" idx="13"/>
          </p:nvPr>
        </p:nvSpPr>
        <p:spPr>
          <a:xfrm>
            <a:off x="0" y="0"/>
            <a:ext cx="13004800" cy="7594600"/>
          </a:xfrm>
          <a:prstGeom prst="rect">
            <a:avLst/>
          </a:prstGeom>
        </p:spPr>
        <p:txBody>
          <a:bodyPr lIns="91439" tIns="45719" rIns="91439" bIns="45719">
            <a:noAutofit/>
          </a:bodyPr>
          <a:lstStyle/>
          <a:p>
            <a:endParaRPr/>
          </a:p>
        </p:txBody>
      </p:sp>
      <p:sp>
        <p:nvSpPr>
          <p:cNvPr id="24" name="Shape 24"/>
          <p:cNvSpPr>
            <a:spLocks noGrp="1"/>
          </p:cNvSpPr>
          <p:nvPr>
            <p:ph type="title"/>
          </p:nvPr>
        </p:nvSpPr>
        <p:spPr>
          <a:xfrm>
            <a:off x="1409700" y="7785100"/>
            <a:ext cx="5791200" cy="1701800"/>
          </a:xfrm>
          <a:prstGeom prst="rect">
            <a:avLst/>
          </a:prstGeom>
        </p:spPr>
        <p:txBody>
          <a:bodyPr anchor="ctr"/>
          <a:lstStyle>
            <a:lvl1pPr algn="r"/>
          </a:lstStyle>
          <a:p>
            <a:r>
              <a:t>Title Text</a:t>
            </a:r>
          </a:p>
        </p:txBody>
      </p:sp>
      <p:sp>
        <p:nvSpPr>
          <p:cNvPr id="25" name="Shape 25"/>
          <p:cNvSpPr>
            <a:spLocks noGrp="1"/>
          </p:cNvSpPr>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3289300"/>
            <a:ext cx="11861800" cy="3175000"/>
          </a:xfrm>
          <a:prstGeom prst="rect">
            <a:avLst/>
          </a:prstGeom>
        </p:spPr>
        <p:txBody>
          <a:bodyPr anchor="ctr"/>
          <a:lstStyle/>
          <a:p>
            <a:r>
              <a:t>Title Text</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1" name="Shape 41"/>
          <p:cNvSpPr/>
          <p:nvPr/>
        </p:nvSpPr>
        <p:spPr>
          <a:xfrm>
            <a:off x="571500" y="486410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 name="Shape 42"/>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43" name="Shape 43"/>
          <p:cNvSpPr>
            <a:spLocks noGrp="1"/>
          </p:cNvSpPr>
          <p:nvPr>
            <p:ph type="title"/>
          </p:nvPr>
        </p:nvSpPr>
        <p:spPr>
          <a:xfrm>
            <a:off x="571500" y="1435100"/>
            <a:ext cx="5334000" cy="3175000"/>
          </a:xfrm>
          <a:prstGeom prst="rect">
            <a:avLst/>
          </a:prstGeom>
        </p:spPr>
        <p:txBody>
          <a:bodyPr/>
          <a:lstStyle/>
          <a:p>
            <a:r>
              <a:t>Title Text</a:t>
            </a:r>
          </a:p>
        </p:txBody>
      </p:sp>
      <p:sp>
        <p:nvSpPr>
          <p:cNvPr id="44" name="Shape 44"/>
          <p:cNvSpPr>
            <a:spLocks noGrp="1"/>
          </p:cNvSpPr>
          <p:nvPr>
            <p:ph type="body" sz="quarter"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Title Text</a:t>
            </a:r>
          </a:p>
        </p:txBody>
      </p:sp>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Title Text</a:t>
            </a:r>
          </a:p>
        </p:txBody>
      </p:sp>
      <p:sp>
        <p:nvSpPr>
          <p:cNvPr id="61" name="Shape 6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9" name="Shape 69"/>
          <p:cNvSpPr/>
          <p:nvPr/>
        </p:nvSpPr>
        <p:spPr>
          <a:xfrm>
            <a:off x="571500" y="1968500"/>
            <a:ext cx="5073394" cy="133"/>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0" name="Shape 70"/>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71" name="Shape 71"/>
          <p:cNvSpPr>
            <a:spLocks noGrp="1"/>
          </p:cNvSpPr>
          <p:nvPr>
            <p:ph type="title"/>
          </p:nvPr>
        </p:nvSpPr>
        <p:spPr>
          <a:xfrm>
            <a:off x="571500" y="330200"/>
            <a:ext cx="5080000" cy="1397000"/>
          </a:xfrm>
          <a:prstGeom prst="rect">
            <a:avLst/>
          </a:prstGeom>
        </p:spPr>
        <p:txBody>
          <a:bodyPr/>
          <a:lstStyle/>
          <a:p>
            <a:r>
              <a:t>Title Text</a:t>
            </a:r>
          </a:p>
        </p:txBody>
      </p:sp>
      <p:sp>
        <p:nvSpPr>
          <p:cNvPr id="72" name="Shape 72"/>
          <p:cNvSpPr>
            <a:spLocks noGrp="1"/>
          </p:cNvSpPr>
          <p:nvPr>
            <p:ph type="body" sz="half" idx="1"/>
          </p:nvPr>
        </p:nvSpPr>
        <p:spPr>
          <a:xfrm>
            <a:off x="571500" y="2222500"/>
            <a:ext cx="5080000" cy="6667500"/>
          </a:xfrm>
          <a:prstGeom prst="rect">
            <a:avLst/>
          </a:prstGeom>
        </p:spPr>
        <p:txBody>
          <a:bodyPr/>
          <a:lstStyle>
            <a:lvl1pPr marL="330200" indent="-330200">
              <a:spcBef>
                <a:spcPts val="3000"/>
              </a:spcBef>
              <a:defRPr sz="2600">
                <a:latin typeface="Helvetica Neue"/>
                <a:ea typeface="Helvetica Neue"/>
                <a:cs typeface="Helvetica Neue"/>
                <a:sym typeface="Helvetica Neue"/>
              </a:defRPr>
            </a:lvl1pPr>
            <a:lvl2pPr marL="660400" indent="-330200">
              <a:spcBef>
                <a:spcPts val="3000"/>
              </a:spcBef>
              <a:defRPr sz="2600">
                <a:latin typeface="Helvetica Neue"/>
                <a:ea typeface="Helvetica Neue"/>
                <a:cs typeface="Helvetica Neue"/>
                <a:sym typeface="Helvetica Neue"/>
              </a:defRPr>
            </a:lvl2pPr>
            <a:lvl3pPr marL="990600" indent="-330200">
              <a:spcBef>
                <a:spcPts val="3000"/>
              </a:spcBef>
              <a:defRPr sz="2600">
                <a:latin typeface="Helvetica Neue"/>
                <a:ea typeface="Helvetica Neue"/>
                <a:cs typeface="Helvetica Neue"/>
                <a:sym typeface="Helvetica Neue"/>
              </a:defRPr>
            </a:lvl3pPr>
            <a:lvl4pPr marL="1320800" indent="-330200">
              <a:spcBef>
                <a:spcPts val="3000"/>
              </a:spcBef>
              <a:defRPr sz="2600">
                <a:latin typeface="Helvetica Neue"/>
                <a:ea typeface="Helvetica Neue"/>
                <a:cs typeface="Helvetica Neue"/>
                <a:sym typeface="Helvetica Neue"/>
              </a:defRPr>
            </a:lvl4pPr>
            <a:lvl5pPr marL="1651000" indent="-330200">
              <a:spcBef>
                <a:spcPts val="3000"/>
              </a:spcBef>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Shape 101"/>
          <p:cNvSpPr>
            <a:spLocks noGrp="1"/>
          </p:cNvSpPr>
          <p:nvPr>
            <p:ph type="body" sz="quarter" idx="13"/>
          </p:nvPr>
        </p:nvSpPr>
        <p:spPr>
          <a:xfrm>
            <a:off x="1270000" y="6362700"/>
            <a:ext cx="10464800" cy="498422"/>
          </a:xfrm>
          <a:prstGeom prst="rect">
            <a:avLst/>
          </a:prstGeom>
        </p:spPr>
        <p:txBody>
          <a:bodyPr>
            <a:spAutoFit/>
          </a:bodyPr>
          <a:lstStyle>
            <a:lvl1pPr marL="0" indent="0" algn="ctr" defTabSz="457200">
              <a:spcBef>
                <a:spcPts val="0"/>
              </a:spcBef>
              <a:buSzTx/>
              <a:buFontTx/>
              <a:buNone/>
              <a:defRPr sz="26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Shape 102"/>
          <p:cNvSpPr>
            <a:spLocks noGrp="1"/>
          </p:cNvSpPr>
          <p:nvPr>
            <p:ph type="body" sz="quarter" idx="14"/>
          </p:nvPr>
        </p:nvSpPr>
        <p:spPr>
          <a:xfrm>
            <a:off x="1270000" y="4292600"/>
            <a:ext cx="10464800" cy="711200"/>
          </a:xfrm>
          <a:prstGeom prst="rect">
            <a:avLst/>
          </a:prstGeom>
        </p:spPr>
        <p:txBody>
          <a:bodyPr anchor="ctr">
            <a:spAutoFit/>
          </a:bodyPr>
          <a:lstStyle>
            <a:lvl1pPr marL="0" indent="0" algn="ctr" defTabSz="457200">
              <a:spcBef>
                <a:spcPts val="2400"/>
              </a:spcBef>
              <a:buSzTx/>
              <a:buFontTx/>
              <a:buNone/>
              <a:defRPr sz="4000"/>
            </a:lvl1pPr>
          </a:lstStyle>
          <a:p>
            <a:r>
              <a:t>“Type a quote here.”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0" name="Shape 110"/>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1" name="Shape 1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Shape 3"/>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r>
              <a:t>Title Text</a:t>
            </a:r>
          </a:p>
        </p:txBody>
      </p:sp>
      <p:sp>
        <p:nvSpPr>
          <p:cNvPr id="4" name="Shape 4"/>
          <p:cNvSpPr>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Lst>
  <p:transitio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info.lib.uh.edu/"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hyperlink" Target="mailto:pnvaughn@uh.edu" TargetMode="Externa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www.ala.org/acrl/standards/ilframework#exploration" TargetMode="External"/><Relationship Id="rId4" Type="http://schemas.openxmlformats.org/officeDocument/2006/relationships/hyperlink" Target="http://www.ala.org/acrl/standards/ilframework#inquiry" TargetMode="External"/><Relationship Id="rId5" Type="http://schemas.openxmlformats.org/officeDocument/2006/relationships/hyperlink" Target="http://www.ala.org/acrl/standards/ilframework#value" TargetMode="External"/><Relationship Id="rId6" Type="http://schemas.openxmlformats.org/officeDocument/2006/relationships/hyperlink" Target="http://www.ala.org/acrl/standards/ilframework#authority" TargetMode="External"/><Relationship Id="rId7" Type="http://schemas.openxmlformats.org/officeDocument/2006/relationships/hyperlink" Target="http://www.ala.org/acrl/standards/ilframework#conversation" TargetMode="External"/><Relationship Id="rId8" Type="http://schemas.openxmlformats.org/officeDocument/2006/relationships/hyperlink" Target="http://www.ala.org/acrl/standards/ilframework#process" TargetMode="External"/><Relationship Id="rId9"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ctrTitle"/>
          </p:nvPr>
        </p:nvSpPr>
        <p:spPr>
          <a:prstGeom prst="rect">
            <a:avLst/>
          </a:prstGeom>
        </p:spPr>
        <p:txBody>
          <a:bodyPr>
            <a:normAutofit fontScale="90000"/>
          </a:bodyPr>
          <a:lstStyle/>
          <a:p>
            <a:r>
              <a:rPr lang="en-US" dirty="0"/>
              <a:t>Improving Undergraduate Information Literacy Skills: </a:t>
            </a:r>
            <a:br>
              <a:rPr lang="en-US" dirty="0"/>
            </a:br>
            <a:r>
              <a:rPr lang="en-US" dirty="0"/>
              <a:t>Integrating research tools and library resources into your course and assignment </a:t>
            </a:r>
            <a:r>
              <a:rPr lang="en-US" dirty="0" smtClean="0"/>
              <a:t>design</a:t>
            </a:r>
            <a:br>
              <a:rPr lang="en-US" dirty="0" smtClean="0"/>
            </a:br>
            <a:endParaRPr dirty="0"/>
          </a:p>
        </p:txBody>
      </p:sp>
      <p:sp>
        <p:nvSpPr>
          <p:cNvPr id="128" name="Shape 128"/>
          <p:cNvSpPr>
            <a:spLocks noGrp="1"/>
          </p:cNvSpPr>
          <p:nvPr>
            <p:ph type="subTitle" sz="quarter" idx="1"/>
          </p:nvPr>
        </p:nvSpPr>
        <p:spPr>
          <a:prstGeom prst="rect">
            <a:avLst/>
          </a:prstGeom>
        </p:spPr>
        <p:txBody>
          <a:bodyPr>
            <a:normAutofit fontScale="92500" lnSpcReduction="20000"/>
          </a:bodyPr>
          <a:lstStyle/>
          <a:p>
            <a:r>
              <a:rPr dirty="0" smtClean="0"/>
              <a:t>Porcia Vaughn</a:t>
            </a:r>
            <a:r>
              <a:rPr lang="en-US" dirty="0" smtClean="0"/>
              <a:t>, MSIS</a:t>
            </a:r>
          </a:p>
          <a:p>
            <a:r>
              <a:rPr lang="en-US" dirty="0" smtClean="0"/>
              <a:t>Biology, Biochemistry, &amp; Nursing Librarian</a:t>
            </a:r>
          </a:p>
          <a:p>
            <a:r>
              <a:rPr lang="en-US" dirty="0" smtClean="0"/>
              <a:t>University of </a:t>
            </a:r>
            <a:r>
              <a:rPr dirty="0" smtClean="0"/>
              <a:t>Houston</a:t>
            </a:r>
            <a:r>
              <a:rPr lang="en-US" dirty="0" smtClean="0"/>
              <a:t>, MD Anderson Library</a:t>
            </a:r>
            <a:endParaRPr dirty="0"/>
          </a:p>
        </p:txBody>
      </p:sp>
      <p:sp>
        <p:nvSpPr>
          <p:cNvPr id="3" name="TextBox 2"/>
          <p:cNvSpPr txBox="1"/>
          <p:nvPr/>
        </p:nvSpPr>
        <p:spPr>
          <a:xfrm>
            <a:off x="4516582" y="8995986"/>
            <a:ext cx="8274399"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smtClean="0">
                <a:ln>
                  <a:noFill/>
                </a:ln>
                <a:solidFill>
                  <a:srgbClr val="000000"/>
                </a:solidFill>
                <a:effectLst/>
                <a:uFillTx/>
                <a:latin typeface="+mn-lt"/>
                <a:ea typeface="+mn-ea"/>
                <a:cs typeface="+mn-cs"/>
                <a:sym typeface="Helvetica Neue Light"/>
              </a:rPr>
              <a:t>All attributions</a:t>
            </a:r>
            <a:r>
              <a:rPr kumimoji="0" lang="en-US" sz="1100" b="1" i="0" u="none" strike="noStrike" cap="none" spc="0" normalizeH="0" dirty="0" smtClean="0">
                <a:ln>
                  <a:noFill/>
                </a:ln>
                <a:solidFill>
                  <a:srgbClr val="000000"/>
                </a:solidFill>
                <a:effectLst/>
                <a:uFillTx/>
                <a:latin typeface="+mn-lt"/>
                <a:ea typeface="+mn-ea"/>
                <a:cs typeface="+mn-cs"/>
                <a:sym typeface="Helvetica Neue Light"/>
              </a:rPr>
              <a:t> are listed in the notes field for each slide and are allowed reuse under Creative Commons License</a:t>
            </a:r>
            <a:endParaRPr kumimoji="0" lang="en-US" sz="1100" b="1" i="0" u="none" strike="noStrike" cap="none" spc="0" normalizeH="0" baseline="0" dirty="0">
              <a:ln>
                <a:noFill/>
              </a:ln>
              <a:solidFill>
                <a:srgbClr val="000000"/>
              </a:solidFill>
              <a:effectLst/>
              <a:uFillTx/>
              <a:latin typeface="+mn-lt"/>
              <a:ea typeface="+mn-ea"/>
              <a:cs typeface="+mn-cs"/>
              <a:sym typeface="Helvetica Neue Ligh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Authority is Constructed &amp; Contextual</a:t>
            </a:r>
            <a:endParaRPr lang="en-US" dirty="0"/>
          </a:p>
        </p:txBody>
      </p:sp>
      <p:sp>
        <p:nvSpPr>
          <p:cNvPr id="4" name="Text Placeholder 3"/>
          <p:cNvSpPr>
            <a:spLocks noGrp="1"/>
          </p:cNvSpPr>
          <p:nvPr>
            <p:ph type="body" idx="1"/>
          </p:nvPr>
        </p:nvSpPr>
        <p:spPr/>
        <p:txBody>
          <a:bodyPr/>
          <a:lstStyle/>
          <a:p>
            <a:pPr marL="0" indent="0">
              <a:buNone/>
            </a:pPr>
            <a:r>
              <a:rPr lang="en-US" dirty="0" smtClean="0"/>
              <a:t>Information resources reflect their creators’ expertise </a:t>
            </a:r>
            <a:r>
              <a:rPr lang="en-US" smtClean="0"/>
              <a:t>and credibility.</a:t>
            </a:r>
            <a:endParaRPr lang="en-US"/>
          </a:p>
        </p:txBody>
      </p:sp>
    </p:spTree>
    <p:extLst>
      <p:ext uri="{BB962C8B-B14F-4D97-AF65-F5344CB8AC3E}">
        <p14:creationId xmlns:p14="http://schemas.microsoft.com/office/powerpoint/2010/main" val="15840570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Scholarship as Conversation</a:t>
            </a:r>
            <a:endParaRPr lang="en-US" dirty="0"/>
          </a:p>
        </p:txBody>
      </p:sp>
      <p:sp>
        <p:nvSpPr>
          <p:cNvPr id="4" name="Text Placeholder 3"/>
          <p:cNvSpPr>
            <a:spLocks noGrp="1"/>
          </p:cNvSpPr>
          <p:nvPr>
            <p:ph type="body" idx="1"/>
          </p:nvPr>
        </p:nvSpPr>
        <p:spPr/>
        <p:txBody>
          <a:bodyPr/>
          <a:lstStyle/>
          <a:p>
            <a:pPr marL="0" indent="0">
              <a:buNone/>
            </a:pPr>
            <a:r>
              <a:rPr lang="en-US" dirty="0" smtClean="0"/>
              <a:t>Communities of scholars, researchers, or professionals engage in sustained discourse. </a:t>
            </a:r>
            <a:endParaRPr lang="en-US" dirty="0"/>
          </a:p>
        </p:txBody>
      </p:sp>
    </p:spTree>
    <p:extLst>
      <p:ext uri="{BB962C8B-B14F-4D97-AF65-F5344CB8AC3E}">
        <p14:creationId xmlns:p14="http://schemas.microsoft.com/office/powerpoint/2010/main" val="181070890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Information Creation as Process</a:t>
            </a:r>
            <a:endParaRPr lang="en-US" dirty="0"/>
          </a:p>
        </p:txBody>
      </p:sp>
      <p:sp>
        <p:nvSpPr>
          <p:cNvPr id="4" name="Text Placeholder 3"/>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Information conveys a message and is shared through various delivery methods.</a:t>
            </a:r>
            <a:endParaRPr lang="en-US" dirty="0"/>
          </a:p>
        </p:txBody>
      </p:sp>
    </p:spTree>
    <p:extLst>
      <p:ext uri="{BB962C8B-B14F-4D97-AF65-F5344CB8AC3E}">
        <p14:creationId xmlns:p14="http://schemas.microsoft.com/office/powerpoint/2010/main" val="23966109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Competencies	</a:t>
            </a:r>
            <a:endParaRPr lang="en-US" dirty="0"/>
          </a:p>
        </p:txBody>
      </p:sp>
      <p:sp>
        <p:nvSpPr>
          <p:cNvPr id="4" name="Text Placeholder 3"/>
          <p:cNvSpPr>
            <a:spLocks noGrp="1"/>
          </p:cNvSpPr>
          <p:nvPr>
            <p:ph type="body" sz="quarter" idx="1"/>
          </p:nvPr>
        </p:nvSpPr>
        <p:spPr/>
        <p:txBody>
          <a:bodyPr>
            <a:normAutofit/>
          </a:bodyPr>
          <a:lstStyle/>
          <a:p>
            <a:r>
              <a:rPr lang="en-US" dirty="0" smtClean="0"/>
              <a:t>Data Literacy </a:t>
            </a:r>
            <a:endParaRPr lang="en-US" dirty="0"/>
          </a:p>
        </p:txBody>
      </p:sp>
      <p:graphicFrame>
        <p:nvGraphicFramePr>
          <p:cNvPr id="5" name="Picture Placeholder 4"/>
          <p:cNvGraphicFramePr>
            <a:graphicFrameLocks noGrp="1"/>
          </p:cNvGraphicFramePr>
          <p:nvPr>
            <p:ph type="pic" idx="13"/>
            <p:extLst>
              <p:ext uri="{D42A27DB-BD31-4B8C-83A1-F6EECF244321}">
                <p14:modId xmlns:p14="http://schemas.microsoft.com/office/powerpoint/2010/main" val="1994717000"/>
              </p:ext>
            </p:extLst>
          </p:nvPr>
        </p:nvGraphicFramePr>
        <p:xfrm>
          <a:off x="628650" y="685804"/>
          <a:ext cx="11744325" cy="6425337"/>
        </p:xfrm>
        <a:graphic>
          <a:graphicData uri="http://schemas.openxmlformats.org/drawingml/2006/table">
            <a:tbl>
              <a:tblPr/>
              <a:tblGrid>
                <a:gridCol w="3156256"/>
                <a:gridCol w="8588069"/>
              </a:tblGrid>
              <a:tr h="534110">
                <a:tc>
                  <a:txBody>
                    <a:bodyPr/>
                    <a:lstStyle/>
                    <a:p>
                      <a:pPr algn="l" fontAlgn="b"/>
                      <a:r>
                        <a:rPr lang="en-US" sz="2800" b="1" i="0" u="none" strike="noStrike" dirty="0">
                          <a:solidFill>
                            <a:srgbClr val="000000"/>
                          </a:solidFill>
                          <a:effectLst/>
                          <a:latin typeface="Calibri" panose="020F0502020204030204" pitchFamily="34" charset="0"/>
                        </a:rPr>
                        <a:t>Category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1" i="0" u="none" strike="noStrike" dirty="0">
                          <a:solidFill>
                            <a:srgbClr val="000000"/>
                          </a:solidFill>
                          <a:effectLst/>
                          <a:latin typeface="Calibri" panose="020F0502020204030204" pitchFamily="34" charset="0"/>
                        </a:rPr>
                        <a:t>Tangible Abilities/Skills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8639">
                <a:tc rowSpan="2">
                  <a:txBody>
                    <a:bodyPr/>
                    <a:lstStyle/>
                    <a:p>
                      <a:pPr algn="l" fontAlgn="b"/>
                      <a:r>
                        <a:rPr lang="en-US" sz="2000" b="0" i="0" u="none" strike="noStrike" dirty="0">
                          <a:solidFill>
                            <a:srgbClr val="000000"/>
                          </a:solidFill>
                          <a:effectLst/>
                          <a:latin typeface="Calibri" panose="020F0502020204030204" pitchFamily="34" charset="0"/>
                        </a:rPr>
                        <a:t>Understanding Data</a:t>
                      </a:r>
                    </a:p>
                    <a:p>
                      <a:pPr algn="l" fontAlgn="b"/>
                      <a:r>
                        <a:rPr lang="en-US" sz="20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2000" b="0" i="0" u="none" strike="noStrike">
                          <a:solidFill>
                            <a:srgbClr val="000000"/>
                          </a:solidFill>
                          <a:effectLst/>
                          <a:latin typeface="Calibri" panose="020F0502020204030204" pitchFamily="34" charset="0"/>
                        </a:rPr>
                        <a:t>Ability to identify the context in which data is produced and reused (data life cycle)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384184">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2000" b="0" i="0" u="none" strike="noStrike">
                          <a:solidFill>
                            <a:srgbClr val="000000"/>
                          </a:solidFill>
                          <a:effectLst/>
                          <a:latin typeface="Calibri" panose="020F0502020204030204" pitchFamily="34" charset="0"/>
                        </a:rPr>
                        <a:t>Ability to recognize data types and formats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758998">
                <a:tc>
                  <a:txBody>
                    <a:bodyPr/>
                    <a:lstStyle/>
                    <a:p>
                      <a:pPr algn="l" fontAlgn="b"/>
                      <a:r>
                        <a:rPr lang="en-US" sz="2000" b="0" i="0" u="none" strike="noStrike">
                          <a:solidFill>
                            <a:srgbClr val="000000"/>
                          </a:solidFill>
                          <a:effectLst/>
                          <a:latin typeface="Calibri" panose="020F0502020204030204" pitchFamily="34" charset="0"/>
                        </a:rPr>
                        <a:t>Finding/Obtaining Data Sources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a:solidFill>
                            <a:srgbClr val="000000"/>
                          </a:solidFill>
                          <a:effectLst/>
                          <a:latin typeface="Calibri" panose="020F0502020204030204" pitchFamily="34" charset="0"/>
                        </a:rPr>
                        <a:t>Ability to find, select, and access data sources appropriate to the </a:t>
                      </a:r>
                      <a:br>
                        <a:rPr lang="en-US" sz="2000" b="0" i="0" u="none" strike="noStrike">
                          <a:solidFill>
                            <a:srgbClr val="000000"/>
                          </a:solidFill>
                          <a:effectLst/>
                          <a:latin typeface="Calibri" panose="020F0502020204030204" pitchFamily="34" charset="0"/>
                        </a:rPr>
                      </a:br>
                      <a:r>
                        <a:rPr lang="en-US" sz="2000" b="0" i="0" u="none" strike="noStrike">
                          <a:solidFill>
                            <a:srgbClr val="000000"/>
                          </a:solidFill>
                          <a:effectLst/>
                          <a:latin typeface="Calibri" panose="020F0502020204030204" pitchFamily="34" charset="0"/>
                        </a:rPr>
                        <a:t>information needed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184">
                <a:tc rowSpan="3">
                  <a:txBody>
                    <a:bodyPr/>
                    <a:lstStyle/>
                    <a:p>
                      <a:pPr algn="l" fontAlgn="b"/>
                      <a:r>
                        <a:rPr lang="en-US" sz="2000" b="0" i="0" u="none" strike="noStrike" dirty="0">
                          <a:solidFill>
                            <a:srgbClr val="000000"/>
                          </a:solidFill>
                          <a:effectLst/>
                          <a:latin typeface="Calibri" panose="020F0502020204030204" pitchFamily="34" charset="0"/>
                        </a:rPr>
                        <a:t>Reading/Interpreting Data</a:t>
                      </a:r>
                    </a:p>
                    <a:p>
                      <a:pPr algn="l" fontAlgn="b"/>
                      <a:r>
                        <a:rPr lang="en-US" sz="2000" b="0" i="0" u="none" strike="noStrike" dirty="0">
                          <a:solidFill>
                            <a:srgbClr val="000000"/>
                          </a:solidFill>
                          <a:effectLst/>
                          <a:latin typeface="Calibri" panose="020F0502020204030204" pitchFamily="34" charset="0"/>
                        </a:rPr>
                        <a:t> </a:t>
                      </a:r>
                    </a:p>
                    <a:p>
                      <a:pPr algn="l" fontAlgn="b"/>
                      <a:r>
                        <a:rPr lang="en-US" sz="20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2000" b="0" i="0" u="none" strike="noStrike" dirty="0">
                          <a:solidFill>
                            <a:srgbClr val="000000"/>
                          </a:solidFill>
                          <a:effectLst/>
                          <a:latin typeface="Calibri" panose="020F0502020204030204" pitchFamily="34" charset="0"/>
                        </a:rPr>
                        <a:t>Ability to critically assess data after finding and obtaining.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667456">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2000" b="0" i="0" u="none" strike="noStrike">
                          <a:solidFill>
                            <a:srgbClr val="000000"/>
                          </a:solidFill>
                          <a:effectLst/>
                          <a:latin typeface="Calibri" panose="020F0502020204030204" pitchFamily="34" charset="0"/>
                        </a:rPr>
                        <a:t>Ability to use (identify) suitable data analysis and visualization tools and techniques.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384184">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2000" b="0" i="0" u="none" strike="noStrike">
                          <a:solidFill>
                            <a:srgbClr val="000000"/>
                          </a:solidFill>
                          <a:effectLst/>
                          <a:latin typeface="Calibri" panose="020F0502020204030204" pitchFamily="34" charset="0"/>
                        </a:rPr>
                        <a:t>Ability to synthesize multiple datasets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384184">
                <a:tc rowSpan="2">
                  <a:txBody>
                    <a:bodyPr/>
                    <a:lstStyle/>
                    <a:p>
                      <a:pPr algn="l" fontAlgn="b"/>
                      <a:r>
                        <a:rPr lang="en-US" sz="2000" b="0" i="0" u="none" strike="noStrike" dirty="0">
                          <a:solidFill>
                            <a:srgbClr val="000000"/>
                          </a:solidFill>
                          <a:effectLst/>
                          <a:latin typeface="Calibri" panose="020F0502020204030204" pitchFamily="34" charset="0"/>
                        </a:rPr>
                        <a:t>Managing Data</a:t>
                      </a:r>
                    </a:p>
                    <a:p>
                      <a:pPr algn="l" fontAlgn="b"/>
                      <a:r>
                        <a:rPr lang="en-US" sz="20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a:solidFill>
                            <a:srgbClr val="000000"/>
                          </a:solidFill>
                          <a:effectLst/>
                          <a:latin typeface="Calibri" panose="020F0502020204030204" pitchFamily="34" charset="0"/>
                        </a:rPr>
                        <a:t>Ability to plan and organize a data strategy through the project life cycle.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184">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a:solidFill>
                            <a:srgbClr val="000000"/>
                          </a:solidFill>
                          <a:effectLst/>
                          <a:latin typeface="Calibri" panose="020F0502020204030204" pitchFamily="34" charset="0"/>
                        </a:rPr>
                        <a:t>Ability to handle, clean, and process data.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184">
                <a:tc rowSpan="2">
                  <a:txBody>
                    <a:bodyPr/>
                    <a:lstStyle/>
                    <a:p>
                      <a:pPr algn="l" fontAlgn="b"/>
                      <a:r>
                        <a:rPr lang="en-US" sz="2000" b="0" i="0" u="none" strike="noStrike" dirty="0">
                          <a:solidFill>
                            <a:srgbClr val="000000"/>
                          </a:solidFill>
                          <a:effectLst/>
                          <a:latin typeface="Calibri" panose="020F0502020204030204" pitchFamily="34" charset="0"/>
                        </a:rPr>
                        <a:t>Using Data</a:t>
                      </a:r>
                    </a:p>
                    <a:p>
                      <a:pPr algn="l" fontAlgn="b"/>
                      <a:r>
                        <a:rPr lang="en-US" sz="20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2000" b="0" i="0" u="none" strike="noStrike">
                          <a:solidFill>
                            <a:srgbClr val="000000"/>
                          </a:solidFill>
                          <a:effectLst/>
                          <a:latin typeface="Calibri" panose="020F0502020204030204" pitchFamily="34" charset="0"/>
                        </a:rPr>
                        <a:t>Ability to apply results to learning, decision making, or problem solving.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384184">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2000" b="0" i="0" u="none" strike="noStrike" dirty="0">
                          <a:solidFill>
                            <a:srgbClr val="000000"/>
                          </a:solidFill>
                          <a:effectLst/>
                          <a:latin typeface="Calibri" panose="020F0502020204030204" pitchFamily="34" charset="0"/>
                        </a:rPr>
                        <a:t>Ability to make ethical use of data (transparency and honesty)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662662">
                <a:tc rowSpan="2">
                  <a:txBody>
                    <a:bodyPr/>
                    <a:lstStyle/>
                    <a:p>
                      <a:pPr algn="l" fontAlgn="b"/>
                      <a:r>
                        <a:rPr lang="en-US" sz="2000" b="0" i="0" u="none" strike="noStrike" dirty="0">
                          <a:solidFill>
                            <a:srgbClr val="000000"/>
                          </a:solidFill>
                          <a:effectLst/>
                          <a:latin typeface="Calibri" panose="020F0502020204030204" pitchFamily="34" charset="0"/>
                        </a:rPr>
                        <a:t>Share and Communicate Data</a:t>
                      </a:r>
                    </a:p>
                    <a:p>
                      <a:pPr algn="l" fontAlgn="b"/>
                      <a:r>
                        <a:rPr lang="en-US" sz="20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a:solidFill>
                            <a:srgbClr val="000000"/>
                          </a:solidFill>
                          <a:effectLst/>
                          <a:latin typeface="Calibri" panose="020F0502020204030204" pitchFamily="34" charset="0"/>
                        </a:rPr>
                        <a:t>Ability to identify appropriate repository and prepare data for deposit (ingest)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184">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panose="020F0502020204030204" pitchFamily="34" charset="0"/>
                        </a:rPr>
                        <a:t>Ability to communicate data through visualizations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123992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Librarians Can Do</a:t>
            </a:r>
            <a:endParaRPr lang="en-US" dirty="0"/>
          </a:p>
        </p:txBody>
      </p:sp>
      <p:sp>
        <p:nvSpPr>
          <p:cNvPr id="6" name="Text Placeholder 5"/>
          <p:cNvSpPr>
            <a:spLocks noGrp="1"/>
          </p:cNvSpPr>
          <p:nvPr>
            <p:ph type="body" idx="1"/>
          </p:nvPr>
        </p:nvSpPr>
        <p:spPr/>
        <p:txBody>
          <a:bodyPr>
            <a:normAutofit fontScale="55000" lnSpcReduction="20000"/>
          </a:bodyPr>
          <a:lstStyle/>
          <a:p>
            <a:r>
              <a:rPr lang="en-US" dirty="0" smtClean="0"/>
              <a:t>Identify ”Just In Time” Instruction</a:t>
            </a:r>
          </a:p>
          <a:p>
            <a:r>
              <a:rPr lang="en-US" dirty="0" smtClean="0"/>
              <a:t>Create Learning Objects</a:t>
            </a:r>
          </a:p>
          <a:p>
            <a:pPr lvl="1"/>
            <a:r>
              <a:rPr lang="en-US" dirty="0" smtClean="0"/>
              <a:t>Research Guides</a:t>
            </a:r>
          </a:p>
          <a:p>
            <a:pPr lvl="1"/>
            <a:r>
              <a:rPr lang="en-US" dirty="0" smtClean="0"/>
              <a:t>Tutorials</a:t>
            </a:r>
          </a:p>
          <a:p>
            <a:r>
              <a:rPr lang="en-US" dirty="0" smtClean="0"/>
              <a:t>Embed into Courses</a:t>
            </a:r>
          </a:p>
          <a:p>
            <a:pPr lvl="1"/>
            <a:r>
              <a:rPr lang="en-US" dirty="0" smtClean="0"/>
              <a:t>Blackboard presence</a:t>
            </a:r>
          </a:p>
          <a:p>
            <a:pPr lvl="1"/>
            <a:r>
              <a:rPr lang="en-US" dirty="0" smtClean="0"/>
              <a:t>Co-Instructors</a:t>
            </a:r>
          </a:p>
          <a:p>
            <a:pPr lvl="1"/>
            <a:r>
              <a:rPr lang="en-US" dirty="0" smtClean="0"/>
              <a:t>Rubrics</a:t>
            </a:r>
          </a:p>
          <a:p>
            <a:pPr lvl="1"/>
            <a:r>
              <a:rPr lang="en-US" dirty="0" smtClean="0"/>
              <a:t>Course Materials  (Books, Journals, Databases)</a:t>
            </a:r>
            <a:endParaRPr lang="en-US" dirty="0"/>
          </a:p>
        </p:txBody>
      </p:sp>
    </p:spTree>
    <p:extLst>
      <p:ext uri="{BB962C8B-B14F-4D97-AF65-F5344CB8AC3E}">
        <p14:creationId xmlns:p14="http://schemas.microsoft.com/office/powerpoint/2010/main" val="105384196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Assisting Faculty with</a:t>
            </a:r>
            <a:r>
              <a:rPr lang="is-IS" dirty="0" smtClean="0"/>
              <a:t>…</a:t>
            </a:r>
            <a:endParaRPr lang="en-US" dirty="0"/>
          </a:p>
        </p:txBody>
      </p:sp>
      <p:sp>
        <p:nvSpPr>
          <p:cNvPr id="3" name="Text Placeholder 2"/>
          <p:cNvSpPr>
            <a:spLocks noGrp="1"/>
          </p:cNvSpPr>
          <p:nvPr>
            <p:ph type="body" idx="1"/>
          </p:nvPr>
        </p:nvSpPr>
        <p:spPr/>
        <p:txBody>
          <a:bodyPr/>
          <a:lstStyle/>
          <a:p>
            <a:r>
              <a:rPr lang="en-US" dirty="0" smtClean="0"/>
              <a:t>Curriculum competences for Information Literacy</a:t>
            </a:r>
          </a:p>
          <a:p>
            <a:r>
              <a:rPr lang="en-US" dirty="0" smtClean="0"/>
              <a:t>Course Learning Objectives</a:t>
            </a:r>
          </a:p>
          <a:p>
            <a:r>
              <a:rPr lang="en-US" dirty="0" smtClean="0"/>
              <a:t>Assignment Creation</a:t>
            </a:r>
          </a:p>
          <a:p>
            <a:r>
              <a:rPr lang="en-US" dirty="0" smtClean="0"/>
              <a:t>Overall enhancing students confidence &amp; skills in information seeking</a:t>
            </a:r>
          </a:p>
        </p:txBody>
      </p:sp>
    </p:spTree>
    <p:extLst>
      <p:ext uri="{BB962C8B-B14F-4D97-AF65-F5344CB8AC3E}">
        <p14:creationId xmlns:p14="http://schemas.microsoft.com/office/powerpoint/2010/main" val="187807589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smtClean="0"/>
              <a:t>Example Assignments &amp; Assessments for Information Literacy</a:t>
            </a:r>
            <a:endParaRPr lang="en-US" dirty="0"/>
          </a:p>
        </p:txBody>
      </p:sp>
      <p:sp>
        <p:nvSpPr>
          <p:cNvPr id="5" name="Text Placeholder 4"/>
          <p:cNvSpPr>
            <a:spLocks noGrp="1"/>
          </p:cNvSpPr>
          <p:nvPr>
            <p:ph type="body" sz="quarter" idx="14"/>
          </p:nvPr>
        </p:nvSpPr>
        <p:spPr/>
        <p:txBody>
          <a:bodyPr/>
          <a:lstStyle/>
          <a:p>
            <a:r>
              <a:rPr lang="en-US" dirty="0" smtClean="0"/>
              <a:t>From Theory to Practice</a:t>
            </a:r>
            <a:endParaRPr lang="en-US" dirty="0"/>
          </a:p>
        </p:txBody>
      </p:sp>
    </p:spTree>
    <p:extLst>
      <p:ext uri="{BB962C8B-B14F-4D97-AF65-F5344CB8AC3E}">
        <p14:creationId xmlns:p14="http://schemas.microsoft.com/office/powerpoint/2010/main" val="348499933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From theory to </a:t>
            </a:r>
            <a:r>
              <a:rPr lang="en-US" dirty="0" smtClean="0"/>
              <a:t>practice</a:t>
            </a:r>
            <a:endParaRPr lang="en-US" dirty="0"/>
          </a:p>
        </p:txBody>
      </p:sp>
      <p:sp>
        <p:nvSpPr>
          <p:cNvPr id="4" name="Text Placeholder 3"/>
          <p:cNvSpPr>
            <a:spLocks noGrp="1"/>
          </p:cNvSpPr>
          <p:nvPr>
            <p:ph type="body" idx="1"/>
          </p:nvPr>
        </p:nvSpPr>
        <p:spPr/>
        <p:txBody>
          <a:bodyPr>
            <a:normAutofit fontScale="92500"/>
          </a:bodyPr>
          <a:lstStyle/>
          <a:p>
            <a:r>
              <a:rPr lang="en-US" dirty="0" smtClean="0"/>
              <a:t>Pre and post tests of student competencies</a:t>
            </a:r>
          </a:p>
          <a:p>
            <a:pPr lvl="1"/>
            <a:r>
              <a:rPr lang="en-US" dirty="0" smtClean="0"/>
              <a:t>Example Questions</a:t>
            </a:r>
          </a:p>
          <a:p>
            <a:pPr lvl="2"/>
            <a:r>
              <a:rPr lang="en-US" dirty="0" smtClean="0"/>
              <a:t>What is a primary article?</a:t>
            </a:r>
            <a:r>
              <a:rPr lang="en-US" dirty="0"/>
              <a:t> </a:t>
            </a:r>
            <a:r>
              <a:rPr lang="en-US" dirty="0" smtClean="0"/>
              <a:t>Secondary?</a:t>
            </a:r>
          </a:p>
          <a:p>
            <a:pPr lvl="2"/>
            <a:r>
              <a:rPr lang="en-US" dirty="0" smtClean="0"/>
              <a:t>What is a review article’s main objective?</a:t>
            </a:r>
          </a:p>
          <a:p>
            <a:pPr lvl="2"/>
            <a:r>
              <a:rPr lang="en-US" dirty="0" smtClean="0"/>
              <a:t>Would this be an appropriate source to use? Why or why not?</a:t>
            </a:r>
          </a:p>
          <a:p>
            <a:pPr lvl="2"/>
            <a:r>
              <a:rPr lang="en-US" dirty="0" smtClean="0"/>
              <a:t>Name high impact journal title in this subject/discipline?</a:t>
            </a:r>
          </a:p>
        </p:txBody>
      </p:sp>
    </p:spTree>
    <p:extLst>
      <p:ext uri="{BB962C8B-B14F-4D97-AF65-F5344CB8AC3E}">
        <p14:creationId xmlns:p14="http://schemas.microsoft.com/office/powerpoint/2010/main" val="23143904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theory to practice</a:t>
            </a:r>
          </a:p>
        </p:txBody>
      </p:sp>
      <p:sp>
        <p:nvSpPr>
          <p:cNvPr id="3" name="Text Placeholder 2"/>
          <p:cNvSpPr>
            <a:spLocks noGrp="1"/>
          </p:cNvSpPr>
          <p:nvPr>
            <p:ph type="body" idx="1"/>
          </p:nvPr>
        </p:nvSpPr>
        <p:spPr/>
        <p:txBody>
          <a:bodyPr>
            <a:normAutofit fontScale="70000" lnSpcReduction="20000"/>
          </a:bodyPr>
          <a:lstStyle/>
          <a:p>
            <a:r>
              <a:rPr lang="en-US" dirty="0" smtClean="0"/>
              <a:t>Annotated Bibliography Assignment</a:t>
            </a:r>
          </a:p>
          <a:p>
            <a:pPr lvl="1"/>
            <a:r>
              <a:rPr lang="en-US" dirty="0" smtClean="0"/>
              <a:t>Example Questions</a:t>
            </a:r>
          </a:p>
          <a:p>
            <a:pPr lvl="2"/>
            <a:r>
              <a:rPr lang="en-US" dirty="0" smtClean="0"/>
              <a:t>Complete a citation that would allow some one to find the document.</a:t>
            </a:r>
          </a:p>
          <a:p>
            <a:pPr lvl="2"/>
            <a:r>
              <a:rPr lang="en-US" dirty="0" smtClean="0"/>
              <a:t>Which database or resource did you use and why?</a:t>
            </a:r>
          </a:p>
          <a:p>
            <a:pPr lvl="2"/>
            <a:r>
              <a:rPr lang="en-US" dirty="0" smtClean="0"/>
              <a:t>How did you determine your keywords to use in your search strategy?</a:t>
            </a:r>
          </a:p>
          <a:p>
            <a:pPr lvl="2"/>
            <a:r>
              <a:rPr lang="en-US" dirty="0" smtClean="0"/>
              <a:t>How reliable do you find this information? Why?</a:t>
            </a:r>
          </a:p>
          <a:p>
            <a:pPr lvl="2"/>
            <a:r>
              <a:rPr lang="en-US" dirty="0" smtClean="0"/>
              <a:t>Write and annotation for this article, evaluating the authors major claims, the reliability of the source, and any other reasons for choosing this article.</a:t>
            </a:r>
          </a:p>
          <a:p>
            <a:pPr lvl="2"/>
            <a:r>
              <a:rPr lang="en-US" dirty="0" smtClean="0"/>
              <a:t>How do you plan to use this article in your final paper?</a:t>
            </a:r>
          </a:p>
          <a:p>
            <a:pPr lvl="2"/>
            <a:endParaRPr lang="en-US" dirty="0"/>
          </a:p>
        </p:txBody>
      </p:sp>
    </p:spTree>
    <p:extLst>
      <p:ext uri="{BB962C8B-B14F-4D97-AF65-F5344CB8AC3E}">
        <p14:creationId xmlns:p14="http://schemas.microsoft.com/office/powerpoint/2010/main" val="158717527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5964" b="905"/>
          <a:stretch/>
        </p:blipFill>
        <p:spPr>
          <a:xfrm>
            <a:off x="0" y="0"/>
            <a:ext cx="13004800" cy="8030817"/>
          </a:xfrm>
        </p:spPr>
      </p:pic>
      <p:sp>
        <p:nvSpPr>
          <p:cNvPr id="2" name="Title 1"/>
          <p:cNvSpPr>
            <a:spLocks noGrp="1"/>
          </p:cNvSpPr>
          <p:nvPr>
            <p:ph type="title"/>
          </p:nvPr>
        </p:nvSpPr>
        <p:spPr/>
        <p:txBody>
          <a:bodyPr/>
          <a:lstStyle/>
          <a:p>
            <a:r>
              <a:rPr lang="en-US" dirty="0" smtClean="0"/>
              <a:t>From theory to practice </a:t>
            </a:r>
            <a:endParaRPr lang="en-US" dirty="0"/>
          </a:p>
        </p:txBody>
      </p:sp>
      <p:sp>
        <p:nvSpPr>
          <p:cNvPr id="5" name="Text Placeholder 4"/>
          <p:cNvSpPr>
            <a:spLocks noGrp="1"/>
          </p:cNvSpPr>
          <p:nvPr>
            <p:ph type="body" sz="quarter" idx="1"/>
          </p:nvPr>
        </p:nvSpPr>
        <p:spPr/>
        <p:txBody>
          <a:bodyPr>
            <a:normAutofit fontScale="92500"/>
          </a:bodyPr>
          <a:lstStyle/>
          <a:p>
            <a:r>
              <a:rPr lang="en-US" dirty="0" smtClean="0"/>
              <a:t>Information Literacy Scoring Rubric</a:t>
            </a:r>
            <a:endParaRPr lang="en-US" dirty="0"/>
          </a:p>
        </p:txBody>
      </p:sp>
    </p:spTree>
    <p:extLst>
      <p:ext uri="{BB962C8B-B14F-4D97-AF65-F5344CB8AC3E}">
        <p14:creationId xmlns:p14="http://schemas.microsoft.com/office/powerpoint/2010/main" val="813744813"/>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Challenge</a:t>
            </a:r>
            <a:endParaRPr lang="en-US" dirty="0"/>
          </a:p>
        </p:txBody>
      </p:sp>
      <p:sp>
        <p:nvSpPr>
          <p:cNvPr id="4" name="Text Placeholder 3"/>
          <p:cNvSpPr>
            <a:spLocks noGrp="1"/>
          </p:cNvSpPr>
          <p:nvPr>
            <p:ph type="body" idx="1"/>
          </p:nvPr>
        </p:nvSpPr>
        <p:spPr/>
        <p:txBody>
          <a:bodyPr/>
          <a:lstStyle/>
          <a:p>
            <a:endParaRPr lang="en-US" dirty="0" smtClean="0"/>
          </a:p>
          <a:p>
            <a:pPr lvl="1"/>
            <a:endParaRPr lang="en-US" dirty="0"/>
          </a:p>
        </p:txBody>
      </p:sp>
      <p:graphicFrame>
        <p:nvGraphicFramePr>
          <p:cNvPr id="7" name="Diagram 6"/>
          <p:cNvGraphicFramePr/>
          <p:nvPr>
            <p:extLst>
              <p:ext uri="{D42A27DB-BD31-4B8C-83A1-F6EECF244321}">
                <p14:modId xmlns:p14="http://schemas.microsoft.com/office/powerpoint/2010/main" val="132759164"/>
              </p:ext>
            </p:extLst>
          </p:nvPr>
        </p:nvGraphicFramePr>
        <p:xfrm>
          <a:off x="1884219" y="2576944"/>
          <a:ext cx="9227128" cy="6313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057123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From theory to practice</a:t>
            </a:r>
            <a:endParaRPr lang="en-US" dirty="0"/>
          </a:p>
        </p:txBody>
      </p:sp>
      <p:sp>
        <p:nvSpPr>
          <p:cNvPr id="4" name="Text Placeholder 3"/>
          <p:cNvSpPr>
            <a:spLocks noGrp="1"/>
          </p:cNvSpPr>
          <p:nvPr>
            <p:ph type="body" sz="quarter" idx="1"/>
          </p:nvPr>
        </p:nvSpPr>
        <p:spPr/>
        <p:txBody>
          <a:bodyPr/>
          <a:lstStyle/>
          <a:p>
            <a:r>
              <a:rPr lang="en-US" dirty="0" smtClean="0"/>
              <a:t>Literature Review Matrix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72102738"/>
              </p:ext>
            </p:extLst>
          </p:nvPr>
        </p:nvGraphicFramePr>
        <p:xfrm>
          <a:off x="426717" y="833120"/>
          <a:ext cx="12374882" cy="6448212"/>
        </p:xfrm>
        <a:graphic>
          <a:graphicData uri="http://schemas.openxmlformats.org/drawingml/2006/table">
            <a:tbl>
              <a:tblPr>
                <a:tableStyleId>{5940675A-B579-460E-94D1-54222C63F5DA}</a:tableStyleId>
              </a:tblPr>
              <a:tblGrid>
                <a:gridCol w="1546861"/>
                <a:gridCol w="1959356"/>
                <a:gridCol w="1959356"/>
                <a:gridCol w="2474977"/>
                <a:gridCol w="2371852"/>
                <a:gridCol w="2062480"/>
              </a:tblGrid>
              <a:tr h="690880">
                <a:tc>
                  <a:txBody>
                    <a:bodyPr/>
                    <a:lstStyle/>
                    <a:p>
                      <a:pPr marL="0" marR="0" algn="ctr">
                        <a:spcBef>
                          <a:spcPts val="0"/>
                        </a:spcBef>
                        <a:spcAft>
                          <a:spcPts val="0"/>
                        </a:spcAft>
                      </a:pPr>
                      <a:r>
                        <a:rPr lang="en-US" sz="1200" b="1" dirty="0">
                          <a:effectLst/>
                        </a:rPr>
                        <a:t>Author/</a:t>
                      </a:r>
                    </a:p>
                    <a:p>
                      <a:pPr marL="0" marR="0" algn="ctr">
                        <a:spcBef>
                          <a:spcPts val="0"/>
                        </a:spcBef>
                        <a:spcAft>
                          <a:spcPts val="0"/>
                        </a:spcAft>
                      </a:pPr>
                      <a:r>
                        <a:rPr lang="en-US" sz="1200" b="1" dirty="0" smtClean="0">
                          <a:effectLst/>
                        </a:rPr>
                        <a:t>Date (Citation)</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solidFill>
                      <a:schemeClr val="bg2">
                        <a:lumMod val="20000"/>
                        <a:lumOff val="80000"/>
                      </a:schemeClr>
                    </a:solidFill>
                  </a:tcPr>
                </a:tc>
                <a:tc>
                  <a:txBody>
                    <a:bodyPr/>
                    <a:lstStyle/>
                    <a:p>
                      <a:pPr marL="0" marR="0" algn="ctr">
                        <a:spcBef>
                          <a:spcPts val="0"/>
                        </a:spcBef>
                        <a:spcAft>
                          <a:spcPts val="0"/>
                        </a:spcAft>
                      </a:pPr>
                      <a:r>
                        <a:rPr lang="en-US" sz="1200" b="1" dirty="0">
                          <a:effectLst/>
                        </a:rPr>
                        <a:t>Research</a:t>
                      </a:r>
                    </a:p>
                    <a:p>
                      <a:pPr marL="0" marR="0" algn="ctr">
                        <a:spcBef>
                          <a:spcPts val="0"/>
                        </a:spcBef>
                        <a:spcAft>
                          <a:spcPts val="0"/>
                        </a:spcAft>
                      </a:pPr>
                      <a:r>
                        <a:rPr lang="en-US" sz="1200" b="1" dirty="0">
                          <a:effectLst/>
                        </a:rPr>
                        <a:t>Question(s)/</a:t>
                      </a:r>
                    </a:p>
                    <a:p>
                      <a:pPr marL="0" marR="0" algn="ctr">
                        <a:spcBef>
                          <a:spcPts val="0"/>
                        </a:spcBef>
                        <a:spcAft>
                          <a:spcPts val="0"/>
                        </a:spcAft>
                      </a:pPr>
                      <a:r>
                        <a:rPr lang="en-US" sz="1200" b="1" dirty="0">
                          <a:effectLst/>
                        </a:rPr>
                        <a:t>Hypotheses</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solidFill>
                      <a:schemeClr val="bg2">
                        <a:lumMod val="20000"/>
                        <a:lumOff val="80000"/>
                      </a:schemeClr>
                    </a:solidFill>
                  </a:tcPr>
                </a:tc>
                <a:tc>
                  <a:txBody>
                    <a:bodyPr/>
                    <a:lstStyle/>
                    <a:p>
                      <a:pPr marL="0" marR="0" algn="ctr">
                        <a:spcBef>
                          <a:spcPts val="0"/>
                        </a:spcBef>
                        <a:spcAft>
                          <a:spcPts val="0"/>
                        </a:spcAft>
                      </a:pPr>
                      <a:r>
                        <a:rPr lang="en-US" sz="1200" b="1" dirty="0">
                          <a:effectLst/>
                        </a:rPr>
                        <a:t>Methodology</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solidFill>
                      <a:schemeClr val="bg2">
                        <a:lumMod val="20000"/>
                        <a:lumOff val="80000"/>
                      </a:schemeClr>
                    </a:solidFill>
                  </a:tcPr>
                </a:tc>
                <a:tc>
                  <a:txBody>
                    <a:bodyPr/>
                    <a:lstStyle/>
                    <a:p>
                      <a:pPr marL="0" marR="0" algn="ctr">
                        <a:spcBef>
                          <a:spcPts val="0"/>
                        </a:spcBef>
                        <a:spcAft>
                          <a:spcPts val="0"/>
                        </a:spcAft>
                      </a:pPr>
                      <a:r>
                        <a:rPr lang="en-US" sz="1200" b="1" dirty="0">
                          <a:effectLst/>
                        </a:rPr>
                        <a:t>Analysis &amp;</a:t>
                      </a:r>
                    </a:p>
                    <a:p>
                      <a:pPr marL="0" marR="0" algn="ctr">
                        <a:spcBef>
                          <a:spcPts val="0"/>
                        </a:spcBef>
                        <a:spcAft>
                          <a:spcPts val="0"/>
                        </a:spcAft>
                      </a:pPr>
                      <a:r>
                        <a:rPr lang="en-US" sz="1200" b="1" dirty="0">
                          <a:effectLst/>
                        </a:rPr>
                        <a:t>Results</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solidFill>
                      <a:schemeClr val="bg2">
                        <a:lumMod val="20000"/>
                        <a:lumOff val="80000"/>
                      </a:schemeClr>
                    </a:solidFill>
                  </a:tcPr>
                </a:tc>
                <a:tc>
                  <a:txBody>
                    <a:bodyPr/>
                    <a:lstStyle/>
                    <a:p>
                      <a:pPr marL="0" marR="0" algn="ctr">
                        <a:spcBef>
                          <a:spcPts val="0"/>
                        </a:spcBef>
                        <a:spcAft>
                          <a:spcPts val="0"/>
                        </a:spcAft>
                      </a:pPr>
                      <a:r>
                        <a:rPr lang="en-US" sz="1200" b="1" dirty="0">
                          <a:effectLst/>
                        </a:rPr>
                        <a:t>Conclusions</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solidFill>
                      <a:schemeClr val="bg2">
                        <a:lumMod val="20000"/>
                        <a:lumOff val="80000"/>
                      </a:schemeClr>
                    </a:solidFill>
                  </a:tcPr>
                </a:tc>
                <a:tc>
                  <a:txBody>
                    <a:bodyPr/>
                    <a:lstStyle/>
                    <a:p>
                      <a:pPr marL="0" marR="0" algn="ctr">
                        <a:spcBef>
                          <a:spcPts val="0"/>
                        </a:spcBef>
                        <a:spcAft>
                          <a:spcPts val="0"/>
                        </a:spcAft>
                      </a:pPr>
                      <a:r>
                        <a:rPr lang="en-US" sz="1200" b="1" dirty="0">
                          <a:effectLst/>
                        </a:rPr>
                        <a:t>Implications for</a:t>
                      </a:r>
                    </a:p>
                    <a:p>
                      <a:pPr marL="0" marR="0" algn="ctr">
                        <a:spcBef>
                          <a:spcPts val="0"/>
                        </a:spcBef>
                        <a:spcAft>
                          <a:spcPts val="0"/>
                        </a:spcAft>
                      </a:pPr>
                      <a:r>
                        <a:rPr lang="en-US" sz="1200" b="1" dirty="0">
                          <a:effectLst/>
                        </a:rPr>
                        <a:t>Future research</a:t>
                      </a:r>
                      <a:endParaRPr lang="en-US" sz="1200" b="1" dirty="0">
                        <a:effectLst/>
                        <a:latin typeface="Times New Roman" panose="02020603050405020304" pitchFamily="18" charset="0"/>
                        <a:ea typeface="Times New Roman" panose="02020603050405020304" pitchFamily="18" charset="0"/>
                      </a:endParaRPr>
                    </a:p>
                  </a:txBody>
                  <a:tcPr marL="68580" marR="68580" marT="0" marB="0" anchor="ctr">
                    <a:solidFill>
                      <a:schemeClr val="bg2">
                        <a:lumMod val="20000"/>
                        <a:lumOff val="80000"/>
                      </a:schemeClr>
                    </a:solidFill>
                  </a:tcPr>
                </a:tc>
              </a:tr>
              <a:tr h="1151467">
                <a:tc>
                  <a:txBody>
                    <a:bodyPr/>
                    <a:lstStyle/>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r>
              <a:tr h="921173">
                <a:tc>
                  <a:txBody>
                    <a:bodyPr/>
                    <a:lstStyle/>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r>
              <a:tr h="921173">
                <a:tc>
                  <a:txBody>
                    <a:bodyPr/>
                    <a:lstStyle/>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r>
              <a:tr h="921173">
                <a:tc>
                  <a:txBody>
                    <a:bodyPr/>
                    <a:lstStyle/>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r>
              <a:tr h="921173">
                <a:tc>
                  <a:txBody>
                    <a:bodyPr/>
                    <a:lstStyle/>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r>
              <a:tr h="921173">
                <a:tc>
                  <a:txBody>
                    <a:bodyPr/>
                    <a:lstStyle/>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endParaRPr>
                    </a:p>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79960857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theory to practice </a:t>
            </a:r>
            <a:endParaRPr lang="en-US" dirty="0"/>
          </a:p>
        </p:txBody>
      </p:sp>
      <p:sp>
        <p:nvSpPr>
          <p:cNvPr id="3" name="Text Placeholder 2"/>
          <p:cNvSpPr>
            <a:spLocks noGrp="1"/>
          </p:cNvSpPr>
          <p:nvPr>
            <p:ph type="body" idx="1"/>
          </p:nvPr>
        </p:nvSpPr>
        <p:spPr/>
        <p:txBody>
          <a:bodyPr/>
          <a:lstStyle/>
          <a:p>
            <a:r>
              <a:rPr lang="en-US" dirty="0" smtClean="0"/>
              <a:t>Keywords, Title, Abstract</a:t>
            </a:r>
          </a:p>
          <a:p>
            <a:pPr lvl="1"/>
            <a:r>
              <a:rPr lang="en-US" dirty="0" smtClean="0"/>
              <a:t>Examples</a:t>
            </a:r>
          </a:p>
          <a:p>
            <a:pPr lvl="2"/>
            <a:r>
              <a:rPr lang="en-US" dirty="0" smtClean="0"/>
              <a:t>Have </a:t>
            </a:r>
            <a:r>
              <a:rPr lang="en-US" dirty="0"/>
              <a:t>student recreate 5 keywords or phrases.</a:t>
            </a:r>
          </a:p>
          <a:p>
            <a:pPr lvl="2"/>
            <a:r>
              <a:rPr lang="en-US" dirty="0" smtClean="0"/>
              <a:t>Have student recreate a 12 word title.</a:t>
            </a:r>
          </a:p>
          <a:p>
            <a:pPr lvl="2"/>
            <a:r>
              <a:rPr lang="en-US" dirty="0" smtClean="0"/>
              <a:t>Have student recreate a 250 word abstract.</a:t>
            </a:r>
          </a:p>
        </p:txBody>
      </p:sp>
    </p:spTree>
    <p:extLst>
      <p:ext uri="{BB962C8B-B14F-4D97-AF65-F5344CB8AC3E}">
        <p14:creationId xmlns:p14="http://schemas.microsoft.com/office/powerpoint/2010/main" val="142045706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hlinkClick r:id="rId3"/>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t="-3435" b="19576"/>
          <a:stretch/>
        </p:blipFill>
        <p:spPr>
          <a:xfrm>
            <a:off x="0" y="-332509"/>
            <a:ext cx="13004800" cy="8117609"/>
          </a:xfrm>
        </p:spPr>
      </p:pic>
      <p:sp>
        <p:nvSpPr>
          <p:cNvPr id="3" name="Title 2"/>
          <p:cNvSpPr>
            <a:spLocks noGrp="1"/>
          </p:cNvSpPr>
          <p:nvPr>
            <p:ph type="title"/>
          </p:nvPr>
        </p:nvSpPr>
        <p:spPr>
          <a:xfrm>
            <a:off x="284480" y="7785100"/>
            <a:ext cx="6916420" cy="1701800"/>
          </a:xfrm>
        </p:spPr>
        <p:txBody>
          <a:bodyPr/>
          <a:lstStyle/>
          <a:p>
            <a:r>
              <a:rPr lang="en-US" dirty="0" smtClean="0"/>
              <a:t>From Theory to Practice </a:t>
            </a:r>
            <a:endParaRPr lang="en-US" dirty="0"/>
          </a:p>
        </p:txBody>
      </p:sp>
      <p:sp>
        <p:nvSpPr>
          <p:cNvPr id="4" name="Text Placeholder 3"/>
          <p:cNvSpPr>
            <a:spLocks noGrp="1"/>
          </p:cNvSpPr>
          <p:nvPr>
            <p:ph type="body" sz="quarter" idx="1"/>
          </p:nvPr>
        </p:nvSpPr>
        <p:spPr/>
        <p:txBody>
          <a:bodyPr/>
          <a:lstStyle/>
          <a:p>
            <a:r>
              <a:rPr lang="en-US" dirty="0" smtClean="0"/>
              <a:t>Research Guides</a:t>
            </a:r>
            <a:endParaRPr lang="en-US" dirty="0"/>
          </a:p>
        </p:txBody>
      </p:sp>
    </p:spTree>
    <p:extLst>
      <p:ext uri="{BB962C8B-B14F-4D97-AF65-F5344CB8AC3E}">
        <p14:creationId xmlns:p14="http://schemas.microsoft.com/office/powerpoint/2010/main" val="990827485"/>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56" t="-256" r="156" b="-278"/>
          <a:stretch/>
        </p:blipFill>
        <p:spPr>
          <a:xfrm>
            <a:off x="0" y="-20320"/>
            <a:ext cx="13004800" cy="7985760"/>
          </a:xfrm>
        </p:spPr>
      </p:pic>
      <p:sp>
        <p:nvSpPr>
          <p:cNvPr id="3" name="Title 2"/>
          <p:cNvSpPr>
            <a:spLocks noGrp="1"/>
          </p:cNvSpPr>
          <p:nvPr>
            <p:ph type="title"/>
          </p:nvPr>
        </p:nvSpPr>
        <p:spPr/>
        <p:txBody>
          <a:bodyPr/>
          <a:lstStyle/>
          <a:p>
            <a:r>
              <a:rPr lang="en-US" dirty="0" smtClean="0"/>
              <a:t>From theory to practice</a:t>
            </a:r>
            <a:endParaRPr lang="en-US" dirty="0"/>
          </a:p>
        </p:txBody>
      </p:sp>
      <p:sp>
        <p:nvSpPr>
          <p:cNvPr id="4" name="Text Placeholder 3"/>
          <p:cNvSpPr>
            <a:spLocks noGrp="1"/>
          </p:cNvSpPr>
          <p:nvPr>
            <p:ph type="body" sz="quarter" idx="1"/>
          </p:nvPr>
        </p:nvSpPr>
        <p:spPr/>
        <p:txBody>
          <a:bodyPr/>
          <a:lstStyle/>
          <a:p>
            <a:r>
              <a:rPr lang="en-US" dirty="0" smtClean="0"/>
              <a:t>Exploring Historical Literature</a:t>
            </a:r>
            <a:endParaRPr lang="en-US" dirty="0"/>
          </a:p>
        </p:txBody>
      </p:sp>
    </p:spTree>
    <p:extLst>
      <p:ext uri="{BB962C8B-B14F-4D97-AF65-F5344CB8AC3E}">
        <p14:creationId xmlns:p14="http://schemas.microsoft.com/office/powerpoint/2010/main" val="146756298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r>
              <a:rPr dirty="0" smtClean="0"/>
              <a:t>Successes</a:t>
            </a:r>
            <a:r>
              <a:rPr lang="en-US" dirty="0" smtClean="0"/>
              <a:t> &amp; Lessons</a:t>
            </a:r>
            <a:endParaRPr dirty="0"/>
          </a:p>
        </p:txBody>
      </p:sp>
      <p:sp>
        <p:nvSpPr>
          <p:cNvPr id="184" name="Shape 184"/>
          <p:cNvSpPr>
            <a:spLocks noGrp="1"/>
          </p:cNvSpPr>
          <p:nvPr>
            <p:ph type="body" idx="1"/>
          </p:nvPr>
        </p:nvSpPr>
        <p:spPr>
          <a:prstGeom prst="rect">
            <a:avLst/>
          </a:prstGeom>
        </p:spPr>
        <p:txBody>
          <a:bodyPr/>
          <a:lstStyle/>
          <a:p>
            <a:r>
              <a:rPr dirty="0" smtClean="0"/>
              <a:t>Collaboration </a:t>
            </a:r>
            <a:r>
              <a:rPr dirty="0"/>
              <a:t>between liaison and </a:t>
            </a:r>
            <a:r>
              <a:rPr lang="en-US" dirty="0" smtClean="0"/>
              <a:t>faculty</a:t>
            </a:r>
            <a:endParaRPr dirty="0"/>
          </a:p>
          <a:p>
            <a:r>
              <a:rPr dirty="0" smtClean="0"/>
              <a:t>Faculty</a:t>
            </a:r>
            <a:r>
              <a:rPr lang="en-US" dirty="0" smtClean="0"/>
              <a:t> excitement = </a:t>
            </a:r>
            <a:r>
              <a:rPr dirty="0" smtClean="0"/>
              <a:t>student excitement</a:t>
            </a:r>
            <a:endParaRPr lang="en-US" dirty="0" smtClean="0"/>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prstGeom prst="rect">
            <a:avLst/>
          </a:prstGeom>
        </p:spPr>
        <p:txBody>
          <a:bodyPr/>
          <a:lstStyle/>
          <a:p>
            <a:r>
              <a:rPr dirty="0"/>
              <a:t>Next </a:t>
            </a:r>
            <a:r>
              <a:rPr dirty="0" smtClean="0"/>
              <a:t>Step</a:t>
            </a:r>
            <a:r>
              <a:rPr lang="en-US" dirty="0" smtClean="0"/>
              <a:t> Questions</a:t>
            </a:r>
            <a:endParaRPr dirty="0"/>
          </a:p>
        </p:txBody>
      </p:sp>
      <p:sp>
        <p:nvSpPr>
          <p:cNvPr id="189" name="Shape 189"/>
          <p:cNvSpPr>
            <a:spLocks noGrp="1"/>
          </p:cNvSpPr>
          <p:nvPr>
            <p:ph type="body" idx="1"/>
          </p:nvPr>
        </p:nvSpPr>
        <p:spPr>
          <a:prstGeom prst="rect">
            <a:avLst/>
          </a:prstGeom>
        </p:spPr>
        <p:txBody>
          <a:bodyPr/>
          <a:lstStyle/>
          <a:p>
            <a:r>
              <a:rPr lang="en-US" dirty="0"/>
              <a:t>Do you know your librarian? </a:t>
            </a:r>
            <a:endParaRPr lang="en-US" dirty="0" smtClean="0"/>
          </a:p>
          <a:p>
            <a:r>
              <a:rPr lang="en-US" dirty="0" smtClean="0"/>
              <a:t>What are some ideas you have for collaborating with your librarian?</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3"/>
          </p:nvPr>
        </p:nvPicPr>
        <p:blipFill>
          <a:blip r:embed="rId3">
            <a:extLst>
              <a:ext uri="{28A0092B-C50C-407E-A947-70E740481C1C}">
                <a14:useLocalDpi xmlns:a14="http://schemas.microsoft.com/office/drawing/2010/main" val="0"/>
              </a:ext>
            </a:extLst>
          </a:blip>
          <a:srcRect l="3333" r="3333"/>
          <a:stretch>
            <a:fillRect/>
          </a:stretch>
        </p:blipFill>
        <p:spPr/>
      </p:pic>
      <p:sp>
        <p:nvSpPr>
          <p:cNvPr id="193" name="Shape 193"/>
          <p:cNvSpPr>
            <a:spLocks noGrp="1"/>
          </p:cNvSpPr>
          <p:nvPr>
            <p:ph type="title"/>
          </p:nvPr>
        </p:nvSpPr>
        <p:spPr>
          <a:prstGeom prst="rect">
            <a:avLst/>
          </a:prstGeom>
        </p:spPr>
        <p:txBody>
          <a:bodyPr/>
          <a:lstStyle>
            <a:lvl1pPr>
              <a:lnSpc>
                <a:spcPct val="150000"/>
              </a:lnSpc>
            </a:lvl1pPr>
          </a:lstStyle>
          <a:p>
            <a:r>
              <a:rPr dirty="0"/>
              <a:t>Contact </a:t>
            </a:r>
            <a:r>
              <a:rPr lang="en-US" dirty="0" smtClean="0"/>
              <a:t>Me!</a:t>
            </a:r>
            <a:endParaRPr dirty="0"/>
          </a:p>
        </p:txBody>
      </p:sp>
      <p:sp>
        <p:nvSpPr>
          <p:cNvPr id="194" name="Shape 194"/>
          <p:cNvSpPr>
            <a:spLocks noGrp="1"/>
          </p:cNvSpPr>
          <p:nvPr>
            <p:ph type="body" sz="half" idx="1"/>
          </p:nvPr>
        </p:nvSpPr>
        <p:spPr>
          <a:prstGeom prst="rect">
            <a:avLst/>
          </a:prstGeom>
        </p:spPr>
        <p:txBody>
          <a:bodyPr>
            <a:normAutofit/>
          </a:bodyPr>
          <a:lstStyle/>
          <a:p>
            <a:pPr marL="0" indent="0">
              <a:spcBef>
                <a:spcPts val="0"/>
              </a:spcBef>
              <a:buSzTx/>
              <a:buFontTx/>
              <a:buNone/>
              <a:defRPr>
                <a:solidFill>
                  <a:schemeClr val="accent6"/>
                </a:solidFill>
              </a:defRPr>
            </a:pPr>
            <a:r>
              <a:rPr dirty="0" smtClean="0"/>
              <a:t>Porcia </a:t>
            </a:r>
            <a:r>
              <a:rPr dirty="0"/>
              <a:t>Vaughn, </a:t>
            </a:r>
            <a:r>
              <a:rPr lang="en-US" dirty="0" smtClean="0">
                <a:hlinkClick r:id="rId4"/>
              </a:rPr>
              <a:t>porcianvaughn@gmail.com</a:t>
            </a:r>
          </a:p>
          <a:p>
            <a:pPr marL="0" indent="0">
              <a:spcBef>
                <a:spcPts val="0"/>
              </a:spcBef>
              <a:buSzTx/>
              <a:buFontTx/>
              <a:buNone/>
              <a:defRPr>
                <a:solidFill>
                  <a:schemeClr val="accent6"/>
                </a:solidFill>
              </a:defRPr>
            </a:pPr>
            <a:endParaRPr lang="en-US" dirty="0">
              <a:hlinkClick r:id="rId4"/>
            </a:endParaRPr>
          </a:p>
          <a:p>
            <a:pPr marL="0" indent="0">
              <a:spcBef>
                <a:spcPts val="0"/>
              </a:spcBef>
              <a:buSzTx/>
              <a:buFontTx/>
              <a:buNone/>
              <a:defRPr>
                <a:solidFill>
                  <a:schemeClr val="accent6"/>
                </a:solidFill>
              </a:defRPr>
            </a:pPr>
            <a:endParaRPr lang="en-US" dirty="0" smtClean="0">
              <a:hlinkClick r:id="rId4"/>
            </a:endParaRPr>
          </a:p>
          <a:p>
            <a:pPr marL="0" indent="0">
              <a:spcBef>
                <a:spcPts val="0"/>
              </a:spcBef>
              <a:buSzTx/>
              <a:buFontTx/>
              <a:buNone/>
              <a:defRPr>
                <a:solidFill>
                  <a:schemeClr val="accent6"/>
                </a:solidFill>
              </a:defRPr>
            </a:pPr>
            <a:endParaRPr lang="en-US" dirty="0">
              <a:hlinkClick r:id="rId4"/>
            </a:endParaRPr>
          </a:p>
          <a:p>
            <a:pPr marL="0" indent="0">
              <a:spcBef>
                <a:spcPts val="0"/>
              </a:spcBef>
              <a:buSzTx/>
              <a:buFontTx/>
              <a:buNone/>
              <a:defRPr>
                <a:solidFill>
                  <a:schemeClr val="accent6"/>
                </a:solidFill>
              </a:defRPr>
            </a:pPr>
            <a:endParaRPr lang="en-US" dirty="0" smtClean="0">
              <a:hlinkClick r:id="rId4"/>
            </a:endParaRPr>
          </a:p>
          <a:p>
            <a:pPr marL="0" indent="0">
              <a:spcBef>
                <a:spcPts val="0"/>
              </a:spcBef>
              <a:buSzTx/>
              <a:buFontTx/>
              <a:buNone/>
              <a:defRPr>
                <a:solidFill>
                  <a:schemeClr val="accent6"/>
                </a:solidFill>
              </a:defRPr>
            </a:pPr>
            <a:endParaRPr lang="en-US" dirty="0">
              <a:hlinkClick r:id="rId4"/>
            </a:endParaRPr>
          </a:p>
          <a:p>
            <a:pPr marL="0" indent="0">
              <a:spcBef>
                <a:spcPts val="0"/>
              </a:spcBef>
              <a:buSzTx/>
              <a:buFontTx/>
              <a:buNone/>
              <a:defRPr>
                <a:solidFill>
                  <a:schemeClr val="accent6"/>
                </a:solidFill>
              </a:defRPr>
            </a:pPr>
            <a:endParaRPr lang="en-US" dirty="0" smtClean="0">
              <a:hlinkClick r:id="rId4"/>
            </a:endParaRPr>
          </a:p>
          <a:p>
            <a:pPr marL="0" indent="0">
              <a:spcBef>
                <a:spcPts val="0"/>
              </a:spcBef>
              <a:buSzTx/>
              <a:buFontTx/>
              <a:buNone/>
              <a:defRPr>
                <a:solidFill>
                  <a:schemeClr val="accent6"/>
                </a:solidFill>
              </a:defRPr>
            </a:pPr>
            <a:endParaRPr lang="en-US" dirty="0">
              <a:hlinkClick r:id="rId4"/>
            </a:endParaRPr>
          </a:p>
          <a:p>
            <a:pPr marL="0" indent="0">
              <a:spcBef>
                <a:spcPts val="0"/>
              </a:spcBef>
              <a:buSzTx/>
              <a:buFontTx/>
              <a:buNone/>
              <a:defRPr>
                <a:solidFill>
                  <a:schemeClr val="accent6"/>
                </a:solidFill>
              </a:defRPr>
            </a:pPr>
            <a:endParaRPr lang="en-US" dirty="0" smtClean="0">
              <a:hlinkClick r:id="rId4"/>
            </a:endParaRPr>
          </a:p>
          <a:p>
            <a:pPr marL="0" indent="0">
              <a:spcBef>
                <a:spcPts val="0"/>
              </a:spcBef>
              <a:buSzTx/>
              <a:buFontTx/>
              <a:buNone/>
              <a:defRPr>
                <a:solidFill>
                  <a:schemeClr val="accent6"/>
                </a:solidFill>
              </a:defRPr>
            </a:pPr>
            <a:endParaRPr lang="en-US" dirty="0">
              <a:hlinkClick r:id="rId4"/>
            </a:endParaRPr>
          </a:p>
          <a:p>
            <a:pPr marL="0" indent="0">
              <a:spcBef>
                <a:spcPts val="0"/>
              </a:spcBef>
              <a:buSzTx/>
              <a:buFontTx/>
              <a:buNone/>
              <a:defRPr>
                <a:solidFill>
                  <a:schemeClr val="accent6"/>
                </a:solidFill>
              </a:defRPr>
            </a:pPr>
            <a:endParaRPr lang="en-US" dirty="0" smtClean="0">
              <a:hlinkClick r:id="rId4"/>
            </a:endParaRPr>
          </a:p>
          <a:p>
            <a:pPr marL="0" indent="0">
              <a:spcBef>
                <a:spcPts val="0"/>
              </a:spcBef>
              <a:buSzTx/>
              <a:buFontTx/>
              <a:buNone/>
              <a:defRPr>
                <a:solidFill>
                  <a:schemeClr val="accent6"/>
                </a:solidFill>
              </a:defRPr>
            </a:pPr>
            <a:endParaRPr lang="en-US" dirty="0">
              <a:hlinkClick r:id="rId4"/>
            </a:endParaRPr>
          </a:p>
          <a:p>
            <a:pPr marL="0" indent="0">
              <a:spcBef>
                <a:spcPts val="0"/>
              </a:spcBef>
              <a:buSzTx/>
              <a:buFontTx/>
              <a:buNone/>
              <a:defRPr>
                <a:solidFill>
                  <a:schemeClr val="accent6"/>
                </a:solidFill>
              </a:defRPr>
            </a:pPr>
            <a:endParaRPr lang="en-US" dirty="0" smtClean="0">
              <a:hlinkClick r:id="rId4"/>
            </a:endParaRPr>
          </a:p>
          <a:p>
            <a:pPr marL="0" indent="0">
              <a:spcBef>
                <a:spcPts val="0"/>
              </a:spcBef>
              <a:buSzTx/>
              <a:buFontTx/>
              <a:buNone/>
              <a:defRPr>
                <a:solidFill>
                  <a:schemeClr val="accent6"/>
                </a:solidFill>
              </a:defRPr>
            </a:pPr>
            <a:endParaRPr lang="en-US" dirty="0">
              <a:hlinkClick r:id="rId4"/>
            </a:endParaRPr>
          </a:p>
          <a:p>
            <a:pPr marL="0" indent="0">
              <a:spcBef>
                <a:spcPts val="0"/>
              </a:spcBef>
              <a:buSzTx/>
              <a:buFontTx/>
              <a:buNone/>
              <a:defRPr>
                <a:solidFill>
                  <a:schemeClr val="accent6"/>
                </a:solidFill>
              </a:defRPr>
            </a:pPr>
            <a:endParaRPr lang="en-US" dirty="0" smtClean="0">
              <a:hlinkClick r:id="rId4"/>
            </a:endParaRPr>
          </a:p>
          <a:p>
            <a:pPr marL="0" indent="0">
              <a:spcBef>
                <a:spcPts val="0"/>
              </a:spcBef>
              <a:buSzTx/>
              <a:buFontTx/>
              <a:buNone/>
              <a:defRPr>
                <a:solidFill>
                  <a:schemeClr val="accent6"/>
                </a:solidFill>
              </a:defRPr>
            </a:pPr>
            <a:endParaRPr lang="en-US" dirty="0" smtClean="0">
              <a:hlinkClick r:id="rId4"/>
            </a:endParaRPr>
          </a:p>
          <a:p>
            <a:pPr marL="0" indent="0">
              <a:spcBef>
                <a:spcPts val="0"/>
              </a:spcBef>
              <a:buSzTx/>
              <a:buFontTx/>
              <a:buNone/>
              <a:defRPr>
                <a:solidFill>
                  <a:schemeClr val="accent6"/>
                </a:solidFill>
              </a:defRPr>
            </a:pPr>
            <a:endParaRPr lang="en-US" dirty="0" smtClean="0"/>
          </a:p>
          <a:p>
            <a:pPr marL="0" indent="0">
              <a:spcBef>
                <a:spcPts val="0"/>
              </a:spcBef>
              <a:buSzTx/>
              <a:buFontTx/>
              <a:buNone/>
              <a:defRPr>
                <a:solidFill>
                  <a:schemeClr val="accent6"/>
                </a:solidFill>
              </a:defRPr>
            </a:pPr>
            <a:endParaRPr dirty="0">
              <a:hlinkClick r:id="rId4"/>
            </a:endParaRPr>
          </a:p>
        </p:txBody>
      </p:sp>
      <p:sp>
        <p:nvSpPr>
          <p:cNvPr id="2" name="TextBox 1"/>
          <p:cNvSpPr txBox="1"/>
          <p:nvPr/>
        </p:nvSpPr>
        <p:spPr>
          <a:xfrm>
            <a:off x="9473671" y="2719705"/>
            <a:ext cx="10265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Neue Light"/>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asted-image.tiff"/>
          <p:cNvPicPr>
            <a:picLocks noGrp="1" noChangeAspect="1"/>
          </p:cNvPicPr>
          <p:nvPr>
            <p:ph type="pic" idx="13"/>
          </p:nvPr>
        </p:nvPicPr>
        <p:blipFill>
          <a:blip r:embed="rId3">
            <a:extLst/>
          </a:blip>
          <a:srcRect t="6044" b="6044"/>
          <a:stretch>
            <a:fillRect/>
          </a:stretch>
        </p:blipFill>
        <p:spPr>
          <a:prstGeom prst="rect">
            <a:avLst/>
          </a:prstGeom>
        </p:spPr>
      </p:pic>
      <p:sp>
        <p:nvSpPr>
          <p:cNvPr id="146" name="Shape 146"/>
          <p:cNvSpPr>
            <a:spLocks noGrp="1"/>
          </p:cNvSpPr>
          <p:nvPr>
            <p:ph type="title"/>
          </p:nvPr>
        </p:nvSpPr>
        <p:spPr>
          <a:xfrm>
            <a:off x="1409700" y="7886827"/>
            <a:ext cx="5791200" cy="1600073"/>
          </a:xfrm>
          <a:prstGeom prst="rect">
            <a:avLst/>
          </a:prstGeom>
        </p:spPr>
        <p:txBody>
          <a:bodyPr/>
          <a:lstStyle/>
          <a:p>
            <a:r>
              <a:rPr lang="en-US" dirty="0" smtClean="0"/>
              <a:t>Your Librarians </a:t>
            </a:r>
            <a:endParaRPr dirty="0"/>
          </a:p>
        </p:txBody>
      </p:sp>
      <p:sp>
        <p:nvSpPr>
          <p:cNvPr id="147" name="Shape 147"/>
          <p:cNvSpPr>
            <a:spLocks noGrp="1"/>
          </p:cNvSpPr>
          <p:nvPr>
            <p:ph type="body" sz="quarter" idx="1"/>
          </p:nvPr>
        </p:nvSpPr>
        <p:spPr>
          <a:prstGeom prst="rect">
            <a:avLst/>
          </a:prstGeom>
        </p:spPr>
        <p:txBody>
          <a:bodyPr/>
          <a:lstStyle/>
          <a:p>
            <a:r>
              <a:rPr dirty="0"/>
              <a:t>M.D. Anderson Library</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4921"/>
          <a:stretch/>
        </p:blipFill>
        <p:spPr>
          <a:xfrm>
            <a:off x="1966916" y="4444211"/>
            <a:ext cx="2338384" cy="289054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0315" t="6592" r="12721" b="5894"/>
          <a:stretch/>
        </p:blipFill>
        <p:spPr>
          <a:xfrm>
            <a:off x="3406061" y="692750"/>
            <a:ext cx="1798478" cy="2022764"/>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8437" t="8881" r="6253" b="7668"/>
          <a:stretch/>
        </p:blipFill>
        <p:spPr>
          <a:xfrm>
            <a:off x="7560955" y="282169"/>
            <a:ext cx="2109355" cy="2890545"/>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6362"/>
          <a:stretch/>
        </p:blipFill>
        <p:spPr>
          <a:xfrm>
            <a:off x="9064399" y="4437861"/>
            <a:ext cx="2190142" cy="289689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8084" r="16357" b="12424"/>
          <a:stretch/>
        </p:blipFill>
        <p:spPr>
          <a:xfrm>
            <a:off x="600878" y="277138"/>
            <a:ext cx="2039536" cy="2896895"/>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5100" y="258860"/>
            <a:ext cx="2164484" cy="2890545"/>
          </a:xfrm>
          <a:prstGeom prst="rect">
            <a:avLst/>
          </a:prstGeom>
        </p:spPr>
      </p:pic>
      <p:sp>
        <p:nvSpPr>
          <p:cNvPr id="10" name="TextBox 9"/>
          <p:cNvSpPr txBox="1"/>
          <p:nvPr/>
        </p:nvSpPr>
        <p:spPr>
          <a:xfrm>
            <a:off x="1880179" y="2167712"/>
            <a:ext cx="234587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smtClean="0">
                <a:ln>
                  <a:noFill/>
                </a:ln>
                <a:solidFill>
                  <a:schemeClr val="bg1"/>
                </a:solidFill>
                <a:effectLst/>
                <a:uFillTx/>
                <a:latin typeface="+mn-lt"/>
                <a:ea typeface="+mn-ea"/>
                <a:cs typeface="+mn-cs"/>
                <a:sym typeface="Helvetica Neue Light"/>
              </a:rPr>
              <a:t>ENGI</a:t>
            </a:r>
            <a:endParaRPr kumimoji="0" lang="en-US" sz="3600" b="1" i="0" u="none" strike="noStrike" cap="none" spc="0" normalizeH="0" baseline="0" dirty="0">
              <a:ln>
                <a:noFill/>
              </a:ln>
              <a:solidFill>
                <a:schemeClr val="bg1"/>
              </a:solidFill>
              <a:effectLst/>
              <a:uFillTx/>
              <a:latin typeface="+mn-lt"/>
              <a:ea typeface="+mn-ea"/>
              <a:cs typeface="+mn-cs"/>
              <a:sym typeface="Helvetica Neue Light"/>
            </a:endParaRPr>
          </a:p>
        </p:txBody>
      </p:sp>
      <p:sp>
        <p:nvSpPr>
          <p:cNvPr id="11" name="TextBox 10"/>
          <p:cNvSpPr txBox="1"/>
          <p:nvPr/>
        </p:nvSpPr>
        <p:spPr>
          <a:xfrm>
            <a:off x="2415671" y="6664109"/>
            <a:ext cx="144087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smtClean="0">
                <a:solidFill>
                  <a:schemeClr val="bg1"/>
                </a:solidFill>
              </a:rPr>
              <a:t>NSM</a:t>
            </a:r>
            <a:endParaRPr lang="en-US" b="1" dirty="0">
              <a:solidFill>
                <a:schemeClr val="bg1"/>
              </a:solidFill>
            </a:endParaRPr>
          </a:p>
        </p:txBody>
      </p:sp>
      <p:sp>
        <p:nvSpPr>
          <p:cNvPr id="12" name="TextBox 11"/>
          <p:cNvSpPr txBox="1"/>
          <p:nvPr/>
        </p:nvSpPr>
        <p:spPr>
          <a:xfrm>
            <a:off x="9146592" y="2167712"/>
            <a:ext cx="210794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b="1" dirty="0" smtClean="0">
                <a:solidFill>
                  <a:schemeClr val="bg1"/>
                </a:solidFill>
              </a:rPr>
              <a:t>Medicine</a:t>
            </a:r>
            <a:endParaRPr lang="en-US" b="1" dirty="0">
              <a:solidFill>
                <a:schemeClr val="bg1"/>
              </a:solidFill>
            </a:endParaRPr>
          </a:p>
        </p:txBody>
      </p:sp>
      <p:sp>
        <p:nvSpPr>
          <p:cNvPr id="13" name="TextBox 12"/>
          <p:cNvSpPr txBox="1"/>
          <p:nvPr/>
        </p:nvSpPr>
        <p:spPr>
          <a:xfrm>
            <a:off x="8418181" y="6202794"/>
            <a:ext cx="356476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smtClean="0">
                <a:solidFill>
                  <a:schemeClr val="bg1"/>
                </a:solidFill>
              </a:rPr>
              <a:t>Research Support</a:t>
            </a:r>
            <a:endParaRPr kumimoji="0" lang="en-US" sz="3600" b="0" i="0" u="none" strike="noStrike" cap="none" spc="0" normalizeH="0" baseline="0" dirty="0">
              <a:ln>
                <a:noFill/>
              </a:ln>
              <a:solidFill>
                <a:srgbClr val="000000"/>
              </a:solidFill>
              <a:effectLst/>
              <a:uFillTx/>
              <a:latin typeface="+mn-lt"/>
              <a:ea typeface="+mn-ea"/>
              <a:cs typeface="+mn-cs"/>
              <a:sym typeface="Helvetica Neue Ligh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Information Literacy?</a:t>
            </a:r>
            <a:endParaRPr lang="en-US" dirty="0"/>
          </a:p>
        </p:txBody>
      </p:sp>
      <p:pic>
        <p:nvPicPr>
          <p:cNvPr id="4" name="pasted-image.png"/>
          <p:cNvPicPr>
            <a:picLocks noChangeAspect="1"/>
          </p:cNvPicPr>
          <p:nvPr/>
        </p:nvPicPr>
        <p:blipFill>
          <a:blip r:embed="rId3">
            <a:extLst/>
          </a:blip>
          <a:stretch>
            <a:fillRect/>
          </a:stretch>
        </p:blipFill>
        <p:spPr>
          <a:xfrm>
            <a:off x="8013795" y="7437120"/>
            <a:ext cx="4719130" cy="1271972"/>
          </a:xfrm>
          <a:prstGeom prst="rect">
            <a:avLst/>
          </a:prstGeom>
          <a:ln w="12700">
            <a:miter lim="400000"/>
          </a:ln>
        </p:spPr>
      </p:pic>
      <p:sp>
        <p:nvSpPr>
          <p:cNvPr id="5" name="TextBox 4"/>
          <p:cNvSpPr txBox="1"/>
          <p:nvPr/>
        </p:nvSpPr>
        <p:spPr>
          <a:xfrm>
            <a:off x="5516880" y="9146004"/>
            <a:ext cx="785368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800" dirty="0"/>
              <a:t>http://</a:t>
            </a:r>
            <a:r>
              <a:rPr lang="en-US" sz="1800" dirty="0" err="1"/>
              <a:t>www.ala.org</a:t>
            </a:r>
            <a:r>
              <a:rPr lang="en-US" sz="1800" dirty="0"/>
              <a:t>/</a:t>
            </a:r>
            <a:r>
              <a:rPr lang="en-US" sz="1800" dirty="0" err="1"/>
              <a:t>acrl</a:t>
            </a:r>
            <a:r>
              <a:rPr lang="en-US" sz="1800" dirty="0"/>
              <a:t>/standards/</a:t>
            </a:r>
            <a:r>
              <a:rPr lang="en-US" sz="1800" dirty="0" err="1"/>
              <a:t>informationliteracycompetency</a:t>
            </a:r>
            <a:endParaRPr kumimoji="0" lang="en-US" sz="1800" b="0" i="0" u="none" strike="noStrike" cap="none" spc="0" normalizeH="0" baseline="0" dirty="0">
              <a:ln>
                <a:noFill/>
              </a:ln>
              <a:solidFill>
                <a:srgbClr val="000000"/>
              </a:solidFill>
              <a:effectLst/>
              <a:uFillTx/>
              <a:sym typeface="Helvetica Neue Light"/>
            </a:endParaRPr>
          </a:p>
        </p:txBody>
      </p:sp>
      <p:sp>
        <p:nvSpPr>
          <p:cNvPr id="7" name="Rectangle 6"/>
          <p:cNvSpPr/>
          <p:nvPr/>
        </p:nvSpPr>
        <p:spPr>
          <a:xfrm>
            <a:off x="2265680" y="3150999"/>
            <a:ext cx="8473440" cy="3416320"/>
          </a:xfrm>
          <a:prstGeom prst="rect">
            <a:avLst/>
          </a:prstGeom>
        </p:spPr>
        <p:txBody>
          <a:bodyPr wrap="square">
            <a:spAutoFit/>
          </a:bodyPr>
          <a:lstStyle/>
          <a:p>
            <a:r>
              <a:rPr lang="en-US" b="1" dirty="0" smtClean="0">
                <a:solidFill>
                  <a:srgbClr val="222222"/>
                </a:solidFill>
                <a:latin typeface="arial" charset="0"/>
              </a:rPr>
              <a:t>“Information </a:t>
            </a:r>
            <a:r>
              <a:rPr lang="en-US" b="1" dirty="0">
                <a:solidFill>
                  <a:srgbClr val="222222"/>
                </a:solidFill>
                <a:latin typeface="arial" charset="0"/>
              </a:rPr>
              <a:t>literacy</a:t>
            </a:r>
            <a:r>
              <a:rPr lang="en-US" dirty="0">
                <a:solidFill>
                  <a:srgbClr val="222222"/>
                </a:solidFill>
                <a:latin typeface="arial" charset="0"/>
              </a:rPr>
              <a:t> is a set of abilities requiring individuals to </a:t>
            </a:r>
            <a:r>
              <a:rPr lang="en-US" dirty="0" smtClean="0">
                <a:solidFill>
                  <a:srgbClr val="222222"/>
                </a:solidFill>
                <a:latin typeface="arial" charset="0"/>
              </a:rPr>
              <a:t>recognize </a:t>
            </a:r>
            <a:r>
              <a:rPr lang="en-US" dirty="0">
                <a:solidFill>
                  <a:srgbClr val="222222"/>
                </a:solidFill>
                <a:latin typeface="arial" charset="0"/>
              </a:rPr>
              <a:t>when information is </a:t>
            </a:r>
            <a:r>
              <a:rPr lang="en-US" b="1" dirty="0">
                <a:solidFill>
                  <a:srgbClr val="222222"/>
                </a:solidFill>
                <a:latin typeface="arial" charset="0"/>
              </a:rPr>
              <a:t>needed</a:t>
            </a:r>
            <a:r>
              <a:rPr lang="en-US" dirty="0">
                <a:solidFill>
                  <a:srgbClr val="222222"/>
                </a:solidFill>
                <a:latin typeface="arial" charset="0"/>
              </a:rPr>
              <a:t> and have the </a:t>
            </a:r>
            <a:r>
              <a:rPr lang="en-US" b="1" dirty="0">
                <a:solidFill>
                  <a:srgbClr val="222222"/>
                </a:solidFill>
                <a:latin typeface="arial" charset="0"/>
              </a:rPr>
              <a:t>ability</a:t>
            </a:r>
            <a:r>
              <a:rPr lang="en-US" dirty="0">
                <a:solidFill>
                  <a:srgbClr val="222222"/>
                </a:solidFill>
                <a:latin typeface="arial" charset="0"/>
              </a:rPr>
              <a:t> to locate, evaluate, and use </a:t>
            </a:r>
            <a:r>
              <a:rPr lang="en-US" dirty="0" smtClean="0">
                <a:solidFill>
                  <a:srgbClr val="222222"/>
                </a:solidFill>
                <a:latin typeface="arial" charset="0"/>
              </a:rPr>
              <a:t>effectively and appropriately </a:t>
            </a:r>
            <a:r>
              <a:rPr lang="en-US" dirty="0">
                <a:solidFill>
                  <a:srgbClr val="222222"/>
                </a:solidFill>
                <a:latin typeface="arial" charset="0"/>
              </a:rPr>
              <a:t>the needed information."</a:t>
            </a:r>
            <a:endParaRPr lang="en-US" dirty="0"/>
          </a:p>
        </p:txBody>
      </p:sp>
    </p:spTree>
    <p:extLst>
      <p:ext uri="{BB962C8B-B14F-4D97-AF65-F5344CB8AC3E}">
        <p14:creationId xmlns:p14="http://schemas.microsoft.com/office/powerpoint/2010/main" val="150137939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946" t="5848" r="500" b="3718"/>
          <a:stretch/>
        </p:blipFill>
        <p:spPr>
          <a:xfrm>
            <a:off x="411480" y="949960"/>
            <a:ext cx="12329160" cy="6797040"/>
          </a:xfrm>
        </p:spPr>
      </p:pic>
      <p:sp>
        <p:nvSpPr>
          <p:cNvPr id="10" name="Picture Placeholder 8"/>
          <p:cNvSpPr txBox="1">
            <a:spLocks/>
          </p:cNvSpPr>
          <p:nvPr/>
        </p:nvSpPr>
        <p:spPr>
          <a:xfrm>
            <a:off x="152400" y="152400"/>
            <a:ext cx="13004800" cy="7594600"/>
          </a:xfrm>
          <a:prstGeom prst="rect">
            <a:avLst/>
          </a:prstGeom>
          <a:ln w="12700">
            <a:miter lim="400000"/>
          </a:ln>
          <a:extLst>
            <a:ext uri="{C572A759-6A51-4108-AA02-DFA0A04FC94B}">
              <ma14:wrappingTextBoxFlag xmlns:ma14="http://schemas.microsoft.com/office/mac/drawingml/2011/main" val="1"/>
            </a:ext>
          </a:extLst>
        </p:spPr>
      </p:sp>
    </p:spTree>
    <p:extLst>
      <p:ext uri="{BB962C8B-B14F-4D97-AF65-F5344CB8AC3E}">
        <p14:creationId xmlns:p14="http://schemas.microsoft.com/office/powerpoint/2010/main" val="142923355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Competencies of Information Literacy </a:t>
            </a:r>
            <a:endParaRPr lang="en-US" dirty="0"/>
          </a:p>
        </p:txBody>
      </p:sp>
      <p:sp>
        <p:nvSpPr>
          <p:cNvPr id="3" name="Text Placeholder 2"/>
          <p:cNvSpPr>
            <a:spLocks noGrp="1"/>
          </p:cNvSpPr>
          <p:nvPr>
            <p:ph type="body" idx="1"/>
          </p:nvPr>
        </p:nvSpPr>
        <p:spPr/>
        <p:txBody>
          <a:bodyPr numCol="2">
            <a:normAutofit fontScale="62500" lnSpcReduction="20000"/>
          </a:bodyPr>
          <a:lstStyle/>
          <a:p>
            <a:pPr lvl="1"/>
            <a:r>
              <a:rPr lang="en-US" sz="5100" dirty="0" smtClean="0">
                <a:hlinkClick r:id="rId3"/>
              </a:rPr>
              <a:t>Searching </a:t>
            </a:r>
            <a:r>
              <a:rPr lang="en-US" sz="5100" dirty="0">
                <a:hlinkClick r:id="rId3"/>
              </a:rPr>
              <a:t>as Strategic Exploration</a:t>
            </a:r>
            <a:endParaRPr lang="en-US" sz="5100" dirty="0"/>
          </a:p>
          <a:p>
            <a:pPr lvl="1"/>
            <a:r>
              <a:rPr lang="en-US" sz="5100" dirty="0">
                <a:hlinkClick r:id="rId4"/>
              </a:rPr>
              <a:t>Research as </a:t>
            </a:r>
            <a:r>
              <a:rPr lang="en-US" sz="5100" dirty="0" smtClean="0">
                <a:hlinkClick r:id="rId4"/>
              </a:rPr>
              <a:t>Inquiry</a:t>
            </a:r>
            <a:endParaRPr lang="en-US" sz="5100" dirty="0" smtClean="0"/>
          </a:p>
          <a:p>
            <a:pPr lvl="1"/>
            <a:r>
              <a:rPr lang="en-US" sz="5100" dirty="0">
                <a:hlinkClick r:id="rId5"/>
              </a:rPr>
              <a:t>Information Has </a:t>
            </a:r>
            <a:r>
              <a:rPr lang="en-US" sz="5100" dirty="0" smtClean="0">
                <a:hlinkClick r:id="rId5"/>
              </a:rPr>
              <a:t>Value</a:t>
            </a:r>
            <a:endParaRPr lang="en-US" sz="5100" dirty="0"/>
          </a:p>
          <a:p>
            <a:pPr marL="457200" lvl="1" indent="0">
              <a:buNone/>
            </a:pPr>
            <a:endParaRPr lang="en-US" sz="5100" dirty="0">
              <a:hlinkClick r:id="rId6"/>
            </a:endParaRPr>
          </a:p>
          <a:p>
            <a:pPr marL="457200" lvl="1" indent="0">
              <a:buNone/>
            </a:pPr>
            <a:endParaRPr lang="en-US" sz="5100" dirty="0" smtClean="0">
              <a:hlinkClick r:id="rId6"/>
            </a:endParaRPr>
          </a:p>
          <a:p>
            <a:pPr marL="457200" lvl="1" indent="0">
              <a:buNone/>
            </a:pPr>
            <a:endParaRPr lang="en-US" sz="5100" dirty="0">
              <a:hlinkClick r:id="rId6"/>
            </a:endParaRPr>
          </a:p>
          <a:p>
            <a:pPr marL="457200" lvl="1" indent="0">
              <a:buNone/>
            </a:pPr>
            <a:endParaRPr lang="en-US" sz="5100" dirty="0" smtClean="0">
              <a:hlinkClick r:id="rId6"/>
            </a:endParaRPr>
          </a:p>
          <a:p>
            <a:pPr lvl="1"/>
            <a:r>
              <a:rPr lang="en-US" sz="5100" dirty="0" smtClean="0">
                <a:hlinkClick r:id="rId6"/>
              </a:rPr>
              <a:t>Authority </a:t>
            </a:r>
            <a:r>
              <a:rPr lang="en-US" sz="5100" dirty="0">
                <a:hlinkClick r:id="rId6"/>
              </a:rPr>
              <a:t>Is Constructed and </a:t>
            </a:r>
            <a:r>
              <a:rPr lang="en-US" sz="5100" dirty="0" smtClean="0">
                <a:hlinkClick r:id="rId6"/>
              </a:rPr>
              <a:t>Contextual</a:t>
            </a:r>
            <a:endParaRPr lang="en-US" sz="5100" dirty="0" smtClean="0"/>
          </a:p>
          <a:p>
            <a:pPr lvl="1"/>
            <a:r>
              <a:rPr lang="en-US" sz="5100" dirty="0" smtClean="0">
                <a:hlinkClick r:id="rId7"/>
              </a:rPr>
              <a:t>Scholarship </a:t>
            </a:r>
            <a:r>
              <a:rPr lang="en-US" sz="5100" dirty="0">
                <a:hlinkClick r:id="rId7"/>
              </a:rPr>
              <a:t>as </a:t>
            </a:r>
            <a:r>
              <a:rPr lang="en-US" sz="5100" dirty="0" smtClean="0">
                <a:hlinkClick r:id="rId7"/>
              </a:rPr>
              <a:t>Conversation</a:t>
            </a:r>
            <a:endParaRPr lang="en-US" sz="5100" dirty="0" smtClean="0"/>
          </a:p>
          <a:p>
            <a:pPr lvl="1"/>
            <a:r>
              <a:rPr lang="en-US" sz="5100" dirty="0">
                <a:hlinkClick r:id="rId8"/>
              </a:rPr>
              <a:t>Information Creation as a Process </a:t>
            </a:r>
            <a:r>
              <a:rPr lang="en-US" dirty="0"/>
              <a:t/>
            </a:r>
            <a:br>
              <a:rPr lang="en-US" dirty="0"/>
            </a:br>
            <a:endParaRPr lang="en-US" dirty="0" smtClean="0">
              <a:hlinkClick r:id="rId6"/>
            </a:endParaRPr>
          </a:p>
          <a:p>
            <a:pPr marL="0" indent="0">
              <a:buNone/>
            </a:pPr>
            <a:r>
              <a:rPr lang="en-US" dirty="0"/>
              <a:t/>
            </a:r>
            <a:br>
              <a:rPr lang="en-US" dirty="0"/>
            </a:br>
            <a:r>
              <a:rPr lang="en-US" dirty="0"/>
              <a:t/>
            </a:r>
            <a:br>
              <a:rPr lang="en-US" dirty="0"/>
            </a:br>
            <a:r>
              <a:rPr lang="en-US" dirty="0"/>
              <a:t/>
            </a:r>
            <a:br>
              <a:rPr lang="en-US" dirty="0"/>
            </a:br>
            <a:endParaRPr lang="en-US" dirty="0"/>
          </a:p>
        </p:txBody>
      </p:sp>
      <p:pic>
        <p:nvPicPr>
          <p:cNvPr id="4" name="pasted-image.png"/>
          <p:cNvPicPr>
            <a:picLocks noChangeAspect="1"/>
          </p:cNvPicPr>
          <p:nvPr/>
        </p:nvPicPr>
        <p:blipFill>
          <a:blip r:embed="rId9">
            <a:extLst/>
          </a:blip>
          <a:stretch>
            <a:fillRect/>
          </a:stretch>
        </p:blipFill>
        <p:spPr>
          <a:xfrm>
            <a:off x="8069213" y="8113328"/>
            <a:ext cx="4719130" cy="1271972"/>
          </a:xfrm>
          <a:prstGeom prst="rect">
            <a:avLst/>
          </a:prstGeom>
          <a:ln w="12700">
            <a:miter lim="400000"/>
          </a:ln>
        </p:spPr>
      </p:pic>
    </p:spTree>
    <p:extLst>
      <p:ext uri="{BB962C8B-B14F-4D97-AF65-F5344CB8AC3E}">
        <p14:creationId xmlns:p14="http://schemas.microsoft.com/office/powerpoint/2010/main" val="12679511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Searching as Strategic Exploration</a:t>
            </a:r>
            <a:endParaRPr lang="en-US" dirty="0"/>
          </a:p>
        </p:txBody>
      </p:sp>
      <p:sp>
        <p:nvSpPr>
          <p:cNvPr id="4" name="Text Placeholder 3"/>
          <p:cNvSpPr>
            <a:spLocks noGrp="1"/>
          </p:cNvSpPr>
          <p:nvPr>
            <p:ph type="body" idx="1"/>
          </p:nvPr>
        </p:nvSpPr>
        <p:spPr/>
        <p:txBody>
          <a:bodyPr/>
          <a:lstStyle/>
          <a:p>
            <a:pPr marL="0" indent="0">
              <a:buNone/>
            </a:pPr>
            <a:r>
              <a:rPr lang="en-US" dirty="0" smtClean="0"/>
              <a:t>Searching for information is </a:t>
            </a:r>
            <a:r>
              <a:rPr lang="en-US" smtClean="0"/>
              <a:t>often nonlinear </a:t>
            </a:r>
            <a:r>
              <a:rPr lang="en-US" dirty="0" smtClean="0"/>
              <a:t>and iterative, requiring mental flexibility to pursue alternate avenues as new </a:t>
            </a:r>
            <a:r>
              <a:rPr lang="en-US" smtClean="0"/>
              <a:t>understanding develops.</a:t>
            </a:r>
            <a:endParaRPr lang="en-US"/>
          </a:p>
        </p:txBody>
      </p:sp>
    </p:spTree>
    <p:extLst>
      <p:ext uri="{BB962C8B-B14F-4D97-AF65-F5344CB8AC3E}">
        <p14:creationId xmlns:p14="http://schemas.microsoft.com/office/powerpoint/2010/main" val="41002398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Research as Inquiry</a:t>
            </a:r>
            <a:endParaRPr lang="en-US" dirty="0"/>
          </a:p>
        </p:txBody>
      </p:sp>
      <p:sp>
        <p:nvSpPr>
          <p:cNvPr id="4" name="Text Placeholder 3"/>
          <p:cNvSpPr>
            <a:spLocks noGrp="1"/>
          </p:cNvSpPr>
          <p:nvPr>
            <p:ph type="body" idx="1"/>
          </p:nvPr>
        </p:nvSpPr>
        <p:spPr/>
        <p:txBody>
          <a:bodyPr/>
          <a:lstStyle/>
          <a:p>
            <a:pPr marL="0" indent="0">
              <a:buNone/>
            </a:pPr>
            <a:r>
              <a:rPr lang="en-US" dirty="0" smtClean="0"/>
              <a:t>Research is iterative and depends on complex questions.</a:t>
            </a:r>
            <a:endParaRPr lang="en-US" dirty="0"/>
          </a:p>
        </p:txBody>
      </p:sp>
    </p:spTree>
    <p:extLst>
      <p:ext uri="{BB962C8B-B14F-4D97-AF65-F5344CB8AC3E}">
        <p14:creationId xmlns:p14="http://schemas.microsoft.com/office/powerpoint/2010/main" val="206133614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Information has Value</a:t>
            </a:r>
            <a:endParaRPr lang="en-US" dirty="0"/>
          </a:p>
        </p:txBody>
      </p:sp>
      <p:sp>
        <p:nvSpPr>
          <p:cNvPr id="4" name="Text Placeholder 3"/>
          <p:cNvSpPr>
            <a:spLocks noGrp="1"/>
          </p:cNvSpPr>
          <p:nvPr>
            <p:ph type="body" idx="1"/>
          </p:nvPr>
        </p:nvSpPr>
        <p:spPr/>
        <p:txBody>
          <a:bodyPr/>
          <a:lstStyle/>
          <a:p>
            <a:pPr marL="0" indent="0">
              <a:buNone/>
            </a:pPr>
            <a:r>
              <a:rPr lang="en-US" dirty="0" smtClean="0"/>
              <a:t>As a commodity, as a means </a:t>
            </a:r>
            <a:r>
              <a:rPr lang="en-US" smtClean="0"/>
              <a:t>of education, and as a means to influence.</a:t>
            </a:r>
            <a:endParaRPr lang="en-US" dirty="0"/>
          </a:p>
        </p:txBody>
      </p:sp>
    </p:spTree>
    <p:extLst>
      <p:ext uri="{BB962C8B-B14F-4D97-AF65-F5344CB8AC3E}">
        <p14:creationId xmlns:p14="http://schemas.microsoft.com/office/powerpoint/2010/main" val="64741160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2685</TotalTime>
  <Words>1604</Words>
  <Application>Microsoft Macintosh PowerPoint</Application>
  <PresentationFormat>Custom</PresentationFormat>
  <Paragraphs>324</Paragraphs>
  <Slides>26</Slides>
  <Notes>26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Calibri</vt:lpstr>
      <vt:lpstr>Helvetica</vt:lpstr>
      <vt:lpstr>Helvetica Neue</vt:lpstr>
      <vt:lpstr>Helvetica Neue Light</vt:lpstr>
      <vt:lpstr>Helvetica Neue Medium</vt:lpstr>
      <vt:lpstr>Times New Roman</vt:lpstr>
      <vt:lpstr>Arial</vt:lpstr>
      <vt:lpstr>Arial</vt:lpstr>
      <vt:lpstr>ModernPortfolio</vt:lpstr>
      <vt:lpstr>Improving Undergraduate Information Literacy Skills:  Integrating research tools and library resources into your course and assignment design </vt:lpstr>
      <vt:lpstr>The Challenge</vt:lpstr>
      <vt:lpstr>Your Librarians </vt:lpstr>
      <vt:lpstr>What is Information Literacy?</vt:lpstr>
      <vt:lpstr>PowerPoint Presentation</vt:lpstr>
      <vt:lpstr>Competencies of Information Literacy </vt:lpstr>
      <vt:lpstr>Searching as Strategic Exploration</vt:lpstr>
      <vt:lpstr>Research as Inquiry</vt:lpstr>
      <vt:lpstr>Information has Value</vt:lpstr>
      <vt:lpstr>Authority is Constructed &amp; Contextual</vt:lpstr>
      <vt:lpstr>Scholarship as Conversation</vt:lpstr>
      <vt:lpstr>Information Creation as Process</vt:lpstr>
      <vt:lpstr>Competencies </vt:lpstr>
      <vt:lpstr>What Librarians Can Do</vt:lpstr>
      <vt:lpstr>Assisting Faculty with…</vt:lpstr>
      <vt:lpstr>PowerPoint Presentation</vt:lpstr>
      <vt:lpstr>From theory to practice</vt:lpstr>
      <vt:lpstr>From theory to practice</vt:lpstr>
      <vt:lpstr>From theory to practice </vt:lpstr>
      <vt:lpstr>From theory to practice</vt:lpstr>
      <vt:lpstr>From theory to practice </vt:lpstr>
      <vt:lpstr>From Theory to Practice </vt:lpstr>
      <vt:lpstr>From theory to practice</vt:lpstr>
      <vt:lpstr>Successes &amp; Lessons</vt:lpstr>
      <vt:lpstr>Next Step Questions</vt:lpstr>
      <vt:lpstr>Contact Me!</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Buried in the mud for hundreds of years:  Science undergraduates investigate rare books</dc:title>
  <dc:creator>Porcia Vaughn</dc:creator>
  <cp:lastModifiedBy>Microsoft Office User</cp:lastModifiedBy>
  <cp:revision>201</cp:revision>
  <cp:lastPrinted>2016-10-28T14:42:07Z</cp:lastPrinted>
  <dcterms:modified xsi:type="dcterms:W3CDTF">2016-10-31T13:48:41Z</dcterms:modified>
</cp:coreProperties>
</file>