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63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01FC11-5146-4725-AF45-10E213E7FAEF}" type="datetimeFigureOut">
              <a:rPr lang="en-US" smtClean="0"/>
              <a:t>7/19/2015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3D881B-FAF3-4115-B305-07695DAD36E2}" type="slidenum">
              <a:rPr lang="en-US" smtClean="0"/>
              <a:t>‹#›</a:t>
            </a:fld>
            <a:endParaRPr lang="en-US"/>
          </a:p>
        </p:txBody>
      </p:sp>
    </p:spTree>
    <p:extLst>
      <p:ext uri="{BB962C8B-B14F-4D97-AF65-F5344CB8AC3E}">
        <p14:creationId xmlns:p14="http://schemas.microsoft.com/office/powerpoint/2010/main" val="279193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Older</a:t>
            </a:r>
            <a:r>
              <a:rPr lang="en-US" baseline="0" dirty="0" smtClean="0"/>
              <a:t> “classic” experiments in the literature are much less complex and are easier to understand than today’s research articles.  Use the past literature in intro classes, more recent, complex literature in more advanced classes.</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3</a:t>
            </a:fld>
            <a:endParaRPr lang="en-US"/>
          </a:p>
        </p:txBody>
      </p:sp>
    </p:spTree>
    <p:extLst>
      <p:ext uri="{BB962C8B-B14F-4D97-AF65-F5344CB8AC3E}">
        <p14:creationId xmlns:p14="http://schemas.microsoft.com/office/powerpoint/2010/main" val="3085866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descr="NSM secondary.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0" y="228600"/>
            <a:ext cx="4572000" cy="631427"/>
          </a:xfrm>
          <a:prstGeom prst="rect">
            <a:avLst/>
          </a:prstGeom>
        </p:spPr>
      </p:pic>
    </p:spTree>
    <p:extLst>
      <p:ext uri="{BB962C8B-B14F-4D97-AF65-F5344CB8AC3E}">
        <p14:creationId xmlns:p14="http://schemas.microsoft.com/office/powerpoint/2010/main" val="34873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descr="NSM tertiary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5600" y="6446520"/>
            <a:ext cx="4749800" cy="355600"/>
          </a:xfrm>
          <a:prstGeom prst="rect">
            <a:avLst/>
          </a:prstGeom>
        </p:spPr>
      </p:pic>
    </p:spTree>
    <p:extLst>
      <p:ext uri="{BB962C8B-B14F-4D97-AF65-F5344CB8AC3E}">
        <p14:creationId xmlns:p14="http://schemas.microsoft.com/office/powerpoint/2010/main" val="38580441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9" name="Round Diagonal Corner Rectangle 5"/>
          <p:cNvSpPr/>
          <p:nvPr userDrawn="1"/>
        </p:nvSpPr>
        <p:spPr>
          <a:xfrm>
            <a:off x="0" y="-4704"/>
            <a:ext cx="8915400" cy="6405503"/>
          </a:xfrm>
          <a:custGeom>
            <a:avLst/>
            <a:gdLst>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0 w 8686800"/>
              <a:gd name="connsiteY7" fmla="*/ 838505 h 6400800"/>
              <a:gd name="connsiteX8" fmla="*/ 838505 w 8686800"/>
              <a:gd name="connsiteY8" fmla="*/ 0 h 6400800"/>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838505 w 8686800"/>
              <a:gd name="connsiteY7" fmla="*/ 0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799558 w 9485112"/>
              <a:gd name="connsiteY0" fmla="*/ 9408 h 6400800"/>
              <a:gd name="connsiteX1" fmla="*/ 9485112 w 9485112"/>
              <a:gd name="connsiteY1" fmla="*/ 0 h 6400800"/>
              <a:gd name="connsiteX2" fmla="*/ 9485112 w 9485112"/>
              <a:gd name="connsiteY2" fmla="*/ 0 h 6400800"/>
              <a:gd name="connsiteX3" fmla="*/ 9485112 w 9485112"/>
              <a:gd name="connsiteY3" fmla="*/ 5562295 h 6400800"/>
              <a:gd name="connsiteX4" fmla="*/ 8646607 w 9485112"/>
              <a:gd name="connsiteY4" fmla="*/ 6400800 h 6400800"/>
              <a:gd name="connsiteX5" fmla="*/ 798312 w 9485112"/>
              <a:gd name="connsiteY5" fmla="*/ 6400800 h 6400800"/>
              <a:gd name="connsiteX6" fmla="*/ 798312 w 9485112"/>
              <a:gd name="connsiteY6" fmla="*/ 6400800 h 6400800"/>
              <a:gd name="connsiteX7" fmla="*/ 799558 w 9485112"/>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 w 8897221"/>
              <a:gd name="connsiteY0" fmla="*/ 0 h 6461947"/>
              <a:gd name="connsiteX1" fmla="*/ 8897221 w 8897221"/>
              <a:gd name="connsiteY1" fmla="*/ 61147 h 6461947"/>
              <a:gd name="connsiteX2" fmla="*/ 8897221 w 8897221"/>
              <a:gd name="connsiteY2" fmla="*/ 61147 h 6461947"/>
              <a:gd name="connsiteX3" fmla="*/ 8897221 w 8897221"/>
              <a:gd name="connsiteY3" fmla="*/ 5623442 h 6461947"/>
              <a:gd name="connsiteX4" fmla="*/ 8058716 w 8897221"/>
              <a:gd name="connsiteY4" fmla="*/ 6461947 h 6461947"/>
              <a:gd name="connsiteX5" fmla="*/ 210421 w 8897221"/>
              <a:gd name="connsiteY5" fmla="*/ 6461947 h 6461947"/>
              <a:gd name="connsiteX6" fmla="*/ 210421 w 8897221"/>
              <a:gd name="connsiteY6" fmla="*/ 6461947 h 6461947"/>
              <a:gd name="connsiteX7" fmla="*/ 1 w 8897221"/>
              <a:gd name="connsiteY7" fmla="*/ 0 h 6461947"/>
              <a:gd name="connsiteX0" fmla="*/ 537469 w 8686800"/>
              <a:gd name="connsiteY0" fmla="*/ 333964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537469 w 8686800"/>
              <a:gd name="connsiteY7" fmla="*/ 333964 h 6400800"/>
              <a:gd name="connsiteX0" fmla="*/ 1247 w 8686800"/>
              <a:gd name="connsiteY0" fmla="*/ 0 h 6405503"/>
              <a:gd name="connsiteX1" fmla="*/ 8686800 w 8686800"/>
              <a:gd name="connsiteY1" fmla="*/ 4703 h 6405503"/>
              <a:gd name="connsiteX2" fmla="*/ 8686800 w 8686800"/>
              <a:gd name="connsiteY2" fmla="*/ 4703 h 6405503"/>
              <a:gd name="connsiteX3" fmla="*/ 8686800 w 8686800"/>
              <a:gd name="connsiteY3" fmla="*/ 5566998 h 6405503"/>
              <a:gd name="connsiteX4" fmla="*/ 7848295 w 8686800"/>
              <a:gd name="connsiteY4" fmla="*/ 6405503 h 6405503"/>
              <a:gd name="connsiteX5" fmla="*/ 0 w 8686800"/>
              <a:gd name="connsiteY5" fmla="*/ 6405503 h 6405503"/>
              <a:gd name="connsiteX6" fmla="*/ 0 w 8686800"/>
              <a:gd name="connsiteY6" fmla="*/ 6405503 h 6405503"/>
              <a:gd name="connsiteX7" fmla="*/ 1247 w 8686800"/>
              <a:gd name="connsiteY7" fmla="*/ 0 h 640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86800" h="6405503">
                <a:moveTo>
                  <a:pt x="1247" y="0"/>
                </a:moveTo>
                <a:lnTo>
                  <a:pt x="8686800" y="4703"/>
                </a:lnTo>
                <a:lnTo>
                  <a:pt x="8686800" y="4703"/>
                </a:lnTo>
                <a:lnTo>
                  <a:pt x="8686800" y="5566998"/>
                </a:lnTo>
                <a:cubicBezTo>
                  <a:pt x="8686800" y="6030092"/>
                  <a:pt x="8311389" y="6405503"/>
                  <a:pt x="7848295" y="6405503"/>
                </a:cubicBezTo>
                <a:lnTo>
                  <a:pt x="0" y="6405503"/>
                </a:lnTo>
                <a:lnTo>
                  <a:pt x="0" y="6405503"/>
                </a:lnTo>
                <a:cubicBezTo>
                  <a:pt x="208" y="5340271"/>
                  <a:pt x="624" y="3195696"/>
                  <a:pt x="1247" y="0"/>
                </a:cubicBezTo>
                <a:close/>
              </a:path>
            </a:pathLst>
          </a:custGeom>
          <a:solidFill>
            <a:schemeClr val="bg1"/>
          </a:solidFill>
          <a:ln>
            <a:noFill/>
          </a:ln>
          <a:effectLst>
            <a:outerShdw blurRad="40005" dist="22987" dir="5400000" algn="tl"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a:lstStyle/>
          <a:p>
            <a:endParaRPr lang="en-US"/>
          </a:p>
        </p:txBody>
      </p:sp>
    </p:spTree>
    <p:extLst>
      <p:ext uri="{BB962C8B-B14F-4D97-AF65-F5344CB8AC3E}">
        <p14:creationId xmlns:p14="http://schemas.microsoft.com/office/powerpoint/2010/main" val="1388746925"/>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2.bp.blogspot.com/--nQKC3oVD4c/UEt6hu_MvFI/AAAAAAAAAbg/uYGNUAXcDWw/s1600/How-to-eat-elephant.png" TargetMode="External"/><Relationship Id="rId7" Type="http://schemas.openxmlformats.org/officeDocument/2006/relationships/image" Target="../media/image11.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hyperlink" Target="http://awakeningcenter.blogspot.com/2012/09/how-to-eat-elephant.html" TargetMode="Externa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95382" y="289970"/>
            <a:ext cx="8310662" cy="3970318"/>
          </a:xfrm>
          <a:prstGeom prst="rect">
            <a:avLst/>
          </a:prstGeom>
          <a:noFill/>
        </p:spPr>
        <p:txBody>
          <a:bodyPr wrap="square" rtlCol="0">
            <a:spAutoFit/>
          </a:bodyPr>
          <a:lstStyle/>
          <a:p>
            <a:pPr algn="ctr"/>
            <a:endParaRPr lang="en-US" sz="3600" dirty="0" smtClean="0">
              <a:solidFill>
                <a:schemeClr val="tx1">
                  <a:lumMod val="50000"/>
                  <a:lumOff val="50000"/>
                </a:schemeClr>
              </a:solidFill>
              <a:latin typeface="Arial Black" pitchFamily="34" charset="0"/>
            </a:endParaRPr>
          </a:p>
          <a:p>
            <a:pPr algn="ctr"/>
            <a:endParaRPr lang="en-US" b="1" dirty="0" smtClean="0">
              <a:solidFill>
                <a:schemeClr val="tx1">
                  <a:lumMod val="50000"/>
                  <a:lumOff val="50000"/>
                </a:schemeClr>
              </a:solidFill>
            </a:endParaRPr>
          </a:p>
          <a:p>
            <a:pPr algn="ctr"/>
            <a:endParaRPr lang="en-US" b="1" dirty="0">
              <a:solidFill>
                <a:schemeClr val="tx1">
                  <a:lumMod val="50000"/>
                  <a:lumOff val="50000"/>
                </a:schemeClr>
              </a:solidFill>
            </a:endParaRPr>
          </a:p>
          <a:p>
            <a:pPr algn="ctr"/>
            <a:endParaRPr lang="en-US" b="1" dirty="0" smtClean="0">
              <a:solidFill>
                <a:schemeClr val="tx1">
                  <a:lumMod val="50000"/>
                  <a:lumOff val="50000"/>
                </a:schemeClr>
              </a:solidFill>
            </a:endParaRPr>
          </a:p>
          <a:p>
            <a:pPr algn="ctr"/>
            <a:endParaRPr lang="en-US" b="1" dirty="0" smtClean="0">
              <a:solidFill>
                <a:schemeClr val="tx1">
                  <a:lumMod val="50000"/>
                  <a:lumOff val="50000"/>
                </a:schemeClr>
              </a:solidFill>
            </a:endParaRPr>
          </a:p>
          <a:p>
            <a:pPr algn="ctr"/>
            <a:endParaRPr lang="en-US" b="1" dirty="0">
              <a:solidFill>
                <a:schemeClr val="tx1">
                  <a:lumMod val="50000"/>
                  <a:lumOff val="50000"/>
                </a:schemeClr>
              </a:solidFill>
            </a:endParaRPr>
          </a:p>
          <a:p>
            <a:pPr algn="ctr"/>
            <a:endParaRPr lang="en-US" b="1" dirty="0">
              <a:solidFill>
                <a:schemeClr val="tx1">
                  <a:lumMod val="50000"/>
                  <a:lumOff val="50000"/>
                </a:schemeClr>
              </a:solidFill>
            </a:endParaRPr>
          </a:p>
          <a:p>
            <a:pPr algn="ctr"/>
            <a:endParaRPr lang="en-US" dirty="0" smtClean="0">
              <a:solidFill>
                <a:schemeClr val="tx1">
                  <a:lumMod val="50000"/>
                  <a:lumOff val="50000"/>
                </a:schemeClr>
              </a:solidFill>
              <a:latin typeface="Arial Black" pitchFamily="34" charset="0"/>
            </a:endParaRPr>
          </a:p>
          <a:p>
            <a:pPr algn="ctr"/>
            <a:endParaRPr lang="en-US" dirty="0">
              <a:solidFill>
                <a:schemeClr val="tx1">
                  <a:lumMod val="50000"/>
                  <a:lumOff val="50000"/>
                </a:schemeClr>
              </a:solidFill>
              <a:latin typeface="Arial Black" pitchFamily="34" charset="0"/>
            </a:endParaRPr>
          </a:p>
          <a:p>
            <a:pPr algn="ctr"/>
            <a:endParaRPr lang="en-US" dirty="0" smtClean="0">
              <a:solidFill>
                <a:schemeClr val="tx1">
                  <a:lumMod val="50000"/>
                  <a:lumOff val="50000"/>
                </a:schemeClr>
              </a:solidFill>
              <a:latin typeface="Arial Black" pitchFamily="34" charset="0"/>
            </a:endParaRPr>
          </a:p>
          <a:p>
            <a:pPr algn="ctr"/>
            <a:endParaRPr lang="en-US" dirty="0" smtClean="0">
              <a:solidFill>
                <a:schemeClr val="tx1">
                  <a:lumMod val="50000"/>
                  <a:lumOff val="50000"/>
                </a:schemeClr>
              </a:solidFill>
              <a:latin typeface="Arial Black" pitchFamily="34" charset="0"/>
            </a:endParaRPr>
          </a:p>
          <a:p>
            <a:pPr algn="ctr"/>
            <a:endParaRPr lang="en-US" dirty="0" smtClean="0">
              <a:solidFill>
                <a:schemeClr val="tx1">
                  <a:lumMod val="50000"/>
                  <a:lumOff val="50000"/>
                </a:schemeClr>
              </a:solidFill>
              <a:latin typeface="Arial Black" pitchFamily="34" charset="0"/>
            </a:endParaRPr>
          </a:p>
          <a:p>
            <a:pPr algn="ctr"/>
            <a:endParaRPr lang="en-US" dirty="0" smtClean="0">
              <a:solidFill>
                <a:schemeClr val="tx1">
                  <a:lumMod val="50000"/>
                  <a:lumOff val="50000"/>
                </a:schemeClr>
              </a:solidFill>
              <a:latin typeface="Arial Black" pitchFamily="34" charset="0"/>
            </a:endParaRPr>
          </a:p>
        </p:txBody>
      </p:sp>
      <p:sp>
        <p:nvSpPr>
          <p:cNvPr id="4" name="Title 2"/>
          <p:cNvSpPr txBox="1">
            <a:spLocks/>
          </p:cNvSpPr>
          <p:nvPr/>
        </p:nvSpPr>
        <p:spPr>
          <a:xfrm>
            <a:off x="533400" y="124618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b="1" dirty="0" smtClean="0">
                <a:solidFill>
                  <a:schemeClr val="bg1">
                    <a:lumMod val="50000"/>
                  </a:schemeClr>
                </a:solidFill>
              </a:rPr>
              <a:t>Incorporating Primary Literature into Science Learning</a:t>
            </a:r>
            <a:endParaRPr lang="en-US" sz="4800" b="1" dirty="0">
              <a:solidFill>
                <a:schemeClr val="bg1">
                  <a:lumMod val="50000"/>
                </a:schemeClr>
              </a:solidFill>
            </a:endParaRPr>
          </a:p>
        </p:txBody>
      </p:sp>
      <p:sp>
        <p:nvSpPr>
          <p:cNvPr id="5" name="TextBox 4"/>
          <p:cNvSpPr txBox="1"/>
          <p:nvPr/>
        </p:nvSpPr>
        <p:spPr>
          <a:xfrm>
            <a:off x="1695449" y="3334970"/>
            <a:ext cx="5867400" cy="2062103"/>
          </a:xfrm>
          <a:prstGeom prst="rect">
            <a:avLst/>
          </a:prstGeom>
          <a:noFill/>
        </p:spPr>
        <p:txBody>
          <a:bodyPr wrap="square" rtlCol="0">
            <a:spAutoFit/>
          </a:bodyPr>
          <a:lstStyle/>
          <a:p>
            <a:pPr algn="ctr"/>
            <a:r>
              <a:rPr lang="en-US" sz="3200" b="1" dirty="0" smtClean="0">
                <a:solidFill>
                  <a:schemeClr val="bg1">
                    <a:lumMod val="50000"/>
                  </a:schemeClr>
                </a:solidFill>
              </a:rPr>
              <a:t>Faculty Development Workshop</a:t>
            </a:r>
          </a:p>
          <a:p>
            <a:pPr algn="ctr"/>
            <a:r>
              <a:rPr lang="en-US" sz="2800" b="1" dirty="0" smtClean="0">
                <a:solidFill>
                  <a:schemeClr val="bg1">
                    <a:lumMod val="50000"/>
                  </a:schemeClr>
                </a:solidFill>
              </a:rPr>
              <a:t>October 8, </a:t>
            </a:r>
            <a:r>
              <a:rPr lang="en-US" sz="2800" b="1" dirty="0" smtClean="0">
                <a:solidFill>
                  <a:schemeClr val="bg1">
                    <a:lumMod val="50000"/>
                  </a:schemeClr>
                </a:solidFill>
              </a:rPr>
              <a:t>2012</a:t>
            </a:r>
            <a:endParaRPr lang="en-US" sz="2800" b="1" dirty="0">
              <a:solidFill>
                <a:schemeClr val="bg1">
                  <a:lumMod val="50000"/>
                </a:schemeClr>
              </a:solidFill>
            </a:endParaRPr>
          </a:p>
          <a:p>
            <a:pPr algn="ctr"/>
            <a:endParaRPr lang="en-US" sz="3200" b="1" dirty="0" smtClean="0">
              <a:solidFill>
                <a:schemeClr val="bg1">
                  <a:lumMod val="50000"/>
                </a:schemeClr>
              </a:solidFill>
            </a:endParaRPr>
          </a:p>
          <a:p>
            <a:pPr algn="ctr"/>
            <a:endParaRPr lang="en-US" sz="3200" b="1" i="1" dirty="0">
              <a:solidFill>
                <a:schemeClr val="bg1">
                  <a:lumMod val="50000"/>
                </a:schemeClr>
              </a:solidFill>
            </a:endParaRPr>
          </a:p>
        </p:txBody>
      </p:sp>
      <p:sp>
        <p:nvSpPr>
          <p:cNvPr id="6" name="TextBox 5"/>
          <p:cNvSpPr txBox="1"/>
          <p:nvPr/>
        </p:nvSpPr>
        <p:spPr>
          <a:xfrm>
            <a:off x="2050595" y="4952679"/>
            <a:ext cx="5157108" cy="1569660"/>
          </a:xfrm>
          <a:prstGeom prst="rect">
            <a:avLst/>
          </a:prstGeom>
          <a:noFill/>
        </p:spPr>
        <p:txBody>
          <a:bodyPr wrap="square" rtlCol="0">
            <a:spAutoFit/>
          </a:bodyPr>
          <a:lstStyle/>
          <a:p>
            <a:pPr algn="ctr"/>
            <a:r>
              <a:rPr lang="en-US" sz="2400" b="1" i="1" dirty="0">
                <a:solidFill>
                  <a:schemeClr val="bg1">
                    <a:lumMod val="50000"/>
                  </a:schemeClr>
                </a:solidFill>
              </a:rPr>
              <a:t>Donna L. Pattison, </a:t>
            </a:r>
            <a:r>
              <a:rPr lang="en-US" sz="2400" b="1" i="1" dirty="0" smtClean="0">
                <a:solidFill>
                  <a:schemeClr val="bg1">
                    <a:lumMod val="50000"/>
                  </a:schemeClr>
                </a:solidFill>
              </a:rPr>
              <a:t>PhD</a:t>
            </a:r>
          </a:p>
          <a:p>
            <a:pPr algn="ctr"/>
            <a:r>
              <a:rPr lang="en-US" sz="2400" b="1" i="1" dirty="0" smtClean="0">
                <a:solidFill>
                  <a:schemeClr val="bg1">
                    <a:lumMod val="50000"/>
                  </a:schemeClr>
                </a:solidFill>
              </a:rPr>
              <a:t>Instructional Professor</a:t>
            </a:r>
          </a:p>
          <a:p>
            <a:pPr algn="ctr"/>
            <a:r>
              <a:rPr lang="en-US" sz="2400" b="1" i="1" dirty="0" smtClean="0">
                <a:solidFill>
                  <a:schemeClr val="bg1">
                    <a:lumMod val="50000"/>
                  </a:schemeClr>
                </a:solidFill>
              </a:rPr>
              <a:t>Department of Biology &amp; Biochemistry</a:t>
            </a:r>
            <a:endParaRPr lang="en-US" sz="2400" b="1" i="1" dirty="0">
              <a:solidFill>
                <a:schemeClr val="bg1">
                  <a:lumMod val="50000"/>
                </a:schemeClr>
              </a:solidFill>
            </a:endParaRPr>
          </a:p>
          <a:p>
            <a:pPr algn="ctr"/>
            <a:endParaRPr lang="en-US" sz="2400" dirty="0"/>
          </a:p>
        </p:txBody>
      </p:sp>
    </p:spTree>
    <p:extLst>
      <p:ext uri="{BB962C8B-B14F-4D97-AF65-F5344CB8AC3E}">
        <p14:creationId xmlns:p14="http://schemas.microsoft.com/office/powerpoint/2010/main" val="21159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56447" y="385482"/>
            <a:ext cx="6858000" cy="5386090"/>
          </a:xfrm>
          <a:prstGeom prst="rect">
            <a:avLst/>
          </a:prstGeom>
          <a:noFill/>
        </p:spPr>
        <p:txBody>
          <a:bodyPr wrap="square">
            <a:spAutoFit/>
          </a:bodyPr>
          <a:lstStyle/>
          <a:p>
            <a:pPr algn="ctr" fontAlgn="auto">
              <a:spcBef>
                <a:spcPts val="0"/>
              </a:spcBef>
              <a:spcAft>
                <a:spcPts val="0"/>
              </a:spcAft>
              <a:defRPr/>
            </a:pPr>
            <a:r>
              <a:rPr lang="en-US" sz="2400" b="1" dirty="0"/>
              <a:t>Reading a Journal </a:t>
            </a:r>
            <a:r>
              <a:rPr lang="en-US" sz="2400" b="1" dirty="0" smtClean="0"/>
              <a:t>Article</a:t>
            </a:r>
            <a:endParaRPr lang="en-US" sz="2400" b="1" dirty="0"/>
          </a:p>
          <a:p>
            <a:pPr fontAlgn="auto">
              <a:spcBef>
                <a:spcPts val="0"/>
              </a:spcBef>
              <a:spcAft>
                <a:spcPts val="0"/>
              </a:spcAft>
              <a:defRPr/>
            </a:pPr>
            <a:endParaRPr lang="en-US" sz="1600" dirty="0"/>
          </a:p>
          <a:p>
            <a:pPr marL="342900" indent="-342900" fontAlgn="auto">
              <a:spcBef>
                <a:spcPts val="0"/>
              </a:spcBef>
              <a:spcAft>
                <a:spcPts val="0"/>
              </a:spcAft>
              <a:buFontTx/>
              <a:buAutoNum type="arabicParenR"/>
              <a:defRPr/>
            </a:pPr>
            <a:r>
              <a:rPr lang="en-US" sz="1600" dirty="0"/>
              <a:t>Read the title.  Is it relevant?  Yes, continue to step 2.</a:t>
            </a:r>
          </a:p>
          <a:p>
            <a:pPr marL="342900" indent="-342900" fontAlgn="auto">
              <a:spcBef>
                <a:spcPts val="0"/>
              </a:spcBef>
              <a:spcAft>
                <a:spcPts val="0"/>
              </a:spcAft>
              <a:buFontTx/>
              <a:buAutoNum type="arabicParenR"/>
              <a:defRPr/>
            </a:pPr>
            <a:r>
              <a:rPr lang="en-US" sz="1600" dirty="0"/>
              <a:t>Read the abstract.  Is it relevant?  Yes, continue to step 3.</a:t>
            </a:r>
          </a:p>
          <a:p>
            <a:pPr marL="342900" indent="-342900" fontAlgn="auto">
              <a:spcBef>
                <a:spcPts val="0"/>
              </a:spcBef>
              <a:spcAft>
                <a:spcPts val="0"/>
              </a:spcAft>
              <a:buFontTx/>
              <a:buAutoNum type="arabicParenR"/>
              <a:defRPr/>
            </a:pPr>
            <a:r>
              <a:rPr lang="en-US" sz="1600" dirty="0"/>
              <a:t>Read the introduction.  Look for useful background information.  Look at the citations.  Maybe you want to go back to the primary literature?</a:t>
            </a:r>
          </a:p>
          <a:p>
            <a:pPr marL="342900" indent="-342900" fontAlgn="auto">
              <a:spcBef>
                <a:spcPts val="0"/>
              </a:spcBef>
              <a:spcAft>
                <a:spcPts val="0"/>
              </a:spcAft>
              <a:buFontTx/>
              <a:buAutoNum type="arabicParenR"/>
              <a:defRPr/>
            </a:pPr>
            <a:r>
              <a:rPr lang="en-US" sz="1600" dirty="0"/>
              <a:t>Skim the figure legends.  Your main points will be highlighted here.</a:t>
            </a:r>
          </a:p>
          <a:p>
            <a:pPr marL="342900" indent="-342900" fontAlgn="auto">
              <a:spcBef>
                <a:spcPts val="0"/>
              </a:spcBef>
              <a:spcAft>
                <a:spcPts val="0"/>
              </a:spcAft>
              <a:buFontTx/>
              <a:buAutoNum type="arabicParenR"/>
              <a:defRPr/>
            </a:pPr>
            <a:r>
              <a:rPr lang="en-US" sz="1600" dirty="0"/>
              <a:t>Read through the results.</a:t>
            </a:r>
          </a:p>
          <a:p>
            <a:pPr marL="342900" indent="-342900" fontAlgn="auto">
              <a:spcBef>
                <a:spcPts val="0"/>
              </a:spcBef>
              <a:spcAft>
                <a:spcPts val="0"/>
              </a:spcAft>
              <a:buFontTx/>
              <a:buAutoNum type="arabicParenR"/>
              <a:defRPr/>
            </a:pPr>
            <a:r>
              <a:rPr lang="en-US" sz="1600" dirty="0"/>
              <a:t>Read the discussion.</a:t>
            </a:r>
          </a:p>
          <a:p>
            <a:pPr marL="342900" indent="-342900" fontAlgn="auto">
              <a:spcBef>
                <a:spcPts val="0"/>
              </a:spcBef>
              <a:spcAft>
                <a:spcPts val="0"/>
              </a:spcAft>
              <a:buFontTx/>
              <a:buAutoNum type="arabicParenR"/>
              <a:defRPr/>
            </a:pPr>
            <a:r>
              <a:rPr lang="en-US" sz="1600" dirty="0"/>
              <a:t>Review the materials and methods if you have any questions based on the text.</a:t>
            </a:r>
          </a:p>
          <a:p>
            <a:pPr marL="342900" indent="-342900" fontAlgn="auto">
              <a:spcBef>
                <a:spcPts val="0"/>
              </a:spcBef>
              <a:spcAft>
                <a:spcPts val="0"/>
              </a:spcAft>
              <a:buFontTx/>
              <a:buAutoNum type="arabicParenR"/>
              <a:defRPr/>
            </a:pPr>
            <a:r>
              <a:rPr lang="en-US" sz="1600" dirty="0"/>
              <a:t>Turn the paper over.  In your notes, summarize the main points in a list in </a:t>
            </a:r>
            <a:r>
              <a:rPr lang="en-US" sz="1600" i="1" dirty="0"/>
              <a:t>your </a:t>
            </a:r>
            <a:r>
              <a:rPr lang="en-US" sz="1600" dirty="0"/>
              <a:t>words.  What you remember is most likely the most important aspects of the work.  </a:t>
            </a:r>
          </a:p>
          <a:p>
            <a:pPr marL="342900" indent="-342900" fontAlgn="auto">
              <a:spcBef>
                <a:spcPts val="0"/>
              </a:spcBef>
              <a:spcAft>
                <a:spcPts val="0"/>
              </a:spcAft>
              <a:buFontTx/>
              <a:buAutoNum type="arabicParenR"/>
              <a:defRPr/>
            </a:pPr>
            <a:endParaRPr lang="en-US" sz="1600" b="1" dirty="0"/>
          </a:p>
          <a:p>
            <a:pPr marL="342900" indent="-342900" fontAlgn="auto">
              <a:spcBef>
                <a:spcPts val="0"/>
              </a:spcBef>
              <a:spcAft>
                <a:spcPts val="0"/>
              </a:spcAft>
              <a:defRPr/>
            </a:pPr>
            <a:r>
              <a:rPr lang="en-US" sz="1600" b="1" dirty="0"/>
              <a:t>Tip:  </a:t>
            </a:r>
          </a:p>
          <a:p>
            <a:pPr marL="342900" indent="-342900" fontAlgn="auto">
              <a:spcBef>
                <a:spcPts val="0"/>
              </a:spcBef>
              <a:spcAft>
                <a:spcPts val="0"/>
              </a:spcAft>
              <a:buFontTx/>
              <a:buAutoNum type="arabicParenR"/>
              <a:defRPr/>
            </a:pPr>
            <a:r>
              <a:rPr lang="en-US" sz="1600" dirty="0"/>
              <a:t>While reading, highlight important summary statements but NOT entire paragraphs.</a:t>
            </a:r>
          </a:p>
          <a:p>
            <a:pPr marL="342900" indent="-342900" fontAlgn="auto">
              <a:spcBef>
                <a:spcPts val="0"/>
              </a:spcBef>
              <a:spcAft>
                <a:spcPts val="0"/>
              </a:spcAft>
              <a:buFontTx/>
              <a:buAutoNum type="arabicParenR"/>
              <a:defRPr/>
            </a:pPr>
            <a:r>
              <a:rPr lang="en-US" sz="1600" dirty="0"/>
              <a:t>Make notes in the margins.  If you see how a statement ties to another paper, make a note.  If a future experiment they should do pops into mind, jot it down in the margin.  </a:t>
            </a:r>
          </a:p>
        </p:txBody>
      </p:sp>
    </p:spTree>
    <p:extLst>
      <p:ext uri="{BB962C8B-B14F-4D97-AF65-F5344CB8AC3E}">
        <p14:creationId xmlns:p14="http://schemas.microsoft.com/office/powerpoint/2010/main" val="3724135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7153" y="300318"/>
            <a:ext cx="6400800" cy="707886"/>
          </a:xfrm>
          <a:prstGeom prst="rect">
            <a:avLst/>
          </a:prstGeom>
          <a:noFill/>
        </p:spPr>
        <p:txBody>
          <a:bodyPr wrap="square" rtlCol="0">
            <a:spAutoFit/>
          </a:bodyPr>
          <a:lstStyle/>
          <a:p>
            <a:pPr algn="ctr"/>
            <a:r>
              <a:rPr lang="en-US" sz="4000" b="1" dirty="0" smtClean="0"/>
              <a:t>Define the Assignment</a:t>
            </a:r>
            <a:endParaRPr lang="en-US" sz="4000" b="1" dirty="0"/>
          </a:p>
        </p:txBody>
      </p:sp>
      <p:sp>
        <p:nvSpPr>
          <p:cNvPr id="5" name="TextBox 4"/>
          <p:cNvSpPr txBox="1"/>
          <p:nvPr/>
        </p:nvSpPr>
        <p:spPr>
          <a:xfrm>
            <a:off x="672353" y="1290918"/>
            <a:ext cx="7897906" cy="4524315"/>
          </a:xfrm>
          <a:prstGeom prst="rect">
            <a:avLst/>
          </a:prstGeom>
          <a:noFill/>
        </p:spPr>
        <p:txBody>
          <a:bodyPr wrap="square" rtlCol="0">
            <a:spAutoFit/>
          </a:bodyPr>
          <a:lstStyle/>
          <a:p>
            <a:r>
              <a:rPr lang="en-US" sz="3200" dirty="0" smtClean="0"/>
              <a:t>You want your students to write a brief summary in the style of an abstract about a journal article you have assigned.  </a:t>
            </a:r>
            <a:endParaRPr lang="en-US" sz="3200" dirty="0" smtClean="0"/>
          </a:p>
          <a:p>
            <a:endParaRPr lang="en-US" sz="3200" dirty="0"/>
          </a:p>
          <a:p>
            <a:r>
              <a:rPr lang="en-US" sz="3200" dirty="0" smtClean="0"/>
              <a:t>1) What </a:t>
            </a:r>
            <a:r>
              <a:rPr lang="en-US" sz="3200" dirty="0" smtClean="0"/>
              <a:t>directions will you give your students</a:t>
            </a:r>
            <a:r>
              <a:rPr lang="en-US" sz="3200" dirty="0" smtClean="0"/>
              <a:t>?</a:t>
            </a:r>
          </a:p>
          <a:p>
            <a:r>
              <a:rPr lang="en-US" sz="3200" dirty="0" smtClean="0"/>
              <a:t> </a:t>
            </a:r>
          </a:p>
          <a:p>
            <a:r>
              <a:rPr lang="en-US" sz="3200" dirty="0" smtClean="0"/>
              <a:t>2) What </a:t>
            </a:r>
            <a:r>
              <a:rPr lang="en-US" sz="3200" dirty="0" smtClean="0"/>
              <a:t>will you include on </a:t>
            </a:r>
            <a:endParaRPr lang="en-US" sz="3200" dirty="0" smtClean="0"/>
          </a:p>
          <a:p>
            <a:r>
              <a:rPr lang="en-US" sz="3200" dirty="0" smtClean="0"/>
              <a:t>the </a:t>
            </a:r>
            <a:r>
              <a:rPr lang="en-US" sz="3200" dirty="0" smtClean="0"/>
              <a:t>assignment sheet?</a:t>
            </a:r>
            <a:endParaRPr lang="en-US" sz="3200" dirty="0"/>
          </a:p>
        </p:txBody>
      </p:sp>
      <p:pic>
        <p:nvPicPr>
          <p:cNvPr id="4098" name="Picture 2" descr="C:\Users\Donna\AppData\Local\Microsoft\Windows\Temporary Internet Files\Content.IE5\7QDLJ7GG\writing[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6987" y="4048910"/>
            <a:ext cx="3070860" cy="2148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1717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6140" y="1434353"/>
            <a:ext cx="8059271" cy="3190617"/>
          </a:xfrm>
          <a:prstGeom prst="rect">
            <a:avLst/>
          </a:prstGeom>
          <a:noFill/>
        </p:spPr>
        <p:txBody>
          <a:bodyPr wrap="square" rtlCol="0">
            <a:spAutoFit/>
          </a:bodyPr>
          <a:lstStyle/>
          <a:p>
            <a:pPr marL="342900" indent="-342900">
              <a:spcAft>
                <a:spcPts val="1000"/>
              </a:spcAft>
              <a:buAutoNum type="arabicPeriod"/>
            </a:pPr>
            <a:r>
              <a:rPr lang="en-US" sz="2400" dirty="0" smtClean="0"/>
              <a:t>Gradually incorporate aspects of scientific literature  rather than starting with an entire article.</a:t>
            </a:r>
          </a:p>
          <a:p>
            <a:pPr marL="342900" indent="-342900">
              <a:spcAft>
                <a:spcPts val="1000"/>
              </a:spcAft>
              <a:buAutoNum type="arabicPeriod"/>
            </a:pPr>
            <a:r>
              <a:rPr lang="en-US" sz="2400" dirty="0" smtClean="0"/>
              <a:t>Define unfamiliar terminology.</a:t>
            </a:r>
          </a:p>
          <a:p>
            <a:pPr marL="342900" indent="-342900">
              <a:spcAft>
                <a:spcPts val="1000"/>
              </a:spcAft>
              <a:buAutoNum type="arabicPeriod"/>
            </a:pPr>
            <a:r>
              <a:rPr lang="en-US" sz="2400" dirty="0" smtClean="0"/>
              <a:t>Design activities to develop analytical skills.</a:t>
            </a:r>
          </a:p>
          <a:p>
            <a:pPr marL="342900" indent="-342900">
              <a:spcAft>
                <a:spcPts val="1000"/>
              </a:spcAft>
              <a:buAutoNum type="arabicPeriod"/>
            </a:pPr>
            <a:r>
              <a:rPr lang="en-US" sz="2400" dirty="0" smtClean="0"/>
              <a:t>Help students draw connections.</a:t>
            </a:r>
          </a:p>
          <a:p>
            <a:pPr marL="342900" indent="-342900">
              <a:spcAft>
                <a:spcPts val="1000"/>
              </a:spcAft>
              <a:buAutoNum type="arabicPeriod"/>
            </a:pPr>
            <a:r>
              <a:rPr lang="en-US" sz="2400" dirty="0" smtClean="0"/>
              <a:t>Reinforce the relevance between the article and the course content. </a:t>
            </a:r>
            <a:endParaRPr lang="en-US" sz="2400" dirty="0"/>
          </a:p>
        </p:txBody>
      </p:sp>
      <p:sp>
        <p:nvSpPr>
          <p:cNvPr id="5" name="TextBox 4"/>
          <p:cNvSpPr txBox="1"/>
          <p:nvPr/>
        </p:nvSpPr>
        <p:spPr>
          <a:xfrm>
            <a:off x="1456764" y="201869"/>
            <a:ext cx="6096000" cy="707886"/>
          </a:xfrm>
          <a:prstGeom prst="rect">
            <a:avLst/>
          </a:prstGeom>
          <a:noFill/>
        </p:spPr>
        <p:txBody>
          <a:bodyPr wrap="square" rtlCol="0">
            <a:spAutoFit/>
          </a:bodyPr>
          <a:lstStyle/>
          <a:p>
            <a:pPr algn="ctr"/>
            <a:r>
              <a:rPr lang="en-US" sz="4000" b="1" dirty="0" smtClean="0"/>
              <a:t>Summary Tips</a:t>
            </a:r>
            <a:endParaRPr lang="en-US" sz="4000" b="1" dirty="0"/>
          </a:p>
        </p:txBody>
      </p:sp>
    </p:spTree>
    <p:extLst>
      <p:ext uri="{BB962C8B-B14F-4D97-AF65-F5344CB8AC3E}">
        <p14:creationId xmlns:p14="http://schemas.microsoft.com/office/powerpoint/2010/main" val="3903676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81635" y="1733310"/>
            <a:ext cx="6858000" cy="2677656"/>
          </a:xfrm>
          <a:prstGeom prst="rect">
            <a:avLst/>
          </a:prstGeom>
          <a:noFill/>
        </p:spPr>
        <p:txBody>
          <a:bodyPr wrap="square" rtlCol="0">
            <a:spAutoFit/>
          </a:bodyPr>
          <a:lstStyle/>
          <a:p>
            <a:pPr marL="457200" indent="-457200">
              <a:buAutoNum type="arabicParenR"/>
            </a:pPr>
            <a:r>
              <a:rPr lang="en-US" sz="2400" b="1" dirty="0" smtClean="0"/>
              <a:t>Why </a:t>
            </a:r>
            <a:r>
              <a:rPr lang="en-US" sz="2400" b="1" dirty="0"/>
              <a:t>s</a:t>
            </a:r>
            <a:r>
              <a:rPr lang="en-US" sz="2400" b="1" dirty="0" smtClean="0"/>
              <a:t>hould </a:t>
            </a:r>
            <a:r>
              <a:rPr lang="en-US" sz="2400" b="1" dirty="0"/>
              <a:t>w</a:t>
            </a:r>
            <a:r>
              <a:rPr lang="en-US" sz="2400" b="1" dirty="0" smtClean="0"/>
              <a:t>e </a:t>
            </a:r>
            <a:r>
              <a:rPr lang="en-US" sz="2400" b="1" dirty="0" smtClean="0"/>
              <a:t>i</a:t>
            </a:r>
            <a:r>
              <a:rPr lang="en-US" sz="2400" b="1" dirty="0" smtClean="0"/>
              <a:t>ncorporate </a:t>
            </a:r>
            <a:r>
              <a:rPr lang="en-US" sz="2400" b="1" dirty="0"/>
              <a:t>p</a:t>
            </a:r>
            <a:r>
              <a:rPr lang="en-US" sz="2400" b="1" dirty="0" smtClean="0"/>
              <a:t>rimary </a:t>
            </a:r>
            <a:r>
              <a:rPr lang="en-US" sz="2400" b="1" dirty="0" smtClean="0"/>
              <a:t>l</a:t>
            </a:r>
            <a:r>
              <a:rPr lang="en-US" sz="2400" b="1" dirty="0" smtClean="0"/>
              <a:t>iterature into our classes?</a:t>
            </a:r>
          </a:p>
          <a:p>
            <a:pPr marL="457200" indent="-457200">
              <a:buAutoNum type="arabicParenR"/>
            </a:pPr>
            <a:endParaRPr lang="en-US" sz="2400" b="1" dirty="0"/>
          </a:p>
          <a:p>
            <a:pPr marL="457200" indent="-457200">
              <a:buAutoNum type="arabicParenR"/>
            </a:pPr>
            <a:endParaRPr lang="en-US" sz="2400" b="1" dirty="0" smtClean="0"/>
          </a:p>
          <a:p>
            <a:pPr marL="457200" indent="-457200">
              <a:buAutoNum type="arabicParenR"/>
            </a:pPr>
            <a:endParaRPr lang="en-US" sz="2400" b="1" dirty="0"/>
          </a:p>
          <a:p>
            <a:pPr marL="457200" indent="-457200">
              <a:buAutoNum type="arabicParenR"/>
            </a:pPr>
            <a:endParaRPr lang="en-US" sz="2400" b="1" dirty="0" smtClean="0"/>
          </a:p>
          <a:p>
            <a:pPr marL="457200" indent="-457200">
              <a:buFontTx/>
              <a:buAutoNum type="arabicParenR"/>
            </a:pPr>
            <a:r>
              <a:rPr lang="en-US" sz="2400" b="1" dirty="0"/>
              <a:t>What are the arguments for not doing so</a:t>
            </a:r>
            <a:r>
              <a:rPr lang="en-US" sz="2400" b="1" dirty="0" smtClean="0"/>
              <a:t>?</a:t>
            </a:r>
            <a:r>
              <a:rPr lang="en-US" sz="2400" b="1" dirty="0" smtClean="0"/>
              <a:t>  </a:t>
            </a:r>
            <a:endParaRPr lang="en-US" sz="2400" b="1" dirty="0"/>
          </a:p>
        </p:txBody>
      </p:sp>
      <p:sp>
        <p:nvSpPr>
          <p:cNvPr id="2" name="TextBox 1"/>
          <p:cNvSpPr txBox="1"/>
          <p:nvPr/>
        </p:nvSpPr>
        <p:spPr>
          <a:xfrm>
            <a:off x="869576" y="277906"/>
            <a:ext cx="7082118" cy="923330"/>
          </a:xfrm>
          <a:prstGeom prst="rect">
            <a:avLst/>
          </a:prstGeom>
          <a:noFill/>
        </p:spPr>
        <p:txBody>
          <a:bodyPr wrap="square" rtlCol="0">
            <a:spAutoFit/>
          </a:bodyPr>
          <a:lstStyle/>
          <a:p>
            <a:r>
              <a:rPr lang="en-US" sz="5400" b="1" dirty="0" smtClean="0"/>
              <a:t>For Discussion:</a:t>
            </a:r>
            <a:endParaRPr lang="en-US" sz="5400" b="1" dirty="0"/>
          </a:p>
        </p:txBody>
      </p:sp>
    </p:spTree>
    <p:extLst>
      <p:ext uri="{BB962C8B-B14F-4D97-AF65-F5344CB8AC3E}">
        <p14:creationId xmlns:p14="http://schemas.microsoft.com/office/powerpoint/2010/main" val="190202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8613" y="112693"/>
            <a:ext cx="9439834" cy="954107"/>
          </a:xfrm>
          <a:prstGeom prst="rect">
            <a:avLst/>
          </a:prstGeom>
          <a:noFill/>
        </p:spPr>
        <p:txBody>
          <a:bodyPr wrap="square" rtlCol="0">
            <a:spAutoFit/>
          </a:bodyPr>
          <a:lstStyle/>
          <a:p>
            <a:pPr algn="ctr"/>
            <a:r>
              <a:rPr lang="en-US" sz="2800" b="1" dirty="0" smtClean="0"/>
              <a:t>Why </a:t>
            </a:r>
            <a:r>
              <a:rPr lang="en-US" sz="2800" b="1" dirty="0" smtClean="0"/>
              <a:t>should we </a:t>
            </a:r>
            <a:r>
              <a:rPr lang="en-US" sz="2800" b="1" dirty="0"/>
              <a:t>i</a:t>
            </a:r>
            <a:r>
              <a:rPr lang="en-US" sz="2800" b="1" dirty="0" smtClean="0"/>
              <a:t>ncorporate </a:t>
            </a:r>
            <a:r>
              <a:rPr lang="en-US" sz="2800" b="1" dirty="0"/>
              <a:t>p</a:t>
            </a:r>
            <a:r>
              <a:rPr lang="en-US" sz="2800" b="1" dirty="0" smtClean="0"/>
              <a:t>rimary literature </a:t>
            </a:r>
          </a:p>
          <a:p>
            <a:pPr algn="ctr"/>
            <a:r>
              <a:rPr lang="en-US" sz="2800" b="1" dirty="0" smtClean="0"/>
              <a:t>into our classes?  </a:t>
            </a:r>
            <a:endParaRPr lang="en-US" sz="2800" b="1" dirty="0"/>
          </a:p>
        </p:txBody>
      </p:sp>
      <p:sp>
        <p:nvSpPr>
          <p:cNvPr id="6" name="TextBox 5"/>
          <p:cNvSpPr txBox="1"/>
          <p:nvPr/>
        </p:nvSpPr>
        <p:spPr>
          <a:xfrm>
            <a:off x="1351429" y="3385392"/>
            <a:ext cx="6781800" cy="523220"/>
          </a:xfrm>
          <a:prstGeom prst="rect">
            <a:avLst/>
          </a:prstGeom>
          <a:noFill/>
        </p:spPr>
        <p:txBody>
          <a:bodyPr wrap="square" rtlCol="0">
            <a:spAutoFit/>
          </a:bodyPr>
          <a:lstStyle/>
          <a:p>
            <a:pPr algn="ctr"/>
            <a:r>
              <a:rPr lang="en-US" sz="2800" b="1" dirty="0" smtClean="0"/>
              <a:t>What are the arguments for not doing so?</a:t>
            </a:r>
            <a:endParaRPr lang="en-US" sz="2800" b="1" dirty="0"/>
          </a:p>
        </p:txBody>
      </p:sp>
      <p:sp>
        <p:nvSpPr>
          <p:cNvPr id="7" name="TextBox 6"/>
          <p:cNvSpPr txBox="1"/>
          <p:nvPr/>
        </p:nvSpPr>
        <p:spPr>
          <a:xfrm>
            <a:off x="2028265" y="1157604"/>
            <a:ext cx="5943600" cy="2677656"/>
          </a:xfrm>
          <a:prstGeom prst="rect">
            <a:avLst/>
          </a:prstGeom>
          <a:noFill/>
        </p:spPr>
        <p:txBody>
          <a:bodyPr wrap="square" rtlCol="0">
            <a:spAutoFit/>
          </a:bodyPr>
          <a:lstStyle/>
          <a:p>
            <a:pPr marL="342900" indent="-342900">
              <a:buAutoNum type="arabicPeriod"/>
            </a:pPr>
            <a:r>
              <a:rPr lang="en-US" sz="2400" dirty="0" smtClean="0"/>
              <a:t>Illustrate how scientists communicate information.</a:t>
            </a:r>
          </a:p>
          <a:p>
            <a:pPr marL="342900" indent="-342900">
              <a:buAutoNum type="arabicPeriod"/>
            </a:pPr>
            <a:r>
              <a:rPr lang="en-US" sz="2400" dirty="0" smtClean="0"/>
              <a:t>Illustrate science as a process.</a:t>
            </a:r>
          </a:p>
          <a:p>
            <a:pPr marL="342900" indent="-342900">
              <a:buAutoNum type="arabicPeriod"/>
            </a:pPr>
            <a:r>
              <a:rPr lang="en-US" sz="2400" dirty="0" smtClean="0"/>
              <a:t>Increase critical thinking skills.</a:t>
            </a:r>
          </a:p>
          <a:p>
            <a:pPr marL="342900" indent="-342900">
              <a:buAutoNum type="arabicPeriod"/>
            </a:pPr>
            <a:r>
              <a:rPr lang="en-US" sz="2400" dirty="0" smtClean="0"/>
              <a:t>Improve analytical skills.</a:t>
            </a:r>
          </a:p>
          <a:p>
            <a:pPr marL="342900" indent="-342900"/>
            <a:endParaRPr lang="en-US" sz="2400" dirty="0" smtClean="0"/>
          </a:p>
          <a:p>
            <a:pPr marL="342900" indent="-342900">
              <a:buAutoNum type="arabicPeriod"/>
            </a:pPr>
            <a:endParaRPr lang="en-US" sz="2400" dirty="0"/>
          </a:p>
        </p:txBody>
      </p:sp>
      <p:sp>
        <p:nvSpPr>
          <p:cNvPr id="8" name="TextBox 7"/>
          <p:cNvSpPr txBox="1"/>
          <p:nvPr/>
        </p:nvSpPr>
        <p:spPr>
          <a:xfrm>
            <a:off x="1913965" y="4123765"/>
            <a:ext cx="6172200" cy="1569660"/>
          </a:xfrm>
          <a:prstGeom prst="rect">
            <a:avLst/>
          </a:prstGeom>
          <a:noFill/>
        </p:spPr>
        <p:txBody>
          <a:bodyPr wrap="square" rtlCol="0">
            <a:spAutoFit/>
          </a:bodyPr>
          <a:lstStyle/>
          <a:p>
            <a:pPr marL="342900" indent="-342900">
              <a:buAutoNum type="arabicPeriod"/>
            </a:pPr>
            <a:r>
              <a:rPr lang="en-US" sz="2400" dirty="0" smtClean="0"/>
              <a:t>No time in class.</a:t>
            </a:r>
          </a:p>
          <a:p>
            <a:pPr marL="342900" indent="-342900">
              <a:buAutoNum type="arabicPeriod"/>
            </a:pPr>
            <a:r>
              <a:rPr lang="en-US" sz="2400" dirty="0" smtClean="0"/>
              <a:t>Articles are too difficult and technical.</a:t>
            </a:r>
          </a:p>
          <a:p>
            <a:pPr marL="342900" indent="-342900">
              <a:buAutoNum type="arabicPeriod"/>
            </a:pPr>
            <a:r>
              <a:rPr lang="en-US" sz="2400" dirty="0" smtClean="0"/>
              <a:t>It should be done in class x, y, or z so I don’t need to do it in mine.</a:t>
            </a:r>
            <a:endParaRPr lang="en-US" sz="2400" dirty="0"/>
          </a:p>
        </p:txBody>
      </p:sp>
    </p:spTree>
    <p:extLst>
      <p:ext uri="{BB962C8B-B14F-4D97-AF65-F5344CB8AC3E}">
        <p14:creationId xmlns:p14="http://schemas.microsoft.com/office/powerpoint/2010/main" val="105614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8940" y="125507"/>
            <a:ext cx="8498541" cy="1200329"/>
          </a:xfrm>
          <a:prstGeom prst="rect">
            <a:avLst/>
          </a:prstGeom>
          <a:noFill/>
        </p:spPr>
        <p:txBody>
          <a:bodyPr wrap="square" rtlCol="0">
            <a:spAutoFit/>
          </a:bodyPr>
          <a:lstStyle/>
          <a:p>
            <a:pPr algn="ctr"/>
            <a:r>
              <a:rPr lang="en-US" sz="3600" b="1" dirty="0" smtClean="0"/>
              <a:t>What Goes Through a Student’s Mind When Handed a Research Article?  </a:t>
            </a:r>
            <a:endParaRPr lang="en-US" sz="3600" b="1" dirty="0"/>
          </a:p>
        </p:txBody>
      </p:sp>
      <p:pic>
        <p:nvPicPr>
          <p:cNvPr id="1026" name="Picture 2" descr="C:\Users\Donna\AppData\Local\Microsoft\Windows\Temporary Internet Files\Content.IE5\D7S9FDQG\Inside-Mind-of-Marketer-300x272[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2392680"/>
            <a:ext cx="2286000" cy="2072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5687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1341" y="190475"/>
            <a:ext cx="7086385" cy="954107"/>
          </a:xfrm>
          <a:prstGeom prst="rect">
            <a:avLst/>
          </a:prstGeom>
          <a:noFill/>
        </p:spPr>
        <p:txBody>
          <a:bodyPr wrap="square" rtlCol="0">
            <a:spAutoFit/>
          </a:bodyPr>
          <a:lstStyle/>
          <a:p>
            <a:pPr algn="ctr"/>
            <a:r>
              <a:rPr lang="en-US" sz="2800" b="1" dirty="0" smtClean="0"/>
              <a:t>What Goes Through a Student’s Mind When Handed a Research Article?  </a:t>
            </a:r>
            <a:endParaRPr lang="en-US" sz="2800" b="1" dirty="0"/>
          </a:p>
        </p:txBody>
      </p:sp>
      <p:pic>
        <p:nvPicPr>
          <p:cNvPr id="6" name="Picture 4" descr="C:\Users\Donna Pattison\AppData\Local\Microsoft\Windows\Temporary Internet Files\Content.IE5\9CCNGWL7\MC900320032[1].wmf"/>
          <p:cNvPicPr>
            <a:picLocks noChangeAspect="1" noChangeArrowheads="1"/>
          </p:cNvPicPr>
          <p:nvPr/>
        </p:nvPicPr>
        <p:blipFill>
          <a:blip r:embed="rId2" cstate="print"/>
          <a:srcRect/>
          <a:stretch>
            <a:fillRect/>
          </a:stretch>
        </p:blipFill>
        <p:spPr bwMode="auto">
          <a:xfrm>
            <a:off x="7315200" y="0"/>
            <a:ext cx="1439158" cy="1524000"/>
          </a:xfrm>
          <a:prstGeom prst="rect">
            <a:avLst/>
          </a:prstGeom>
          <a:noFill/>
        </p:spPr>
      </p:pic>
      <p:pic>
        <p:nvPicPr>
          <p:cNvPr id="7" name="Picture 7" descr="C:\Users\Donna Pattison\AppData\Local\Microsoft\Windows\Temporary Internet Files\Content.IE5\1AV8RPG3\MC900156979[1].wmf"/>
          <p:cNvPicPr>
            <a:picLocks noChangeAspect="1" noChangeArrowheads="1"/>
          </p:cNvPicPr>
          <p:nvPr/>
        </p:nvPicPr>
        <p:blipFill>
          <a:blip r:embed="rId3" cstate="print"/>
          <a:srcRect/>
          <a:stretch>
            <a:fillRect/>
          </a:stretch>
        </p:blipFill>
        <p:spPr bwMode="auto">
          <a:xfrm>
            <a:off x="277691" y="1304364"/>
            <a:ext cx="1840687" cy="1766621"/>
          </a:xfrm>
          <a:prstGeom prst="rect">
            <a:avLst/>
          </a:prstGeom>
          <a:noFill/>
        </p:spPr>
      </p:pic>
      <p:pic>
        <p:nvPicPr>
          <p:cNvPr id="8" name="Picture 8" descr="C:\Users\Donna Pattison\AppData\Local\Microsoft\Windows\Temporary Internet Files\Content.IE5\I89KVYXR\MC900293468[1].wmf"/>
          <p:cNvPicPr>
            <a:picLocks noChangeAspect="1" noChangeArrowheads="1"/>
          </p:cNvPicPr>
          <p:nvPr/>
        </p:nvPicPr>
        <p:blipFill>
          <a:blip r:embed="rId4" cstate="print"/>
          <a:srcRect/>
          <a:stretch>
            <a:fillRect/>
          </a:stretch>
        </p:blipFill>
        <p:spPr bwMode="auto">
          <a:xfrm>
            <a:off x="779929" y="4213412"/>
            <a:ext cx="1075334" cy="1828800"/>
          </a:xfrm>
          <a:prstGeom prst="rect">
            <a:avLst/>
          </a:prstGeom>
          <a:noFill/>
        </p:spPr>
      </p:pic>
      <p:sp>
        <p:nvSpPr>
          <p:cNvPr id="9" name="TextBox 8"/>
          <p:cNvSpPr txBox="1"/>
          <p:nvPr/>
        </p:nvSpPr>
        <p:spPr>
          <a:xfrm>
            <a:off x="2286000" y="1447800"/>
            <a:ext cx="5943600" cy="4426853"/>
          </a:xfrm>
          <a:prstGeom prst="rect">
            <a:avLst/>
          </a:prstGeom>
          <a:noFill/>
        </p:spPr>
        <p:txBody>
          <a:bodyPr wrap="square" rtlCol="0">
            <a:spAutoFit/>
          </a:bodyPr>
          <a:lstStyle/>
          <a:p>
            <a:pPr>
              <a:spcAft>
                <a:spcPts val="1000"/>
              </a:spcAft>
              <a:buFont typeface="Arial" pitchFamily="34" charset="0"/>
              <a:buChar char="•"/>
            </a:pPr>
            <a:r>
              <a:rPr lang="en-US" sz="2400" dirty="0" smtClean="0"/>
              <a:t>It’s too hard.</a:t>
            </a:r>
          </a:p>
          <a:p>
            <a:pPr>
              <a:spcAft>
                <a:spcPts val="1000"/>
              </a:spcAft>
              <a:buFont typeface="Arial" pitchFamily="34" charset="0"/>
              <a:buChar char="•"/>
            </a:pPr>
            <a:r>
              <a:rPr lang="en-US" sz="2400" dirty="0" smtClean="0"/>
              <a:t>What? Huh?</a:t>
            </a:r>
          </a:p>
          <a:p>
            <a:pPr>
              <a:spcAft>
                <a:spcPts val="1000"/>
              </a:spcAft>
              <a:buFont typeface="Arial" pitchFamily="34" charset="0"/>
              <a:buChar char="•"/>
            </a:pPr>
            <a:r>
              <a:rPr lang="en-US" sz="2400" dirty="0" smtClean="0"/>
              <a:t>I’ll highlight what’s important...which is…</a:t>
            </a:r>
            <a:r>
              <a:rPr lang="en-US" sz="2400" dirty="0" err="1" smtClean="0"/>
              <a:t>uhm</a:t>
            </a:r>
            <a:r>
              <a:rPr lang="en-US" sz="2400" dirty="0" smtClean="0"/>
              <a:t>….all of it?!  </a:t>
            </a:r>
            <a:endParaRPr lang="en-US" sz="2400" dirty="0"/>
          </a:p>
          <a:p>
            <a:pPr>
              <a:spcAft>
                <a:spcPts val="1000"/>
              </a:spcAft>
              <a:buFont typeface="Arial" pitchFamily="34" charset="0"/>
              <a:buChar char="•"/>
            </a:pPr>
            <a:r>
              <a:rPr lang="en-US" sz="2400" dirty="0" smtClean="0"/>
              <a:t>I don’t know what half of these words mean…</a:t>
            </a:r>
          </a:p>
          <a:p>
            <a:pPr>
              <a:spcAft>
                <a:spcPts val="1000"/>
              </a:spcAft>
              <a:buFont typeface="Arial" pitchFamily="34" charset="0"/>
              <a:buChar char="•"/>
            </a:pPr>
            <a:r>
              <a:rPr lang="en-US" sz="2400" dirty="0" smtClean="0"/>
              <a:t>I can understand the data chart but what was the experiment?</a:t>
            </a:r>
          </a:p>
          <a:p>
            <a:pPr>
              <a:spcAft>
                <a:spcPts val="1000"/>
              </a:spcAft>
              <a:buFont typeface="Arial" pitchFamily="34" charset="0"/>
              <a:buChar char="•"/>
            </a:pPr>
            <a:r>
              <a:rPr lang="en-US" sz="2400" dirty="0" smtClean="0"/>
              <a:t>Only super smart geniuses can figure out this stuff.  Good thing I’m going to medical school.</a:t>
            </a:r>
          </a:p>
        </p:txBody>
      </p:sp>
    </p:spTree>
    <p:extLst>
      <p:ext uri="{BB962C8B-B14F-4D97-AF65-F5344CB8AC3E}">
        <p14:creationId xmlns:p14="http://schemas.microsoft.com/office/powerpoint/2010/main" val="3553214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4753" y="286871"/>
            <a:ext cx="7642412" cy="646331"/>
          </a:xfrm>
          <a:prstGeom prst="rect">
            <a:avLst/>
          </a:prstGeom>
          <a:noFill/>
        </p:spPr>
        <p:txBody>
          <a:bodyPr wrap="square" rtlCol="0">
            <a:spAutoFit/>
          </a:bodyPr>
          <a:lstStyle/>
          <a:p>
            <a:pPr algn="ctr"/>
            <a:r>
              <a:rPr lang="en-US" sz="3600" b="1" dirty="0" smtClean="0"/>
              <a:t>What are you doing in your classes?</a:t>
            </a:r>
            <a:endParaRPr lang="en-US" sz="3600" b="1" dirty="0"/>
          </a:p>
        </p:txBody>
      </p:sp>
    </p:spTree>
    <p:extLst>
      <p:ext uri="{BB962C8B-B14F-4D97-AF65-F5344CB8AC3E}">
        <p14:creationId xmlns:p14="http://schemas.microsoft.com/office/powerpoint/2010/main" val="239749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06188"/>
            <a:ext cx="8458200" cy="707886"/>
          </a:xfrm>
          <a:prstGeom prst="rect">
            <a:avLst/>
          </a:prstGeom>
          <a:noFill/>
        </p:spPr>
        <p:txBody>
          <a:bodyPr wrap="square" rtlCol="0">
            <a:spAutoFit/>
          </a:bodyPr>
          <a:lstStyle/>
          <a:p>
            <a:pPr algn="ctr"/>
            <a:r>
              <a:rPr lang="en-US" sz="4000" b="1" dirty="0" smtClean="0"/>
              <a:t>What are you doing in your classes?</a:t>
            </a:r>
            <a:endParaRPr lang="en-US" sz="4000" b="1" dirty="0"/>
          </a:p>
        </p:txBody>
      </p:sp>
      <p:sp>
        <p:nvSpPr>
          <p:cNvPr id="6" name="TextBox 5"/>
          <p:cNvSpPr txBox="1"/>
          <p:nvPr/>
        </p:nvSpPr>
        <p:spPr>
          <a:xfrm>
            <a:off x="712694" y="1353671"/>
            <a:ext cx="7897906" cy="3785652"/>
          </a:xfrm>
          <a:prstGeom prst="rect">
            <a:avLst/>
          </a:prstGeom>
          <a:noFill/>
        </p:spPr>
        <p:txBody>
          <a:bodyPr wrap="square" rtlCol="0">
            <a:spAutoFit/>
          </a:bodyPr>
          <a:lstStyle/>
          <a:p>
            <a:pPr marL="342900" indent="-342900">
              <a:buAutoNum type="arabicPeriod"/>
            </a:pPr>
            <a:r>
              <a:rPr lang="en-US" sz="2400" dirty="0" smtClean="0"/>
              <a:t>Writing summaries/abstracts.</a:t>
            </a:r>
          </a:p>
          <a:p>
            <a:pPr marL="342900" indent="-342900">
              <a:buAutoNum type="arabicPeriod"/>
            </a:pPr>
            <a:r>
              <a:rPr lang="en-US" sz="2400" dirty="0" smtClean="0"/>
              <a:t>Guided questions on articles for cookbook and open-inquiry labs.</a:t>
            </a:r>
          </a:p>
          <a:p>
            <a:pPr marL="342900" indent="-342900">
              <a:buAutoNum type="arabicPeriod"/>
            </a:pPr>
            <a:r>
              <a:rPr lang="en-US" sz="2400" dirty="0" smtClean="0"/>
              <a:t>Background sections for lab reports. Literature search and “tell me why your article is appropriate”.</a:t>
            </a:r>
          </a:p>
          <a:p>
            <a:pPr marL="342900" indent="-342900">
              <a:buAutoNum type="arabicPeriod"/>
            </a:pPr>
            <a:r>
              <a:rPr lang="en-US" sz="2400" dirty="0" smtClean="0"/>
              <a:t>News articles on interesting topics (supplements).</a:t>
            </a:r>
          </a:p>
          <a:p>
            <a:pPr marL="342900" indent="-342900">
              <a:buAutoNum type="arabicPeriod"/>
            </a:pPr>
            <a:r>
              <a:rPr lang="en-US" sz="2400" dirty="0" smtClean="0"/>
              <a:t>Journal club format.</a:t>
            </a:r>
          </a:p>
          <a:p>
            <a:pPr marL="342900" indent="-342900">
              <a:buAutoNum type="arabicPeriod"/>
            </a:pPr>
            <a:r>
              <a:rPr lang="en-US" sz="2400" dirty="0" smtClean="0"/>
              <a:t>Discussing results that led to major contributions to the knowledge base.</a:t>
            </a:r>
          </a:p>
          <a:p>
            <a:pPr marL="342900" indent="-342900">
              <a:buAutoNum type="arabicPeriod"/>
            </a:pPr>
            <a:r>
              <a:rPr lang="en-US" sz="2400" dirty="0" smtClean="0"/>
              <a:t>Others?</a:t>
            </a:r>
            <a:endParaRPr lang="en-US" sz="2400" dirty="0"/>
          </a:p>
        </p:txBody>
      </p:sp>
      <p:pic>
        <p:nvPicPr>
          <p:cNvPr id="2050" name="Picture 2" descr="C:\Users\Donna\AppData\Local\Microsoft\Windows\Temporary Internet Files\Content.IE5\8O1FAP63\Writing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0071" y="4355837"/>
            <a:ext cx="1864658" cy="1860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549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C:\Users\Donna Pattison\AppData\Local\Microsoft\Windows\Temporary Internet Files\Content.IE5\M4JJKYU9\MP910218702[1].jpg"/>
          <p:cNvPicPr>
            <a:picLocks noChangeAspect="1" noChangeArrowheads="1"/>
          </p:cNvPicPr>
          <p:nvPr/>
        </p:nvPicPr>
        <p:blipFill>
          <a:blip r:embed="rId2" cstate="print"/>
          <a:srcRect/>
          <a:stretch>
            <a:fillRect/>
          </a:stretch>
        </p:blipFill>
        <p:spPr bwMode="auto">
          <a:xfrm>
            <a:off x="3420034" y="3848099"/>
            <a:ext cx="2535171" cy="1905000"/>
          </a:xfrm>
          <a:prstGeom prst="rect">
            <a:avLst/>
          </a:prstGeom>
          <a:noFill/>
        </p:spPr>
      </p:pic>
      <p:pic>
        <p:nvPicPr>
          <p:cNvPr id="6" name="Picture 2" descr="http://2.bp.blogspot.com/--nQKC3oVD4c/UEt6hu_MvFI/AAAAAAAAAbg/uYGNUAXcDWw/s1600/How-to-eat-elephant.png">
            <a:hlinkClick r:id="rId3"/>
          </p:cNvPr>
          <p:cNvPicPr>
            <a:picLocks noChangeAspect="1" noChangeArrowheads="1"/>
          </p:cNvPicPr>
          <p:nvPr/>
        </p:nvPicPr>
        <p:blipFill>
          <a:blip r:embed="rId4" cstate="print"/>
          <a:srcRect/>
          <a:stretch>
            <a:fillRect/>
          </a:stretch>
        </p:blipFill>
        <p:spPr bwMode="auto">
          <a:xfrm>
            <a:off x="3801034" y="228601"/>
            <a:ext cx="3437965" cy="3426506"/>
          </a:xfrm>
          <a:prstGeom prst="rect">
            <a:avLst/>
          </a:prstGeom>
          <a:noFill/>
        </p:spPr>
      </p:pic>
      <p:sp>
        <p:nvSpPr>
          <p:cNvPr id="7" name="Rectangle 6"/>
          <p:cNvSpPr/>
          <p:nvPr/>
        </p:nvSpPr>
        <p:spPr>
          <a:xfrm>
            <a:off x="2008094" y="6090712"/>
            <a:ext cx="6781800" cy="276999"/>
          </a:xfrm>
          <a:prstGeom prst="rect">
            <a:avLst/>
          </a:prstGeom>
        </p:spPr>
        <p:txBody>
          <a:bodyPr wrap="square">
            <a:spAutoFit/>
          </a:bodyPr>
          <a:lstStyle/>
          <a:p>
            <a:r>
              <a:rPr lang="en-US" sz="1200" dirty="0" smtClean="0">
                <a:hlinkClick r:id="rId5"/>
              </a:rPr>
              <a:t>http://awakeningcenter.blogspot.com/2012/09/how-to-eat-elephant.html</a:t>
            </a:r>
            <a:r>
              <a:rPr lang="en-US" sz="1200" dirty="0" smtClean="0"/>
              <a:t>; retrieved 10/08/2012</a:t>
            </a:r>
            <a:endParaRPr lang="en-US" sz="1200" dirty="0"/>
          </a:p>
        </p:txBody>
      </p:sp>
      <p:pic>
        <p:nvPicPr>
          <p:cNvPr id="8" name="Picture 4" descr="C:\Users\Donna Pattison\AppData\Local\Microsoft\Windows\Temporary Internet Files\Content.IE5\M3OCITSL\MP900401131[1].jpg"/>
          <p:cNvPicPr>
            <a:picLocks noChangeAspect="1" noChangeArrowheads="1"/>
          </p:cNvPicPr>
          <p:nvPr/>
        </p:nvPicPr>
        <p:blipFill>
          <a:blip r:embed="rId6" cstate="print"/>
          <a:srcRect/>
          <a:stretch>
            <a:fillRect/>
          </a:stretch>
        </p:blipFill>
        <p:spPr bwMode="auto">
          <a:xfrm>
            <a:off x="1694329" y="3800230"/>
            <a:ext cx="1600200" cy="2000739"/>
          </a:xfrm>
          <a:prstGeom prst="rect">
            <a:avLst/>
          </a:prstGeom>
          <a:noFill/>
        </p:spPr>
      </p:pic>
      <p:sp>
        <p:nvSpPr>
          <p:cNvPr id="9" name="Rectangle 8"/>
          <p:cNvSpPr/>
          <p:nvPr/>
        </p:nvSpPr>
        <p:spPr>
          <a:xfrm>
            <a:off x="3648634" y="4753571"/>
            <a:ext cx="1447800" cy="923330"/>
          </a:xfrm>
          <a:prstGeom prst="rect">
            <a:avLst/>
          </a:prstGeom>
          <a:noFill/>
        </p:spPr>
        <p:txBody>
          <a:bodyPr wrap="squar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cat</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10" name="Picture 10" descr="http://www.ohio.edu/people/ka330308/hw8/images/the-cat-in-the-hat.jpg"/>
          <p:cNvPicPr>
            <a:picLocks noChangeAspect="1" noChangeArrowheads="1"/>
          </p:cNvPicPr>
          <p:nvPr/>
        </p:nvPicPr>
        <p:blipFill>
          <a:blip r:embed="rId7" cstate="print"/>
          <a:srcRect/>
          <a:stretch>
            <a:fillRect/>
          </a:stretch>
        </p:blipFill>
        <p:spPr bwMode="auto">
          <a:xfrm>
            <a:off x="6615952" y="3786782"/>
            <a:ext cx="1680883" cy="2286001"/>
          </a:xfrm>
          <a:prstGeom prst="rect">
            <a:avLst/>
          </a:prstGeom>
          <a:noFill/>
        </p:spPr>
      </p:pic>
      <p:sp>
        <p:nvSpPr>
          <p:cNvPr id="11" name="Right Arrow 10"/>
          <p:cNvSpPr/>
          <p:nvPr/>
        </p:nvSpPr>
        <p:spPr>
          <a:xfrm>
            <a:off x="3534334" y="4527176"/>
            <a:ext cx="228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165476" y="4504765"/>
            <a:ext cx="228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24118" y="439271"/>
            <a:ext cx="2716306" cy="1200329"/>
          </a:xfrm>
          <a:prstGeom prst="rect">
            <a:avLst/>
          </a:prstGeom>
          <a:noFill/>
        </p:spPr>
        <p:txBody>
          <a:bodyPr wrap="square" rtlCol="0">
            <a:spAutoFit/>
          </a:bodyPr>
          <a:lstStyle/>
          <a:p>
            <a:r>
              <a:rPr lang="en-US" sz="3600" b="1" dirty="0" err="1" smtClean="0"/>
              <a:t>Digestable</a:t>
            </a:r>
            <a:r>
              <a:rPr lang="en-US" sz="3600" b="1" dirty="0" smtClean="0"/>
              <a:t> Bites</a:t>
            </a:r>
            <a:endParaRPr lang="en-US" sz="3600" b="1" dirty="0"/>
          </a:p>
        </p:txBody>
      </p:sp>
    </p:spTree>
    <p:extLst>
      <p:ext uri="{BB962C8B-B14F-4D97-AF65-F5344CB8AC3E}">
        <p14:creationId xmlns:p14="http://schemas.microsoft.com/office/powerpoint/2010/main" val="2208553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313765"/>
            <a:ext cx="6849035" cy="954107"/>
          </a:xfrm>
          <a:prstGeom prst="rect">
            <a:avLst/>
          </a:prstGeom>
          <a:noFill/>
        </p:spPr>
        <p:txBody>
          <a:bodyPr wrap="square" rtlCol="0">
            <a:spAutoFit/>
          </a:bodyPr>
          <a:lstStyle/>
          <a:p>
            <a:pPr algn="ctr"/>
            <a:r>
              <a:rPr lang="en-US" sz="2800" b="1" dirty="0" smtClean="0"/>
              <a:t>Ways to Break the Skill Set Down So You Can Ramp Up to Full Articles</a:t>
            </a:r>
            <a:endParaRPr lang="en-US" sz="2800" b="1" dirty="0"/>
          </a:p>
        </p:txBody>
      </p:sp>
      <p:sp>
        <p:nvSpPr>
          <p:cNvPr id="8" name="TextBox 7"/>
          <p:cNvSpPr txBox="1"/>
          <p:nvPr/>
        </p:nvSpPr>
        <p:spPr>
          <a:xfrm>
            <a:off x="730624" y="1485578"/>
            <a:ext cx="6477000" cy="3693319"/>
          </a:xfrm>
          <a:prstGeom prst="rect">
            <a:avLst/>
          </a:prstGeom>
          <a:noFill/>
        </p:spPr>
        <p:txBody>
          <a:bodyPr wrap="square" rtlCol="0">
            <a:spAutoFit/>
          </a:bodyPr>
          <a:lstStyle/>
          <a:p>
            <a:pPr marL="342900" indent="-342900">
              <a:buAutoNum type="arabicPeriod"/>
            </a:pPr>
            <a:r>
              <a:rPr lang="en-US" dirty="0" smtClean="0"/>
              <a:t>Data analysis:  Figures only without the figure legends.  Have students write the legends.  Each group can have a different legend.</a:t>
            </a:r>
          </a:p>
          <a:p>
            <a:pPr marL="342900" indent="-342900">
              <a:buAutoNum type="arabicPeriod"/>
            </a:pPr>
            <a:r>
              <a:rPr lang="en-US" dirty="0" smtClean="0"/>
              <a:t>Omit the title of the journal article. Students write their own.</a:t>
            </a:r>
          </a:p>
          <a:p>
            <a:pPr marL="342900" indent="-342900">
              <a:buAutoNum type="arabicPeriod"/>
            </a:pPr>
            <a:r>
              <a:rPr lang="en-US" dirty="0" smtClean="0"/>
              <a:t>Omit the abstract of the article.  Provide only the figures and tables.  Have students write an abstract based on the figures.</a:t>
            </a:r>
          </a:p>
          <a:p>
            <a:pPr marL="342900" indent="-342900">
              <a:buAutoNum type="arabicPeriod"/>
            </a:pPr>
            <a:r>
              <a:rPr lang="en-US" dirty="0" smtClean="0"/>
              <a:t>Have students diagram the procedures in a flowchart and indicate expected results at each step.  </a:t>
            </a:r>
          </a:p>
          <a:p>
            <a:pPr marL="342900" indent="-342900">
              <a:buAutoNum type="arabicPeriod"/>
            </a:pPr>
            <a:r>
              <a:rPr lang="en-US" dirty="0" smtClean="0"/>
              <a:t>Have students draw graphs and charts to explain the written description of the results.</a:t>
            </a:r>
          </a:p>
          <a:p>
            <a:pPr marL="342900" indent="-342900">
              <a:buAutoNum type="arabicPeriod"/>
            </a:pPr>
            <a:r>
              <a:rPr lang="en-US" dirty="0" smtClean="0"/>
              <a:t>Have students make their own lists of terms and acronyms from an article.</a:t>
            </a:r>
          </a:p>
          <a:p>
            <a:pPr marL="342900" indent="-342900"/>
            <a:endParaRPr lang="en-US" dirty="0"/>
          </a:p>
        </p:txBody>
      </p:sp>
      <p:pic>
        <p:nvPicPr>
          <p:cNvPr id="3074" name="Picture 2" descr="C:\Users\Donna\AppData\Local\Microsoft\Windows\Temporary Internet Files\Content.IE5\F6MNFGUP\Building-Blocks_(Copiar)[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8376" y="3332238"/>
            <a:ext cx="2279053" cy="2615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843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TotalTime>
  <Words>725</Words>
  <Application>Microsoft Office PowerPoint</Application>
  <PresentationFormat>On-screen Show (4:3)</PresentationFormat>
  <Paragraphs>90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Houston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Watts</dc:creator>
  <cp:lastModifiedBy>Donna</cp:lastModifiedBy>
  <cp:revision>67</cp:revision>
  <dcterms:created xsi:type="dcterms:W3CDTF">2011-10-03T13:05:40Z</dcterms:created>
  <dcterms:modified xsi:type="dcterms:W3CDTF">2015-07-20T00:42:57Z</dcterms:modified>
</cp:coreProperties>
</file>