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notesMasterIdLst>
    <p:notesMasterId r:id="rId8"/>
  </p:notes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1" d="100"/>
          <a:sy n="61" d="100"/>
        </p:scale>
        <p:origin x="-102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1FC11-5146-4725-AF45-10E213E7FAEF}" type="datetimeFigureOut">
              <a:rPr lang="en-US" smtClean="0"/>
              <a:t>7/19/2015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D881B-FAF3-4115-B305-07695DAD36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938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GMOs;</a:t>
            </a:r>
            <a:r>
              <a:rPr lang="en-US" baseline="0" dirty="0" smtClean="0"/>
              <a:t> nutrition and diet</a:t>
            </a:r>
            <a:r>
              <a:rPr lang="en-US" baseline="0" smtClean="0"/>
              <a:t>; evolution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D881B-FAF3-4115-B305-07695DAD36E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00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pic>
        <p:nvPicPr>
          <p:cNvPr id="8" name="Picture 7" descr="NSM secondary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228600"/>
            <a:ext cx="4572000" cy="631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33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NSM tertiary_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600" y="6446520"/>
            <a:ext cx="4749800" cy="35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4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 Diagonal Corner Rectangle 5"/>
          <p:cNvSpPr/>
          <p:nvPr userDrawn="1"/>
        </p:nvSpPr>
        <p:spPr>
          <a:xfrm>
            <a:off x="0" y="-4704"/>
            <a:ext cx="8915400" cy="6405503"/>
          </a:xfrm>
          <a:custGeom>
            <a:avLst/>
            <a:gdLst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0 w 8686800"/>
              <a:gd name="connsiteY7" fmla="*/ 838505 h 6400800"/>
              <a:gd name="connsiteX8" fmla="*/ 838505 w 8686800"/>
              <a:gd name="connsiteY8" fmla="*/ 0 h 6400800"/>
              <a:gd name="connsiteX0" fmla="*/ 838505 w 8686800"/>
              <a:gd name="connsiteY0" fmla="*/ 0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838505 w 8686800"/>
              <a:gd name="connsiteY7" fmla="*/ 0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799558 w 9485112"/>
              <a:gd name="connsiteY0" fmla="*/ 9408 h 6400800"/>
              <a:gd name="connsiteX1" fmla="*/ 9485112 w 9485112"/>
              <a:gd name="connsiteY1" fmla="*/ 0 h 6400800"/>
              <a:gd name="connsiteX2" fmla="*/ 9485112 w 9485112"/>
              <a:gd name="connsiteY2" fmla="*/ 0 h 6400800"/>
              <a:gd name="connsiteX3" fmla="*/ 9485112 w 9485112"/>
              <a:gd name="connsiteY3" fmla="*/ 5562295 h 6400800"/>
              <a:gd name="connsiteX4" fmla="*/ 8646607 w 9485112"/>
              <a:gd name="connsiteY4" fmla="*/ 6400800 h 6400800"/>
              <a:gd name="connsiteX5" fmla="*/ 798312 w 9485112"/>
              <a:gd name="connsiteY5" fmla="*/ 6400800 h 6400800"/>
              <a:gd name="connsiteX6" fmla="*/ 798312 w 9485112"/>
              <a:gd name="connsiteY6" fmla="*/ 6400800 h 6400800"/>
              <a:gd name="connsiteX7" fmla="*/ 799558 w 9485112"/>
              <a:gd name="connsiteY7" fmla="*/ 9408 h 6400800"/>
              <a:gd name="connsiteX0" fmla="*/ 1246 w 8686800"/>
              <a:gd name="connsiteY0" fmla="*/ 9408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1246 w 8686800"/>
              <a:gd name="connsiteY7" fmla="*/ 9408 h 6400800"/>
              <a:gd name="connsiteX0" fmla="*/ 1 w 8897221"/>
              <a:gd name="connsiteY0" fmla="*/ 0 h 6461947"/>
              <a:gd name="connsiteX1" fmla="*/ 8897221 w 8897221"/>
              <a:gd name="connsiteY1" fmla="*/ 61147 h 6461947"/>
              <a:gd name="connsiteX2" fmla="*/ 8897221 w 8897221"/>
              <a:gd name="connsiteY2" fmla="*/ 61147 h 6461947"/>
              <a:gd name="connsiteX3" fmla="*/ 8897221 w 8897221"/>
              <a:gd name="connsiteY3" fmla="*/ 5623442 h 6461947"/>
              <a:gd name="connsiteX4" fmla="*/ 8058716 w 8897221"/>
              <a:gd name="connsiteY4" fmla="*/ 6461947 h 6461947"/>
              <a:gd name="connsiteX5" fmla="*/ 210421 w 8897221"/>
              <a:gd name="connsiteY5" fmla="*/ 6461947 h 6461947"/>
              <a:gd name="connsiteX6" fmla="*/ 210421 w 8897221"/>
              <a:gd name="connsiteY6" fmla="*/ 6461947 h 6461947"/>
              <a:gd name="connsiteX7" fmla="*/ 1 w 8897221"/>
              <a:gd name="connsiteY7" fmla="*/ 0 h 6461947"/>
              <a:gd name="connsiteX0" fmla="*/ 537469 w 8686800"/>
              <a:gd name="connsiteY0" fmla="*/ 333964 h 6400800"/>
              <a:gd name="connsiteX1" fmla="*/ 8686800 w 8686800"/>
              <a:gd name="connsiteY1" fmla="*/ 0 h 6400800"/>
              <a:gd name="connsiteX2" fmla="*/ 8686800 w 8686800"/>
              <a:gd name="connsiteY2" fmla="*/ 0 h 6400800"/>
              <a:gd name="connsiteX3" fmla="*/ 8686800 w 8686800"/>
              <a:gd name="connsiteY3" fmla="*/ 5562295 h 6400800"/>
              <a:gd name="connsiteX4" fmla="*/ 7848295 w 8686800"/>
              <a:gd name="connsiteY4" fmla="*/ 6400800 h 6400800"/>
              <a:gd name="connsiteX5" fmla="*/ 0 w 8686800"/>
              <a:gd name="connsiteY5" fmla="*/ 6400800 h 6400800"/>
              <a:gd name="connsiteX6" fmla="*/ 0 w 8686800"/>
              <a:gd name="connsiteY6" fmla="*/ 6400800 h 6400800"/>
              <a:gd name="connsiteX7" fmla="*/ 537469 w 8686800"/>
              <a:gd name="connsiteY7" fmla="*/ 333964 h 6400800"/>
              <a:gd name="connsiteX0" fmla="*/ 1247 w 8686800"/>
              <a:gd name="connsiteY0" fmla="*/ 0 h 6405503"/>
              <a:gd name="connsiteX1" fmla="*/ 8686800 w 8686800"/>
              <a:gd name="connsiteY1" fmla="*/ 4703 h 6405503"/>
              <a:gd name="connsiteX2" fmla="*/ 8686800 w 8686800"/>
              <a:gd name="connsiteY2" fmla="*/ 4703 h 6405503"/>
              <a:gd name="connsiteX3" fmla="*/ 8686800 w 8686800"/>
              <a:gd name="connsiteY3" fmla="*/ 5566998 h 6405503"/>
              <a:gd name="connsiteX4" fmla="*/ 7848295 w 8686800"/>
              <a:gd name="connsiteY4" fmla="*/ 6405503 h 6405503"/>
              <a:gd name="connsiteX5" fmla="*/ 0 w 8686800"/>
              <a:gd name="connsiteY5" fmla="*/ 6405503 h 6405503"/>
              <a:gd name="connsiteX6" fmla="*/ 0 w 8686800"/>
              <a:gd name="connsiteY6" fmla="*/ 6405503 h 6405503"/>
              <a:gd name="connsiteX7" fmla="*/ 1247 w 8686800"/>
              <a:gd name="connsiteY7" fmla="*/ 0 h 6405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686800" h="6405503">
                <a:moveTo>
                  <a:pt x="1247" y="0"/>
                </a:moveTo>
                <a:lnTo>
                  <a:pt x="8686800" y="4703"/>
                </a:lnTo>
                <a:lnTo>
                  <a:pt x="8686800" y="4703"/>
                </a:lnTo>
                <a:lnTo>
                  <a:pt x="8686800" y="5566998"/>
                </a:lnTo>
                <a:cubicBezTo>
                  <a:pt x="8686800" y="6030092"/>
                  <a:pt x="8311389" y="6405503"/>
                  <a:pt x="7848295" y="6405503"/>
                </a:cubicBezTo>
                <a:lnTo>
                  <a:pt x="0" y="6405503"/>
                </a:lnTo>
                <a:lnTo>
                  <a:pt x="0" y="6405503"/>
                </a:lnTo>
                <a:cubicBezTo>
                  <a:pt x="208" y="5340271"/>
                  <a:pt x="624" y="3195696"/>
                  <a:pt x="124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40005" dist="22987" dir="5400000" algn="tl" rotWithShape="0">
              <a:srgbClr val="000000">
                <a:alpha val="35000"/>
              </a:srgb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74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95382" y="289970"/>
            <a:ext cx="83106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  <a:p>
            <a:pPr algn="ctr"/>
            <a:endParaRPr lang="en-US" dirty="0" smtClean="0">
              <a:solidFill>
                <a:schemeClr val="tx1">
                  <a:lumMod val="50000"/>
                  <a:lumOff val="50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533400" y="1246188"/>
            <a:ext cx="8229600" cy="114300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solidFill>
                  <a:schemeClr val="bg1">
                    <a:lumMod val="50000"/>
                  </a:schemeClr>
                </a:solidFill>
              </a:rPr>
              <a:t>Evaluating Information on the Internet</a:t>
            </a:r>
            <a:endParaRPr lang="en-US" sz="6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5449" y="3334970"/>
            <a:ext cx="5867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>
                    <a:lumMod val="50000"/>
                  </a:schemeClr>
                </a:solidFill>
              </a:rPr>
              <a:t>Faculty Development Workshop</a:t>
            </a:r>
          </a:p>
          <a:p>
            <a:pPr algn="ctr"/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March </a:t>
            </a:r>
            <a:r>
              <a:rPr lang="en-US" sz="2800" b="1" dirty="0">
                <a:solidFill>
                  <a:schemeClr val="bg1">
                    <a:lumMod val="50000"/>
                  </a:schemeClr>
                </a:solidFill>
              </a:rPr>
              <a:t>8</a:t>
            </a:r>
            <a:r>
              <a:rPr lang="en-US" sz="2800" b="1" dirty="0" smtClean="0">
                <a:solidFill>
                  <a:schemeClr val="bg1">
                    <a:lumMod val="50000"/>
                  </a:schemeClr>
                </a:solidFill>
              </a:rPr>
              <a:t>, 2013</a:t>
            </a:r>
            <a:endParaRPr lang="en-US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3200" b="1" i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6641" y="4620985"/>
            <a:ext cx="5157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i="1" dirty="0">
                <a:solidFill>
                  <a:schemeClr val="bg1">
                    <a:lumMod val="50000"/>
                  </a:schemeClr>
                </a:solidFill>
              </a:rPr>
              <a:t>Donna L. Pattison, </a:t>
            </a:r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PhD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Instructional Professor</a:t>
            </a:r>
          </a:p>
          <a:p>
            <a:pPr algn="ctr"/>
            <a:r>
              <a:rPr lang="en-US" sz="2400" b="1" i="1" dirty="0" smtClean="0">
                <a:solidFill>
                  <a:schemeClr val="bg1">
                    <a:lumMod val="50000"/>
                  </a:schemeClr>
                </a:solidFill>
              </a:rPr>
              <a:t>Department of Biology &amp; Biochemistry</a:t>
            </a:r>
            <a:endParaRPr lang="en-US" sz="2400" b="1" i="1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159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77299" y="286871"/>
            <a:ext cx="555209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the Studies Say…</a:t>
            </a:r>
            <a:endParaRPr lang="en-US" sz="44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6871" y="1402977"/>
            <a:ext cx="846268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Allen and colleagues (</a:t>
            </a:r>
            <a:r>
              <a:rPr lang="en-US" sz="2400" i="1" dirty="0" smtClean="0"/>
              <a:t>Nature, 1999)</a:t>
            </a:r>
            <a:r>
              <a:rPr lang="en-US" sz="2400" dirty="0" smtClean="0"/>
              <a:t> found that the vast majority of websites on subjects such as evolution (87.8%), genetically modified organisms (82.8%), and endangered species (73.6%) were inaccurate or misleading.  </a:t>
            </a:r>
          </a:p>
          <a:p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400" dirty="0" err="1" smtClean="0"/>
              <a:t>Dellavalle</a:t>
            </a:r>
            <a:r>
              <a:rPr lang="en-US" sz="2400" dirty="0" smtClean="0"/>
              <a:t> and colleagues (2003) found that 13% of the references in Science, The New England Journal of Medicine, and JAMA that were 27 months old or older were no longer active.  Only 55% of URLs in 1999 bibliographies led to the right site.</a:t>
            </a:r>
          </a:p>
          <a:p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09601" y="5566644"/>
            <a:ext cx="7689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Mintzes</a:t>
            </a:r>
            <a:r>
              <a:rPr lang="en-US" dirty="0" smtClean="0"/>
              <a:t> &amp; Leonard (2006) </a:t>
            </a:r>
            <a:r>
              <a:rPr lang="en-US" u="sng" dirty="0" smtClean="0"/>
              <a:t>Handbook of College Science Teaching. </a:t>
            </a:r>
            <a:r>
              <a:rPr lang="en-US" i="1" dirty="0" smtClean="0"/>
              <a:t>Chapter 14: </a:t>
            </a:r>
            <a:r>
              <a:rPr lang="en-US" dirty="0" smtClean="0"/>
              <a:t>NSTA press,p.137-138.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728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86000" y="264459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4800" b="1" dirty="0" smtClean="0">
                <a:latin typeface="+mj-lt"/>
              </a:rPr>
              <a:t>Discussion…</a:t>
            </a:r>
            <a:endParaRPr lang="en-US" sz="4800" b="1" dirty="0"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7882" y="1460810"/>
            <a:ext cx="792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Create a list of questions you ask yourself when evaluating information you read (journals, newspapers, Internet).   </a:t>
            </a:r>
          </a:p>
        </p:txBody>
      </p:sp>
      <p:pic>
        <p:nvPicPr>
          <p:cNvPr id="1026" name="Picture 2" descr="C:\Users\Donna\AppData\Local\Microsoft\Windows\Temporary Internet Files\Content.IE5\7QDLJ7GG\Check-List-curricular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5282" y="2664758"/>
            <a:ext cx="3810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35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6871" y="2155576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http://www.drmercola.net/food/dr-mercola-white-rice-cereal-is-not-a-healthy-baby-food/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6871" y="223681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Use your list to evaluate this article: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9020260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16859" y="345141"/>
            <a:ext cx="79113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Caution: </a:t>
            </a:r>
            <a:r>
              <a:rPr lang="en-US" sz="4400" b="1" dirty="0" err="1" smtClean="0">
                <a:latin typeface="+mj-lt"/>
              </a:rPr>
              <a:t>Dihyrogen</a:t>
            </a:r>
            <a:r>
              <a:rPr lang="en-US" sz="4400" b="1" dirty="0" smtClean="0">
                <a:latin typeface="+mj-lt"/>
              </a:rPr>
              <a:t> Monoxide</a:t>
            </a:r>
            <a:endParaRPr lang="en-US" sz="4400" b="1" dirty="0">
              <a:latin typeface="+mj-lt"/>
            </a:endParaRPr>
          </a:p>
        </p:txBody>
      </p:sp>
      <p:pic>
        <p:nvPicPr>
          <p:cNvPr id="6" name="Picture 2" descr="C:\Users\Donna Pattison\AppData\Local\Microsoft\Windows\Temporary Internet Files\Content.IE5\M3OCITSL\MC90038924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4882" y="1580484"/>
            <a:ext cx="3043517" cy="314639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50240" y="483379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www.dhmo.org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93059" y="5602941"/>
            <a:ext cx="78351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great website built as a joke to promote the dangers of water.  A fun cautionary tale about not believing everything you read on the Internet.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00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94860" y="162174"/>
            <a:ext cx="36349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b="1" smtClean="0">
                <a:latin typeface="+mj-lt"/>
              </a:rPr>
              <a:t>Reinforcement</a:t>
            </a:r>
            <a:endParaRPr lang="en-US" sz="44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3741" y="1344706"/>
            <a:ext cx="81489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What topics in your area of expertise are you likely to find misleading or inaccurate information about on the Internet?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What can you do to engage students in some critical thinking about this topic?</a:t>
            </a:r>
          </a:p>
        </p:txBody>
      </p:sp>
    </p:spTree>
    <p:extLst>
      <p:ext uri="{BB962C8B-B14F-4D97-AF65-F5344CB8AC3E}">
        <p14:creationId xmlns:p14="http://schemas.microsoft.com/office/powerpoint/2010/main" val="2551678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</TotalTime>
  <Words>251</Words>
  <Application>Microsoft Office PowerPoint</Application>
  <PresentationFormat>On-screen Show (4:3)</PresentationFormat>
  <Paragraphs>36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Houston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Watts</dc:creator>
  <cp:lastModifiedBy>Donna</cp:lastModifiedBy>
  <cp:revision>46</cp:revision>
  <dcterms:created xsi:type="dcterms:W3CDTF">2011-10-03T13:05:40Z</dcterms:created>
  <dcterms:modified xsi:type="dcterms:W3CDTF">2015-07-19T22:53:16Z</dcterms:modified>
</cp:coreProperties>
</file>