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DDDD"/>
    <a:srgbClr val="C0C0C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5" d="100"/>
          <a:sy n="85" d="100"/>
        </p:scale>
        <p:origin x="-634"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01FC11-5146-4725-AF45-10E213E7FAEF}" type="datetimeFigureOut">
              <a:rPr lang="en-US" smtClean="0"/>
              <a:t>7/8/2015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3D881B-FAF3-4115-B305-07695DAD36E2}" type="slidenum">
              <a:rPr lang="en-US" smtClean="0"/>
              <a:t>‹#›</a:t>
            </a:fld>
            <a:endParaRPr lang="en-US"/>
          </a:p>
        </p:txBody>
      </p:sp>
    </p:spTree>
    <p:extLst>
      <p:ext uri="{BB962C8B-B14F-4D97-AF65-F5344CB8AC3E}">
        <p14:creationId xmlns:p14="http://schemas.microsoft.com/office/powerpoint/2010/main" val="27919381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a:t>
            </a:r>
            <a:r>
              <a:rPr lang="en-US" baseline="0" dirty="0" smtClean="0"/>
              <a:t> can decide the demographic of the professor and </a:t>
            </a:r>
            <a:r>
              <a:rPr lang="en-US" baseline="0" smtClean="0"/>
              <a:t>the student.  A typical choice for the sciences is a white male professor and a minority </a:t>
            </a:r>
            <a:endParaRPr lang="en-US" dirty="0"/>
          </a:p>
        </p:txBody>
      </p:sp>
      <p:sp>
        <p:nvSpPr>
          <p:cNvPr id="4" name="Slide Number Placeholder 3"/>
          <p:cNvSpPr>
            <a:spLocks noGrp="1"/>
          </p:cNvSpPr>
          <p:nvPr>
            <p:ph type="sldNum" sz="quarter" idx="10"/>
          </p:nvPr>
        </p:nvSpPr>
        <p:spPr/>
        <p:txBody>
          <a:bodyPr/>
          <a:lstStyle/>
          <a:p>
            <a:fld id="{6B3D881B-FAF3-4115-B305-07695DAD36E2}" type="slidenum">
              <a:rPr lang="en-US" smtClean="0"/>
              <a:t>8</a:t>
            </a:fld>
            <a:endParaRPr lang="en-US"/>
          </a:p>
        </p:txBody>
      </p:sp>
    </p:spTree>
    <p:extLst>
      <p:ext uri="{BB962C8B-B14F-4D97-AF65-F5344CB8AC3E}">
        <p14:creationId xmlns:p14="http://schemas.microsoft.com/office/powerpoint/2010/main" val="8236478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3D881B-FAF3-4115-B305-07695DAD36E2}" type="slidenum">
              <a:rPr lang="en-US" smtClean="0"/>
              <a:t>9</a:t>
            </a:fld>
            <a:endParaRPr lang="en-US"/>
          </a:p>
        </p:txBody>
      </p:sp>
    </p:spTree>
    <p:extLst>
      <p:ext uri="{BB962C8B-B14F-4D97-AF65-F5344CB8AC3E}">
        <p14:creationId xmlns:p14="http://schemas.microsoft.com/office/powerpoint/2010/main" val="5290204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pic>
        <p:nvPicPr>
          <p:cNvPr id="8" name="Picture 7" descr="NSM secondary.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0" y="228600"/>
            <a:ext cx="4572000" cy="631427"/>
          </a:xfrm>
          <a:prstGeom prst="rect">
            <a:avLst/>
          </a:prstGeom>
        </p:spPr>
      </p:pic>
    </p:spTree>
    <p:extLst>
      <p:ext uri="{BB962C8B-B14F-4D97-AF65-F5344CB8AC3E}">
        <p14:creationId xmlns:p14="http://schemas.microsoft.com/office/powerpoint/2010/main" val="348733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7" name="Picture 6" descr="NSM tertiary_WHITE.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65600" y="6446520"/>
            <a:ext cx="4749800" cy="355600"/>
          </a:xfrm>
          <a:prstGeom prst="rect">
            <a:avLst/>
          </a:prstGeom>
        </p:spPr>
      </p:pic>
    </p:spTree>
    <p:extLst>
      <p:ext uri="{BB962C8B-B14F-4D97-AF65-F5344CB8AC3E}">
        <p14:creationId xmlns:p14="http://schemas.microsoft.com/office/powerpoint/2010/main" val="38580441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0000"/>
        </a:solidFill>
        <a:effectLst/>
      </p:bgPr>
    </p:bg>
    <p:spTree>
      <p:nvGrpSpPr>
        <p:cNvPr id="1" name=""/>
        <p:cNvGrpSpPr/>
        <p:nvPr/>
      </p:nvGrpSpPr>
      <p:grpSpPr>
        <a:xfrm>
          <a:off x="0" y="0"/>
          <a:ext cx="0" cy="0"/>
          <a:chOff x="0" y="0"/>
          <a:chExt cx="0" cy="0"/>
        </a:xfrm>
      </p:grpSpPr>
      <p:sp>
        <p:nvSpPr>
          <p:cNvPr id="9" name="Round Diagonal Corner Rectangle 5"/>
          <p:cNvSpPr/>
          <p:nvPr userDrawn="1"/>
        </p:nvSpPr>
        <p:spPr>
          <a:xfrm>
            <a:off x="0" y="-4704"/>
            <a:ext cx="8915400" cy="6405503"/>
          </a:xfrm>
          <a:custGeom>
            <a:avLst/>
            <a:gdLst>
              <a:gd name="connsiteX0" fmla="*/ 838505 w 8686800"/>
              <a:gd name="connsiteY0" fmla="*/ 0 h 6400800"/>
              <a:gd name="connsiteX1" fmla="*/ 8686800 w 8686800"/>
              <a:gd name="connsiteY1" fmla="*/ 0 h 6400800"/>
              <a:gd name="connsiteX2" fmla="*/ 8686800 w 8686800"/>
              <a:gd name="connsiteY2" fmla="*/ 0 h 6400800"/>
              <a:gd name="connsiteX3" fmla="*/ 8686800 w 8686800"/>
              <a:gd name="connsiteY3" fmla="*/ 5562295 h 6400800"/>
              <a:gd name="connsiteX4" fmla="*/ 7848295 w 8686800"/>
              <a:gd name="connsiteY4" fmla="*/ 6400800 h 6400800"/>
              <a:gd name="connsiteX5" fmla="*/ 0 w 8686800"/>
              <a:gd name="connsiteY5" fmla="*/ 6400800 h 6400800"/>
              <a:gd name="connsiteX6" fmla="*/ 0 w 8686800"/>
              <a:gd name="connsiteY6" fmla="*/ 6400800 h 6400800"/>
              <a:gd name="connsiteX7" fmla="*/ 0 w 8686800"/>
              <a:gd name="connsiteY7" fmla="*/ 838505 h 6400800"/>
              <a:gd name="connsiteX8" fmla="*/ 838505 w 8686800"/>
              <a:gd name="connsiteY8" fmla="*/ 0 h 6400800"/>
              <a:gd name="connsiteX0" fmla="*/ 838505 w 8686800"/>
              <a:gd name="connsiteY0" fmla="*/ 0 h 6400800"/>
              <a:gd name="connsiteX1" fmla="*/ 8686800 w 8686800"/>
              <a:gd name="connsiteY1" fmla="*/ 0 h 6400800"/>
              <a:gd name="connsiteX2" fmla="*/ 8686800 w 8686800"/>
              <a:gd name="connsiteY2" fmla="*/ 0 h 6400800"/>
              <a:gd name="connsiteX3" fmla="*/ 8686800 w 8686800"/>
              <a:gd name="connsiteY3" fmla="*/ 5562295 h 6400800"/>
              <a:gd name="connsiteX4" fmla="*/ 7848295 w 8686800"/>
              <a:gd name="connsiteY4" fmla="*/ 6400800 h 6400800"/>
              <a:gd name="connsiteX5" fmla="*/ 0 w 8686800"/>
              <a:gd name="connsiteY5" fmla="*/ 6400800 h 6400800"/>
              <a:gd name="connsiteX6" fmla="*/ 0 w 8686800"/>
              <a:gd name="connsiteY6" fmla="*/ 6400800 h 6400800"/>
              <a:gd name="connsiteX7" fmla="*/ 838505 w 8686800"/>
              <a:gd name="connsiteY7" fmla="*/ 0 h 6400800"/>
              <a:gd name="connsiteX0" fmla="*/ 1246 w 8686800"/>
              <a:gd name="connsiteY0" fmla="*/ 9408 h 6400800"/>
              <a:gd name="connsiteX1" fmla="*/ 8686800 w 8686800"/>
              <a:gd name="connsiteY1" fmla="*/ 0 h 6400800"/>
              <a:gd name="connsiteX2" fmla="*/ 8686800 w 8686800"/>
              <a:gd name="connsiteY2" fmla="*/ 0 h 6400800"/>
              <a:gd name="connsiteX3" fmla="*/ 8686800 w 8686800"/>
              <a:gd name="connsiteY3" fmla="*/ 5562295 h 6400800"/>
              <a:gd name="connsiteX4" fmla="*/ 7848295 w 8686800"/>
              <a:gd name="connsiteY4" fmla="*/ 6400800 h 6400800"/>
              <a:gd name="connsiteX5" fmla="*/ 0 w 8686800"/>
              <a:gd name="connsiteY5" fmla="*/ 6400800 h 6400800"/>
              <a:gd name="connsiteX6" fmla="*/ 0 w 8686800"/>
              <a:gd name="connsiteY6" fmla="*/ 6400800 h 6400800"/>
              <a:gd name="connsiteX7" fmla="*/ 1246 w 8686800"/>
              <a:gd name="connsiteY7" fmla="*/ 9408 h 6400800"/>
              <a:gd name="connsiteX0" fmla="*/ 1246 w 8686800"/>
              <a:gd name="connsiteY0" fmla="*/ 9408 h 6400800"/>
              <a:gd name="connsiteX1" fmla="*/ 8686800 w 8686800"/>
              <a:gd name="connsiteY1" fmla="*/ 0 h 6400800"/>
              <a:gd name="connsiteX2" fmla="*/ 8686800 w 8686800"/>
              <a:gd name="connsiteY2" fmla="*/ 0 h 6400800"/>
              <a:gd name="connsiteX3" fmla="*/ 8686800 w 8686800"/>
              <a:gd name="connsiteY3" fmla="*/ 5562295 h 6400800"/>
              <a:gd name="connsiteX4" fmla="*/ 7848295 w 8686800"/>
              <a:gd name="connsiteY4" fmla="*/ 6400800 h 6400800"/>
              <a:gd name="connsiteX5" fmla="*/ 0 w 8686800"/>
              <a:gd name="connsiteY5" fmla="*/ 6400800 h 6400800"/>
              <a:gd name="connsiteX6" fmla="*/ 0 w 8686800"/>
              <a:gd name="connsiteY6" fmla="*/ 6400800 h 6400800"/>
              <a:gd name="connsiteX7" fmla="*/ 1246 w 8686800"/>
              <a:gd name="connsiteY7" fmla="*/ 9408 h 6400800"/>
              <a:gd name="connsiteX0" fmla="*/ 799558 w 9485112"/>
              <a:gd name="connsiteY0" fmla="*/ 9408 h 6400800"/>
              <a:gd name="connsiteX1" fmla="*/ 9485112 w 9485112"/>
              <a:gd name="connsiteY1" fmla="*/ 0 h 6400800"/>
              <a:gd name="connsiteX2" fmla="*/ 9485112 w 9485112"/>
              <a:gd name="connsiteY2" fmla="*/ 0 h 6400800"/>
              <a:gd name="connsiteX3" fmla="*/ 9485112 w 9485112"/>
              <a:gd name="connsiteY3" fmla="*/ 5562295 h 6400800"/>
              <a:gd name="connsiteX4" fmla="*/ 8646607 w 9485112"/>
              <a:gd name="connsiteY4" fmla="*/ 6400800 h 6400800"/>
              <a:gd name="connsiteX5" fmla="*/ 798312 w 9485112"/>
              <a:gd name="connsiteY5" fmla="*/ 6400800 h 6400800"/>
              <a:gd name="connsiteX6" fmla="*/ 798312 w 9485112"/>
              <a:gd name="connsiteY6" fmla="*/ 6400800 h 6400800"/>
              <a:gd name="connsiteX7" fmla="*/ 799558 w 9485112"/>
              <a:gd name="connsiteY7" fmla="*/ 9408 h 6400800"/>
              <a:gd name="connsiteX0" fmla="*/ 1246 w 8686800"/>
              <a:gd name="connsiteY0" fmla="*/ 9408 h 6400800"/>
              <a:gd name="connsiteX1" fmla="*/ 8686800 w 8686800"/>
              <a:gd name="connsiteY1" fmla="*/ 0 h 6400800"/>
              <a:gd name="connsiteX2" fmla="*/ 8686800 w 8686800"/>
              <a:gd name="connsiteY2" fmla="*/ 0 h 6400800"/>
              <a:gd name="connsiteX3" fmla="*/ 8686800 w 8686800"/>
              <a:gd name="connsiteY3" fmla="*/ 5562295 h 6400800"/>
              <a:gd name="connsiteX4" fmla="*/ 7848295 w 8686800"/>
              <a:gd name="connsiteY4" fmla="*/ 6400800 h 6400800"/>
              <a:gd name="connsiteX5" fmla="*/ 0 w 8686800"/>
              <a:gd name="connsiteY5" fmla="*/ 6400800 h 6400800"/>
              <a:gd name="connsiteX6" fmla="*/ 0 w 8686800"/>
              <a:gd name="connsiteY6" fmla="*/ 6400800 h 6400800"/>
              <a:gd name="connsiteX7" fmla="*/ 1246 w 8686800"/>
              <a:gd name="connsiteY7" fmla="*/ 9408 h 6400800"/>
              <a:gd name="connsiteX0" fmla="*/ 1 w 8897221"/>
              <a:gd name="connsiteY0" fmla="*/ 0 h 6461947"/>
              <a:gd name="connsiteX1" fmla="*/ 8897221 w 8897221"/>
              <a:gd name="connsiteY1" fmla="*/ 61147 h 6461947"/>
              <a:gd name="connsiteX2" fmla="*/ 8897221 w 8897221"/>
              <a:gd name="connsiteY2" fmla="*/ 61147 h 6461947"/>
              <a:gd name="connsiteX3" fmla="*/ 8897221 w 8897221"/>
              <a:gd name="connsiteY3" fmla="*/ 5623442 h 6461947"/>
              <a:gd name="connsiteX4" fmla="*/ 8058716 w 8897221"/>
              <a:gd name="connsiteY4" fmla="*/ 6461947 h 6461947"/>
              <a:gd name="connsiteX5" fmla="*/ 210421 w 8897221"/>
              <a:gd name="connsiteY5" fmla="*/ 6461947 h 6461947"/>
              <a:gd name="connsiteX6" fmla="*/ 210421 w 8897221"/>
              <a:gd name="connsiteY6" fmla="*/ 6461947 h 6461947"/>
              <a:gd name="connsiteX7" fmla="*/ 1 w 8897221"/>
              <a:gd name="connsiteY7" fmla="*/ 0 h 6461947"/>
              <a:gd name="connsiteX0" fmla="*/ 537469 w 8686800"/>
              <a:gd name="connsiteY0" fmla="*/ 333964 h 6400800"/>
              <a:gd name="connsiteX1" fmla="*/ 8686800 w 8686800"/>
              <a:gd name="connsiteY1" fmla="*/ 0 h 6400800"/>
              <a:gd name="connsiteX2" fmla="*/ 8686800 w 8686800"/>
              <a:gd name="connsiteY2" fmla="*/ 0 h 6400800"/>
              <a:gd name="connsiteX3" fmla="*/ 8686800 w 8686800"/>
              <a:gd name="connsiteY3" fmla="*/ 5562295 h 6400800"/>
              <a:gd name="connsiteX4" fmla="*/ 7848295 w 8686800"/>
              <a:gd name="connsiteY4" fmla="*/ 6400800 h 6400800"/>
              <a:gd name="connsiteX5" fmla="*/ 0 w 8686800"/>
              <a:gd name="connsiteY5" fmla="*/ 6400800 h 6400800"/>
              <a:gd name="connsiteX6" fmla="*/ 0 w 8686800"/>
              <a:gd name="connsiteY6" fmla="*/ 6400800 h 6400800"/>
              <a:gd name="connsiteX7" fmla="*/ 537469 w 8686800"/>
              <a:gd name="connsiteY7" fmla="*/ 333964 h 6400800"/>
              <a:gd name="connsiteX0" fmla="*/ 1247 w 8686800"/>
              <a:gd name="connsiteY0" fmla="*/ 0 h 6405503"/>
              <a:gd name="connsiteX1" fmla="*/ 8686800 w 8686800"/>
              <a:gd name="connsiteY1" fmla="*/ 4703 h 6405503"/>
              <a:gd name="connsiteX2" fmla="*/ 8686800 w 8686800"/>
              <a:gd name="connsiteY2" fmla="*/ 4703 h 6405503"/>
              <a:gd name="connsiteX3" fmla="*/ 8686800 w 8686800"/>
              <a:gd name="connsiteY3" fmla="*/ 5566998 h 6405503"/>
              <a:gd name="connsiteX4" fmla="*/ 7848295 w 8686800"/>
              <a:gd name="connsiteY4" fmla="*/ 6405503 h 6405503"/>
              <a:gd name="connsiteX5" fmla="*/ 0 w 8686800"/>
              <a:gd name="connsiteY5" fmla="*/ 6405503 h 6405503"/>
              <a:gd name="connsiteX6" fmla="*/ 0 w 8686800"/>
              <a:gd name="connsiteY6" fmla="*/ 6405503 h 6405503"/>
              <a:gd name="connsiteX7" fmla="*/ 1247 w 8686800"/>
              <a:gd name="connsiteY7" fmla="*/ 0 h 64055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686800" h="6405503">
                <a:moveTo>
                  <a:pt x="1247" y="0"/>
                </a:moveTo>
                <a:lnTo>
                  <a:pt x="8686800" y="4703"/>
                </a:lnTo>
                <a:lnTo>
                  <a:pt x="8686800" y="4703"/>
                </a:lnTo>
                <a:lnTo>
                  <a:pt x="8686800" y="5566998"/>
                </a:lnTo>
                <a:cubicBezTo>
                  <a:pt x="8686800" y="6030092"/>
                  <a:pt x="8311389" y="6405503"/>
                  <a:pt x="7848295" y="6405503"/>
                </a:cubicBezTo>
                <a:lnTo>
                  <a:pt x="0" y="6405503"/>
                </a:lnTo>
                <a:lnTo>
                  <a:pt x="0" y="6405503"/>
                </a:lnTo>
                <a:cubicBezTo>
                  <a:pt x="208" y="5340271"/>
                  <a:pt x="624" y="3195696"/>
                  <a:pt x="1247" y="0"/>
                </a:cubicBezTo>
                <a:close/>
              </a:path>
            </a:pathLst>
          </a:custGeom>
          <a:solidFill>
            <a:schemeClr val="bg1"/>
          </a:solidFill>
          <a:ln>
            <a:noFill/>
          </a:ln>
          <a:effectLst>
            <a:outerShdw blurRad="40005" dist="22987" dir="5400000" algn="tl" rotWithShape="0">
              <a:srgbClr val="000000">
                <a:alpha val="35000"/>
              </a:srgbClr>
            </a:outerShdw>
          </a:effectLst>
        </p:spPr>
        <p:style>
          <a:lnRef idx="1">
            <a:schemeClr val="dk1"/>
          </a:lnRef>
          <a:fillRef idx="3">
            <a:schemeClr val="dk1"/>
          </a:fillRef>
          <a:effectRef idx="2">
            <a:schemeClr val="dk1"/>
          </a:effectRef>
          <a:fontRef idx="minor">
            <a:schemeClr val="lt1"/>
          </a:fontRef>
        </p:style>
        <p:txBody>
          <a:bodyPr/>
          <a:lstStyle/>
          <a:p>
            <a:endParaRPr lang="en-US"/>
          </a:p>
        </p:txBody>
      </p:sp>
    </p:spTree>
    <p:extLst>
      <p:ext uri="{BB962C8B-B14F-4D97-AF65-F5344CB8AC3E}">
        <p14:creationId xmlns:p14="http://schemas.microsoft.com/office/powerpoint/2010/main" val="1388746925"/>
      </p:ext>
    </p:extLst>
  </p:cSld>
  <p:clrMap bg1="lt1" tx1="dk1" bg2="lt2" tx2="dk2" accent1="accent1" accent2="accent2" accent3="accent3" accent4="accent4" accent5="accent5" accent6="accent6" hlink="hlink" folHlink="folHlink"/>
  <p:sldLayoutIdLst>
    <p:sldLayoutId id="2147483709" r:id="rId1"/>
    <p:sldLayoutId id="2147483710" r:id="rId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uh.edu/ir/reports/facts-at-a-glance/Fall_2012_Facts.pdf"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dictionary.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2"/>
          <p:cNvSpPr txBox="1">
            <a:spLocks/>
          </p:cNvSpPr>
          <p:nvPr/>
        </p:nvSpPr>
        <p:spPr>
          <a:xfrm>
            <a:off x="123825" y="1246188"/>
            <a:ext cx="8639175"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4800" b="1" dirty="0" smtClean="0">
                <a:solidFill>
                  <a:schemeClr val="bg1">
                    <a:lumMod val="50000"/>
                  </a:schemeClr>
                </a:solidFill>
              </a:rPr>
              <a:t>Understanding Cultural Competence in the Classroom</a:t>
            </a:r>
            <a:endParaRPr lang="en-US" sz="4800" b="1" dirty="0">
              <a:solidFill>
                <a:schemeClr val="bg1">
                  <a:lumMod val="50000"/>
                </a:schemeClr>
              </a:solidFill>
            </a:endParaRPr>
          </a:p>
        </p:txBody>
      </p:sp>
      <p:sp>
        <p:nvSpPr>
          <p:cNvPr id="9" name="TextBox 8"/>
          <p:cNvSpPr txBox="1"/>
          <p:nvPr/>
        </p:nvSpPr>
        <p:spPr>
          <a:xfrm>
            <a:off x="1714500" y="3294063"/>
            <a:ext cx="5867400" cy="2062103"/>
          </a:xfrm>
          <a:prstGeom prst="rect">
            <a:avLst/>
          </a:prstGeom>
          <a:noFill/>
        </p:spPr>
        <p:txBody>
          <a:bodyPr wrap="square" rtlCol="0">
            <a:spAutoFit/>
          </a:bodyPr>
          <a:lstStyle/>
          <a:p>
            <a:pPr algn="ctr"/>
            <a:r>
              <a:rPr lang="en-US" sz="3200" b="1" dirty="0" smtClean="0">
                <a:solidFill>
                  <a:schemeClr val="bg1">
                    <a:lumMod val="50000"/>
                  </a:schemeClr>
                </a:solidFill>
              </a:rPr>
              <a:t>Faculty Development Workshop</a:t>
            </a:r>
          </a:p>
          <a:p>
            <a:pPr algn="ctr"/>
            <a:r>
              <a:rPr lang="en-US" sz="2800" b="1" dirty="0" smtClean="0">
                <a:solidFill>
                  <a:schemeClr val="bg1">
                    <a:lumMod val="50000"/>
                  </a:schemeClr>
                </a:solidFill>
              </a:rPr>
              <a:t>April 5, 2013</a:t>
            </a:r>
            <a:endParaRPr lang="en-US" sz="2800" b="1" dirty="0">
              <a:solidFill>
                <a:schemeClr val="bg1">
                  <a:lumMod val="50000"/>
                </a:schemeClr>
              </a:solidFill>
            </a:endParaRPr>
          </a:p>
          <a:p>
            <a:pPr algn="ctr"/>
            <a:endParaRPr lang="en-US" sz="3200" b="1" dirty="0" smtClean="0">
              <a:solidFill>
                <a:schemeClr val="bg1">
                  <a:lumMod val="50000"/>
                </a:schemeClr>
              </a:solidFill>
            </a:endParaRPr>
          </a:p>
          <a:p>
            <a:pPr algn="ctr"/>
            <a:endParaRPr lang="en-US" sz="3200" b="1" i="1" dirty="0">
              <a:solidFill>
                <a:schemeClr val="bg1">
                  <a:lumMod val="50000"/>
                </a:schemeClr>
              </a:solidFill>
            </a:endParaRPr>
          </a:p>
        </p:txBody>
      </p:sp>
      <p:sp>
        <p:nvSpPr>
          <p:cNvPr id="6" name="TextBox 9"/>
          <p:cNvSpPr txBox="1"/>
          <p:nvPr/>
        </p:nvSpPr>
        <p:spPr>
          <a:xfrm>
            <a:off x="1993446" y="4652584"/>
            <a:ext cx="5157108" cy="156966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2400" b="1" i="1" dirty="0">
                <a:solidFill>
                  <a:schemeClr val="bg1">
                    <a:lumMod val="50000"/>
                  </a:schemeClr>
                </a:solidFill>
              </a:rPr>
              <a:t>Donna L. Pattison, </a:t>
            </a:r>
            <a:r>
              <a:rPr lang="en-US" sz="2400" b="1" i="1" dirty="0" smtClean="0">
                <a:solidFill>
                  <a:schemeClr val="bg1">
                    <a:lumMod val="50000"/>
                  </a:schemeClr>
                </a:solidFill>
              </a:rPr>
              <a:t>PhD</a:t>
            </a:r>
          </a:p>
          <a:p>
            <a:pPr algn="ctr"/>
            <a:r>
              <a:rPr lang="en-US" sz="2400" b="1" i="1" dirty="0" smtClean="0">
                <a:solidFill>
                  <a:schemeClr val="bg1">
                    <a:lumMod val="50000"/>
                  </a:schemeClr>
                </a:solidFill>
              </a:rPr>
              <a:t>Instructional Professor</a:t>
            </a:r>
          </a:p>
          <a:p>
            <a:pPr algn="ctr"/>
            <a:r>
              <a:rPr lang="en-US" sz="2400" b="1" i="1" dirty="0" smtClean="0">
                <a:solidFill>
                  <a:schemeClr val="bg1">
                    <a:lumMod val="50000"/>
                  </a:schemeClr>
                </a:solidFill>
              </a:rPr>
              <a:t>Department of Biology &amp; Biochemistry</a:t>
            </a:r>
            <a:endParaRPr lang="en-US" sz="2400" b="1" i="1" dirty="0">
              <a:solidFill>
                <a:schemeClr val="bg1">
                  <a:lumMod val="50000"/>
                </a:schemeClr>
              </a:solidFill>
            </a:endParaRPr>
          </a:p>
          <a:p>
            <a:pPr algn="ctr"/>
            <a:endParaRPr lang="en-US" sz="2400" dirty="0"/>
          </a:p>
        </p:txBody>
      </p:sp>
    </p:spTree>
    <p:extLst>
      <p:ext uri="{BB962C8B-B14F-4D97-AF65-F5344CB8AC3E}">
        <p14:creationId xmlns:p14="http://schemas.microsoft.com/office/powerpoint/2010/main" val="2115998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8782" y="228600"/>
            <a:ext cx="8347046" cy="1200329"/>
          </a:xfrm>
          <a:prstGeom prst="rect">
            <a:avLst/>
          </a:prstGeom>
          <a:noFill/>
        </p:spPr>
        <p:txBody>
          <a:bodyPr wrap="square" rtlCol="0">
            <a:spAutoFit/>
          </a:bodyPr>
          <a:lstStyle/>
          <a:p>
            <a:pPr algn="ctr"/>
            <a:r>
              <a:rPr lang="en-US" sz="3600" b="1" dirty="0" smtClean="0"/>
              <a:t>Common Characteristics of Culturally Competent Educators</a:t>
            </a:r>
            <a:endParaRPr lang="en-US" sz="3600" b="1" dirty="0"/>
          </a:p>
        </p:txBody>
      </p:sp>
      <p:sp>
        <p:nvSpPr>
          <p:cNvPr id="5" name="TextBox 4"/>
          <p:cNvSpPr txBox="1"/>
          <p:nvPr/>
        </p:nvSpPr>
        <p:spPr>
          <a:xfrm>
            <a:off x="1490444" y="1543574"/>
            <a:ext cx="6324600" cy="4154984"/>
          </a:xfrm>
          <a:prstGeom prst="rect">
            <a:avLst/>
          </a:prstGeom>
          <a:noFill/>
        </p:spPr>
        <p:txBody>
          <a:bodyPr wrap="square" rtlCol="0">
            <a:spAutoFit/>
          </a:bodyPr>
          <a:lstStyle/>
          <a:p>
            <a:pPr marL="342900" indent="-342900">
              <a:buAutoNum type="arabicPeriod"/>
            </a:pPr>
            <a:r>
              <a:rPr lang="en-US" sz="2400" dirty="0" smtClean="0"/>
              <a:t>Use active learning</a:t>
            </a:r>
          </a:p>
          <a:p>
            <a:pPr marL="342900" indent="-342900">
              <a:buAutoNum type="arabicPeriod"/>
            </a:pPr>
            <a:r>
              <a:rPr lang="en-US" sz="2400" dirty="0" smtClean="0"/>
              <a:t>Develop a learning community in the classroom</a:t>
            </a:r>
          </a:p>
          <a:p>
            <a:pPr marL="342900" indent="-342900">
              <a:buAutoNum type="arabicPeriod"/>
            </a:pPr>
            <a:r>
              <a:rPr lang="en-US" sz="2400" dirty="0" smtClean="0"/>
              <a:t>Modify curriculum and instruction to match student learning styles</a:t>
            </a:r>
          </a:p>
          <a:p>
            <a:pPr marL="342900" indent="-342900">
              <a:buAutoNum type="arabicPeriod"/>
            </a:pPr>
            <a:r>
              <a:rPr lang="en-US" sz="2400" dirty="0" smtClean="0"/>
              <a:t>Maintain high expectations for all students</a:t>
            </a:r>
          </a:p>
          <a:p>
            <a:pPr marL="342900" indent="-342900">
              <a:buAutoNum type="arabicPeriod"/>
            </a:pPr>
            <a:r>
              <a:rPr lang="en-US" sz="2400" dirty="0" smtClean="0"/>
              <a:t>View culture as an asset to the learning environment</a:t>
            </a:r>
          </a:p>
          <a:p>
            <a:pPr marL="342900" indent="-342900">
              <a:buAutoNum type="arabicPeriod"/>
            </a:pPr>
            <a:r>
              <a:rPr lang="en-US" sz="2400" dirty="0" smtClean="0"/>
              <a:t>Generate cultural connections within the framework of teaching</a:t>
            </a:r>
          </a:p>
          <a:p>
            <a:pPr marL="342900" indent="-342900"/>
            <a:endParaRPr lang="en-US" sz="2400" dirty="0"/>
          </a:p>
        </p:txBody>
      </p:sp>
      <p:sp>
        <p:nvSpPr>
          <p:cNvPr id="6" name="TextBox 5"/>
          <p:cNvSpPr txBox="1"/>
          <p:nvPr/>
        </p:nvSpPr>
        <p:spPr>
          <a:xfrm>
            <a:off x="1406205" y="5533667"/>
            <a:ext cx="6172200" cy="923330"/>
          </a:xfrm>
          <a:prstGeom prst="rect">
            <a:avLst/>
          </a:prstGeom>
          <a:noFill/>
        </p:spPr>
        <p:txBody>
          <a:bodyPr wrap="square" rtlCol="0">
            <a:spAutoFit/>
          </a:bodyPr>
          <a:lstStyle/>
          <a:p>
            <a:r>
              <a:rPr lang="en-US" dirty="0" smtClean="0"/>
              <a:t>Allen, D. and Tanner, K. (2007) Transformations:  Approaches to College Science Teaching.  </a:t>
            </a:r>
            <a:r>
              <a:rPr lang="en-US" i="1" dirty="0" smtClean="0"/>
              <a:t>Chapter 14 Cultural Competence in the College Biology Classroom.</a:t>
            </a:r>
            <a:endParaRPr lang="en-US" i="1" dirty="0"/>
          </a:p>
        </p:txBody>
      </p:sp>
    </p:spTree>
    <p:extLst>
      <p:ext uri="{BB962C8B-B14F-4D97-AF65-F5344CB8AC3E}">
        <p14:creationId xmlns:p14="http://schemas.microsoft.com/office/powerpoint/2010/main" val="35548135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05187" y="11077"/>
            <a:ext cx="6553200" cy="369332"/>
          </a:xfrm>
          <a:prstGeom prst="rect">
            <a:avLst/>
          </a:prstGeom>
          <a:noFill/>
        </p:spPr>
        <p:txBody>
          <a:bodyPr wrap="square" rtlCol="0">
            <a:spAutoFit/>
          </a:bodyPr>
          <a:lstStyle/>
          <a:p>
            <a:pPr algn="ctr"/>
            <a:r>
              <a:rPr lang="en-US" b="1" dirty="0" smtClean="0"/>
              <a:t>Maintaining High Expectations for All Students </a:t>
            </a:r>
            <a:endParaRPr lang="en-US" b="1" dirty="0"/>
          </a:p>
        </p:txBody>
      </p:sp>
      <p:sp>
        <p:nvSpPr>
          <p:cNvPr id="5" name="TextBox 4"/>
          <p:cNvSpPr txBox="1"/>
          <p:nvPr/>
        </p:nvSpPr>
        <p:spPr>
          <a:xfrm>
            <a:off x="1533787" y="544477"/>
            <a:ext cx="5943600" cy="4801314"/>
          </a:xfrm>
          <a:prstGeom prst="rect">
            <a:avLst/>
          </a:prstGeom>
          <a:noFill/>
        </p:spPr>
        <p:txBody>
          <a:bodyPr wrap="square" rtlCol="0">
            <a:spAutoFit/>
          </a:bodyPr>
          <a:lstStyle/>
          <a:p>
            <a:r>
              <a:rPr lang="en-US" b="1" u="sng" dirty="0" smtClean="0"/>
              <a:t>Pitfall:</a:t>
            </a:r>
          </a:p>
          <a:p>
            <a:endParaRPr lang="en-US" dirty="0"/>
          </a:p>
          <a:p>
            <a:r>
              <a:rPr lang="en-US" u="sng" dirty="0" smtClean="0"/>
              <a:t>The microscope:</a:t>
            </a:r>
          </a:p>
          <a:p>
            <a:r>
              <a:rPr lang="en-US" dirty="0" smtClean="0"/>
              <a:t>Explaining to one student how to focus the microscope </a:t>
            </a:r>
            <a:r>
              <a:rPr lang="en-US" dirty="0" err="1" smtClean="0"/>
              <a:t>vs</a:t>
            </a:r>
            <a:r>
              <a:rPr lang="en-US" dirty="0" smtClean="0"/>
              <a:t> focusing it for another student.  </a:t>
            </a:r>
          </a:p>
          <a:p>
            <a:endParaRPr lang="en-US" dirty="0"/>
          </a:p>
          <a:p>
            <a:r>
              <a:rPr lang="en-US" u="sng" dirty="0" smtClean="0"/>
              <a:t>Topic assignment:</a:t>
            </a:r>
          </a:p>
          <a:p>
            <a:r>
              <a:rPr lang="en-US" dirty="0" smtClean="0"/>
              <a:t>Challenging assignment to the “best” students and lesser topics for “other” students</a:t>
            </a:r>
          </a:p>
          <a:p>
            <a:endParaRPr lang="en-US" dirty="0"/>
          </a:p>
          <a:p>
            <a:r>
              <a:rPr lang="en-US" u="sng" dirty="0" smtClean="0"/>
              <a:t>Open discussion:</a:t>
            </a:r>
          </a:p>
          <a:p>
            <a:r>
              <a:rPr lang="en-US" dirty="0" smtClean="0"/>
              <a:t>Inadvertently calling on men more often than women in the classroom or vice versa.</a:t>
            </a:r>
            <a:endParaRPr lang="en-US" dirty="0"/>
          </a:p>
          <a:p>
            <a:endParaRPr lang="en-US" dirty="0" smtClean="0"/>
          </a:p>
          <a:p>
            <a:r>
              <a:rPr lang="en-US" dirty="0" smtClean="0"/>
              <a:t>Addressing answers to men rather than the woman who asked or vice versa.</a:t>
            </a:r>
          </a:p>
          <a:p>
            <a:endParaRPr lang="en-US" b="1" u="sng" dirty="0"/>
          </a:p>
        </p:txBody>
      </p:sp>
      <p:sp>
        <p:nvSpPr>
          <p:cNvPr id="6" name="TextBox 5"/>
          <p:cNvSpPr txBox="1"/>
          <p:nvPr/>
        </p:nvSpPr>
        <p:spPr>
          <a:xfrm>
            <a:off x="1457587" y="5954677"/>
            <a:ext cx="6172200" cy="461665"/>
          </a:xfrm>
          <a:prstGeom prst="rect">
            <a:avLst/>
          </a:prstGeom>
          <a:noFill/>
        </p:spPr>
        <p:txBody>
          <a:bodyPr wrap="square" rtlCol="0">
            <a:spAutoFit/>
          </a:bodyPr>
          <a:lstStyle/>
          <a:p>
            <a:r>
              <a:rPr lang="en-US" sz="1200" dirty="0" smtClean="0"/>
              <a:t>Allen, D. and Tanner, K. (2007) Transformations:  Approaches to College Science Teaching.  </a:t>
            </a:r>
            <a:r>
              <a:rPr lang="en-US" sz="1200" i="1" dirty="0" smtClean="0"/>
              <a:t>Chapter 14 Cultural Competence in the College Biology Classroom.</a:t>
            </a:r>
            <a:endParaRPr lang="en-US" sz="1200" i="1" dirty="0"/>
          </a:p>
        </p:txBody>
      </p:sp>
      <p:sp>
        <p:nvSpPr>
          <p:cNvPr id="7" name="TextBox 6"/>
          <p:cNvSpPr txBox="1"/>
          <p:nvPr/>
        </p:nvSpPr>
        <p:spPr>
          <a:xfrm>
            <a:off x="1609987" y="5345077"/>
            <a:ext cx="5791200" cy="369332"/>
          </a:xfrm>
          <a:prstGeom prst="rect">
            <a:avLst/>
          </a:prstGeom>
          <a:noFill/>
        </p:spPr>
        <p:txBody>
          <a:bodyPr wrap="square" rtlCol="0">
            <a:spAutoFit/>
          </a:bodyPr>
          <a:lstStyle/>
          <a:p>
            <a:r>
              <a:rPr lang="en-US" i="1" dirty="0" smtClean="0"/>
              <a:t>Is there a hint of cultural bias in the examples above</a:t>
            </a:r>
            <a:r>
              <a:rPr lang="en-US" i="1" dirty="0" smtClean="0"/>
              <a:t>?!</a:t>
            </a:r>
            <a:endParaRPr lang="en-US" i="1" dirty="0"/>
          </a:p>
        </p:txBody>
      </p:sp>
    </p:spTree>
    <p:extLst>
      <p:ext uri="{BB962C8B-B14F-4D97-AF65-F5344CB8AC3E}">
        <p14:creationId xmlns:p14="http://schemas.microsoft.com/office/powerpoint/2010/main" val="6439604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1061" y="228600"/>
            <a:ext cx="8464491" cy="646331"/>
          </a:xfrm>
          <a:prstGeom prst="rect">
            <a:avLst/>
          </a:prstGeom>
          <a:noFill/>
        </p:spPr>
        <p:txBody>
          <a:bodyPr wrap="square" rtlCol="0">
            <a:spAutoFit/>
          </a:bodyPr>
          <a:lstStyle/>
          <a:p>
            <a:pPr algn="ctr"/>
            <a:r>
              <a:rPr lang="en-US" sz="3600" b="1" dirty="0" smtClean="0"/>
              <a:t>Developing Your Own Cultural Competence</a:t>
            </a:r>
            <a:endParaRPr lang="en-US" sz="3600" b="1" dirty="0"/>
          </a:p>
        </p:txBody>
      </p:sp>
      <p:sp>
        <p:nvSpPr>
          <p:cNvPr id="5" name="TextBox 4"/>
          <p:cNvSpPr txBox="1"/>
          <p:nvPr/>
        </p:nvSpPr>
        <p:spPr>
          <a:xfrm>
            <a:off x="1741416" y="1082879"/>
            <a:ext cx="5943600" cy="5262979"/>
          </a:xfrm>
          <a:prstGeom prst="rect">
            <a:avLst/>
          </a:prstGeom>
          <a:noFill/>
        </p:spPr>
        <p:txBody>
          <a:bodyPr wrap="square" rtlCol="0">
            <a:spAutoFit/>
          </a:bodyPr>
          <a:lstStyle/>
          <a:p>
            <a:pPr marL="342900" indent="-342900">
              <a:buAutoNum type="arabicPeriod"/>
            </a:pPr>
            <a:r>
              <a:rPr lang="en-US" sz="2400" dirty="0" smtClean="0"/>
              <a:t>Take time to reflect on your habits and thoughts of mind.  Be honest with yourself. What do you believe?  What experiences have you had to make you feel that way? Are some of your beliefs actually driven by stereotypes or  television/radio models rather than real life experience?</a:t>
            </a:r>
          </a:p>
          <a:p>
            <a:pPr marL="342900" indent="-342900">
              <a:buAutoNum type="arabicPeriod"/>
            </a:pPr>
            <a:endParaRPr lang="en-US" sz="2400" dirty="0"/>
          </a:p>
          <a:p>
            <a:pPr marL="342900" indent="-342900">
              <a:buAutoNum type="arabicPeriod"/>
            </a:pPr>
            <a:r>
              <a:rPr lang="en-US" sz="2400" dirty="0" smtClean="0"/>
              <a:t>Monitor your language use.</a:t>
            </a:r>
          </a:p>
          <a:p>
            <a:pPr marL="342900" indent="-342900">
              <a:buAutoNum type="arabicPeriod"/>
            </a:pPr>
            <a:endParaRPr lang="en-US" sz="2400" dirty="0"/>
          </a:p>
          <a:p>
            <a:pPr marL="342900" indent="-342900">
              <a:buAutoNum type="arabicPeriod"/>
            </a:pPr>
            <a:r>
              <a:rPr lang="en-US" sz="2400" dirty="0" smtClean="0"/>
              <a:t>Using diverse role models as examples in curriculum.</a:t>
            </a:r>
          </a:p>
          <a:p>
            <a:endParaRPr lang="en-US" sz="2400" dirty="0"/>
          </a:p>
          <a:p>
            <a:pPr marL="342900" indent="-342900"/>
            <a:endParaRPr lang="en-US" sz="2400" dirty="0"/>
          </a:p>
        </p:txBody>
      </p:sp>
    </p:spTree>
    <p:extLst>
      <p:ext uri="{BB962C8B-B14F-4D97-AF65-F5344CB8AC3E}">
        <p14:creationId xmlns:p14="http://schemas.microsoft.com/office/powerpoint/2010/main" val="20410046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34892" y="69907"/>
            <a:ext cx="8538994" cy="1200329"/>
          </a:xfrm>
          <a:prstGeom prst="rect">
            <a:avLst/>
          </a:prstGeom>
          <a:noFill/>
        </p:spPr>
        <p:txBody>
          <a:bodyPr wrap="square" rtlCol="0">
            <a:spAutoFit/>
          </a:bodyPr>
          <a:lstStyle/>
          <a:p>
            <a:pPr algn="ctr"/>
            <a:r>
              <a:rPr lang="en-US" sz="3600" b="1" dirty="0" smtClean="0"/>
              <a:t>Be aware of your patterns </a:t>
            </a:r>
          </a:p>
          <a:p>
            <a:pPr algn="ctr"/>
            <a:r>
              <a:rPr lang="en-US" sz="3600" b="1" dirty="0" smtClean="0"/>
              <a:t>of interaction with students</a:t>
            </a:r>
            <a:endParaRPr lang="en-US" sz="3600" b="1" dirty="0"/>
          </a:p>
        </p:txBody>
      </p:sp>
      <p:sp>
        <p:nvSpPr>
          <p:cNvPr id="6" name="TextBox 5"/>
          <p:cNvSpPr txBox="1"/>
          <p:nvPr/>
        </p:nvSpPr>
        <p:spPr>
          <a:xfrm>
            <a:off x="1467774" y="1612084"/>
            <a:ext cx="6324600" cy="4314001"/>
          </a:xfrm>
          <a:prstGeom prst="rect">
            <a:avLst/>
          </a:prstGeom>
          <a:noFill/>
        </p:spPr>
        <p:txBody>
          <a:bodyPr wrap="square" rtlCol="0">
            <a:spAutoFit/>
          </a:bodyPr>
          <a:lstStyle/>
          <a:p>
            <a:pPr>
              <a:spcAft>
                <a:spcPts val="1000"/>
              </a:spcAft>
              <a:buFont typeface="Arial" pitchFamily="34" charset="0"/>
              <a:buChar char="•"/>
            </a:pPr>
            <a:r>
              <a:rPr lang="en-US" sz="2400" dirty="0" smtClean="0"/>
              <a:t>Who do you call on?</a:t>
            </a:r>
          </a:p>
          <a:p>
            <a:pPr>
              <a:spcAft>
                <a:spcPts val="1000"/>
              </a:spcAft>
              <a:buFont typeface="Arial" pitchFamily="34" charset="0"/>
              <a:buChar char="•"/>
            </a:pPr>
            <a:r>
              <a:rPr lang="en-US" sz="2400" dirty="0" smtClean="0"/>
              <a:t>Who do you praise?</a:t>
            </a:r>
          </a:p>
          <a:p>
            <a:pPr>
              <a:spcAft>
                <a:spcPts val="1000"/>
              </a:spcAft>
              <a:buFont typeface="Arial" pitchFamily="34" charset="0"/>
              <a:buChar char="•"/>
            </a:pPr>
            <a:r>
              <a:rPr lang="en-US" sz="2400" dirty="0" smtClean="0"/>
              <a:t>Who do you correct?</a:t>
            </a:r>
          </a:p>
          <a:p>
            <a:pPr>
              <a:spcAft>
                <a:spcPts val="1000"/>
              </a:spcAft>
              <a:buFont typeface="Arial" pitchFamily="34" charset="0"/>
              <a:buChar char="•"/>
            </a:pPr>
            <a:r>
              <a:rPr lang="en-US" sz="2400" dirty="0" smtClean="0"/>
              <a:t>Whose name do you use when referring to a group project?</a:t>
            </a:r>
          </a:p>
          <a:p>
            <a:pPr>
              <a:spcAft>
                <a:spcPts val="1000"/>
              </a:spcAft>
              <a:buFont typeface="Arial" pitchFamily="34" charset="0"/>
              <a:buChar char="•"/>
            </a:pPr>
            <a:r>
              <a:rPr lang="en-US" sz="2400" dirty="0" smtClean="0"/>
              <a:t>Who do you interact with?</a:t>
            </a:r>
          </a:p>
          <a:p>
            <a:pPr>
              <a:spcAft>
                <a:spcPts val="1000"/>
              </a:spcAft>
              <a:buFont typeface="Arial" pitchFamily="34" charset="0"/>
              <a:buChar char="•"/>
            </a:pPr>
            <a:r>
              <a:rPr lang="en-US" sz="2400" dirty="0" smtClean="0"/>
              <a:t>To whom do you tend to gravitate?</a:t>
            </a:r>
          </a:p>
          <a:p>
            <a:pPr>
              <a:spcAft>
                <a:spcPts val="1000"/>
              </a:spcAft>
              <a:buFont typeface="Arial" pitchFamily="34" charset="0"/>
              <a:buChar char="•"/>
            </a:pPr>
            <a:r>
              <a:rPr lang="en-US" sz="2400" dirty="0" smtClean="0"/>
              <a:t>Whose names do you remember?</a:t>
            </a:r>
          </a:p>
          <a:p>
            <a:pPr>
              <a:spcAft>
                <a:spcPts val="1000"/>
              </a:spcAft>
            </a:pPr>
            <a:endParaRPr lang="en-US" sz="2400" dirty="0"/>
          </a:p>
        </p:txBody>
      </p:sp>
      <p:sp>
        <p:nvSpPr>
          <p:cNvPr id="7" name="TextBox 6"/>
          <p:cNvSpPr txBox="1"/>
          <p:nvPr/>
        </p:nvSpPr>
        <p:spPr>
          <a:xfrm>
            <a:off x="360727" y="5645791"/>
            <a:ext cx="8011486" cy="1107996"/>
          </a:xfrm>
          <a:prstGeom prst="rect">
            <a:avLst/>
          </a:prstGeom>
          <a:noFill/>
        </p:spPr>
        <p:txBody>
          <a:bodyPr wrap="square" rtlCol="0">
            <a:spAutoFit/>
          </a:bodyPr>
          <a:lstStyle/>
          <a:p>
            <a:pPr algn="ctr"/>
            <a:r>
              <a:rPr lang="en-US" sz="2400" dirty="0"/>
              <a:t>The clipboard method:  If the class is small enough, track your interactions as they unfold during class.</a:t>
            </a:r>
          </a:p>
          <a:p>
            <a:pPr algn="ctr"/>
            <a:endParaRPr lang="en-US" dirty="0"/>
          </a:p>
        </p:txBody>
      </p:sp>
      <p:pic>
        <p:nvPicPr>
          <p:cNvPr id="1026" name="Picture 2" descr="C:\Users\Donna\AppData\Local\Microsoft\Windows\Temporary Internet Files\Content.IE5\2U2TPUWV\CLIPBOARDart[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5342" y="3769084"/>
            <a:ext cx="1114063" cy="16407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46776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668" y="211582"/>
            <a:ext cx="8724549" cy="1077218"/>
          </a:xfrm>
          <a:prstGeom prst="rect">
            <a:avLst/>
          </a:prstGeom>
          <a:noFill/>
        </p:spPr>
        <p:txBody>
          <a:bodyPr wrap="square" rtlCol="0">
            <a:spAutoFit/>
          </a:bodyPr>
          <a:lstStyle/>
          <a:p>
            <a:pPr algn="ctr"/>
            <a:r>
              <a:rPr lang="en-US" sz="3200" b="1" dirty="0" smtClean="0"/>
              <a:t>Integrating Cultural Relevance and</a:t>
            </a:r>
          </a:p>
          <a:p>
            <a:pPr algn="ctr"/>
            <a:r>
              <a:rPr lang="en-US" sz="3200" b="1" dirty="0" smtClean="0"/>
              <a:t> Diverse Role Models into Curricula</a:t>
            </a:r>
            <a:endParaRPr lang="en-US" sz="3200" b="1" dirty="0"/>
          </a:p>
        </p:txBody>
      </p:sp>
      <p:sp>
        <p:nvSpPr>
          <p:cNvPr id="5" name="TextBox 4"/>
          <p:cNvSpPr txBox="1"/>
          <p:nvPr/>
        </p:nvSpPr>
        <p:spPr>
          <a:xfrm>
            <a:off x="1397466" y="1826703"/>
            <a:ext cx="6324600" cy="2195473"/>
          </a:xfrm>
          <a:prstGeom prst="rect">
            <a:avLst/>
          </a:prstGeom>
          <a:noFill/>
        </p:spPr>
        <p:txBody>
          <a:bodyPr wrap="square" rtlCol="0">
            <a:spAutoFit/>
          </a:bodyPr>
          <a:lstStyle/>
          <a:p>
            <a:pPr>
              <a:spcAft>
                <a:spcPts val="1000"/>
              </a:spcAft>
              <a:buFont typeface="Arial" pitchFamily="34" charset="0"/>
              <a:buChar char="•"/>
            </a:pPr>
            <a:r>
              <a:rPr lang="en-US" sz="2400" dirty="0" smtClean="0"/>
              <a:t>Provide examples of diverse role models when possible.</a:t>
            </a:r>
          </a:p>
          <a:p>
            <a:pPr>
              <a:spcAft>
                <a:spcPts val="1000"/>
              </a:spcAft>
              <a:buFont typeface="Arial" pitchFamily="34" charset="0"/>
              <a:buChar char="•"/>
            </a:pPr>
            <a:r>
              <a:rPr lang="en-US" sz="2400" dirty="0" smtClean="0"/>
              <a:t>Case studies and problem-based learning can link content to real-world issues.</a:t>
            </a:r>
          </a:p>
          <a:p>
            <a:pPr>
              <a:spcAft>
                <a:spcPts val="1000"/>
              </a:spcAft>
            </a:pPr>
            <a:endParaRPr lang="en-US" sz="2400" dirty="0" smtClean="0"/>
          </a:p>
        </p:txBody>
      </p:sp>
      <p:pic>
        <p:nvPicPr>
          <p:cNvPr id="2051" name="Picture 3" descr="C:\Users\Donna\AppData\Local\Microsoft\Windows\Temporary Internet Files\Content.IE5\5ZC59R0R\hands-on-globe-diversity[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74328" y="4430697"/>
            <a:ext cx="3324225" cy="1771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34093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421235" y="280332"/>
            <a:ext cx="6324600" cy="646331"/>
          </a:xfrm>
          <a:prstGeom prst="rect">
            <a:avLst/>
          </a:prstGeom>
          <a:noFill/>
        </p:spPr>
        <p:txBody>
          <a:bodyPr wrap="square" rtlCol="0">
            <a:spAutoFit/>
          </a:bodyPr>
          <a:lstStyle/>
          <a:p>
            <a:pPr algn="ctr"/>
            <a:r>
              <a:rPr lang="en-US" sz="3600" b="1" dirty="0" smtClean="0"/>
              <a:t>The Pygmalion Effect</a:t>
            </a:r>
            <a:endParaRPr lang="en-US" sz="3600" b="1" dirty="0"/>
          </a:p>
        </p:txBody>
      </p:sp>
      <p:pic>
        <p:nvPicPr>
          <p:cNvPr id="6" name="Picture 2" descr="http://complexandsearching.files.wordpress.com/2009/03/pygmalion-effect.jpg?w=490"/>
          <p:cNvPicPr>
            <a:picLocks noChangeAspect="1" noChangeArrowheads="1"/>
          </p:cNvPicPr>
          <p:nvPr/>
        </p:nvPicPr>
        <p:blipFill>
          <a:blip r:embed="rId2" cstate="print"/>
          <a:srcRect/>
          <a:stretch>
            <a:fillRect/>
          </a:stretch>
        </p:blipFill>
        <p:spPr bwMode="auto">
          <a:xfrm>
            <a:off x="1963025" y="1279842"/>
            <a:ext cx="5507547" cy="4248680"/>
          </a:xfrm>
          <a:prstGeom prst="rect">
            <a:avLst/>
          </a:prstGeom>
          <a:noFill/>
        </p:spPr>
      </p:pic>
      <p:sp>
        <p:nvSpPr>
          <p:cNvPr id="7" name="Rectangle 6"/>
          <p:cNvSpPr/>
          <p:nvPr/>
        </p:nvSpPr>
        <p:spPr>
          <a:xfrm>
            <a:off x="276837" y="5855163"/>
            <a:ext cx="7877262" cy="523220"/>
          </a:xfrm>
          <a:prstGeom prst="rect">
            <a:avLst/>
          </a:prstGeom>
        </p:spPr>
        <p:txBody>
          <a:bodyPr wrap="square">
            <a:spAutoFit/>
          </a:bodyPr>
          <a:lstStyle/>
          <a:p>
            <a:r>
              <a:rPr lang="en-US" sz="1400" dirty="0"/>
              <a:t>http://www.psychologytoday.com/blog/psychology-writers/201210/using-self-fulfilling-prophecies-your-advantage</a:t>
            </a:r>
          </a:p>
        </p:txBody>
      </p:sp>
    </p:spTree>
    <p:extLst>
      <p:ext uri="{BB962C8B-B14F-4D97-AF65-F5344CB8AC3E}">
        <p14:creationId xmlns:p14="http://schemas.microsoft.com/office/powerpoint/2010/main" val="1764873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475326" y="1589714"/>
            <a:ext cx="6187848" cy="1766637"/>
          </a:xfrm>
          <a:prstGeom prst="rect">
            <a:avLst/>
          </a:prstGeom>
        </p:spPr>
        <p:txBody>
          <a:bodyPr wrap="none">
            <a:spAutoFit/>
          </a:bodyPr>
          <a:lstStyle/>
          <a:p>
            <a:pPr marL="0" indent="0" algn="ctr">
              <a:buNone/>
            </a:pPr>
            <a:r>
              <a:rPr lang="en-US" b="1" dirty="0" smtClean="0"/>
              <a:t>Useful resource for faculty training:</a:t>
            </a:r>
          </a:p>
          <a:p>
            <a:pPr marL="0" indent="0" algn="ctr">
              <a:buNone/>
            </a:pPr>
            <a:endParaRPr lang="en-US" b="1" dirty="0"/>
          </a:p>
          <a:p>
            <a:pPr marL="0" indent="0" algn="ctr">
              <a:buNone/>
            </a:pPr>
            <a:r>
              <a:rPr lang="en-US" dirty="0" smtClean="0"/>
              <a:t>http://www.cirtl.net/CaseStudies</a:t>
            </a:r>
            <a:endParaRPr lang="en-US" dirty="0"/>
          </a:p>
        </p:txBody>
      </p:sp>
    </p:spTree>
    <p:extLst>
      <p:ext uri="{BB962C8B-B14F-4D97-AF65-F5344CB8AC3E}">
        <p14:creationId xmlns:p14="http://schemas.microsoft.com/office/powerpoint/2010/main" val="1565798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cstate="print"/>
          <a:srcRect/>
          <a:stretch>
            <a:fillRect/>
          </a:stretch>
        </p:blipFill>
        <p:spPr bwMode="auto">
          <a:xfrm>
            <a:off x="2000250" y="1771650"/>
            <a:ext cx="5728489" cy="3562350"/>
          </a:xfrm>
          <a:prstGeom prst="rect">
            <a:avLst/>
          </a:prstGeom>
          <a:noFill/>
          <a:ln w="9525">
            <a:noFill/>
            <a:miter lim="800000"/>
            <a:headEnd/>
            <a:tailEnd/>
          </a:ln>
        </p:spPr>
      </p:pic>
      <p:sp>
        <p:nvSpPr>
          <p:cNvPr id="4" name="Rectangle 3"/>
          <p:cNvSpPr/>
          <p:nvPr/>
        </p:nvSpPr>
        <p:spPr>
          <a:xfrm>
            <a:off x="2362200" y="5562600"/>
            <a:ext cx="6553200" cy="646331"/>
          </a:xfrm>
          <a:prstGeom prst="rect">
            <a:avLst/>
          </a:prstGeom>
        </p:spPr>
        <p:txBody>
          <a:bodyPr wrap="square">
            <a:spAutoFit/>
          </a:bodyPr>
          <a:lstStyle/>
          <a:p>
            <a:r>
              <a:rPr lang="en-US" dirty="0" smtClean="0">
                <a:hlinkClick r:id="rId3"/>
              </a:rPr>
              <a:t>http://www.uh.edu/ir/reports/facts-at-a-glance/Fall_2012_Facts.pdf</a:t>
            </a:r>
            <a:r>
              <a:rPr lang="en-US" dirty="0" smtClean="0"/>
              <a:t>; retrieved 4/5/2013</a:t>
            </a:r>
            <a:endParaRPr lang="en-US" dirty="0"/>
          </a:p>
        </p:txBody>
      </p:sp>
      <p:sp>
        <p:nvSpPr>
          <p:cNvPr id="5" name="TextBox 4"/>
          <p:cNvSpPr txBox="1"/>
          <p:nvPr/>
        </p:nvSpPr>
        <p:spPr>
          <a:xfrm>
            <a:off x="2447925" y="1155412"/>
            <a:ext cx="4419600" cy="584775"/>
          </a:xfrm>
          <a:prstGeom prst="rect">
            <a:avLst/>
          </a:prstGeom>
          <a:noFill/>
        </p:spPr>
        <p:txBody>
          <a:bodyPr wrap="square" rtlCol="0">
            <a:spAutoFit/>
          </a:bodyPr>
          <a:lstStyle/>
          <a:p>
            <a:pPr algn="ctr"/>
            <a:r>
              <a:rPr lang="en-US" sz="3200" b="1" dirty="0" smtClean="0"/>
              <a:t>UH Fall 2012</a:t>
            </a:r>
            <a:endParaRPr lang="en-US" sz="3200" b="1" dirty="0"/>
          </a:p>
        </p:txBody>
      </p:sp>
      <p:sp>
        <p:nvSpPr>
          <p:cNvPr id="2" name="TextBox 1"/>
          <p:cNvSpPr txBox="1"/>
          <p:nvPr/>
        </p:nvSpPr>
        <p:spPr>
          <a:xfrm>
            <a:off x="523875" y="257175"/>
            <a:ext cx="8058150" cy="646331"/>
          </a:xfrm>
          <a:prstGeom prst="rect">
            <a:avLst/>
          </a:prstGeom>
          <a:noFill/>
        </p:spPr>
        <p:txBody>
          <a:bodyPr wrap="square" rtlCol="0">
            <a:spAutoFit/>
          </a:bodyPr>
          <a:lstStyle/>
          <a:p>
            <a:pPr algn="ctr"/>
            <a:r>
              <a:rPr lang="en-US" sz="3600" b="1" dirty="0" smtClean="0"/>
              <a:t>Our Campuses are Diverse</a:t>
            </a:r>
            <a:endParaRPr lang="en-US" sz="3600" b="1" dirty="0"/>
          </a:p>
        </p:txBody>
      </p:sp>
    </p:spTree>
    <p:extLst>
      <p:ext uri="{BB962C8B-B14F-4D97-AF65-F5344CB8AC3E}">
        <p14:creationId xmlns:p14="http://schemas.microsoft.com/office/powerpoint/2010/main" val="1897286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28800" y="1457325"/>
            <a:ext cx="5638800" cy="3693319"/>
          </a:xfrm>
          <a:prstGeom prst="rect">
            <a:avLst/>
          </a:prstGeom>
          <a:noFill/>
        </p:spPr>
        <p:txBody>
          <a:bodyPr wrap="square" rtlCol="0">
            <a:spAutoFit/>
          </a:bodyPr>
          <a:lstStyle/>
          <a:p>
            <a:r>
              <a:rPr lang="en-US" b="1" u="sng" dirty="0" smtClean="0"/>
              <a:t>Culture:</a:t>
            </a:r>
          </a:p>
          <a:p>
            <a:endParaRPr lang="en-US" b="1" u="sng" dirty="0"/>
          </a:p>
          <a:p>
            <a:endParaRPr lang="en-US" b="1" u="sng" dirty="0" smtClean="0"/>
          </a:p>
          <a:p>
            <a:endParaRPr lang="en-US" b="1" u="sng" dirty="0"/>
          </a:p>
          <a:p>
            <a:r>
              <a:rPr lang="en-US" b="1" u="sng" dirty="0" smtClean="0"/>
              <a:t>Competence:</a:t>
            </a:r>
          </a:p>
          <a:p>
            <a:endParaRPr lang="en-US" b="1" u="sng" dirty="0"/>
          </a:p>
          <a:p>
            <a:endParaRPr lang="en-US" b="1" u="sng" dirty="0" smtClean="0"/>
          </a:p>
          <a:p>
            <a:endParaRPr lang="en-US" b="1" u="sng" dirty="0"/>
          </a:p>
          <a:p>
            <a:r>
              <a:rPr lang="en-US" b="1" u="sng" dirty="0" smtClean="0"/>
              <a:t>Cultural Competence:</a:t>
            </a:r>
          </a:p>
          <a:p>
            <a:endParaRPr lang="en-US" b="1" u="sng" dirty="0"/>
          </a:p>
          <a:p>
            <a:endParaRPr lang="en-US" b="1" u="sng" dirty="0" smtClean="0"/>
          </a:p>
          <a:p>
            <a:endParaRPr lang="en-US" b="1" u="sng" dirty="0"/>
          </a:p>
          <a:p>
            <a:endParaRPr lang="en-US" b="1" u="sng" dirty="0"/>
          </a:p>
        </p:txBody>
      </p:sp>
      <p:sp>
        <p:nvSpPr>
          <p:cNvPr id="6" name="TextBox 5"/>
          <p:cNvSpPr txBox="1"/>
          <p:nvPr/>
        </p:nvSpPr>
        <p:spPr>
          <a:xfrm>
            <a:off x="1419225" y="304800"/>
            <a:ext cx="6248400" cy="523220"/>
          </a:xfrm>
          <a:prstGeom prst="rect">
            <a:avLst/>
          </a:prstGeom>
          <a:noFill/>
        </p:spPr>
        <p:txBody>
          <a:bodyPr wrap="square" rtlCol="0">
            <a:spAutoFit/>
          </a:bodyPr>
          <a:lstStyle/>
          <a:p>
            <a:pPr algn="ctr"/>
            <a:r>
              <a:rPr lang="en-US" sz="2800" b="1" dirty="0" smtClean="0"/>
              <a:t>Define Cultural Competence</a:t>
            </a:r>
            <a:endParaRPr lang="en-US" sz="2800" b="1" dirty="0"/>
          </a:p>
        </p:txBody>
      </p:sp>
    </p:spTree>
    <p:extLst>
      <p:ext uri="{BB962C8B-B14F-4D97-AF65-F5344CB8AC3E}">
        <p14:creationId xmlns:p14="http://schemas.microsoft.com/office/powerpoint/2010/main" val="3610709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09725" y="1104900"/>
            <a:ext cx="6400800" cy="5355312"/>
          </a:xfrm>
          <a:prstGeom prst="rect">
            <a:avLst/>
          </a:prstGeom>
          <a:noFill/>
        </p:spPr>
        <p:txBody>
          <a:bodyPr wrap="square" rtlCol="0">
            <a:spAutoFit/>
          </a:bodyPr>
          <a:lstStyle/>
          <a:p>
            <a:r>
              <a:rPr lang="en-US" b="1" u="sng" dirty="0" smtClean="0"/>
              <a:t>Cultural: </a:t>
            </a:r>
            <a:r>
              <a:rPr lang="en-US" dirty="0" smtClean="0"/>
              <a:t>of or relating to the arts and manners that a group favors; denoting or deriving from or distinctive of the ways of living built up by a group of people; of or relating to the shared knowledge and values of a society (www.dictionary.com)</a:t>
            </a:r>
            <a:endParaRPr lang="en-US" b="1" u="sng" dirty="0" smtClean="0"/>
          </a:p>
          <a:p>
            <a:endParaRPr lang="en-US" b="1" u="sng" dirty="0"/>
          </a:p>
          <a:p>
            <a:endParaRPr lang="en-US" b="1" u="sng" dirty="0"/>
          </a:p>
          <a:p>
            <a:r>
              <a:rPr lang="en-US" b="1" u="sng" dirty="0" smtClean="0"/>
              <a:t>Competence:</a:t>
            </a:r>
            <a:r>
              <a:rPr lang="en-US" dirty="0" smtClean="0"/>
              <a:t>  adequacy; possession of required skill, knowledge, qualification, or capacity (</a:t>
            </a:r>
            <a:r>
              <a:rPr lang="en-US" dirty="0" smtClean="0">
                <a:hlinkClick r:id="rId2"/>
              </a:rPr>
              <a:t>www.dictionary.com</a:t>
            </a:r>
            <a:r>
              <a:rPr lang="en-US" dirty="0" smtClean="0"/>
              <a:t>)</a:t>
            </a:r>
          </a:p>
          <a:p>
            <a:endParaRPr lang="en-US" b="1" u="sng" dirty="0"/>
          </a:p>
          <a:p>
            <a:r>
              <a:rPr lang="en-US" b="1" u="sng" dirty="0" smtClean="0"/>
              <a:t>Cultural Competence:</a:t>
            </a:r>
            <a:r>
              <a:rPr lang="en-US" dirty="0" smtClean="0"/>
              <a:t>  the ability of people of one culture to understand, communicate, operate, and provide effective services to people of another given culture </a:t>
            </a:r>
            <a:r>
              <a:rPr lang="en-US" dirty="0"/>
              <a:t>(Allen, D. and Tanner, K. (2007) Transformations:  Approaches to College Science Teaching.  </a:t>
            </a:r>
            <a:r>
              <a:rPr lang="en-US" i="1" dirty="0"/>
              <a:t>Chapter 14 Cultural Competence in the College Biology </a:t>
            </a:r>
            <a:r>
              <a:rPr lang="en-US" i="1" dirty="0" smtClean="0"/>
              <a:t>Classroom)</a:t>
            </a:r>
            <a:endParaRPr lang="en-US" i="1" dirty="0"/>
          </a:p>
          <a:p>
            <a:endParaRPr lang="en-US" b="1" u="sng" dirty="0" smtClean="0"/>
          </a:p>
          <a:p>
            <a:endParaRPr lang="en-US" b="1" u="sng" dirty="0"/>
          </a:p>
          <a:p>
            <a:endParaRPr lang="en-US" b="1" u="sng" dirty="0" smtClean="0"/>
          </a:p>
          <a:p>
            <a:endParaRPr lang="en-US" b="1" u="sng" dirty="0"/>
          </a:p>
          <a:p>
            <a:endParaRPr lang="en-US" b="1" u="sng" dirty="0"/>
          </a:p>
        </p:txBody>
      </p:sp>
      <p:sp>
        <p:nvSpPr>
          <p:cNvPr id="5" name="TextBox 4"/>
          <p:cNvSpPr txBox="1"/>
          <p:nvPr/>
        </p:nvSpPr>
        <p:spPr>
          <a:xfrm>
            <a:off x="1457325" y="114300"/>
            <a:ext cx="6248400" cy="646331"/>
          </a:xfrm>
          <a:prstGeom prst="rect">
            <a:avLst/>
          </a:prstGeom>
          <a:noFill/>
        </p:spPr>
        <p:txBody>
          <a:bodyPr wrap="square" rtlCol="0">
            <a:spAutoFit/>
          </a:bodyPr>
          <a:lstStyle/>
          <a:p>
            <a:pPr algn="ctr"/>
            <a:r>
              <a:rPr lang="en-US" sz="3600" b="1" dirty="0" smtClean="0"/>
              <a:t>Define Cultural Competence</a:t>
            </a:r>
            <a:endParaRPr lang="en-US" sz="3600" b="1" dirty="0"/>
          </a:p>
        </p:txBody>
      </p:sp>
    </p:spTree>
    <p:extLst>
      <p:ext uri="{BB962C8B-B14F-4D97-AF65-F5344CB8AC3E}">
        <p14:creationId xmlns:p14="http://schemas.microsoft.com/office/powerpoint/2010/main" val="2242444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00200" y="1409700"/>
            <a:ext cx="5791200" cy="2821285"/>
          </a:xfrm>
          <a:prstGeom prst="rect">
            <a:avLst/>
          </a:prstGeom>
          <a:noFill/>
        </p:spPr>
        <p:txBody>
          <a:bodyPr wrap="square" rtlCol="0">
            <a:spAutoFit/>
          </a:bodyPr>
          <a:lstStyle/>
          <a:p>
            <a:pPr marL="342900" indent="-342900">
              <a:spcAft>
                <a:spcPts val="1000"/>
              </a:spcAft>
              <a:buAutoNum type="arabicPeriod"/>
            </a:pPr>
            <a:r>
              <a:rPr lang="en-US" sz="2400" dirty="0" smtClean="0"/>
              <a:t>What is it?</a:t>
            </a:r>
          </a:p>
          <a:p>
            <a:pPr marL="342900" indent="-342900">
              <a:spcAft>
                <a:spcPts val="1000"/>
              </a:spcAft>
              <a:buAutoNum type="arabicPeriod"/>
            </a:pPr>
            <a:r>
              <a:rPr lang="en-US" sz="2400" dirty="0" smtClean="0"/>
              <a:t>Why should we care?</a:t>
            </a:r>
          </a:p>
          <a:p>
            <a:pPr marL="342900" indent="-342900">
              <a:spcAft>
                <a:spcPts val="1000"/>
              </a:spcAft>
              <a:buAutoNum type="arabicPeriod"/>
            </a:pPr>
            <a:r>
              <a:rPr lang="en-US" sz="2400" dirty="0" smtClean="0"/>
              <a:t>What are common pitfalls that reveal a lack of it?</a:t>
            </a:r>
          </a:p>
          <a:p>
            <a:pPr marL="342900" indent="-342900">
              <a:spcAft>
                <a:spcPts val="1000"/>
              </a:spcAft>
            </a:pPr>
            <a:endParaRPr lang="en-US" sz="2400" dirty="0" smtClean="0"/>
          </a:p>
          <a:p>
            <a:pPr marL="342900" indent="-342900">
              <a:spcAft>
                <a:spcPts val="1000"/>
              </a:spcAft>
              <a:buAutoNum type="arabicPeriod"/>
            </a:pPr>
            <a:endParaRPr lang="en-US" sz="2400" dirty="0"/>
          </a:p>
        </p:txBody>
      </p:sp>
      <p:sp>
        <p:nvSpPr>
          <p:cNvPr id="5" name="TextBox 4"/>
          <p:cNvSpPr txBox="1"/>
          <p:nvPr/>
        </p:nvSpPr>
        <p:spPr>
          <a:xfrm>
            <a:off x="1383163" y="5215235"/>
            <a:ext cx="6172200" cy="923330"/>
          </a:xfrm>
          <a:prstGeom prst="rect">
            <a:avLst/>
          </a:prstGeom>
          <a:noFill/>
        </p:spPr>
        <p:txBody>
          <a:bodyPr wrap="square" rtlCol="0">
            <a:spAutoFit/>
          </a:bodyPr>
          <a:lstStyle/>
          <a:p>
            <a:r>
              <a:rPr lang="en-US" dirty="0" smtClean="0"/>
              <a:t>Allen, D. and Tanner, K. (2007) Transformations:  Approaches to College Science Teaching.  </a:t>
            </a:r>
            <a:r>
              <a:rPr lang="en-US" i="1" dirty="0" smtClean="0"/>
              <a:t>Chapter 14 Cultural Competence in the College Biology Classroom.</a:t>
            </a:r>
            <a:endParaRPr lang="en-US" i="1" dirty="0"/>
          </a:p>
        </p:txBody>
      </p:sp>
      <p:sp>
        <p:nvSpPr>
          <p:cNvPr id="6" name="Rectangle 5"/>
          <p:cNvSpPr/>
          <p:nvPr/>
        </p:nvSpPr>
        <p:spPr>
          <a:xfrm>
            <a:off x="2590800" y="114300"/>
            <a:ext cx="3756927" cy="584775"/>
          </a:xfrm>
          <a:prstGeom prst="rect">
            <a:avLst/>
          </a:prstGeom>
        </p:spPr>
        <p:txBody>
          <a:bodyPr wrap="none">
            <a:spAutoFit/>
          </a:bodyPr>
          <a:lstStyle/>
          <a:p>
            <a:pPr algn="ctr"/>
            <a:r>
              <a:rPr lang="en-US" sz="3200" b="1" dirty="0" smtClean="0"/>
              <a:t>Cultural Competence</a:t>
            </a:r>
            <a:endParaRPr lang="en-US" sz="3200" b="1" dirty="0"/>
          </a:p>
        </p:txBody>
      </p:sp>
    </p:spTree>
    <p:extLst>
      <p:ext uri="{BB962C8B-B14F-4D97-AF65-F5344CB8AC3E}">
        <p14:creationId xmlns:p14="http://schemas.microsoft.com/office/powerpoint/2010/main" val="3828321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90650" y="390525"/>
            <a:ext cx="6781800" cy="1569660"/>
          </a:xfrm>
          <a:prstGeom prst="rect">
            <a:avLst/>
          </a:prstGeom>
          <a:noFill/>
        </p:spPr>
        <p:txBody>
          <a:bodyPr wrap="square" rtlCol="0">
            <a:spAutoFit/>
          </a:bodyPr>
          <a:lstStyle/>
          <a:p>
            <a:pPr algn="ctr"/>
            <a:r>
              <a:rPr lang="en-US" sz="3200" b="1" dirty="0" smtClean="0"/>
              <a:t>List at least 5 characteristics that vary between individuals that can be considered “cultural considerations”.</a:t>
            </a:r>
            <a:endParaRPr lang="en-US" sz="3200" b="1" dirty="0"/>
          </a:p>
        </p:txBody>
      </p:sp>
      <p:sp>
        <p:nvSpPr>
          <p:cNvPr id="5" name="TextBox 4"/>
          <p:cNvSpPr txBox="1"/>
          <p:nvPr/>
        </p:nvSpPr>
        <p:spPr>
          <a:xfrm>
            <a:off x="1924050" y="2843689"/>
            <a:ext cx="5715000" cy="2862322"/>
          </a:xfrm>
          <a:prstGeom prst="rect">
            <a:avLst/>
          </a:prstGeom>
          <a:noFill/>
        </p:spPr>
        <p:txBody>
          <a:bodyPr wrap="square" rtlCol="0">
            <a:spAutoFit/>
          </a:bodyPr>
          <a:lstStyle/>
          <a:p>
            <a:pPr marL="342900" indent="-342900"/>
            <a:r>
              <a:rPr lang="en-US" sz="3600" dirty="0" smtClean="0"/>
              <a:t>1.</a:t>
            </a:r>
          </a:p>
          <a:p>
            <a:pPr marL="342900" indent="-342900"/>
            <a:r>
              <a:rPr lang="en-US" sz="3600" dirty="0" smtClean="0"/>
              <a:t>2.</a:t>
            </a:r>
          </a:p>
          <a:p>
            <a:pPr marL="342900" indent="-342900"/>
            <a:r>
              <a:rPr lang="en-US" sz="3600" dirty="0" smtClean="0"/>
              <a:t>3.</a:t>
            </a:r>
          </a:p>
          <a:p>
            <a:pPr marL="342900" indent="-342900"/>
            <a:r>
              <a:rPr lang="en-US" sz="3600" dirty="0" smtClean="0"/>
              <a:t>4.</a:t>
            </a:r>
          </a:p>
          <a:p>
            <a:pPr marL="342900" indent="-342900"/>
            <a:r>
              <a:rPr lang="en-US" sz="3600" dirty="0" smtClean="0"/>
              <a:t>5.</a:t>
            </a:r>
          </a:p>
        </p:txBody>
      </p:sp>
    </p:spTree>
    <p:extLst>
      <p:ext uri="{BB962C8B-B14F-4D97-AF65-F5344CB8AC3E}">
        <p14:creationId xmlns:p14="http://schemas.microsoft.com/office/powerpoint/2010/main" val="1225805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47825" y="150167"/>
            <a:ext cx="6096000" cy="646331"/>
          </a:xfrm>
          <a:prstGeom prst="rect">
            <a:avLst/>
          </a:prstGeom>
          <a:noFill/>
        </p:spPr>
        <p:txBody>
          <a:bodyPr wrap="square" rtlCol="0">
            <a:spAutoFit/>
          </a:bodyPr>
          <a:lstStyle/>
          <a:p>
            <a:pPr algn="ctr"/>
            <a:r>
              <a:rPr lang="en-US" sz="3600" b="1" dirty="0" smtClean="0"/>
              <a:t>Characteristics to Consider</a:t>
            </a:r>
            <a:endParaRPr lang="en-US" sz="3600" b="1" dirty="0"/>
          </a:p>
        </p:txBody>
      </p:sp>
      <p:sp>
        <p:nvSpPr>
          <p:cNvPr id="5" name="TextBox 4"/>
          <p:cNvSpPr txBox="1"/>
          <p:nvPr/>
        </p:nvSpPr>
        <p:spPr>
          <a:xfrm>
            <a:off x="2028825" y="1350317"/>
            <a:ext cx="5715000" cy="2451953"/>
          </a:xfrm>
          <a:prstGeom prst="rect">
            <a:avLst/>
          </a:prstGeom>
          <a:noFill/>
        </p:spPr>
        <p:txBody>
          <a:bodyPr wrap="square" rtlCol="0">
            <a:spAutoFit/>
          </a:bodyPr>
          <a:lstStyle/>
          <a:p>
            <a:pPr marL="342900" indent="-342900">
              <a:spcAft>
                <a:spcPts val="1000"/>
              </a:spcAft>
              <a:buAutoNum type="arabicPeriod"/>
            </a:pPr>
            <a:r>
              <a:rPr lang="en-US" sz="2400" dirty="0" smtClean="0"/>
              <a:t>Gender</a:t>
            </a:r>
          </a:p>
          <a:p>
            <a:pPr marL="342900" indent="-342900">
              <a:spcAft>
                <a:spcPts val="1000"/>
              </a:spcAft>
              <a:buAutoNum type="arabicPeriod"/>
            </a:pPr>
            <a:r>
              <a:rPr lang="en-US" sz="2400" dirty="0" smtClean="0"/>
              <a:t>Ethnicity</a:t>
            </a:r>
          </a:p>
          <a:p>
            <a:pPr marL="342900" indent="-342900">
              <a:spcAft>
                <a:spcPts val="1000"/>
              </a:spcAft>
              <a:buAutoNum type="arabicPeriod"/>
            </a:pPr>
            <a:r>
              <a:rPr lang="en-US" sz="2400" dirty="0" smtClean="0"/>
              <a:t>Religion</a:t>
            </a:r>
          </a:p>
          <a:p>
            <a:pPr marL="342900" indent="-342900">
              <a:spcAft>
                <a:spcPts val="1000"/>
              </a:spcAft>
              <a:buAutoNum type="arabicPeriod"/>
            </a:pPr>
            <a:r>
              <a:rPr lang="en-US" sz="2400" dirty="0" smtClean="0"/>
              <a:t>Country of origin</a:t>
            </a:r>
          </a:p>
          <a:p>
            <a:pPr marL="342900" indent="-342900">
              <a:spcAft>
                <a:spcPts val="1000"/>
              </a:spcAft>
              <a:buAutoNum type="arabicPeriod"/>
            </a:pPr>
            <a:r>
              <a:rPr lang="en-US" sz="2400" dirty="0" smtClean="0"/>
              <a:t>Sexual orientation</a:t>
            </a:r>
            <a:endParaRPr lang="en-US" sz="2400" dirty="0"/>
          </a:p>
        </p:txBody>
      </p:sp>
      <p:sp>
        <p:nvSpPr>
          <p:cNvPr id="6" name="TextBox 5"/>
          <p:cNvSpPr txBox="1"/>
          <p:nvPr/>
        </p:nvSpPr>
        <p:spPr>
          <a:xfrm>
            <a:off x="1571625" y="5115519"/>
            <a:ext cx="6172200" cy="923330"/>
          </a:xfrm>
          <a:prstGeom prst="rect">
            <a:avLst/>
          </a:prstGeom>
          <a:noFill/>
        </p:spPr>
        <p:txBody>
          <a:bodyPr wrap="square" rtlCol="0">
            <a:spAutoFit/>
          </a:bodyPr>
          <a:lstStyle/>
          <a:p>
            <a:r>
              <a:rPr lang="en-US" dirty="0" smtClean="0"/>
              <a:t>Allen, D. and Tanner, K. (2007) Transformations:  Approaches to College Science Teaching.  </a:t>
            </a:r>
            <a:r>
              <a:rPr lang="en-US" i="1" dirty="0" smtClean="0"/>
              <a:t>Chapter 14 Cultural Competence in the College Biology Classroom.</a:t>
            </a:r>
            <a:endParaRPr lang="en-US" i="1" dirty="0"/>
          </a:p>
        </p:txBody>
      </p:sp>
    </p:spTree>
    <p:extLst>
      <p:ext uri="{BB962C8B-B14F-4D97-AF65-F5344CB8AC3E}">
        <p14:creationId xmlns:p14="http://schemas.microsoft.com/office/powerpoint/2010/main" val="40783004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24050" y="276225"/>
            <a:ext cx="5486400" cy="646331"/>
          </a:xfrm>
          <a:prstGeom prst="rect">
            <a:avLst/>
          </a:prstGeom>
          <a:noFill/>
        </p:spPr>
        <p:txBody>
          <a:bodyPr wrap="square" rtlCol="0">
            <a:spAutoFit/>
          </a:bodyPr>
          <a:lstStyle/>
          <a:p>
            <a:r>
              <a:rPr lang="en-US" sz="3600" b="1" dirty="0" smtClean="0"/>
              <a:t>Analyze the excerpt below:</a:t>
            </a:r>
            <a:endParaRPr lang="en-US" sz="3600" b="1" dirty="0"/>
          </a:p>
        </p:txBody>
      </p:sp>
      <p:sp>
        <p:nvSpPr>
          <p:cNvPr id="5" name="TextBox 4"/>
          <p:cNvSpPr txBox="1"/>
          <p:nvPr/>
        </p:nvSpPr>
        <p:spPr>
          <a:xfrm>
            <a:off x="1620371" y="1238250"/>
            <a:ext cx="6199094" cy="1200329"/>
          </a:xfrm>
          <a:prstGeom prst="rect">
            <a:avLst/>
          </a:prstGeom>
          <a:solidFill>
            <a:srgbClr val="DDDDDD"/>
          </a:solidFill>
        </p:spPr>
        <p:txBody>
          <a:bodyPr wrap="square" rtlCol="0">
            <a:spAutoFit/>
          </a:bodyPr>
          <a:lstStyle/>
          <a:p>
            <a:pPr algn="ctr"/>
            <a:r>
              <a:rPr lang="en-US" sz="2400" dirty="0" smtClean="0"/>
              <a:t>When I asked my last professor what he was looking for in an applicant for a researcher position, he said, “Somebody like myself</a:t>
            </a:r>
            <a:r>
              <a:rPr lang="en-US" sz="2400" dirty="0" smtClean="0"/>
              <a:t>.”</a:t>
            </a:r>
            <a:endParaRPr lang="en-US" sz="2400" dirty="0" smtClean="0"/>
          </a:p>
        </p:txBody>
      </p:sp>
      <p:sp>
        <p:nvSpPr>
          <p:cNvPr id="6" name="TextBox 5"/>
          <p:cNvSpPr txBox="1"/>
          <p:nvPr/>
        </p:nvSpPr>
        <p:spPr>
          <a:xfrm>
            <a:off x="259975" y="5678003"/>
            <a:ext cx="8292353" cy="646331"/>
          </a:xfrm>
          <a:prstGeom prst="rect">
            <a:avLst/>
          </a:prstGeom>
          <a:noFill/>
        </p:spPr>
        <p:txBody>
          <a:bodyPr wrap="square" rtlCol="0">
            <a:spAutoFit/>
          </a:bodyPr>
          <a:lstStyle/>
          <a:p>
            <a:r>
              <a:rPr lang="en-US" dirty="0" smtClean="0"/>
              <a:t>Allen, D. and Tanner, K. (2007) Transformations:  Approaches to College Science Teaching.  </a:t>
            </a:r>
            <a:r>
              <a:rPr lang="en-US" i="1" dirty="0" smtClean="0"/>
              <a:t>Chapter 14 Cultural Competence in the College Biology Classroom.</a:t>
            </a:r>
            <a:endParaRPr lang="en-US" i="1" dirty="0"/>
          </a:p>
        </p:txBody>
      </p:sp>
      <p:sp>
        <p:nvSpPr>
          <p:cNvPr id="7" name="TextBox 6"/>
          <p:cNvSpPr txBox="1"/>
          <p:nvPr/>
        </p:nvSpPr>
        <p:spPr>
          <a:xfrm>
            <a:off x="1620371" y="3024842"/>
            <a:ext cx="6363821" cy="1569660"/>
          </a:xfrm>
          <a:prstGeom prst="rect">
            <a:avLst/>
          </a:prstGeom>
          <a:noFill/>
          <a:ln w="38100">
            <a:solidFill>
              <a:srgbClr val="C0C0C0"/>
            </a:solidFill>
          </a:ln>
        </p:spPr>
        <p:txBody>
          <a:bodyPr wrap="square" rtlCol="0">
            <a:spAutoFit/>
          </a:bodyPr>
          <a:lstStyle/>
          <a:p>
            <a:r>
              <a:rPr lang="en-US" sz="2400" dirty="0" smtClean="0"/>
              <a:t>If you were the student, what would you be thinking right now?  Share your thoughts with your group.  What impact might this statement potentially have on a student?</a:t>
            </a:r>
            <a:endParaRPr lang="en-US" sz="2400" dirty="0"/>
          </a:p>
        </p:txBody>
      </p:sp>
    </p:spTree>
    <p:extLst>
      <p:ext uri="{BB962C8B-B14F-4D97-AF65-F5344CB8AC3E}">
        <p14:creationId xmlns:p14="http://schemas.microsoft.com/office/powerpoint/2010/main" val="17977685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54424" y="313763"/>
            <a:ext cx="5486400" cy="646331"/>
          </a:xfrm>
          <a:prstGeom prst="rect">
            <a:avLst/>
          </a:prstGeom>
          <a:noFill/>
        </p:spPr>
        <p:txBody>
          <a:bodyPr wrap="square" rtlCol="0">
            <a:spAutoFit/>
          </a:bodyPr>
          <a:lstStyle/>
          <a:p>
            <a:r>
              <a:rPr lang="en-US" sz="3600" b="1" dirty="0" smtClean="0"/>
              <a:t>Analyze the excerpt below:</a:t>
            </a:r>
            <a:endParaRPr lang="en-US" sz="3600" b="1" dirty="0"/>
          </a:p>
        </p:txBody>
      </p:sp>
      <p:sp>
        <p:nvSpPr>
          <p:cNvPr id="5" name="TextBox 4"/>
          <p:cNvSpPr txBox="1"/>
          <p:nvPr/>
        </p:nvSpPr>
        <p:spPr>
          <a:xfrm>
            <a:off x="654424" y="1336005"/>
            <a:ext cx="5943600" cy="3416320"/>
          </a:xfrm>
          <a:prstGeom prst="rect">
            <a:avLst/>
          </a:prstGeom>
          <a:solidFill>
            <a:srgbClr val="DDDDDD"/>
          </a:solidFill>
        </p:spPr>
        <p:txBody>
          <a:bodyPr wrap="square" rtlCol="0">
            <a:spAutoFit/>
          </a:bodyPr>
          <a:lstStyle/>
          <a:p>
            <a:r>
              <a:rPr lang="en-US" sz="2400" dirty="0" smtClean="0"/>
              <a:t>When I asked my last professor what he was looking for in an applicant for a researcher position, he said, “Somebody like myself.”  I was very quiet and I thought, “ I guess I’m in trouble ‘cause I don’t look very much like you”.  I didn’t say that to him.  I just thought it.</a:t>
            </a:r>
          </a:p>
          <a:p>
            <a:endParaRPr lang="en-US" sz="2400" dirty="0"/>
          </a:p>
          <a:p>
            <a:r>
              <a:rPr lang="en-US" sz="2400" dirty="0" smtClean="0"/>
              <a:t>-Male black science major (Seymour and Hewitt, 1997)</a:t>
            </a:r>
            <a:endParaRPr lang="en-US" sz="2400" dirty="0"/>
          </a:p>
        </p:txBody>
      </p:sp>
      <p:sp>
        <p:nvSpPr>
          <p:cNvPr id="6" name="TextBox 5"/>
          <p:cNvSpPr txBox="1"/>
          <p:nvPr/>
        </p:nvSpPr>
        <p:spPr>
          <a:xfrm>
            <a:off x="1790700" y="5329535"/>
            <a:ext cx="6172200" cy="923330"/>
          </a:xfrm>
          <a:prstGeom prst="rect">
            <a:avLst/>
          </a:prstGeom>
          <a:noFill/>
        </p:spPr>
        <p:txBody>
          <a:bodyPr wrap="square" rtlCol="0">
            <a:spAutoFit/>
          </a:bodyPr>
          <a:lstStyle/>
          <a:p>
            <a:r>
              <a:rPr lang="en-US" dirty="0" smtClean="0"/>
              <a:t>Allen, D. and Tanner, K. (2007) Transformations:  Approaches to College Science Teaching.  </a:t>
            </a:r>
            <a:r>
              <a:rPr lang="en-US" i="1" dirty="0" smtClean="0"/>
              <a:t>Chapter 14 Cultural Competence in the College Biology Classroom.</a:t>
            </a:r>
            <a:endParaRPr lang="en-US" i="1" dirty="0"/>
          </a:p>
        </p:txBody>
      </p:sp>
      <p:pic>
        <p:nvPicPr>
          <p:cNvPr id="7" name="Picture 2" descr="C:\Users\Donna\AppData\Local\Microsoft\Windows\Temporary Internet Files\Content.IE5\P956FMDL\mirror_by_jeatz_axl-d6jasqq[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05955" y="174163"/>
            <a:ext cx="2285289" cy="28700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49694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152</TotalTime>
  <Words>921</Words>
  <Application>Microsoft Office PowerPoint</Application>
  <PresentationFormat>On-screen Show (4:3)</PresentationFormat>
  <Paragraphs>109</Paragraphs>
  <Slides>16</Slides>
  <Notes>2</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Houston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Watts</dc:creator>
  <cp:lastModifiedBy>Donna</cp:lastModifiedBy>
  <cp:revision>72</cp:revision>
  <dcterms:created xsi:type="dcterms:W3CDTF">2011-10-03T13:05:40Z</dcterms:created>
  <dcterms:modified xsi:type="dcterms:W3CDTF">2015-07-09T01:57:46Z</dcterms:modified>
</cp:coreProperties>
</file>