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30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E551C6-8585-4347-A041-61BE555D1A6E}" type="doc">
      <dgm:prSet loTypeId="urn:microsoft.com/office/officeart/2005/8/layout/cycle2" loCatId="cycl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601E845-14CD-4219-B633-CF9E88879F1F}">
      <dgm:prSet phldrT="[Text]" custT="1"/>
      <dgm:spPr/>
      <dgm:t>
        <a:bodyPr/>
        <a:lstStyle/>
        <a:p>
          <a:r>
            <a:rPr lang="en-US" sz="2000" b="1" dirty="0" smtClean="0"/>
            <a:t>Ask questions about teaching or learning	</a:t>
          </a:r>
          <a:endParaRPr lang="en-US" sz="2000" b="1" dirty="0"/>
        </a:p>
      </dgm:t>
    </dgm:pt>
    <dgm:pt modelId="{F3C03EB5-8FB5-4988-8175-EAD59C296DF9}" type="parTrans" cxnId="{9C60EECB-1290-4111-BB70-F9E6F9EFAA29}">
      <dgm:prSet/>
      <dgm:spPr/>
      <dgm:t>
        <a:bodyPr/>
        <a:lstStyle/>
        <a:p>
          <a:endParaRPr lang="en-US"/>
        </a:p>
      </dgm:t>
    </dgm:pt>
    <dgm:pt modelId="{6309C259-94EA-4A46-87BF-0BF1F44FEA92}" type="sibTrans" cxnId="{9C60EECB-1290-4111-BB70-F9E6F9EFAA29}">
      <dgm:prSet/>
      <dgm:spPr/>
      <dgm:t>
        <a:bodyPr/>
        <a:lstStyle/>
        <a:p>
          <a:endParaRPr lang="en-US"/>
        </a:p>
      </dgm:t>
    </dgm:pt>
    <dgm:pt modelId="{D5A3847A-C711-48D2-9C85-CBA1A72D3C8A}">
      <dgm:prSet phldrT="[Text]" custT="1"/>
      <dgm:spPr/>
      <dgm:t>
        <a:bodyPr/>
        <a:lstStyle/>
        <a:p>
          <a:pPr algn="ctr"/>
          <a:r>
            <a:rPr lang="en-US" sz="2000" b="1" dirty="0" smtClean="0"/>
            <a:t>Collect</a:t>
          </a:r>
        </a:p>
        <a:p>
          <a:pPr algn="ctr"/>
          <a:r>
            <a:rPr lang="en-US" sz="2000" b="1" dirty="0" smtClean="0"/>
            <a:t>    data	</a:t>
          </a:r>
          <a:endParaRPr lang="en-US" sz="2000" b="1" dirty="0"/>
        </a:p>
      </dgm:t>
    </dgm:pt>
    <dgm:pt modelId="{22186C70-E92C-4DB1-8593-FB5B360E3854}" type="parTrans" cxnId="{9CDBC15F-80B7-4312-B508-175AD919899B}">
      <dgm:prSet/>
      <dgm:spPr/>
      <dgm:t>
        <a:bodyPr/>
        <a:lstStyle/>
        <a:p>
          <a:endParaRPr lang="en-US"/>
        </a:p>
      </dgm:t>
    </dgm:pt>
    <dgm:pt modelId="{6D63B6A6-3DCF-48C4-957B-578E53142F30}" type="sibTrans" cxnId="{9CDBC15F-80B7-4312-B508-175AD919899B}">
      <dgm:prSet/>
      <dgm:spPr/>
      <dgm:t>
        <a:bodyPr/>
        <a:lstStyle/>
        <a:p>
          <a:endParaRPr lang="en-US"/>
        </a:p>
      </dgm:t>
    </dgm:pt>
    <dgm:pt modelId="{EE4D3975-B328-4E83-B511-9D1E75E31040}">
      <dgm:prSet phldrT="[Text]" custT="1"/>
      <dgm:spPr/>
      <dgm:t>
        <a:bodyPr/>
        <a:lstStyle/>
        <a:p>
          <a:r>
            <a:rPr lang="en-US" sz="2000" b="1" dirty="0" smtClean="0"/>
            <a:t>Evaluate data</a:t>
          </a:r>
          <a:endParaRPr lang="en-US" sz="2000" b="1" dirty="0"/>
        </a:p>
      </dgm:t>
    </dgm:pt>
    <dgm:pt modelId="{2BBF31DE-97A0-4B6D-8DE8-EB00A144BBB6}" type="parTrans" cxnId="{4DC29A59-2850-4BB6-8E46-C686BA4469E1}">
      <dgm:prSet/>
      <dgm:spPr/>
      <dgm:t>
        <a:bodyPr/>
        <a:lstStyle/>
        <a:p>
          <a:endParaRPr lang="en-US"/>
        </a:p>
      </dgm:t>
    </dgm:pt>
    <dgm:pt modelId="{00FCD828-EF8F-4122-80E8-4ED1C2D4AC27}" type="sibTrans" cxnId="{4DC29A59-2850-4BB6-8E46-C686BA4469E1}">
      <dgm:prSet/>
      <dgm:spPr/>
      <dgm:t>
        <a:bodyPr/>
        <a:lstStyle/>
        <a:p>
          <a:endParaRPr lang="en-US"/>
        </a:p>
      </dgm:t>
    </dgm:pt>
    <dgm:pt modelId="{2AA25A8D-6D10-4008-90B6-52C075FBF882}">
      <dgm:prSet phldrT="[Text]" custT="1"/>
      <dgm:spPr/>
      <dgm:t>
        <a:bodyPr/>
        <a:lstStyle/>
        <a:p>
          <a:r>
            <a:rPr lang="en-US" sz="2000" b="1" dirty="0" smtClean="0"/>
            <a:t>Modify teaching, assignment, etc.</a:t>
          </a:r>
          <a:endParaRPr lang="en-US" sz="2000" b="1" dirty="0"/>
        </a:p>
      </dgm:t>
    </dgm:pt>
    <dgm:pt modelId="{1077557C-1669-4117-9AED-89FDFC42CE23}" type="parTrans" cxnId="{8C6AA82F-2363-4978-A988-7BD5B711D3A6}">
      <dgm:prSet/>
      <dgm:spPr/>
      <dgm:t>
        <a:bodyPr/>
        <a:lstStyle/>
        <a:p>
          <a:endParaRPr lang="en-US"/>
        </a:p>
      </dgm:t>
    </dgm:pt>
    <dgm:pt modelId="{FDE5CBAE-A349-463C-94CB-C3F5B5CC489E}" type="sibTrans" cxnId="{8C6AA82F-2363-4978-A988-7BD5B711D3A6}">
      <dgm:prSet/>
      <dgm:spPr/>
      <dgm:t>
        <a:bodyPr/>
        <a:lstStyle/>
        <a:p>
          <a:endParaRPr lang="en-US"/>
        </a:p>
      </dgm:t>
    </dgm:pt>
    <dgm:pt modelId="{51706F31-7E6A-4AFE-8768-B9B6C13A773C}" type="pres">
      <dgm:prSet presAssocID="{A4E551C6-8585-4347-A041-61BE555D1A6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983920-5107-4D6E-982B-2070358F4662}" type="pres">
      <dgm:prSet presAssocID="{E601E845-14CD-4219-B633-CF9E88879F1F}" presName="node" presStyleLbl="node1" presStyleIdx="0" presStyleCnt="4" custScaleX="145721" custScaleY="1377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4E1BB0-B74D-424F-9E08-4134AD04287E}" type="pres">
      <dgm:prSet presAssocID="{6309C259-94EA-4A46-87BF-0BF1F44FEA92}" presName="sibTrans" presStyleLbl="sibTrans2D1" presStyleIdx="0" presStyleCnt="4"/>
      <dgm:spPr/>
      <dgm:t>
        <a:bodyPr/>
        <a:lstStyle/>
        <a:p>
          <a:endParaRPr lang="en-US"/>
        </a:p>
      </dgm:t>
    </dgm:pt>
    <dgm:pt modelId="{DFB58EFE-C952-479F-99BC-8EF97E38FEE3}" type="pres">
      <dgm:prSet presAssocID="{6309C259-94EA-4A46-87BF-0BF1F44FEA92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79E1488E-8971-48EF-83F3-F80B62CA340F}" type="pres">
      <dgm:prSet presAssocID="{D5A3847A-C711-48D2-9C85-CBA1A72D3C8A}" presName="node" presStyleLbl="node1" presStyleIdx="1" presStyleCnt="4" custScaleX="151983" custScaleY="139050" custRadScaleRad="124156" custRadScaleInc="-14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6F212D-22AC-48B3-8B2C-F3DFAA06296F}" type="pres">
      <dgm:prSet presAssocID="{6D63B6A6-3DCF-48C4-957B-578E53142F30}" presName="sibTrans" presStyleLbl="sibTrans2D1" presStyleIdx="1" presStyleCnt="4"/>
      <dgm:spPr/>
      <dgm:t>
        <a:bodyPr/>
        <a:lstStyle/>
        <a:p>
          <a:endParaRPr lang="en-US"/>
        </a:p>
      </dgm:t>
    </dgm:pt>
    <dgm:pt modelId="{9CC8237D-6D29-41CD-90F0-24DE81FDA10F}" type="pres">
      <dgm:prSet presAssocID="{6D63B6A6-3DCF-48C4-957B-578E53142F30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D30B2524-12AA-418C-BA51-5B8ADB73BA55}" type="pres">
      <dgm:prSet presAssocID="{EE4D3975-B328-4E83-B511-9D1E75E31040}" presName="node" presStyleLbl="node1" presStyleIdx="2" presStyleCnt="4" custScaleX="148150" custScaleY="1437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8CCF2B-3360-42E0-9536-10DE1CB7023E}" type="pres">
      <dgm:prSet presAssocID="{00FCD828-EF8F-4122-80E8-4ED1C2D4AC27}" presName="sibTrans" presStyleLbl="sibTrans2D1" presStyleIdx="2" presStyleCnt="4"/>
      <dgm:spPr/>
      <dgm:t>
        <a:bodyPr/>
        <a:lstStyle/>
        <a:p>
          <a:endParaRPr lang="en-US"/>
        </a:p>
      </dgm:t>
    </dgm:pt>
    <dgm:pt modelId="{14522C4A-B39C-480F-922B-DFA22CA3B1EF}" type="pres">
      <dgm:prSet presAssocID="{00FCD828-EF8F-4122-80E8-4ED1C2D4AC27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F2C4005F-082E-4C78-BC25-E30D16279396}" type="pres">
      <dgm:prSet presAssocID="{2AA25A8D-6D10-4008-90B6-52C075FBF882}" presName="node" presStyleLbl="node1" presStyleIdx="3" presStyleCnt="4" custScaleX="166057" custScaleY="155079" custRadScaleRad="153177" custRadScaleInc="-28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5C3CF9-2C86-4676-8F4F-B02C777494C6}" type="pres">
      <dgm:prSet presAssocID="{FDE5CBAE-A349-463C-94CB-C3F5B5CC489E}" presName="sibTrans" presStyleLbl="sibTrans2D1" presStyleIdx="3" presStyleCnt="4"/>
      <dgm:spPr/>
      <dgm:t>
        <a:bodyPr/>
        <a:lstStyle/>
        <a:p>
          <a:endParaRPr lang="en-US"/>
        </a:p>
      </dgm:t>
    </dgm:pt>
    <dgm:pt modelId="{2211527B-C805-4E65-A980-9E1E0D032CE3}" type="pres">
      <dgm:prSet presAssocID="{FDE5CBAE-A349-463C-94CB-C3F5B5CC489E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8C6AA82F-2363-4978-A988-7BD5B711D3A6}" srcId="{A4E551C6-8585-4347-A041-61BE555D1A6E}" destId="{2AA25A8D-6D10-4008-90B6-52C075FBF882}" srcOrd="3" destOrd="0" parTransId="{1077557C-1669-4117-9AED-89FDFC42CE23}" sibTransId="{FDE5CBAE-A349-463C-94CB-C3F5B5CC489E}"/>
    <dgm:cxn modelId="{3FB62116-A9C1-456F-8F82-E8436B5E4BEA}" type="presOf" srcId="{6D63B6A6-3DCF-48C4-957B-578E53142F30}" destId="{DF6F212D-22AC-48B3-8B2C-F3DFAA06296F}" srcOrd="0" destOrd="0" presId="urn:microsoft.com/office/officeart/2005/8/layout/cycle2"/>
    <dgm:cxn modelId="{E7296F6E-BA20-4F0B-8100-934D7E6B0972}" type="presOf" srcId="{FDE5CBAE-A349-463C-94CB-C3F5B5CC489E}" destId="{DF5C3CF9-2C86-4676-8F4F-B02C777494C6}" srcOrd="0" destOrd="0" presId="urn:microsoft.com/office/officeart/2005/8/layout/cycle2"/>
    <dgm:cxn modelId="{721989C2-70B8-4A74-BFD4-AF8BB543FD2F}" type="presOf" srcId="{00FCD828-EF8F-4122-80E8-4ED1C2D4AC27}" destId="{14522C4A-B39C-480F-922B-DFA22CA3B1EF}" srcOrd="1" destOrd="0" presId="urn:microsoft.com/office/officeart/2005/8/layout/cycle2"/>
    <dgm:cxn modelId="{61357E3C-27B2-4711-A48F-8DADC11AC6C0}" type="presOf" srcId="{E601E845-14CD-4219-B633-CF9E88879F1F}" destId="{DF983920-5107-4D6E-982B-2070358F4662}" srcOrd="0" destOrd="0" presId="urn:microsoft.com/office/officeart/2005/8/layout/cycle2"/>
    <dgm:cxn modelId="{0A3B098D-810D-417D-A664-E963AF5B4D1B}" type="presOf" srcId="{6D63B6A6-3DCF-48C4-957B-578E53142F30}" destId="{9CC8237D-6D29-41CD-90F0-24DE81FDA10F}" srcOrd="1" destOrd="0" presId="urn:microsoft.com/office/officeart/2005/8/layout/cycle2"/>
    <dgm:cxn modelId="{7D63E45D-786A-48B9-9D76-BFDDBCAEEEFE}" type="presOf" srcId="{00FCD828-EF8F-4122-80E8-4ED1C2D4AC27}" destId="{468CCF2B-3360-42E0-9536-10DE1CB7023E}" srcOrd="0" destOrd="0" presId="urn:microsoft.com/office/officeart/2005/8/layout/cycle2"/>
    <dgm:cxn modelId="{F8F0A831-E743-4C1D-811E-14ED0B04283C}" type="presOf" srcId="{A4E551C6-8585-4347-A041-61BE555D1A6E}" destId="{51706F31-7E6A-4AFE-8768-B9B6C13A773C}" srcOrd="0" destOrd="0" presId="urn:microsoft.com/office/officeart/2005/8/layout/cycle2"/>
    <dgm:cxn modelId="{9C60EECB-1290-4111-BB70-F9E6F9EFAA29}" srcId="{A4E551C6-8585-4347-A041-61BE555D1A6E}" destId="{E601E845-14CD-4219-B633-CF9E88879F1F}" srcOrd="0" destOrd="0" parTransId="{F3C03EB5-8FB5-4988-8175-EAD59C296DF9}" sibTransId="{6309C259-94EA-4A46-87BF-0BF1F44FEA92}"/>
    <dgm:cxn modelId="{9CDBC15F-80B7-4312-B508-175AD919899B}" srcId="{A4E551C6-8585-4347-A041-61BE555D1A6E}" destId="{D5A3847A-C711-48D2-9C85-CBA1A72D3C8A}" srcOrd="1" destOrd="0" parTransId="{22186C70-E92C-4DB1-8593-FB5B360E3854}" sibTransId="{6D63B6A6-3DCF-48C4-957B-578E53142F30}"/>
    <dgm:cxn modelId="{D23856BF-6543-452B-B79E-DE5EC9BBFBF8}" type="presOf" srcId="{2AA25A8D-6D10-4008-90B6-52C075FBF882}" destId="{F2C4005F-082E-4C78-BC25-E30D16279396}" srcOrd="0" destOrd="0" presId="urn:microsoft.com/office/officeart/2005/8/layout/cycle2"/>
    <dgm:cxn modelId="{66C5A47C-1EAB-4097-A5F1-E48B6A24FC15}" type="presOf" srcId="{D5A3847A-C711-48D2-9C85-CBA1A72D3C8A}" destId="{79E1488E-8971-48EF-83F3-F80B62CA340F}" srcOrd="0" destOrd="0" presId="urn:microsoft.com/office/officeart/2005/8/layout/cycle2"/>
    <dgm:cxn modelId="{4DC29A59-2850-4BB6-8E46-C686BA4469E1}" srcId="{A4E551C6-8585-4347-A041-61BE555D1A6E}" destId="{EE4D3975-B328-4E83-B511-9D1E75E31040}" srcOrd="2" destOrd="0" parTransId="{2BBF31DE-97A0-4B6D-8DE8-EB00A144BBB6}" sibTransId="{00FCD828-EF8F-4122-80E8-4ED1C2D4AC27}"/>
    <dgm:cxn modelId="{753920F3-A3F3-4E62-AE8C-F3707392EFD0}" type="presOf" srcId="{6309C259-94EA-4A46-87BF-0BF1F44FEA92}" destId="{DFB58EFE-C952-479F-99BC-8EF97E38FEE3}" srcOrd="1" destOrd="0" presId="urn:microsoft.com/office/officeart/2005/8/layout/cycle2"/>
    <dgm:cxn modelId="{E56B79D7-71AB-48CF-8BB1-16298415B36B}" type="presOf" srcId="{6309C259-94EA-4A46-87BF-0BF1F44FEA92}" destId="{5B4E1BB0-B74D-424F-9E08-4134AD04287E}" srcOrd="0" destOrd="0" presId="urn:microsoft.com/office/officeart/2005/8/layout/cycle2"/>
    <dgm:cxn modelId="{7B4C9CCF-B945-432B-9B78-5DA2E52B1E3D}" type="presOf" srcId="{FDE5CBAE-A349-463C-94CB-C3F5B5CC489E}" destId="{2211527B-C805-4E65-A980-9E1E0D032CE3}" srcOrd="1" destOrd="0" presId="urn:microsoft.com/office/officeart/2005/8/layout/cycle2"/>
    <dgm:cxn modelId="{51009902-7FA5-4DC4-81A0-637007B3E5B1}" type="presOf" srcId="{EE4D3975-B328-4E83-B511-9D1E75E31040}" destId="{D30B2524-12AA-418C-BA51-5B8ADB73BA55}" srcOrd="0" destOrd="0" presId="urn:microsoft.com/office/officeart/2005/8/layout/cycle2"/>
    <dgm:cxn modelId="{E5FFD376-E921-4414-862C-1CB9740CBCC7}" type="presParOf" srcId="{51706F31-7E6A-4AFE-8768-B9B6C13A773C}" destId="{DF983920-5107-4D6E-982B-2070358F4662}" srcOrd="0" destOrd="0" presId="urn:microsoft.com/office/officeart/2005/8/layout/cycle2"/>
    <dgm:cxn modelId="{176AB224-469F-4B6E-B27E-0C7AB223DFFA}" type="presParOf" srcId="{51706F31-7E6A-4AFE-8768-B9B6C13A773C}" destId="{5B4E1BB0-B74D-424F-9E08-4134AD04287E}" srcOrd="1" destOrd="0" presId="urn:microsoft.com/office/officeart/2005/8/layout/cycle2"/>
    <dgm:cxn modelId="{AA272F50-70EB-4882-8675-E87DE7247F0C}" type="presParOf" srcId="{5B4E1BB0-B74D-424F-9E08-4134AD04287E}" destId="{DFB58EFE-C952-479F-99BC-8EF97E38FEE3}" srcOrd="0" destOrd="0" presId="urn:microsoft.com/office/officeart/2005/8/layout/cycle2"/>
    <dgm:cxn modelId="{09A58D26-6BF5-474E-A510-941F19CCAE58}" type="presParOf" srcId="{51706F31-7E6A-4AFE-8768-B9B6C13A773C}" destId="{79E1488E-8971-48EF-83F3-F80B62CA340F}" srcOrd="2" destOrd="0" presId="urn:microsoft.com/office/officeart/2005/8/layout/cycle2"/>
    <dgm:cxn modelId="{59B1D71A-C667-4D17-89B3-1EE17E41BA31}" type="presParOf" srcId="{51706F31-7E6A-4AFE-8768-B9B6C13A773C}" destId="{DF6F212D-22AC-48B3-8B2C-F3DFAA06296F}" srcOrd="3" destOrd="0" presId="urn:microsoft.com/office/officeart/2005/8/layout/cycle2"/>
    <dgm:cxn modelId="{39E53CDD-9FBD-4C54-BEB4-07795FF44D6F}" type="presParOf" srcId="{DF6F212D-22AC-48B3-8B2C-F3DFAA06296F}" destId="{9CC8237D-6D29-41CD-90F0-24DE81FDA10F}" srcOrd="0" destOrd="0" presId="urn:microsoft.com/office/officeart/2005/8/layout/cycle2"/>
    <dgm:cxn modelId="{8F4B3A12-E74C-4397-8926-F557F180D294}" type="presParOf" srcId="{51706F31-7E6A-4AFE-8768-B9B6C13A773C}" destId="{D30B2524-12AA-418C-BA51-5B8ADB73BA55}" srcOrd="4" destOrd="0" presId="urn:microsoft.com/office/officeart/2005/8/layout/cycle2"/>
    <dgm:cxn modelId="{18982D13-BEEF-4F88-BB52-0B7023117249}" type="presParOf" srcId="{51706F31-7E6A-4AFE-8768-B9B6C13A773C}" destId="{468CCF2B-3360-42E0-9536-10DE1CB7023E}" srcOrd="5" destOrd="0" presId="urn:microsoft.com/office/officeart/2005/8/layout/cycle2"/>
    <dgm:cxn modelId="{EF73182F-D427-4AAA-9704-754358CDD4EA}" type="presParOf" srcId="{468CCF2B-3360-42E0-9536-10DE1CB7023E}" destId="{14522C4A-B39C-480F-922B-DFA22CA3B1EF}" srcOrd="0" destOrd="0" presId="urn:microsoft.com/office/officeart/2005/8/layout/cycle2"/>
    <dgm:cxn modelId="{94D1CFC5-E0A8-489F-AB51-4D6FD3DA437A}" type="presParOf" srcId="{51706F31-7E6A-4AFE-8768-B9B6C13A773C}" destId="{F2C4005F-082E-4C78-BC25-E30D16279396}" srcOrd="6" destOrd="0" presId="urn:microsoft.com/office/officeart/2005/8/layout/cycle2"/>
    <dgm:cxn modelId="{E94CA36F-EE0C-4E76-9E67-6D6755ACA6DD}" type="presParOf" srcId="{51706F31-7E6A-4AFE-8768-B9B6C13A773C}" destId="{DF5C3CF9-2C86-4676-8F4F-B02C777494C6}" srcOrd="7" destOrd="0" presId="urn:microsoft.com/office/officeart/2005/8/layout/cycle2"/>
    <dgm:cxn modelId="{E68FED75-6363-46B5-AC2E-407DEC8A49A3}" type="presParOf" srcId="{DF5C3CF9-2C86-4676-8F4F-B02C777494C6}" destId="{2211527B-C805-4E65-A980-9E1E0D032CE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83920-5107-4D6E-982B-2070358F4662}">
      <dsp:nvSpPr>
        <dsp:cNvPr id="0" name=""/>
        <dsp:cNvSpPr/>
      </dsp:nvSpPr>
      <dsp:spPr>
        <a:xfrm>
          <a:off x="2146028" y="-264048"/>
          <a:ext cx="1895477" cy="17918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Ask questions about teaching or learning	</a:t>
          </a:r>
          <a:endParaRPr lang="en-US" sz="2000" b="1" kern="1200" dirty="0"/>
        </a:p>
      </dsp:txBody>
      <dsp:txXfrm>
        <a:off x="2423614" y="-1635"/>
        <a:ext cx="1340305" cy="1267045"/>
      </dsp:txXfrm>
    </dsp:sp>
    <dsp:sp modelId="{5B4E1BB0-B74D-424F-9E08-4134AD04287E}">
      <dsp:nvSpPr>
        <dsp:cNvPr id="0" name=""/>
        <dsp:cNvSpPr/>
      </dsp:nvSpPr>
      <dsp:spPr>
        <a:xfrm rot="2307763">
          <a:off x="3854807" y="1081983"/>
          <a:ext cx="163771" cy="4390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3860137" y="1154504"/>
        <a:ext cx="114640" cy="263403"/>
      </dsp:txXfrm>
    </dsp:sp>
    <dsp:sp modelId="{79E1488E-8971-48EF-83F3-F80B62CA340F}">
      <dsp:nvSpPr>
        <dsp:cNvPr id="0" name=""/>
        <dsp:cNvSpPr/>
      </dsp:nvSpPr>
      <dsp:spPr>
        <a:xfrm>
          <a:off x="3819218" y="1089026"/>
          <a:ext cx="1976930" cy="18087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Collect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    data	</a:t>
          </a:r>
          <a:endParaRPr lang="en-US" sz="2000" b="1" kern="1200" dirty="0"/>
        </a:p>
      </dsp:txBody>
      <dsp:txXfrm>
        <a:off x="4108733" y="1353904"/>
        <a:ext cx="1397900" cy="1278947"/>
      </dsp:txXfrm>
    </dsp:sp>
    <dsp:sp modelId="{DF6F212D-22AC-48B3-8B2C-F3DFAA06296F}">
      <dsp:nvSpPr>
        <dsp:cNvPr id="0" name=""/>
        <dsp:cNvSpPr/>
      </dsp:nvSpPr>
      <dsp:spPr>
        <a:xfrm rot="8445892">
          <a:off x="3872377" y="2470815"/>
          <a:ext cx="163685" cy="4390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3915947" y="2543086"/>
        <a:ext cx="114580" cy="263403"/>
      </dsp:txXfrm>
    </dsp:sp>
    <dsp:sp modelId="{D30B2524-12AA-418C-BA51-5B8ADB73BA55}">
      <dsp:nvSpPr>
        <dsp:cNvPr id="0" name=""/>
        <dsp:cNvSpPr/>
      </dsp:nvSpPr>
      <dsp:spPr>
        <a:xfrm>
          <a:off x="2130230" y="2457883"/>
          <a:ext cx="1927072" cy="187016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Evaluate data</a:t>
          </a:r>
          <a:endParaRPr lang="en-US" sz="2000" b="1" kern="1200" dirty="0"/>
        </a:p>
      </dsp:txBody>
      <dsp:txXfrm>
        <a:off x="2412443" y="2731762"/>
        <a:ext cx="1362646" cy="1322406"/>
      </dsp:txXfrm>
    </dsp:sp>
    <dsp:sp modelId="{468CCF2B-3360-42E0-9536-10DE1CB7023E}">
      <dsp:nvSpPr>
        <dsp:cNvPr id="0" name=""/>
        <dsp:cNvSpPr/>
      </dsp:nvSpPr>
      <dsp:spPr>
        <a:xfrm rot="12810031">
          <a:off x="2027514" y="2538518"/>
          <a:ext cx="213948" cy="4390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 rot="10800000">
        <a:off x="2086367" y="2644032"/>
        <a:ext cx="149764" cy="263403"/>
      </dsp:txXfrm>
    </dsp:sp>
    <dsp:sp modelId="{F2C4005F-082E-4C78-BC25-E30D16279396}">
      <dsp:nvSpPr>
        <dsp:cNvPr id="0" name=""/>
        <dsp:cNvSpPr/>
      </dsp:nvSpPr>
      <dsp:spPr>
        <a:xfrm>
          <a:off x="0" y="1051455"/>
          <a:ext cx="2159999" cy="201720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Modify teaching, assignment, etc.</a:t>
          </a:r>
          <a:endParaRPr lang="en-US" sz="2000" b="1" kern="1200" dirty="0"/>
        </a:p>
      </dsp:txBody>
      <dsp:txXfrm>
        <a:off x="316325" y="1346867"/>
        <a:ext cx="1527349" cy="1426378"/>
      </dsp:txXfrm>
    </dsp:sp>
    <dsp:sp modelId="{DF5C3CF9-2C86-4676-8F4F-B02C777494C6}">
      <dsp:nvSpPr>
        <dsp:cNvPr id="0" name=""/>
        <dsp:cNvSpPr/>
      </dsp:nvSpPr>
      <dsp:spPr>
        <a:xfrm rot="19479338">
          <a:off x="2003436" y="1094512"/>
          <a:ext cx="257012" cy="4390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010542" y="1204615"/>
        <a:ext cx="179908" cy="2634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1FC11-5146-4725-AF45-10E213E7FAEF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D881B-FAF3-4115-B305-07695DAD3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3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 descr="NSM secondary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8600"/>
            <a:ext cx="4572000" cy="63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3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NSM tertiary_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00" y="6446520"/>
            <a:ext cx="47498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4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Diagonal Corner Rectangle 5"/>
          <p:cNvSpPr/>
          <p:nvPr userDrawn="1"/>
        </p:nvSpPr>
        <p:spPr>
          <a:xfrm>
            <a:off x="0" y="-4704"/>
            <a:ext cx="8915400" cy="6405503"/>
          </a:xfrm>
          <a:custGeom>
            <a:avLst/>
            <a:gdLst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0 w 8686800"/>
              <a:gd name="connsiteY7" fmla="*/ 838505 h 6400800"/>
              <a:gd name="connsiteX8" fmla="*/ 838505 w 8686800"/>
              <a:gd name="connsiteY8" fmla="*/ 0 h 6400800"/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838505 w 8686800"/>
              <a:gd name="connsiteY7" fmla="*/ 0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799558 w 9485112"/>
              <a:gd name="connsiteY0" fmla="*/ 9408 h 6400800"/>
              <a:gd name="connsiteX1" fmla="*/ 9485112 w 9485112"/>
              <a:gd name="connsiteY1" fmla="*/ 0 h 6400800"/>
              <a:gd name="connsiteX2" fmla="*/ 9485112 w 9485112"/>
              <a:gd name="connsiteY2" fmla="*/ 0 h 6400800"/>
              <a:gd name="connsiteX3" fmla="*/ 9485112 w 9485112"/>
              <a:gd name="connsiteY3" fmla="*/ 5562295 h 6400800"/>
              <a:gd name="connsiteX4" fmla="*/ 8646607 w 9485112"/>
              <a:gd name="connsiteY4" fmla="*/ 6400800 h 6400800"/>
              <a:gd name="connsiteX5" fmla="*/ 798312 w 9485112"/>
              <a:gd name="connsiteY5" fmla="*/ 6400800 h 6400800"/>
              <a:gd name="connsiteX6" fmla="*/ 798312 w 9485112"/>
              <a:gd name="connsiteY6" fmla="*/ 6400800 h 6400800"/>
              <a:gd name="connsiteX7" fmla="*/ 799558 w 9485112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 w 8897221"/>
              <a:gd name="connsiteY0" fmla="*/ 0 h 6461947"/>
              <a:gd name="connsiteX1" fmla="*/ 8897221 w 8897221"/>
              <a:gd name="connsiteY1" fmla="*/ 61147 h 6461947"/>
              <a:gd name="connsiteX2" fmla="*/ 8897221 w 8897221"/>
              <a:gd name="connsiteY2" fmla="*/ 61147 h 6461947"/>
              <a:gd name="connsiteX3" fmla="*/ 8897221 w 8897221"/>
              <a:gd name="connsiteY3" fmla="*/ 5623442 h 6461947"/>
              <a:gd name="connsiteX4" fmla="*/ 8058716 w 8897221"/>
              <a:gd name="connsiteY4" fmla="*/ 6461947 h 6461947"/>
              <a:gd name="connsiteX5" fmla="*/ 210421 w 8897221"/>
              <a:gd name="connsiteY5" fmla="*/ 6461947 h 6461947"/>
              <a:gd name="connsiteX6" fmla="*/ 210421 w 8897221"/>
              <a:gd name="connsiteY6" fmla="*/ 6461947 h 6461947"/>
              <a:gd name="connsiteX7" fmla="*/ 1 w 8897221"/>
              <a:gd name="connsiteY7" fmla="*/ 0 h 6461947"/>
              <a:gd name="connsiteX0" fmla="*/ 537469 w 8686800"/>
              <a:gd name="connsiteY0" fmla="*/ 333964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537469 w 8686800"/>
              <a:gd name="connsiteY7" fmla="*/ 333964 h 6400800"/>
              <a:gd name="connsiteX0" fmla="*/ 1247 w 8686800"/>
              <a:gd name="connsiteY0" fmla="*/ 0 h 6405503"/>
              <a:gd name="connsiteX1" fmla="*/ 8686800 w 8686800"/>
              <a:gd name="connsiteY1" fmla="*/ 4703 h 6405503"/>
              <a:gd name="connsiteX2" fmla="*/ 8686800 w 8686800"/>
              <a:gd name="connsiteY2" fmla="*/ 4703 h 6405503"/>
              <a:gd name="connsiteX3" fmla="*/ 8686800 w 8686800"/>
              <a:gd name="connsiteY3" fmla="*/ 5566998 h 6405503"/>
              <a:gd name="connsiteX4" fmla="*/ 7848295 w 8686800"/>
              <a:gd name="connsiteY4" fmla="*/ 6405503 h 6405503"/>
              <a:gd name="connsiteX5" fmla="*/ 0 w 8686800"/>
              <a:gd name="connsiteY5" fmla="*/ 6405503 h 6405503"/>
              <a:gd name="connsiteX6" fmla="*/ 0 w 8686800"/>
              <a:gd name="connsiteY6" fmla="*/ 6405503 h 6405503"/>
              <a:gd name="connsiteX7" fmla="*/ 1247 w 8686800"/>
              <a:gd name="connsiteY7" fmla="*/ 0 h 640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86800" h="6405503">
                <a:moveTo>
                  <a:pt x="1247" y="0"/>
                </a:moveTo>
                <a:lnTo>
                  <a:pt x="8686800" y="4703"/>
                </a:lnTo>
                <a:lnTo>
                  <a:pt x="8686800" y="4703"/>
                </a:lnTo>
                <a:lnTo>
                  <a:pt x="8686800" y="5566998"/>
                </a:lnTo>
                <a:cubicBezTo>
                  <a:pt x="8686800" y="6030092"/>
                  <a:pt x="8311389" y="6405503"/>
                  <a:pt x="7848295" y="6405503"/>
                </a:cubicBezTo>
                <a:lnTo>
                  <a:pt x="0" y="6405503"/>
                </a:lnTo>
                <a:lnTo>
                  <a:pt x="0" y="6405503"/>
                </a:lnTo>
                <a:cubicBezTo>
                  <a:pt x="208" y="5340271"/>
                  <a:pt x="624" y="3195696"/>
                  <a:pt x="12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4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aguide.org/cat/cat.php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 txBox="1">
            <a:spLocks/>
          </p:cNvSpPr>
          <p:nvPr/>
        </p:nvSpPr>
        <p:spPr>
          <a:xfrm>
            <a:off x="533400" y="143407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>
                    <a:lumMod val="50000"/>
                  </a:schemeClr>
                </a:solidFill>
              </a:rPr>
              <a:t> Assessment of Student Learning</a:t>
            </a:r>
            <a:endParaRPr lang="en-US" sz="4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40962" y="2893230"/>
            <a:ext cx="586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Faculty Development Workshop</a:t>
            </a:r>
          </a:p>
          <a:p>
            <a:pPr algn="ctr"/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October 31, 2013</a:t>
            </a:r>
          </a:p>
          <a:p>
            <a:pPr algn="ctr"/>
            <a:endParaRPr lang="en-US" sz="28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67425" y="4679058"/>
            <a:ext cx="62144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</a:rPr>
              <a:t>Donna L. Pattison, PhD</a:t>
            </a:r>
          </a:p>
          <a:p>
            <a:pPr algn="ctr"/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</a:rPr>
              <a:t>Instructional Professor</a:t>
            </a:r>
          </a:p>
          <a:p>
            <a:pPr algn="ctr"/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</a:rPr>
              <a:t>Department of Biology &amp; Biochemistry</a:t>
            </a: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59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can surveys be administered?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963879" y="1417638"/>
            <a:ext cx="454182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smtClean="0"/>
              <a:t>Paper</a:t>
            </a:r>
          </a:p>
          <a:p>
            <a:pPr marL="342900" indent="-342900">
              <a:buAutoNum type="arabicPeriod"/>
            </a:pPr>
            <a:endParaRPr lang="en-US" sz="2800" dirty="0"/>
          </a:p>
          <a:p>
            <a:pPr marL="342900" indent="-342900">
              <a:buAutoNum type="arabicPeriod"/>
            </a:pPr>
            <a:r>
              <a:rPr lang="en-US" sz="2800" dirty="0" smtClean="0"/>
              <a:t>Scan </a:t>
            </a:r>
            <a:r>
              <a:rPr lang="en-US" sz="2800" dirty="0" err="1" smtClean="0"/>
              <a:t>Trons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3. Blackboard</a:t>
            </a:r>
          </a:p>
          <a:p>
            <a:pPr marL="342900" indent="-342900">
              <a:buAutoNum type="arabicPeriod" startAt="2"/>
            </a:pPr>
            <a:endParaRPr lang="en-US" sz="2800" dirty="0"/>
          </a:p>
          <a:p>
            <a:pPr marL="342900" indent="-342900">
              <a:buAutoNum type="arabicPeriod" startAt="4"/>
            </a:pPr>
            <a:r>
              <a:rPr lang="en-US" sz="2800" dirty="0" smtClean="0"/>
              <a:t>Survey Monkey</a:t>
            </a:r>
          </a:p>
          <a:p>
            <a:pPr marL="342900" indent="-342900">
              <a:buAutoNum type="arabicPeriod" startAt="4"/>
            </a:pP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0775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616035"/>
            <a:ext cx="6400800" cy="350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57400" y="142875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/>
              <a:t>SurveyMonkey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51054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 lot of ways to share: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1066800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Easy to 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If you need to match responses to an individual, you must use the full version.  The free version only gives you aggregated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6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do you get reasonable participation rates?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619249" y="1971675"/>
            <a:ext cx="718185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 smtClean="0"/>
              <a:t>A modest number of points</a:t>
            </a:r>
          </a:p>
          <a:p>
            <a:pPr marL="800100" lvl="1" indent="-342900">
              <a:buAutoNum type="alphaLcPeriod"/>
            </a:pPr>
            <a:r>
              <a:rPr lang="en-US" sz="2800" dirty="0" smtClean="0"/>
              <a:t>Class credit</a:t>
            </a:r>
          </a:p>
          <a:p>
            <a:pPr marL="800100" lvl="1" indent="-342900">
              <a:buAutoNum type="alphaLcPeriod"/>
            </a:pPr>
            <a:r>
              <a:rPr lang="en-US" sz="2800" dirty="0" smtClean="0"/>
              <a:t>Extra credit</a:t>
            </a:r>
          </a:p>
          <a:p>
            <a:endParaRPr lang="en-US" sz="2800" dirty="0"/>
          </a:p>
          <a:p>
            <a:pPr marL="514350" indent="-514350">
              <a:buAutoNum type="arabicPeriod" startAt="2"/>
            </a:pPr>
            <a:r>
              <a:rPr lang="en-US" sz="2800" dirty="0" smtClean="0"/>
              <a:t>Complete at the beginning of class</a:t>
            </a:r>
          </a:p>
          <a:p>
            <a:pPr marL="342900" indent="-342900">
              <a:buAutoNum type="arabicPeriod"/>
            </a:pPr>
            <a:endParaRPr lang="en-US" sz="2800" dirty="0"/>
          </a:p>
          <a:p>
            <a:pPr marL="514350" indent="-514350">
              <a:buAutoNum type="arabicPeriod" startAt="3"/>
            </a:pPr>
            <a:r>
              <a:rPr lang="en-US" sz="2800" dirty="0" smtClean="0"/>
              <a:t>Exit surveys</a:t>
            </a:r>
          </a:p>
          <a:p>
            <a:pPr marL="514350" indent="-514350">
              <a:buAutoNum type="arabicPeriod" startAt="3"/>
            </a:pPr>
            <a:endParaRPr lang="en-US" sz="2800" dirty="0" smtClean="0"/>
          </a:p>
          <a:p>
            <a:pPr marL="514350" indent="-514350">
              <a:buAutoNum type="arabicPeriod" startAt="3"/>
            </a:pPr>
            <a:r>
              <a:rPr lang="en-US" sz="2800" dirty="0" smtClean="0"/>
              <a:t>Incentives (drawing for prize)</a:t>
            </a:r>
            <a:endParaRPr lang="en-US" sz="2800" dirty="0"/>
          </a:p>
          <a:p>
            <a:pPr marL="514350" indent="-514350">
              <a:buAutoNum type="arabicPeriod" startAt="3"/>
            </a:pPr>
            <a:endParaRPr lang="en-US" sz="2800" dirty="0" smtClean="0"/>
          </a:p>
          <a:p>
            <a:endParaRPr lang="en-US" sz="2800" dirty="0"/>
          </a:p>
          <a:p>
            <a:pPr marL="342900" indent="-342900">
              <a:buAutoNum type="arabicPeriod"/>
            </a:pPr>
            <a:endParaRPr lang="en-US" sz="2800" dirty="0" smtClean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7293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do we know if an assignment was effective?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857375" y="2247900"/>
            <a:ext cx="6096000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Quiz or exam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Track attempts on electronic homework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Pre- and post- assessments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Ask students to explain or illustrate</a:t>
            </a:r>
          </a:p>
        </p:txBody>
      </p:sp>
    </p:spTree>
    <p:extLst>
      <p:ext uri="{BB962C8B-B14F-4D97-AF65-F5344CB8AC3E}">
        <p14:creationId xmlns:p14="http://schemas.microsoft.com/office/powerpoint/2010/main" val="50448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is Iterative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5775" y="5572125"/>
            <a:ext cx="8201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Tanner, K. and Allen, D. (2004) </a:t>
            </a:r>
            <a:r>
              <a:rPr lang="en-US" sz="1600" i="1" dirty="0" smtClean="0"/>
              <a:t>Approaches to Biology Teaching and Learning:  From Assays to Assessments—On Collecting Evidence in Science Teaching.</a:t>
            </a:r>
            <a:r>
              <a:rPr lang="en-US" sz="1600" dirty="0" smtClean="0"/>
              <a:t> Cell Biology Education. (3), 69-74.</a:t>
            </a:r>
            <a:endParaRPr lang="en-US" sz="16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660579955"/>
              </p:ext>
            </p:extLst>
          </p:nvPr>
        </p:nvGraphicFramePr>
        <p:xfrm>
          <a:off x="1538287" y="12255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09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75558" y="223157"/>
            <a:ext cx="865414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+mj-lt"/>
              </a:rPr>
              <a:t>What types of things are helpful to assess :</a:t>
            </a:r>
          </a:p>
          <a:p>
            <a:endParaRPr lang="en-US" sz="2800" dirty="0" smtClean="0">
              <a:latin typeface="+mj-lt"/>
            </a:endParaRPr>
          </a:p>
          <a:p>
            <a:r>
              <a:rPr lang="en-US" sz="2800" dirty="0">
                <a:latin typeface="+mj-lt"/>
              </a:rPr>
              <a:t>	</a:t>
            </a:r>
            <a:r>
              <a:rPr lang="en-US" sz="2800" dirty="0" smtClean="0">
                <a:latin typeface="+mj-lt"/>
              </a:rPr>
              <a:t>			a.  At the classroom level?</a:t>
            </a:r>
          </a:p>
          <a:p>
            <a:endParaRPr lang="en-US" sz="2800" dirty="0" smtClean="0">
              <a:latin typeface="+mj-lt"/>
            </a:endParaRPr>
          </a:p>
          <a:p>
            <a:r>
              <a:rPr lang="en-US" sz="2800" dirty="0">
                <a:latin typeface="+mj-lt"/>
              </a:rPr>
              <a:t>	</a:t>
            </a:r>
            <a:r>
              <a:rPr lang="en-US" sz="2800" dirty="0" smtClean="0">
                <a:latin typeface="+mj-lt"/>
              </a:rPr>
              <a:t>			b.  At the program level (department)?</a:t>
            </a:r>
          </a:p>
          <a:p>
            <a:endParaRPr lang="en-US" sz="2800" dirty="0" smtClean="0">
              <a:latin typeface="+mj-lt"/>
            </a:endParaRPr>
          </a:p>
          <a:p>
            <a:r>
              <a:rPr lang="en-US" sz="2800" dirty="0">
                <a:latin typeface="+mj-lt"/>
              </a:rPr>
              <a:t>	</a:t>
            </a:r>
            <a:r>
              <a:rPr lang="en-US" sz="2800" dirty="0" smtClean="0">
                <a:latin typeface="+mj-lt"/>
              </a:rPr>
              <a:t>			c.  At the university level?</a:t>
            </a:r>
          </a:p>
          <a:p>
            <a:endParaRPr lang="en-US" sz="2800" dirty="0">
              <a:latin typeface="+mj-lt"/>
            </a:endParaRPr>
          </a:p>
          <a:p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9728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36" y="274638"/>
            <a:ext cx="8466364" cy="1143000"/>
          </a:xfrm>
        </p:spPr>
        <p:txBody>
          <a:bodyPr/>
          <a:lstStyle/>
          <a:p>
            <a:r>
              <a:rPr lang="en-US" sz="3600" b="1" dirty="0" smtClean="0"/>
              <a:t>What types of things are helpful to assess?</a:t>
            </a:r>
            <a:endParaRPr lang="en-US" sz="3600" b="1" dirty="0"/>
          </a:p>
        </p:txBody>
      </p:sp>
      <p:sp>
        <p:nvSpPr>
          <p:cNvPr id="4" name="Rectangle 3"/>
          <p:cNvSpPr/>
          <p:nvPr/>
        </p:nvSpPr>
        <p:spPr>
          <a:xfrm>
            <a:off x="122465" y="1349212"/>
            <a:ext cx="84010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+mj-lt"/>
              </a:rPr>
              <a:t>a.  At the classroom level?</a:t>
            </a: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Attitudes and motivation</a:t>
            </a: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Learning objectives</a:t>
            </a: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Activities (specific assignments, homework,</a:t>
            </a:r>
          </a:p>
          <a:p>
            <a:pPr lvl="5"/>
            <a:r>
              <a:rPr lang="en-US" sz="2400" dirty="0">
                <a:latin typeface="+mj-lt"/>
              </a:rPr>
              <a:t>field trips, case studies, clicker </a:t>
            </a:r>
            <a:r>
              <a:rPr lang="en-US" sz="2400" dirty="0" err="1">
                <a:latin typeface="+mj-lt"/>
              </a:rPr>
              <a:t>useage</a:t>
            </a:r>
            <a:r>
              <a:rPr lang="en-US" sz="2400" dirty="0">
                <a:latin typeface="+mj-lt"/>
              </a:rPr>
              <a:t>, etc.)</a:t>
            </a:r>
          </a:p>
          <a:p>
            <a:r>
              <a:rPr lang="en-US" sz="2400" dirty="0">
                <a:latin typeface="+mj-lt"/>
              </a:rPr>
              <a:t>	</a:t>
            </a:r>
            <a:r>
              <a:rPr lang="en-US" sz="2400" b="1" dirty="0">
                <a:latin typeface="+mj-lt"/>
              </a:rPr>
              <a:t>b.  At the program </a:t>
            </a:r>
            <a:r>
              <a:rPr lang="en-US" sz="2400" b="1" dirty="0" smtClean="0">
                <a:latin typeface="+mj-lt"/>
              </a:rPr>
              <a:t>level </a:t>
            </a:r>
            <a:r>
              <a:rPr lang="en-US" sz="2400" dirty="0" smtClean="0">
                <a:latin typeface="+mj-lt"/>
              </a:rPr>
              <a:t>(department</a:t>
            </a:r>
            <a:r>
              <a:rPr lang="en-US" sz="2400" dirty="0">
                <a:latin typeface="+mj-lt"/>
              </a:rPr>
              <a:t>)?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Program learning objectives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Retention</a:t>
            </a:r>
          </a:p>
          <a:p>
            <a:r>
              <a:rPr lang="en-US" sz="2400" dirty="0">
                <a:latin typeface="+mj-lt"/>
              </a:rPr>
              <a:t>	</a:t>
            </a:r>
            <a:r>
              <a:rPr lang="en-US" sz="2400" b="1" dirty="0">
                <a:latin typeface="+mj-lt"/>
              </a:rPr>
              <a:t>c.  At the university level?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Retention</a:t>
            </a:r>
          </a:p>
          <a:p>
            <a:pPr marL="2171700" lvl="4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j-lt"/>
              </a:rPr>
              <a:t>Student success across demographic variables</a:t>
            </a: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9643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1080" y="218168"/>
            <a:ext cx="829235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 tools can we </a:t>
            </a:r>
            <a:r>
              <a:rPr lang="en-US" sz="4400" b="1" dirty="0" smtClean="0">
                <a:latin typeface="+mj-lt"/>
              </a:rPr>
              <a:t>use for assessment? </a:t>
            </a:r>
            <a:endParaRPr lang="en-US" sz="4400" b="1" dirty="0" smtClean="0">
              <a:latin typeface="+mj-lt"/>
            </a:endParaRPr>
          </a:p>
          <a:p>
            <a:endParaRPr lang="en-US" sz="4400" b="1" dirty="0" smtClean="0">
              <a:latin typeface="+mj-lt"/>
            </a:endParaRPr>
          </a:p>
          <a:p>
            <a:endParaRPr lang="en-US" sz="4400" b="1" dirty="0">
              <a:latin typeface="+mj-lt"/>
            </a:endParaRPr>
          </a:p>
        </p:txBody>
      </p:sp>
      <p:pic>
        <p:nvPicPr>
          <p:cNvPr id="1026" name="Picture 2" descr="C:\Users\Donna\AppData\Local\Microsoft\Windows\Temporary Internet Files\Content.IE5\FMP3RP3T\33-1239554681xBZ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7044" y="1896175"/>
            <a:ext cx="3400425" cy="2550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13359" y="4613600"/>
            <a:ext cx="7987797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Share your ideas and 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tricks </a:t>
            </a:r>
            <a:r>
              <a:rPr lang="en-US" sz="3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of the 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trade with your discussion </a:t>
            </a:r>
            <a:r>
              <a:rPr lang="en-US" sz="36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group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460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37854" y="5829175"/>
            <a:ext cx="2573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http://www.flaguide.org/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03" y="158109"/>
            <a:ext cx="6811732" cy="553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36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087" y="98612"/>
            <a:ext cx="1665816" cy="6283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94635" y="5914497"/>
            <a:ext cx="3640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www.flaguide.org/cat/cat.php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150" y="301890"/>
            <a:ext cx="4984375" cy="573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012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628" y="214993"/>
            <a:ext cx="84908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+mj-lt"/>
                <a:cs typeface="Iskoola Pota" panose="020B0502040204020203" pitchFamily="34" charset="0"/>
              </a:rPr>
              <a:t>Two types of pre-/post-course surveys:</a:t>
            </a:r>
          </a:p>
          <a:p>
            <a:endParaRPr lang="en-US" sz="3600" dirty="0">
              <a:latin typeface="+mj-lt"/>
              <a:cs typeface="Iskoola Pota" panose="020B0502040204020203" pitchFamily="34" charset="0"/>
            </a:endParaRPr>
          </a:p>
          <a:p>
            <a:pPr marL="2571750" lvl="4" indent="-742950">
              <a:buAutoNum type="arabicPeriod"/>
            </a:pPr>
            <a:r>
              <a:rPr lang="en-US" sz="3600" dirty="0" smtClean="0">
                <a:latin typeface="+mj-lt"/>
                <a:cs typeface="Iskoola Pota" panose="020B0502040204020203" pitchFamily="34" charset="0"/>
              </a:rPr>
              <a:t>Attitudes and Beliefs</a:t>
            </a:r>
          </a:p>
          <a:p>
            <a:pPr marL="2571750" lvl="4" indent="-742950">
              <a:buAutoNum type="arabicPeriod"/>
            </a:pPr>
            <a:r>
              <a:rPr lang="en-US" sz="3600" dirty="0" smtClean="0">
                <a:latin typeface="+mj-lt"/>
                <a:cs typeface="Iskoola Pota" panose="020B0502040204020203" pitchFamily="34" charset="0"/>
              </a:rPr>
              <a:t>Knowledge</a:t>
            </a:r>
            <a:endParaRPr lang="en-US" sz="3600" dirty="0">
              <a:latin typeface="+mj-lt"/>
              <a:cs typeface="Iskoola Pota" panose="020B0502040204020203" pitchFamily="34" charset="0"/>
            </a:endParaRPr>
          </a:p>
        </p:txBody>
      </p:sp>
      <p:pic>
        <p:nvPicPr>
          <p:cNvPr id="1027" name="Picture 3" descr="C:\Users\Donna\AppData\Local\Microsoft\Windows\Temporary Internet Files\Content.IE5\FMP3RP3T\Knowledge_Power_Scientific_Illustratio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3766" y="2954695"/>
            <a:ext cx="2286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07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90625" y="1674674"/>
            <a:ext cx="6934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What were student perceptions on the field trip?</a:t>
            </a:r>
            <a:endParaRPr lang="en-US" sz="2400" dirty="0"/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What courses have students taken prior to this one?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Did you find this learning activity helpful in mastering the concept?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79981" y="213049"/>
            <a:ext cx="85747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cs typeface="Iskoola Pota" panose="020B0502040204020203" pitchFamily="34" charset="0"/>
              </a:rPr>
              <a:t>Surveys to assess a particular activity </a:t>
            </a:r>
          </a:p>
          <a:p>
            <a:pPr algn="ctr"/>
            <a:r>
              <a:rPr lang="en-US" sz="3200" b="1" dirty="0" smtClean="0">
                <a:cs typeface="Iskoola Pota" panose="020B0502040204020203" pitchFamily="34" charset="0"/>
              </a:rPr>
              <a:t>or ask a specific question :</a:t>
            </a:r>
            <a:endParaRPr lang="en-US" sz="3200" b="1" dirty="0">
              <a:cs typeface="Iskoola Pota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5142" y="5024551"/>
            <a:ext cx="78471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Quantitative:  Use a </a:t>
            </a:r>
            <a:r>
              <a:rPr lang="en-US" sz="2800" b="1" dirty="0" err="1" smtClean="0"/>
              <a:t>Likert</a:t>
            </a:r>
            <a:r>
              <a:rPr lang="en-US" sz="2800" b="1" dirty="0" smtClean="0"/>
              <a:t> Scale (1 to 5)</a:t>
            </a:r>
          </a:p>
          <a:p>
            <a:pPr algn="ctr"/>
            <a:r>
              <a:rPr lang="en-US" sz="2800" b="1" dirty="0" smtClean="0"/>
              <a:t>Qualitative:  Open ended questions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1000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036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Examples of Student Responses to an Open Ended Question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Why the comment was informative to the instructor in red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9929" y="973812"/>
            <a:ext cx="6965578" cy="526297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List at least one thing you learned on the field trip: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We should measure our successes in square feet and not in acres. (Prairie planting field trip). </a:t>
            </a:r>
            <a:r>
              <a:rPr lang="en-US" sz="1600" dirty="0" smtClean="0">
                <a:solidFill>
                  <a:srgbClr val="FF0000"/>
                </a:solidFill>
              </a:rPr>
              <a:t>Student understands how difficult conservation is.</a:t>
            </a:r>
            <a:endParaRPr lang="en-US" sz="1600" dirty="0" smtClean="0"/>
          </a:p>
          <a:p>
            <a:pPr marL="342900" indent="-342900">
              <a:buAutoNum type="arabicPeriod"/>
            </a:pPr>
            <a:r>
              <a:rPr lang="en-US" sz="1600" dirty="0" smtClean="0"/>
              <a:t>I learned how there are so many diverse factors that can affect a species all with different consequences.  The frog near the Rio Grande behaves differently than the ones in the greater Houston area.  </a:t>
            </a:r>
            <a:r>
              <a:rPr lang="en-US" sz="1600" b="1" dirty="0" smtClean="0"/>
              <a:t>It was interesting to see how scientists pose questions and think about all the different ways in which a hypothesis can be answered</a:t>
            </a:r>
            <a:r>
              <a:rPr lang="en-US" sz="1600" dirty="0" smtClean="0"/>
              <a:t> (mapping the campus frog population trip). </a:t>
            </a:r>
            <a:r>
              <a:rPr lang="en-US" sz="1600" dirty="0" smtClean="0">
                <a:solidFill>
                  <a:srgbClr val="FF0000"/>
                </a:solidFill>
              </a:rPr>
              <a:t>The nature of science was successfully conveyed!</a:t>
            </a:r>
            <a:endParaRPr lang="en-US" sz="1600" dirty="0" smtClean="0"/>
          </a:p>
          <a:p>
            <a:pPr marL="342900" indent="-342900">
              <a:buAutoNum type="arabicPeriod"/>
            </a:pPr>
            <a:r>
              <a:rPr lang="en-US" sz="1600" dirty="0" smtClean="0"/>
              <a:t>Undergrads can do research. </a:t>
            </a:r>
            <a:r>
              <a:rPr lang="en-US" sz="1600" dirty="0" smtClean="0">
                <a:solidFill>
                  <a:srgbClr val="FF0000"/>
                </a:solidFill>
              </a:rPr>
              <a:t>The word is getting out!  </a:t>
            </a:r>
            <a:endParaRPr lang="en-US" sz="1600" dirty="0" smtClean="0"/>
          </a:p>
          <a:p>
            <a:pPr marL="342900" indent="-342900">
              <a:buAutoNum type="arabicPeriod"/>
            </a:pPr>
            <a:r>
              <a:rPr lang="en-US" sz="1600" dirty="0" smtClean="0"/>
              <a:t>The number of mass extinctions was more than I had thought (Paleontology Hall). </a:t>
            </a:r>
            <a:r>
              <a:rPr lang="en-US" sz="1600" dirty="0" smtClean="0">
                <a:solidFill>
                  <a:srgbClr val="FF0000"/>
                </a:solidFill>
              </a:rPr>
              <a:t>The student has modified their understanding of the world.</a:t>
            </a:r>
            <a:r>
              <a:rPr lang="en-US" sz="1600" dirty="0" smtClean="0"/>
              <a:t> 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Possums don’t carry rabies (Texas Wildlife Rehabilitation Coalition field trip).  </a:t>
            </a:r>
            <a:r>
              <a:rPr lang="en-US" sz="1600" dirty="0" smtClean="0">
                <a:solidFill>
                  <a:srgbClr val="FF0000"/>
                </a:solidFill>
              </a:rPr>
              <a:t>Another common misconception has been debunked!</a:t>
            </a:r>
            <a:endParaRPr lang="en-US" sz="1600" dirty="0" smtClean="0"/>
          </a:p>
          <a:p>
            <a:pPr marL="342900" indent="-342900">
              <a:buAutoNum type="arabicPeriod"/>
            </a:pPr>
            <a:r>
              <a:rPr lang="en-US" sz="1600" dirty="0" smtClean="0"/>
              <a:t>CO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in the air is where plants get their carbon (Community Garden Field Trip).  </a:t>
            </a:r>
            <a:r>
              <a:rPr lang="en-US" sz="1600" dirty="0" smtClean="0">
                <a:solidFill>
                  <a:srgbClr val="FF0000"/>
                </a:solidFill>
              </a:rPr>
              <a:t>Not the soil! Common misconception corrected!</a:t>
            </a:r>
            <a:r>
              <a:rPr lang="en-US" sz="1600" dirty="0" smtClean="0"/>
              <a:t> </a:t>
            </a:r>
          </a:p>
          <a:p>
            <a:endParaRPr lang="en-US" sz="1600" dirty="0"/>
          </a:p>
          <a:p>
            <a:r>
              <a:rPr lang="en-US" sz="1600" b="1" dirty="0" smtClean="0">
                <a:solidFill>
                  <a:srgbClr val="FF0000"/>
                </a:solidFill>
              </a:rPr>
              <a:t>You have to know what questions to ask with a multiple choice question.  With an open ended question, you often learn surprising things and can see through the student’s eyes.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68148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586</Words>
  <Application>Microsoft Office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What types of things are helpful to assess?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can surveys be administered?</vt:lpstr>
      <vt:lpstr>PowerPoint Presentation</vt:lpstr>
      <vt:lpstr>How do you get reasonable participation rates?</vt:lpstr>
      <vt:lpstr>How do we know if an assignment was effective?</vt:lpstr>
      <vt:lpstr>Assessment is Iterative</vt:lpstr>
    </vt:vector>
  </TitlesOfParts>
  <Company>University of Houston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Watts</dc:creator>
  <cp:lastModifiedBy>Donna</cp:lastModifiedBy>
  <cp:revision>62</cp:revision>
  <dcterms:created xsi:type="dcterms:W3CDTF">2011-10-03T13:05:40Z</dcterms:created>
  <dcterms:modified xsi:type="dcterms:W3CDTF">2015-07-09T02:44:16Z</dcterms:modified>
</cp:coreProperties>
</file>