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1" r:id="rId2"/>
    <p:sldId id="257" r:id="rId3"/>
    <p:sldId id="264" r:id="rId4"/>
    <p:sldId id="260" r:id="rId5"/>
    <p:sldId id="277" r:id="rId6"/>
    <p:sldId id="272" r:id="rId7"/>
    <p:sldId id="262" r:id="rId8"/>
    <p:sldId id="263" r:id="rId9"/>
    <p:sldId id="265" r:id="rId10"/>
    <p:sldId id="266" r:id="rId11"/>
    <p:sldId id="273" r:id="rId12"/>
    <p:sldId id="280" r:id="rId13"/>
    <p:sldId id="281" r:id="rId14"/>
    <p:sldId id="270" r:id="rId15"/>
    <p:sldId id="268" r:id="rId16"/>
    <p:sldId id="269" r:id="rId17"/>
    <p:sldId id="275" r:id="rId18"/>
    <p:sldId id="276"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96" y="2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4B725F-5489-4F71-B141-DE8F75A94AB2}"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A6243-2849-451D-8820-809ACEF9FDB0}" type="slidenum">
              <a:rPr lang="en-US" smtClean="0"/>
              <a:t>‹#›</a:t>
            </a:fld>
            <a:endParaRPr lang="en-US"/>
          </a:p>
        </p:txBody>
      </p:sp>
    </p:spTree>
    <p:extLst>
      <p:ext uri="{BB962C8B-B14F-4D97-AF65-F5344CB8AC3E}">
        <p14:creationId xmlns:p14="http://schemas.microsoft.com/office/powerpoint/2010/main" val="1568641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fld id="{F83214FB-4F34-468D-B959-D00FA289C0FF}"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smtClean="0"/>
          </a:p>
        </p:txBody>
      </p:sp>
    </p:spTree>
    <p:extLst>
      <p:ext uri="{BB962C8B-B14F-4D97-AF65-F5344CB8AC3E}">
        <p14:creationId xmlns:p14="http://schemas.microsoft.com/office/powerpoint/2010/main" val="4033112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fld id="{0C233A9E-DF5B-443D-AA01-9BE50BB16C62}"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smtClean="0"/>
          </a:p>
        </p:txBody>
      </p:sp>
    </p:spTree>
    <p:extLst>
      <p:ext uri="{BB962C8B-B14F-4D97-AF65-F5344CB8AC3E}">
        <p14:creationId xmlns:p14="http://schemas.microsoft.com/office/powerpoint/2010/main" val="1461573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AC1930-AB2D-4300-AB29-ABB20C98F018}"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91BB4-7C24-4644-BCBA-717DB48E66BE}" type="slidenum">
              <a:rPr lang="en-US" smtClean="0"/>
              <a:t>‹#›</a:t>
            </a:fld>
            <a:endParaRPr lang="en-US"/>
          </a:p>
        </p:txBody>
      </p:sp>
    </p:spTree>
    <p:extLst>
      <p:ext uri="{BB962C8B-B14F-4D97-AF65-F5344CB8AC3E}">
        <p14:creationId xmlns:p14="http://schemas.microsoft.com/office/powerpoint/2010/main" val="3646066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AC1930-AB2D-4300-AB29-ABB20C98F018}"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91BB4-7C24-4644-BCBA-717DB48E66BE}" type="slidenum">
              <a:rPr lang="en-US" smtClean="0"/>
              <a:t>‹#›</a:t>
            </a:fld>
            <a:endParaRPr lang="en-US"/>
          </a:p>
        </p:txBody>
      </p:sp>
    </p:spTree>
    <p:extLst>
      <p:ext uri="{BB962C8B-B14F-4D97-AF65-F5344CB8AC3E}">
        <p14:creationId xmlns:p14="http://schemas.microsoft.com/office/powerpoint/2010/main" val="4242170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AC1930-AB2D-4300-AB29-ABB20C98F018}"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91BB4-7C24-4644-BCBA-717DB48E66BE}" type="slidenum">
              <a:rPr lang="en-US" smtClean="0"/>
              <a:t>‹#›</a:t>
            </a:fld>
            <a:endParaRPr lang="en-US"/>
          </a:p>
        </p:txBody>
      </p:sp>
    </p:spTree>
    <p:extLst>
      <p:ext uri="{BB962C8B-B14F-4D97-AF65-F5344CB8AC3E}">
        <p14:creationId xmlns:p14="http://schemas.microsoft.com/office/powerpoint/2010/main" val="93533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AC1930-AB2D-4300-AB29-ABB20C98F018}"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91BB4-7C24-4644-BCBA-717DB48E66BE}" type="slidenum">
              <a:rPr lang="en-US" smtClean="0"/>
              <a:t>‹#›</a:t>
            </a:fld>
            <a:endParaRPr lang="en-US"/>
          </a:p>
        </p:txBody>
      </p:sp>
    </p:spTree>
    <p:extLst>
      <p:ext uri="{BB962C8B-B14F-4D97-AF65-F5344CB8AC3E}">
        <p14:creationId xmlns:p14="http://schemas.microsoft.com/office/powerpoint/2010/main" val="153751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C1930-AB2D-4300-AB29-ABB20C98F018}"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91BB4-7C24-4644-BCBA-717DB48E66BE}" type="slidenum">
              <a:rPr lang="en-US" smtClean="0"/>
              <a:t>‹#›</a:t>
            </a:fld>
            <a:endParaRPr lang="en-US"/>
          </a:p>
        </p:txBody>
      </p:sp>
    </p:spTree>
    <p:extLst>
      <p:ext uri="{BB962C8B-B14F-4D97-AF65-F5344CB8AC3E}">
        <p14:creationId xmlns:p14="http://schemas.microsoft.com/office/powerpoint/2010/main" val="2968868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AC1930-AB2D-4300-AB29-ABB20C98F018}"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91BB4-7C24-4644-BCBA-717DB48E66BE}" type="slidenum">
              <a:rPr lang="en-US" smtClean="0"/>
              <a:t>‹#›</a:t>
            </a:fld>
            <a:endParaRPr lang="en-US"/>
          </a:p>
        </p:txBody>
      </p:sp>
    </p:spTree>
    <p:extLst>
      <p:ext uri="{BB962C8B-B14F-4D97-AF65-F5344CB8AC3E}">
        <p14:creationId xmlns:p14="http://schemas.microsoft.com/office/powerpoint/2010/main" val="306526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AC1930-AB2D-4300-AB29-ABB20C98F018}"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91BB4-7C24-4644-BCBA-717DB48E66BE}" type="slidenum">
              <a:rPr lang="en-US" smtClean="0"/>
              <a:t>‹#›</a:t>
            </a:fld>
            <a:endParaRPr lang="en-US"/>
          </a:p>
        </p:txBody>
      </p:sp>
    </p:spTree>
    <p:extLst>
      <p:ext uri="{BB962C8B-B14F-4D97-AF65-F5344CB8AC3E}">
        <p14:creationId xmlns:p14="http://schemas.microsoft.com/office/powerpoint/2010/main" val="2288243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AC1930-AB2D-4300-AB29-ABB20C98F018}"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91BB4-7C24-4644-BCBA-717DB48E66BE}" type="slidenum">
              <a:rPr lang="en-US" smtClean="0"/>
              <a:t>‹#›</a:t>
            </a:fld>
            <a:endParaRPr lang="en-US"/>
          </a:p>
        </p:txBody>
      </p:sp>
    </p:spTree>
    <p:extLst>
      <p:ext uri="{BB962C8B-B14F-4D97-AF65-F5344CB8AC3E}">
        <p14:creationId xmlns:p14="http://schemas.microsoft.com/office/powerpoint/2010/main" val="2743854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C1930-AB2D-4300-AB29-ABB20C98F018}"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91BB4-7C24-4644-BCBA-717DB48E66BE}" type="slidenum">
              <a:rPr lang="en-US" smtClean="0"/>
              <a:t>‹#›</a:t>
            </a:fld>
            <a:endParaRPr lang="en-US"/>
          </a:p>
        </p:txBody>
      </p:sp>
    </p:spTree>
    <p:extLst>
      <p:ext uri="{BB962C8B-B14F-4D97-AF65-F5344CB8AC3E}">
        <p14:creationId xmlns:p14="http://schemas.microsoft.com/office/powerpoint/2010/main" val="271775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C1930-AB2D-4300-AB29-ABB20C98F018}"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91BB4-7C24-4644-BCBA-717DB48E66BE}" type="slidenum">
              <a:rPr lang="en-US" smtClean="0"/>
              <a:t>‹#›</a:t>
            </a:fld>
            <a:endParaRPr lang="en-US"/>
          </a:p>
        </p:txBody>
      </p:sp>
    </p:spTree>
    <p:extLst>
      <p:ext uri="{BB962C8B-B14F-4D97-AF65-F5344CB8AC3E}">
        <p14:creationId xmlns:p14="http://schemas.microsoft.com/office/powerpoint/2010/main" val="509206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C1930-AB2D-4300-AB29-ABB20C98F018}"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91BB4-7C24-4644-BCBA-717DB48E66BE}" type="slidenum">
              <a:rPr lang="en-US" smtClean="0"/>
              <a:t>‹#›</a:t>
            </a:fld>
            <a:endParaRPr lang="en-US"/>
          </a:p>
        </p:txBody>
      </p:sp>
    </p:spTree>
    <p:extLst>
      <p:ext uri="{BB962C8B-B14F-4D97-AF65-F5344CB8AC3E}">
        <p14:creationId xmlns:p14="http://schemas.microsoft.com/office/powerpoint/2010/main" val="376620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C1930-AB2D-4300-AB29-ABB20C98F018}"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91BB4-7C24-4644-BCBA-717DB48E66BE}" type="slidenum">
              <a:rPr lang="en-US" smtClean="0"/>
              <a:t>‹#›</a:t>
            </a:fld>
            <a:endParaRPr lang="en-US"/>
          </a:p>
        </p:txBody>
      </p:sp>
    </p:spTree>
    <p:extLst>
      <p:ext uri="{BB962C8B-B14F-4D97-AF65-F5344CB8AC3E}">
        <p14:creationId xmlns:p14="http://schemas.microsoft.com/office/powerpoint/2010/main" val="2940999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chengu@cs.uh.edu"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uh.edu/honors/undergraduate-research/events/urday201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uh.edu/honors/undergraduate-research/uh-research/pur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graphics.cs.uh.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bl.uh.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graphics.cs.uh.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179" y="1154516"/>
            <a:ext cx="7906853" cy="5115639"/>
          </a:xfrm>
          <a:prstGeom prst="rect">
            <a:avLst/>
          </a:prstGeom>
        </p:spPr>
      </p:pic>
      <p:sp>
        <p:nvSpPr>
          <p:cNvPr id="3" name="Title 1"/>
          <p:cNvSpPr txBox="1">
            <a:spLocks/>
          </p:cNvSpPr>
          <p:nvPr/>
        </p:nvSpPr>
        <p:spPr>
          <a:xfrm>
            <a:off x="463639" y="180305"/>
            <a:ext cx="10822934" cy="81827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Undergraduate</a:t>
            </a:r>
            <a:r>
              <a:rPr lang="en-US" dirty="0" smtClean="0"/>
              <a:t> </a:t>
            </a:r>
            <a:r>
              <a:rPr lang="en-US" b="1" dirty="0" smtClean="0"/>
              <a:t>Research</a:t>
            </a:r>
            <a:endParaRPr lang="en-US" b="1" dirty="0"/>
          </a:p>
        </p:txBody>
      </p:sp>
    </p:spTree>
    <p:extLst>
      <p:ext uri="{BB962C8B-B14F-4D97-AF65-F5344CB8AC3E}">
        <p14:creationId xmlns:p14="http://schemas.microsoft.com/office/powerpoint/2010/main" val="2982105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81200" y="228600"/>
            <a:ext cx="8229600" cy="1143000"/>
          </a:xfrm>
        </p:spPr>
        <p:txBody>
          <a:bodyPr/>
          <a:lstStyle/>
          <a:p>
            <a:pPr algn="l"/>
            <a:r>
              <a:rPr lang="en-US" altLang="en-US" sz="2400" b="1" u="sng"/>
              <a:t>Area:</a:t>
            </a:r>
            <a:r>
              <a:rPr lang="en-US" altLang="en-US" sz="2400" b="1"/>
              <a:t> medical and mobile robotics</a:t>
            </a:r>
            <a:br>
              <a:rPr lang="en-US" altLang="en-US" sz="2400" b="1"/>
            </a:br>
            <a:r>
              <a:rPr lang="en-US" altLang="en-US" sz="2400" b="1" u="sng"/>
              <a:t>Faculty Name:</a:t>
            </a:r>
            <a:r>
              <a:rPr lang="en-US" altLang="en-US" sz="2400" b="1"/>
              <a:t> Nikolaos V. Tsekos</a:t>
            </a:r>
            <a:br>
              <a:rPr lang="en-US" altLang="en-US" sz="2400" b="1"/>
            </a:br>
            <a:r>
              <a:rPr lang="en-US" altLang="en-US" sz="2400" b="1" u="sng"/>
              <a:t>email:</a:t>
            </a:r>
            <a:r>
              <a:rPr lang="en-US" altLang="en-US" sz="2400" b="1"/>
              <a:t> nvtsekos@central.uh.edu</a:t>
            </a:r>
          </a:p>
        </p:txBody>
      </p:sp>
      <p:sp>
        <p:nvSpPr>
          <p:cNvPr id="3075" name="Rectangle 3"/>
          <p:cNvSpPr>
            <a:spLocks noGrp="1" noChangeArrowheads="1"/>
          </p:cNvSpPr>
          <p:nvPr>
            <p:ph type="body" idx="1"/>
          </p:nvPr>
        </p:nvSpPr>
        <p:spPr>
          <a:xfrm>
            <a:off x="1752600" y="1524001"/>
            <a:ext cx="8915400" cy="4525963"/>
          </a:xfrm>
        </p:spPr>
        <p:txBody>
          <a:bodyPr/>
          <a:lstStyle/>
          <a:p>
            <a:pPr marL="0" indent="0">
              <a:buNone/>
            </a:pPr>
            <a:r>
              <a:rPr lang="en-US" altLang="en-US" sz="1800" b="1"/>
              <a:t>Type of undergraduate research projects: </a:t>
            </a:r>
            <a:r>
              <a:rPr lang="en-US" altLang="en-US" sz="1800"/>
              <a:t>Undergraduate students, working individually or in teams, will pursue research projects in the field of intelligent robotics. Two areas of focus are available: robot-assisted surgeries and mobile robots. The students will design and implement control software and/or physical prorotypes of robots and test them in eprforming specific tasks.</a:t>
            </a:r>
          </a:p>
          <a:p>
            <a:pPr marL="0" indent="0">
              <a:buNone/>
            </a:pPr>
            <a:r>
              <a:rPr lang="en-US" altLang="en-US" sz="1800" b="1"/>
              <a:t>Topic:</a:t>
            </a:r>
            <a:r>
              <a:rPr lang="en-US" altLang="en-US" sz="1800"/>
              <a:t> Robotics, path planning &amp; control, sensors.</a:t>
            </a:r>
          </a:p>
          <a:p>
            <a:pPr marL="0" indent="0">
              <a:buNone/>
            </a:pPr>
            <a:r>
              <a:rPr lang="en-US" altLang="en-US" sz="1800" b="1"/>
              <a:t>Time Frame:</a:t>
            </a:r>
            <a:r>
              <a:rPr lang="en-US" altLang="en-US" sz="1800"/>
              <a:t> projects can start at any point and, the subject and duration customized to the particular interests of the students and their long term objective from this work. Projects can be customized for a semester, summer or year-long work. </a:t>
            </a:r>
          </a:p>
          <a:p>
            <a:pPr marL="0" indent="0">
              <a:buNone/>
            </a:pPr>
            <a:r>
              <a:rPr lang="en-US" altLang="en-US" sz="1800" b="1"/>
              <a:t>Student Level:</a:t>
            </a:r>
            <a:r>
              <a:rPr lang="en-US" altLang="en-US" sz="1800"/>
              <a:t> Junior or senior</a:t>
            </a:r>
          </a:p>
          <a:p>
            <a:pPr marL="0" indent="0">
              <a:buNone/>
            </a:pPr>
            <a:r>
              <a:rPr lang="en-US" altLang="en-US" sz="1800" b="1"/>
              <a:t>Courses accomplished: </a:t>
            </a:r>
            <a:r>
              <a:rPr lang="en-US" altLang="en-US" sz="1800"/>
              <a:t>C/C++ is needed. Highly desirable (but not required) are courses in: robotics, electroncis/devices, digital image processing or imaging, mobile computing.</a:t>
            </a:r>
          </a:p>
          <a:p>
            <a:pPr marL="0" indent="0">
              <a:buNone/>
            </a:pPr>
            <a:r>
              <a:rPr lang="en-US" altLang="en-US" sz="1800" b="1"/>
              <a:t>Additional skills needed:</a:t>
            </a:r>
            <a:r>
              <a:rPr lang="en-US" altLang="en-US" sz="1800"/>
              <a:t> Experience or any skills with robots, remote-conterolled models, microcontrollers or mobile computing, hands-on building of devices- electronics-models are a plus. Most important is motivation and desire to explore the fascinating area of robotics.</a:t>
            </a:r>
          </a:p>
        </p:txBody>
      </p:sp>
    </p:spTree>
    <p:extLst>
      <p:ext uri="{BB962C8B-B14F-4D97-AF65-F5344CB8AC3E}">
        <p14:creationId xmlns:p14="http://schemas.microsoft.com/office/powerpoint/2010/main" val="978939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671" y="135313"/>
            <a:ext cx="7108674" cy="760616"/>
          </a:xfrm>
        </p:spPr>
        <p:txBody>
          <a:bodyPr>
            <a:normAutofit/>
          </a:bodyPr>
          <a:lstStyle/>
          <a:p>
            <a:r>
              <a:rPr lang="en-US" sz="4000" b="1" dirty="0" smtClean="0"/>
              <a:t>Guoning Chen </a:t>
            </a:r>
            <a:r>
              <a:rPr lang="en-US" sz="4000" b="1" dirty="0" smtClean="0">
                <a:hlinkClick r:id="rId2"/>
              </a:rPr>
              <a:t>chengu@cs.uh.edu</a:t>
            </a:r>
            <a:r>
              <a:rPr lang="en-US" sz="4000" b="1" dirty="0" smtClean="0"/>
              <a:t> </a:t>
            </a:r>
            <a:endParaRPr lang="en-US" sz="4000" b="1" dirty="0"/>
          </a:p>
        </p:txBody>
      </p:sp>
      <p:sp>
        <p:nvSpPr>
          <p:cNvPr id="3" name="Content Placeholder 2"/>
          <p:cNvSpPr>
            <a:spLocks noGrp="1"/>
          </p:cNvSpPr>
          <p:nvPr>
            <p:ph idx="1"/>
          </p:nvPr>
        </p:nvSpPr>
        <p:spPr>
          <a:xfrm>
            <a:off x="267856" y="1062182"/>
            <a:ext cx="9485744" cy="5652654"/>
          </a:xfrm>
        </p:spPr>
        <p:txBody>
          <a:bodyPr>
            <a:normAutofit fontScale="70000" lnSpcReduction="20000"/>
          </a:bodyPr>
          <a:lstStyle/>
          <a:p>
            <a:r>
              <a:rPr lang="en-US" b="1" dirty="0" smtClean="0"/>
              <a:t>Undergraduate research project:</a:t>
            </a:r>
          </a:p>
          <a:p>
            <a:pPr lvl="1"/>
            <a:r>
              <a:rPr lang="en-US" dirty="0" smtClean="0"/>
              <a:t>(Project 1) the </a:t>
            </a:r>
            <a:r>
              <a:rPr lang="en-US" dirty="0" err="1" smtClean="0"/>
              <a:t>pathline</a:t>
            </a:r>
            <a:r>
              <a:rPr lang="en-US" dirty="0" smtClean="0"/>
              <a:t> placement/selection </a:t>
            </a:r>
            <a:r>
              <a:rPr lang="en-US" dirty="0"/>
              <a:t>for unsteady flow </a:t>
            </a:r>
            <a:r>
              <a:rPr lang="en-US" dirty="0" smtClean="0"/>
              <a:t>visualization </a:t>
            </a:r>
            <a:r>
              <a:rPr lang="en-US" i="1" dirty="0" smtClean="0"/>
              <a:t>or </a:t>
            </a:r>
          </a:p>
          <a:p>
            <a:pPr lvl="1"/>
            <a:r>
              <a:rPr lang="en-US" dirty="0" smtClean="0"/>
              <a:t>(Project 2) the set up of an online visualization and scoring system to help collect data for the understanding of how human perceive and rank different visualizations. </a:t>
            </a:r>
            <a:endParaRPr lang="en-US" dirty="0"/>
          </a:p>
          <a:p>
            <a:r>
              <a:rPr lang="en-US" b="1" dirty="0" smtClean="0"/>
              <a:t>Topic:</a:t>
            </a:r>
          </a:p>
          <a:p>
            <a:pPr lvl="1"/>
            <a:r>
              <a:rPr lang="en-US" dirty="0"/>
              <a:t>Data visualization and </a:t>
            </a:r>
            <a:r>
              <a:rPr lang="en-US" dirty="0" smtClean="0"/>
              <a:t>analysis, computer graphics, algorithm design</a:t>
            </a:r>
          </a:p>
          <a:p>
            <a:r>
              <a:rPr lang="en-US" b="1" dirty="0" smtClean="0"/>
              <a:t>Time frame</a:t>
            </a:r>
          </a:p>
          <a:p>
            <a:pPr lvl="1"/>
            <a:r>
              <a:rPr lang="en-US" dirty="0" smtClean="0"/>
              <a:t>The project(s) can start as early as the student is selected. Project 1 can be a semester-long, or a year-long project, depending on the students’ interest and situations. Project 2 will be about three month long.</a:t>
            </a:r>
          </a:p>
          <a:p>
            <a:r>
              <a:rPr lang="en-US" b="1" dirty="0" smtClean="0"/>
              <a:t>Student </a:t>
            </a:r>
            <a:r>
              <a:rPr lang="en-US" b="1" dirty="0"/>
              <a:t>level </a:t>
            </a:r>
            <a:endParaRPr lang="en-US" b="1" dirty="0" smtClean="0"/>
          </a:p>
          <a:p>
            <a:pPr lvl="1"/>
            <a:r>
              <a:rPr lang="en-US" dirty="0" smtClean="0"/>
              <a:t>Students should have strong programming skills for both projects. For Project 1, C/C++ programming language will be used. For Project 2, </a:t>
            </a:r>
            <a:r>
              <a:rPr lang="en-US" dirty="0" err="1" smtClean="0"/>
              <a:t>javascript</a:t>
            </a:r>
            <a:r>
              <a:rPr lang="en-US" dirty="0" smtClean="0"/>
              <a:t> and other web-based language will be used.</a:t>
            </a:r>
          </a:p>
          <a:p>
            <a:pPr lvl="1"/>
            <a:r>
              <a:rPr lang="en-US" dirty="0" smtClean="0"/>
              <a:t>Junior and Senior students are preferred.</a:t>
            </a:r>
          </a:p>
          <a:p>
            <a:r>
              <a:rPr lang="en-US" b="1" dirty="0" smtClean="0"/>
              <a:t>Courses </a:t>
            </a:r>
            <a:r>
              <a:rPr lang="en-US" b="1" dirty="0"/>
              <a:t>accomplished </a:t>
            </a:r>
            <a:endParaRPr lang="en-US" b="1" dirty="0" smtClean="0"/>
          </a:p>
          <a:p>
            <a:pPr lvl="1"/>
            <a:r>
              <a:rPr lang="en-US" u="sng" dirty="0"/>
              <a:t>H</a:t>
            </a:r>
            <a:r>
              <a:rPr lang="en-US" u="sng" dirty="0" smtClean="0"/>
              <a:t>aving taken C/C++ and data structure &amp; algorithm courses </a:t>
            </a:r>
            <a:r>
              <a:rPr lang="en-US" i="1" u="sng" dirty="0" smtClean="0"/>
              <a:t>is required</a:t>
            </a:r>
            <a:r>
              <a:rPr lang="en-US" dirty="0" smtClean="0"/>
              <a:t>. Experiences on numerical analysis (solving ODE/PDE) and computer graphics are preferred for Project 1. Knowledge on statistics is preferred for Project 2.</a:t>
            </a:r>
          </a:p>
          <a:p>
            <a:r>
              <a:rPr lang="en-US" b="1" dirty="0" smtClean="0"/>
              <a:t>Additional skills needed</a:t>
            </a:r>
          </a:p>
          <a:p>
            <a:pPr lvl="1"/>
            <a:r>
              <a:rPr lang="en-US" dirty="0" smtClean="0"/>
              <a:t>Experiences with OpenGL/</a:t>
            </a:r>
            <a:r>
              <a:rPr lang="en-US" dirty="0" err="1" smtClean="0"/>
              <a:t>WebGL</a:t>
            </a:r>
            <a:r>
              <a:rPr lang="en-US" dirty="0" smtClean="0"/>
              <a:t>, VTK, CUDA/GPU, or QT would be a plus for Project 1.</a:t>
            </a:r>
          </a:p>
          <a:p>
            <a:endParaRPr lang="en-US" dirty="0"/>
          </a:p>
        </p:txBody>
      </p:sp>
      <p:pic>
        <p:nvPicPr>
          <p:cNvPr id="1026" name="Picture 2" descr="https://lh6.googleusercontent.com/7zVnx6k9yF7oUravnj9eHIZfONF23dUNeligoqzR2bOWPTCtmpMy9j7pLRz_X1jIH-zeSPidXTByGU9YDyYdwSlFIunYYWv0V4djtycpnmKK7GtHP6_6livpckfBBXWUCIdhkS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3075" y="5407099"/>
            <a:ext cx="2828925" cy="14097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8275205" y="0"/>
            <a:ext cx="3916795" cy="1229337"/>
          </a:xfrm>
          <a:prstGeom prst="rect">
            <a:avLst/>
          </a:prstGeom>
        </p:spPr>
      </p:pic>
      <p:sp>
        <p:nvSpPr>
          <p:cNvPr id="5" name="TextBox 4"/>
          <p:cNvSpPr txBox="1"/>
          <p:nvPr/>
        </p:nvSpPr>
        <p:spPr>
          <a:xfrm>
            <a:off x="8792940" y="963682"/>
            <a:ext cx="2475934" cy="369332"/>
          </a:xfrm>
          <a:prstGeom prst="rect">
            <a:avLst/>
          </a:prstGeom>
          <a:noFill/>
        </p:spPr>
        <p:txBody>
          <a:bodyPr wrap="none" rtlCol="0">
            <a:spAutoFit/>
          </a:bodyPr>
          <a:lstStyle/>
          <a:p>
            <a:r>
              <a:rPr lang="en-US" b="1" dirty="0" smtClean="0">
                <a:solidFill>
                  <a:srgbClr val="FF0000"/>
                </a:solidFill>
              </a:rPr>
              <a:t>which one looks better?</a:t>
            </a:r>
            <a:endParaRPr lang="en-US" b="1" dirty="0">
              <a:solidFill>
                <a:srgbClr val="FF0000"/>
              </a:solidFill>
            </a:endParaRPr>
          </a:p>
        </p:txBody>
      </p:sp>
    </p:spTree>
    <p:extLst>
      <p:ext uri="{BB962C8B-B14F-4D97-AF65-F5344CB8AC3E}">
        <p14:creationId xmlns:p14="http://schemas.microsoft.com/office/powerpoint/2010/main" val="4012667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8"/>
          <p:cNvSpPr txBox="1">
            <a:spLocks noChangeArrowheads="1"/>
          </p:cNvSpPr>
          <p:nvPr/>
        </p:nvSpPr>
        <p:spPr bwMode="auto">
          <a:xfrm>
            <a:off x="3341688" y="81534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pPr>
            <a:endParaRPr lang="en-US" altLang="en-US" sz="3600" b="1">
              <a:latin typeface="ZapfChancery" pitchFamily="18" charset="0"/>
            </a:endParaRPr>
          </a:p>
          <a:p>
            <a:pPr eaLnBrk="1" hangingPunct="1">
              <a:spcBef>
                <a:spcPct val="50000"/>
              </a:spcBef>
            </a:pPr>
            <a:endParaRPr lang="en-US" altLang="en-US" sz="3600" b="1">
              <a:latin typeface="ZapfChancery" pitchFamily="18" charset="0"/>
            </a:endParaRPr>
          </a:p>
        </p:txBody>
      </p:sp>
      <p:sp>
        <p:nvSpPr>
          <p:cNvPr id="3075" name="Rectangle 1"/>
          <p:cNvSpPr>
            <a:spLocks noChangeArrowheads="1"/>
          </p:cNvSpPr>
          <p:nvPr/>
        </p:nvSpPr>
        <p:spPr bwMode="auto">
          <a:xfrm>
            <a:off x="2514600" y="179389"/>
            <a:ext cx="66294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Times New Roman" panose="02020603050405020304" pitchFamily="18" charset="0"/>
              </a:defRPr>
            </a:lvl1pPr>
            <a:lvl2pPr>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r>
              <a:rPr lang="en-US" altLang="en-US" sz="2800" u="sng">
                <a:latin typeface="Times New Roman" panose="02020603050405020304" pitchFamily="18" charset="0"/>
              </a:rPr>
              <a:t>Achievement  (1)         Ricardo Vilalta </a:t>
            </a:r>
          </a:p>
          <a:p>
            <a:pPr eaLnBrk="1" hangingPunct="1"/>
            <a:endParaRPr lang="en-US" altLang="en-US" sz="3200">
              <a:latin typeface="Times New Roman" panose="02020603050405020304" pitchFamily="18" charset="0"/>
            </a:endParaRPr>
          </a:p>
          <a:p>
            <a:pPr lvl="1" eaLnBrk="1" hangingPunct="1">
              <a:buFont typeface="Arial" panose="020B0604020202020204" pitchFamily="34" charset="0"/>
              <a:buChar char="•"/>
            </a:pPr>
            <a:endParaRPr lang="en-US" altLang="en-US" sz="3200">
              <a:latin typeface="Times New Roman" panose="02020603050405020304" pitchFamily="18" charset="0"/>
            </a:endParaRPr>
          </a:p>
        </p:txBody>
      </p:sp>
      <p:pic>
        <p:nvPicPr>
          <p:cNvPr id="30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913" y="6253164"/>
            <a:ext cx="54102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2"/>
          <p:cNvSpPr>
            <a:spLocks noChangeArrowheads="1"/>
          </p:cNvSpPr>
          <p:nvPr/>
        </p:nvSpPr>
        <p:spPr bwMode="auto">
          <a:xfrm>
            <a:off x="5383213" y="1363663"/>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r>
              <a:rPr lang="en-US" altLang="en-US">
                <a:solidFill>
                  <a:srgbClr val="FFFFFF"/>
                </a:solidFill>
                <a:latin typeface="Dakota-Regular"/>
              </a:rPr>
              <a:t>Improving Characterization of Supernovae</a:t>
            </a:r>
          </a:p>
          <a:p>
            <a:r>
              <a:rPr lang="en-US" altLang="en-US">
                <a:solidFill>
                  <a:srgbClr val="FFFFFF"/>
                </a:solidFill>
                <a:latin typeface="Dakota-Regular"/>
              </a:rPr>
              <a:t>Using Deep Neural Networks</a:t>
            </a:r>
          </a:p>
        </p:txBody>
      </p:sp>
      <p:sp>
        <p:nvSpPr>
          <p:cNvPr id="3078" name="Rectangle 9"/>
          <p:cNvSpPr>
            <a:spLocks noChangeArrowheads="1"/>
          </p:cNvSpPr>
          <p:nvPr/>
        </p:nvSpPr>
        <p:spPr bwMode="auto">
          <a:xfrm>
            <a:off x="2286000" y="4094164"/>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r>
              <a:rPr lang="en-US" altLang="en-US">
                <a:solidFill>
                  <a:srgbClr val="FFFFFF"/>
                </a:solidFill>
                <a:latin typeface="Gotham Narrow"/>
              </a:rPr>
              <a:t>Automatic Recognition of </a:t>
            </a:r>
          </a:p>
          <a:p>
            <a:r>
              <a:rPr lang="en-US" altLang="en-US">
                <a:solidFill>
                  <a:srgbClr val="FFFFFF"/>
                </a:solidFill>
                <a:latin typeface="Gotham Narrow"/>
              </a:rPr>
              <a:t>Features on Mount Olympus,</a:t>
            </a:r>
          </a:p>
          <a:p>
            <a:r>
              <a:rPr lang="en-US" altLang="en-US">
                <a:solidFill>
                  <a:srgbClr val="FFFFFF"/>
                </a:solidFill>
                <a:latin typeface="Gotham Narrow"/>
              </a:rPr>
              <a:t>Planet Mars.</a:t>
            </a:r>
          </a:p>
        </p:txBody>
      </p:sp>
      <p:pic>
        <p:nvPicPr>
          <p:cNvPr id="3079" name="Picture 10" descr="http://media1.picsearch.com/is?bygx2mlQG2m68SPAKODriOKpYFAD5cA_rj6465GFyYE&amp;height=2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933450"/>
            <a:ext cx="28575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2" descr="Olympus Mons al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1" y="3562350"/>
            <a:ext cx="2500313"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a:off x="5323158" y="1619251"/>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r>
              <a:rPr lang="en-US" altLang="en-US" dirty="0">
                <a:solidFill>
                  <a:srgbClr val="FF0000"/>
                </a:solidFill>
                <a:latin typeface="Dakota-Regular"/>
              </a:rPr>
              <a:t>Improving Characterization of Supernovae</a:t>
            </a:r>
          </a:p>
          <a:p>
            <a:r>
              <a:rPr lang="en-US" altLang="en-US" dirty="0">
                <a:solidFill>
                  <a:srgbClr val="FF0000"/>
                </a:solidFill>
                <a:latin typeface="Dakota-Regular"/>
              </a:rPr>
              <a:t>Using Deep Neural Networks</a:t>
            </a:r>
          </a:p>
        </p:txBody>
      </p:sp>
      <p:sp>
        <p:nvSpPr>
          <p:cNvPr id="10" name="Rectangle 9"/>
          <p:cNvSpPr>
            <a:spLocks noChangeArrowheads="1"/>
          </p:cNvSpPr>
          <p:nvPr/>
        </p:nvSpPr>
        <p:spPr bwMode="auto">
          <a:xfrm>
            <a:off x="2302145" y="44437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r>
              <a:rPr lang="en-US" altLang="en-US" dirty="0">
                <a:solidFill>
                  <a:srgbClr val="FF0000"/>
                </a:solidFill>
                <a:latin typeface="Gotham Narrow"/>
              </a:rPr>
              <a:t>Automatic Recognition of </a:t>
            </a:r>
          </a:p>
          <a:p>
            <a:r>
              <a:rPr lang="en-US" altLang="en-US" dirty="0">
                <a:solidFill>
                  <a:srgbClr val="FF0000"/>
                </a:solidFill>
                <a:latin typeface="Gotham Narrow"/>
              </a:rPr>
              <a:t>Features on Mount Olympus,</a:t>
            </a:r>
          </a:p>
          <a:p>
            <a:r>
              <a:rPr lang="en-US" altLang="en-US" dirty="0">
                <a:solidFill>
                  <a:srgbClr val="FF0000"/>
                </a:solidFill>
                <a:latin typeface="Gotham Narrow"/>
              </a:rPr>
              <a:t>Planet Mars.</a:t>
            </a:r>
          </a:p>
        </p:txBody>
      </p:sp>
    </p:spTree>
    <p:extLst>
      <p:ext uri="{BB962C8B-B14F-4D97-AF65-F5344CB8AC3E}">
        <p14:creationId xmlns:p14="http://schemas.microsoft.com/office/powerpoint/2010/main" val="4222707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8"/>
          <p:cNvSpPr txBox="1">
            <a:spLocks noChangeArrowheads="1"/>
          </p:cNvSpPr>
          <p:nvPr/>
        </p:nvSpPr>
        <p:spPr bwMode="auto">
          <a:xfrm>
            <a:off x="3341688" y="81534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pPr>
            <a:endParaRPr lang="en-US" altLang="en-US" sz="3600" b="1">
              <a:latin typeface="ZapfChancery" pitchFamily="18" charset="0"/>
            </a:endParaRPr>
          </a:p>
          <a:p>
            <a:pPr eaLnBrk="1" hangingPunct="1">
              <a:spcBef>
                <a:spcPct val="50000"/>
              </a:spcBef>
            </a:pPr>
            <a:endParaRPr lang="en-US" altLang="en-US" sz="3600" b="1">
              <a:latin typeface="ZapfChancery" pitchFamily="18" charset="0"/>
            </a:endParaRPr>
          </a:p>
        </p:txBody>
      </p:sp>
      <p:sp>
        <p:nvSpPr>
          <p:cNvPr id="4099" name="Rectangle 1"/>
          <p:cNvSpPr>
            <a:spLocks noChangeArrowheads="1"/>
          </p:cNvSpPr>
          <p:nvPr/>
        </p:nvSpPr>
        <p:spPr bwMode="auto">
          <a:xfrm>
            <a:off x="2667000" y="68264"/>
            <a:ext cx="66294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Times New Roman" panose="02020603050405020304" pitchFamily="18" charset="0"/>
              </a:defRPr>
            </a:lvl1pPr>
            <a:lvl2pPr>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r>
              <a:rPr lang="en-US" altLang="en-US" sz="2800" u="sng">
                <a:latin typeface="Times New Roman" panose="02020603050405020304" pitchFamily="18" charset="0"/>
              </a:rPr>
              <a:t>Achievement  (2)         Ricardo Vilalta </a:t>
            </a:r>
          </a:p>
          <a:p>
            <a:pPr eaLnBrk="1" hangingPunct="1"/>
            <a:endParaRPr lang="en-US" altLang="en-US" sz="3200">
              <a:latin typeface="Times New Roman" panose="02020603050405020304" pitchFamily="18" charset="0"/>
            </a:endParaRPr>
          </a:p>
          <a:p>
            <a:pPr lvl="1" eaLnBrk="1" hangingPunct="1">
              <a:buFont typeface="Arial" panose="020B0604020202020204" pitchFamily="34" charset="0"/>
              <a:buChar char="•"/>
            </a:pPr>
            <a:endParaRPr lang="en-US" altLang="en-US" sz="3200">
              <a:latin typeface="Times New Roman" panose="02020603050405020304" pitchFamily="18"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913" y="6253164"/>
            <a:ext cx="54102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2"/>
          <p:cNvSpPr>
            <a:spLocks noChangeArrowheads="1"/>
          </p:cNvSpPr>
          <p:nvPr/>
        </p:nvSpPr>
        <p:spPr bwMode="auto">
          <a:xfrm>
            <a:off x="3619500" y="679450"/>
            <a:ext cx="4572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algn="ctr"/>
            <a:r>
              <a:rPr lang="en-US" altLang="en-US">
                <a:solidFill>
                  <a:srgbClr val="FFFFFF"/>
                </a:solidFill>
                <a:latin typeface="Dakota-Regular"/>
              </a:rPr>
              <a:t>Learning to select the best predictive model in machine learning, a meta-learning approach. </a:t>
            </a:r>
          </a:p>
        </p:txBody>
      </p:sp>
      <p:sp>
        <p:nvSpPr>
          <p:cNvPr id="4102" name="Oval 3"/>
          <p:cNvSpPr>
            <a:spLocks noChangeArrowheads="1"/>
          </p:cNvSpPr>
          <p:nvPr/>
        </p:nvSpPr>
        <p:spPr bwMode="auto">
          <a:xfrm>
            <a:off x="2917825" y="1987550"/>
            <a:ext cx="228600" cy="1524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endParaRPr lang="en-US" altLang="en-US"/>
          </a:p>
        </p:txBody>
      </p:sp>
      <p:sp>
        <p:nvSpPr>
          <p:cNvPr id="4103" name="Oval 4"/>
          <p:cNvSpPr>
            <a:spLocks noChangeArrowheads="1"/>
          </p:cNvSpPr>
          <p:nvPr/>
        </p:nvSpPr>
        <p:spPr bwMode="auto">
          <a:xfrm>
            <a:off x="2460625" y="2520950"/>
            <a:ext cx="228600" cy="1524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endParaRPr lang="en-US" altLang="en-US"/>
          </a:p>
        </p:txBody>
      </p:sp>
      <p:sp>
        <p:nvSpPr>
          <p:cNvPr id="4104" name="Line 5"/>
          <p:cNvSpPr>
            <a:spLocks noChangeShapeType="1"/>
          </p:cNvSpPr>
          <p:nvPr/>
        </p:nvSpPr>
        <p:spPr bwMode="auto">
          <a:xfrm flipH="1">
            <a:off x="2613025" y="2139950"/>
            <a:ext cx="381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5" name="Oval 6"/>
          <p:cNvSpPr>
            <a:spLocks noChangeArrowheads="1"/>
          </p:cNvSpPr>
          <p:nvPr/>
        </p:nvSpPr>
        <p:spPr bwMode="auto">
          <a:xfrm>
            <a:off x="2003425" y="3130550"/>
            <a:ext cx="228600" cy="1524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endParaRPr lang="en-US" altLang="en-US"/>
          </a:p>
        </p:txBody>
      </p:sp>
      <p:sp>
        <p:nvSpPr>
          <p:cNvPr id="4106" name="Oval 7"/>
          <p:cNvSpPr>
            <a:spLocks noChangeArrowheads="1"/>
          </p:cNvSpPr>
          <p:nvPr/>
        </p:nvSpPr>
        <p:spPr bwMode="auto">
          <a:xfrm>
            <a:off x="2841625" y="3130550"/>
            <a:ext cx="228600" cy="1524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endParaRPr lang="en-US" altLang="en-US"/>
          </a:p>
        </p:txBody>
      </p:sp>
      <p:sp>
        <p:nvSpPr>
          <p:cNvPr id="4107" name="Line 8"/>
          <p:cNvSpPr>
            <a:spLocks noChangeShapeType="1"/>
          </p:cNvSpPr>
          <p:nvPr/>
        </p:nvSpPr>
        <p:spPr bwMode="auto">
          <a:xfrm flipH="1">
            <a:off x="2155825" y="2749550"/>
            <a:ext cx="381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8" name="Line 9"/>
          <p:cNvSpPr>
            <a:spLocks noChangeShapeType="1"/>
          </p:cNvSpPr>
          <p:nvPr/>
        </p:nvSpPr>
        <p:spPr bwMode="auto">
          <a:xfrm>
            <a:off x="2613025" y="2749550"/>
            <a:ext cx="228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9" name="Oval 10"/>
          <p:cNvSpPr>
            <a:spLocks noChangeArrowheads="1"/>
          </p:cNvSpPr>
          <p:nvPr/>
        </p:nvSpPr>
        <p:spPr bwMode="auto">
          <a:xfrm>
            <a:off x="3679825" y="2597150"/>
            <a:ext cx="228600" cy="1524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endParaRPr lang="en-US" altLang="en-US"/>
          </a:p>
        </p:txBody>
      </p:sp>
      <p:sp>
        <p:nvSpPr>
          <p:cNvPr id="4110" name="Oval 11"/>
          <p:cNvSpPr>
            <a:spLocks noChangeArrowheads="1"/>
          </p:cNvSpPr>
          <p:nvPr/>
        </p:nvSpPr>
        <p:spPr bwMode="auto">
          <a:xfrm>
            <a:off x="3222625" y="3130550"/>
            <a:ext cx="228600" cy="1524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endParaRPr lang="en-US" altLang="en-US"/>
          </a:p>
        </p:txBody>
      </p:sp>
      <p:sp>
        <p:nvSpPr>
          <p:cNvPr id="4111" name="Oval 12"/>
          <p:cNvSpPr>
            <a:spLocks noChangeArrowheads="1"/>
          </p:cNvSpPr>
          <p:nvPr/>
        </p:nvSpPr>
        <p:spPr bwMode="auto">
          <a:xfrm>
            <a:off x="4060825" y="3130550"/>
            <a:ext cx="228600" cy="1524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endParaRPr lang="en-US" altLang="en-US"/>
          </a:p>
        </p:txBody>
      </p:sp>
      <p:sp>
        <p:nvSpPr>
          <p:cNvPr id="4112" name="Line 13"/>
          <p:cNvSpPr>
            <a:spLocks noChangeShapeType="1"/>
          </p:cNvSpPr>
          <p:nvPr/>
        </p:nvSpPr>
        <p:spPr bwMode="auto">
          <a:xfrm flipH="1">
            <a:off x="3375025" y="2749550"/>
            <a:ext cx="381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3" name="Line 14"/>
          <p:cNvSpPr>
            <a:spLocks noChangeShapeType="1"/>
          </p:cNvSpPr>
          <p:nvPr/>
        </p:nvSpPr>
        <p:spPr bwMode="auto">
          <a:xfrm>
            <a:off x="3832225" y="2749550"/>
            <a:ext cx="228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4" name="Line 15"/>
          <p:cNvSpPr>
            <a:spLocks noChangeShapeType="1"/>
          </p:cNvSpPr>
          <p:nvPr/>
        </p:nvSpPr>
        <p:spPr bwMode="auto">
          <a:xfrm>
            <a:off x="3070225" y="2139950"/>
            <a:ext cx="609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5" name="Text Box 17"/>
          <p:cNvSpPr txBox="1">
            <a:spLocks noChangeArrowheads="1"/>
          </p:cNvSpPr>
          <p:nvPr/>
        </p:nvSpPr>
        <p:spPr bwMode="auto">
          <a:xfrm>
            <a:off x="2308225" y="3435351"/>
            <a:ext cx="1627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r>
              <a:rPr lang="en-US" altLang="en-US" sz="2000">
                <a:latin typeface="Times New Roman" panose="02020603050405020304" pitchFamily="18" charset="0"/>
              </a:rPr>
              <a:t>Decision trees</a:t>
            </a:r>
          </a:p>
        </p:txBody>
      </p:sp>
      <p:sp>
        <p:nvSpPr>
          <p:cNvPr id="4116" name="Line 19"/>
          <p:cNvSpPr>
            <a:spLocks noChangeShapeType="1"/>
          </p:cNvSpPr>
          <p:nvPr/>
        </p:nvSpPr>
        <p:spPr bwMode="auto">
          <a:xfrm>
            <a:off x="5334000" y="3227388"/>
            <a:ext cx="2057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7" name="Line 20"/>
          <p:cNvSpPr>
            <a:spLocks noChangeShapeType="1"/>
          </p:cNvSpPr>
          <p:nvPr/>
        </p:nvSpPr>
        <p:spPr bwMode="auto">
          <a:xfrm flipV="1">
            <a:off x="5334000" y="1779588"/>
            <a:ext cx="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8" name="Line 21"/>
          <p:cNvSpPr>
            <a:spLocks noChangeShapeType="1"/>
          </p:cNvSpPr>
          <p:nvPr/>
        </p:nvSpPr>
        <p:spPr bwMode="auto">
          <a:xfrm flipV="1">
            <a:off x="5715000" y="2008188"/>
            <a:ext cx="10668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9" name="Oval 22"/>
          <p:cNvSpPr>
            <a:spLocks noChangeArrowheads="1"/>
          </p:cNvSpPr>
          <p:nvPr/>
        </p:nvSpPr>
        <p:spPr bwMode="auto">
          <a:xfrm>
            <a:off x="5715000" y="2084388"/>
            <a:ext cx="76200" cy="76200"/>
          </a:xfrm>
          <a:prstGeom prst="ellipse">
            <a:avLst/>
          </a:prstGeom>
          <a:solidFill>
            <a:srgbClr val="000080"/>
          </a:solidFill>
          <a:ln w="9525">
            <a:solidFill>
              <a:schemeClr val="tx1"/>
            </a:solidFill>
            <a:round/>
            <a:headEnd/>
            <a:tailEnd/>
          </a:ln>
        </p:spPr>
        <p:txBody>
          <a:bodyPr wrap="none" anchor="ct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endParaRPr lang="en-US" altLang="en-US"/>
          </a:p>
        </p:txBody>
      </p:sp>
      <p:sp>
        <p:nvSpPr>
          <p:cNvPr id="4120" name="Oval 23"/>
          <p:cNvSpPr>
            <a:spLocks noChangeArrowheads="1"/>
          </p:cNvSpPr>
          <p:nvPr/>
        </p:nvSpPr>
        <p:spPr bwMode="auto">
          <a:xfrm>
            <a:off x="5867400" y="2236788"/>
            <a:ext cx="76200" cy="76200"/>
          </a:xfrm>
          <a:prstGeom prst="ellipse">
            <a:avLst/>
          </a:prstGeom>
          <a:solidFill>
            <a:srgbClr val="000080"/>
          </a:solidFill>
          <a:ln w="9525">
            <a:solidFill>
              <a:schemeClr val="tx1"/>
            </a:solidFill>
            <a:round/>
            <a:headEnd/>
            <a:tailEnd/>
          </a:ln>
        </p:spPr>
        <p:txBody>
          <a:bodyPr wrap="none" anchor="ct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endParaRPr lang="en-US" altLang="en-US"/>
          </a:p>
        </p:txBody>
      </p:sp>
      <p:sp>
        <p:nvSpPr>
          <p:cNvPr id="4121" name="Oval 24"/>
          <p:cNvSpPr>
            <a:spLocks noChangeArrowheads="1"/>
          </p:cNvSpPr>
          <p:nvPr/>
        </p:nvSpPr>
        <p:spPr bwMode="auto">
          <a:xfrm>
            <a:off x="6096001" y="1931988"/>
            <a:ext cx="74613" cy="76200"/>
          </a:xfrm>
          <a:prstGeom prst="ellipse">
            <a:avLst/>
          </a:prstGeom>
          <a:solidFill>
            <a:srgbClr val="000080"/>
          </a:solidFill>
          <a:ln w="9525">
            <a:solidFill>
              <a:schemeClr val="tx1"/>
            </a:solidFill>
            <a:round/>
            <a:headEnd/>
            <a:tailEnd/>
          </a:ln>
        </p:spPr>
        <p:txBody>
          <a:bodyPr wrap="none" anchor="ct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endParaRPr lang="en-US" altLang="en-US"/>
          </a:p>
        </p:txBody>
      </p:sp>
      <p:sp>
        <p:nvSpPr>
          <p:cNvPr id="4122" name="Oval 25"/>
          <p:cNvSpPr>
            <a:spLocks noChangeArrowheads="1"/>
          </p:cNvSpPr>
          <p:nvPr/>
        </p:nvSpPr>
        <p:spPr bwMode="auto">
          <a:xfrm>
            <a:off x="6246813" y="2084388"/>
            <a:ext cx="76200" cy="76200"/>
          </a:xfrm>
          <a:prstGeom prst="ellipse">
            <a:avLst/>
          </a:prstGeom>
          <a:solidFill>
            <a:srgbClr val="000080"/>
          </a:solidFill>
          <a:ln w="9525">
            <a:solidFill>
              <a:schemeClr val="tx1"/>
            </a:solidFill>
            <a:round/>
            <a:headEnd/>
            <a:tailEnd/>
          </a:ln>
        </p:spPr>
        <p:txBody>
          <a:bodyPr wrap="none" anchor="ct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endParaRPr lang="en-US" altLang="en-US"/>
          </a:p>
        </p:txBody>
      </p:sp>
      <p:sp>
        <p:nvSpPr>
          <p:cNvPr id="4123" name="Oval 26"/>
          <p:cNvSpPr>
            <a:spLocks noChangeArrowheads="1"/>
          </p:cNvSpPr>
          <p:nvPr/>
        </p:nvSpPr>
        <p:spPr bwMode="auto">
          <a:xfrm>
            <a:off x="5562600" y="2236788"/>
            <a:ext cx="76200" cy="76200"/>
          </a:xfrm>
          <a:prstGeom prst="ellipse">
            <a:avLst/>
          </a:prstGeom>
          <a:solidFill>
            <a:srgbClr val="000080"/>
          </a:solidFill>
          <a:ln w="9525">
            <a:solidFill>
              <a:schemeClr val="tx1"/>
            </a:solidFill>
            <a:round/>
            <a:headEnd/>
            <a:tailEnd/>
          </a:ln>
        </p:spPr>
        <p:txBody>
          <a:bodyPr wrap="none" anchor="ct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endParaRPr lang="en-US" altLang="en-US"/>
          </a:p>
        </p:txBody>
      </p:sp>
      <p:sp>
        <p:nvSpPr>
          <p:cNvPr id="4124" name="Oval 27"/>
          <p:cNvSpPr>
            <a:spLocks noChangeArrowheads="1"/>
          </p:cNvSpPr>
          <p:nvPr/>
        </p:nvSpPr>
        <p:spPr bwMode="auto">
          <a:xfrm>
            <a:off x="5715000" y="2389188"/>
            <a:ext cx="76200" cy="76200"/>
          </a:xfrm>
          <a:prstGeom prst="ellipse">
            <a:avLst/>
          </a:prstGeom>
          <a:solidFill>
            <a:srgbClr val="000080"/>
          </a:solidFill>
          <a:ln w="9525">
            <a:solidFill>
              <a:schemeClr val="tx1"/>
            </a:solidFill>
            <a:round/>
            <a:headEnd/>
            <a:tailEnd/>
          </a:ln>
        </p:spPr>
        <p:txBody>
          <a:bodyPr wrap="none" anchor="ct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endParaRPr lang="en-US" altLang="en-US"/>
          </a:p>
        </p:txBody>
      </p:sp>
      <p:sp>
        <p:nvSpPr>
          <p:cNvPr id="4125" name="Oval 28"/>
          <p:cNvSpPr>
            <a:spLocks noChangeArrowheads="1"/>
          </p:cNvSpPr>
          <p:nvPr/>
        </p:nvSpPr>
        <p:spPr bwMode="auto">
          <a:xfrm>
            <a:off x="6629400" y="2465388"/>
            <a:ext cx="76200" cy="76200"/>
          </a:xfrm>
          <a:prstGeom prst="ellipse">
            <a:avLst/>
          </a:prstGeom>
          <a:solidFill>
            <a:srgbClr val="800000"/>
          </a:solidFill>
          <a:ln w="9525">
            <a:solidFill>
              <a:schemeClr val="tx1"/>
            </a:solidFill>
            <a:round/>
            <a:headEnd/>
            <a:tailEnd/>
          </a:ln>
        </p:spPr>
        <p:txBody>
          <a:bodyPr wrap="none" anchor="ct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endParaRPr lang="en-US" altLang="en-US"/>
          </a:p>
        </p:txBody>
      </p:sp>
      <p:sp>
        <p:nvSpPr>
          <p:cNvPr id="4126" name="Oval 29"/>
          <p:cNvSpPr>
            <a:spLocks noChangeArrowheads="1"/>
          </p:cNvSpPr>
          <p:nvPr/>
        </p:nvSpPr>
        <p:spPr bwMode="auto">
          <a:xfrm>
            <a:off x="6781800" y="2617788"/>
            <a:ext cx="76200" cy="76200"/>
          </a:xfrm>
          <a:prstGeom prst="ellipse">
            <a:avLst/>
          </a:prstGeom>
          <a:solidFill>
            <a:srgbClr val="800000"/>
          </a:solidFill>
          <a:ln w="9525">
            <a:solidFill>
              <a:schemeClr val="tx1"/>
            </a:solidFill>
            <a:round/>
            <a:headEnd/>
            <a:tailEnd/>
          </a:ln>
        </p:spPr>
        <p:txBody>
          <a:bodyPr wrap="none" anchor="ct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endParaRPr lang="en-US" altLang="en-US"/>
          </a:p>
        </p:txBody>
      </p:sp>
      <p:sp>
        <p:nvSpPr>
          <p:cNvPr id="4127" name="Oval 30"/>
          <p:cNvSpPr>
            <a:spLocks noChangeArrowheads="1"/>
          </p:cNvSpPr>
          <p:nvPr/>
        </p:nvSpPr>
        <p:spPr bwMode="auto">
          <a:xfrm>
            <a:off x="7010401" y="2312988"/>
            <a:ext cx="74613" cy="76200"/>
          </a:xfrm>
          <a:prstGeom prst="ellipse">
            <a:avLst/>
          </a:prstGeom>
          <a:solidFill>
            <a:srgbClr val="800000"/>
          </a:solidFill>
          <a:ln w="9525">
            <a:solidFill>
              <a:schemeClr val="tx1"/>
            </a:solidFill>
            <a:round/>
            <a:headEnd/>
            <a:tailEnd/>
          </a:ln>
        </p:spPr>
        <p:txBody>
          <a:bodyPr wrap="none" anchor="ct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endParaRPr lang="en-US" altLang="en-US"/>
          </a:p>
        </p:txBody>
      </p:sp>
      <p:sp>
        <p:nvSpPr>
          <p:cNvPr id="4128" name="Oval 31"/>
          <p:cNvSpPr>
            <a:spLocks noChangeArrowheads="1"/>
          </p:cNvSpPr>
          <p:nvPr/>
        </p:nvSpPr>
        <p:spPr bwMode="auto">
          <a:xfrm>
            <a:off x="7161213" y="2465388"/>
            <a:ext cx="76200" cy="76200"/>
          </a:xfrm>
          <a:prstGeom prst="ellipse">
            <a:avLst/>
          </a:prstGeom>
          <a:solidFill>
            <a:srgbClr val="800000"/>
          </a:solidFill>
          <a:ln w="9525">
            <a:solidFill>
              <a:schemeClr val="tx1"/>
            </a:solidFill>
            <a:round/>
            <a:headEnd/>
            <a:tailEnd/>
          </a:ln>
        </p:spPr>
        <p:txBody>
          <a:bodyPr wrap="none" anchor="ct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endParaRPr lang="en-US" altLang="en-US"/>
          </a:p>
        </p:txBody>
      </p:sp>
      <p:sp>
        <p:nvSpPr>
          <p:cNvPr id="4129" name="Oval 32"/>
          <p:cNvSpPr>
            <a:spLocks noChangeArrowheads="1"/>
          </p:cNvSpPr>
          <p:nvPr/>
        </p:nvSpPr>
        <p:spPr bwMode="auto">
          <a:xfrm>
            <a:off x="6477000" y="2617788"/>
            <a:ext cx="76200" cy="76200"/>
          </a:xfrm>
          <a:prstGeom prst="ellipse">
            <a:avLst/>
          </a:prstGeom>
          <a:solidFill>
            <a:srgbClr val="800000"/>
          </a:solidFill>
          <a:ln w="9525">
            <a:solidFill>
              <a:schemeClr val="tx1"/>
            </a:solidFill>
            <a:round/>
            <a:headEnd/>
            <a:tailEnd/>
          </a:ln>
        </p:spPr>
        <p:txBody>
          <a:bodyPr wrap="none" anchor="ct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endParaRPr lang="en-US" altLang="en-US"/>
          </a:p>
        </p:txBody>
      </p:sp>
      <p:sp>
        <p:nvSpPr>
          <p:cNvPr id="4130" name="Oval 33"/>
          <p:cNvSpPr>
            <a:spLocks noChangeArrowheads="1"/>
          </p:cNvSpPr>
          <p:nvPr/>
        </p:nvSpPr>
        <p:spPr bwMode="auto">
          <a:xfrm>
            <a:off x="6629400" y="2770188"/>
            <a:ext cx="76200" cy="76200"/>
          </a:xfrm>
          <a:prstGeom prst="ellipse">
            <a:avLst/>
          </a:prstGeom>
          <a:solidFill>
            <a:srgbClr val="800000"/>
          </a:solidFill>
          <a:ln w="9525">
            <a:solidFill>
              <a:schemeClr val="tx1"/>
            </a:solidFill>
            <a:round/>
            <a:headEnd/>
            <a:tailEnd/>
          </a:ln>
        </p:spPr>
        <p:txBody>
          <a:bodyPr wrap="none" anchor="ct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endParaRPr lang="en-US" altLang="en-US"/>
          </a:p>
        </p:txBody>
      </p:sp>
      <p:sp>
        <p:nvSpPr>
          <p:cNvPr id="4131" name="Line 34"/>
          <p:cNvSpPr>
            <a:spLocks noChangeShapeType="1"/>
          </p:cNvSpPr>
          <p:nvPr/>
        </p:nvSpPr>
        <p:spPr bwMode="auto">
          <a:xfrm>
            <a:off x="6324600" y="2160588"/>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2" name="Line 35"/>
          <p:cNvSpPr>
            <a:spLocks noChangeShapeType="1"/>
          </p:cNvSpPr>
          <p:nvPr/>
        </p:nvSpPr>
        <p:spPr bwMode="auto">
          <a:xfrm flipH="1" flipV="1">
            <a:off x="6324600" y="2465388"/>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3" name="Line 36"/>
          <p:cNvSpPr>
            <a:spLocks noChangeShapeType="1"/>
          </p:cNvSpPr>
          <p:nvPr/>
        </p:nvSpPr>
        <p:spPr bwMode="auto">
          <a:xfrm flipH="1" flipV="1">
            <a:off x="6477000" y="2312988"/>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4" name="Text Box 37"/>
          <p:cNvSpPr txBox="1">
            <a:spLocks noChangeArrowheads="1"/>
          </p:cNvSpPr>
          <p:nvPr/>
        </p:nvSpPr>
        <p:spPr bwMode="auto">
          <a:xfrm>
            <a:off x="5029201" y="3379789"/>
            <a:ext cx="2790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r>
              <a:rPr lang="en-US" altLang="en-US" sz="2000">
                <a:latin typeface="Times New Roman" panose="02020603050405020304" pitchFamily="18" charset="0"/>
              </a:rPr>
              <a:t>Support Vector Machines</a:t>
            </a:r>
          </a:p>
        </p:txBody>
      </p:sp>
      <p:sp>
        <p:nvSpPr>
          <p:cNvPr id="4135" name="Oval 41"/>
          <p:cNvSpPr>
            <a:spLocks noChangeArrowheads="1"/>
          </p:cNvSpPr>
          <p:nvPr/>
        </p:nvSpPr>
        <p:spPr bwMode="auto">
          <a:xfrm>
            <a:off x="8191500" y="2825750"/>
            <a:ext cx="228600" cy="1524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endParaRPr lang="en-US" altLang="en-US"/>
          </a:p>
        </p:txBody>
      </p:sp>
      <p:sp>
        <p:nvSpPr>
          <p:cNvPr id="4136" name="Oval 42"/>
          <p:cNvSpPr>
            <a:spLocks noChangeArrowheads="1"/>
          </p:cNvSpPr>
          <p:nvPr/>
        </p:nvSpPr>
        <p:spPr bwMode="auto">
          <a:xfrm>
            <a:off x="8801100" y="2825750"/>
            <a:ext cx="228600" cy="1524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endParaRPr lang="en-US" altLang="en-US"/>
          </a:p>
        </p:txBody>
      </p:sp>
      <p:sp>
        <p:nvSpPr>
          <p:cNvPr id="4137" name="Oval 43"/>
          <p:cNvSpPr>
            <a:spLocks noChangeArrowheads="1"/>
          </p:cNvSpPr>
          <p:nvPr/>
        </p:nvSpPr>
        <p:spPr bwMode="auto">
          <a:xfrm>
            <a:off x="9410700" y="2825750"/>
            <a:ext cx="228600" cy="1524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endParaRPr lang="en-US" altLang="en-US"/>
          </a:p>
        </p:txBody>
      </p:sp>
      <p:sp>
        <p:nvSpPr>
          <p:cNvPr id="4138" name="Oval 44"/>
          <p:cNvSpPr>
            <a:spLocks noChangeArrowheads="1"/>
          </p:cNvSpPr>
          <p:nvPr/>
        </p:nvSpPr>
        <p:spPr bwMode="auto">
          <a:xfrm>
            <a:off x="10020300" y="2825750"/>
            <a:ext cx="228600" cy="1524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endParaRPr lang="en-US" altLang="en-US"/>
          </a:p>
        </p:txBody>
      </p:sp>
      <p:sp>
        <p:nvSpPr>
          <p:cNvPr id="4139" name="Oval 45"/>
          <p:cNvSpPr>
            <a:spLocks noChangeArrowheads="1"/>
          </p:cNvSpPr>
          <p:nvPr/>
        </p:nvSpPr>
        <p:spPr bwMode="auto">
          <a:xfrm>
            <a:off x="8801100" y="2216150"/>
            <a:ext cx="228600" cy="1524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endParaRPr lang="en-US" altLang="en-US"/>
          </a:p>
        </p:txBody>
      </p:sp>
      <p:sp>
        <p:nvSpPr>
          <p:cNvPr id="4140" name="Oval 46"/>
          <p:cNvSpPr>
            <a:spLocks noChangeArrowheads="1"/>
          </p:cNvSpPr>
          <p:nvPr/>
        </p:nvSpPr>
        <p:spPr bwMode="auto">
          <a:xfrm>
            <a:off x="9410700" y="2216150"/>
            <a:ext cx="228600" cy="1524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endParaRPr lang="en-US" altLang="en-US"/>
          </a:p>
        </p:txBody>
      </p:sp>
      <p:sp>
        <p:nvSpPr>
          <p:cNvPr id="4141" name="Oval 47"/>
          <p:cNvSpPr>
            <a:spLocks noChangeArrowheads="1"/>
          </p:cNvSpPr>
          <p:nvPr/>
        </p:nvSpPr>
        <p:spPr bwMode="auto">
          <a:xfrm>
            <a:off x="9105900" y="1682750"/>
            <a:ext cx="228600" cy="1524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endParaRPr lang="en-US" altLang="en-US"/>
          </a:p>
        </p:txBody>
      </p:sp>
      <p:sp>
        <p:nvSpPr>
          <p:cNvPr id="4142" name="Line 48"/>
          <p:cNvSpPr>
            <a:spLocks noChangeShapeType="1"/>
          </p:cNvSpPr>
          <p:nvPr/>
        </p:nvSpPr>
        <p:spPr bwMode="auto">
          <a:xfrm flipV="1">
            <a:off x="8343900" y="236855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3" name="Line 49"/>
          <p:cNvSpPr>
            <a:spLocks noChangeShapeType="1"/>
          </p:cNvSpPr>
          <p:nvPr/>
        </p:nvSpPr>
        <p:spPr bwMode="auto">
          <a:xfrm>
            <a:off x="8877300" y="236855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4" name="Line 50"/>
          <p:cNvSpPr>
            <a:spLocks noChangeShapeType="1"/>
          </p:cNvSpPr>
          <p:nvPr/>
        </p:nvSpPr>
        <p:spPr bwMode="auto">
          <a:xfrm>
            <a:off x="8953500" y="236855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5" name="Line 51"/>
          <p:cNvSpPr>
            <a:spLocks noChangeShapeType="1"/>
          </p:cNvSpPr>
          <p:nvPr/>
        </p:nvSpPr>
        <p:spPr bwMode="auto">
          <a:xfrm>
            <a:off x="9029700" y="2368550"/>
            <a:ext cx="9906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6" name="Line 52"/>
          <p:cNvSpPr>
            <a:spLocks noChangeShapeType="1"/>
          </p:cNvSpPr>
          <p:nvPr/>
        </p:nvSpPr>
        <p:spPr bwMode="auto">
          <a:xfrm flipH="1">
            <a:off x="8343900" y="2368550"/>
            <a:ext cx="1143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7" name="Line 53"/>
          <p:cNvSpPr>
            <a:spLocks noChangeShapeType="1"/>
          </p:cNvSpPr>
          <p:nvPr/>
        </p:nvSpPr>
        <p:spPr bwMode="auto">
          <a:xfrm flipH="1">
            <a:off x="8953500" y="2368550"/>
            <a:ext cx="6096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8" name="Line 54"/>
          <p:cNvSpPr>
            <a:spLocks noChangeShapeType="1"/>
          </p:cNvSpPr>
          <p:nvPr/>
        </p:nvSpPr>
        <p:spPr bwMode="auto">
          <a:xfrm>
            <a:off x="9563100" y="236855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9" name="Line 55"/>
          <p:cNvSpPr>
            <a:spLocks noChangeShapeType="1"/>
          </p:cNvSpPr>
          <p:nvPr/>
        </p:nvSpPr>
        <p:spPr bwMode="auto">
          <a:xfrm>
            <a:off x="9563100" y="236855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50" name="Line 56"/>
          <p:cNvSpPr>
            <a:spLocks noChangeShapeType="1"/>
          </p:cNvSpPr>
          <p:nvPr/>
        </p:nvSpPr>
        <p:spPr bwMode="auto">
          <a:xfrm flipH="1">
            <a:off x="8953500" y="183515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51" name="Line 57"/>
          <p:cNvSpPr>
            <a:spLocks noChangeShapeType="1"/>
          </p:cNvSpPr>
          <p:nvPr/>
        </p:nvSpPr>
        <p:spPr bwMode="auto">
          <a:xfrm>
            <a:off x="9258300" y="183515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52" name="Text Box 58"/>
          <p:cNvSpPr txBox="1">
            <a:spLocks noChangeArrowheads="1"/>
          </p:cNvSpPr>
          <p:nvPr/>
        </p:nvSpPr>
        <p:spPr bwMode="auto">
          <a:xfrm>
            <a:off x="8343900" y="3282951"/>
            <a:ext cx="1925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r>
              <a:rPr lang="en-US" altLang="en-US" sz="2000">
                <a:latin typeface="Times New Roman" panose="02020603050405020304" pitchFamily="18" charset="0"/>
              </a:rPr>
              <a:t>Neural Networks</a:t>
            </a:r>
          </a:p>
        </p:txBody>
      </p:sp>
      <p:sp>
        <p:nvSpPr>
          <p:cNvPr id="4153" name="Text Box 17"/>
          <p:cNvSpPr txBox="1">
            <a:spLocks noChangeArrowheads="1"/>
          </p:cNvSpPr>
          <p:nvPr/>
        </p:nvSpPr>
        <p:spPr bwMode="auto">
          <a:xfrm>
            <a:off x="7115176" y="4864100"/>
            <a:ext cx="1978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r>
              <a:rPr lang="en-US" altLang="en-US" sz="2000">
                <a:latin typeface="Times New Roman" panose="02020603050405020304" pitchFamily="18" charset="0"/>
              </a:rPr>
              <a:t>Any Guidelines? </a:t>
            </a:r>
          </a:p>
        </p:txBody>
      </p:sp>
      <p:pic>
        <p:nvPicPr>
          <p:cNvPr id="41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138" y="4178300"/>
            <a:ext cx="18669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4155" name="AutoShape 38"/>
          <p:cNvSpPr>
            <a:spLocks noChangeArrowheads="1"/>
          </p:cNvSpPr>
          <p:nvPr/>
        </p:nvSpPr>
        <p:spPr bwMode="auto">
          <a:xfrm rot="2578718">
            <a:off x="4075114" y="4356100"/>
            <a:ext cx="1017587"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6699"/>
          </a:solidFill>
          <a:ln w="9525">
            <a:solidFill>
              <a:schemeClr val="tx1"/>
            </a:solidFill>
            <a:miter lim="800000"/>
            <a:headEnd/>
            <a:tailEnd/>
          </a:ln>
        </p:spPr>
        <p:txBody>
          <a:bodyPr wrap="none" anchor="ctr"/>
          <a:lstStyle/>
          <a:p>
            <a:endParaRPr lang="en-US"/>
          </a:p>
        </p:txBody>
      </p:sp>
      <p:sp>
        <p:nvSpPr>
          <p:cNvPr id="4156" name="AutoShape 59"/>
          <p:cNvSpPr>
            <a:spLocks noChangeArrowheads="1"/>
          </p:cNvSpPr>
          <p:nvPr/>
        </p:nvSpPr>
        <p:spPr bwMode="auto">
          <a:xfrm rot="7863207">
            <a:off x="7846219" y="3955257"/>
            <a:ext cx="1166813"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6699"/>
          </a:solidFill>
          <a:ln w="9525">
            <a:solidFill>
              <a:schemeClr val="tx1"/>
            </a:solidFill>
            <a:miter lim="800000"/>
            <a:headEnd/>
            <a:tailEnd/>
          </a:ln>
        </p:spPr>
        <p:txBody>
          <a:bodyPr wrap="none" anchor="ctr"/>
          <a:lstStyle/>
          <a:p>
            <a:endParaRPr lang="en-US"/>
          </a:p>
        </p:txBody>
      </p:sp>
      <p:sp>
        <p:nvSpPr>
          <p:cNvPr id="4157" name="AutoShape 60"/>
          <p:cNvSpPr>
            <a:spLocks noChangeArrowheads="1"/>
          </p:cNvSpPr>
          <p:nvPr/>
        </p:nvSpPr>
        <p:spPr bwMode="auto">
          <a:xfrm rot="5278718">
            <a:off x="6062663" y="3994150"/>
            <a:ext cx="8001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6699"/>
          </a:solidFill>
          <a:ln w="9525">
            <a:solidFill>
              <a:schemeClr val="tx1"/>
            </a:solidFill>
            <a:miter lim="800000"/>
            <a:headEnd/>
            <a:tailEnd/>
          </a:ln>
        </p:spPr>
        <p:txBody>
          <a:bodyPr wrap="none" anchor="ctr"/>
          <a:lstStyle/>
          <a:p>
            <a:endParaRPr lang="en-US"/>
          </a:p>
        </p:txBody>
      </p:sp>
      <p:sp>
        <p:nvSpPr>
          <p:cNvPr id="62" name="Rectangle 2"/>
          <p:cNvSpPr>
            <a:spLocks noChangeArrowheads="1"/>
          </p:cNvSpPr>
          <p:nvPr/>
        </p:nvSpPr>
        <p:spPr bwMode="auto">
          <a:xfrm>
            <a:off x="3609975" y="681922"/>
            <a:ext cx="4572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algn="ctr"/>
            <a:r>
              <a:rPr lang="en-US" altLang="en-US" dirty="0">
                <a:solidFill>
                  <a:srgbClr val="FF0000"/>
                </a:solidFill>
                <a:latin typeface="Dakota-Regular"/>
              </a:rPr>
              <a:t>Learning to select the best predictive model in machine learning, a meta-learning approach. </a:t>
            </a:r>
          </a:p>
        </p:txBody>
      </p:sp>
      <p:sp>
        <p:nvSpPr>
          <p:cNvPr id="63" name="Text Box 17"/>
          <p:cNvSpPr txBox="1">
            <a:spLocks noChangeArrowheads="1"/>
          </p:cNvSpPr>
          <p:nvPr/>
        </p:nvSpPr>
        <p:spPr bwMode="auto">
          <a:xfrm>
            <a:off x="2298700" y="3437822"/>
            <a:ext cx="1627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r>
              <a:rPr lang="en-US" altLang="en-US" sz="2000">
                <a:solidFill>
                  <a:srgbClr val="FF0000"/>
                </a:solidFill>
                <a:latin typeface="Times New Roman" panose="02020603050405020304" pitchFamily="18" charset="0"/>
              </a:rPr>
              <a:t>Decision trees</a:t>
            </a:r>
          </a:p>
        </p:txBody>
      </p:sp>
      <p:sp>
        <p:nvSpPr>
          <p:cNvPr id="64" name="Text Box 37"/>
          <p:cNvSpPr txBox="1">
            <a:spLocks noChangeArrowheads="1"/>
          </p:cNvSpPr>
          <p:nvPr/>
        </p:nvSpPr>
        <p:spPr bwMode="auto">
          <a:xfrm>
            <a:off x="5019675" y="3382260"/>
            <a:ext cx="2790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r>
              <a:rPr lang="en-US" altLang="en-US" sz="2000">
                <a:solidFill>
                  <a:srgbClr val="FF0000"/>
                </a:solidFill>
                <a:latin typeface="Times New Roman" panose="02020603050405020304" pitchFamily="18" charset="0"/>
              </a:rPr>
              <a:t>Support Vector Machines</a:t>
            </a:r>
          </a:p>
        </p:txBody>
      </p:sp>
      <p:sp>
        <p:nvSpPr>
          <p:cNvPr id="65" name="Text Box 58"/>
          <p:cNvSpPr txBox="1">
            <a:spLocks noChangeArrowheads="1"/>
          </p:cNvSpPr>
          <p:nvPr/>
        </p:nvSpPr>
        <p:spPr bwMode="auto">
          <a:xfrm>
            <a:off x="8334375" y="3285422"/>
            <a:ext cx="1925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r>
              <a:rPr lang="en-US" altLang="en-US" sz="2000">
                <a:solidFill>
                  <a:srgbClr val="FF0000"/>
                </a:solidFill>
                <a:latin typeface="Times New Roman" panose="02020603050405020304" pitchFamily="18" charset="0"/>
              </a:rPr>
              <a:t>Neural Networks</a:t>
            </a:r>
          </a:p>
        </p:txBody>
      </p:sp>
      <p:sp>
        <p:nvSpPr>
          <p:cNvPr id="66" name="Text Box 17"/>
          <p:cNvSpPr txBox="1">
            <a:spLocks noChangeArrowheads="1"/>
          </p:cNvSpPr>
          <p:nvPr/>
        </p:nvSpPr>
        <p:spPr bwMode="auto">
          <a:xfrm>
            <a:off x="7105650" y="4866572"/>
            <a:ext cx="1978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r>
              <a:rPr lang="en-US" altLang="en-US" sz="2000">
                <a:solidFill>
                  <a:srgbClr val="FF0000"/>
                </a:solidFill>
                <a:latin typeface="Times New Roman" panose="02020603050405020304" pitchFamily="18" charset="0"/>
              </a:rPr>
              <a:t>Any Guidelines? </a:t>
            </a:r>
          </a:p>
        </p:txBody>
      </p:sp>
    </p:spTree>
    <p:extLst>
      <p:ext uri="{BB962C8B-B14F-4D97-AF65-F5344CB8AC3E}">
        <p14:creationId xmlns:p14="http://schemas.microsoft.com/office/powerpoint/2010/main" val="2115740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965" y="365125"/>
            <a:ext cx="10515600" cy="1325563"/>
          </a:xfrm>
        </p:spPr>
        <p:txBody>
          <a:bodyPr>
            <a:normAutofit/>
          </a:bodyPr>
          <a:lstStyle/>
          <a:p>
            <a:r>
              <a:rPr lang="en-US" sz="3200" b="1" dirty="0" smtClean="0"/>
              <a:t>Faculty name: </a:t>
            </a:r>
            <a:r>
              <a:rPr lang="en-US" sz="3200" b="1" dirty="0" err="1" smtClean="0"/>
              <a:t>Nouhad</a:t>
            </a:r>
            <a:r>
              <a:rPr lang="en-US" sz="3200" b="1" dirty="0" smtClean="0"/>
              <a:t> J </a:t>
            </a:r>
            <a:r>
              <a:rPr lang="en-US" sz="3200" b="1" dirty="0" err="1" smtClean="0"/>
              <a:t>Rizk</a:t>
            </a:r>
            <a:r>
              <a:rPr lang="en-US" sz="3200" b="1" dirty="0" smtClean="0"/>
              <a:t/>
            </a:r>
            <a:br>
              <a:rPr lang="en-US" sz="3200" b="1" dirty="0" smtClean="0"/>
            </a:br>
            <a:r>
              <a:rPr lang="en-US" sz="3200" b="1" dirty="0" smtClean="0"/>
              <a:t>Email:  njrizk@uh.edu</a:t>
            </a:r>
            <a:endParaRPr lang="en-US" sz="3200" b="1" dirty="0"/>
          </a:p>
        </p:txBody>
      </p:sp>
      <p:sp>
        <p:nvSpPr>
          <p:cNvPr id="3" name="Content Placeholder 2"/>
          <p:cNvSpPr>
            <a:spLocks noGrp="1"/>
          </p:cNvSpPr>
          <p:nvPr>
            <p:ph idx="1"/>
          </p:nvPr>
        </p:nvSpPr>
        <p:spPr>
          <a:xfrm>
            <a:off x="838199" y="1825625"/>
            <a:ext cx="10628567" cy="4612116"/>
          </a:xfrm>
        </p:spPr>
        <p:txBody>
          <a:bodyPr>
            <a:normAutofit lnSpcReduction="10000"/>
          </a:bodyPr>
          <a:lstStyle/>
          <a:p>
            <a:r>
              <a:rPr lang="en-US" b="1" dirty="0" smtClean="0"/>
              <a:t>Type </a:t>
            </a:r>
            <a:r>
              <a:rPr lang="en-US" b="1" dirty="0"/>
              <a:t>of undergraduate research </a:t>
            </a:r>
            <a:r>
              <a:rPr lang="en-US" b="1" dirty="0" smtClean="0"/>
              <a:t>project: </a:t>
            </a:r>
            <a:r>
              <a:rPr lang="en-US" sz="2400" dirty="0" smtClean="0"/>
              <a:t> </a:t>
            </a:r>
            <a:r>
              <a:rPr lang="en-US" sz="2400" dirty="0"/>
              <a:t>Educational Data Mining is an emerging trend that deals with the development of methods to explore data in educational context </a:t>
            </a:r>
            <a:endParaRPr lang="en-US" sz="2400" dirty="0" smtClean="0"/>
          </a:p>
          <a:p>
            <a:r>
              <a:rPr lang="en-US" b="1" dirty="0" smtClean="0"/>
              <a:t>Topic: </a:t>
            </a:r>
            <a:r>
              <a:rPr lang="en-US" sz="2200" dirty="0" err="1"/>
              <a:t>Cyberlearning</a:t>
            </a:r>
            <a:r>
              <a:rPr lang="en-US" sz="2200" dirty="0"/>
              <a:t>, data A</a:t>
            </a:r>
            <a:r>
              <a:rPr lang="en-US" sz="2200" dirty="0" smtClean="0"/>
              <a:t>nalytics, data analysis, data analysis techniques </a:t>
            </a:r>
            <a:r>
              <a:rPr lang="en-US" sz="2200" dirty="0"/>
              <a:t>and knowledge discovery process </a:t>
            </a:r>
          </a:p>
          <a:p>
            <a:r>
              <a:rPr lang="en-US" b="1" dirty="0" smtClean="0"/>
              <a:t>Time frame: </a:t>
            </a:r>
            <a:r>
              <a:rPr lang="en-US" sz="2200" dirty="0" smtClean="0"/>
              <a:t>It can be a semester-long, or year-long efforts, depending on the students’ specific situations.</a:t>
            </a:r>
          </a:p>
          <a:p>
            <a:r>
              <a:rPr lang="en-US" b="1" dirty="0" smtClean="0"/>
              <a:t>Student level: </a:t>
            </a:r>
            <a:r>
              <a:rPr lang="en-US" sz="2200" dirty="0" smtClean="0"/>
              <a:t>junior or senior undergraduate students are preferred</a:t>
            </a:r>
          </a:p>
          <a:p>
            <a:r>
              <a:rPr lang="en-US" b="1" dirty="0" smtClean="0"/>
              <a:t>Courses accomplished:</a:t>
            </a:r>
            <a:r>
              <a:rPr lang="en-US" sz="2000" dirty="0" smtClean="0"/>
              <a:t>  </a:t>
            </a:r>
            <a:r>
              <a:rPr lang="en-US" sz="2200" dirty="0" smtClean="0"/>
              <a:t>Student should have successfully completed the data structures course. </a:t>
            </a:r>
          </a:p>
          <a:p>
            <a:r>
              <a:rPr lang="en-US" b="1" dirty="0" smtClean="0"/>
              <a:t>Additional skills: </a:t>
            </a:r>
            <a:r>
              <a:rPr lang="en-US" sz="2200" dirty="0" smtClean="0"/>
              <a:t>Knowledge in data analysis, R, and data mining is a plus, but not a requirement.</a:t>
            </a:r>
            <a:endParaRPr lang="en-US" dirty="0"/>
          </a:p>
        </p:txBody>
      </p:sp>
    </p:spTree>
    <p:extLst>
      <p:ext uri="{BB962C8B-B14F-4D97-AF65-F5344CB8AC3E}">
        <p14:creationId xmlns:p14="http://schemas.microsoft.com/office/powerpoint/2010/main" val="1760418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Faculty name: Christoph F. </a:t>
            </a:r>
            <a:r>
              <a:rPr lang="en-US" sz="3200" b="1" dirty="0" err="1" smtClean="0"/>
              <a:t>Eick</a:t>
            </a:r>
            <a:r>
              <a:rPr lang="en-US" sz="3200" b="1" dirty="0" smtClean="0"/>
              <a:t/>
            </a:r>
            <a:br>
              <a:rPr lang="en-US" sz="3200" b="1" dirty="0" smtClean="0"/>
            </a:br>
            <a:r>
              <a:rPr lang="en-US" sz="3200" b="1" dirty="0" smtClean="0"/>
              <a:t>Email:  ceick@uh.edu</a:t>
            </a:r>
            <a:endParaRPr lang="en-US" sz="3200" b="1" dirty="0"/>
          </a:p>
        </p:txBody>
      </p:sp>
      <p:sp>
        <p:nvSpPr>
          <p:cNvPr id="3" name="Content Placeholder 2"/>
          <p:cNvSpPr>
            <a:spLocks noGrp="1"/>
          </p:cNvSpPr>
          <p:nvPr>
            <p:ph idx="1"/>
          </p:nvPr>
        </p:nvSpPr>
        <p:spPr>
          <a:xfrm>
            <a:off x="838199" y="1825625"/>
            <a:ext cx="10628567" cy="4612116"/>
          </a:xfrm>
        </p:spPr>
        <p:txBody>
          <a:bodyPr>
            <a:normAutofit fontScale="92500" lnSpcReduction="20000"/>
          </a:bodyPr>
          <a:lstStyle/>
          <a:p>
            <a:r>
              <a:rPr lang="en-US" b="1" dirty="0" smtClean="0"/>
              <a:t>Type </a:t>
            </a:r>
            <a:r>
              <a:rPr lang="en-US" b="1" dirty="0"/>
              <a:t>of undergraduate research </a:t>
            </a:r>
            <a:r>
              <a:rPr lang="en-US" b="1" dirty="0" smtClean="0"/>
              <a:t>project: </a:t>
            </a:r>
            <a:r>
              <a:rPr lang="en-US" sz="2200" dirty="0" smtClean="0"/>
              <a:t>Working together graduate students in the research group, the undergrad students are expected to work on a research project; topics include: design and implementation of clustering algorithms, anomaly detection frameworks, and patch-based prediction techniques; application of data analysis and data mining techniques </a:t>
            </a:r>
            <a:r>
              <a:rPr lang="en-US" sz="2200" i="1" dirty="0" smtClean="0"/>
              <a:t>to make sense </a:t>
            </a:r>
            <a:r>
              <a:rPr lang="en-US" sz="2200" dirty="0" smtClean="0"/>
              <a:t>of real world datasets. </a:t>
            </a:r>
          </a:p>
          <a:p>
            <a:r>
              <a:rPr lang="en-US" b="1" dirty="0" smtClean="0"/>
              <a:t>Topic: </a:t>
            </a:r>
            <a:r>
              <a:rPr lang="en-US" sz="2200" dirty="0" smtClean="0"/>
              <a:t>algorithms design, data analysis, data analysis techniques </a:t>
            </a:r>
          </a:p>
          <a:p>
            <a:r>
              <a:rPr lang="en-US" b="1" dirty="0" smtClean="0"/>
              <a:t>Time frame: </a:t>
            </a:r>
            <a:r>
              <a:rPr lang="en-US" sz="2200" dirty="0" smtClean="0"/>
              <a:t>Students should contact me in April and the project could start in May or late August 2016. It can be a semester-long, or year-long efforts, depending on the students’ specific situations.</a:t>
            </a:r>
          </a:p>
          <a:p>
            <a:r>
              <a:rPr lang="en-US" b="1" dirty="0" smtClean="0"/>
              <a:t>Student level: </a:t>
            </a:r>
            <a:r>
              <a:rPr lang="en-US" sz="2200" dirty="0" smtClean="0"/>
              <a:t>junior or senior undergraduate students are preferred; students should have a </a:t>
            </a:r>
            <a:r>
              <a:rPr lang="en-US" sz="2200" dirty="0" err="1" smtClean="0"/>
              <a:t>gpa</a:t>
            </a:r>
            <a:r>
              <a:rPr lang="en-US" sz="2200" dirty="0" smtClean="0"/>
              <a:t> of 2.8 or higher. </a:t>
            </a:r>
          </a:p>
          <a:p>
            <a:r>
              <a:rPr lang="en-US" b="1" dirty="0" smtClean="0"/>
              <a:t>Courses accomplished:</a:t>
            </a:r>
            <a:r>
              <a:rPr lang="en-US" sz="2000" dirty="0" smtClean="0"/>
              <a:t>  </a:t>
            </a:r>
            <a:r>
              <a:rPr lang="en-US" sz="2200" dirty="0" smtClean="0"/>
              <a:t>Student should have successfully completed the data structures course. </a:t>
            </a:r>
          </a:p>
          <a:p>
            <a:r>
              <a:rPr lang="en-US" b="1" dirty="0" smtClean="0"/>
              <a:t>Additional skills: </a:t>
            </a:r>
            <a:r>
              <a:rPr lang="en-US" sz="2200" dirty="0" smtClean="0"/>
              <a:t>Knowledge in data analysis, R, and data mining is a plus, but not a requirement.</a:t>
            </a:r>
            <a:endParaRPr lang="en-US" dirty="0"/>
          </a:p>
        </p:txBody>
      </p:sp>
    </p:spTree>
    <p:extLst>
      <p:ext uri="{BB962C8B-B14F-4D97-AF65-F5344CB8AC3E}">
        <p14:creationId xmlns:p14="http://schemas.microsoft.com/office/powerpoint/2010/main" val="4016602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en-US" sz="3200" b="1" dirty="0"/>
              <a:t>REU in Natural Language Processing</a:t>
            </a:r>
            <a:br>
              <a:rPr lang="en-US" sz="3200" b="1" dirty="0"/>
            </a:br>
            <a:r>
              <a:rPr lang="en-US" sz="3200" b="1" dirty="0"/>
              <a:t>Faculty Member: Thamar Solorio Research Group: </a:t>
            </a:r>
            <a:r>
              <a:rPr lang="en-US" sz="3200" b="1" dirty="0" err="1"/>
              <a:t>ritual.uh.edu</a:t>
            </a:r>
            <a:r>
              <a:rPr lang="en-US" sz="3200" b="1" dirty="0"/>
              <a:t/>
            </a:r>
            <a:br>
              <a:rPr lang="en-US" sz="3200" b="1" dirty="0"/>
            </a:br>
            <a:r>
              <a:rPr lang="en-US" sz="3200" b="1" dirty="0"/>
              <a:t>Contact email: </a:t>
            </a:r>
            <a:r>
              <a:rPr lang="en-US" sz="3200" b="1" dirty="0" err="1"/>
              <a:t>solorio@cs.uh.edu</a:t>
            </a:r>
            <a:r>
              <a:rPr lang="en-US" sz="3200" b="1" dirty="0"/>
              <a:t> </a:t>
            </a:r>
            <a:br>
              <a:rPr lang="en-US" sz="3200" b="1" dirty="0"/>
            </a:br>
            <a:endParaRPr lang="en-US" sz="3200" b="1" dirty="0"/>
          </a:p>
        </p:txBody>
      </p:sp>
      <p:sp>
        <p:nvSpPr>
          <p:cNvPr id="5" name="Content Placeholder 4"/>
          <p:cNvSpPr>
            <a:spLocks noGrp="1"/>
          </p:cNvSpPr>
          <p:nvPr>
            <p:ph idx="1"/>
          </p:nvPr>
        </p:nvSpPr>
        <p:spPr/>
        <p:txBody>
          <a:bodyPr>
            <a:normAutofit/>
          </a:bodyPr>
          <a:lstStyle/>
          <a:p>
            <a:pPr marL="0" indent="0">
              <a:buNone/>
            </a:pPr>
            <a:r>
              <a:rPr lang="en-US" b="1" dirty="0"/>
              <a:t>Current Projects: </a:t>
            </a:r>
            <a:r>
              <a:rPr lang="en-US" sz="2200" dirty="0"/>
              <a:t>Mixed-Language Processing, stylistic analysis of text, </a:t>
            </a:r>
            <a:r>
              <a:rPr lang="en-US" sz="2200" dirty="0" err="1"/>
              <a:t>cyberbullying</a:t>
            </a:r>
            <a:r>
              <a:rPr lang="en-US" sz="2200" dirty="0"/>
              <a:t> detection, information extraction from support groups, language assessment.</a:t>
            </a:r>
          </a:p>
          <a:p>
            <a:pPr marL="0" indent="0">
              <a:buNone/>
            </a:pPr>
            <a:endParaRPr lang="en-US" sz="2400" dirty="0">
              <a:solidFill>
                <a:srgbClr val="000000"/>
              </a:solidFill>
            </a:endParaRPr>
          </a:p>
          <a:p>
            <a:pPr marL="0" indent="0">
              <a:buNone/>
            </a:pPr>
            <a:r>
              <a:rPr lang="en-US" b="1" dirty="0"/>
              <a:t>Skills Needed: </a:t>
            </a:r>
            <a:r>
              <a:rPr lang="en-US" sz="2200" dirty="0"/>
              <a:t>familiar with programming in python, strong analytical skills , resourcefulness, scientific curiosity</a:t>
            </a:r>
          </a:p>
          <a:p>
            <a:pPr marL="0" indent="0">
              <a:buNone/>
            </a:pPr>
            <a:endParaRPr lang="en-US" sz="2400" dirty="0"/>
          </a:p>
          <a:p>
            <a:pPr marL="0" indent="0">
              <a:buNone/>
            </a:pPr>
            <a:r>
              <a:rPr lang="en-US" b="1" dirty="0"/>
              <a:t>Course work: </a:t>
            </a:r>
            <a:r>
              <a:rPr lang="en-US" sz="2200" dirty="0"/>
              <a:t>Data structures and algorithms </a:t>
            </a:r>
          </a:p>
          <a:p>
            <a:pPr marL="0" indent="0">
              <a:buNone/>
            </a:pPr>
            <a:r>
              <a:rPr lang="en-US" b="1" dirty="0"/>
              <a:t>GPA: </a:t>
            </a:r>
            <a:r>
              <a:rPr lang="en-US" sz="2200" dirty="0"/>
              <a:t>&gt;3.0</a:t>
            </a:r>
          </a:p>
        </p:txBody>
      </p:sp>
    </p:spTree>
    <p:extLst>
      <p:ext uri="{BB962C8B-B14F-4D97-AF65-F5344CB8AC3E}">
        <p14:creationId xmlns:p14="http://schemas.microsoft.com/office/powerpoint/2010/main" val="3374738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49" y="152334"/>
            <a:ext cx="7886700" cy="1325563"/>
          </a:xfrm>
        </p:spPr>
        <p:txBody>
          <a:bodyPr>
            <a:normAutofit/>
          </a:bodyPr>
          <a:lstStyle/>
          <a:p>
            <a:r>
              <a:rPr lang="en-US" sz="3200" b="1" dirty="0"/>
              <a:t>Faculty name: Lennart </a:t>
            </a:r>
            <a:r>
              <a:rPr lang="en-US" sz="3200" b="1" dirty="0" err="1"/>
              <a:t>Johnsson</a:t>
            </a:r>
            <a:r>
              <a:rPr lang="en-US" sz="3200" b="1" dirty="0"/>
              <a:t>             </a:t>
            </a:r>
            <a:br>
              <a:rPr lang="en-US" sz="3200" b="1" dirty="0"/>
            </a:br>
            <a:r>
              <a:rPr lang="en-US" sz="3200" b="1" dirty="0"/>
              <a:t>Email: johnsson@cs.uh.edu</a:t>
            </a:r>
          </a:p>
        </p:txBody>
      </p:sp>
      <p:sp>
        <p:nvSpPr>
          <p:cNvPr id="3" name="Content Placeholder 2"/>
          <p:cNvSpPr>
            <a:spLocks noGrp="1"/>
          </p:cNvSpPr>
          <p:nvPr>
            <p:ph idx="1"/>
          </p:nvPr>
        </p:nvSpPr>
        <p:spPr>
          <a:xfrm>
            <a:off x="1905001" y="1477896"/>
            <a:ext cx="7971425" cy="5116087"/>
          </a:xfrm>
        </p:spPr>
        <p:txBody>
          <a:bodyPr>
            <a:noAutofit/>
          </a:bodyPr>
          <a:lstStyle/>
          <a:p>
            <a:r>
              <a:rPr lang="en-US" sz="2400" b="1" dirty="0"/>
              <a:t>Type of undergraduate research project: </a:t>
            </a:r>
            <a:br>
              <a:rPr lang="en-US" sz="2400" b="1" dirty="0"/>
            </a:br>
            <a:r>
              <a:rPr lang="en-US" sz="2000" dirty="0"/>
              <a:t>Working together with graduate students </a:t>
            </a:r>
            <a:br>
              <a:rPr lang="en-US" sz="2000" dirty="0"/>
            </a:br>
            <a:r>
              <a:rPr lang="en-US" sz="2000" dirty="0"/>
              <a:t>undergrad students are expected to develop </a:t>
            </a:r>
            <a:br>
              <a:rPr lang="en-US" sz="2000" dirty="0"/>
            </a:br>
            <a:r>
              <a:rPr lang="en-US" sz="2000" dirty="0"/>
              <a:t>software for novel low power computer </a:t>
            </a:r>
            <a:br>
              <a:rPr lang="en-US" sz="2000" dirty="0"/>
            </a:br>
            <a:r>
              <a:rPr lang="en-US" sz="2000" dirty="0"/>
              <a:t>architectures and systems on chips (SOCs) </a:t>
            </a:r>
            <a:br>
              <a:rPr lang="en-US" sz="2000" dirty="0"/>
            </a:br>
            <a:r>
              <a:rPr lang="en-US" sz="2000" dirty="0"/>
              <a:t>and assess the efficiency and energy efficiency </a:t>
            </a:r>
            <a:br>
              <a:rPr lang="en-US" sz="2000" dirty="0"/>
            </a:br>
            <a:r>
              <a:rPr lang="en-US" sz="2000" dirty="0"/>
              <a:t>of their software.  The SOCs and low power </a:t>
            </a:r>
            <a:br>
              <a:rPr lang="en-US" sz="2000" dirty="0"/>
            </a:br>
            <a:r>
              <a:rPr lang="en-US" sz="2000" dirty="0"/>
              <a:t>processors that are the objects of study are </a:t>
            </a:r>
            <a:br>
              <a:rPr lang="en-US" sz="2000" dirty="0"/>
            </a:br>
            <a:r>
              <a:rPr lang="en-US" sz="2000" dirty="0"/>
              <a:t>typically targeted for mobile and embedded </a:t>
            </a:r>
            <a:br>
              <a:rPr lang="en-US" sz="2000" dirty="0"/>
            </a:br>
            <a:r>
              <a:rPr lang="en-US" sz="2000" dirty="0"/>
              <a:t>applications.</a:t>
            </a:r>
          </a:p>
          <a:p>
            <a:r>
              <a:rPr lang="en-US" sz="2400" b="1" dirty="0"/>
              <a:t>Topic: </a:t>
            </a:r>
            <a:r>
              <a:rPr lang="en-US" sz="2000" dirty="0"/>
              <a:t>computer architecture, algorithms, energy efficiency </a:t>
            </a:r>
          </a:p>
          <a:p>
            <a:r>
              <a:rPr lang="en-US" sz="2400" b="1" dirty="0"/>
              <a:t>Time frame: </a:t>
            </a:r>
            <a:r>
              <a:rPr lang="en-US" sz="2000" dirty="0"/>
              <a:t>Students can start any time.  Projects can be a semester-long, or year-long, depending on the students’ specific situations. </a:t>
            </a:r>
          </a:p>
          <a:p>
            <a:r>
              <a:rPr lang="en-US" sz="2400" b="1" dirty="0"/>
              <a:t>Courses accomplished:</a:t>
            </a:r>
            <a:r>
              <a:rPr lang="en-US" sz="2400" dirty="0"/>
              <a:t>  </a:t>
            </a:r>
            <a:r>
              <a:rPr lang="en-US" sz="2000" dirty="0"/>
              <a:t>Having taken computer architecture, c/</a:t>
            </a:r>
            <a:r>
              <a:rPr lang="en-US" sz="2000" dirty="0" err="1"/>
              <a:t>c++</a:t>
            </a:r>
            <a:r>
              <a:rPr lang="en-US" sz="2000" dirty="0"/>
              <a:t>, data structure, and algorithms courses is required. </a:t>
            </a:r>
          </a:p>
          <a:p>
            <a:endParaRPr lang="en-US" sz="2400" dirty="0"/>
          </a:p>
          <a:p>
            <a:endParaRPr lang="en-US" sz="2400" dirty="0"/>
          </a:p>
          <a:p>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622" y="1905000"/>
            <a:ext cx="3351179"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4375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708" y="70657"/>
            <a:ext cx="10515600" cy="1325563"/>
          </a:xfrm>
        </p:spPr>
        <p:txBody>
          <a:bodyPr>
            <a:normAutofit/>
          </a:bodyPr>
          <a:lstStyle/>
          <a:p>
            <a:r>
              <a:rPr lang="en-US" sz="4000" b="1" dirty="0" smtClean="0"/>
              <a:t>Omprakash Gnawali </a:t>
            </a:r>
            <a:r>
              <a:rPr lang="en-US" sz="4000" b="1" dirty="0" err="1" smtClean="0"/>
              <a:t>gnawali@cs.uh.edu</a:t>
            </a:r>
            <a:endParaRPr lang="en-US" sz="4000" b="1" dirty="0"/>
          </a:p>
        </p:txBody>
      </p:sp>
      <p:sp>
        <p:nvSpPr>
          <p:cNvPr id="3" name="Content Placeholder 2"/>
          <p:cNvSpPr>
            <a:spLocks noGrp="1"/>
          </p:cNvSpPr>
          <p:nvPr>
            <p:ph idx="1"/>
          </p:nvPr>
        </p:nvSpPr>
        <p:spPr>
          <a:xfrm>
            <a:off x="838200" y="1201119"/>
            <a:ext cx="10515600" cy="4975844"/>
          </a:xfrm>
        </p:spPr>
        <p:txBody>
          <a:bodyPr>
            <a:normAutofit fontScale="85000" lnSpcReduction="20000"/>
          </a:bodyPr>
          <a:lstStyle/>
          <a:p>
            <a:r>
              <a:rPr lang="en-US" b="1" dirty="0" smtClean="0"/>
              <a:t>Type of undergraduate research project:</a:t>
            </a:r>
          </a:p>
          <a:p>
            <a:pPr lvl="1"/>
            <a:r>
              <a:rPr lang="en-US" dirty="0" smtClean="0"/>
              <a:t>The undergraduate student will design new platforms and technology as well as applications for Internet of Things systems. Examples include sensing, control, automation, wearable systems.</a:t>
            </a:r>
            <a:endParaRPr lang="en-US" dirty="0"/>
          </a:p>
          <a:p>
            <a:r>
              <a:rPr lang="en-US" b="1" dirty="0" smtClean="0"/>
              <a:t>Topic:</a:t>
            </a:r>
          </a:p>
          <a:p>
            <a:pPr lvl="1"/>
            <a:r>
              <a:rPr lang="en-US" dirty="0" smtClean="0"/>
              <a:t>Networking and application for Internet of Things to build smart and connected cities, places, and environments.</a:t>
            </a:r>
          </a:p>
          <a:p>
            <a:r>
              <a:rPr lang="en-US" b="1" dirty="0" smtClean="0"/>
              <a:t>Time frame</a:t>
            </a:r>
          </a:p>
          <a:p>
            <a:pPr lvl="1"/>
            <a:r>
              <a:rPr lang="en-US" dirty="0" smtClean="0"/>
              <a:t>Minimum of one semester commitment.</a:t>
            </a:r>
          </a:p>
          <a:p>
            <a:r>
              <a:rPr lang="en-US" b="1" dirty="0" smtClean="0"/>
              <a:t>Student </a:t>
            </a:r>
            <a:r>
              <a:rPr lang="en-US" b="1" dirty="0"/>
              <a:t>level </a:t>
            </a:r>
            <a:endParaRPr lang="en-US" b="1" dirty="0" smtClean="0"/>
          </a:p>
          <a:p>
            <a:pPr lvl="1"/>
            <a:r>
              <a:rPr lang="en-US" dirty="0" smtClean="0"/>
              <a:t>Decent programming skills in any language.</a:t>
            </a:r>
          </a:p>
          <a:p>
            <a:r>
              <a:rPr lang="en-US" b="1" dirty="0" smtClean="0"/>
              <a:t>Courses </a:t>
            </a:r>
            <a:r>
              <a:rPr lang="en-US" b="1" dirty="0"/>
              <a:t>accomplished </a:t>
            </a:r>
            <a:endParaRPr lang="en-US" b="1" dirty="0" smtClean="0"/>
          </a:p>
          <a:p>
            <a:pPr lvl="1"/>
            <a:r>
              <a:rPr lang="en-US" dirty="0" smtClean="0"/>
              <a:t>At least four computer science related courses completed with a minimum of B.</a:t>
            </a:r>
          </a:p>
          <a:p>
            <a:r>
              <a:rPr lang="en-US" b="1" dirty="0" smtClean="0"/>
              <a:t>Additional skills needed</a:t>
            </a:r>
          </a:p>
          <a:p>
            <a:pPr lvl="1"/>
            <a:r>
              <a:rPr lang="en-US" dirty="0" smtClean="0"/>
              <a:t>Web and mobile programing is plus but not required.</a:t>
            </a:r>
          </a:p>
          <a:p>
            <a:endParaRPr lang="en-US" dirty="0"/>
          </a:p>
        </p:txBody>
      </p:sp>
    </p:spTree>
    <p:extLst>
      <p:ext uri="{BB962C8B-B14F-4D97-AF65-F5344CB8AC3E}">
        <p14:creationId xmlns:p14="http://schemas.microsoft.com/office/powerpoint/2010/main" val="3807804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i="1" u="sng" dirty="0" smtClean="0">
                <a:solidFill>
                  <a:srgbClr val="FF0000"/>
                </a:solidFill>
              </a:rPr>
              <a:t>Undergraduate Research Day  </a:t>
            </a:r>
            <a:endParaRPr lang="en-US" sz="5400" b="1" i="1" u="sng" dirty="0">
              <a:solidFill>
                <a:srgbClr val="FF0000"/>
              </a:solidFill>
            </a:endParaRPr>
          </a:p>
        </p:txBody>
      </p:sp>
      <p:sp>
        <p:nvSpPr>
          <p:cNvPr id="3" name="Content Placeholder 2"/>
          <p:cNvSpPr>
            <a:spLocks noGrp="1"/>
          </p:cNvSpPr>
          <p:nvPr>
            <p:ph idx="1"/>
          </p:nvPr>
        </p:nvSpPr>
        <p:spPr/>
        <p:txBody>
          <a:bodyPr/>
          <a:lstStyle/>
          <a:p>
            <a:r>
              <a:rPr lang="en-US" dirty="0">
                <a:hlinkClick r:id="rId2"/>
              </a:rPr>
              <a:t>http://www.uh.edu/honors/undergraduate-research/events/urday2017</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2146753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 Unique and valuable experience</a:t>
            </a:r>
            <a:endParaRPr lang="en-US" dirty="0"/>
          </a:p>
        </p:txBody>
      </p:sp>
      <p:sp>
        <p:nvSpPr>
          <p:cNvPr id="3" name="Content Placeholder 2"/>
          <p:cNvSpPr>
            <a:spLocks noGrp="1"/>
          </p:cNvSpPr>
          <p:nvPr>
            <p:ph idx="1"/>
          </p:nvPr>
        </p:nvSpPr>
        <p:spPr/>
        <p:txBody>
          <a:bodyPr/>
          <a:lstStyle/>
          <a:p>
            <a:r>
              <a:rPr lang="en-US" dirty="0" smtClean="0"/>
              <a:t>Students </a:t>
            </a:r>
            <a:r>
              <a:rPr lang="en-US" dirty="0"/>
              <a:t>experience research </a:t>
            </a:r>
            <a:r>
              <a:rPr lang="en-US" dirty="0" smtClean="0"/>
              <a:t>first-hand</a:t>
            </a:r>
          </a:p>
          <a:p>
            <a:r>
              <a:rPr lang="en-US" dirty="0" smtClean="0"/>
              <a:t>Experience </a:t>
            </a:r>
            <a:r>
              <a:rPr lang="en-US" dirty="0">
                <a:solidFill>
                  <a:srgbClr val="FF0000"/>
                </a:solidFill>
              </a:rPr>
              <a:t>motivates students to go to graduate </a:t>
            </a:r>
            <a:r>
              <a:rPr lang="en-US" dirty="0" smtClean="0"/>
              <a:t>school or research career</a:t>
            </a:r>
          </a:p>
          <a:p>
            <a:r>
              <a:rPr lang="en-US" dirty="0" smtClean="0"/>
              <a:t>The </a:t>
            </a:r>
            <a:r>
              <a:rPr lang="en-US" dirty="0"/>
              <a:t>research findings </a:t>
            </a:r>
            <a:r>
              <a:rPr lang="en-US" dirty="0">
                <a:solidFill>
                  <a:srgbClr val="FF0000"/>
                </a:solidFill>
              </a:rPr>
              <a:t>make a contribution </a:t>
            </a:r>
            <a:r>
              <a:rPr lang="en-US" dirty="0"/>
              <a:t>to the </a:t>
            </a:r>
            <a:r>
              <a:rPr lang="en-US" dirty="0" smtClean="0"/>
              <a:t>field</a:t>
            </a:r>
          </a:p>
          <a:p>
            <a:r>
              <a:rPr lang="en-US" dirty="0"/>
              <a:t>Faculty interaction and access				</a:t>
            </a:r>
          </a:p>
          <a:p>
            <a:r>
              <a:rPr lang="en-US" dirty="0">
                <a:solidFill>
                  <a:srgbClr val="FF0000"/>
                </a:solidFill>
              </a:rPr>
              <a:t>Real-world application	</a:t>
            </a:r>
            <a:r>
              <a:rPr lang="en-US" dirty="0"/>
              <a:t>				</a:t>
            </a:r>
          </a:p>
          <a:p>
            <a:r>
              <a:rPr lang="en-US" dirty="0"/>
              <a:t>Expand knowledge of subject matter			</a:t>
            </a:r>
          </a:p>
          <a:p>
            <a:r>
              <a:rPr lang="en-US" dirty="0">
                <a:solidFill>
                  <a:srgbClr val="FF0000"/>
                </a:solidFill>
              </a:rPr>
              <a:t>Develop important skills</a:t>
            </a:r>
            <a:r>
              <a:rPr lang="en-US" dirty="0"/>
              <a:t>					</a:t>
            </a:r>
          </a:p>
          <a:p>
            <a:endParaRPr lang="en-US" dirty="0"/>
          </a:p>
        </p:txBody>
      </p:sp>
    </p:spTree>
    <p:extLst>
      <p:ext uri="{BB962C8B-B14F-4D97-AF65-F5344CB8AC3E}">
        <p14:creationId xmlns:p14="http://schemas.microsoft.com/office/powerpoint/2010/main" val="4161574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Skills needed and /or will be developed</a:t>
            </a:r>
          </a:p>
        </p:txBody>
      </p:sp>
      <p:sp>
        <p:nvSpPr>
          <p:cNvPr id="3" name="Content Placeholder 2"/>
          <p:cNvSpPr>
            <a:spLocks noGrp="1"/>
          </p:cNvSpPr>
          <p:nvPr>
            <p:ph idx="1"/>
          </p:nvPr>
        </p:nvSpPr>
        <p:spPr>
          <a:xfrm>
            <a:off x="838200" y="1483744"/>
            <a:ext cx="10515600" cy="4693220"/>
          </a:xfrm>
        </p:spPr>
        <p:txBody>
          <a:bodyPr>
            <a:normAutofit fontScale="92500"/>
          </a:bodyPr>
          <a:lstStyle/>
          <a:p>
            <a:r>
              <a:rPr lang="en-US" dirty="0"/>
              <a:t>Drawing conclusions and critically analyzing </a:t>
            </a:r>
            <a:r>
              <a:rPr lang="en-US" dirty="0" smtClean="0"/>
              <a:t>information</a:t>
            </a:r>
          </a:p>
          <a:p>
            <a:r>
              <a:rPr lang="en-US" dirty="0">
                <a:solidFill>
                  <a:srgbClr val="FF0000"/>
                </a:solidFill>
              </a:rPr>
              <a:t>Defining and solving problems</a:t>
            </a:r>
            <a:endParaRPr lang="en-US" dirty="0">
              <a:solidFill>
                <a:srgbClr val="FF0000"/>
              </a:solidFill>
              <a:latin typeface="Times New Roman" panose="02020603050405020304" pitchFamily="18" charset="0"/>
              <a:ea typeface="Times New Roman" panose="02020603050405020304" pitchFamily="18" charset="0"/>
            </a:endParaRPr>
          </a:p>
          <a:p>
            <a:r>
              <a:rPr lang="en-US" dirty="0"/>
              <a:t>Communication skills</a:t>
            </a:r>
            <a:endParaRPr lang="en-US" dirty="0">
              <a:latin typeface="Times New Roman" panose="02020603050405020304" pitchFamily="18" charset="0"/>
              <a:ea typeface="Times New Roman" panose="02020603050405020304" pitchFamily="18" charset="0"/>
            </a:endParaRPr>
          </a:p>
          <a:p>
            <a:r>
              <a:rPr lang="en-US" dirty="0">
                <a:solidFill>
                  <a:srgbClr val="FF0000"/>
                </a:solidFill>
              </a:rPr>
              <a:t>Working independently</a:t>
            </a:r>
            <a:endParaRPr lang="en-US" dirty="0">
              <a:solidFill>
                <a:srgbClr val="FF0000"/>
              </a:solidFill>
              <a:latin typeface="Times New Roman" panose="02020603050405020304" pitchFamily="18" charset="0"/>
              <a:ea typeface="Times New Roman" panose="02020603050405020304" pitchFamily="18" charset="0"/>
            </a:endParaRPr>
          </a:p>
          <a:p>
            <a:r>
              <a:rPr lang="en-US" dirty="0"/>
              <a:t>Understanding and applying research methods, ethics, and conduct </a:t>
            </a:r>
            <a:r>
              <a:rPr lang="en-US" dirty="0" smtClean="0"/>
              <a:t>rules</a:t>
            </a:r>
          </a:p>
          <a:p>
            <a:r>
              <a:rPr lang="en-US" dirty="0">
                <a:solidFill>
                  <a:srgbClr val="FF0000"/>
                </a:solidFill>
              </a:rPr>
              <a:t>Understanding the link between academics and future </a:t>
            </a:r>
            <a:r>
              <a:rPr lang="en-US" dirty="0" smtClean="0">
                <a:solidFill>
                  <a:srgbClr val="FF0000"/>
                </a:solidFill>
              </a:rPr>
              <a:t>careers</a:t>
            </a:r>
          </a:p>
          <a:p>
            <a:r>
              <a:rPr lang="en-US" dirty="0"/>
              <a:t>Utilizing technology and computer </a:t>
            </a:r>
            <a:r>
              <a:rPr lang="en-US" dirty="0" smtClean="0"/>
              <a:t>programs</a:t>
            </a:r>
          </a:p>
          <a:p>
            <a:r>
              <a:rPr lang="en-US" dirty="0">
                <a:solidFill>
                  <a:srgbClr val="FF0000"/>
                </a:solidFill>
              </a:rPr>
              <a:t>Innovative thinking</a:t>
            </a:r>
            <a:endParaRPr lang="en-US" dirty="0">
              <a:solidFill>
                <a:srgbClr val="FF0000"/>
              </a:solidFill>
              <a:latin typeface="Times New Roman" panose="02020603050405020304" pitchFamily="18" charset="0"/>
              <a:ea typeface="Times New Roman" panose="02020603050405020304" pitchFamily="18" charset="0"/>
            </a:endParaRPr>
          </a:p>
          <a:p>
            <a:r>
              <a:rPr lang="en-US" dirty="0"/>
              <a:t>Getting along with people who have different attitudes, opinions, and backgrounds</a:t>
            </a:r>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904594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CS Undergraduate </a:t>
            </a:r>
            <a:r>
              <a:rPr lang="en-US" dirty="0">
                <a:solidFill>
                  <a:srgbClr val="FF0000"/>
                </a:solidFill>
              </a:rPr>
              <a:t>research </a:t>
            </a:r>
            <a:r>
              <a:rPr lang="en-US" dirty="0" smtClean="0">
                <a:solidFill>
                  <a:srgbClr val="FF0000"/>
                </a:solidFill>
              </a:rPr>
              <a:t>(REU)</a:t>
            </a:r>
            <a:endParaRPr lang="en-US" dirty="0"/>
          </a:p>
        </p:txBody>
      </p:sp>
      <p:sp>
        <p:nvSpPr>
          <p:cNvPr id="3" name="Content Placeholder 2"/>
          <p:cNvSpPr>
            <a:spLocks noGrp="1"/>
          </p:cNvSpPr>
          <p:nvPr>
            <p:ph idx="1"/>
          </p:nvPr>
        </p:nvSpPr>
        <p:spPr/>
        <p:txBody>
          <a:bodyPr/>
          <a:lstStyle/>
          <a:p>
            <a:r>
              <a:rPr lang="en-US" dirty="0"/>
              <a:t>The University of Houston Department of Computer Science will conduct a </a:t>
            </a:r>
            <a:r>
              <a:rPr lang="en-US" b="1" dirty="0"/>
              <a:t>Summer </a:t>
            </a:r>
            <a:r>
              <a:rPr lang="en-US" b="1" dirty="0" smtClean="0"/>
              <a:t>2017</a:t>
            </a:r>
            <a:r>
              <a:rPr lang="en-US" dirty="0" smtClean="0"/>
              <a:t> </a:t>
            </a:r>
            <a:r>
              <a:rPr lang="en-US" dirty="0"/>
              <a:t>research program for undergraduate students during the period of</a:t>
            </a:r>
            <a:r>
              <a:rPr lang="en-US" b="1" dirty="0"/>
              <a:t> June </a:t>
            </a:r>
            <a:r>
              <a:rPr lang="en-US" b="1" dirty="0" smtClean="0"/>
              <a:t>5th </a:t>
            </a:r>
            <a:r>
              <a:rPr lang="en-US" b="1" dirty="0"/>
              <a:t>through August </a:t>
            </a:r>
            <a:r>
              <a:rPr lang="en-US" b="1" dirty="0" smtClean="0"/>
              <a:t>11th</a:t>
            </a:r>
            <a:r>
              <a:rPr lang="en-US" b="1" dirty="0"/>
              <a:t>, </a:t>
            </a:r>
            <a:r>
              <a:rPr lang="en-US" b="1" dirty="0" smtClean="0"/>
              <a:t>2017</a:t>
            </a:r>
            <a:r>
              <a:rPr lang="en-US" dirty="0" smtClean="0"/>
              <a:t>. </a:t>
            </a:r>
            <a:r>
              <a:rPr lang="en-US" dirty="0"/>
              <a:t>The Department has funds available for </a:t>
            </a:r>
            <a:r>
              <a:rPr lang="en-US" b="1" dirty="0"/>
              <a:t>10 </a:t>
            </a:r>
            <a:r>
              <a:rPr lang="en-US" dirty="0"/>
              <a:t>students. </a:t>
            </a:r>
            <a:endParaRPr lang="en-US" dirty="0" smtClean="0"/>
          </a:p>
          <a:p>
            <a:r>
              <a:rPr lang="en-US" dirty="0"/>
              <a:t>http://www2.cs.uh.edu/~reu/</a:t>
            </a:r>
          </a:p>
        </p:txBody>
      </p:sp>
    </p:spTree>
    <p:extLst>
      <p:ext uri="{BB962C8B-B14F-4D97-AF65-F5344CB8AC3E}">
        <p14:creationId xmlns:p14="http://schemas.microsoft.com/office/powerpoint/2010/main" val="2096544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649"/>
            <a:ext cx="10515600" cy="1544039"/>
          </a:xfrm>
        </p:spPr>
        <p:txBody>
          <a:bodyPr>
            <a:normAutofit/>
          </a:bodyPr>
          <a:lstStyle/>
          <a:p>
            <a:r>
              <a:rPr lang="en-US" b="1" dirty="0"/>
              <a:t>Provost’s Undergraduate Research Scholarship (PURS) - Fall </a:t>
            </a:r>
            <a:r>
              <a:rPr lang="en-US" b="1" dirty="0" smtClean="0"/>
              <a:t>2017</a:t>
            </a:r>
            <a:endParaRPr lang="en-US" dirty="0"/>
          </a:p>
        </p:txBody>
      </p:sp>
      <p:sp>
        <p:nvSpPr>
          <p:cNvPr id="3" name="Content Placeholder 2"/>
          <p:cNvSpPr>
            <a:spLocks noGrp="1"/>
          </p:cNvSpPr>
          <p:nvPr>
            <p:ph idx="1"/>
          </p:nvPr>
        </p:nvSpPr>
        <p:spPr/>
        <p:txBody>
          <a:bodyPr/>
          <a:lstStyle/>
          <a:p>
            <a:r>
              <a:rPr lang="en-US" dirty="0"/>
              <a:t>PURS is a part-time, faculty mentored semester research opportunity. It awards $1K scholarships for the fall 2017 semester. </a:t>
            </a:r>
            <a:endParaRPr lang="en-US" dirty="0" smtClean="0"/>
          </a:p>
          <a:p>
            <a:r>
              <a:rPr lang="en-US" dirty="0" smtClean="0"/>
              <a:t>Full-time </a:t>
            </a:r>
            <a:r>
              <a:rPr lang="en-US" dirty="0"/>
              <a:t>juniors and seniors from all majors with at least a 3.0 GPA are eligible to apply. </a:t>
            </a:r>
            <a:endParaRPr lang="en-US" dirty="0" smtClean="0"/>
          </a:p>
          <a:p>
            <a:r>
              <a:rPr lang="en-US" dirty="0" smtClean="0"/>
              <a:t>The </a:t>
            </a:r>
            <a:r>
              <a:rPr lang="en-US" dirty="0"/>
              <a:t>deadline is Friday, April 28. For more information and to access the online </a:t>
            </a:r>
            <a:r>
              <a:rPr lang="en-US" dirty="0" smtClean="0"/>
              <a:t>application.</a:t>
            </a:r>
          </a:p>
          <a:p>
            <a:r>
              <a:rPr lang="en-US" dirty="0">
                <a:hlinkClick r:id="rId2"/>
              </a:rPr>
              <a:t>http://www.uh.edu/honors/undergraduate-research/uh-research/purs</a:t>
            </a:r>
            <a:r>
              <a:rPr lang="en-US" dirty="0" smtClean="0">
                <a:hlinkClick r:id="rId2"/>
              </a:rPr>
              <a:t>/</a:t>
            </a:r>
            <a:endParaRPr lang="en-US" dirty="0"/>
          </a:p>
          <a:p>
            <a:endParaRPr lang="en-US" dirty="0"/>
          </a:p>
        </p:txBody>
      </p:sp>
    </p:spTree>
    <p:extLst>
      <p:ext uri="{BB962C8B-B14F-4D97-AF65-F5344CB8AC3E}">
        <p14:creationId xmlns:p14="http://schemas.microsoft.com/office/powerpoint/2010/main" val="3362209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74965" y="365125"/>
            <a:ext cx="10515600" cy="1325563"/>
          </a:xfrm>
        </p:spPr>
        <p:txBody>
          <a:bodyPr>
            <a:normAutofit/>
          </a:bodyPr>
          <a:lstStyle/>
          <a:p>
            <a:r>
              <a:rPr lang="en-US" sz="3200" b="1" dirty="0" smtClean="0"/>
              <a:t>Faculty name: </a:t>
            </a:r>
            <a:r>
              <a:rPr lang="en-US" sz="3200" b="1" dirty="0" err="1" smtClean="0"/>
              <a:t>Jaspal</a:t>
            </a:r>
            <a:r>
              <a:rPr lang="en-US" sz="3200" b="1" dirty="0" smtClean="0"/>
              <a:t> </a:t>
            </a:r>
            <a:r>
              <a:rPr lang="en-US" sz="3200" b="1" dirty="0" err="1" smtClean="0"/>
              <a:t>Subhlok</a:t>
            </a:r>
            <a:r>
              <a:rPr lang="en-US" sz="3200" b="1" dirty="0" smtClean="0"/>
              <a:t/>
            </a:r>
            <a:br>
              <a:rPr lang="en-US" sz="3200" b="1" dirty="0" smtClean="0"/>
            </a:br>
            <a:r>
              <a:rPr lang="en-US" sz="3200" b="1" dirty="0" smtClean="0"/>
              <a:t>Email:  jaspal@uh.edu</a:t>
            </a:r>
            <a:endParaRPr lang="en-US" sz="3200" b="1" dirty="0"/>
          </a:p>
        </p:txBody>
      </p:sp>
      <p:sp>
        <p:nvSpPr>
          <p:cNvPr id="7" name="Content Placeholder 2"/>
          <p:cNvSpPr>
            <a:spLocks noGrp="1"/>
          </p:cNvSpPr>
          <p:nvPr>
            <p:ph idx="1"/>
          </p:nvPr>
        </p:nvSpPr>
        <p:spPr>
          <a:xfrm>
            <a:off x="838199" y="1825625"/>
            <a:ext cx="11138808" cy="4836432"/>
          </a:xfrm>
        </p:spPr>
        <p:txBody>
          <a:bodyPr>
            <a:normAutofit/>
          </a:bodyPr>
          <a:lstStyle/>
          <a:p>
            <a:r>
              <a:rPr lang="en-US" sz="2400" b="1" dirty="0"/>
              <a:t>P</a:t>
            </a:r>
            <a:r>
              <a:rPr lang="en-US" sz="2400" b="1" dirty="0" smtClean="0"/>
              <a:t>roject: </a:t>
            </a:r>
            <a:r>
              <a:rPr lang="en-US" sz="2400" dirty="0" smtClean="0"/>
              <a:t> </a:t>
            </a:r>
            <a:r>
              <a:rPr lang="en-US" sz="2400" dirty="0"/>
              <a:t>E</a:t>
            </a:r>
            <a:r>
              <a:rPr lang="en-US" sz="2400" dirty="0" smtClean="0"/>
              <a:t>nhancing lecture videos for education by applying techniques from video analysis, machine learning and natural language processing.</a:t>
            </a:r>
          </a:p>
          <a:p>
            <a:r>
              <a:rPr lang="en-US" sz="2400" b="1" dirty="0" smtClean="0"/>
              <a:t>Topics: </a:t>
            </a:r>
          </a:p>
          <a:p>
            <a:pPr lvl="1"/>
            <a:r>
              <a:rPr lang="en-US" dirty="0" smtClean="0"/>
              <a:t>How students employ video for learning</a:t>
            </a:r>
            <a:r>
              <a:rPr lang="en-US" dirty="0"/>
              <a:t>?</a:t>
            </a:r>
            <a:endParaRPr lang="en-US" dirty="0" smtClean="0"/>
          </a:p>
          <a:p>
            <a:pPr lvl="1"/>
            <a:r>
              <a:rPr lang="en-US" dirty="0" smtClean="0"/>
              <a:t>Combining text and speech to automatically segment lecture videos by topic</a:t>
            </a:r>
          </a:p>
          <a:p>
            <a:pPr lvl="1"/>
            <a:r>
              <a:rPr lang="en-US" dirty="0" smtClean="0"/>
              <a:t>Automatically summarize content of a section of a lecture video</a:t>
            </a:r>
          </a:p>
          <a:p>
            <a:r>
              <a:rPr lang="en-US" sz="2400" b="1" dirty="0" smtClean="0"/>
              <a:t>Background:</a:t>
            </a:r>
            <a:r>
              <a:rPr lang="en-US" sz="2400" dirty="0" smtClean="0"/>
              <a:t>  Good programming and analytical skills.</a:t>
            </a:r>
            <a:r>
              <a:rPr lang="en-US" sz="2400" b="1" dirty="0" smtClean="0"/>
              <a:t> </a:t>
            </a:r>
            <a:r>
              <a:rPr lang="en-US" sz="2400" dirty="0" smtClean="0"/>
              <a:t>Knowledge of statistical data analysis and SQL is a plus, but not a requirement.</a:t>
            </a:r>
            <a:endParaRPr lang="en-US" sz="2400" dirty="0"/>
          </a:p>
          <a:p>
            <a:pPr marL="0" indent="0">
              <a:buNone/>
            </a:pPr>
            <a:r>
              <a:rPr lang="en-US" sz="2400" dirty="0" smtClean="0"/>
              <a:t>For more information: </a:t>
            </a:r>
            <a:r>
              <a:rPr lang="en-US" sz="2400" b="1" dirty="0" smtClean="0"/>
              <a:t>icsvideos.cs.uh.edu</a:t>
            </a:r>
            <a:endParaRPr lang="en-US" sz="2400" b="1" dirty="0"/>
          </a:p>
          <a:p>
            <a:endParaRPr lang="en-US" sz="2200" dirty="0" smtClean="0"/>
          </a:p>
        </p:txBody>
      </p:sp>
      <p:pic>
        <p:nvPicPr>
          <p:cNvPr id="8" name="Picture 7"/>
          <p:cNvPicPr>
            <a:picLocks noChangeAspect="1"/>
          </p:cNvPicPr>
          <p:nvPr/>
        </p:nvPicPr>
        <p:blipFill>
          <a:blip r:embed="rId2"/>
          <a:stretch>
            <a:fillRect/>
          </a:stretch>
        </p:blipFill>
        <p:spPr>
          <a:xfrm>
            <a:off x="8072567" y="714438"/>
            <a:ext cx="1753290" cy="626934"/>
          </a:xfrm>
          <a:prstGeom prst="rect">
            <a:avLst/>
          </a:prstGeom>
        </p:spPr>
      </p:pic>
      <p:pic>
        <p:nvPicPr>
          <p:cNvPr id="10" name="Picture 9"/>
          <p:cNvPicPr>
            <a:picLocks noChangeAspect="1"/>
          </p:cNvPicPr>
          <p:nvPr/>
        </p:nvPicPr>
        <p:blipFill>
          <a:blip r:embed="rId3"/>
          <a:stretch>
            <a:fillRect/>
          </a:stretch>
        </p:blipFill>
        <p:spPr>
          <a:xfrm>
            <a:off x="10259916" y="487464"/>
            <a:ext cx="1406959" cy="1080883"/>
          </a:xfrm>
          <a:prstGeom prst="rect">
            <a:avLst/>
          </a:prstGeom>
        </p:spPr>
      </p:pic>
    </p:spTree>
    <p:extLst>
      <p:ext uri="{BB962C8B-B14F-4D97-AF65-F5344CB8AC3E}">
        <p14:creationId xmlns:p14="http://schemas.microsoft.com/office/powerpoint/2010/main" val="3008053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2332"/>
            <a:ext cx="10515600" cy="1325563"/>
          </a:xfrm>
        </p:spPr>
        <p:txBody>
          <a:bodyPr>
            <a:normAutofit/>
          </a:bodyPr>
          <a:lstStyle/>
          <a:p>
            <a:r>
              <a:rPr lang="en-US" sz="3200" b="1" dirty="0" smtClean="0"/>
              <a:t>Faculty name: </a:t>
            </a:r>
            <a:r>
              <a:rPr lang="en-US" sz="3200" b="1" dirty="0" err="1" smtClean="0"/>
              <a:t>Zhigang</a:t>
            </a:r>
            <a:r>
              <a:rPr lang="en-US" sz="3200" b="1" dirty="0" smtClean="0"/>
              <a:t> Deng             </a:t>
            </a:r>
            <a:br>
              <a:rPr lang="en-US" sz="3200" b="1" dirty="0" smtClean="0"/>
            </a:br>
            <a:r>
              <a:rPr lang="en-US" sz="3200" b="1" dirty="0" smtClean="0"/>
              <a:t>Email: zdeng4@uh.edu</a:t>
            </a:r>
            <a:endParaRPr lang="en-US" sz="3200" b="1" dirty="0"/>
          </a:p>
        </p:txBody>
      </p:sp>
      <p:sp>
        <p:nvSpPr>
          <p:cNvPr id="3" name="Content Placeholder 2"/>
          <p:cNvSpPr>
            <a:spLocks noGrp="1"/>
          </p:cNvSpPr>
          <p:nvPr>
            <p:ph idx="1"/>
          </p:nvPr>
        </p:nvSpPr>
        <p:spPr>
          <a:xfrm>
            <a:off x="781716" y="1477895"/>
            <a:ext cx="10628567" cy="5116087"/>
          </a:xfrm>
        </p:spPr>
        <p:txBody>
          <a:bodyPr>
            <a:normAutofit fontScale="92500" lnSpcReduction="10000"/>
          </a:bodyPr>
          <a:lstStyle/>
          <a:p>
            <a:r>
              <a:rPr lang="en-US" b="1" dirty="0" smtClean="0"/>
              <a:t>Type </a:t>
            </a:r>
            <a:r>
              <a:rPr lang="en-US" b="1" dirty="0"/>
              <a:t>of undergraduate research </a:t>
            </a:r>
            <a:r>
              <a:rPr lang="en-US" b="1" dirty="0" smtClean="0"/>
              <a:t>project: </a:t>
            </a:r>
            <a:r>
              <a:rPr lang="en-US" sz="2200" dirty="0" smtClean="0"/>
              <a:t>Working together with PhD students in the research group, the undergrad students are expected to work on a research project to design and development of immersive 3D augment/virtual reality environment for </a:t>
            </a:r>
            <a:r>
              <a:rPr lang="en-US" sz="2200" dirty="0" err="1" smtClean="0"/>
              <a:t>telepresence</a:t>
            </a:r>
            <a:r>
              <a:rPr lang="en-US" sz="2200" dirty="0"/>
              <a:t> </a:t>
            </a:r>
            <a:r>
              <a:rPr lang="en-US" sz="2200" dirty="0" smtClean="0"/>
              <a:t>and teleconferencing. (more information at </a:t>
            </a:r>
            <a:r>
              <a:rPr lang="en-US" sz="2200" dirty="0" smtClean="0">
                <a:hlinkClick r:id="rId2"/>
              </a:rPr>
              <a:t>http://graphics.cs.uh.edu/</a:t>
            </a:r>
            <a:r>
              <a:rPr lang="en-US" sz="2200" dirty="0" smtClean="0"/>
              <a:t> )</a:t>
            </a:r>
          </a:p>
          <a:p>
            <a:r>
              <a:rPr lang="en-US" b="1" dirty="0" smtClean="0"/>
              <a:t>Topic: </a:t>
            </a:r>
            <a:r>
              <a:rPr lang="en-US" sz="2200" dirty="0" smtClean="0"/>
              <a:t>computer animation, graphics, and human computer interaction</a:t>
            </a:r>
          </a:p>
          <a:p>
            <a:r>
              <a:rPr lang="en-US" b="1" dirty="0" smtClean="0"/>
              <a:t>Time frame: </a:t>
            </a:r>
            <a:r>
              <a:rPr lang="en-US" sz="2200" dirty="0" smtClean="0"/>
              <a:t>Students can start as early as 3/1/2016. It can be a semester-long, or year-long efforts, depending on the students’ specific situations.</a:t>
            </a:r>
          </a:p>
          <a:p>
            <a:r>
              <a:rPr lang="en-US" b="1" dirty="0" smtClean="0"/>
              <a:t>Student level: </a:t>
            </a:r>
            <a:r>
              <a:rPr lang="en-US" sz="2200" dirty="0" smtClean="0"/>
              <a:t>junior or senior undergraduate students are preferred. Sophomore students can be considered as well. For US citizen or green card holders, a certain amount of monthly stipend could be provided for this research involvement. </a:t>
            </a:r>
          </a:p>
          <a:p>
            <a:r>
              <a:rPr lang="en-US" b="1" dirty="0" smtClean="0"/>
              <a:t>Courses accomplished:</a:t>
            </a:r>
            <a:r>
              <a:rPr lang="en-US" sz="2000" dirty="0" smtClean="0"/>
              <a:t>  </a:t>
            </a:r>
            <a:r>
              <a:rPr lang="en-US" sz="2200" dirty="0" smtClean="0"/>
              <a:t>Having taken c/</a:t>
            </a:r>
            <a:r>
              <a:rPr lang="en-US" sz="2200" dirty="0" err="1" smtClean="0"/>
              <a:t>c++</a:t>
            </a:r>
            <a:r>
              <a:rPr lang="en-US" sz="2200" dirty="0" smtClean="0"/>
              <a:t>, data structure, and algorithms courses is required. Taking computer graphics course previously would be a plus.</a:t>
            </a:r>
          </a:p>
          <a:p>
            <a:r>
              <a:rPr lang="en-US" b="1" dirty="0" smtClean="0"/>
              <a:t>Additional skills needed: </a:t>
            </a:r>
            <a:r>
              <a:rPr lang="en-US" sz="2200" dirty="0" smtClean="0"/>
              <a:t>Any experience or skills with OpenGL, </a:t>
            </a:r>
            <a:r>
              <a:rPr lang="en-US" sz="2200" dirty="0" err="1" smtClean="0"/>
              <a:t>OpenCV</a:t>
            </a:r>
            <a:r>
              <a:rPr lang="en-US" sz="2200" dirty="0" smtClean="0"/>
              <a:t>, or general graphics/vision/mobile computing would be a major plus.</a:t>
            </a:r>
          </a:p>
          <a:p>
            <a:r>
              <a:rPr lang="en-US" b="1" dirty="0"/>
              <a:t>GPA </a:t>
            </a:r>
            <a:r>
              <a:rPr lang="en-US" b="1" dirty="0" smtClean="0"/>
              <a:t>:  &gt;= 3.3</a:t>
            </a:r>
            <a:endParaRPr lang="en-US" b="1" dirty="0"/>
          </a:p>
          <a:p>
            <a:endParaRPr lang="en-US" sz="2200" dirty="0"/>
          </a:p>
          <a:p>
            <a:endParaRPr lang="en-US" sz="2200" dirty="0"/>
          </a:p>
          <a:p>
            <a:endParaRPr lang="en-US" dirty="0"/>
          </a:p>
        </p:txBody>
      </p:sp>
    </p:spTree>
    <p:extLst>
      <p:ext uri="{BB962C8B-B14F-4D97-AF65-F5344CB8AC3E}">
        <p14:creationId xmlns:p14="http://schemas.microsoft.com/office/powerpoint/2010/main" val="2870814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a:cs typeface="Arial"/>
              </a:rPr>
              <a:t>Faculty name: </a:t>
            </a:r>
            <a:r>
              <a:rPr lang="en-US" sz="3200" b="1" dirty="0" err="1" smtClean="0">
                <a:latin typeface="Arial"/>
                <a:cs typeface="Arial"/>
              </a:rPr>
              <a:t>Ioannis</a:t>
            </a:r>
            <a:r>
              <a:rPr lang="en-US" sz="3200" b="1" dirty="0" smtClean="0">
                <a:latin typeface="Arial"/>
                <a:cs typeface="Arial"/>
              </a:rPr>
              <a:t> A. </a:t>
            </a:r>
            <a:r>
              <a:rPr lang="en-US" sz="3200" b="1" dirty="0" err="1" smtClean="0">
                <a:latin typeface="Arial"/>
                <a:cs typeface="Arial"/>
              </a:rPr>
              <a:t>Kakadiaris</a:t>
            </a:r>
            <a:r>
              <a:rPr lang="en-US" sz="3200" b="1" dirty="0" smtClean="0">
                <a:latin typeface="Arial"/>
                <a:cs typeface="Arial"/>
              </a:rPr>
              <a:t>             </a:t>
            </a:r>
            <a:r>
              <a:rPr lang="en-US" sz="3200" dirty="0" smtClean="0">
                <a:latin typeface="Arial"/>
                <a:cs typeface="Arial"/>
              </a:rPr>
              <a:t/>
            </a:r>
            <a:br>
              <a:rPr lang="en-US" sz="3200" dirty="0" smtClean="0">
                <a:latin typeface="Arial"/>
                <a:cs typeface="Arial"/>
              </a:rPr>
            </a:br>
            <a:r>
              <a:rPr lang="en-US" sz="3200" dirty="0" smtClean="0">
                <a:latin typeface="Arial"/>
                <a:cs typeface="Arial"/>
              </a:rPr>
              <a:t>Email: </a:t>
            </a:r>
            <a:r>
              <a:rPr lang="en-US" sz="3200" b="1" dirty="0" err="1" smtClean="0">
                <a:latin typeface="Arial"/>
                <a:cs typeface="Arial"/>
              </a:rPr>
              <a:t>ioannisk@uh.edu</a:t>
            </a:r>
            <a:endParaRPr lang="en-US" sz="3200" b="1" dirty="0">
              <a:latin typeface="Arial"/>
              <a:cs typeface="Arial"/>
            </a:endParaRPr>
          </a:p>
        </p:txBody>
      </p:sp>
      <p:sp>
        <p:nvSpPr>
          <p:cNvPr id="3" name="Content Placeholder 2"/>
          <p:cNvSpPr>
            <a:spLocks noGrp="1"/>
          </p:cNvSpPr>
          <p:nvPr>
            <p:ph idx="1"/>
          </p:nvPr>
        </p:nvSpPr>
        <p:spPr>
          <a:xfrm>
            <a:off x="838199" y="1825625"/>
            <a:ext cx="10792269" cy="1654817"/>
          </a:xfrm>
        </p:spPr>
        <p:txBody>
          <a:bodyPr>
            <a:normAutofit lnSpcReduction="10000"/>
          </a:bodyPr>
          <a:lstStyle/>
          <a:p>
            <a:pPr marL="0" indent="0">
              <a:buNone/>
            </a:pPr>
            <a:r>
              <a:rPr lang="en-US" sz="2400" b="1" dirty="0" smtClean="0">
                <a:latin typeface="Arial"/>
                <a:cs typeface="Arial"/>
              </a:rPr>
              <a:t>Type </a:t>
            </a:r>
            <a:r>
              <a:rPr lang="en-US" sz="2400" b="1" dirty="0">
                <a:latin typeface="Arial"/>
                <a:cs typeface="Arial"/>
              </a:rPr>
              <a:t>of undergraduate research </a:t>
            </a:r>
            <a:r>
              <a:rPr lang="en-US" sz="2400" b="1" dirty="0" smtClean="0">
                <a:latin typeface="Arial"/>
                <a:cs typeface="Arial"/>
              </a:rPr>
              <a:t>project: </a:t>
            </a:r>
            <a:r>
              <a:rPr lang="en-US" sz="2400" dirty="0" smtClean="0">
                <a:latin typeface="Arial"/>
                <a:cs typeface="Arial"/>
              </a:rPr>
              <a:t>Working together with PhD students in the research group, the undergrad students are expected to work on a research a project related to face recognition </a:t>
            </a:r>
            <a:r>
              <a:rPr lang="en-US" sz="2400" dirty="0">
                <a:latin typeface="Arial"/>
                <a:cs typeface="Arial"/>
              </a:rPr>
              <a:t>(</a:t>
            </a:r>
            <a:r>
              <a:rPr lang="en-US" sz="2400" dirty="0" smtClean="0">
                <a:latin typeface="Arial"/>
                <a:cs typeface="Arial"/>
              </a:rPr>
              <a:t>biometric identify in general) and its applications on making our life earlier (more information at </a:t>
            </a:r>
            <a:r>
              <a:rPr lang="en-US" sz="2400" dirty="0" smtClean="0">
                <a:latin typeface="Arial"/>
                <a:cs typeface="Arial"/>
                <a:hlinkClick r:id="rId2"/>
              </a:rPr>
              <a:t>http://cbl.uh.edu/</a:t>
            </a:r>
            <a:r>
              <a:rPr lang="en-US" sz="2400" dirty="0" smtClean="0">
                <a:latin typeface="Arial"/>
                <a:cs typeface="Arial"/>
              </a:rPr>
              <a:t> ).</a:t>
            </a:r>
          </a:p>
        </p:txBody>
      </p:sp>
      <p:pic>
        <p:nvPicPr>
          <p:cNvPr id="4" name="Picture 3" descr="Computer Science Research Open House 2.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470" y="3499963"/>
            <a:ext cx="4335563" cy="2890375"/>
          </a:xfrm>
          <a:prstGeom prst="rect">
            <a:avLst/>
          </a:prstGeom>
        </p:spPr>
      </p:pic>
      <p:sp>
        <p:nvSpPr>
          <p:cNvPr id="5" name="TextBox 4"/>
          <p:cNvSpPr txBox="1"/>
          <p:nvPr/>
        </p:nvSpPr>
        <p:spPr>
          <a:xfrm>
            <a:off x="885523" y="3517580"/>
            <a:ext cx="6393674" cy="3170099"/>
          </a:xfrm>
          <a:prstGeom prst="rect">
            <a:avLst/>
          </a:prstGeom>
          <a:noFill/>
        </p:spPr>
        <p:txBody>
          <a:bodyPr wrap="square" rtlCol="0">
            <a:spAutoFit/>
          </a:bodyPr>
          <a:lstStyle/>
          <a:p>
            <a:r>
              <a:rPr lang="en-US" sz="2000" b="1" dirty="0">
                <a:latin typeface="Arial"/>
                <a:cs typeface="Arial"/>
              </a:rPr>
              <a:t>Student level: </a:t>
            </a:r>
            <a:r>
              <a:rPr lang="en-US" sz="2000" dirty="0">
                <a:latin typeface="Arial"/>
                <a:cs typeface="Arial"/>
              </a:rPr>
              <a:t>junior or senior undergraduate students are preferred. Sophomore students can be considered as well. For US citizen or green card holders, a certain amount of monthly stipend could be provided for this research involvement. </a:t>
            </a:r>
            <a:r>
              <a:rPr lang="en-US" sz="2000" dirty="0" smtClean="0">
                <a:latin typeface="Arial"/>
                <a:cs typeface="Arial"/>
              </a:rPr>
              <a:t/>
            </a:r>
            <a:br>
              <a:rPr lang="en-US" sz="2000" dirty="0" smtClean="0">
                <a:latin typeface="Arial"/>
                <a:cs typeface="Arial"/>
              </a:rPr>
            </a:br>
            <a:endParaRPr lang="en-US" sz="2000" dirty="0">
              <a:latin typeface="Arial"/>
              <a:cs typeface="Arial"/>
            </a:endParaRPr>
          </a:p>
          <a:p>
            <a:r>
              <a:rPr lang="en-US" sz="2000" b="1" dirty="0">
                <a:latin typeface="Arial"/>
                <a:cs typeface="Arial"/>
              </a:rPr>
              <a:t>Courses accomplished:</a:t>
            </a:r>
            <a:r>
              <a:rPr lang="en-US" sz="2000" dirty="0">
                <a:latin typeface="Arial"/>
                <a:cs typeface="Arial"/>
              </a:rPr>
              <a:t>  Having taken </a:t>
            </a:r>
            <a:r>
              <a:rPr lang="en-US" sz="2000" dirty="0" smtClean="0">
                <a:latin typeface="Arial"/>
                <a:cs typeface="Arial"/>
              </a:rPr>
              <a:t>C/C+</a:t>
            </a:r>
            <a:r>
              <a:rPr lang="en-US" sz="2000" dirty="0">
                <a:latin typeface="Arial"/>
                <a:cs typeface="Arial"/>
              </a:rPr>
              <a:t>+, data </a:t>
            </a:r>
            <a:r>
              <a:rPr lang="en-US" sz="2000" dirty="0" smtClean="0">
                <a:latin typeface="Arial"/>
                <a:cs typeface="Arial"/>
              </a:rPr>
              <a:t>structures, </a:t>
            </a:r>
            <a:r>
              <a:rPr lang="en-US" sz="2000" dirty="0">
                <a:latin typeface="Arial"/>
                <a:cs typeface="Arial"/>
              </a:rPr>
              <a:t>and algorithms courses is required. Image Processing/Computer Vision experience would be a plus</a:t>
            </a:r>
            <a:r>
              <a:rPr lang="en-US" sz="2000" dirty="0" smtClean="0">
                <a:latin typeface="Arial"/>
                <a:cs typeface="Arial"/>
              </a:rPr>
              <a:t>.</a:t>
            </a:r>
            <a:endParaRPr lang="en-US" sz="2000" dirty="0">
              <a:latin typeface="Arial"/>
              <a:cs typeface="Arial"/>
            </a:endParaRPr>
          </a:p>
        </p:txBody>
      </p:sp>
    </p:spTree>
    <p:extLst>
      <p:ext uri="{BB962C8B-B14F-4D97-AF65-F5344CB8AC3E}">
        <p14:creationId xmlns:p14="http://schemas.microsoft.com/office/powerpoint/2010/main" val="100708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Faculty name: Shishir K. Shah            </a:t>
            </a:r>
            <a:br>
              <a:rPr lang="en-US" sz="3200" b="1" dirty="0" smtClean="0"/>
            </a:br>
            <a:r>
              <a:rPr lang="en-US" sz="3200" b="1" dirty="0" smtClean="0"/>
              <a:t>Email: </a:t>
            </a:r>
            <a:r>
              <a:rPr lang="en-US" sz="3200" b="1" dirty="0" err="1" smtClean="0"/>
              <a:t>sshah@central.uh.edu</a:t>
            </a:r>
            <a:endParaRPr lang="en-US" sz="3200" b="1" dirty="0"/>
          </a:p>
        </p:txBody>
      </p:sp>
      <p:sp>
        <p:nvSpPr>
          <p:cNvPr id="3" name="Content Placeholder 2"/>
          <p:cNvSpPr>
            <a:spLocks noGrp="1"/>
          </p:cNvSpPr>
          <p:nvPr>
            <p:ph idx="1"/>
          </p:nvPr>
        </p:nvSpPr>
        <p:spPr>
          <a:xfrm>
            <a:off x="838199" y="1825625"/>
            <a:ext cx="10628567" cy="4612116"/>
          </a:xfrm>
        </p:spPr>
        <p:txBody>
          <a:bodyPr>
            <a:normAutofit/>
          </a:bodyPr>
          <a:lstStyle/>
          <a:p>
            <a:r>
              <a:rPr lang="en-US" b="1" dirty="0" smtClean="0"/>
              <a:t>Research Area: </a:t>
            </a:r>
            <a:r>
              <a:rPr lang="en-US" sz="2200" dirty="0" smtClean="0"/>
              <a:t>Undergraduate students will have an opportunity to work on a research project related to design and development of </a:t>
            </a:r>
            <a:r>
              <a:rPr lang="en-US" sz="2200" dirty="0"/>
              <a:t>computer vision algorithms </a:t>
            </a:r>
            <a:r>
              <a:rPr lang="en-US" sz="2200" dirty="0" smtClean="0"/>
              <a:t>for </a:t>
            </a:r>
            <a:r>
              <a:rPr lang="en-US" sz="2200" dirty="0"/>
              <a:t>intelligent </a:t>
            </a:r>
            <a:r>
              <a:rPr lang="en-US" sz="2200" dirty="0" smtClean="0"/>
              <a:t>video surveillance </a:t>
            </a:r>
            <a:r>
              <a:rPr lang="en-US" sz="2200" dirty="0"/>
              <a:t>and </a:t>
            </a:r>
            <a:r>
              <a:rPr lang="en-US" sz="2200" dirty="0" smtClean="0"/>
              <a:t>monitoring and human motion and behavior understanding from videos (more information at </a:t>
            </a:r>
            <a:r>
              <a:rPr lang="en-US" sz="2200" dirty="0" smtClean="0">
                <a:hlinkClick r:id="rId2"/>
              </a:rPr>
              <a:t>http://qil.uh.edu/</a:t>
            </a:r>
            <a:r>
              <a:rPr lang="en-US" sz="2200" dirty="0" smtClean="0"/>
              <a:t> )</a:t>
            </a:r>
          </a:p>
          <a:p>
            <a:r>
              <a:rPr lang="en-US" b="1" dirty="0" smtClean="0"/>
              <a:t>Topics you would learn about: </a:t>
            </a:r>
            <a:r>
              <a:rPr lang="en-US" sz="2200" dirty="0" smtClean="0"/>
              <a:t>computer vision, image processing, machine learning, software systems</a:t>
            </a:r>
          </a:p>
          <a:p>
            <a:r>
              <a:rPr lang="en-US" b="1" dirty="0" smtClean="0"/>
              <a:t>Suggested skills: </a:t>
            </a:r>
            <a:r>
              <a:rPr lang="en-US" sz="2000" dirty="0" smtClean="0"/>
              <a:t>Proficiency in </a:t>
            </a:r>
            <a:r>
              <a:rPr lang="en-US" sz="2200" dirty="0" smtClean="0"/>
              <a:t>programming (C/</a:t>
            </a:r>
            <a:r>
              <a:rPr lang="en-US" sz="2200" dirty="0"/>
              <a:t>C</a:t>
            </a:r>
            <a:r>
              <a:rPr lang="en-US" sz="2200" dirty="0" smtClean="0"/>
              <a:t>++/Java/</a:t>
            </a:r>
            <a:r>
              <a:rPr lang="is-IS" sz="2200" dirty="0" smtClean="0"/>
              <a:t>…)</a:t>
            </a:r>
            <a:r>
              <a:rPr lang="en-US" sz="2200" dirty="0" smtClean="0"/>
              <a:t>, </a:t>
            </a:r>
            <a:r>
              <a:rPr lang="en-US" sz="2200" dirty="0"/>
              <a:t>D</a:t>
            </a:r>
            <a:r>
              <a:rPr lang="en-US" sz="2200" dirty="0" smtClean="0"/>
              <a:t>ata </a:t>
            </a:r>
            <a:r>
              <a:rPr lang="en-US" sz="2200" dirty="0"/>
              <a:t>S</a:t>
            </a:r>
            <a:r>
              <a:rPr lang="en-US" sz="2200" dirty="0" smtClean="0"/>
              <a:t>tructure, and Algorithms would be a benefit. Some exposure to Image Processing or Data Mining would be a plus. Any experience or skills in software design and development and experience with graphics and vision libraries would be a major plus.</a:t>
            </a:r>
            <a:endParaRPr lang="en-US" sz="2200" dirty="0"/>
          </a:p>
        </p:txBody>
      </p:sp>
    </p:spTree>
    <p:extLst>
      <p:ext uri="{BB962C8B-B14F-4D97-AF65-F5344CB8AC3E}">
        <p14:creationId xmlns:p14="http://schemas.microsoft.com/office/powerpoint/2010/main" val="415512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1718</Words>
  <Application>Microsoft Office PowerPoint</Application>
  <PresentationFormat>Widescreen</PresentationFormat>
  <Paragraphs>144</Paragraphs>
  <Slides>19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Dakota-Regular</vt:lpstr>
      <vt:lpstr>Gotham Narrow</vt:lpstr>
      <vt:lpstr>Tahoma</vt:lpstr>
      <vt:lpstr>Times New Roman</vt:lpstr>
      <vt:lpstr>ZapfChancery</vt:lpstr>
      <vt:lpstr>Office Theme</vt:lpstr>
      <vt:lpstr>PowerPoint Presentation</vt:lpstr>
      <vt:lpstr>Benefits ! Unique and valuable experience</vt:lpstr>
      <vt:lpstr>Skills needed and /or will be developed</vt:lpstr>
      <vt:lpstr>CS Undergraduate research (REU)</vt:lpstr>
      <vt:lpstr>Provost’s Undergraduate Research Scholarship (PURS) - Fall 2017</vt:lpstr>
      <vt:lpstr>Faculty name: Jaspal Subhlok Email:  jaspal@uh.edu</vt:lpstr>
      <vt:lpstr>Faculty name: Zhigang Deng              Email: zdeng4@uh.edu</vt:lpstr>
      <vt:lpstr>Faculty name: Ioannis A. Kakadiaris              Email: ioannisk@uh.edu</vt:lpstr>
      <vt:lpstr>Faculty name: Shishir K. Shah             Email: sshah@central.uh.edu</vt:lpstr>
      <vt:lpstr>Area: medical and mobile robotics Faculty Name: Nikolaos V. Tsekos email: nvtsekos@central.uh.edu</vt:lpstr>
      <vt:lpstr>Guoning Chen chengu@cs.uh.edu </vt:lpstr>
      <vt:lpstr>PowerPoint Presentation</vt:lpstr>
      <vt:lpstr>PowerPoint Presentation</vt:lpstr>
      <vt:lpstr>Faculty name: Nouhad J Rizk Email:  njrizk@uh.edu</vt:lpstr>
      <vt:lpstr>Faculty name: Christoph F. Eick Email:  ceick@uh.edu</vt:lpstr>
      <vt:lpstr>REU in Natural Language Processing Faculty Member: Thamar Solorio Research Group: ritual.uh.edu Contact email: solorio@cs.uh.edu  </vt:lpstr>
      <vt:lpstr>Faculty name: Lennart Johnsson              Email: johnsson@cs.uh.edu</vt:lpstr>
      <vt:lpstr>Omprakash Gnawali gnawali@cs.uh.edu</vt:lpstr>
      <vt:lpstr>Undergraduate Research Day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Undergraduate Research</dc:title>
  <dc:creator>Dr. Nouhad Rizk</dc:creator>
  <cp:lastModifiedBy>Dr. Nouhad Rizk</cp:lastModifiedBy>
  <cp:revision>22</cp:revision>
  <dcterms:created xsi:type="dcterms:W3CDTF">2016-02-04T02:12:48Z</dcterms:created>
  <dcterms:modified xsi:type="dcterms:W3CDTF">2017-04-10T21:37:36Z</dcterms:modified>
</cp:coreProperties>
</file>