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464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7" r:id="rId3"/>
    <p:sldId id="299" r:id="rId4"/>
    <p:sldId id="261" r:id="rId5"/>
    <p:sldId id="306" r:id="rId6"/>
    <p:sldId id="259" r:id="rId7"/>
    <p:sldId id="263" r:id="rId8"/>
    <p:sldId id="260" r:id="rId9"/>
    <p:sldId id="264" r:id="rId10"/>
    <p:sldId id="312" r:id="rId11"/>
    <p:sldId id="265" r:id="rId12"/>
    <p:sldId id="267" r:id="rId13"/>
    <p:sldId id="268" r:id="rId14"/>
    <p:sldId id="262" r:id="rId15"/>
    <p:sldId id="271" r:id="rId16"/>
    <p:sldId id="270" r:id="rId17"/>
    <p:sldId id="285" r:id="rId18"/>
    <p:sldId id="273" r:id="rId19"/>
    <p:sldId id="274" r:id="rId20"/>
    <p:sldId id="275" r:id="rId21"/>
    <p:sldId id="276" r:id="rId22"/>
    <p:sldId id="277" r:id="rId23"/>
    <p:sldId id="279" r:id="rId24"/>
    <p:sldId id="286" r:id="rId25"/>
    <p:sldId id="280" r:id="rId26"/>
    <p:sldId id="287" r:id="rId27"/>
    <p:sldId id="288" r:id="rId28"/>
    <p:sldId id="266" r:id="rId29"/>
    <p:sldId id="289" r:id="rId30"/>
    <p:sldId id="313" r:id="rId31"/>
    <p:sldId id="258" r:id="rId32"/>
    <p:sldId id="293" r:id="rId33"/>
    <p:sldId id="314" r:id="rId34"/>
    <p:sldId id="294" r:id="rId35"/>
    <p:sldId id="297" r:id="rId36"/>
    <p:sldId id="298" r:id="rId37"/>
    <p:sldId id="308" r:id="rId38"/>
    <p:sldId id="309" r:id="rId39"/>
    <p:sldId id="310" r:id="rId40"/>
    <p:sldId id="311" r:id="rId41"/>
    <p:sldId id="290" r:id="rId42"/>
    <p:sldId id="291" r:id="rId43"/>
    <p:sldId id="292" r:id="rId44"/>
    <p:sldId id="300" r:id="rId45"/>
    <p:sldId id="281" r:id="rId46"/>
    <p:sldId id="283" r:id="rId47"/>
    <p:sldId id="282" r:id="rId48"/>
    <p:sldId id="284" r:id="rId49"/>
    <p:sldId id="29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42929"/>
    <a:srgbClr val="400080"/>
    <a:srgbClr val="FFC5B1"/>
    <a:srgbClr val="DB9F97"/>
    <a:srgbClr val="BA8780"/>
    <a:srgbClr val="A47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8" autoAdjust="0"/>
  </p:normalViewPr>
  <p:slideViewPr>
    <p:cSldViewPr snapToGrid="0" snapToObjects="1">
      <p:cViewPr>
        <p:scale>
          <a:sx n="150" d="100"/>
          <a:sy n="150" d="100"/>
        </p:scale>
        <p:origin x="-44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E752F-CCC7-FD48-A408-7A1E68D79235}" type="doc">
      <dgm:prSet loTypeId="urn:microsoft.com/office/officeart/2005/8/layout/hList3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DB47649-A26A-F64E-88A7-5C8AF9A20B36}">
      <dgm:prSet phldrT="[Text]" custT="1"/>
      <dgm:spPr>
        <a:solidFill>
          <a:srgbClr val="BA8780"/>
        </a:solidFill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cs typeface="Arial Black"/>
            </a:rPr>
            <a:t>Funding from NSF (0958088, 1205475)</a:t>
          </a:r>
          <a:endParaRPr lang="en-US" sz="2000" dirty="0">
            <a:solidFill>
              <a:srgbClr val="FFFFFF"/>
            </a:solidFill>
          </a:endParaRPr>
        </a:p>
      </dgm:t>
    </dgm:pt>
    <dgm:pt modelId="{50819DA8-4923-E847-925E-8A2A29E7455C}" type="parTrans" cxnId="{53BF5FB1-4672-8843-B7E0-9E80EF7C7A58}">
      <dgm:prSet/>
      <dgm:spPr/>
      <dgm:t>
        <a:bodyPr/>
        <a:lstStyle/>
        <a:p>
          <a:endParaRPr lang="en-US"/>
        </a:p>
      </dgm:t>
    </dgm:pt>
    <dgm:pt modelId="{20F2069B-523E-0646-9308-E293AC0F873B}" type="sibTrans" cxnId="{53BF5FB1-4672-8843-B7E0-9E80EF7C7A58}">
      <dgm:prSet/>
      <dgm:spPr/>
      <dgm:t>
        <a:bodyPr/>
        <a:lstStyle/>
        <a:p>
          <a:endParaRPr lang="en-US"/>
        </a:p>
      </dgm:t>
    </dgm:pt>
    <dgm:pt modelId="{B89DEAB0-C5CE-0C4B-ACCE-D4E18A30F1F1}">
      <dgm:prSet phldrT="[Text]" custT="1"/>
      <dgm:spPr>
        <a:solidFill>
          <a:srgbClr val="DB9F97"/>
        </a:solidFill>
      </dgm:spPr>
      <dgm:t>
        <a:bodyPr anchor="t" anchorCtr="0"/>
        <a:lstStyle/>
        <a:p>
          <a:r>
            <a:rPr lang="en-US" sz="1800" b="1" noProof="0" dirty="0" err="1" smtClean="0">
              <a:solidFill>
                <a:srgbClr val="FFFFFF"/>
              </a:solidFill>
              <a:cs typeface="Arial Black"/>
            </a:rPr>
            <a:t>PoS</a:t>
          </a:r>
          <a:r>
            <a:rPr lang="en-US" sz="1800" b="1" noProof="0" dirty="0" smtClean="0">
              <a:solidFill>
                <a:srgbClr val="FFFFFF"/>
              </a:solidFill>
              <a:cs typeface="Arial Black"/>
            </a:rPr>
            <a:t>-Tagging</a:t>
          </a:r>
        </a:p>
        <a:p>
          <a:r>
            <a:rPr lang="en-US" sz="1800" noProof="0" dirty="0" smtClean="0">
              <a:solidFill>
                <a:srgbClr val="595959"/>
              </a:solidFill>
              <a:cs typeface="Arial Black"/>
            </a:rPr>
            <a:t>Solorio and Liu 2008a</a:t>
          </a:r>
        </a:p>
        <a:p>
          <a:endParaRPr lang="en-US" sz="1800" noProof="0" dirty="0" smtClean="0">
            <a:solidFill>
              <a:srgbClr val="FFFFFF"/>
            </a:solidFill>
            <a:cs typeface="Arial Black"/>
          </a:endParaRPr>
        </a:p>
        <a:p>
          <a:endParaRPr lang="en-US" sz="1800" dirty="0">
            <a:solidFill>
              <a:srgbClr val="FFFFFF"/>
            </a:solidFill>
          </a:endParaRPr>
        </a:p>
      </dgm:t>
    </dgm:pt>
    <dgm:pt modelId="{23DC7DD2-A9BE-F046-990E-8A63C749BF4B}" type="parTrans" cxnId="{1109CDF5-319D-5E45-8BF0-C7317FE802B3}">
      <dgm:prSet/>
      <dgm:spPr/>
      <dgm:t>
        <a:bodyPr/>
        <a:lstStyle/>
        <a:p>
          <a:endParaRPr lang="en-US"/>
        </a:p>
      </dgm:t>
    </dgm:pt>
    <dgm:pt modelId="{6F18FA41-C071-4B4F-9EB1-95EE06CAF33B}" type="sibTrans" cxnId="{1109CDF5-319D-5E45-8BF0-C7317FE802B3}">
      <dgm:prSet/>
      <dgm:spPr/>
      <dgm:t>
        <a:bodyPr/>
        <a:lstStyle/>
        <a:p>
          <a:endParaRPr lang="en-US"/>
        </a:p>
      </dgm:t>
    </dgm:pt>
    <dgm:pt modelId="{52C8BE39-3C15-524F-A328-6A73519ED895}">
      <dgm:prSet phldrT="[Text]" custT="1"/>
      <dgm:spPr>
        <a:solidFill>
          <a:srgbClr val="DB9F97"/>
        </a:solidFill>
      </dgm:spPr>
      <dgm:t>
        <a:bodyPr anchor="t" anchorCtr="0"/>
        <a:lstStyle/>
        <a:p>
          <a:r>
            <a:rPr lang="en-US" sz="1800" b="1" dirty="0" smtClean="0">
              <a:solidFill>
                <a:srgbClr val="FFFFFF"/>
              </a:solidFill>
            </a:rPr>
            <a:t>Language Identification</a:t>
          </a:r>
        </a:p>
        <a:p>
          <a:r>
            <a:rPr lang="en-US" sz="1800" dirty="0" smtClean="0">
              <a:solidFill>
                <a:srgbClr val="595959"/>
              </a:solidFill>
            </a:rPr>
            <a:t>Franco and Solorio 2007; Solorio and Liu 2008b</a:t>
          </a:r>
        </a:p>
      </dgm:t>
    </dgm:pt>
    <dgm:pt modelId="{DC81EF5E-CA7A-A046-A1D4-652D2997B710}" type="parTrans" cxnId="{DC000D3D-9D65-F443-A389-D11573E7047D}">
      <dgm:prSet/>
      <dgm:spPr/>
      <dgm:t>
        <a:bodyPr/>
        <a:lstStyle/>
        <a:p>
          <a:endParaRPr lang="en-US"/>
        </a:p>
      </dgm:t>
    </dgm:pt>
    <dgm:pt modelId="{38C707BD-36AA-1743-B3A6-367EA57F418F}" type="sibTrans" cxnId="{DC000D3D-9D65-F443-A389-D11573E7047D}">
      <dgm:prSet/>
      <dgm:spPr/>
      <dgm:t>
        <a:bodyPr/>
        <a:lstStyle/>
        <a:p>
          <a:endParaRPr lang="en-US"/>
        </a:p>
      </dgm:t>
    </dgm:pt>
    <dgm:pt modelId="{3D253C7F-98F9-3D48-92EE-124087B8E6A9}">
      <dgm:prSet phldrT="[Text]" custT="1"/>
      <dgm:spPr>
        <a:solidFill>
          <a:srgbClr val="DB9F97"/>
        </a:solidFill>
      </dgm:spPr>
      <dgm:t>
        <a:bodyPr anchor="t" anchorCtr="0"/>
        <a:lstStyle/>
        <a:p>
          <a:pPr algn="ctr"/>
          <a:r>
            <a:rPr lang="en-US" sz="1800" b="1" dirty="0" smtClean="0">
              <a:solidFill>
                <a:srgbClr val="FFFFFF"/>
              </a:solidFill>
            </a:rPr>
            <a:t>Shared task on language Identification in CS </a:t>
          </a:r>
          <a:r>
            <a:rPr lang="en-US" sz="1800" b="1" dirty="0" smtClean="0">
              <a:solidFill>
                <a:srgbClr val="FFFFFF"/>
              </a:solidFill>
            </a:rPr>
            <a:t>data</a:t>
          </a:r>
        </a:p>
        <a:p>
          <a:pPr algn="l"/>
          <a:r>
            <a:rPr lang="en-US" sz="1800" b="0" dirty="0" smtClean="0">
              <a:solidFill>
                <a:srgbClr val="595959"/>
              </a:solidFill>
            </a:rPr>
            <a:t>1</a:t>
          </a:r>
          <a:r>
            <a:rPr lang="en-US" sz="1800" b="0" baseline="30000" dirty="0" smtClean="0">
              <a:solidFill>
                <a:srgbClr val="595959"/>
              </a:solidFill>
            </a:rPr>
            <a:t>st</a:t>
          </a:r>
          <a:r>
            <a:rPr lang="en-US" sz="1800" b="0" dirty="0" smtClean="0">
              <a:solidFill>
                <a:srgbClr val="595959"/>
              </a:solidFill>
            </a:rPr>
            <a:t> Workshop and Shared task (EMNLP 2014)</a:t>
          </a:r>
        </a:p>
      </dgm:t>
    </dgm:pt>
    <dgm:pt modelId="{EDCEBF7C-2965-AE4B-9401-5139B1468B3B}" type="parTrans" cxnId="{442438FB-35E6-5347-8ADD-9692A2997AD6}">
      <dgm:prSet/>
      <dgm:spPr/>
      <dgm:t>
        <a:bodyPr/>
        <a:lstStyle/>
        <a:p>
          <a:endParaRPr lang="en-US"/>
        </a:p>
      </dgm:t>
    </dgm:pt>
    <dgm:pt modelId="{88FF970B-CD16-9E48-A2EF-F82528862C25}" type="sibTrans" cxnId="{442438FB-35E6-5347-8ADD-9692A2997AD6}">
      <dgm:prSet/>
      <dgm:spPr/>
      <dgm:t>
        <a:bodyPr/>
        <a:lstStyle/>
        <a:p>
          <a:endParaRPr lang="en-US"/>
        </a:p>
      </dgm:t>
    </dgm:pt>
    <dgm:pt modelId="{05505B87-326C-6247-8CC8-EFA5C934FFC2}" type="pres">
      <dgm:prSet presAssocID="{6C2E752F-CCC7-FD48-A408-7A1E68D792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4E42D-D056-F843-B6F8-2FDE8AA09AA2}" type="pres">
      <dgm:prSet presAssocID="{9DB47649-A26A-F64E-88A7-5C8AF9A20B36}" presName="roof" presStyleLbl="dkBgShp" presStyleIdx="0" presStyleCnt="2" custLinFactNeighborY="-1228"/>
      <dgm:spPr/>
      <dgm:t>
        <a:bodyPr/>
        <a:lstStyle/>
        <a:p>
          <a:endParaRPr lang="en-US"/>
        </a:p>
      </dgm:t>
    </dgm:pt>
    <dgm:pt modelId="{B172048A-A7E2-DB48-AABC-04C415F4ADF0}" type="pres">
      <dgm:prSet presAssocID="{9DB47649-A26A-F64E-88A7-5C8AF9A20B36}" presName="pillars" presStyleCnt="0"/>
      <dgm:spPr/>
    </dgm:pt>
    <dgm:pt modelId="{49907FF4-473E-E744-8934-E1723232466F}" type="pres">
      <dgm:prSet presAssocID="{9DB47649-A26A-F64E-88A7-5C8AF9A20B3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D14A-2888-2E4C-89AC-C14947FE522A}" type="pres">
      <dgm:prSet presAssocID="{52C8BE39-3C15-524F-A328-6A73519ED89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F25AD-72AD-9A4A-B427-F3DAC7B0122C}" type="pres">
      <dgm:prSet presAssocID="{3D253C7F-98F9-3D48-92EE-124087B8E6A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EEB99-0542-DF49-B26D-324F91C473D8}" type="pres">
      <dgm:prSet presAssocID="{9DB47649-A26A-F64E-88A7-5C8AF9A20B36}" presName="base" presStyleLbl="dkBgShp" presStyleIdx="1" presStyleCnt="2" custLinFactY="200000" custLinFactNeighborX="-44858" custLinFactNeighborY="224554"/>
      <dgm:spPr>
        <a:noFill/>
      </dgm:spPr>
    </dgm:pt>
  </dgm:ptLst>
  <dgm:cxnLst>
    <dgm:cxn modelId="{53BF5FB1-4672-8843-B7E0-9E80EF7C7A58}" srcId="{6C2E752F-CCC7-FD48-A408-7A1E68D79235}" destId="{9DB47649-A26A-F64E-88A7-5C8AF9A20B36}" srcOrd="0" destOrd="0" parTransId="{50819DA8-4923-E847-925E-8A2A29E7455C}" sibTransId="{20F2069B-523E-0646-9308-E293AC0F873B}"/>
    <dgm:cxn modelId="{491E2C57-65BB-9641-B0F3-6E88D1905AE3}" type="presOf" srcId="{6C2E752F-CCC7-FD48-A408-7A1E68D79235}" destId="{05505B87-326C-6247-8CC8-EFA5C934FFC2}" srcOrd="0" destOrd="0" presId="urn:microsoft.com/office/officeart/2005/8/layout/hList3"/>
    <dgm:cxn modelId="{5A0DE108-A315-2D42-AFAA-DD5EB0B060A2}" type="presOf" srcId="{B89DEAB0-C5CE-0C4B-ACCE-D4E18A30F1F1}" destId="{49907FF4-473E-E744-8934-E1723232466F}" srcOrd="0" destOrd="0" presId="urn:microsoft.com/office/officeart/2005/8/layout/hList3"/>
    <dgm:cxn modelId="{A9AA7F4D-FD7D-0E45-8437-942B0C875F7D}" type="presOf" srcId="{9DB47649-A26A-F64E-88A7-5C8AF9A20B36}" destId="{59A4E42D-D056-F843-B6F8-2FDE8AA09AA2}" srcOrd="0" destOrd="0" presId="urn:microsoft.com/office/officeart/2005/8/layout/hList3"/>
    <dgm:cxn modelId="{18669065-B6CA-3746-82A9-82EBACF363EF}" type="presOf" srcId="{52C8BE39-3C15-524F-A328-6A73519ED895}" destId="{B4ECD14A-2888-2E4C-89AC-C14947FE522A}" srcOrd="0" destOrd="0" presId="urn:microsoft.com/office/officeart/2005/8/layout/hList3"/>
    <dgm:cxn modelId="{71F0A484-075F-9D40-B363-14C1F26987C9}" type="presOf" srcId="{3D253C7F-98F9-3D48-92EE-124087B8E6A9}" destId="{F31F25AD-72AD-9A4A-B427-F3DAC7B0122C}" srcOrd="0" destOrd="0" presId="urn:microsoft.com/office/officeart/2005/8/layout/hList3"/>
    <dgm:cxn modelId="{1109CDF5-319D-5E45-8BF0-C7317FE802B3}" srcId="{9DB47649-A26A-F64E-88A7-5C8AF9A20B36}" destId="{B89DEAB0-C5CE-0C4B-ACCE-D4E18A30F1F1}" srcOrd="0" destOrd="0" parTransId="{23DC7DD2-A9BE-F046-990E-8A63C749BF4B}" sibTransId="{6F18FA41-C071-4B4F-9EB1-95EE06CAF33B}"/>
    <dgm:cxn modelId="{DC000D3D-9D65-F443-A389-D11573E7047D}" srcId="{9DB47649-A26A-F64E-88A7-5C8AF9A20B36}" destId="{52C8BE39-3C15-524F-A328-6A73519ED895}" srcOrd="1" destOrd="0" parTransId="{DC81EF5E-CA7A-A046-A1D4-652D2997B710}" sibTransId="{38C707BD-36AA-1743-B3A6-367EA57F418F}"/>
    <dgm:cxn modelId="{442438FB-35E6-5347-8ADD-9692A2997AD6}" srcId="{9DB47649-A26A-F64E-88A7-5C8AF9A20B36}" destId="{3D253C7F-98F9-3D48-92EE-124087B8E6A9}" srcOrd="2" destOrd="0" parTransId="{EDCEBF7C-2965-AE4B-9401-5139B1468B3B}" sibTransId="{88FF970B-CD16-9E48-A2EF-F82528862C25}"/>
    <dgm:cxn modelId="{834EA257-9700-3E4C-8528-7A95908F49D3}" type="presParOf" srcId="{05505B87-326C-6247-8CC8-EFA5C934FFC2}" destId="{59A4E42D-D056-F843-B6F8-2FDE8AA09AA2}" srcOrd="0" destOrd="0" presId="urn:microsoft.com/office/officeart/2005/8/layout/hList3"/>
    <dgm:cxn modelId="{17BF0D3B-07ED-1842-B9D4-8E22960E8A84}" type="presParOf" srcId="{05505B87-326C-6247-8CC8-EFA5C934FFC2}" destId="{B172048A-A7E2-DB48-AABC-04C415F4ADF0}" srcOrd="1" destOrd="0" presId="urn:microsoft.com/office/officeart/2005/8/layout/hList3"/>
    <dgm:cxn modelId="{B91B96F0-A69A-7E45-9E59-57FBD491C252}" type="presParOf" srcId="{B172048A-A7E2-DB48-AABC-04C415F4ADF0}" destId="{49907FF4-473E-E744-8934-E1723232466F}" srcOrd="0" destOrd="0" presId="urn:microsoft.com/office/officeart/2005/8/layout/hList3"/>
    <dgm:cxn modelId="{25D87A8B-D897-714A-B562-69C17DA04358}" type="presParOf" srcId="{B172048A-A7E2-DB48-AABC-04C415F4ADF0}" destId="{B4ECD14A-2888-2E4C-89AC-C14947FE522A}" srcOrd="1" destOrd="0" presId="urn:microsoft.com/office/officeart/2005/8/layout/hList3"/>
    <dgm:cxn modelId="{1C5044B1-0FE1-2D46-86C8-82C27BADF44F}" type="presParOf" srcId="{B172048A-A7E2-DB48-AABC-04C415F4ADF0}" destId="{F31F25AD-72AD-9A4A-B427-F3DAC7B0122C}" srcOrd="2" destOrd="0" presId="urn:microsoft.com/office/officeart/2005/8/layout/hList3"/>
    <dgm:cxn modelId="{415F753B-0421-B345-B12E-370BE3A520FE}" type="presParOf" srcId="{05505B87-326C-6247-8CC8-EFA5C934FFC2}" destId="{D81EEB99-0542-DF49-B26D-324F91C473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E752F-CCC7-FD48-A408-7A1E68D79235}" type="doc">
      <dgm:prSet loTypeId="urn:microsoft.com/office/officeart/2005/8/layout/hList3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DB47649-A26A-F64E-88A7-5C8AF9A20B36}">
      <dgm:prSet phldrT="[Text]" custT="1"/>
      <dgm:spPr>
        <a:solidFill>
          <a:srgbClr val="BA8780"/>
        </a:solidFill>
      </dgm:spPr>
      <dgm:t>
        <a:bodyPr/>
        <a:lstStyle/>
        <a:p>
          <a:r>
            <a:rPr lang="en-US" sz="2000" dirty="0" smtClean="0">
              <a:cs typeface="Arial Black"/>
            </a:rPr>
            <a:t>Funding from NSF (00812134, 1018124)</a:t>
          </a:r>
          <a:endParaRPr lang="en-US" sz="2000" dirty="0"/>
        </a:p>
      </dgm:t>
    </dgm:pt>
    <dgm:pt modelId="{50819DA8-4923-E847-925E-8A2A29E7455C}" type="parTrans" cxnId="{53BF5FB1-4672-8843-B7E0-9E80EF7C7A58}">
      <dgm:prSet/>
      <dgm:spPr/>
      <dgm:t>
        <a:bodyPr/>
        <a:lstStyle/>
        <a:p>
          <a:endParaRPr lang="en-US"/>
        </a:p>
      </dgm:t>
    </dgm:pt>
    <dgm:pt modelId="{20F2069B-523E-0646-9308-E293AC0F873B}" type="sibTrans" cxnId="{53BF5FB1-4672-8843-B7E0-9E80EF7C7A58}">
      <dgm:prSet/>
      <dgm:spPr/>
      <dgm:t>
        <a:bodyPr/>
        <a:lstStyle/>
        <a:p>
          <a:endParaRPr lang="en-US"/>
        </a:p>
      </dgm:t>
    </dgm:pt>
    <dgm:pt modelId="{B89DEAB0-C5CE-0C4B-ACCE-D4E18A30F1F1}">
      <dgm:prSet phldrT="[Text]" custT="1"/>
      <dgm:spPr>
        <a:solidFill>
          <a:srgbClr val="DB9F97"/>
        </a:solidFill>
      </dgm:spPr>
      <dgm:t>
        <a:bodyPr anchor="t" anchorCtr="0"/>
        <a:lstStyle/>
        <a:p>
          <a:r>
            <a:rPr lang="en-US" sz="1800" b="1" noProof="0" dirty="0" smtClean="0">
              <a:cs typeface="Arial Black"/>
            </a:rPr>
            <a:t>Prediction of Language Dominance</a:t>
          </a:r>
        </a:p>
        <a:p>
          <a:r>
            <a:rPr lang="en-US" sz="1800" noProof="0" dirty="0" smtClean="0">
              <a:solidFill>
                <a:srgbClr val="595959"/>
              </a:solidFill>
              <a:cs typeface="Arial Black"/>
            </a:rPr>
            <a:t>Solorio et al. 2011</a:t>
          </a:r>
        </a:p>
        <a:p>
          <a:endParaRPr lang="en-US" sz="1800" noProof="0" dirty="0" smtClean="0">
            <a:cs typeface="Arial Black"/>
          </a:endParaRPr>
        </a:p>
        <a:p>
          <a:endParaRPr lang="en-US" sz="1800" dirty="0"/>
        </a:p>
      </dgm:t>
    </dgm:pt>
    <dgm:pt modelId="{23DC7DD2-A9BE-F046-990E-8A63C749BF4B}" type="parTrans" cxnId="{1109CDF5-319D-5E45-8BF0-C7317FE802B3}">
      <dgm:prSet/>
      <dgm:spPr/>
      <dgm:t>
        <a:bodyPr/>
        <a:lstStyle/>
        <a:p>
          <a:endParaRPr lang="en-US"/>
        </a:p>
      </dgm:t>
    </dgm:pt>
    <dgm:pt modelId="{6F18FA41-C071-4B4F-9EB1-95EE06CAF33B}" type="sibTrans" cxnId="{1109CDF5-319D-5E45-8BF0-C7317FE802B3}">
      <dgm:prSet/>
      <dgm:spPr/>
      <dgm:t>
        <a:bodyPr/>
        <a:lstStyle/>
        <a:p>
          <a:endParaRPr lang="en-US"/>
        </a:p>
      </dgm:t>
    </dgm:pt>
    <dgm:pt modelId="{52C8BE39-3C15-524F-A328-6A73519ED895}">
      <dgm:prSet phldrT="[Text]" custT="1"/>
      <dgm:spPr>
        <a:solidFill>
          <a:srgbClr val="DB9F97"/>
        </a:solidFill>
      </dgm:spPr>
      <dgm:t>
        <a:bodyPr anchor="t" anchorCtr="0"/>
        <a:lstStyle/>
        <a:p>
          <a:r>
            <a:rPr lang="en-US" sz="1800" b="1" dirty="0" smtClean="0"/>
            <a:t>Language Status Prediction</a:t>
          </a:r>
        </a:p>
        <a:p>
          <a:r>
            <a:rPr lang="en-US" sz="1500" dirty="0" smtClean="0">
              <a:solidFill>
                <a:srgbClr val="595959"/>
              </a:solidFill>
            </a:rPr>
            <a:t>Solorio and Liu 2008; </a:t>
          </a:r>
          <a:r>
            <a:rPr lang="en-US" sz="1500" dirty="0" err="1" smtClean="0">
              <a:solidFill>
                <a:srgbClr val="595959"/>
              </a:solidFill>
            </a:rPr>
            <a:t>Gabani</a:t>
          </a:r>
          <a:r>
            <a:rPr lang="en-US" sz="1500" dirty="0" smtClean="0">
              <a:solidFill>
                <a:srgbClr val="595959"/>
              </a:solidFill>
            </a:rPr>
            <a:t> et al. 2009; Solorio 2010; </a:t>
          </a:r>
          <a:r>
            <a:rPr lang="en-US" sz="1500" dirty="0" err="1" smtClean="0">
              <a:solidFill>
                <a:srgbClr val="595959"/>
              </a:solidFill>
            </a:rPr>
            <a:t>Ramírez</a:t>
          </a:r>
          <a:r>
            <a:rPr lang="en-US" sz="1500" dirty="0" smtClean="0">
              <a:solidFill>
                <a:srgbClr val="595959"/>
              </a:solidFill>
            </a:rPr>
            <a:t> de la Rosa et al. 2011; </a:t>
          </a:r>
          <a:r>
            <a:rPr lang="en-US" sz="1500" dirty="0" err="1" smtClean="0">
              <a:solidFill>
                <a:srgbClr val="595959"/>
              </a:solidFill>
            </a:rPr>
            <a:t>Gabani</a:t>
          </a:r>
          <a:r>
            <a:rPr lang="en-US" sz="1500" dirty="0" smtClean="0">
              <a:solidFill>
                <a:srgbClr val="595959"/>
              </a:solidFill>
            </a:rPr>
            <a:t> et al. 2011; </a:t>
          </a:r>
          <a:r>
            <a:rPr lang="en-US" sz="1500" dirty="0" err="1" smtClean="0">
              <a:solidFill>
                <a:srgbClr val="595959"/>
              </a:solidFill>
            </a:rPr>
            <a:t>Hassanali</a:t>
          </a:r>
          <a:r>
            <a:rPr lang="en-US" sz="1500" dirty="0" smtClean="0">
              <a:solidFill>
                <a:srgbClr val="595959"/>
              </a:solidFill>
            </a:rPr>
            <a:t> et al. 2012a; </a:t>
          </a:r>
          <a:r>
            <a:rPr lang="en-US" sz="1500" dirty="0" err="1" smtClean="0">
              <a:solidFill>
                <a:srgbClr val="595959"/>
              </a:solidFill>
            </a:rPr>
            <a:t>Hassanali</a:t>
          </a:r>
          <a:r>
            <a:rPr lang="en-US" sz="1500" dirty="0" smtClean="0">
              <a:solidFill>
                <a:srgbClr val="595959"/>
              </a:solidFill>
            </a:rPr>
            <a:t> et al. 2012b; Solorio 2013; </a:t>
          </a:r>
          <a:r>
            <a:rPr lang="en-US" sz="1500" dirty="0" err="1" smtClean="0">
              <a:solidFill>
                <a:srgbClr val="595959"/>
              </a:solidFill>
            </a:rPr>
            <a:t>Hassanali</a:t>
          </a:r>
          <a:r>
            <a:rPr lang="en-US" sz="1500" dirty="0" smtClean="0">
              <a:solidFill>
                <a:srgbClr val="595959"/>
              </a:solidFill>
            </a:rPr>
            <a:t> et al. 2013</a:t>
          </a:r>
        </a:p>
      </dgm:t>
    </dgm:pt>
    <dgm:pt modelId="{DC81EF5E-CA7A-A046-A1D4-652D2997B710}" type="parTrans" cxnId="{DC000D3D-9D65-F443-A389-D11573E7047D}">
      <dgm:prSet/>
      <dgm:spPr/>
      <dgm:t>
        <a:bodyPr/>
        <a:lstStyle/>
        <a:p>
          <a:endParaRPr lang="en-US"/>
        </a:p>
      </dgm:t>
    </dgm:pt>
    <dgm:pt modelId="{38C707BD-36AA-1743-B3A6-367EA57F418F}" type="sibTrans" cxnId="{DC000D3D-9D65-F443-A389-D11573E7047D}">
      <dgm:prSet/>
      <dgm:spPr/>
      <dgm:t>
        <a:bodyPr/>
        <a:lstStyle/>
        <a:p>
          <a:endParaRPr lang="en-US"/>
        </a:p>
      </dgm:t>
    </dgm:pt>
    <dgm:pt modelId="{1149505A-E220-A047-821C-DDA56280FD1B}">
      <dgm:prSet phldrT="[Text]"/>
      <dgm:spPr>
        <a:solidFill>
          <a:srgbClr val="DB9F97"/>
        </a:solidFill>
      </dgm:spPr>
      <dgm:t>
        <a:bodyPr/>
        <a:lstStyle/>
        <a:p>
          <a:endParaRPr lang="en-US"/>
        </a:p>
      </dgm:t>
    </dgm:pt>
    <dgm:pt modelId="{B2F168D8-0B8C-ED47-9ED2-2CE1E6537F1F}" type="parTrans" cxnId="{CB159577-11A6-8644-95CB-1EF8FAD1D012}">
      <dgm:prSet/>
      <dgm:spPr/>
      <dgm:t>
        <a:bodyPr/>
        <a:lstStyle/>
        <a:p>
          <a:endParaRPr lang="en-US"/>
        </a:p>
      </dgm:t>
    </dgm:pt>
    <dgm:pt modelId="{6C8FB191-6C51-0B49-B40A-7E66BFF3FD25}" type="sibTrans" cxnId="{CB159577-11A6-8644-95CB-1EF8FAD1D012}">
      <dgm:prSet/>
      <dgm:spPr/>
      <dgm:t>
        <a:bodyPr/>
        <a:lstStyle/>
        <a:p>
          <a:endParaRPr lang="en-US"/>
        </a:p>
      </dgm:t>
    </dgm:pt>
    <dgm:pt modelId="{BBB0DE27-4902-904E-8D72-F8640312CC4E}">
      <dgm:prSet phldrT="[Text]"/>
      <dgm:spPr>
        <a:solidFill>
          <a:srgbClr val="DB9F97"/>
        </a:solidFill>
      </dgm:spPr>
      <dgm:t>
        <a:bodyPr anchor="t" anchorCtr="0"/>
        <a:lstStyle/>
        <a:p>
          <a:endParaRPr lang="en-US" dirty="0" smtClean="0"/>
        </a:p>
      </dgm:t>
    </dgm:pt>
    <dgm:pt modelId="{367B5F8E-036D-614E-8324-7238732E948B}" type="parTrans" cxnId="{1C105E7F-0359-F641-A9DE-55E56CEB2F8A}">
      <dgm:prSet/>
      <dgm:spPr/>
      <dgm:t>
        <a:bodyPr/>
        <a:lstStyle/>
        <a:p>
          <a:endParaRPr lang="en-US"/>
        </a:p>
      </dgm:t>
    </dgm:pt>
    <dgm:pt modelId="{67C1987F-493D-A440-B836-C1F0CC29BED7}" type="sibTrans" cxnId="{1C105E7F-0359-F641-A9DE-55E56CEB2F8A}">
      <dgm:prSet/>
      <dgm:spPr/>
      <dgm:t>
        <a:bodyPr/>
        <a:lstStyle/>
        <a:p>
          <a:endParaRPr lang="en-US"/>
        </a:p>
      </dgm:t>
    </dgm:pt>
    <dgm:pt modelId="{05505B87-326C-6247-8CC8-EFA5C934FFC2}" type="pres">
      <dgm:prSet presAssocID="{6C2E752F-CCC7-FD48-A408-7A1E68D792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4E42D-D056-F843-B6F8-2FDE8AA09AA2}" type="pres">
      <dgm:prSet presAssocID="{9DB47649-A26A-F64E-88A7-5C8AF9A20B36}" presName="roof" presStyleLbl="dkBgShp" presStyleIdx="0" presStyleCnt="2" custLinFactNeighborY="-1228"/>
      <dgm:spPr/>
      <dgm:t>
        <a:bodyPr/>
        <a:lstStyle/>
        <a:p>
          <a:endParaRPr lang="en-US"/>
        </a:p>
      </dgm:t>
    </dgm:pt>
    <dgm:pt modelId="{B172048A-A7E2-DB48-AABC-04C415F4ADF0}" type="pres">
      <dgm:prSet presAssocID="{9DB47649-A26A-F64E-88A7-5C8AF9A20B36}" presName="pillars" presStyleCnt="0"/>
      <dgm:spPr/>
    </dgm:pt>
    <dgm:pt modelId="{49907FF4-473E-E744-8934-E1723232466F}" type="pres">
      <dgm:prSet presAssocID="{9DB47649-A26A-F64E-88A7-5C8AF9A20B3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D14A-2888-2E4C-89AC-C14947FE522A}" type="pres">
      <dgm:prSet presAssocID="{52C8BE39-3C15-524F-A328-6A73519ED895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EEB99-0542-DF49-B26D-324F91C473D8}" type="pres">
      <dgm:prSet presAssocID="{9DB47649-A26A-F64E-88A7-5C8AF9A20B36}" presName="base" presStyleLbl="dkBgShp" presStyleIdx="1" presStyleCnt="2" custLinFactY="200000" custLinFactNeighborX="-44858" custLinFactNeighborY="224554"/>
      <dgm:spPr>
        <a:noFill/>
      </dgm:spPr>
    </dgm:pt>
  </dgm:ptLst>
  <dgm:cxnLst>
    <dgm:cxn modelId="{DF0F01F8-F6D6-934D-9DF2-16E9A69B6A01}" type="presOf" srcId="{6C2E752F-CCC7-FD48-A408-7A1E68D79235}" destId="{05505B87-326C-6247-8CC8-EFA5C934FFC2}" srcOrd="0" destOrd="0" presId="urn:microsoft.com/office/officeart/2005/8/layout/hList3"/>
    <dgm:cxn modelId="{1C105E7F-0359-F641-A9DE-55E56CEB2F8A}" srcId="{6C2E752F-CCC7-FD48-A408-7A1E68D79235}" destId="{BBB0DE27-4902-904E-8D72-F8640312CC4E}" srcOrd="1" destOrd="0" parTransId="{367B5F8E-036D-614E-8324-7238732E948B}" sibTransId="{67C1987F-493D-A440-B836-C1F0CC29BED7}"/>
    <dgm:cxn modelId="{F5A0FC8D-501B-3A44-BB06-975D4A2E617F}" type="presOf" srcId="{9DB47649-A26A-F64E-88A7-5C8AF9A20B36}" destId="{59A4E42D-D056-F843-B6F8-2FDE8AA09AA2}" srcOrd="0" destOrd="0" presId="urn:microsoft.com/office/officeart/2005/8/layout/hList3"/>
    <dgm:cxn modelId="{CB159577-11A6-8644-95CB-1EF8FAD1D012}" srcId="{6C2E752F-CCC7-FD48-A408-7A1E68D79235}" destId="{1149505A-E220-A047-821C-DDA56280FD1B}" srcOrd="2" destOrd="0" parTransId="{B2F168D8-0B8C-ED47-9ED2-2CE1E6537F1F}" sibTransId="{6C8FB191-6C51-0B49-B40A-7E66BFF3FD25}"/>
    <dgm:cxn modelId="{1109CDF5-319D-5E45-8BF0-C7317FE802B3}" srcId="{9DB47649-A26A-F64E-88A7-5C8AF9A20B36}" destId="{B89DEAB0-C5CE-0C4B-ACCE-D4E18A30F1F1}" srcOrd="0" destOrd="0" parTransId="{23DC7DD2-A9BE-F046-990E-8A63C749BF4B}" sibTransId="{6F18FA41-C071-4B4F-9EB1-95EE06CAF33B}"/>
    <dgm:cxn modelId="{DC000D3D-9D65-F443-A389-D11573E7047D}" srcId="{9DB47649-A26A-F64E-88A7-5C8AF9A20B36}" destId="{52C8BE39-3C15-524F-A328-6A73519ED895}" srcOrd="1" destOrd="0" parTransId="{DC81EF5E-CA7A-A046-A1D4-652D2997B710}" sibTransId="{38C707BD-36AA-1743-B3A6-367EA57F418F}"/>
    <dgm:cxn modelId="{53BF5FB1-4672-8843-B7E0-9E80EF7C7A58}" srcId="{6C2E752F-CCC7-FD48-A408-7A1E68D79235}" destId="{9DB47649-A26A-F64E-88A7-5C8AF9A20B36}" srcOrd="0" destOrd="0" parTransId="{50819DA8-4923-E847-925E-8A2A29E7455C}" sibTransId="{20F2069B-523E-0646-9308-E293AC0F873B}"/>
    <dgm:cxn modelId="{A241108A-7067-0B48-A14D-885F2BDB36C5}" type="presOf" srcId="{B89DEAB0-C5CE-0C4B-ACCE-D4E18A30F1F1}" destId="{49907FF4-473E-E744-8934-E1723232466F}" srcOrd="0" destOrd="0" presId="urn:microsoft.com/office/officeart/2005/8/layout/hList3"/>
    <dgm:cxn modelId="{B28B2EF1-706F-424A-81E8-CE8E7E1E48AD}" type="presOf" srcId="{52C8BE39-3C15-524F-A328-6A73519ED895}" destId="{B4ECD14A-2888-2E4C-89AC-C14947FE522A}" srcOrd="0" destOrd="0" presId="urn:microsoft.com/office/officeart/2005/8/layout/hList3"/>
    <dgm:cxn modelId="{C5CA2E69-8B1D-6749-83CA-A90AF8FF4F1E}" type="presParOf" srcId="{05505B87-326C-6247-8CC8-EFA5C934FFC2}" destId="{59A4E42D-D056-F843-B6F8-2FDE8AA09AA2}" srcOrd="0" destOrd="0" presId="urn:microsoft.com/office/officeart/2005/8/layout/hList3"/>
    <dgm:cxn modelId="{64C7FD03-5BE0-BB40-AB26-5C4AA251BFCA}" type="presParOf" srcId="{05505B87-326C-6247-8CC8-EFA5C934FFC2}" destId="{B172048A-A7E2-DB48-AABC-04C415F4ADF0}" srcOrd="1" destOrd="0" presId="urn:microsoft.com/office/officeart/2005/8/layout/hList3"/>
    <dgm:cxn modelId="{BF132DB4-50E7-D744-B500-E7D20ABA8388}" type="presParOf" srcId="{B172048A-A7E2-DB48-AABC-04C415F4ADF0}" destId="{49907FF4-473E-E744-8934-E1723232466F}" srcOrd="0" destOrd="0" presId="urn:microsoft.com/office/officeart/2005/8/layout/hList3"/>
    <dgm:cxn modelId="{B0BD57FC-F6F9-BB40-A83E-E1F64B0DEBC3}" type="presParOf" srcId="{B172048A-A7E2-DB48-AABC-04C415F4ADF0}" destId="{B4ECD14A-2888-2E4C-89AC-C14947FE522A}" srcOrd="1" destOrd="0" presId="urn:microsoft.com/office/officeart/2005/8/layout/hList3"/>
    <dgm:cxn modelId="{76063ACA-BA2F-FC42-B79D-E23A229DB350}" type="presParOf" srcId="{05505B87-326C-6247-8CC8-EFA5C934FFC2}" destId="{D81EEB99-0542-DF49-B26D-324F91C473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3CD53-DE01-0444-8387-1E87A47404B1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</dgm:pt>
    <dgm:pt modelId="{420FA490-38C1-C949-BBAF-256E8822A39E}">
      <dgm:prSet phldrT="[Texto]" custT="1"/>
      <dgm:spPr/>
      <dgm:t>
        <a:bodyPr/>
        <a:lstStyle/>
        <a:p>
          <a:r>
            <a:rPr lang="en-US" sz="1800" noProof="0" dirty="0" smtClean="0">
              <a:solidFill>
                <a:srgbClr val="FFFFFF"/>
              </a:solidFill>
              <a:latin typeface="Arial Black"/>
              <a:cs typeface="Arial Black"/>
            </a:rPr>
            <a:t>Authorship Analysis</a:t>
          </a:r>
          <a:endParaRPr lang="en-US" sz="1800" noProof="0" dirty="0">
            <a:solidFill>
              <a:srgbClr val="FFFFFF"/>
            </a:solidFill>
            <a:latin typeface="Arial Black"/>
            <a:cs typeface="Arial Black"/>
          </a:endParaRPr>
        </a:p>
      </dgm:t>
    </dgm:pt>
    <dgm:pt modelId="{5C91DB78-FE23-1443-9677-D6BA645C5DE1}" type="parTrans" cxnId="{BB766122-A08B-654E-AD9C-193CAE9C5EFF}">
      <dgm:prSet/>
      <dgm:spPr/>
      <dgm:t>
        <a:bodyPr/>
        <a:lstStyle/>
        <a:p>
          <a:endParaRPr lang="es-MX">
            <a:solidFill>
              <a:srgbClr val="404040"/>
            </a:solidFill>
          </a:endParaRPr>
        </a:p>
      </dgm:t>
    </dgm:pt>
    <dgm:pt modelId="{2C695388-8261-F542-B14E-40A2567B47E2}" type="sibTrans" cxnId="{BB766122-A08B-654E-AD9C-193CAE9C5EFF}">
      <dgm:prSet/>
      <dgm:spPr/>
      <dgm:t>
        <a:bodyPr/>
        <a:lstStyle/>
        <a:p>
          <a:endParaRPr lang="es-MX">
            <a:solidFill>
              <a:srgbClr val="404040"/>
            </a:solidFill>
          </a:endParaRPr>
        </a:p>
      </dgm:t>
    </dgm:pt>
    <dgm:pt modelId="{3FD62C40-583C-944F-980C-383C7F6DCB71}">
      <dgm:prSet custT="1"/>
      <dgm:spPr/>
      <dgm:t>
        <a:bodyPr/>
        <a:lstStyle/>
        <a:p>
          <a:r>
            <a:rPr lang="en-US" sz="1800" noProof="0" dirty="0" smtClean="0">
              <a:solidFill>
                <a:srgbClr val="FFFFFF"/>
              </a:solidFill>
              <a:latin typeface="Arial Black"/>
              <a:cs typeface="Arial Black"/>
            </a:rPr>
            <a:t>Analysis of</a:t>
          </a:r>
        </a:p>
        <a:p>
          <a:r>
            <a:rPr lang="en-US" sz="1800" noProof="0" dirty="0" smtClean="0">
              <a:solidFill>
                <a:srgbClr val="FFFFFF"/>
              </a:solidFill>
              <a:latin typeface="Arial Black"/>
              <a:cs typeface="Arial Black"/>
            </a:rPr>
            <a:t>Code-Switched</a:t>
          </a:r>
        </a:p>
        <a:p>
          <a:r>
            <a:rPr lang="en-US" sz="1800" noProof="0" dirty="0" smtClean="0">
              <a:solidFill>
                <a:srgbClr val="FFFFFF"/>
              </a:solidFill>
              <a:latin typeface="Arial Black"/>
              <a:cs typeface="Arial Black"/>
            </a:rPr>
            <a:t>Data</a:t>
          </a:r>
          <a:endParaRPr lang="en-US" sz="1800" noProof="0" dirty="0">
            <a:solidFill>
              <a:srgbClr val="FFFFFF"/>
            </a:solidFill>
            <a:latin typeface="Arial Black"/>
            <a:cs typeface="Arial Black"/>
          </a:endParaRPr>
        </a:p>
      </dgm:t>
    </dgm:pt>
    <dgm:pt modelId="{812B8841-0628-6840-A5AF-B1BB992112EE}" type="parTrans" cxnId="{EB40AC70-7160-1E41-9832-B24E8267164E}">
      <dgm:prSet/>
      <dgm:spPr/>
      <dgm:t>
        <a:bodyPr/>
        <a:lstStyle/>
        <a:p>
          <a:endParaRPr lang="es-MX">
            <a:solidFill>
              <a:srgbClr val="404040"/>
            </a:solidFill>
          </a:endParaRPr>
        </a:p>
      </dgm:t>
    </dgm:pt>
    <dgm:pt modelId="{F9D11B27-2D03-CD4A-88D9-85AC585C5CD5}" type="sibTrans" cxnId="{EB40AC70-7160-1E41-9832-B24E8267164E}">
      <dgm:prSet/>
      <dgm:spPr/>
      <dgm:t>
        <a:bodyPr/>
        <a:lstStyle/>
        <a:p>
          <a:endParaRPr lang="es-MX">
            <a:solidFill>
              <a:srgbClr val="404040"/>
            </a:solidFill>
          </a:endParaRPr>
        </a:p>
      </dgm:t>
    </dgm:pt>
    <dgm:pt modelId="{C065689A-6BAB-B849-A57A-BB751B35CC91}">
      <dgm:prSet custT="1"/>
      <dgm:spPr/>
      <dgm:t>
        <a:bodyPr/>
        <a:lstStyle/>
        <a:p>
          <a:r>
            <a:rPr lang="en-US" sz="1800" noProof="0" dirty="0" smtClean="0">
              <a:solidFill>
                <a:srgbClr val="FFFFFF"/>
              </a:solidFill>
              <a:latin typeface="Arial Black"/>
              <a:cs typeface="Arial Black"/>
            </a:rPr>
            <a:t>Language Assessment</a:t>
          </a:r>
          <a:endParaRPr lang="en-US" sz="2000" noProof="0" dirty="0">
            <a:solidFill>
              <a:srgbClr val="FFFFFF"/>
            </a:solidFill>
            <a:latin typeface="Arial Black"/>
            <a:cs typeface="Arial Black"/>
          </a:endParaRPr>
        </a:p>
      </dgm:t>
    </dgm:pt>
    <dgm:pt modelId="{C911AA02-E7BF-F548-AE7F-946F6B27DF4D}" type="parTrans" cxnId="{332AE3FD-3984-844E-A1F5-E5B35593F364}">
      <dgm:prSet/>
      <dgm:spPr/>
      <dgm:t>
        <a:bodyPr/>
        <a:lstStyle/>
        <a:p>
          <a:endParaRPr lang="es-MX">
            <a:solidFill>
              <a:srgbClr val="404040"/>
            </a:solidFill>
          </a:endParaRPr>
        </a:p>
      </dgm:t>
    </dgm:pt>
    <dgm:pt modelId="{AA5A27EB-144F-0E4A-AF2A-6A0D795D0EB2}" type="sibTrans" cxnId="{332AE3FD-3984-844E-A1F5-E5B35593F364}">
      <dgm:prSet/>
      <dgm:spPr/>
      <dgm:t>
        <a:bodyPr/>
        <a:lstStyle/>
        <a:p>
          <a:endParaRPr lang="es-MX">
            <a:solidFill>
              <a:srgbClr val="404040"/>
            </a:solidFill>
          </a:endParaRPr>
        </a:p>
      </dgm:t>
    </dgm:pt>
    <dgm:pt modelId="{531DC961-B6B4-604C-B8D1-D8F444915EF7}">
      <dgm:prSet custT="1"/>
      <dgm:spPr/>
      <dgm:t>
        <a:bodyPr/>
        <a:lstStyle/>
        <a:p>
          <a:r>
            <a:rPr lang="en-US" sz="1800" dirty="0" smtClean="0">
              <a:solidFill>
                <a:srgbClr val="FFFFFF"/>
              </a:solidFill>
              <a:latin typeface="Arial Black"/>
              <a:cs typeface="Arial Black"/>
            </a:rPr>
            <a:t>Information Extraction </a:t>
          </a:r>
        </a:p>
        <a:p>
          <a:r>
            <a:rPr lang="en-US" sz="1800" dirty="0" smtClean="0">
              <a:solidFill>
                <a:srgbClr val="FFFFFF"/>
              </a:solidFill>
              <a:latin typeface="Arial Black"/>
              <a:cs typeface="Arial Black"/>
            </a:rPr>
            <a:t>from </a:t>
          </a:r>
        </a:p>
        <a:p>
          <a:r>
            <a:rPr lang="en-US" sz="1800" dirty="0" smtClean="0">
              <a:solidFill>
                <a:srgbClr val="FFFFFF"/>
              </a:solidFill>
              <a:latin typeface="Arial Black"/>
              <a:cs typeface="Arial Black"/>
            </a:rPr>
            <a:t>Clinical Documents</a:t>
          </a:r>
          <a:endParaRPr lang="en-US" sz="1800" dirty="0">
            <a:solidFill>
              <a:srgbClr val="FFFFFF"/>
            </a:solidFill>
            <a:latin typeface="Arial Black"/>
            <a:cs typeface="Arial Black"/>
          </a:endParaRPr>
        </a:p>
      </dgm:t>
    </dgm:pt>
    <dgm:pt modelId="{282BC590-7581-A843-B581-97E8B143186C}" type="parTrans" cxnId="{17A96A70-E57C-3B4E-8B1E-FDBEF88FE7E8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1C3F1D54-6EEA-874E-B5F5-778C692A4DD4}" type="sibTrans" cxnId="{17A96A70-E57C-3B4E-8B1E-FDBEF88FE7E8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F122FEF0-8C8D-9F4D-B378-99A6F37FF438}" type="pres">
      <dgm:prSet presAssocID="{2923CD53-DE01-0444-8387-1E87A47404B1}" presName="matrix" presStyleCnt="0">
        <dgm:presLayoutVars>
          <dgm:chMax val="1"/>
          <dgm:dir/>
          <dgm:resizeHandles val="exact"/>
        </dgm:presLayoutVars>
      </dgm:prSet>
      <dgm:spPr/>
    </dgm:pt>
    <dgm:pt modelId="{A9BE372A-36F6-7C4D-BA84-94D852A8CEA0}" type="pres">
      <dgm:prSet presAssocID="{2923CD53-DE01-0444-8387-1E87A47404B1}" presName="diamond" presStyleLbl="bgShp" presStyleIdx="0" presStyleCnt="1"/>
      <dgm:spPr/>
    </dgm:pt>
    <dgm:pt modelId="{DEA6FE25-5778-3C4F-A63C-547250F191E4}" type="pres">
      <dgm:prSet presAssocID="{2923CD53-DE01-0444-8387-1E87A47404B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8AE9D-8868-0045-84A6-A4CB157FDBB7}" type="pres">
      <dgm:prSet presAssocID="{2923CD53-DE01-0444-8387-1E87A47404B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E376F-28F0-C24E-A113-2F19E25982E0}" type="pres">
      <dgm:prSet presAssocID="{2923CD53-DE01-0444-8387-1E87A47404B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77FB3-137C-F442-8850-00578718E03C}" type="pres">
      <dgm:prSet presAssocID="{2923CD53-DE01-0444-8387-1E87A47404B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A96A70-E57C-3B4E-8B1E-FDBEF88FE7E8}" srcId="{2923CD53-DE01-0444-8387-1E87A47404B1}" destId="{531DC961-B6B4-604C-B8D1-D8F444915EF7}" srcOrd="3" destOrd="0" parTransId="{282BC590-7581-A843-B581-97E8B143186C}" sibTransId="{1C3F1D54-6EEA-874E-B5F5-778C692A4DD4}"/>
    <dgm:cxn modelId="{4890B79E-E350-9748-88FE-CA119E58B06C}" type="presOf" srcId="{420FA490-38C1-C949-BBAF-256E8822A39E}" destId="{DEA6FE25-5778-3C4F-A63C-547250F191E4}" srcOrd="0" destOrd="0" presId="urn:microsoft.com/office/officeart/2005/8/layout/matrix3"/>
    <dgm:cxn modelId="{8BE2F3BA-EA2B-6D46-9230-BB6BBABDD144}" type="presOf" srcId="{531DC961-B6B4-604C-B8D1-D8F444915EF7}" destId="{87977FB3-137C-F442-8850-00578718E03C}" srcOrd="0" destOrd="0" presId="urn:microsoft.com/office/officeart/2005/8/layout/matrix3"/>
    <dgm:cxn modelId="{BB766122-A08B-654E-AD9C-193CAE9C5EFF}" srcId="{2923CD53-DE01-0444-8387-1E87A47404B1}" destId="{420FA490-38C1-C949-BBAF-256E8822A39E}" srcOrd="0" destOrd="0" parTransId="{5C91DB78-FE23-1443-9677-D6BA645C5DE1}" sibTransId="{2C695388-8261-F542-B14E-40A2567B47E2}"/>
    <dgm:cxn modelId="{6E7D6226-CEC0-9C46-BA54-74B2BD9522DA}" type="presOf" srcId="{3FD62C40-583C-944F-980C-383C7F6DCB71}" destId="{D678AE9D-8868-0045-84A6-A4CB157FDBB7}" srcOrd="0" destOrd="0" presId="urn:microsoft.com/office/officeart/2005/8/layout/matrix3"/>
    <dgm:cxn modelId="{525C481C-5154-484A-97C5-C33EF9F9CB3F}" type="presOf" srcId="{C065689A-6BAB-B849-A57A-BB751B35CC91}" destId="{2BBE376F-28F0-C24E-A113-2F19E25982E0}" srcOrd="0" destOrd="0" presId="urn:microsoft.com/office/officeart/2005/8/layout/matrix3"/>
    <dgm:cxn modelId="{508700D7-9CF6-AD4C-96C3-22355A0A0D71}" type="presOf" srcId="{2923CD53-DE01-0444-8387-1E87A47404B1}" destId="{F122FEF0-8C8D-9F4D-B378-99A6F37FF438}" srcOrd="0" destOrd="0" presId="urn:microsoft.com/office/officeart/2005/8/layout/matrix3"/>
    <dgm:cxn modelId="{332AE3FD-3984-844E-A1F5-E5B35593F364}" srcId="{2923CD53-DE01-0444-8387-1E87A47404B1}" destId="{C065689A-6BAB-B849-A57A-BB751B35CC91}" srcOrd="2" destOrd="0" parTransId="{C911AA02-E7BF-F548-AE7F-946F6B27DF4D}" sibTransId="{AA5A27EB-144F-0E4A-AF2A-6A0D795D0EB2}"/>
    <dgm:cxn modelId="{EB40AC70-7160-1E41-9832-B24E8267164E}" srcId="{2923CD53-DE01-0444-8387-1E87A47404B1}" destId="{3FD62C40-583C-944F-980C-383C7F6DCB71}" srcOrd="1" destOrd="0" parTransId="{812B8841-0628-6840-A5AF-B1BB992112EE}" sibTransId="{F9D11B27-2D03-CD4A-88D9-85AC585C5CD5}"/>
    <dgm:cxn modelId="{B9D2E7A6-BAAE-1D44-852F-06FCD1C8496E}" type="presParOf" srcId="{F122FEF0-8C8D-9F4D-B378-99A6F37FF438}" destId="{A9BE372A-36F6-7C4D-BA84-94D852A8CEA0}" srcOrd="0" destOrd="0" presId="urn:microsoft.com/office/officeart/2005/8/layout/matrix3"/>
    <dgm:cxn modelId="{A8AC2B96-669B-D84E-BBF7-8CE276BB3162}" type="presParOf" srcId="{F122FEF0-8C8D-9F4D-B378-99A6F37FF438}" destId="{DEA6FE25-5778-3C4F-A63C-547250F191E4}" srcOrd="1" destOrd="0" presId="urn:microsoft.com/office/officeart/2005/8/layout/matrix3"/>
    <dgm:cxn modelId="{9DF4C419-33B5-5645-9229-8E3935B2AA0F}" type="presParOf" srcId="{F122FEF0-8C8D-9F4D-B378-99A6F37FF438}" destId="{D678AE9D-8868-0045-84A6-A4CB157FDBB7}" srcOrd="2" destOrd="0" presId="urn:microsoft.com/office/officeart/2005/8/layout/matrix3"/>
    <dgm:cxn modelId="{BF03532C-67DC-D542-A998-6A21AA5B1CD6}" type="presParOf" srcId="{F122FEF0-8C8D-9F4D-B378-99A6F37FF438}" destId="{2BBE376F-28F0-C24E-A113-2F19E25982E0}" srcOrd="3" destOrd="0" presId="urn:microsoft.com/office/officeart/2005/8/layout/matrix3"/>
    <dgm:cxn modelId="{E6DA129E-77C9-BD40-928E-383F68CCEA5B}" type="presParOf" srcId="{F122FEF0-8C8D-9F4D-B378-99A6F37FF438}" destId="{87977FB3-137C-F442-8850-00578718E0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E752F-CCC7-FD48-A408-7A1E68D79235}" type="doc">
      <dgm:prSet loTypeId="urn:microsoft.com/office/officeart/2005/8/layout/hList3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DB47649-A26A-F64E-88A7-5C8AF9A20B36}">
      <dgm:prSet phldrT="[Text]" custT="1"/>
      <dgm:spPr>
        <a:solidFill>
          <a:srgbClr val="BA878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cs typeface="Arial Black"/>
            </a:rPr>
            <a:t>Funding from UAB CAS Entrepreneurship Award</a:t>
          </a:r>
          <a:endParaRPr lang="en-US" sz="2000" b="1" dirty="0">
            <a:solidFill>
              <a:schemeClr val="bg1"/>
            </a:solidFill>
          </a:endParaRPr>
        </a:p>
      </dgm:t>
    </dgm:pt>
    <dgm:pt modelId="{50819DA8-4923-E847-925E-8A2A29E7455C}" type="parTrans" cxnId="{53BF5FB1-4672-8843-B7E0-9E80EF7C7A58}">
      <dgm:prSet/>
      <dgm:spPr/>
      <dgm:t>
        <a:bodyPr/>
        <a:lstStyle/>
        <a:p>
          <a:endParaRPr lang="en-US"/>
        </a:p>
      </dgm:t>
    </dgm:pt>
    <dgm:pt modelId="{20F2069B-523E-0646-9308-E293AC0F873B}" type="sibTrans" cxnId="{53BF5FB1-4672-8843-B7E0-9E80EF7C7A58}">
      <dgm:prSet/>
      <dgm:spPr/>
      <dgm:t>
        <a:bodyPr/>
        <a:lstStyle/>
        <a:p>
          <a:endParaRPr lang="en-US"/>
        </a:p>
      </dgm:t>
    </dgm:pt>
    <dgm:pt modelId="{B89DEAB0-C5CE-0C4B-ACCE-D4E18A30F1F1}">
      <dgm:prSet phldrT="[Text]" custT="1"/>
      <dgm:spPr>
        <a:solidFill>
          <a:srgbClr val="DB9F97"/>
        </a:solidFill>
      </dgm:spPr>
      <dgm:t>
        <a:bodyPr anchor="t" anchorCtr="0"/>
        <a:lstStyle/>
        <a:p>
          <a:pPr algn="ctr"/>
          <a:r>
            <a:rPr lang="en-US" sz="1800" b="1" noProof="0" dirty="0" smtClean="0">
              <a:solidFill>
                <a:srgbClr val="FFFFFF"/>
              </a:solidFill>
              <a:cs typeface="Arial Black"/>
            </a:rPr>
            <a:t>Grading Medical Evidence</a:t>
          </a:r>
          <a:endParaRPr lang="en-US" sz="1800" b="0" noProof="0" dirty="0" smtClean="0">
            <a:solidFill>
              <a:srgbClr val="595959"/>
            </a:solidFill>
            <a:cs typeface="Arial Black"/>
          </a:endParaRPr>
        </a:p>
        <a:p>
          <a:pPr algn="l"/>
          <a:r>
            <a:rPr lang="en-US" sz="1800" b="0" noProof="0" dirty="0" err="1" smtClean="0">
              <a:solidFill>
                <a:srgbClr val="595959"/>
              </a:solidFill>
              <a:cs typeface="Arial Black"/>
            </a:rPr>
            <a:t>Gyawali</a:t>
          </a:r>
          <a:r>
            <a:rPr lang="en-US" sz="1800" b="0" noProof="0" dirty="0" smtClean="0">
              <a:solidFill>
                <a:srgbClr val="595959"/>
              </a:solidFill>
              <a:cs typeface="Arial Black"/>
            </a:rPr>
            <a:t> et al. 2012</a:t>
          </a:r>
          <a:endParaRPr lang="en-US" sz="1800" b="0" noProof="0" dirty="0" smtClean="0">
            <a:solidFill>
              <a:srgbClr val="595959"/>
            </a:solidFill>
            <a:cs typeface="Arial Black"/>
          </a:endParaRPr>
        </a:p>
        <a:p>
          <a:pPr algn="ctr"/>
          <a:endParaRPr lang="en-US" sz="2000" noProof="0" dirty="0" smtClean="0">
            <a:solidFill>
              <a:srgbClr val="404040"/>
            </a:solidFill>
            <a:cs typeface="Arial Black"/>
          </a:endParaRPr>
        </a:p>
        <a:p>
          <a:pPr algn="ctr"/>
          <a:endParaRPr lang="en-US" sz="2000" dirty="0">
            <a:solidFill>
              <a:srgbClr val="404040"/>
            </a:solidFill>
          </a:endParaRPr>
        </a:p>
      </dgm:t>
    </dgm:pt>
    <dgm:pt modelId="{23DC7DD2-A9BE-F046-990E-8A63C749BF4B}" type="parTrans" cxnId="{1109CDF5-319D-5E45-8BF0-C7317FE802B3}">
      <dgm:prSet/>
      <dgm:spPr/>
      <dgm:t>
        <a:bodyPr/>
        <a:lstStyle/>
        <a:p>
          <a:endParaRPr lang="en-US"/>
        </a:p>
      </dgm:t>
    </dgm:pt>
    <dgm:pt modelId="{6F18FA41-C071-4B4F-9EB1-95EE06CAF33B}" type="sibTrans" cxnId="{1109CDF5-319D-5E45-8BF0-C7317FE802B3}">
      <dgm:prSet/>
      <dgm:spPr/>
      <dgm:t>
        <a:bodyPr/>
        <a:lstStyle/>
        <a:p>
          <a:endParaRPr lang="en-US"/>
        </a:p>
      </dgm:t>
    </dgm:pt>
    <dgm:pt modelId="{52C8BE39-3C15-524F-A328-6A73519ED895}">
      <dgm:prSet phldrT="[Text]" custT="1"/>
      <dgm:spPr>
        <a:solidFill>
          <a:srgbClr val="DB9F97"/>
        </a:solidFill>
      </dgm:spPr>
      <dgm:t>
        <a:bodyPr anchor="t" anchorCtr="0"/>
        <a:lstStyle/>
        <a:p>
          <a:r>
            <a:rPr lang="en-US" sz="1800" b="1" dirty="0" smtClean="0">
              <a:solidFill>
                <a:schemeClr val="bg1"/>
              </a:solidFill>
            </a:rPr>
            <a:t>Mining User Generated Data</a:t>
          </a:r>
        </a:p>
      </dgm:t>
    </dgm:pt>
    <dgm:pt modelId="{DC81EF5E-CA7A-A046-A1D4-652D2997B710}" type="parTrans" cxnId="{DC000D3D-9D65-F443-A389-D11573E7047D}">
      <dgm:prSet/>
      <dgm:spPr/>
      <dgm:t>
        <a:bodyPr/>
        <a:lstStyle/>
        <a:p>
          <a:endParaRPr lang="en-US"/>
        </a:p>
      </dgm:t>
    </dgm:pt>
    <dgm:pt modelId="{38C707BD-36AA-1743-B3A6-367EA57F418F}" type="sibTrans" cxnId="{DC000D3D-9D65-F443-A389-D11573E7047D}">
      <dgm:prSet/>
      <dgm:spPr/>
      <dgm:t>
        <a:bodyPr/>
        <a:lstStyle/>
        <a:p>
          <a:endParaRPr lang="en-US"/>
        </a:p>
      </dgm:t>
    </dgm:pt>
    <dgm:pt modelId="{1149505A-E220-A047-821C-DDA56280FD1B}">
      <dgm:prSet phldrT="[Text]"/>
      <dgm:spPr>
        <a:solidFill>
          <a:srgbClr val="DB9F97"/>
        </a:solidFill>
      </dgm:spPr>
      <dgm:t>
        <a:bodyPr/>
        <a:lstStyle/>
        <a:p>
          <a:endParaRPr lang="en-US"/>
        </a:p>
      </dgm:t>
    </dgm:pt>
    <dgm:pt modelId="{B2F168D8-0B8C-ED47-9ED2-2CE1E6537F1F}" type="parTrans" cxnId="{CB159577-11A6-8644-95CB-1EF8FAD1D012}">
      <dgm:prSet/>
      <dgm:spPr/>
      <dgm:t>
        <a:bodyPr/>
        <a:lstStyle/>
        <a:p>
          <a:endParaRPr lang="en-US"/>
        </a:p>
      </dgm:t>
    </dgm:pt>
    <dgm:pt modelId="{6C8FB191-6C51-0B49-B40A-7E66BFF3FD25}" type="sibTrans" cxnId="{CB159577-11A6-8644-95CB-1EF8FAD1D012}">
      <dgm:prSet/>
      <dgm:spPr/>
      <dgm:t>
        <a:bodyPr/>
        <a:lstStyle/>
        <a:p>
          <a:endParaRPr lang="en-US"/>
        </a:p>
      </dgm:t>
    </dgm:pt>
    <dgm:pt modelId="{B27846AB-7E6B-7744-BDA7-4DAE4E6BF27B}">
      <dgm:prSet phldrT="[Text]" custT="1"/>
      <dgm:spPr>
        <a:solidFill>
          <a:srgbClr val="DB9F97"/>
        </a:solidFill>
      </dgm:spPr>
      <dgm:t>
        <a:bodyPr anchor="t" anchorCtr="0"/>
        <a:lstStyle/>
        <a:p>
          <a:r>
            <a:rPr lang="en-US" sz="1800" b="1" dirty="0" smtClean="0">
              <a:solidFill>
                <a:srgbClr val="FFFFFF"/>
              </a:solidFill>
            </a:rPr>
            <a:t>Information Extraction from Patient Records</a:t>
          </a:r>
        </a:p>
        <a:p>
          <a:r>
            <a:rPr lang="en-US" sz="1800" noProof="0" dirty="0" smtClean="0">
              <a:solidFill>
                <a:srgbClr val="404040"/>
              </a:solidFill>
              <a:cs typeface="Arial Black"/>
            </a:rPr>
            <a:t>Osborne et al. 2013</a:t>
          </a:r>
          <a:endParaRPr lang="en-US" sz="1800" b="1" dirty="0" smtClean="0">
            <a:solidFill>
              <a:srgbClr val="404040"/>
            </a:solidFill>
          </a:endParaRPr>
        </a:p>
      </dgm:t>
    </dgm:pt>
    <dgm:pt modelId="{41E3988E-B8EC-304F-8C31-47DEAD47D164}" type="parTrans" cxnId="{61F54BDC-9C55-1844-9C89-5911B900C6DD}">
      <dgm:prSet/>
      <dgm:spPr/>
      <dgm:t>
        <a:bodyPr/>
        <a:lstStyle/>
        <a:p>
          <a:endParaRPr lang="en-US"/>
        </a:p>
      </dgm:t>
    </dgm:pt>
    <dgm:pt modelId="{1758E67D-762B-1C48-9463-DEF047564C6F}" type="sibTrans" cxnId="{61F54BDC-9C55-1844-9C89-5911B900C6DD}">
      <dgm:prSet/>
      <dgm:spPr/>
      <dgm:t>
        <a:bodyPr/>
        <a:lstStyle/>
        <a:p>
          <a:endParaRPr lang="en-US"/>
        </a:p>
      </dgm:t>
    </dgm:pt>
    <dgm:pt modelId="{05505B87-326C-6247-8CC8-EFA5C934FFC2}" type="pres">
      <dgm:prSet presAssocID="{6C2E752F-CCC7-FD48-A408-7A1E68D792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4E42D-D056-F843-B6F8-2FDE8AA09AA2}" type="pres">
      <dgm:prSet presAssocID="{9DB47649-A26A-F64E-88A7-5C8AF9A20B36}" presName="roof" presStyleLbl="dkBgShp" presStyleIdx="0" presStyleCnt="2" custLinFactNeighborY="-1228"/>
      <dgm:spPr/>
      <dgm:t>
        <a:bodyPr/>
        <a:lstStyle/>
        <a:p>
          <a:endParaRPr lang="en-US"/>
        </a:p>
      </dgm:t>
    </dgm:pt>
    <dgm:pt modelId="{B172048A-A7E2-DB48-AABC-04C415F4ADF0}" type="pres">
      <dgm:prSet presAssocID="{9DB47649-A26A-F64E-88A7-5C8AF9A20B36}" presName="pillars" presStyleCnt="0"/>
      <dgm:spPr/>
    </dgm:pt>
    <dgm:pt modelId="{49907FF4-473E-E744-8934-E1723232466F}" type="pres">
      <dgm:prSet presAssocID="{9DB47649-A26A-F64E-88A7-5C8AF9A20B3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D14A-2888-2E4C-89AC-C14947FE522A}" type="pres">
      <dgm:prSet presAssocID="{52C8BE39-3C15-524F-A328-6A73519ED89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7A4BC-D4CF-B145-87EC-0EBCCB39577A}" type="pres">
      <dgm:prSet presAssocID="{B27846AB-7E6B-7744-BDA7-4DAE4E6BF27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EEB99-0542-DF49-B26D-324F91C473D8}" type="pres">
      <dgm:prSet presAssocID="{9DB47649-A26A-F64E-88A7-5C8AF9A20B36}" presName="base" presStyleLbl="dkBgShp" presStyleIdx="1" presStyleCnt="2" custLinFactY="200000" custLinFactNeighborX="-44858" custLinFactNeighborY="224554"/>
      <dgm:spPr>
        <a:noFill/>
      </dgm:spPr>
    </dgm:pt>
  </dgm:ptLst>
  <dgm:cxnLst>
    <dgm:cxn modelId="{CB159577-11A6-8644-95CB-1EF8FAD1D012}" srcId="{6C2E752F-CCC7-FD48-A408-7A1E68D79235}" destId="{1149505A-E220-A047-821C-DDA56280FD1B}" srcOrd="1" destOrd="0" parTransId="{B2F168D8-0B8C-ED47-9ED2-2CE1E6537F1F}" sibTransId="{6C8FB191-6C51-0B49-B40A-7E66BFF3FD25}"/>
    <dgm:cxn modelId="{53BF5FB1-4672-8843-B7E0-9E80EF7C7A58}" srcId="{6C2E752F-CCC7-FD48-A408-7A1E68D79235}" destId="{9DB47649-A26A-F64E-88A7-5C8AF9A20B36}" srcOrd="0" destOrd="0" parTransId="{50819DA8-4923-E847-925E-8A2A29E7455C}" sibTransId="{20F2069B-523E-0646-9308-E293AC0F873B}"/>
    <dgm:cxn modelId="{B8BB511D-6F74-8049-8FAA-27533829EBCB}" type="presOf" srcId="{B27846AB-7E6B-7744-BDA7-4DAE4E6BF27B}" destId="{EAE7A4BC-D4CF-B145-87EC-0EBCCB39577A}" srcOrd="0" destOrd="0" presId="urn:microsoft.com/office/officeart/2005/8/layout/hList3"/>
    <dgm:cxn modelId="{9FA7A887-E155-1642-AE24-59A74D7E37F4}" type="presOf" srcId="{B89DEAB0-C5CE-0C4B-ACCE-D4E18A30F1F1}" destId="{49907FF4-473E-E744-8934-E1723232466F}" srcOrd="0" destOrd="0" presId="urn:microsoft.com/office/officeart/2005/8/layout/hList3"/>
    <dgm:cxn modelId="{61F54BDC-9C55-1844-9C89-5911B900C6DD}" srcId="{9DB47649-A26A-F64E-88A7-5C8AF9A20B36}" destId="{B27846AB-7E6B-7744-BDA7-4DAE4E6BF27B}" srcOrd="2" destOrd="0" parTransId="{41E3988E-B8EC-304F-8C31-47DEAD47D164}" sibTransId="{1758E67D-762B-1C48-9463-DEF047564C6F}"/>
    <dgm:cxn modelId="{6B2F15DB-F01E-5449-9606-755F4B1D8EC3}" type="presOf" srcId="{9DB47649-A26A-F64E-88A7-5C8AF9A20B36}" destId="{59A4E42D-D056-F843-B6F8-2FDE8AA09AA2}" srcOrd="0" destOrd="0" presId="urn:microsoft.com/office/officeart/2005/8/layout/hList3"/>
    <dgm:cxn modelId="{CF24BFFA-F030-1A42-A2F0-B22603C4CD4D}" type="presOf" srcId="{52C8BE39-3C15-524F-A328-6A73519ED895}" destId="{B4ECD14A-2888-2E4C-89AC-C14947FE522A}" srcOrd="0" destOrd="0" presId="urn:microsoft.com/office/officeart/2005/8/layout/hList3"/>
    <dgm:cxn modelId="{1109CDF5-319D-5E45-8BF0-C7317FE802B3}" srcId="{9DB47649-A26A-F64E-88A7-5C8AF9A20B36}" destId="{B89DEAB0-C5CE-0C4B-ACCE-D4E18A30F1F1}" srcOrd="0" destOrd="0" parTransId="{23DC7DD2-A9BE-F046-990E-8A63C749BF4B}" sibTransId="{6F18FA41-C071-4B4F-9EB1-95EE06CAF33B}"/>
    <dgm:cxn modelId="{ABB6A5E9-31D6-6F48-915B-85A35D1A1786}" type="presOf" srcId="{6C2E752F-CCC7-FD48-A408-7A1E68D79235}" destId="{05505B87-326C-6247-8CC8-EFA5C934FFC2}" srcOrd="0" destOrd="0" presId="urn:microsoft.com/office/officeart/2005/8/layout/hList3"/>
    <dgm:cxn modelId="{DC000D3D-9D65-F443-A389-D11573E7047D}" srcId="{9DB47649-A26A-F64E-88A7-5C8AF9A20B36}" destId="{52C8BE39-3C15-524F-A328-6A73519ED895}" srcOrd="1" destOrd="0" parTransId="{DC81EF5E-CA7A-A046-A1D4-652D2997B710}" sibTransId="{38C707BD-36AA-1743-B3A6-367EA57F418F}"/>
    <dgm:cxn modelId="{91676024-F5EA-0749-979D-0909F009C906}" type="presParOf" srcId="{05505B87-326C-6247-8CC8-EFA5C934FFC2}" destId="{59A4E42D-D056-F843-B6F8-2FDE8AA09AA2}" srcOrd="0" destOrd="0" presId="urn:microsoft.com/office/officeart/2005/8/layout/hList3"/>
    <dgm:cxn modelId="{7BCAFDA8-2C0E-3040-866E-58C7E0CB95FF}" type="presParOf" srcId="{05505B87-326C-6247-8CC8-EFA5C934FFC2}" destId="{B172048A-A7E2-DB48-AABC-04C415F4ADF0}" srcOrd="1" destOrd="0" presId="urn:microsoft.com/office/officeart/2005/8/layout/hList3"/>
    <dgm:cxn modelId="{2DC29F77-4DEB-544F-8252-BEEF6FED3DA5}" type="presParOf" srcId="{B172048A-A7E2-DB48-AABC-04C415F4ADF0}" destId="{49907FF4-473E-E744-8934-E1723232466F}" srcOrd="0" destOrd="0" presId="urn:microsoft.com/office/officeart/2005/8/layout/hList3"/>
    <dgm:cxn modelId="{A0566024-0822-4945-AC91-F3A0053726B0}" type="presParOf" srcId="{B172048A-A7E2-DB48-AABC-04C415F4ADF0}" destId="{B4ECD14A-2888-2E4C-89AC-C14947FE522A}" srcOrd="1" destOrd="0" presId="urn:microsoft.com/office/officeart/2005/8/layout/hList3"/>
    <dgm:cxn modelId="{8AEB0574-61A8-A34A-B235-C1E3A75CB19C}" type="presParOf" srcId="{B172048A-A7E2-DB48-AABC-04C415F4ADF0}" destId="{EAE7A4BC-D4CF-B145-87EC-0EBCCB39577A}" srcOrd="2" destOrd="0" presId="urn:microsoft.com/office/officeart/2005/8/layout/hList3"/>
    <dgm:cxn modelId="{81B40490-B233-F84F-8CD2-744B404B9AFA}" type="presParOf" srcId="{05505B87-326C-6247-8CC8-EFA5C934FFC2}" destId="{D81EEB99-0542-DF49-B26D-324F91C473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E752F-CCC7-FD48-A408-7A1E68D79235}" type="doc">
      <dgm:prSet loTypeId="urn:microsoft.com/office/officeart/2005/8/layout/hList3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DB47649-A26A-F64E-88A7-5C8AF9A20B36}">
      <dgm:prSet phldrT="[Text]" custT="1"/>
      <dgm:spPr>
        <a:solidFill>
          <a:srgbClr val="BA8780"/>
        </a:solidFill>
      </dgm:spPr>
      <dgm:t>
        <a:bodyPr/>
        <a:lstStyle/>
        <a:p>
          <a:r>
            <a:rPr lang="en-US" sz="1700" dirty="0" smtClean="0">
              <a:cs typeface="Arial Black"/>
            </a:rPr>
            <a:t>Funding from NSF CAREER, NSF (</a:t>
          </a:r>
          <a:r>
            <a:rPr lang="en-US" sz="1700" dirty="0" smtClean="0"/>
            <a:t>1254108</a:t>
          </a:r>
          <a:r>
            <a:rPr lang="en-US" sz="1700" dirty="0" smtClean="0">
              <a:cs typeface="Arial Black"/>
            </a:rPr>
            <a:t>), ONR (</a:t>
          </a:r>
          <a:r>
            <a:rPr lang="en-US" sz="1700" dirty="0" smtClean="0"/>
            <a:t>N00014-12-1-0217</a:t>
          </a:r>
          <a:r>
            <a:rPr lang="en-US" sz="1700" dirty="0" smtClean="0">
              <a:cs typeface="Arial Black"/>
            </a:rPr>
            <a:t>), UAB FDG</a:t>
          </a:r>
          <a:endParaRPr lang="en-US" sz="1700" dirty="0"/>
        </a:p>
      </dgm:t>
    </dgm:pt>
    <dgm:pt modelId="{50819DA8-4923-E847-925E-8A2A29E7455C}" type="parTrans" cxnId="{53BF5FB1-4672-8843-B7E0-9E80EF7C7A58}">
      <dgm:prSet/>
      <dgm:spPr/>
      <dgm:t>
        <a:bodyPr/>
        <a:lstStyle/>
        <a:p>
          <a:endParaRPr lang="en-US"/>
        </a:p>
      </dgm:t>
    </dgm:pt>
    <dgm:pt modelId="{20F2069B-523E-0646-9308-E293AC0F873B}" type="sibTrans" cxnId="{53BF5FB1-4672-8843-B7E0-9E80EF7C7A58}">
      <dgm:prSet/>
      <dgm:spPr/>
      <dgm:t>
        <a:bodyPr/>
        <a:lstStyle/>
        <a:p>
          <a:endParaRPr lang="en-US"/>
        </a:p>
      </dgm:t>
    </dgm:pt>
    <dgm:pt modelId="{B89DEAB0-C5CE-0C4B-ACCE-D4E18A30F1F1}">
      <dgm:prSet phldrT="[Text]"/>
      <dgm:spPr>
        <a:solidFill>
          <a:srgbClr val="DB9F97"/>
        </a:solidFill>
      </dgm:spPr>
      <dgm:t>
        <a:bodyPr anchor="t" anchorCtr="0"/>
        <a:lstStyle/>
        <a:p>
          <a:r>
            <a:rPr lang="en-US" b="1" noProof="0" dirty="0" smtClean="0">
              <a:cs typeface="Arial Black"/>
            </a:rPr>
            <a:t>Authorship Attribution</a:t>
          </a:r>
        </a:p>
        <a:p>
          <a:endParaRPr lang="en-US" noProof="0" dirty="0" smtClean="0">
            <a:cs typeface="Arial Black"/>
          </a:endParaRPr>
        </a:p>
        <a:p>
          <a:endParaRPr lang="en-US" noProof="0" dirty="0" smtClean="0">
            <a:cs typeface="Arial Black"/>
          </a:endParaRPr>
        </a:p>
        <a:p>
          <a:endParaRPr lang="en-US" noProof="0" dirty="0" smtClean="0">
            <a:cs typeface="Arial Black"/>
          </a:endParaRPr>
        </a:p>
        <a:p>
          <a:endParaRPr lang="en-US" dirty="0"/>
        </a:p>
      </dgm:t>
    </dgm:pt>
    <dgm:pt modelId="{23DC7DD2-A9BE-F046-990E-8A63C749BF4B}" type="parTrans" cxnId="{1109CDF5-319D-5E45-8BF0-C7317FE802B3}">
      <dgm:prSet/>
      <dgm:spPr/>
      <dgm:t>
        <a:bodyPr/>
        <a:lstStyle/>
        <a:p>
          <a:endParaRPr lang="en-US"/>
        </a:p>
      </dgm:t>
    </dgm:pt>
    <dgm:pt modelId="{6F18FA41-C071-4B4F-9EB1-95EE06CAF33B}" type="sibTrans" cxnId="{1109CDF5-319D-5E45-8BF0-C7317FE802B3}">
      <dgm:prSet/>
      <dgm:spPr/>
      <dgm:t>
        <a:bodyPr/>
        <a:lstStyle/>
        <a:p>
          <a:endParaRPr lang="en-US"/>
        </a:p>
      </dgm:t>
    </dgm:pt>
    <dgm:pt modelId="{52C8BE39-3C15-524F-A328-6A73519ED895}">
      <dgm:prSet phldrT="[Text]"/>
      <dgm:spPr>
        <a:solidFill>
          <a:srgbClr val="DB9F97"/>
        </a:solidFill>
      </dgm:spPr>
      <dgm:t>
        <a:bodyPr anchor="t" anchorCtr="0"/>
        <a:lstStyle/>
        <a:p>
          <a:r>
            <a:rPr lang="en-US" b="1" dirty="0" smtClean="0"/>
            <a:t>Profiling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</dgm:t>
    </dgm:pt>
    <dgm:pt modelId="{DC81EF5E-CA7A-A046-A1D4-652D2997B710}" type="parTrans" cxnId="{DC000D3D-9D65-F443-A389-D11573E7047D}">
      <dgm:prSet/>
      <dgm:spPr/>
      <dgm:t>
        <a:bodyPr/>
        <a:lstStyle/>
        <a:p>
          <a:endParaRPr lang="en-US"/>
        </a:p>
      </dgm:t>
    </dgm:pt>
    <dgm:pt modelId="{38C707BD-36AA-1743-B3A6-367EA57F418F}" type="sibTrans" cxnId="{DC000D3D-9D65-F443-A389-D11573E7047D}">
      <dgm:prSet/>
      <dgm:spPr/>
      <dgm:t>
        <a:bodyPr/>
        <a:lstStyle/>
        <a:p>
          <a:endParaRPr lang="en-US"/>
        </a:p>
      </dgm:t>
    </dgm:pt>
    <dgm:pt modelId="{1149505A-E220-A047-821C-DDA56280FD1B}">
      <dgm:prSet phldrT="[Text]"/>
      <dgm:spPr>
        <a:solidFill>
          <a:srgbClr val="DB9F97"/>
        </a:solidFill>
      </dgm:spPr>
      <dgm:t>
        <a:bodyPr anchor="t" anchorCtr="0"/>
        <a:lstStyle/>
        <a:p>
          <a:r>
            <a:rPr lang="en-US" b="1" dirty="0" smtClean="0"/>
            <a:t>Plagiarism</a:t>
          </a:r>
          <a:endParaRPr lang="en-US" b="1" dirty="0"/>
        </a:p>
      </dgm:t>
    </dgm:pt>
    <dgm:pt modelId="{B2F168D8-0B8C-ED47-9ED2-2CE1E6537F1F}" type="parTrans" cxnId="{CB159577-11A6-8644-95CB-1EF8FAD1D012}">
      <dgm:prSet/>
      <dgm:spPr/>
      <dgm:t>
        <a:bodyPr/>
        <a:lstStyle/>
        <a:p>
          <a:endParaRPr lang="en-US"/>
        </a:p>
      </dgm:t>
    </dgm:pt>
    <dgm:pt modelId="{6C8FB191-6C51-0B49-B40A-7E66BFF3FD25}" type="sibTrans" cxnId="{CB159577-11A6-8644-95CB-1EF8FAD1D012}">
      <dgm:prSet/>
      <dgm:spPr/>
      <dgm:t>
        <a:bodyPr/>
        <a:lstStyle/>
        <a:p>
          <a:endParaRPr lang="en-US"/>
        </a:p>
      </dgm:t>
    </dgm:pt>
    <dgm:pt modelId="{05505B87-326C-6247-8CC8-EFA5C934FFC2}" type="pres">
      <dgm:prSet presAssocID="{6C2E752F-CCC7-FD48-A408-7A1E68D792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4E42D-D056-F843-B6F8-2FDE8AA09AA2}" type="pres">
      <dgm:prSet presAssocID="{9DB47649-A26A-F64E-88A7-5C8AF9A20B36}" presName="roof" presStyleLbl="dkBgShp" presStyleIdx="0" presStyleCnt="2" custLinFactNeighborY="-1228"/>
      <dgm:spPr/>
      <dgm:t>
        <a:bodyPr/>
        <a:lstStyle/>
        <a:p>
          <a:endParaRPr lang="en-US"/>
        </a:p>
      </dgm:t>
    </dgm:pt>
    <dgm:pt modelId="{B172048A-A7E2-DB48-AABC-04C415F4ADF0}" type="pres">
      <dgm:prSet presAssocID="{9DB47649-A26A-F64E-88A7-5C8AF9A20B36}" presName="pillars" presStyleCnt="0"/>
      <dgm:spPr/>
    </dgm:pt>
    <dgm:pt modelId="{49907FF4-473E-E744-8934-E1723232466F}" type="pres">
      <dgm:prSet presAssocID="{9DB47649-A26A-F64E-88A7-5C8AF9A20B3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D14A-2888-2E4C-89AC-C14947FE522A}" type="pres">
      <dgm:prSet presAssocID="{52C8BE39-3C15-524F-A328-6A73519ED89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876D7-918B-174E-A5F3-531FBB9849C4}" type="pres">
      <dgm:prSet presAssocID="{1149505A-E220-A047-821C-DDA56280FD1B}" presName="pillarX" presStyleLbl="node1" presStyleIdx="2" presStyleCnt="3" custLinFactNeighborX="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EEB99-0542-DF49-B26D-324F91C473D8}" type="pres">
      <dgm:prSet presAssocID="{9DB47649-A26A-F64E-88A7-5C8AF9A20B36}" presName="base" presStyleLbl="dkBgShp" presStyleIdx="1" presStyleCnt="2" custLinFactY="200000" custLinFactNeighborX="-44858" custLinFactNeighborY="224554"/>
      <dgm:spPr>
        <a:noFill/>
      </dgm:spPr>
    </dgm:pt>
  </dgm:ptLst>
  <dgm:cxnLst>
    <dgm:cxn modelId="{CB159577-11A6-8644-95CB-1EF8FAD1D012}" srcId="{9DB47649-A26A-F64E-88A7-5C8AF9A20B36}" destId="{1149505A-E220-A047-821C-DDA56280FD1B}" srcOrd="2" destOrd="0" parTransId="{B2F168D8-0B8C-ED47-9ED2-2CE1E6537F1F}" sibTransId="{6C8FB191-6C51-0B49-B40A-7E66BFF3FD25}"/>
    <dgm:cxn modelId="{53BF5FB1-4672-8843-B7E0-9E80EF7C7A58}" srcId="{6C2E752F-CCC7-FD48-A408-7A1E68D79235}" destId="{9DB47649-A26A-F64E-88A7-5C8AF9A20B36}" srcOrd="0" destOrd="0" parTransId="{50819DA8-4923-E847-925E-8A2A29E7455C}" sibTransId="{20F2069B-523E-0646-9308-E293AC0F873B}"/>
    <dgm:cxn modelId="{2D3FE4B7-0008-A649-B9F4-87D798491914}" type="presOf" srcId="{6C2E752F-CCC7-FD48-A408-7A1E68D79235}" destId="{05505B87-326C-6247-8CC8-EFA5C934FFC2}" srcOrd="0" destOrd="0" presId="urn:microsoft.com/office/officeart/2005/8/layout/hList3"/>
    <dgm:cxn modelId="{A5BA8827-51B2-2549-A4BE-E07E5A8C26D5}" type="presOf" srcId="{52C8BE39-3C15-524F-A328-6A73519ED895}" destId="{B4ECD14A-2888-2E4C-89AC-C14947FE522A}" srcOrd="0" destOrd="0" presId="urn:microsoft.com/office/officeart/2005/8/layout/hList3"/>
    <dgm:cxn modelId="{9C16E286-2020-5143-AAD1-FA723F86C951}" type="presOf" srcId="{1149505A-E220-A047-821C-DDA56280FD1B}" destId="{450876D7-918B-174E-A5F3-531FBB9849C4}" srcOrd="0" destOrd="0" presId="urn:microsoft.com/office/officeart/2005/8/layout/hList3"/>
    <dgm:cxn modelId="{7AFD697A-DA81-784B-B507-C0779B790CBE}" type="presOf" srcId="{B89DEAB0-C5CE-0C4B-ACCE-D4E18A30F1F1}" destId="{49907FF4-473E-E744-8934-E1723232466F}" srcOrd="0" destOrd="0" presId="urn:microsoft.com/office/officeart/2005/8/layout/hList3"/>
    <dgm:cxn modelId="{1109CDF5-319D-5E45-8BF0-C7317FE802B3}" srcId="{9DB47649-A26A-F64E-88A7-5C8AF9A20B36}" destId="{B89DEAB0-C5CE-0C4B-ACCE-D4E18A30F1F1}" srcOrd="0" destOrd="0" parTransId="{23DC7DD2-A9BE-F046-990E-8A63C749BF4B}" sibTransId="{6F18FA41-C071-4B4F-9EB1-95EE06CAF33B}"/>
    <dgm:cxn modelId="{DC000D3D-9D65-F443-A389-D11573E7047D}" srcId="{9DB47649-A26A-F64E-88A7-5C8AF9A20B36}" destId="{52C8BE39-3C15-524F-A328-6A73519ED895}" srcOrd="1" destOrd="0" parTransId="{DC81EF5E-CA7A-A046-A1D4-652D2997B710}" sibTransId="{38C707BD-36AA-1743-B3A6-367EA57F418F}"/>
    <dgm:cxn modelId="{A240A274-D6FD-7449-854B-C32C51DAA093}" type="presOf" srcId="{9DB47649-A26A-F64E-88A7-5C8AF9A20B36}" destId="{59A4E42D-D056-F843-B6F8-2FDE8AA09AA2}" srcOrd="0" destOrd="0" presId="urn:microsoft.com/office/officeart/2005/8/layout/hList3"/>
    <dgm:cxn modelId="{37BE1CE0-F6AE-0942-80DD-33FFA63D9124}" type="presParOf" srcId="{05505B87-326C-6247-8CC8-EFA5C934FFC2}" destId="{59A4E42D-D056-F843-B6F8-2FDE8AA09AA2}" srcOrd="0" destOrd="0" presId="urn:microsoft.com/office/officeart/2005/8/layout/hList3"/>
    <dgm:cxn modelId="{DECA5E80-AACD-9F4A-9565-66B39F30D95A}" type="presParOf" srcId="{05505B87-326C-6247-8CC8-EFA5C934FFC2}" destId="{B172048A-A7E2-DB48-AABC-04C415F4ADF0}" srcOrd="1" destOrd="0" presId="urn:microsoft.com/office/officeart/2005/8/layout/hList3"/>
    <dgm:cxn modelId="{BD35A247-77A0-7542-A015-7AD3CDCF482F}" type="presParOf" srcId="{B172048A-A7E2-DB48-AABC-04C415F4ADF0}" destId="{49907FF4-473E-E744-8934-E1723232466F}" srcOrd="0" destOrd="0" presId="urn:microsoft.com/office/officeart/2005/8/layout/hList3"/>
    <dgm:cxn modelId="{E8AA0A95-C074-F448-979D-6407DC0B0888}" type="presParOf" srcId="{B172048A-A7E2-DB48-AABC-04C415F4ADF0}" destId="{B4ECD14A-2888-2E4C-89AC-C14947FE522A}" srcOrd="1" destOrd="0" presId="urn:microsoft.com/office/officeart/2005/8/layout/hList3"/>
    <dgm:cxn modelId="{B9939559-26A2-464E-979E-FE6BAD86C525}" type="presParOf" srcId="{B172048A-A7E2-DB48-AABC-04C415F4ADF0}" destId="{450876D7-918B-174E-A5F3-531FBB9849C4}" srcOrd="2" destOrd="0" presId="urn:microsoft.com/office/officeart/2005/8/layout/hList3"/>
    <dgm:cxn modelId="{B83782DF-4599-D44D-8C32-46F227C11288}" type="presParOf" srcId="{05505B87-326C-6247-8CC8-EFA5C934FFC2}" destId="{D81EEB99-0542-DF49-B26D-324F91C473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39441-6966-C948-ACE4-94C398368FC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8B2FFA52-ADCC-C34E-8808-AEA483EF5327}">
      <dgm:prSet phldrT="[Text]"/>
      <dgm:spPr/>
      <dgm:t>
        <a:bodyPr/>
        <a:lstStyle/>
        <a:p>
          <a:r>
            <a:rPr lang="en-US" dirty="0" smtClean="0"/>
            <a:t>Computational models of language to solve relevant problems</a:t>
          </a:r>
          <a:endParaRPr lang="en-US" dirty="0"/>
        </a:p>
      </dgm:t>
    </dgm:pt>
    <dgm:pt modelId="{01888E36-76E7-8147-94A6-24762D66D7C3}" type="parTrans" cxnId="{50561A24-ECE8-154E-B0CD-A44E5949D08F}">
      <dgm:prSet/>
      <dgm:spPr/>
      <dgm:t>
        <a:bodyPr/>
        <a:lstStyle/>
        <a:p>
          <a:endParaRPr lang="en-US"/>
        </a:p>
      </dgm:t>
    </dgm:pt>
    <dgm:pt modelId="{EC8DB7DF-641F-D249-9497-A46DE2CB4BEC}" type="sibTrans" cxnId="{50561A24-ECE8-154E-B0CD-A44E5949D08F}">
      <dgm:prSet/>
      <dgm:spPr/>
      <dgm:t>
        <a:bodyPr/>
        <a:lstStyle/>
        <a:p>
          <a:endParaRPr lang="en-US"/>
        </a:p>
      </dgm:t>
    </dgm:pt>
    <dgm:pt modelId="{C0496BE0-7B7B-2C49-86A8-86CA8EE1C1D4}">
      <dgm:prSet phldrT="[Text]"/>
      <dgm:spPr/>
      <dgm:t>
        <a:bodyPr/>
        <a:lstStyle/>
        <a:p>
          <a:r>
            <a:rPr lang="en-US" dirty="0" smtClean="0"/>
            <a:t>Gain better understanding of human language processing</a:t>
          </a:r>
          <a:endParaRPr lang="en-US" dirty="0"/>
        </a:p>
      </dgm:t>
    </dgm:pt>
    <dgm:pt modelId="{FFF80963-991C-674D-AC14-684B7FEA6B97}" type="parTrans" cxnId="{8E0471B6-D428-544E-94FE-5B7ADE64EA82}">
      <dgm:prSet/>
      <dgm:spPr/>
      <dgm:t>
        <a:bodyPr/>
        <a:lstStyle/>
        <a:p>
          <a:endParaRPr lang="en-US"/>
        </a:p>
      </dgm:t>
    </dgm:pt>
    <dgm:pt modelId="{94B0A264-3DF3-B140-B213-9D7351C44150}" type="sibTrans" cxnId="{8E0471B6-D428-544E-94FE-5B7ADE64EA82}">
      <dgm:prSet/>
      <dgm:spPr/>
      <dgm:t>
        <a:bodyPr/>
        <a:lstStyle/>
        <a:p>
          <a:endParaRPr lang="en-US"/>
        </a:p>
      </dgm:t>
    </dgm:pt>
    <dgm:pt modelId="{0CD900CA-DA86-1141-B4A0-A5F1B4809A3D}">
      <dgm:prSet phldrT="[Text]"/>
      <dgm:spPr/>
      <dgm:t>
        <a:bodyPr/>
        <a:lstStyle/>
        <a:p>
          <a:r>
            <a:rPr lang="en-US" dirty="0" smtClean="0"/>
            <a:t>New theories of language acquisition and evolution</a:t>
          </a:r>
          <a:endParaRPr lang="en-US" dirty="0"/>
        </a:p>
      </dgm:t>
    </dgm:pt>
    <dgm:pt modelId="{76D68BEA-F768-EA45-83BD-4860433677B3}" type="parTrans" cxnId="{9FD38113-728A-6F4D-87B8-1247ABAFBD81}">
      <dgm:prSet/>
      <dgm:spPr/>
      <dgm:t>
        <a:bodyPr/>
        <a:lstStyle/>
        <a:p>
          <a:endParaRPr lang="en-US"/>
        </a:p>
      </dgm:t>
    </dgm:pt>
    <dgm:pt modelId="{71262BFA-073E-A442-8C9F-EB85551EAC71}" type="sibTrans" cxnId="{9FD38113-728A-6F4D-87B8-1247ABAFBD81}">
      <dgm:prSet/>
      <dgm:spPr/>
      <dgm:t>
        <a:bodyPr/>
        <a:lstStyle/>
        <a:p>
          <a:endParaRPr lang="en-US"/>
        </a:p>
      </dgm:t>
    </dgm:pt>
    <dgm:pt modelId="{EA200E8C-B8A1-1C45-9AF0-F6DCF7B53E4C}" type="pres">
      <dgm:prSet presAssocID="{B7039441-6966-C948-ACE4-94C398368FC5}" presName="CompostProcess" presStyleCnt="0">
        <dgm:presLayoutVars>
          <dgm:dir/>
          <dgm:resizeHandles val="exact"/>
        </dgm:presLayoutVars>
      </dgm:prSet>
      <dgm:spPr/>
    </dgm:pt>
    <dgm:pt modelId="{9217243D-CE81-264F-9138-DE25EFD12958}" type="pres">
      <dgm:prSet presAssocID="{B7039441-6966-C948-ACE4-94C398368FC5}" presName="arrow" presStyleLbl="bgShp" presStyleIdx="0" presStyleCnt="1"/>
      <dgm:spPr/>
    </dgm:pt>
    <dgm:pt modelId="{B4197ECA-AC59-C54D-B830-D5D52DD17599}" type="pres">
      <dgm:prSet presAssocID="{B7039441-6966-C948-ACE4-94C398368FC5}" presName="linearProcess" presStyleCnt="0"/>
      <dgm:spPr/>
    </dgm:pt>
    <dgm:pt modelId="{283C856F-247B-C547-8368-F410B4900AE6}" type="pres">
      <dgm:prSet presAssocID="{8B2FFA52-ADCC-C34E-8808-AEA483EF53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E0811-8ED3-C142-B4F7-D5B02E4F104A}" type="pres">
      <dgm:prSet presAssocID="{EC8DB7DF-641F-D249-9497-A46DE2CB4BEC}" presName="sibTrans" presStyleCnt="0"/>
      <dgm:spPr/>
    </dgm:pt>
    <dgm:pt modelId="{9A6AAFE0-E01C-994A-BDF6-D961500FF27D}" type="pres">
      <dgm:prSet presAssocID="{C0496BE0-7B7B-2C49-86A8-86CA8EE1C1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F59C1-A46C-F340-A0A1-0AF207E81104}" type="pres">
      <dgm:prSet presAssocID="{94B0A264-3DF3-B140-B213-9D7351C44150}" presName="sibTrans" presStyleCnt="0"/>
      <dgm:spPr/>
    </dgm:pt>
    <dgm:pt modelId="{3938E560-BF3A-A740-BC80-7701F15B97D4}" type="pres">
      <dgm:prSet presAssocID="{0CD900CA-DA86-1141-B4A0-A5F1B4809A3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61A24-ECE8-154E-B0CD-A44E5949D08F}" srcId="{B7039441-6966-C948-ACE4-94C398368FC5}" destId="{8B2FFA52-ADCC-C34E-8808-AEA483EF5327}" srcOrd="0" destOrd="0" parTransId="{01888E36-76E7-8147-94A6-24762D66D7C3}" sibTransId="{EC8DB7DF-641F-D249-9497-A46DE2CB4BEC}"/>
    <dgm:cxn modelId="{324FC5F5-EC2C-D94E-85AE-855EADA4B727}" type="presOf" srcId="{8B2FFA52-ADCC-C34E-8808-AEA483EF5327}" destId="{283C856F-247B-C547-8368-F410B4900AE6}" srcOrd="0" destOrd="0" presId="urn:microsoft.com/office/officeart/2005/8/layout/hProcess9"/>
    <dgm:cxn modelId="{6932BC73-F03C-8A4F-94D1-1915BE9230DE}" type="presOf" srcId="{C0496BE0-7B7B-2C49-86A8-86CA8EE1C1D4}" destId="{9A6AAFE0-E01C-994A-BDF6-D961500FF27D}" srcOrd="0" destOrd="0" presId="urn:microsoft.com/office/officeart/2005/8/layout/hProcess9"/>
    <dgm:cxn modelId="{8E0471B6-D428-544E-94FE-5B7ADE64EA82}" srcId="{B7039441-6966-C948-ACE4-94C398368FC5}" destId="{C0496BE0-7B7B-2C49-86A8-86CA8EE1C1D4}" srcOrd="1" destOrd="0" parTransId="{FFF80963-991C-674D-AC14-684B7FEA6B97}" sibTransId="{94B0A264-3DF3-B140-B213-9D7351C44150}"/>
    <dgm:cxn modelId="{4C643A20-28C6-2D46-89C6-E769C83A2E29}" type="presOf" srcId="{B7039441-6966-C948-ACE4-94C398368FC5}" destId="{EA200E8C-B8A1-1C45-9AF0-F6DCF7B53E4C}" srcOrd="0" destOrd="0" presId="urn:microsoft.com/office/officeart/2005/8/layout/hProcess9"/>
    <dgm:cxn modelId="{FA3DCFDA-628D-8046-9F65-B74162000104}" type="presOf" srcId="{0CD900CA-DA86-1141-B4A0-A5F1B4809A3D}" destId="{3938E560-BF3A-A740-BC80-7701F15B97D4}" srcOrd="0" destOrd="0" presId="urn:microsoft.com/office/officeart/2005/8/layout/hProcess9"/>
    <dgm:cxn modelId="{9FD38113-728A-6F4D-87B8-1247ABAFBD81}" srcId="{B7039441-6966-C948-ACE4-94C398368FC5}" destId="{0CD900CA-DA86-1141-B4A0-A5F1B4809A3D}" srcOrd="2" destOrd="0" parTransId="{76D68BEA-F768-EA45-83BD-4860433677B3}" sibTransId="{71262BFA-073E-A442-8C9F-EB85551EAC71}"/>
    <dgm:cxn modelId="{934F8614-13DE-1540-A02E-890E3BB84B8D}" type="presParOf" srcId="{EA200E8C-B8A1-1C45-9AF0-F6DCF7B53E4C}" destId="{9217243D-CE81-264F-9138-DE25EFD12958}" srcOrd="0" destOrd="0" presId="urn:microsoft.com/office/officeart/2005/8/layout/hProcess9"/>
    <dgm:cxn modelId="{84FCA743-8ADE-5347-A6DF-B11CAC488C2A}" type="presParOf" srcId="{EA200E8C-B8A1-1C45-9AF0-F6DCF7B53E4C}" destId="{B4197ECA-AC59-C54D-B830-D5D52DD17599}" srcOrd="1" destOrd="0" presId="urn:microsoft.com/office/officeart/2005/8/layout/hProcess9"/>
    <dgm:cxn modelId="{55CB5BB9-97DA-D049-85AB-89A05E36987C}" type="presParOf" srcId="{B4197ECA-AC59-C54D-B830-D5D52DD17599}" destId="{283C856F-247B-C547-8368-F410B4900AE6}" srcOrd="0" destOrd="0" presId="urn:microsoft.com/office/officeart/2005/8/layout/hProcess9"/>
    <dgm:cxn modelId="{738EBE28-CF9E-7A44-8468-137EEC9C5FEF}" type="presParOf" srcId="{B4197ECA-AC59-C54D-B830-D5D52DD17599}" destId="{BF3E0811-8ED3-C142-B4F7-D5B02E4F104A}" srcOrd="1" destOrd="0" presId="urn:microsoft.com/office/officeart/2005/8/layout/hProcess9"/>
    <dgm:cxn modelId="{A2141232-DE5A-B14C-8871-485BB6A2BE1D}" type="presParOf" srcId="{B4197ECA-AC59-C54D-B830-D5D52DD17599}" destId="{9A6AAFE0-E01C-994A-BDF6-D961500FF27D}" srcOrd="2" destOrd="0" presId="urn:microsoft.com/office/officeart/2005/8/layout/hProcess9"/>
    <dgm:cxn modelId="{6C77780F-818A-B643-8CDC-20CF9143A036}" type="presParOf" srcId="{B4197ECA-AC59-C54D-B830-D5D52DD17599}" destId="{603F59C1-A46C-F340-A0A1-0AF207E81104}" srcOrd="3" destOrd="0" presId="urn:microsoft.com/office/officeart/2005/8/layout/hProcess9"/>
    <dgm:cxn modelId="{2F9363D4-2C23-D24C-853B-DD745173D830}" type="presParOf" srcId="{B4197ECA-AC59-C54D-B830-D5D52DD17599}" destId="{3938E560-BF3A-A740-BC80-7701F15B97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B7F537-7B93-1A45-8D95-EB9B0552CA3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47E4D3-EDC0-BC4F-B9C8-ED4A445CD493}">
      <dgm:prSet phldrT="[Text]"/>
      <dgm:spPr/>
      <dgm:t>
        <a:bodyPr/>
        <a:lstStyle/>
        <a:p>
          <a:r>
            <a:rPr lang="en-US" dirty="0" smtClean="0"/>
            <a:t>Comment 1</a:t>
          </a:r>
          <a:endParaRPr lang="en-US" dirty="0"/>
        </a:p>
      </dgm:t>
    </dgm:pt>
    <dgm:pt modelId="{4AFEAE70-BB6B-0E41-8E9D-13FCE046413C}" type="parTrans" cxnId="{9C2F912A-FE6E-CB46-8100-B24F2716B372}">
      <dgm:prSet/>
      <dgm:spPr/>
      <dgm:t>
        <a:bodyPr/>
        <a:lstStyle/>
        <a:p>
          <a:endParaRPr lang="en-US"/>
        </a:p>
      </dgm:t>
    </dgm:pt>
    <dgm:pt modelId="{25566CC1-24E4-E740-AEAA-CD4972890C6D}" type="sibTrans" cxnId="{9C2F912A-FE6E-CB46-8100-B24F2716B372}">
      <dgm:prSet/>
      <dgm:spPr/>
      <dgm:t>
        <a:bodyPr/>
        <a:lstStyle/>
        <a:p>
          <a:endParaRPr lang="en-US"/>
        </a:p>
      </dgm:t>
    </dgm:pt>
    <dgm:pt modelId="{4CC068B4-1393-E044-B5FD-E4EC7E063D11}">
      <dgm:prSet phldrT="[Text]"/>
      <dgm:spPr/>
      <dgm:t>
        <a:bodyPr/>
        <a:lstStyle/>
        <a:p>
          <a:r>
            <a:rPr lang="en-US" dirty="0" smtClean="0"/>
            <a:t>Feature 1</a:t>
          </a:r>
          <a:endParaRPr lang="en-US" dirty="0"/>
        </a:p>
      </dgm:t>
    </dgm:pt>
    <dgm:pt modelId="{EF2C72C2-C9B7-C141-93D2-839537E38C36}" type="parTrans" cxnId="{143B03EB-2960-B344-B5DE-22F86D2447C3}">
      <dgm:prSet/>
      <dgm:spPr/>
      <dgm:t>
        <a:bodyPr/>
        <a:lstStyle/>
        <a:p>
          <a:endParaRPr lang="en-US"/>
        </a:p>
      </dgm:t>
    </dgm:pt>
    <dgm:pt modelId="{6AA61B08-44B1-C942-BEF8-76BB340943D7}" type="sibTrans" cxnId="{143B03EB-2960-B344-B5DE-22F86D2447C3}">
      <dgm:prSet/>
      <dgm:spPr/>
      <dgm:t>
        <a:bodyPr/>
        <a:lstStyle/>
        <a:p>
          <a:endParaRPr lang="en-US"/>
        </a:p>
      </dgm:t>
    </dgm:pt>
    <dgm:pt modelId="{F153C15B-D371-984D-9A23-7FCC395C95BF}">
      <dgm:prSet phldrT="[Text]"/>
      <dgm:spPr/>
      <dgm:t>
        <a:bodyPr/>
        <a:lstStyle/>
        <a:p>
          <a:r>
            <a:rPr lang="en-US" dirty="0" smtClean="0"/>
            <a:t>Feature 2</a:t>
          </a:r>
          <a:endParaRPr lang="en-US" dirty="0"/>
        </a:p>
      </dgm:t>
    </dgm:pt>
    <dgm:pt modelId="{10980496-3B4A-D24C-8E91-64D70B471FA8}" type="parTrans" cxnId="{3FBBBCB6-5F0B-354C-8FFB-DD9060C9CF9F}">
      <dgm:prSet/>
      <dgm:spPr/>
      <dgm:t>
        <a:bodyPr/>
        <a:lstStyle/>
        <a:p>
          <a:endParaRPr lang="en-US"/>
        </a:p>
      </dgm:t>
    </dgm:pt>
    <dgm:pt modelId="{767CC6E5-5D25-C444-BA92-324C7DA2077B}" type="sibTrans" cxnId="{3FBBBCB6-5F0B-354C-8FFB-DD9060C9CF9F}">
      <dgm:prSet/>
      <dgm:spPr/>
      <dgm:t>
        <a:bodyPr/>
        <a:lstStyle/>
        <a:p>
          <a:endParaRPr lang="en-US"/>
        </a:p>
      </dgm:t>
    </dgm:pt>
    <dgm:pt modelId="{00EE2640-1BCD-8448-A3E5-BC4B3A0398F3}">
      <dgm:prSet phldrT="[Text]"/>
      <dgm:spPr/>
      <dgm:t>
        <a:bodyPr/>
        <a:lstStyle/>
        <a:p>
          <a:r>
            <a:rPr lang="en-US" dirty="0" smtClean="0"/>
            <a:t>Comment 2</a:t>
          </a:r>
          <a:endParaRPr lang="en-US" dirty="0"/>
        </a:p>
      </dgm:t>
    </dgm:pt>
    <dgm:pt modelId="{C46066F4-6B32-D546-83FC-047F03F32F56}" type="parTrans" cxnId="{DD721706-F5A1-7042-BF79-4D6C52778227}">
      <dgm:prSet/>
      <dgm:spPr/>
      <dgm:t>
        <a:bodyPr/>
        <a:lstStyle/>
        <a:p>
          <a:endParaRPr lang="en-US"/>
        </a:p>
      </dgm:t>
    </dgm:pt>
    <dgm:pt modelId="{C4324A9A-ACDD-2948-9B60-ECF4FEECFF1A}" type="sibTrans" cxnId="{DD721706-F5A1-7042-BF79-4D6C52778227}">
      <dgm:prSet/>
      <dgm:spPr/>
      <dgm:t>
        <a:bodyPr/>
        <a:lstStyle/>
        <a:p>
          <a:endParaRPr lang="en-US"/>
        </a:p>
      </dgm:t>
    </dgm:pt>
    <dgm:pt modelId="{6596C02D-129A-9A41-81F8-943DFF6A3F5C}">
      <dgm:prSet phldrT="[Text]"/>
      <dgm:spPr/>
      <dgm:t>
        <a:bodyPr/>
        <a:lstStyle/>
        <a:p>
          <a:r>
            <a:rPr lang="en-US" dirty="0" smtClean="0"/>
            <a:t>Feature 1</a:t>
          </a:r>
          <a:endParaRPr lang="en-US" dirty="0"/>
        </a:p>
      </dgm:t>
    </dgm:pt>
    <dgm:pt modelId="{3461309F-79C4-4C4D-9ACC-610DC42A0416}" type="parTrans" cxnId="{12B1DB9F-2E3E-4849-98D9-4A8E4BFA655C}">
      <dgm:prSet/>
      <dgm:spPr/>
      <dgm:t>
        <a:bodyPr/>
        <a:lstStyle/>
        <a:p>
          <a:endParaRPr lang="en-US"/>
        </a:p>
      </dgm:t>
    </dgm:pt>
    <dgm:pt modelId="{708E818A-EA4B-F044-A256-C54DA5867E9E}" type="sibTrans" cxnId="{12B1DB9F-2E3E-4849-98D9-4A8E4BFA655C}">
      <dgm:prSet/>
      <dgm:spPr/>
      <dgm:t>
        <a:bodyPr/>
        <a:lstStyle/>
        <a:p>
          <a:endParaRPr lang="en-US"/>
        </a:p>
      </dgm:t>
    </dgm:pt>
    <dgm:pt modelId="{C5417C73-4FE5-3347-B195-78FBB4A5C843}">
      <dgm:prSet phldrT="[Text]"/>
      <dgm:spPr/>
      <dgm:t>
        <a:bodyPr/>
        <a:lstStyle/>
        <a:p>
          <a:r>
            <a:rPr lang="en-US" dirty="0" smtClean="0"/>
            <a:t>Comment 3</a:t>
          </a:r>
          <a:endParaRPr lang="en-US" dirty="0"/>
        </a:p>
      </dgm:t>
    </dgm:pt>
    <dgm:pt modelId="{3048BE82-4FFD-544B-AA73-467906071658}" type="parTrans" cxnId="{16BA04AF-8572-C44F-A085-778BC19BB7B3}">
      <dgm:prSet/>
      <dgm:spPr/>
      <dgm:t>
        <a:bodyPr/>
        <a:lstStyle/>
        <a:p>
          <a:endParaRPr lang="en-US"/>
        </a:p>
      </dgm:t>
    </dgm:pt>
    <dgm:pt modelId="{5BD243A2-504F-FE47-85A5-BD2B10AAE601}" type="sibTrans" cxnId="{16BA04AF-8572-C44F-A085-778BC19BB7B3}">
      <dgm:prSet/>
      <dgm:spPr/>
      <dgm:t>
        <a:bodyPr/>
        <a:lstStyle/>
        <a:p>
          <a:endParaRPr lang="en-US"/>
        </a:p>
      </dgm:t>
    </dgm:pt>
    <dgm:pt modelId="{B4954F6D-1409-7C4C-8C7A-B6D0A4E41E13}">
      <dgm:prSet phldrT="[Text]"/>
      <dgm:spPr/>
      <dgm:t>
        <a:bodyPr/>
        <a:lstStyle/>
        <a:p>
          <a:r>
            <a:rPr lang="en-US" dirty="0" smtClean="0"/>
            <a:t>Feature 1</a:t>
          </a:r>
          <a:endParaRPr lang="en-US" dirty="0"/>
        </a:p>
      </dgm:t>
    </dgm:pt>
    <dgm:pt modelId="{A63C3552-B84E-E848-A3DF-B4D7C2EE4760}" type="parTrans" cxnId="{40E06BF6-00A5-B74F-9392-AD8C98AAFC17}">
      <dgm:prSet/>
      <dgm:spPr/>
      <dgm:t>
        <a:bodyPr/>
        <a:lstStyle/>
        <a:p>
          <a:endParaRPr lang="en-US"/>
        </a:p>
      </dgm:t>
    </dgm:pt>
    <dgm:pt modelId="{B32EE065-4B24-D840-8AF5-FDCFB3B982B8}" type="sibTrans" cxnId="{40E06BF6-00A5-B74F-9392-AD8C98AAFC17}">
      <dgm:prSet/>
      <dgm:spPr/>
      <dgm:t>
        <a:bodyPr/>
        <a:lstStyle/>
        <a:p>
          <a:endParaRPr lang="en-US"/>
        </a:p>
      </dgm:t>
    </dgm:pt>
    <dgm:pt modelId="{A00E63FA-9D94-FA44-87E7-92861EB61E75}">
      <dgm:prSet/>
      <dgm:spPr/>
      <dgm:t>
        <a:bodyPr/>
        <a:lstStyle/>
        <a:p>
          <a:r>
            <a:rPr lang="en-US" dirty="0" smtClean="0"/>
            <a:t>Feature 2</a:t>
          </a:r>
          <a:endParaRPr lang="en-US" dirty="0"/>
        </a:p>
      </dgm:t>
    </dgm:pt>
    <dgm:pt modelId="{8ABC2D66-338D-CF45-B237-A6B76B958E07}" type="parTrans" cxnId="{EEA10887-9EE1-B841-8BEE-7E2E95012AD1}">
      <dgm:prSet/>
      <dgm:spPr/>
      <dgm:t>
        <a:bodyPr/>
        <a:lstStyle/>
        <a:p>
          <a:endParaRPr lang="en-US"/>
        </a:p>
      </dgm:t>
    </dgm:pt>
    <dgm:pt modelId="{32444BBC-ED19-A14B-8C13-32756229F154}" type="sibTrans" cxnId="{EEA10887-9EE1-B841-8BEE-7E2E95012AD1}">
      <dgm:prSet/>
      <dgm:spPr/>
      <dgm:t>
        <a:bodyPr/>
        <a:lstStyle/>
        <a:p>
          <a:endParaRPr lang="en-US"/>
        </a:p>
      </dgm:t>
    </dgm:pt>
    <dgm:pt modelId="{F1595117-B3D7-D548-BAC9-CD65DF70967C}">
      <dgm:prSet/>
      <dgm:spPr/>
      <dgm:t>
        <a:bodyPr/>
        <a:lstStyle/>
        <a:p>
          <a:r>
            <a:rPr lang="en-US" dirty="0" smtClean="0"/>
            <a:t>Feature 2</a:t>
          </a:r>
          <a:endParaRPr lang="en-US" dirty="0"/>
        </a:p>
      </dgm:t>
    </dgm:pt>
    <dgm:pt modelId="{A806C98B-9C64-EE4A-916B-A1CDBF660D2C}" type="parTrans" cxnId="{CBF35537-EF85-E346-B1B6-5B8E4377CD0B}">
      <dgm:prSet/>
      <dgm:spPr/>
      <dgm:t>
        <a:bodyPr/>
        <a:lstStyle/>
        <a:p>
          <a:endParaRPr lang="en-US"/>
        </a:p>
      </dgm:t>
    </dgm:pt>
    <dgm:pt modelId="{A05AFD02-1D44-FC4E-9157-038A543E2FA2}" type="sibTrans" cxnId="{CBF35537-EF85-E346-B1B6-5B8E4377CD0B}">
      <dgm:prSet/>
      <dgm:spPr/>
      <dgm:t>
        <a:bodyPr/>
        <a:lstStyle/>
        <a:p>
          <a:endParaRPr lang="en-US"/>
        </a:p>
      </dgm:t>
    </dgm:pt>
    <dgm:pt modelId="{2B494E29-51D7-6946-9034-D5E5DB4AD753}">
      <dgm:prSet phldrT="[Text]"/>
      <dgm:spPr/>
      <dgm:t>
        <a:bodyPr/>
        <a:lstStyle/>
        <a:p>
          <a:r>
            <a:rPr lang="en-US" dirty="0" smtClean="0"/>
            <a:t>Time features</a:t>
          </a:r>
          <a:endParaRPr lang="en-US" dirty="0"/>
        </a:p>
      </dgm:t>
    </dgm:pt>
    <dgm:pt modelId="{70C617BF-AEA8-CF45-8334-2815780C214A}" type="parTrans" cxnId="{7DB6DEB7-C418-094A-A7F1-24FE778F6321}">
      <dgm:prSet/>
      <dgm:spPr/>
      <dgm:t>
        <a:bodyPr/>
        <a:lstStyle/>
        <a:p>
          <a:endParaRPr lang="en-US"/>
        </a:p>
      </dgm:t>
    </dgm:pt>
    <dgm:pt modelId="{74099920-6D7A-B846-BAAC-B6992AE2DE45}" type="sibTrans" cxnId="{7DB6DEB7-C418-094A-A7F1-24FE778F6321}">
      <dgm:prSet/>
      <dgm:spPr/>
      <dgm:t>
        <a:bodyPr/>
        <a:lstStyle/>
        <a:p>
          <a:endParaRPr lang="en-US"/>
        </a:p>
      </dgm:t>
    </dgm:pt>
    <dgm:pt modelId="{B09893E2-F9F9-C340-8204-94B3FA3E27A1}">
      <dgm:prSet/>
      <dgm:spPr/>
      <dgm:t>
        <a:bodyPr/>
        <a:lstStyle/>
        <a:p>
          <a:r>
            <a:rPr lang="en-US" dirty="0" smtClean="0"/>
            <a:t>Time features</a:t>
          </a:r>
          <a:endParaRPr lang="en-US" dirty="0"/>
        </a:p>
      </dgm:t>
    </dgm:pt>
    <dgm:pt modelId="{76B4FDEB-CD2F-B640-88B2-620EF9329C6A}" type="parTrans" cxnId="{937BAC97-6C30-CC45-80EA-AAF7D7D789D5}">
      <dgm:prSet/>
      <dgm:spPr/>
      <dgm:t>
        <a:bodyPr/>
        <a:lstStyle/>
        <a:p>
          <a:endParaRPr lang="en-US"/>
        </a:p>
      </dgm:t>
    </dgm:pt>
    <dgm:pt modelId="{EAF30DF9-B48C-C14A-889E-7930950135E6}" type="sibTrans" cxnId="{937BAC97-6C30-CC45-80EA-AAF7D7D789D5}">
      <dgm:prSet/>
      <dgm:spPr/>
      <dgm:t>
        <a:bodyPr/>
        <a:lstStyle/>
        <a:p>
          <a:endParaRPr lang="en-US"/>
        </a:p>
      </dgm:t>
    </dgm:pt>
    <dgm:pt modelId="{C7CA0755-B8F7-834D-8DB5-B1727E1A5C6B}">
      <dgm:prSet/>
      <dgm:spPr/>
      <dgm:t>
        <a:bodyPr/>
        <a:lstStyle/>
        <a:p>
          <a:r>
            <a:rPr lang="en-US" dirty="0" smtClean="0"/>
            <a:t>Time features</a:t>
          </a:r>
          <a:endParaRPr lang="en-US" dirty="0"/>
        </a:p>
      </dgm:t>
    </dgm:pt>
    <dgm:pt modelId="{3B74D5E6-B766-8B4B-B500-599AFD8401AF}" type="parTrans" cxnId="{72B5D504-94CE-F24F-9B1C-9141BC4A682C}">
      <dgm:prSet/>
      <dgm:spPr/>
      <dgm:t>
        <a:bodyPr/>
        <a:lstStyle/>
        <a:p>
          <a:endParaRPr lang="en-US"/>
        </a:p>
      </dgm:t>
    </dgm:pt>
    <dgm:pt modelId="{F5C857C7-67AB-0F49-8BFC-6E7DDF2F8A36}" type="sibTrans" cxnId="{72B5D504-94CE-F24F-9B1C-9141BC4A682C}">
      <dgm:prSet/>
      <dgm:spPr/>
      <dgm:t>
        <a:bodyPr/>
        <a:lstStyle/>
        <a:p>
          <a:endParaRPr lang="en-US"/>
        </a:p>
      </dgm:t>
    </dgm:pt>
    <dgm:pt modelId="{F7F7C313-0E35-2449-8CA9-EDC3865D14BC}" type="pres">
      <dgm:prSet presAssocID="{85B7F537-7B93-1A45-8D95-EB9B0552CA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D0A756-EC18-0C41-AC50-D6D6E35ACADE}" type="pres">
      <dgm:prSet presAssocID="{EF47E4D3-EDC0-BC4F-B9C8-ED4A445CD493}" presName="linNode" presStyleCnt="0"/>
      <dgm:spPr/>
    </dgm:pt>
    <dgm:pt modelId="{FB89A3AB-C19C-EF46-A651-898DCF1FD61D}" type="pres">
      <dgm:prSet presAssocID="{EF47E4D3-EDC0-BC4F-B9C8-ED4A445CD493}" presName="parentText" presStyleLbl="node1" presStyleIdx="0" presStyleCnt="3" custScaleX="220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5AE6A-ADB9-A643-90E2-D62806479A43}" type="pres">
      <dgm:prSet presAssocID="{EF47E4D3-EDC0-BC4F-B9C8-ED4A445CD49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A0172-B8A6-494B-A64E-4D436446C5FB}" type="pres">
      <dgm:prSet presAssocID="{25566CC1-24E4-E740-AEAA-CD4972890C6D}" presName="sp" presStyleCnt="0"/>
      <dgm:spPr/>
    </dgm:pt>
    <dgm:pt modelId="{A7AE6796-E49A-9348-A653-533CD4B340CA}" type="pres">
      <dgm:prSet presAssocID="{00EE2640-1BCD-8448-A3E5-BC4B3A0398F3}" presName="linNode" presStyleCnt="0"/>
      <dgm:spPr/>
    </dgm:pt>
    <dgm:pt modelId="{7AB6B88A-2E73-1145-9D6E-B3564B96AA8F}" type="pres">
      <dgm:prSet presAssocID="{00EE2640-1BCD-8448-A3E5-BC4B3A0398F3}" presName="parentText" presStyleLbl="node1" presStyleIdx="1" presStyleCnt="3" custScaleX="220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4D82F-BAEA-1945-A761-ACAF03EB5DD9}" type="pres">
      <dgm:prSet presAssocID="{00EE2640-1BCD-8448-A3E5-BC4B3A0398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B884C-649D-7041-BFF0-87B6FDDC34C7}" type="pres">
      <dgm:prSet presAssocID="{C4324A9A-ACDD-2948-9B60-ECF4FEECFF1A}" presName="sp" presStyleCnt="0"/>
      <dgm:spPr/>
    </dgm:pt>
    <dgm:pt modelId="{E9084900-C6C3-4A40-957B-172D4CDF67BC}" type="pres">
      <dgm:prSet presAssocID="{C5417C73-4FE5-3347-B195-78FBB4A5C843}" presName="linNode" presStyleCnt="0"/>
      <dgm:spPr/>
    </dgm:pt>
    <dgm:pt modelId="{84457321-3AC6-0347-927A-A522ED2B8448}" type="pres">
      <dgm:prSet presAssocID="{C5417C73-4FE5-3347-B195-78FBB4A5C843}" presName="parentText" presStyleLbl="node1" presStyleIdx="2" presStyleCnt="3" custScaleX="220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F67A6-5C2F-7C4E-9855-5FE580D18BCD}" type="pres">
      <dgm:prSet presAssocID="{C5417C73-4FE5-3347-B195-78FBB4A5C84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B03EB-2960-B344-B5DE-22F86D2447C3}" srcId="{EF47E4D3-EDC0-BC4F-B9C8-ED4A445CD493}" destId="{4CC068B4-1393-E044-B5FD-E4EC7E063D11}" srcOrd="0" destOrd="0" parTransId="{EF2C72C2-C9B7-C141-93D2-839537E38C36}" sibTransId="{6AA61B08-44B1-C942-BEF8-76BB340943D7}"/>
    <dgm:cxn modelId="{16BA04AF-8572-C44F-A085-778BC19BB7B3}" srcId="{85B7F537-7B93-1A45-8D95-EB9B0552CA35}" destId="{C5417C73-4FE5-3347-B195-78FBB4A5C843}" srcOrd="2" destOrd="0" parTransId="{3048BE82-4FFD-544B-AA73-467906071658}" sibTransId="{5BD243A2-504F-FE47-85A5-BD2B10AAE601}"/>
    <dgm:cxn modelId="{CB7BE964-8051-6642-BA7B-DC616BFEC9BE}" type="presOf" srcId="{6596C02D-129A-9A41-81F8-943DFF6A3F5C}" destId="{A994D82F-BAEA-1945-A761-ACAF03EB5DD9}" srcOrd="0" destOrd="0" presId="urn:microsoft.com/office/officeart/2005/8/layout/vList5"/>
    <dgm:cxn modelId="{CBF35537-EF85-E346-B1B6-5B8E4377CD0B}" srcId="{C5417C73-4FE5-3347-B195-78FBB4A5C843}" destId="{F1595117-B3D7-D548-BAC9-CD65DF70967C}" srcOrd="1" destOrd="0" parTransId="{A806C98B-9C64-EE4A-916B-A1CDBF660D2C}" sibTransId="{A05AFD02-1D44-FC4E-9157-038A543E2FA2}"/>
    <dgm:cxn modelId="{3FBBBCB6-5F0B-354C-8FFB-DD9060C9CF9F}" srcId="{EF47E4D3-EDC0-BC4F-B9C8-ED4A445CD493}" destId="{F153C15B-D371-984D-9A23-7FCC395C95BF}" srcOrd="1" destOrd="0" parTransId="{10980496-3B4A-D24C-8E91-64D70B471FA8}" sibTransId="{767CC6E5-5D25-C444-BA92-324C7DA2077B}"/>
    <dgm:cxn modelId="{CEB31B06-FC61-D349-A9F3-4121D721C307}" type="presOf" srcId="{A00E63FA-9D94-FA44-87E7-92861EB61E75}" destId="{A994D82F-BAEA-1945-A761-ACAF03EB5DD9}" srcOrd="0" destOrd="1" presId="urn:microsoft.com/office/officeart/2005/8/layout/vList5"/>
    <dgm:cxn modelId="{8DF323EE-048F-0747-98E2-49DC3C3F2AD7}" type="presOf" srcId="{F1595117-B3D7-D548-BAC9-CD65DF70967C}" destId="{E44F67A6-5C2F-7C4E-9855-5FE580D18BCD}" srcOrd="0" destOrd="1" presId="urn:microsoft.com/office/officeart/2005/8/layout/vList5"/>
    <dgm:cxn modelId="{EEA10887-9EE1-B841-8BEE-7E2E95012AD1}" srcId="{00EE2640-1BCD-8448-A3E5-BC4B3A0398F3}" destId="{A00E63FA-9D94-FA44-87E7-92861EB61E75}" srcOrd="1" destOrd="0" parTransId="{8ABC2D66-338D-CF45-B237-A6B76B958E07}" sibTransId="{32444BBC-ED19-A14B-8C13-32756229F154}"/>
    <dgm:cxn modelId="{89A7FAAF-FA65-C346-822C-1A04B0D7CB48}" type="presOf" srcId="{F153C15B-D371-984D-9A23-7FCC395C95BF}" destId="{A9E5AE6A-ADB9-A643-90E2-D62806479A43}" srcOrd="0" destOrd="1" presId="urn:microsoft.com/office/officeart/2005/8/layout/vList5"/>
    <dgm:cxn modelId="{0305C4F8-FF4D-F141-83CF-F4F1A9FF0F68}" type="presOf" srcId="{C5417C73-4FE5-3347-B195-78FBB4A5C843}" destId="{84457321-3AC6-0347-927A-A522ED2B8448}" srcOrd="0" destOrd="0" presId="urn:microsoft.com/office/officeart/2005/8/layout/vList5"/>
    <dgm:cxn modelId="{DD721706-F5A1-7042-BF79-4D6C52778227}" srcId="{85B7F537-7B93-1A45-8D95-EB9B0552CA35}" destId="{00EE2640-1BCD-8448-A3E5-BC4B3A0398F3}" srcOrd="1" destOrd="0" parTransId="{C46066F4-6B32-D546-83FC-047F03F32F56}" sibTransId="{C4324A9A-ACDD-2948-9B60-ECF4FEECFF1A}"/>
    <dgm:cxn modelId="{4A0AB070-0CDD-D64C-BD52-F7FEB0071AF4}" type="presOf" srcId="{EF47E4D3-EDC0-BC4F-B9C8-ED4A445CD493}" destId="{FB89A3AB-C19C-EF46-A651-898DCF1FD61D}" srcOrd="0" destOrd="0" presId="urn:microsoft.com/office/officeart/2005/8/layout/vList5"/>
    <dgm:cxn modelId="{9382C250-F5FF-C24C-A214-E768C5B9EA61}" type="presOf" srcId="{B4954F6D-1409-7C4C-8C7A-B6D0A4E41E13}" destId="{E44F67A6-5C2F-7C4E-9855-5FE580D18BCD}" srcOrd="0" destOrd="0" presId="urn:microsoft.com/office/officeart/2005/8/layout/vList5"/>
    <dgm:cxn modelId="{9C2F912A-FE6E-CB46-8100-B24F2716B372}" srcId="{85B7F537-7B93-1A45-8D95-EB9B0552CA35}" destId="{EF47E4D3-EDC0-BC4F-B9C8-ED4A445CD493}" srcOrd="0" destOrd="0" parTransId="{4AFEAE70-BB6B-0E41-8E9D-13FCE046413C}" sibTransId="{25566CC1-24E4-E740-AEAA-CD4972890C6D}"/>
    <dgm:cxn modelId="{7DB6DEB7-C418-094A-A7F1-24FE778F6321}" srcId="{EF47E4D3-EDC0-BC4F-B9C8-ED4A445CD493}" destId="{2B494E29-51D7-6946-9034-D5E5DB4AD753}" srcOrd="2" destOrd="0" parTransId="{70C617BF-AEA8-CF45-8334-2815780C214A}" sibTransId="{74099920-6D7A-B846-BAAC-B6992AE2DE45}"/>
    <dgm:cxn modelId="{937BAC97-6C30-CC45-80EA-AAF7D7D789D5}" srcId="{00EE2640-1BCD-8448-A3E5-BC4B3A0398F3}" destId="{B09893E2-F9F9-C340-8204-94B3FA3E27A1}" srcOrd="2" destOrd="0" parTransId="{76B4FDEB-CD2F-B640-88B2-620EF9329C6A}" sibTransId="{EAF30DF9-B48C-C14A-889E-7930950135E6}"/>
    <dgm:cxn modelId="{E3284D9F-9BAD-8544-B396-92ADFF4AAC79}" type="presOf" srcId="{85B7F537-7B93-1A45-8D95-EB9B0552CA35}" destId="{F7F7C313-0E35-2449-8CA9-EDC3865D14BC}" srcOrd="0" destOrd="0" presId="urn:microsoft.com/office/officeart/2005/8/layout/vList5"/>
    <dgm:cxn modelId="{12B1DB9F-2E3E-4849-98D9-4A8E4BFA655C}" srcId="{00EE2640-1BCD-8448-A3E5-BC4B3A0398F3}" destId="{6596C02D-129A-9A41-81F8-943DFF6A3F5C}" srcOrd="0" destOrd="0" parTransId="{3461309F-79C4-4C4D-9ACC-610DC42A0416}" sibTransId="{708E818A-EA4B-F044-A256-C54DA5867E9E}"/>
    <dgm:cxn modelId="{9224F7A9-E3D8-CD40-8002-FC5E413AC928}" type="presOf" srcId="{B09893E2-F9F9-C340-8204-94B3FA3E27A1}" destId="{A994D82F-BAEA-1945-A761-ACAF03EB5DD9}" srcOrd="0" destOrd="2" presId="urn:microsoft.com/office/officeart/2005/8/layout/vList5"/>
    <dgm:cxn modelId="{40E06BF6-00A5-B74F-9392-AD8C98AAFC17}" srcId="{C5417C73-4FE5-3347-B195-78FBB4A5C843}" destId="{B4954F6D-1409-7C4C-8C7A-B6D0A4E41E13}" srcOrd="0" destOrd="0" parTransId="{A63C3552-B84E-E848-A3DF-B4D7C2EE4760}" sibTransId="{B32EE065-4B24-D840-8AF5-FDCFB3B982B8}"/>
    <dgm:cxn modelId="{835E6F96-053A-9E40-9409-4F986D336DD7}" type="presOf" srcId="{4CC068B4-1393-E044-B5FD-E4EC7E063D11}" destId="{A9E5AE6A-ADB9-A643-90E2-D62806479A43}" srcOrd="0" destOrd="0" presId="urn:microsoft.com/office/officeart/2005/8/layout/vList5"/>
    <dgm:cxn modelId="{291CB407-1DBF-8940-8D15-6F19958A2495}" type="presOf" srcId="{2B494E29-51D7-6946-9034-D5E5DB4AD753}" destId="{A9E5AE6A-ADB9-A643-90E2-D62806479A43}" srcOrd="0" destOrd="2" presId="urn:microsoft.com/office/officeart/2005/8/layout/vList5"/>
    <dgm:cxn modelId="{72B5D504-94CE-F24F-9B1C-9141BC4A682C}" srcId="{C5417C73-4FE5-3347-B195-78FBB4A5C843}" destId="{C7CA0755-B8F7-834D-8DB5-B1727E1A5C6B}" srcOrd="2" destOrd="0" parTransId="{3B74D5E6-B766-8B4B-B500-599AFD8401AF}" sibTransId="{F5C857C7-67AB-0F49-8BFC-6E7DDF2F8A36}"/>
    <dgm:cxn modelId="{EBAB1418-830C-1346-8C9D-A8063F1BC612}" type="presOf" srcId="{C7CA0755-B8F7-834D-8DB5-B1727E1A5C6B}" destId="{E44F67A6-5C2F-7C4E-9855-5FE580D18BCD}" srcOrd="0" destOrd="2" presId="urn:microsoft.com/office/officeart/2005/8/layout/vList5"/>
    <dgm:cxn modelId="{21DD04A0-B703-C140-9084-525D2EFDADAB}" type="presOf" srcId="{00EE2640-1BCD-8448-A3E5-BC4B3A0398F3}" destId="{7AB6B88A-2E73-1145-9D6E-B3564B96AA8F}" srcOrd="0" destOrd="0" presId="urn:microsoft.com/office/officeart/2005/8/layout/vList5"/>
    <dgm:cxn modelId="{A78EBD4E-7B6F-C143-A188-12CAC1C271D3}" type="presParOf" srcId="{F7F7C313-0E35-2449-8CA9-EDC3865D14BC}" destId="{8DD0A756-EC18-0C41-AC50-D6D6E35ACADE}" srcOrd="0" destOrd="0" presId="urn:microsoft.com/office/officeart/2005/8/layout/vList5"/>
    <dgm:cxn modelId="{F0C2852D-95C1-E041-A5D0-45D4908A430B}" type="presParOf" srcId="{8DD0A756-EC18-0C41-AC50-D6D6E35ACADE}" destId="{FB89A3AB-C19C-EF46-A651-898DCF1FD61D}" srcOrd="0" destOrd="0" presId="urn:microsoft.com/office/officeart/2005/8/layout/vList5"/>
    <dgm:cxn modelId="{D7CC125D-EBE2-F14B-8F05-FCA83DFCA8AC}" type="presParOf" srcId="{8DD0A756-EC18-0C41-AC50-D6D6E35ACADE}" destId="{A9E5AE6A-ADB9-A643-90E2-D62806479A43}" srcOrd="1" destOrd="0" presId="urn:microsoft.com/office/officeart/2005/8/layout/vList5"/>
    <dgm:cxn modelId="{79650109-9497-C44B-AD98-A5F5831A3C8A}" type="presParOf" srcId="{F7F7C313-0E35-2449-8CA9-EDC3865D14BC}" destId="{1D2A0172-B8A6-494B-A64E-4D436446C5FB}" srcOrd="1" destOrd="0" presId="urn:microsoft.com/office/officeart/2005/8/layout/vList5"/>
    <dgm:cxn modelId="{EA56ECB8-7D57-0E46-AEC4-9934B88B575D}" type="presParOf" srcId="{F7F7C313-0E35-2449-8CA9-EDC3865D14BC}" destId="{A7AE6796-E49A-9348-A653-533CD4B340CA}" srcOrd="2" destOrd="0" presId="urn:microsoft.com/office/officeart/2005/8/layout/vList5"/>
    <dgm:cxn modelId="{B0467466-AD2E-A04E-A8FE-953FB6A33074}" type="presParOf" srcId="{A7AE6796-E49A-9348-A653-533CD4B340CA}" destId="{7AB6B88A-2E73-1145-9D6E-B3564B96AA8F}" srcOrd="0" destOrd="0" presId="urn:microsoft.com/office/officeart/2005/8/layout/vList5"/>
    <dgm:cxn modelId="{5F67651E-E8F7-844C-B9DF-DCCE2B893FC3}" type="presParOf" srcId="{A7AE6796-E49A-9348-A653-533CD4B340CA}" destId="{A994D82F-BAEA-1945-A761-ACAF03EB5DD9}" srcOrd="1" destOrd="0" presId="urn:microsoft.com/office/officeart/2005/8/layout/vList5"/>
    <dgm:cxn modelId="{BD08F047-D4F0-4840-BB34-C4D0759F8FF4}" type="presParOf" srcId="{F7F7C313-0E35-2449-8CA9-EDC3865D14BC}" destId="{9E9B884C-649D-7041-BFF0-87B6FDDC34C7}" srcOrd="3" destOrd="0" presId="urn:microsoft.com/office/officeart/2005/8/layout/vList5"/>
    <dgm:cxn modelId="{591D73E2-EA17-B14E-A15B-ED1C000B82A3}" type="presParOf" srcId="{F7F7C313-0E35-2449-8CA9-EDC3865D14BC}" destId="{E9084900-C6C3-4A40-957B-172D4CDF67BC}" srcOrd="4" destOrd="0" presId="urn:microsoft.com/office/officeart/2005/8/layout/vList5"/>
    <dgm:cxn modelId="{7D009951-258A-B84F-B2B5-E1FA2FD2993F}" type="presParOf" srcId="{E9084900-C6C3-4A40-957B-172D4CDF67BC}" destId="{84457321-3AC6-0347-927A-A522ED2B8448}" srcOrd="0" destOrd="0" presId="urn:microsoft.com/office/officeart/2005/8/layout/vList5"/>
    <dgm:cxn modelId="{977C1030-1D0E-8142-92C0-0DBB2921A2D8}" type="presParOf" srcId="{E9084900-C6C3-4A40-957B-172D4CDF67BC}" destId="{E44F67A6-5C2F-7C4E-9855-5FE580D18B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533CA6-BB56-234A-9847-C4479D4B40E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04F972-F44B-7747-B051-449C2B872148}">
      <dgm:prSet phldrT="[Text]"/>
      <dgm:spPr/>
      <dgm:t>
        <a:bodyPr/>
        <a:lstStyle/>
        <a:p>
          <a:r>
            <a:rPr lang="en-US" dirty="0" smtClean="0"/>
            <a:t>Case 1</a:t>
          </a:r>
          <a:endParaRPr lang="en-US" dirty="0"/>
        </a:p>
      </dgm:t>
    </dgm:pt>
    <dgm:pt modelId="{1788D97C-6DDA-D940-93DA-44C027D7FDD5}" type="parTrans" cxnId="{45146ACA-695F-B44B-8FAC-4B487B7BFDBF}">
      <dgm:prSet/>
      <dgm:spPr/>
      <dgm:t>
        <a:bodyPr/>
        <a:lstStyle/>
        <a:p>
          <a:endParaRPr lang="en-US"/>
        </a:p>
      </dgm:t>
    </dgm:pt>
    <dgm:pt modelId="{B018E0DE-3B0B-E94C-A825-842AECACD9B9}" type="sibTrans" cxnId="{45146ACA-695F-B44B-8FAC-4B487B7BFDBF}">
      <dgm:prSet/>
      <dgm:spPr/>
      <dgm:t>
        <a:bodyPr/>
        <a:lstStyle/>
        <a:p>
          <a:endParaRPr lang="en-US"/>
        </a:p>
      </dgm:t>
    </dgm:pt>
    <dgm:pt modelId="{97D62FC0-C595-F347-9E51-1ED64824FBC6}">
      <dgm:prSet phldrT="[Text]"/>
      <dgm:spPr/>
      <dgm:t>
        <a:bodyPr/>
        <a:lstStyle/>
        <a:p>
          <a:r>
            <a:rPr lang="en-US" dirty="0" smtClean="0"/>
            <a:t>Feature 1 (normalized distance)</a:t>
          </a:r>
          <a:endParaRPr lang="en-US" dirty="0"/>
        </a:p>
      </dgm:t>
    </dgm:pt>
    <dgm:pt modelId="{0B17DEE4-1912-9145-ABE7-9F52FC45EB45}" type="parTrans" cxnId="{5193F64D-4D4C-124F-AEF0-CF345D5EE42C}">
      <dgm:prSet/>
      <dgm:spPr/>
      <dgm:t>
        <a:bodyPr/>
        <a:lstStyle/>
        <a:p>
          <a:endParaRPr lang="en-US"/>
        </a:p>
      </dgm:t>
    </dgm:pt>
    <dgm:pt modelId="{B225AD14-A2F0-3B42-A13F-36ECB7FED7AB}" type="sibTrans" cxnId="{5193F64D-4D4C-124F-AEF0-CF345D5EE42C}">
      <dgm:prSet/>
      <dgm:spPr/>
      <dgm:t>
        <a:bodyPr/>
        <a:lstStyle/>
        <a:p>
          <a:endParaRPr lang="en-US"/>
        </a:p>
      </dgm:t>
    </dgm:pt>
    <dgm:pt modelId="{2D80BD56-38CE-594A-9FFB-2CF0C4D11BCF}">
      <dgm:prSet phldrT="[Text]"/>
      <dgm:spPr/>
      <dgm:t>
        <a:bodyPr/>
        <a:lstStyle/>
        <a:p>
          <a:r>
            <a:rPr lang="en-US" dirty="0" smtClean="0"/>
            <a:t>Feature 2 (normalized distance)</a:t>
          </a:r>
          <a:endParaRPr lang="en-US" dirty="0"/>
        </a:p>
      </dgm:t>
    </dgm:pt>
    <dgm:pt modelId="{41754A51-464E-5E4E-9BF2-61130EB9A9CF}" type="parTrans" cxnId="{E63EEBB1-F3FD-5645-933D-69BFEF7AB999}">
      <dgm:prSet/>
      <dgm:spPr/>
      <dgm:t>
        <a:bodyPr/>
        <a:lstStyle/>
        <a:p>
          <a:endParaRPr lang="en-US"/>
        </a:p>
      </dgm:t>
    </dgm:pt>
    <dgm:pt modelId="{D3091F98-314B-A146-9D6D-D1B90D260FCD}" type="sibTrans" cxnId="{E63EEBB1-F3FD-5645-933D-69BFEF7AB999}">
      <dgm:prSet/>
      <dgm:spPr/>
      <dgm:t>
        <a:bodyPr/>
        <a:lstStyle/>
        <a:p>
          <a:endParaRPr lang="en-US"/>
        </a:p>
      </dgm:t>
    </dgm:pt>
    <dgm:pt modelId="{54744FD3-ADA1-7146-A2E4-4792BB2BAEA5}">
      <dgm:prSet phldrT="[Text]"/>
      <dgm:spPr/>
      <dgm:t>
        <a:bodyPr/>
        <a:lstStyle/>
        <a:p>
          <a:r>
            <a:rPr lang="en-US" dirty="0" smtClean="0"/>
            <a:t>Time features (normalized distance)</a:t>
          </a:r>
          <a:endParaRPr lang="en-US" dirty="0"/>
        </a:p>
      </dgm:t>
    </dgm:pt>
    <dgm:pt modelId="{B3DF2DCB-0CC7-E448-AD90-F868B9347AF5}" type="parTrans" cxnId="{377D46E0-8875-6541-BEE4-90FDF477E6FD}">
      <dgm:prSet/>
      <dgm:spPr/>
      <dgm:t>
        <a:bodyPr/>
        <a:lstStyle/>
        <a:p>
          <a:endParaRPr lang="en-US"/>
        </a:p>
      </dgm:t>
    </dgm:pt>
    <dgm:pt modelId="{C04144D5-CF12-E443-AF5C-D115449A0CF8}" type="sibTrans" cxnId="{377D46E0-8875-6541-BEE4-90FDF477E6FD}">
      <dgm:prSet/>
      <dgm:spPr/>
      <dgm:t>
        <a:bodyPr/>
        <a:lstStyle/>
        <a:p>
          <a:endParaRPr lang="en-US"/>
        </a:p>
      </dgm:t>
    </dgm:pt>
    <dgm:pt modelId="{36B9175C-74A7-C946-890F-F47DDCD684D5}" type="pres">
      <dgm:prSet presAssocID="{4F533CA6-BB56-234A-9847-C4479D4B4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5827D3-4463-4D4F-B8EF-17D6BF291138}" type="pres">
      <dgm:prSet presAssocID="{DE04F972-F44B-7747-B051-449C2B872148}" presName="linNode" presStyleCnt="0"/>
      <dgm:spPr/>
    </dgm:pt>
    <dgm:pt modelId="{5D8F606A-34E5-F547-A282-7C671A84D7CB}" type="pres">
      <dgm:prSet presAssocID="{DE04F972-F44B-7747-B051-449C2B872148}" presName="parentText" presStyleLbl="node1" presStyleIdx="0" presStyleCnt="1" custScaleX="194929" custLinFactNeighborX="-11335" custLinFactNeighborY="-348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E3DD4-8713-A042-AD29-2949AD7C1AD9}" type="pres">
      <dgm:prSet presAssocID="{DE04F972-F44B-7747-B051-449C2B87214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BA766-4399-5C4B-A67D-6F4D34FEADE5}" type="presOf" srcId="{2D80BD56-38CE-594A-9FFB-2CF0C4D11BCF}" destId="{8CAE3DD4-8713-A042-AD29-2949AD7C1AD9}" srcOrd="0" destOrd="1" presId="urn:microsoft.com/office/officeart/2005/8/layout/vList5"/>
    <dgm:cxn modelId="{377D46E0-8875-6541-BEE4-90FDF477E6FD}" srcId="{DE04F972-F44B-7747-B051-449C2B872148}" destId="{54744FD3-ADA1-7146-A2E4-4792BB2BAEA5}" srcOrd="2" destOrd="0" parTransId="{B3DF2DCB-0CC7-E448-AD90-F868B9347AF5}" sibTransId="{C04144D5-CF12-E443-AF5C-D115449A0CF8}"/>
    <dgm:cxn modelId="{53AC8FBD-FC05-FC46-8B4C-174D5AC15707}" type="presOf" srcId="{DE04F972-F44B-7747-B051-449C2B872148}" destId="{5D8F606A-34E5-F547-A282-7C671A84D7CB}" srcOrd="0" destOrd="0" presId="urn:microsoft.com/office/officeart/2005/8/layout/vList5"/>
    <dgm:cxn modelId="{E32F1E83-434A-6242-BE44-74E1CB89462A}" type="presOf" srcId="{54744FD3-ADA1-7146-A2E4-4792BB2BAEA5}" destId="{8CAE3DD4-8713-A042-AD29-2949AD7C1AD9}" srcOrd="0" destOrd="2" presId="urn:microsoft.com/office/officeart/2005/8/layout/vList5"/>
    <dgm:cxn modelId="{45146ACA-695F-B44B-8FAC-4B487B7BFDBF}" srcId="{4F533CA6-BB56-234A-9847-C4479D4B40EE}" destId="{DE04F972-F44B-7747-B051-449C2B872148}" srcOrd="0" destOrd="0" parTransId="{1788D97C-6DDA-D940-93DA-44C027D7FDD5}" sibTransId="{B018E0DE-3B0B-E94C-A825-842AECACD9B9}"/>
    <dgm:cxn modelId="{E63EEBB1-F3FD-5645-933D-69BFEF7AB999}" srcId="{DE04F972-F44B-7747-B051-449C2B872148}" destId="{2D80BD56-38CE-594A-9FFB-2CF0C4D11BCF}" srcOrd="1" destOrd="0" parTransId="{41754A51-464E-5E4E-9BF2-61130EB9A9CF}" sibTransId="{D3091F98-314B-A146-9D6D-D1B90D260FCD}"/>
    <dgm:cxn modelId="{26D7EAC0-7E7F-8142-8718-67C173A36A8A}" type="presOf" srcId="{4F533CA6-BB56-234A-9847-C4479D4B40EE}" destId="{36B9175C-74A7-C946-890F-F47DDCD684D5}" srcOrd="0" destOrd="0" presId="urn:microsoft.com/office/officeart/2005/8/layout/vList5"/>
    <dgm:cxn modelId="{5193F64D-4D4C-124F-AEF0-CF345D5EE42C}" srcId="{DE04F972-F44B-7747-B051-449C2B872148}" destId="{97D62FC0-C595-F347-9E51-1ED64824FBC6}" srcOrd="0" destOrd="0" parTransId="{0B17DEE4-1912-9145-ABE7-9F52FC45EB45}" sibTransId="{B225AD14-A2F0-3B42-A13F-36ECB7FED7AB}"/>
    <dgm:cxn modelId="{26DA61DB-24A7-AC4B-A39B-5C526FD6B3AC}" type="presOf" srcId="{97D62FC0-C595-F347-9E51-1ED64824FBC6}" destId="{8CAE3DD4-8713-A042-AD29-2949AD7C1AD9}" srcOrd="0" destOrd="0" presId="urn:microsoft.com/office/officeart/2005/8/layout/vList5"/>
    <dgm:cxn modelId="{FD981FBE-62AC-B142-B205-5C748381E8EE}" type="presParOf" srcId="{36B9175C-74A7-C946-890F-F47DDCD684D5}" destId="{6A5827D3-4463-4D4F-B8EF-17D6BF291138}" srcOrd="0" destOrd="0" presId="urn:microsoft.com/office/officeart/2005/8/layout/vList5"/>
    <dgm:cxn modelId="{62E85650-ADCF-DC47-A735-C59D817EBC05}" type="presParOf" srcId="{6A5827D3-4463-4D4F-B8EF-17D6BF291138}" destId="{5D8F606A-34E5-F547-A282-7C671A84D7CB}" srcOrd="0" destOrd="0" presId="urn:microsoft.com/office/officeart/2005/8/layout/vList5"/>
    <dgm:cxn modelId="{57A74CB6-4B4F-C84B-BDA1-4351F67C021B}" type="presParOf" srcId="{6A5827D3-4463-4D4F-B8EF-17D6BF291138}" destId="{8CAE3DD4-8713-A042-AD29-2949AD7C1A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B7F537-7B93-1A45-8D95-EB9B0552CA3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47E4D3-EDC0-BC4F-B9C8-ED4A445CD493}">
      <dgm:prSet phldrT="[Text]"/>
      <dgm:spPr/>
      <dgm:t>
        <a:bodyPr/>
        <a:lstStyle/>
        <a:p>
          <a:r>
            <a:rPr lang="en-US" dirty="0" smtClean="0"/>
            <a:t>Comment 1</a:t>
          </a:r>
          <a:endParaRPr lang="en-US" dirty="0"/>
        </a:p>
      </dgm:t>
    </dgm:pt>
    <dgm:pt modelId="{4AFEAE70-BB6B-0E41-8E9D-13FCE046413C}" type="parTrans" cxnId="{9C2F912A-FE6E-CB46-8100-B24F2716B372}">
      <dgm:prSet/>
      <dgm:spPr/>
      <dgm:t>
        <a:bodyPr/>
        <a:lstStyle/>
        <a:p>
          <a:endParaRPr lang="en-US"/>
        </a:p>
      </dgm:t>
    </dgm:pt>
    <dgm:pt modelId="{25566CC1-24E4-E740-AEAA-CD4972890C6D}" type="sibTrans" cxnId="{9C2F912A-FE6E-CB46-8100-B24F2716B372}">
      <dgm:prSet/>
      <dgm:spPr/>
      <dgm:t>
        <a:bodyPr/>
        <a:lstStyle/>
        <a:p>
          <a:endParaRPr lang="en-US"/>
        </a:p>
      </dgm:t>
    </dgm:pt>
    <dgm:pt modelId="{4CC068B4-1393-E044-B5FD-E4EC7E063D11}">
      <dgm:prSet phldrT="[Text]"/>
      <dgm:spPr/>
      <dgm:t>
        <a:bodyPr/>
        <a:lstStyle/>
        <a:p>
          <a:r>
            <a:rPr lang="en-US" dirty="0" smtClean="0"/>
            <a:t>Feature 1</a:t>
          </a:r>
          <a:endParaRPr lang="en-US" dirty="0"/>
        </a:p>
      </dgm:t>
    </dgm:pt>
    <dgm:pt modelId="{EF2C72C2-C9B7-C141-93D2-839537E38C36}" type="parTrans" cxnId="{143B03EB-2960-B344-B5DE-22F86D2447C3}">
      <dgm:prSet/>
      <dgm:spPr/>
      <dgm:t>
        <a:bodyPr/>
        <a:lstStyle/>
        <a:p>
          <a:endParaRPr lang="en-US"/>
        </a:p>
      </dgm:t>
    </dgm:pt>
    <dgm:pt modelId="{6AA61B08-44B1-C942-BEF8-76BB340943D7}" type="sibTrans" cxnId="{143B03EB-2960-B344-B5DE-22F86D2447C3}">
      <dgm:prSet/>
      <dgm:spPr/>
      <dgm:t>
        <a:bodyPr/>
        <a:lstStyle/>
        <a:p>
          <a:endParaRPr lang="en-US"/>
        </a:p>
      </dgm:t>
    </dgm:pt>
    <dgm:pt modelId="{F153C15B-D371-984D-9A23-7FCC395C95BF}">
      <dgm:prSet phldrT="[Text]"/>
      <dgm:spPr/>
      <dgm:t>
        <a:bodyPr/>
        <a:lstStyle/>
        <a:p>
          <a:r>
            <a:rPr lang="en-US" dirty="0" smtClean="0"/>
            <a:t>Feature 2</a:t>
          </a:r>
          <a:endParaRPr lang="en-US" dirty="0"/>
        </a:p>
      </dgm:t>
    </dgm:pt>
    <dgm:pt modelId="{10980496-3B4A-D24C-8E91-64D70B471FA8}" type="parTrans" cxnId="{3FBBBCB6-5F0B-354C-8FFB-DD9060C9CF9F}">
      <dgm:prSet/>
      <dgm:spPr/>
      <dgm:t>
        <a:bodyPr/>
        <a:lstStyle/>
        <a:p>
          <a:endParaRPr lang="en-US"/>
        </a:p>
      </dgm:t>
    </dgm:pt>
    <dgm:pt modelId="{767CC6E5-5D25-C444-BA92-324C7DA2077B}" type="sibTrans" cxnId="{3FBBBCB6-5F0B-354C-8FFB-DD9060C9CF9F}">
      <dgm:prSet/>
      <dgm:spPr/>
      <dgm:t>
        <a:bodyPr/>
        <a:lstStyle/>
        <a:p>
          <a:endParaRPr lang="en-US"/>
        </a:p>
      </dgm:t>
    </dgm:pt>
    <dgm:pt modelId="{00EE2640-1BCD-8448-A3E5-BC4B3A0398F3}">
      <dgm:prSet phldrT="[Text]"/>
      <dgm:spPr/>
      <dgm:t>
        <a:bodyPr/>
        <a:lstStyle/>
        <a:p>
          <a:r>
            <a:rPr lang="en-US" dirty="0" smtClean="0"/>
            <a:t>Comment 2</a:t>
          </a:r>
          <a:endParaRPr lang="en-US" dirty="0"/>
        </a:p>
      </dgm:t>
    </dgm:pt>
    <dgm:pt modelId="{C46066F4-6B32-D546-83FC-047F03F32F56}" type="parTrans" cxnId="{DD721706-F5A1-7042-BF79-4D6C52778227}">
      <dgm:prSet/>
      <dgm:spPr/>
      <dgm:t>
        <a:bodyPr/>
        <a:lstStyle/>
        <a:p>
          <a:endParaRPr lang="en-US"/>
        </a:p>
      </dgm:t>
    </dgm:pt>
    <dgm:pt modelId="{C4324A9A-ACDD-2948-9B60-ECF4FEECFF1A}" type="sibTrans" cxnId="{DD721706-F5A1-7042-BF79-4D6C52778227}">
      <dgm:prSet/>
      <dgm:spPr/>
      <dgm:t>
        <a:bodyPr/>
        <a:lstStyle/>
        <a:p>
          <a:endParaRPr lang="en-US"/>
        </a:p>
      </dgm:t>
    </dgm:pt>
    <dgm:pt modelId="{6596C02D-129A-9A41-81F8-943DFF6A3F5C}">
      <dgm:prSet phldrT="[Text]"/>
      <dgm:spPr/>
      <dgm:t>
        <a:bodyPr/>
        <a:lstStyle/>
        <a:p>
          <a:r>
            <a:rPr lang="en-US" dirty="0" smtClean="0"/>
            <a:t>Feature 1</a:t>
          </a:r>
          <a:endParaRPr lang="en-US" dirty="0"/>
        </a:p>
      </dgm:t>
    </dgm:pt>
    <dgm:pt modelId="{3461309F-79C4-4C4D-9ACC-610DC42A0416}" type="parTrans" cxnId="{12B1DB9F-2E3E-4849-98D9-4A8E4BFA655C}">
      <dgm:prSet/>
      <dgm:spPr/>
      <dgm:t>
        <a:bodyPr/>
        <a:lstStyle/>
        <a:p>
          <a:endParaRPr lang="en-US"/>
        </a:p>
      </dgm:t>
    </dgm:pt>
    <dgm:pt modelId="{708E818A-EA4B-F044-A256-C54DA5867E9E}" type="sibTrans" cxnId="{12B1DB9F-2E3E-4849-98D9-4A8E4BFA655C}">
      <dgm:prSet/>
      <dgm:spPr/>
      <dgm:t>
        <a:bodyPr/>
        <a:lstStyle/>
        <a:p>
          <a:endParaRPr lang="en-US"/>
        </a:p>
      </dgm:t>
    </dgm:pt>
    <dgm:pt modelId="{A00E63FA-9D94-FA44-87E7-92861EB61E75}">
      <dgm:prSet/>
      <dgm:spPr/>
      <dgm:t>
        <a:bodyPr/>
        <a:lstStyle/>
        <a:p>
          <a:r>
            <a:rPr lang="en-US" dirty="0" smtClean="0"/>
            <a:t>Feature 2</a:t>
          </a:r>
          <a:endParaRPr lang="en-US" dirty="0"/>
        </a:p>
      </dgm:t>
    </dgm:pt>
    <dgm:pt modelId="{8ABC2D66-338D-CF45-B237-A6B76B958E07}" type="parTrans" cxnId="{EEA10887-9EE1-B841-8BEE-7E2E95012AD1}">
      <dgm:prSet/>
      <dgm:spPr/>
      <dgm:t>
        <a:bodyPr/>
        <a:lstStyle/>
        <a:p>
          <a:endParaRPr lang="en-US"/>
        </a:p>
      </dgm:t>
    </dgm:pt>
    <dgm:pt modelId="{32444BBC-ED19-A14B-8C13-32756229F154}" type="sibTrans" cxnId="{EEA10887-9EE1-B841-8BEE-7E2E95012AD1}">
      <dgm:prSet/>
      <dgm:spPr/>
      <dgm:t>
        <a:bodyPr/>
        <a:lstStyle/>
        <a:p>
          <a:endParaRPr lang="en-US"/>
        </a:p>
      </dgm:t>
    </dgm:pt>
    <dgm:pt modelId="{FA4876D1-C35D-7A45-ACED-7E0CFF99075B}">
      <dgm:prSet phldrT="[Text]"/>
      <dgm:spPr/>
      <dgm:t>
        <a:bodyPr/>
        <a:lstStyle/>
        <a:p>
          <a:r>
            <a:rPr lang="en-US" dirty="0" smtClean="0"/>
            <a:t>Time features</a:t>
          </a:r>
          <a:endParaRPr lang="en-US" dirty="0"/>
        </a:p>
      </dgm:t>
    </dgm:pt>
    <dgm:pt modelId="{403491F4-7395-F545-B1F2-4EB1BF25FD44}" type="parTrans" cxnId="{CB32E2AA-C02B-304E-ACD2-A4275FC027D5}">
      <dgm:prSet/>
      <dgm:spPr/>
      <dgm:t>
        <a:bodyPr/>
        <a:lstStyle/>
        <a:p>
          <a:endParaRPr lang="en-US"/>
        </a:p>
      </dgm:t>
    </dgm:pt>
    <dgm:pt modelId="{6706725F-1A9B-0942-A1DA-4E93B7B41705}" type="sibTrans" cxnId="{CB32E2AA-C02B-304E-ACD2-A4275FC027D5}">
      <dgm:prSet/>
      <dgm:spPr/>
      <dgm:t>
        <a:bodyPr/>
        <a:lstStyle/>
        <a:p>
          <a:endParaRPr lang="en-US"/>
        </a:p>
      </dgm:t>
    </dgm:pt>
    <dgm:pt modelId="{5C7EA0EC-4A84-DA41-938A-24E13555685E}">
      <dgm:prSet/>
      <dgm:spPr/>
      <dgm:t>
        <a:bodyPr/>
        <a:lstStyle/>
        <a:p>
          <a:r>
            <a:rPr lang="en-US" dirty="0" smtClean="0"/>
            <a:t>Time features</a:t>
          </a:r>
          <a:endParaRPr lang="en-US" dirty="0"/>
        </a:p>
      </dgm:t>
    </dgm:pt>
    <dgm:pt modelId="{6AB6791D-577B-4143-BC95-1BBEB28416AE}" type="parTrans" cxnId="{25F17E7E-E18A-5F48-97E5-D9EAC996E73B}">
      <dgm:prSet/>
      <dgm:spPr/>
      <dgm:t>
        <a:bodyPr/>
        <a:lstStyle/>
        <a:p>
          <a:endParaRPr lang="en-US"/>
        </a:p>
      </dgm:t>
    </dgm:pt>
    <dgm:pt modelId="{59335DFC-EACD-434C-8556-8B0B4F49FC90}" type="sibTrans" cxnId="{25F17E7E-E18A-5F48-97E5-D9EAC996E73B}">
      <dgm:prSet/>
      <dgm:spPr/>
      <dgm:t>
        <a:bodyPr/>
        <a:lstStyle/>
        <a:p>
          <a:endParaRPr lang="en-US"/>
        </a:p>
      </dgm:t>
    </dgm:pt>
    <dgm:pt modelId="{F7F7C313-0E35-2449-8CA9-EDC3865D14BC}" type="pres">
      <dgm:prSet presAssocID="{85B7F537-7B93-1A45-8D95-EB9B0552CA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D0A756-EC18-0C41-AC50-D6D6E35ACADE}" type="pres">
      <dgm:prSet presAssocID="{EF47E4D3-EDC0-BC4F-B9C8-ED4A445CD493}" presName="linNode" presStyleCnt="0"/>
      <dgm:spPr/>
    </dgm:pt>
    <dgm:pt modelId="{FB89A3AB-C19C-EF46-A651-898DCF1FD61D}" type="pres">
      <dgm:prSet presAssocID="{EF47E4D3-EDC0-BC4F-B9C8-ED4A445CD493}" presName="parentText" presStyleLbl="node1" presStyleIdx="0" presStyleCnt="2" custScaleX="220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5AE6A-ADB9-A643-90E2-D62806479A43}" type="pres">
      <dgm:prSet presAssocID="{EF47E4D3-EDC0-BC4F-B9C8-ED4A445CD49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A0172-B8A6-494B-A64E-4D436446C5FB}" type="pres">
      <dgm:prSet presAssocID="{25566CC1-24E4-E740-AEAA-CD4972890C6D}" presName="sp" presStyleCnt="0"/>
      <dgm:spPr/>
    </dgm:pt>
    <dgm:pt modelId="{A7AE6796-E49A-9348-A653-533CD4B340CA}" type="pres">
      <dgm:prSet presAssocID="{00EE2640-1BCD-8448-A3E5-BC4B3A0398F3}" presName="linNode" presStyleCnt="0"/>
      <dgm:spPr/>
    </dgm:pt>
    <dgm:pt modelId="{7AB6B88A-2E73-1145-9D6E-B3564B96AA8F}" type="pres">
      <dgm:prSet presAssocID="{00EE2640-1BCD-8448-A3E5-BC4B3A0398F3}" presName="parentText" presStyleLbl="node1" presStyleIdx="1" presStyleCnt="2" custScaleX="220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4D82F-BAEA-1945-A761-ACAF03EB5DD9}" type="pres">
      <dgm:prSet presAssocID="{00EE2640-1BCD-8448-A3E5-BC4B3A0398F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1DD49-EB92-F54F-B8A7-A30D5834D4C0}" type="presOf" srcId="{00EE2640-1BCD-8448-A3E5-BC4B3A0398F3}" destId="{7AB6B88A-2E73-1145-9D6E-B3564B96AA8F}" srcOrd="0" destOrd="0" presId="urn:microsoft.com/office/officeart/2005/8/layout/vList5"/>
    <dgm:cxn modelId="{143B03EB-2960-B344-B5DE-22F86D2447C3}" srcId="{EF47E4D3-EDC0-BC4F-B9C8-ED4A445CD493}" destId="{4CC068B4-1393-E044-B5FD-E4EC7E063D11}" srcOrd="0" destOrd="0" parTransId="{EF2C72C2-C9B7-C141-93D2-839537E38C36}" sibTransId="{6AA61B08-44B1-C942-BEF8-76BB340943D7}"/>
    <dgm:cxn modelId="{8D391455-A880-704F-93FF-9565F651B1C0}" type="presOf" srcId="{EF47E4D3-EDC0-BC4F-B9C8-ED4A445CD493}" destId="{FB89A3AB-C19C-EF46-A651-898DCF1FD61D}" srcOrd="0" destOrd="0" presId="urn:microsoft.com/office/officeart/2005/8/layout/vList5"/>
    <dgm:cxn modelId="{FA6F4F81-2DCC-3643-AF88-CAF1BAC2C182}" type="presOf" srcId="{F153C15B-D371-984D-9A23-7FCC395C95BF}" destId="{A9E5AE6A-ADB9-A643-90E2-D62806479A43}" srcOrd="0" destOrd="1" presId="urn:microsoft.com/office/officeart/2005/8/layout/vList5"/>
    <dgm:cxn modelId="{3FBBBCB6-5F0B-354C-8FFB-DD9060C9CF9F}" srcId="{EF47E4D3-EDC0-BC4F-B9C8-ED4A445CD493}" destId="{F153C15B-D371-984D-9A23-7FCC395C95BF}" srcOrd="1" destOrd="0" parTransId="{10980496-3B4A-D24C-8E91-64D70B471FA8}" sibTransId="{767CC6E5-5D25-C444-BA92-324C7DA2077B}"/>
    <dgm:cxn modelId="{CB32E2AA-C02B-304E-ACD2-A4275FC027D5}" srcId="{EF47E4D3-EDC0-BC4F-B9C8-ED4A445CD493}" destId="{FA4876D1-C35D-7A45-ACED-7E0CFF99075B}" srcOrd="2" destOrd="0" parTransId="{403491F4-7395-F545-B1F2-4EB1BF25FD44}" sibTransId="{6706725F-1A9B-0942-A1DA-4E93B7B41705}"/>
    <dgm:cxn modelId="{4279A90A-1B68-8844-AC1C-C1F1CE77CEE3}" type="presOf" srcId="{FA4876D1-C35D-7A45-ACED-7E0CFF99075B}" destId="{A9E5AE6A-ADB9-A643-90E2-D62806479A43}" srcOrd="0" destOrd="2" presId="urn:microsoft.com/office/officeart/2005/8/layout/vList5"/>
    <dgm:cxn modelId="{E665F764-1D84-6048-9280-F29979C62021}" type="presOf" srcId="{4CC068B4-1393-E044-B5FD-E4EC7E063D11}" destId="{A9E5AE6A-ADB9-A643-90E2-D62806479A43}" srcOrd="0" destOrd="0" presId="urn:microsoft.com/office/officeart/2005/8/layout/vList5"/>
    <dgm:cxn modelId="{EEA10887-9EE1-B841-8BEE-7E2E95012AD1}" srcId="{00EE2640-1BCD-8448-A3E5-BC4B3A0398F3}" destId="{A00E63FA-9D94-FA44-87E7-92861EB61E75}" srcOrd="1" destOrd="0" parTransId="{8ABC2D66-338D-CF45-B237-A6B76B958E07}" sibTransId="{32444BBC-ED19-A14B-8C13-32756229F154}"/>
    <dgm:cxn modelId="{9CF98294-0FDB-6D48-9E36-D5CD83E0E13D}" type="presOf" srcId="{5C7EA0EC-4A84-DA41-938A-24E13555685E}" destId="{A994D82F-BAEA-1945-A761-ACAF03EB5DD9}" srcOrd="0" destOrd="2" presId="urn:microsoft.com/office/officeart/2005/8/layout/vList5"/>
    <dgm:cxn modelId="{DD721706-F5A1-7042-BF79-4D6C52778227}" srcId="{85B7F537-7B93-1A45-8D95-EB9B0552CA35}" destId="{00EE2640-1BCD-8448-A3E5-BC4B3A0398F3}" srcOrd="1" destOrd="0" parTransId="{C46066F4-6B32-D546-83FC-047F03F32F56}" sibTransId="{C4324A9A-ACDD-2948-9B60-ECF4FEECFF1A}"/>
    <dgm:cxn modelId="{9C2F912A-FE6E-CB46-8100-B24F2716B372}" srcId="{85B7F537-7B93-1A45-8D95-EB9B0552CA35}" destId="{EF47E4D3-EDC0-BC4F-B9C8-ED4A445CD493}" srcOrd="0" destOrd="0" parTransId="{4AFEAE70-BB6B-0E41-8E9D-13FCE046413C}" sibTransId="{25566CC1-24E4-E740-AEAA-CD4972890C6D}"/>
    <dgm:cxn modelId="{25F17E7E-E18A-5F48-97E5-D9EAC996E73B}" srcId="{00EE2640-1BCD-8448-A3E5-BC4B3A0398F3}" destId="{5C7EA0EC-4A84-DA41-938A-24E13555685E}" srcOrd="2" destOrd="0" parTransId="{6AB6791D-577B-4143-BC95-1BBEB28416AE}" sibTransId="{59335DFC-EACD-434C-8556-8B0B4F49FC90}"/>
    <dgm:cxn modelId="{12B1DB9F-2E3E-4849-98D9-4A8E4BFA655C}" srcId="{00EE2640-1BCD-8448-A3E5-BC4B3A0398F3}" destId="{6596C02D-129A-9A41-81F8-943DFF6A3F5C}" srcOrd="0" destOrd="0" parTransId="{3461309F-79C4-4C4D-9ACC-610DC42A0416}" sibTransId="{708E818A-EA4B-F044-A256-C54DA5867E9E}"/>
    <dgm:cxn modelId="{6AC72192-1B1B-C145-84F8-02AC113899D5}" type="presOf" srcId="{85B7F537-7B93-1A45-8D95-EB9B0552CA35}" destId="{F7F7C313-0E35-2449-8CA9-EDC3865D14BC}" srcOrd="0" destOrd="0" presId="urn:microsoft.com/office/officeart/2005/8/layout/vList5"/>
    <dgm:cxn modelId="{9630F61B-8866-E54C-BF55-4194EBD79AAC}" type="presOf" srcId="{A00E63FA-9D94-FA44-87E7-92861EB61E75}" destId="{A994D82F-BAEA-1945-A761-ACAF03EB5DD9}" srcOrd="0" destOrd="1" presId="urn:microsoft.com/office/officeart/2005/8/layout/vList5"/>
    <dgm:cxn modelId="{7FD262BE-0F08-FB4F-B21D-6B9FA2157F1F}" type="presOf" srcId="{6596C02D-129A-9A41-81F8-943DFF6A3F5C}" destId="{A994D82F-BAEA-1945-A761-ACAF03EB5DD9}" srcOrd="0" destOrd="0" presId="urn:microsoft.com/office/officeart/2005/8/layout/vList5"/>
    <dgm:cxn modelId="{87ED4957-9910-4840-A05F-3B10B4A4A957}" type="presParOf" srcId="{F7F7C313-0E35-2449-8CA9-EDC3865D14BC}" destId="{8DD0A756-EC18-0C41-AC50-D6D6E35ACADE}" srcOrd="0" destOrd="0" presId="urn:microsoft.com/office/officeart/2005/8/layout/vList5"/>
    <dgm:cxn modelId="{0A23227C-69DC-EF43-AC66-1BFD9CD6CEB9}" type="presParOf" srcId="{8DD0A756-EC18-0C41-AC50-D6D6E35ACADE}" destId="{FB89A3AB-C19C-EF46-A651-898DCF1FD61D}" srcOrd="0" destOrd="0" presId="urn:microsoft.com/office/officeart/2005/8/layout/vList5"/>
    <dgm:cxn modelId="{FD2C91F5-A571-2643-8AE9-51C50E762854}" type="presParOf" srcId="{8DD0A756-EC18-0C41-AC50-D6D6E35ACADE}" destId="{A9E5AE6A-ADB9-A643-90E2-D62806479A43}" srcOrd="1" destOrd="0" presId="urn:microsoft.com/office/officeart/2005/8/layout/vList5"/>
    <dgm:cxn modelId="{3D602DE5-475A-E14D-8F2E-E158761BDF8D}" type="presParOf" srcId="{F7F7C313-0E35-2449-8CA9-EDC3865D14BC}" destId="{1D2A0172-B8A6-494B-A64E-4D436446C5FB}" srcOrd="1" destOrd="0" presId="urn:microsoft.com/office/officeart/2005/8/layout/vList5"/>
    <dgm:cxn modelId="{6FE7EE2C-0562-0D4D-B647-79C9954ED9D5}" type="presParOf" srcId="{F7F7C313-0E35-2449-8CA9-EDC3865D14BC}" destId="{A7AE6796-E49A-9348-A653-533CD4B340CA}" srcOrd="2" destOrd="0" presId="urn:microsoft.com/office/officeart/2005/8/layout/vList5"/>
    <dgm:cxn modelId="{EECD8CF9-8461-4C4E-B517-A2AE9628CE18}" type="presParOf" srcId="{A7AE6796-E49A-9348-A653-533CD4B340CA}" destId="{7AB6B88A-2E73-1145-9D6E-B3564B96AA8F}" srcOrd="0" destOrd="0" presId="urn:microsoft.com/office/officeart/2005/8/layout/vList5"/>
    <dgm:cxn modelId="{715BF117-E0ED-F445-8DC7-F210CB89C840}" type="presParOf" srcId="{A7AE6796-E49A-9348-A653-533CD4B340CA}" destId="{A994D82F-BAEA-1945-A761-ACAF03EB5D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4E42D-D056-F843-B6F8-2FDE8AA09AA2}">
      <dsp:nvSpPr>
        <dsp:cNvPr id="0" name=""/>
        <dsp:cNvSpPr/>
      </dsp:nvSpPr>
      <dsp:spPr>
        <a:xfrm>
          <a:off x="0" y="0"/>
          <a:ext cx="7761937" cy="821741"/>
        </a:xfrm>
        <a:prstGeom prst="rect">
          <a:avLst/>
        </a:prstGeom>
        <a:solidFill>
          <a:srgbClr val="BA878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cs typeface="Arial Black"/>
            </a:rPr>
            <a:t>Funding from NSF (0958088, 1205475)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0" y="0"/>
        <a:ext cx="7761937" cy="821741"/>
      </dsp:txXfrm>
    </dsp:sp>
    <dsp:sp modelId="{49907FF4-473E-E744-8934-E1723232466F}">
      <dsp:nvSpPr>
        <dsp:cNvPr id="0" name=""/>
        <dsp:cNvSpPr/>
      </dsp:nvSpPr>
      <dsp:spPr>
        <a:xfrm>
          <a:off x="3790" y="821741"/>
          <a:ext cx="2584785" cy="1725656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err="1" smtClean="0">
              <a:solidFill>
                <a:srgbClr val="FFFFFF"/>
              </a:solidFill>
              <a:cs typeface="Arial Black"/>
            </a:rPr>
            <a:t>PoS</a:t>
          </a:r>
          <a:r>
            <a:rPr lang="en-US" sz="1800" b="1" kern="1200" noProof="0" dirty="0" smtClean="0">
              <a:solidFill>
                <a:srgbClr val="FFFFFF"/>
              </a:solidFill>
              <a:cs typeface="Arial Black"/>
            </a:rPr>
            <a:t>-Tagging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595959"/>
              </a:solidFill>
              <a:cs typeface="Arial Black"/>
            </a:rPr>
            <a:t>Solorio and Liu 2008a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 smtClean="0">
            <a:solidFill>
              <a:srgbClr val="FFFFFF"/>
            </a:solidFill>
            <a:cs typeface="Arial Black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FFFFFF"/>
            </a:solidFill>
          </a:endParaRPr>
        </a:p>
      </dsp:txBody>
      <dsp:txXfrm>
        <a:off x="3790" y="821741"/>
        <a:ext cx="2584785" cy="1725656"/>
      </dsp:txXfrm>
    </dsp:sp>
    <dsp:sp modelId="{B4ECD14A-2888-2E4C-89AC-C14947FE522A}">
      <dsp:nvSpPr>
        <dsp:cNvPr id="0" name=""/>
        <dsp:cNvSpPr/>
      </dsp:nvSpPr>
      <dsp:spPr>
        <a:xfrm>
          <a:off x="2588575" y="821741"/>
          <a:ext cx="2584785" cy="1725656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Language Identification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595959"/>
              </a:solidFill>
            </a:rPr>
            <a:t>Franco and Solorio 2007; Solorio and Liu 2008b</a:t>
          </a:r>
        </a:p>
      </dsp:txBody>
      <dsp:txXfrm>
        <a:off x="2588575" y="821741"/>
        <a:ext cx="2584785" cy="1725656"/>
      </dsp:txXfrm>
    </dsp:sp>
    <dsp:sp modelId="{F31F25AD-72AD-9A4A-B427-F3DAC7B0122C}">
      <dsp:nvSpPr>
        <dsp:cNvPr id="0" name=""/>
        <dsp:cNvSpPr/>
      </dsp:nvSpPr>
      <dsp:spPr>
        <a:xfrm>
          <a:off x="5173361" y="821741"/>
          <a:ext cx="2584785" cy="1725656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Shared task on language Identification in CS </a:t>
          </a:r>
          <a:r>
            <a:rPr lang="en-US" sz="1800" b="1" kern="1200" dirty="0" smtClean="0">
              <a:solidFill>
                <a:srgbClr val="FFFFFF"/>
              </a:solidFill>
            </a:rPr>
            <a:t>data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595959"/>
              </a:solidFill>
            </a:rPr>
            <a:t>1</a:t>
          </a:r>
          <a:r>
            <a:rPr lang="en-US" sz="1800" b="0" kern="1200" baseline="30000" dirty="0" smtClean="0">
              <a:solidFill>
                <a:srgbClr val="595959"/>
              </a:solidFill>
            </a:rPr>
            <a:t>st</a:t>
          </a:r>
          <a:r>
            <a:rPr lang="en-US" sz="1800" b="0" kern="1200" dirty="0" smtClean="0">
              <a:solidFill>
                <a:srgbClr val="595959"/>
              </a:solidFill>
            </a:rPr>
            <a:t> Workshop and Shared task (EMNLP 2014)</a:t>
          </a:r>
        </a:p>
      </dsp:txBody>
      <dsp:txXfrm>
        <a:off x="5173361" y="821741"/>
        <a:ext cx="2584785" cy="1725656"/>
      </dsp:txXfrm>
    </dsp:sp>
    <dsp:sp modelId="{D81EEB99-0542-DF49-B26D-324F91C473D8}">
      <dsp:nvSpPr>
        <dsp:cNvPr id="0" name=""/>
        <dsp:cNvSpPr/>
      </dsp:nvSpPr>
      <dsp:spPr>
        <a:xfrm>
          <a:off x="0" y="2547398"/>
          <a:ext cx="7761937" cy="191739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4E42D-D056-F843-B6F8-2FDE8AA09AA2}">
      <dsp:nvSpPr>
        <dsp:cNvPr id="0" name=""/>
        <dsp:cNvSpPr/>
      </dsp:nvSpPr>
      <dsp:spPr>
        <a:xfrm>
          <a:off x="0" y="0"/>
          <a:ext cx="7811736" cy="726011"/>
        </a:xfrm>
        <a:prstGeom prst="rect">
          <a:avLst/>
        </a:prstGeom>
        <a:solidFill>
          <a:srgbClr val="BA878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Arial Black"/>
            </a:rPr>
            <a:t>Funding from NSF (00812134, 1018124)</a:t>
          </a:r>
          <a:endParaRPr lang="en-US" sz="2000" kern="1200" dirty="0"/>
        </a:p>
      </dsp:txBody>
      <dsp:txXfrm>
        <a:off x="0" y="0"/>
        <a:ext cx="7811736" cy="726011"/>
      </dsp:txXfrm>
    </dsp:sp>
    <dsp:sp modelId="{49907FF4-473E-E744-8934-E1723232466F}">
      <dsp:nvSpPr>
        <dsp:cNvPr id="0" name=""/>
        <dsp:cNvSpPr/>
      </dsp:nvSpPr>
      <dsp:spPr>
        <a:xfrm>
          <a:off x="0" y="726011"/>
          <a:ext cx="3905868" cy="1524623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cs typeface="Arial Black"/>
            </a:rPr>
            <a:t>Prediction of Language Dominance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595959"/>
              </a:solidFill>
              <a:cs typeface="Arial Black"/>
            </a:rPr>
            <a:t>Solorio et al. 2011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 smtClean="0">
            <a:cs typeface="Arial Black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0" y="726011"/>
        <a:ext cx="3905868" cy="1524623"/>
      </dsp:txXfrm>
    </dsp:sp>
    <dsp:sp modelId="{B4ECD14A-2888-2E4C-89AC-C14947FE522A}">
      <dsp:nvSpPr>
        <dsp:cNvPr id="0" name=""/>
        <dsp:cNvSpPr/>
      </dsp:nvSpPr>
      <dsp:spPr>
        <a:xfrm>
          <a:off x="3905868" y="726011"/>
          <a:ext cx="3905868" cy="1524623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Language Status Prediction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595959"/>
              </a:solidFill>
            </a:rPr>
            <a:t>Solorio and Liu 2008; </a:t>
          </a:r>
          <a:r>
            <a:rPr lang="en-US" sz="1500" kern="1200" dirty="0" err="1" smtClean="0">
              <a:solidFill>
                <a:srgbClr val="595959"/>
              </a:solidFill>
            </a:rPr>
            <a:t>Gabani</a:t>
          </a:r>
          <a:r>
            <a:rPr lang="en-US" sz="1500" kern="1200" dirty="0" smtClean="0">
              <a:solidFill>
                <a:srgbClr val="595959"/>
              </a:solidFill>
            </a:rPr>
            <a:t> et al. 2009; Solorio 2010; </a:t>
          </a:r>
          <a:r>
            <a:rPr lang="en-US" sz="1500" kern="1200" dirty="0" err="1" smtClean="0">
              <a:solidFill>
                <a:srgbClr val="595959"/>
              </a:solidFill>
            </a:rPr>
            <a:t>Ramírez</a:t>
          </a:r>
          <a:r>
            <a:rPr lang="en-US" sz="1500" kern="1200" dirty="0" smtClean="0">
              <a:solidFill>
                <a:srgbClr val="595959"/>
              </a:solidFill>
            </a:rPr>
            <a:t> de la Rosa et al. 2011; </a:t>
          </a:r>
          <a:r>
            <a:rPr lang="en-US" sz="1500" kern="1200" dirty="0" err="1" smtClean="0">
              <a:solidFill>
                <a:srgbClr val="595959"/>
              </a:solidFill>
            </a:rPr>
            <a:t>Gabani</a:t>
          </a:r>
          <a:r>
            <a:rPr lang="en-US" sz="1500" kern="1200" dirty="0" smtClean="0">
              <a:solidFill>
                <a:srgbClr val="595959"/>
              </a:solidFill>
            </a:rPr>
            <a:t> et al. 2011; </a:t>
          </a:r>
          <a:r>
            <a:rPr lang="en-US" sz="1500" kern="1200" dirty="0" err="1" smtClean="0">
              <a:solidFill>
                <a:srgbClr val="595959"/>
              </a:solidFill>
            </a:rPr>
            <a:t>Hassanali</a:t>
          </a:r>
          <a:r>
            <a:rPr lang="en-US" sz="1500" kern="1200" dirty="0" smtClean="0">
              <a:solidFill>
                <a:srgbClr val="595959"/>
              </a:solidFill>
            </a:rPr>
            <a:t> et al. 2012a; </a:t>
          </a:r>
          <a:r>
            <a:rPr lang="en-US" sz="1500" kern="1200" dirty="0" err="1" smtClean="0">
              <a:solidFill>
                <a:srgbClr val="595959"/>
              </a:solidFill>
            </a:rPr>
            <a:t>Hassanali</a:t>
          </a:r>
          <a:r>
            <a:rPr lang="en-US" sz="1500" kern="1200" dirty="0" smtClean="0">
              <a:solidFill>
                <a:srgbClr val="595959"/>
              </a:solidFill>
            </a:rPr>
            <a:t> et al. 2012b; Solorio 2013; </a:t>
          </a:r>
          <a:r>
            <a:rPr lang="en-US" sz="1500" kern="1200" dirty="0" err="1" smtClean="0">
              <a:solidFill>
                <a:srgbClr val="595959"/>
              </a:solidFill>
            </a:rPr>
            <a:t>Hassanali</a:t>
          </a:r>
          <a:r>
            <a:rPr lang="en-US" sz="1500" kern="1200" dirty="0" smtClean="0">
              <a:solidFill>
                <a:srgbClr val="595959"/>
              </a:solidFill>
            </a:rPr>
            <a:t> et al. 2013</a:t>
          </a:r>
        </a:p>
      </dsp:txBody>
      <dsp:txXfrm>
        <a:off x="3905868" y="726011"/>
        <a:ext cx="3905868" cy="1524623"/>
      </dsp:txXfrm>
    </dsp:sp>
    <dsp:sp modelId="{D81EEB99-0542-DF49-B26D-324F91C473D8}">
      <dsp:nvSpPr>
        <dsp:cNvPr id="0" name=""/>
        <dsp:cNvSpPr/>
      </dsp:nvSpPr>
      <dsp:spPr>
        <a:xfrm>
          <a:off x="0" y="2250634"/>
          <a:ext cx="7811736" cy="169402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E372A-36F6-7C4D-BA84-94D852A8CEA0}">
      <dsp:nvSpPr>
        <dsp:cNvPr id="0" name=""/>
        <dsp:cNvSpPr/>
      </dsp:nvSpPr>
      <dsp:spPr>
        <a:xfrm>
          <a:off x="1548172" y="0"/>
          <a:ext cx="4968552" cy="496855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A6FE25-5778-3C4F-A63C-547250F191E4}">
      <dsp:nvSpPr>
        <dsp:cNvPr id="0" name=""/>
        <dsp:cNvSpPr/>
      </dsp:nvSpPr>
      <dsp:spPr>
        <a:xfrm>
          <a:off x="2020184" y="472012"/>
          <a:ext cx="1937735" cy="1937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  <a:latin typeface="Arial Black"/>
              <a:cs typeface="Arial Black"/>
            </a:rPr>
            <a:t>Authorship Analysis</a:t>
          </a:r>
          <a:endParaRPr lang="en-US" sz="1800" kern="1200" noProof="0" dirty="0">
            <a:solidFill>
              <a:srgbClr val="FFFFFF"/>
            </a:solidFill>
            <a:latin typeface="Arial Black"/>
            <a:cs typeface="Arial Black"/>
          </a:endParaRPr>
        </a:p>
      </dsp:txBody>
      <dsp:txXfrm>
        <a:off x="2114776" y="566604"/>
        <a:ext cx="1748551" cy="1748551"/>
      </dsp:txXfrm>
    </dsp:sp>
    <dsp:sp modelId="{D678AE9D-8868-0045-84A6-A4CB157FDBB7}">
      <dsp:nvSpPr>
        <dsp:cNvPr id="0" name=""/>
        <dsp:cNvSpPr/>
      </dsp:nvSpPr>
      <dsp:spPr>
        <a:xfrm>
          <a:off x="4106976" y="472012"/>
          <a:ext cx="1937735" cy="1937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  <a:latin typeface="Arial Black"/>
              <a:cs typeface="Arial Black"/>
            </a:rPr>
            <a:t>Analysis of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  <a:latin typeface="Arial Black"/>
              <a:cs typeface="Arial Black"/>
            </a:rPr>
            <a:t>Code-Switched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  <a:latin typeface="Arial Black"/>
              <a:cs typeface="Arial Black"/>
            </a:rPr>
            <a:t>Data</a:t>
          </a:r>
          <a:endParaRPr lang="en-US" sz="1800" kern="1200" noProof="0" dirty="0">
            <a:solidFill>
              <a:srgbClr val="FFFFFF"/>
            </a:solidFill>
            <a:latin typeface="Arial Black"/>
            <a:cs typeface="Arial Black"/>
          </a:endParaRPr>
        </a:p>
      </dsp:txBody>
      <dsp:txXfrm>
        <a:off x="4201568" y="566604"/>
        <a:ext cx="1748551" cy="1748551"/>
      </dsp:txXfrm>
    </dsp:sp>
    <dsp:sp modelId="{2BBE376F-28F0-C24E-A113-2F19E25982E0}">
      <dsp:nvSpPr>
        <dsp:cNvPr id="0" name=""/>
        <dsp:cNvSpPr/>
      </dsp:nvSpPr>
      <dsp:spPr>
        <a:xfrm>
          <a:off x="2020184" y="2558804"/>
          <a:ext cx="1937735" cy="1937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  <a:latin typeface="Arial Black"/>
              <a:cs typeface="Arial Black"/>
            </a:rPr>
            <a:t>Language Assessment</a:t>
          </a:r>
          <a:endParaRPr lang="en-US" sz="2000" kern="1200" noProof="0" dirty="0">
            <a:solidFill>
              <a:srgbClr val="FFFFFF"/>
            </a:solidFill>
            <a:latin typeface="Arial Black"/>
            <a:cs typeface="Arial Black"/>
          </a:endParaRPr>
        </a:p>
      </dsp:txBody>
      <dsp:txXfrm>
        <a:off x="2114776" y="2653396"/>
        <a:ext cx="1748551" cy="1748551"/>
      </dsp:txXfrm>
    </dsp:sp>
    <dsp:sp modelId="{87977FB3-137C-F442-8850-00578718E03C}">
      <dsp:nvSpPr>
        <dsp:cNvPr id="0" name=""/>
        <dsp:cNvSpPr/>
      </dsp:nvSpPr>
      <dsp:spPr>
        <a:xfrm>
          <a:off x="4106976" y="2558804"/>
          <a:ext cx="1937735" cy="1937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  <a:latin typeface="Arial Black"/>
              <a:cs typeface="Arial Black"/>
            </a:rPr>
            <a:t>Information Extraction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  <a:latin typeface="Arial Black"/>
              <a:cs typeface="Arial Black"/>
            </a:rPr>
            <a:t>from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  <a:latin typeface="Arial Black"/>
              <a:cs typeface="Arial Black"/>
            </a:rPr>
            <a:t>Clinical Documents</a:t>
          </a:r>
          <a:endParaRPr lang="en-US" sz="1800" kern="1200" dirty="0">
            <a:solidFill>
              <a:srgbClr val="FFFFFF"/>
            </a:solidFill>
            <a:latin typeface="Arial Black"/>
            <a:cs typeface="Arial Black"/>
          </a:endParaRPr>
        </a:p>
      </dsp:txBody>
      <dsp:txXfrm>
        <a:off x="4201568" y="2653396"/>
        <a:ext cx="1748551" cy="1748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4E42D-D056-F843-B6F8-2FDE8AA09AA2}">
      <dsp:nvSpPr>
        <dsp:cNvPr id="0" name=""/>
        <dsp:cNvSpPr/>
      </dsp:nvSpPr>
      <dsp:spPr>
        <a:xfrm>
          <a:off x="0" y="0"/>
          <a:ext cx="7811736" cy="726011"/>
        </a:xfrm>
        <a:prstGeom prst="rect">
          <a:avLst/>
        </a:prstGeom>
        <a:solidFill>
          <a:srgbClr val="BA878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cs typeface="Arial Black"/>
            </a:rPr>
            <a:t>Funding from UAB CAS Entrepreneurship Award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0" y="0"/>
        <a:ext cx="7811736" cy="726011"/>
      </dsp:txXfrm>
    </dsp:sp>
    <dsp:sp modelId="{49907FF4-473E-E744-8934-E1723232466F}">
      <dsp:nvSpPr>
        <dsp:cNvPr id="0" name=""/>
        <dsp:cNvSpPr/>
      </dsp:nvSpPr>
      <dsp:spPr>
        <a:xfrm>
          <a:off x="3814" y="726011"/>
          <a:ext cx="2601369" cy="1524623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rgbClr val="FFFFFF"/>
              </a:solidFill>
              <a:cs typeface="Arial Black"/>
            </a:rPr>
            <a:t>Grading Medical Evidence</a:t>
          </a:r>
          <a:endParaRPr lang="en-US" sz="1800" b="0" kern="1200" noProof="0" dirty="0" smtClean="0">
            <a:solidFill>
              <a:srgbClr val="595959"/>
            </a:solidFill>
            <a:cs typeface="Arial Black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noProof="0" dirty="0" err="1" smtClean="0">
              <a:solidFill>
                <a:srgbClr val="595959"/>
              </a:solidFill>
              <a:cs typeface="Arial Black"/>
            </a:rPr>
            <a:t>Gyawali</a:t>
          </a:r>
          <a:r>
            <a:rPr lang="en-US" sz="1800" b="0" kern="1200" noProof="0" dirty="0" smtClean="0">
              <a:solidFill>
                <a:srgbClr val="595959"/>
              </a:solidFill>
              <a:cs typeface="Arial Black"/>
            </a:rPr>
            <a:t> et al. 2012</a:t>
          </a:r>
          <a:endParaRPr lang="en-US" sz="1800" b="0" kern="1200" noProof="0" dirty="0" smtClean="0">
            <a:solidFill>
              <a:srgbClr val="595959"/>
            </a:solidFill>
            <a:cs typeface="Arial Black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 smtClean="0">
            <a:solidFill>
              <a:srgbClr val="404040"/>
            </a:solidFill>
            <a:cs typeface="Arial Black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rgbClr val="404040"/>
            </a:solidFill>
          </a:endParaRPr>
        </a:p>
      </dsp:txBody>
      <dsp:txXfrm>
        <a:off x="3814" y="726011"/>
        <a:ext cx="2601369" cy="1524623"/>
      </dsp:txXfrm>
    </dsp:sp>
    <dsp:sp modelId="{B4ECD14A-2888-2E4C-89AC-C14947FE522A}">
      <dsp:nvSpPr>
        <dsp:cNvPr id="0" name=""/>
        <dsp:cNvSpPr/>
      </dsp:nvSpPr>
      <dsp:spPr>
        <a:xfrm>
          <a:off x="2605183" y="726011"/>
          <a:ext cx="2601369" cy="1524623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Mining User Generated Data</a:t>
          </a:r>
        </a:p>
      </dsp:txBody>
      <dsp:txXfrm>
        <a:off x="2605183" y="726011"/>
        <a:ext cx="2601369" cy="1524623"/>
      </dsp:txXfrm>
    </dsp:sp>
    <dsp:sp modelId="{EAE7A4BC-D4CF-B145-87EC-0EBCCB39577A}">
      <dsp:nvSpPr>
        <dsp:cNvPr id="0" name=""/>
        <dsp:cNvSpPr/>
      </dsp:nvSpPr>
      <dsp:spPr>
        <a:xfrm>
          <a:off x="5206552" y="726011"/>
          <a:ext cx="2601369" cy="1524623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Information Extraction from Patient Records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404040"/>
              </a:solidFill>
              <a:cs typeface="Arial Black"/>
            </a:rPr>
            <a:t>Osborne et al. 2013</a:t>
          </a:r>
          <a:endParaRPr lang="en-US" sz="1800" b="1" kern="1200" dirty="0" smtClean="0">
            <a:solidFill>
              <a:srgbClr val="404040"/>
            </a:solidFill>
          </a:endParaRPr>
        </a:p>
      </dsp:txBody>
      <dsp:txXfrm>
        <a:off x="5206552" y="726011"/>
        <a:ext cx="2601369" cy="1524623"/>
      </dsp:txXfrm>
    </dsp:sp>
    <dsp:sp modelId="{D81EEB99-0542-DF49-B26D-324F91C473D8}">
      <dsp:nvSpPr>
        <dsp:cNvPr id="0" name=""/>
        <dsp:cNvSpPr/>
      </dsp:nvSpPr>
      <dsp:spPr>
        <a:xfrm>
          <a:off x="0" y="2250634"/>
          <a:ext cx="7811736" cy="169402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4E42D-D056-F843-B6F8-2FDE8AA09AA2}">
      <dsp:nvSpPr>
        <dsp:cNvPr id="0" name=""/>
        <dsp:cNvSpPr/>
      </dsp:nvSpPr>
      <dsp:spPr>
        <a:xfrm>
          <a:off x="0" y="0"/>
          <a:ext cx="7761937" cy="821741"/>
        </a:xfrm>
        <a:prstGeom prst="rect">
          <a:avLst/>
        </a:prstGeom>
        <a:solidFill>
          <a:srgbClr val="BA878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Arial Black"/>
            </a:rPr>
            <a:t>Funding from NSF CAREER, NSF (</a:t>
          </a:r>
          <a:r>
            <a:rPr lang="en-US" sz="1700" kern="1200" dirty="0" smtClean="0"/>
            <a:t>1254108</a:t>
          </a:r>
          <a:r>
            <a:rPr lang="en-US" sz="1700" kern="1200" dirty="0" smtClean="0">
              <a:cs typeface="Arial Black"/>
            </a:rPr>
            <a:t>), ONR (</a:t>
          </a:r>
          <a:r>
            <a:rPr lang="en-US" sz="1700" kern="1200" dirty="0" smtClean="0"/>
            <a:t>N00014-12-1-0217</a:t>
          </a:r>
          <a:r>
            <a:rPr lang="en-US" sz="1700" kern="1200" dirty="0" smtClean="0">
              <a:cs typeface="Arial Black"/>
            </a:rPr>
            <a:t>), UAB FDG</a:t>
          </a:r>
          <a:endParaRPr lang="en-US" sz="1700" kern="1200" dirty="0"/>
        </a:p>
      </dsp:txBody>
      <dsp:txXfrm>
        <a:off x="0" y="0"/>
        <a:ext cx="7761937" cy="821741"/>
      </dsp:txXfrm>
    </dsp:sp>
    <dsp:sp modelId="{49907FF4-473E-E744-8934-E1723232466F}">
      <dsp:nvSpPr>
        <dsp:cNvPr id="0" name=""/>
        <dsp:cNvSpPr/>
      </dsp:nvSpPr>
      <dsp:spPr>
        <a:xfrm>
          <a:off x="3790" y="821741"/>
          <a:ext cx="2584785" cy="1725656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noProof="0" dirty="0" smtClean="0">
              <a:cs typeface="Arial Black"/>
            </a:rPr>
            <a:t>Authorship Attribution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 dirty="0" smtClean="0">
            <a:cs typeface="Arial Black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 dirty="0" smtClean="0">
            <a:cs typeface="Arial Black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 dirty="0" smtClean="0">
            <a:cs typeface="Arial Black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90" y="821741"/>
        <a:ext cx="2584785" cy="1725656"/>
      </dsp:txXfrm>
    </dsp:sp>
    <dsp:sp modelId="{B4ECD14A-2888-2E4C-89AC-C14947FE522A}">
      <dsp:nvSpPr>
        <dsp:cNvPr id="0" name=""/>
        <dsp:cNvSpPr/>
      </dsp:nvSpPr>
      <dsp:spPr>
        <a:xfrm>
          <a:off x="2588575" y="821741"/>
          <a:ext cx="2584785" cy="1725656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Profiling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</dsp:txBody>
      <dsp:txXfrm>
        <a:off x="2588575" y="821741"/>
        <a:ext cx="2584785" cy="1725656"/>
      </dsp:txXfrm>
    </dsp:sp>
    <dsp:sp modelId="{450876D7-918B-174E-A5F3-531FBB9849C4}">
      <dsp:nvSpPr>
        <dsp:cNvPr id="0" name=""/>
        <dsp:cNvSpPr/>
      </dsp:nvSpPr>
      <dsp:spPr>
        <a:xfrm>
          <a:off x="5177151" y="821741"/>
          <a:ext cx="2584785" cy="1725656"/>
        </a:xfrm>
        <a:prstGeom prst="rect">
          <a:avLst/>
        </a:prstGeom>
        <a:solidFill>
          <a:srgbClr val="DB9F9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Plagiarism</a:t>
          </a:r>
          <a:endParaRPr lang="en-US" sz="1700" b="1" kern="1200" dirty="0"/>
        </a:p>
      </dsp:txBody>
      <dsp:txXfrm>
        <a:off x="5177151" y="821741"/>
        <a:ext cx="2584785" cy="1725656"/>
      </dsp:txXfrm>
    </dsp:sp>
    <dsp:sp modelId="{D81EEB99-0542-DF49-B26D-324F91C473D8}">
      <dsp:nvSpPr>
        <dsp:cNvPr id="0" name=""/>
        <dsp:cNvSpPr/>
      </dsp:nvSpPr>
      <dsp:spPr>
        <a:xfrm>
          <a:off x="0" y="2547398"/>
          <a:ext cx="7761937" cy="191739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7243D-CE81-264F-9138-DE25EFD12958}">
      <dsp:nvSpPr>
        <dsp:cNvPr id="0" name=""/>
        <dsp:cNvSpPr/>
      </dsp:nvSpPr>
      <dsp:spPr>
        <a:xfrm>
          <a:off x="565784" y="0"/>
          <a:ext cx="6412230" cy="46588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3C856F-247B-C547-8368-F410B4900AE6}">
      <dsp:nvSpPr>
        <dsp:cNvPr id="0" name=""/>
        <dsp:cNvSpPr/>
      </dsp:nvSpPr>
      <dsp:spPr>
        <a:xfrm>
          <a:off x="8103" y="1397651"/>
          <a:ext cx="2428160" cy="186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Computational models of language to solve relevant problems</a:t>
          </a:r>
          <a:endParaRPr lang="en-US" sz="2200" kern="1200" dirty="0"/>
        </a:p>
      </dsp:txBody>
      <dsp:txXfrm>
        <a:off x="99073" y="1488621"/>
        <a:ext cx="2246220" cy="1681595"/>
      </dsp:txXfrm>
    </dsp:sp>
    <dsp:sp modelId="{9A6AAFE0-E01C-994A-BDF6-D961500FF27D}">
      <dsp:nvSpPr>
        <dsp:cNvPr id="0" name=""/>
        <dsp:cNvSpPr/>
      </dsp:nvSpPr>
      <dsp:spPr>
        <a:xfrm>
          <a:off x="2557819" y="1397651"/>
          <a:ext cx="2428160" cy="186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Gain better understanding of human language processing</a:t>
          </a:r>
          <a:endParaRPr lang="en-US" sz="2200" kern="1200" dirty="0"/>
        </a:p>
      </dsp:txBody>
      <dsp:txXfrm>
        <a:off x="2648789" y="1488621"/>
        <a:ext cx="2246220" cy="1681595"/>
      </dsp:txXfrm>
    </dsp:sp>
    <dsp:sp modelId="{3938E560-BF3A-A740-BC80-7701F15B97D4}">
      <dsp:nvSpPr>
        <dsp:cNvPr id="0" name=""/>
        <dsp:cNvSpPr/>
      </dsp:nvSpPr>
      <dsp:spPr>
        <a:xfrm>
          <a:off x="5107535" y="1397651"/>
          <a:ext cx="2428160" cy="186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New theories of language acquisition and evolution</a:t>
          </a:r>
          <a:endParaRPr lang="en-US" sz="2200" kern="1200" dirty="0"/>
        </a:p>
      </dsp:txBody>
      <dsp:txXfrm>
        <a:off x="5198505" y="1488621"/>
        <a:ext cx="2246220" cy="16815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5AE6A-ADB9-A643-90E2-D62806479A43}">
      <dsp:nvSpPr>
        <dsp:cNvPr id="0" name=""/>
        <dsp:cNvSpPr/>
      </dsp:nvSpPr>
      <dsp:spPr>
        <a:xfrm rot="5400000">
          <a:off x="2472571" y="-449088"/>
          <a:ext cx="540245" cy="1575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1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2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Time features</a:t>
          </a:r>
          <a:endParaRPr lang="en-US" sz="900" kern="1200" dirty="0"/>
        </a:p>
      </dsp:txBody>
      <dsp:txXfrm rot="-5400000">
        <a:off x="1954929" y="94927"/>
        <a:ext cx="1549157" cy="487499"/>
      </dsp:txXfrm>
    </dsp:sp>
    <dsp:sp modelId="{FB89A3AB-C19C-EF46-A651-898DCF1FD61D}">
      <dsp:nvSpPr>
        <dsp:cNvPr id="0" name=""/>
        <dsp:cNvSpPr/>
      </dsp:nvSpPr>
      <dsp:spPr>
        <a:xfrm>
          <a:off x="140" y="1023"/>
          <a:ext cx="1954787" cy="6753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Comment 1</a:t>
          </a:r>
          <a:endParaRPr lang="en-US" sz="2800" kern="1200" dirty="0"/>
        </a:p>
      </dsp:txBody>
      <dsp:txXfrm>
        <a:off x="33106" y="33989"/>
        <a:ext cx="1888855" cy="609375"/>
      </dsp:txXfrm>
    </dsp:sp>
    <dsp:sp modelId="{A994D82F-BAEA-1945-A761-ACAF03EB5DD9}">
      <dsp:nvSpPr>
        <dsp:cNvPr id="0" name=""/>
        <dsp:cNvSpPr/>
      </dsp:nvSpPr>
      <dsp:spPr>
        <a:xfrm rot="5400000">
          <a:off x="2472571" y="259984"/>
          <a:ext cx="540245" cy="1575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1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2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Time features</a:t>
          </a:r>
          <a:endParaRPr lang="en-US" sz="900" kern="1200" dirty="0"/>
        </a:p>
      </dsp:txBody>
      <dsp:txXfrm rot="-5400000">
        <a:off x="1954929" y="804000"/>
        <a:ext cx="1549157" cy="487499"/>
      </dsp:txXfrm>
    </dsp:sp>
    <dsp:sp modelId="{7AB6B88A-2E73-1145-9D6E-B3564B96AA8F}">
      <dsp:nvSpPr>
        <dsp:cNvPr id="0" name=""/>
        <dsp:cNvSpPr/>
      </dsp:nvSpPr>
      <dsp:spPr>
        <a:xfrm>
          <a:off x="140" y="710095"/>
          <a:ext cx="1954787" cy="6753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Comment 2</a:t>
          </a:r>
          <a:endParaRPr lang="en-US" sz="2800" kern="1200" dirty="0"/>
        </a:p>
      </dsp:txBody>
      <dsp:txXfrm>
        <a:off x="33106" y="743061"/>
        <a:ext cx="1888855" cy="609375"/>
      </dsp:txXfrm>
    </dsp:sp>
    <dsp:sp modelId="{E44F67A6-5C2F-7C4E-9855-5FE580D18BCD}">
      <dsp:nvSpPr>
        <dsp:cNvPr id="0" name=""/>
        <dsp:cNvSpPr/>
      </dsp:nvSpPr>
      <dsp:spPr>
        <a:xfrm rot="5400000">
          <a:off x="2472571" y="969057"/>
          <a:ext cx="540245" cy="1575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1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2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Time features</a:t>
          </a:r>
          <a:endParaRPr lang="en-US" sz="900" kern="1200" dirty="0"/>
        </a:p>
      </dsp:txBody>
      <dsp:txXfrm rot="-5400000">
        <a:off x="1954929" y="1513073"/>
        <a:ext cx="1549157" cy="487499"/>
      </dsp:txXfrm>
    </dsp:sp>
    <dsp:sp modelId="{84457321-3AC6-0347-927A-A522ED2B8448}">
      <dsp:nvSpPr>
        <dsp:cNvPr id="0" name=""/>
        <dsp:cNvSpPr/>
      </dsp:nvSpPr>
      <dsp:spPr>
        <a:xfrm>
          <a:off x="140" y="1419168"/>
          <a:ext cx="1954787" cy="6753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Comment 3</a:t>
          </a:r>
          <a:endParaRPr lang="en-US" sz="2800" kern="1200" dirty="0"/>
        </a:p>
      </dsp:txBody>
      <dsp:txXfrm>
        <a:off x="33106" y="1452134"/>
        <a:ext cx="1888855" cy="6093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E3DD4-8713-A042-AD29-2949AD7C1AD9}">
      <dsp:nvSpPr>
        <dsp:cNvPr id="0" name=""/>
        <dsp:cNvSpPr/>
      </dsp:nvSpPr>
      <dsp:spPr>
        <a:xfrm rot="5400000">
          <a:off x="2585150" y="-495403"/>
          <a:ext cx="670560" cy="1829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1 (normalized distance)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2 (normalized distance)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Time features (normalized distance)</a:t>
          </a:r>
          <a:endParaRPr lang="en-US" sz="900" kern="1200" dirty="0"/>
        </a:p>
      </dsp:txBody>
      <dsp:txXfrm rot="-5400000">
        <a:off x="2005927" y="116554"/>
        <a:ext cx="1796272" cy="605092"/>
      </dsp:txXfrm>
    </dsp:sp>
    <dsp:sp modelId="{5D8F606A-34E5-F547-A282-7C671A84D7CB}">
      <dsp:nvSpPr>
        <dsp:cNvPr id="0" name=""/>
        <dsp:cNvSpPr/>
      </dsp:nvSpPr>
      <dsp:spPr>
        <a:xfrm>
          <a:off x="0" y="0"/>
          <a:ext cx="2005460" cy="8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Case 1</a:t>
          </a:r>
          <a:endParaRPr lang="en-US" sz="4200" kern="1200" dirty="0"/>
        </a:p>
      </dsp:txBody>
      <dsp:txXfrm>
        <a:off x="40918" y="40918"/>
        <a:ext cx="1923624" cy="7563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5AE6A-ADB9-A643-90E2-D62806479A43}">
      <dsp:nvSpPr>
        <dsp:cNvPr id="0" name=""/>
        <dsp:cNvSpPr/>
      </dsp:nvSpPr>
      <dsp:spPr>
        <a:xfrm rot="5400000">
          <a:off x="2477549" y="-456317"/>
          <a:ext cx="530289" cy="1575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1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2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Time features</a:t>
          </a:r>
          <a:endParaRPr lang="en-US" sz="900" kern="1200" dirty="0"/>
        </a:p>
      </dsp:txBody>
      <dsp:txXfrm rot="-5400000">
        <a:off x="1954929" y="92190"/>
        <a:ext cx="1549643" cy="478515"/>
      </dsp:txXfrm>
    </dsp:sp>
    <dsp:sp modelId="{FB89A3AB-C19C-EF46-A651-898DCF1FD61D}">
      <dsp:nvSpPr>
        <dsp:cNvPr id="0" name=""/>
        <dsp:cNvSpPr/>
      </dsp:nvSpPr>
      <dsp:spPr>
        <a:xfrm>
          <a:off x="140" y="16"/>
          <a:ext cx="1954787" cy="662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Comment 1</a:t>
          </a:r>
          <a:endParaRPr lang="en-US" sz="2800" kern="1200" dirty="0"/>
        </a:p>
      </dsp:txBody>
      <dsp:txXfrm>
        <a:off x="32498" y="32374"/>
        <a:ext cx="1890071" cy="598145"/>
      </dsp:txXfrm>
    </dsp:sp>
    <dsp:sp modelId="{A994D82F-BAEA-1945-A761-ACAF03EB5DD9}">
      <dsp:nvSpPr>
        <dsp:cNvPr id="0" name=""/>
        <dsp:cNvSpPr/>
      </dsp:nvSpPr>
      <dsp:spPr>
        <a:xfrm rot="5400000">
          <a:off x="2477549" y="239686"/>
          <a:ext cx="530289" cy="1575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1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Feature 2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Time features</a:t>
          </a:r>
          <a:endParaRPr lang="en-US" sz="900" kern="1200" dirty="0"/>
        </a:p>
      </dsp:txBody>
      <dsp:txXfrm rot="-5400000">
        <a:off x="1954929" y="788194"/>
        <a:ext cx="1549643" cy="478515"/>
      </dsp:txXfrm>
    </dsp:sp>
    <dsp:sp modelId="{7AB6B88A-2E73-1145-9D6E-B3564B96AA8F}">
      <dsp:nvSpPr>
        <dsp:cNvPr id="0" name=""/>
        <dsp:cNvSpPr/>
      </dsp:nvSpPr>
      <dsp:spPr>
        <a:xfrm>
          <a:off x="140" y="696021"/>
          <a:ext cx="1954787" cy="662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Comment 2</a:t>
          </a:r>
          <a:endParaRPr lang="en-US" sz="2800" kern="1200" dirty="0"/>
        </a:p>
      </dsp:txBody>
      <dsp:txXfrm>
        <a:off x="32498" y="728379"/>
        <a:ext cx="1890071" cy="598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9D834-31CA-144C-BDBB-C0AAA1C258CB}" type="datetimeFigureOut">
              <a:rPr lang="en-US" smtClean="0"/>
              <a:t>3/22/14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9483B-115E-9E40-B3A6-9A90F0509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72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F206-9F99-A246-A587-ABF0480E95B1}" type="datetimeFigureOut">
              <a:rPr lang="en-US" smtClean="0"/>
              <a:t>3/22/14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F6B00-265B-9040-B831-3A419EDD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349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Cambiar</a:t>
            </a:r>
            <a:r>
              <a:rPr lang="en-US" dirty="0" smtClean="0"/>
              <a:t> lo negro con </a:t>
            </a:r>
            <a:r>
              <a:rPr lang="en-US" dirty="0" err="1" smtClean="0"/>
              <a:t>rojo</a:t>
            </a:r>
            <a:r>
              <a:rPr lang="en-US" dirty="0" smtClean="0"/>
              <a:t> y </a:t>
            </a:r>
            <a:r>
              <a:rPr lang="en-US" dirty="0" err="1" smtClean="0"/>
              <a:t>agegar</a:t>
            </a:r>
            <a:r>
              <a:rPr lang="en-US" dirty="0" smtClean="0"/>
              <a:t> el paper en revision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 research focus is on the development of innovative computational approaches to process spontaneous language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samples for solving relevant problems. My approach to tackle these research challenges is driven by my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curiosity to better understand human language processing. All of my current projects have in common a desire to build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computational models of language that represent individuals (authorship attribution,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populations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(language and neurological assessment),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linguistic treats (negation detection in clinical documents),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 by little contribute to the development of new theories of language acquisition and evolution.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coming years I will continue to develop a strong research program along the research lines described above. 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continue to pursue cross-disciplinary collaborations that have allowed me to build more sophisticated models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language. In addition, I will also continue to seek collaborations with other researchers in NLP, and across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computer science, as relevant for my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can edit articles in Wikipedia</a:t>
            </a:r>
          </a:p>
          <a:p>
            <a:r>
              <a:rPr lang="en-US" dirty="0" smtClean="0"/>
              <a:t>Collaborative projects are frequent targets of malicious users</a:t>
            </a:r>
          </a:p>
          <a:p>
            <a:r>
              <a:rPr lang="en-US" dirty="0" smtClean="0"/>
              <a:t>When malicious users are caught they can be banned from editing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3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Involves</a:t>
            </a:r>
            <a:r>
              <a:rPr lang="en-US" baseline="0" dirty="0" smtClean="0"/>
              <a:t> training linear predictors on the original feature space. L(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is the Huber loss function for binary classification. The correlation between non-pivot features and pivot features will allow to find the common space representation.</a:t>
            </a:r>
          </a:p>
          <a:p>
            <a:r>
              <a:rPr lang="en-US" baseline="0" dirty="0" smtClean="0"/>
              <a:t>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Theta is a projection from the original feature space onto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That is, x is the desired mapping to the (low dimensional) shared feature representation.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final predictor is trained on a combination of the original plus the lower dimensional features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6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Authorship Analysis is the task of extracting discriminant characteristics from written documents with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of determining authorship of a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Authorship Analysis is the task of extracting discriminant characteristics from written documents with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of determining authorship of a document, profiling the author of a document, to yield evidence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plagiarism dispute, or as a resource in computer forensics investigations.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claim is that we can characterize language changes that occur when going from one domain to another,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very general way, by observing distributional correspondences in large amounts of text, written by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set of authors. More important, we can learn changes along specific linguistic dimensions. For instance,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observe changes in vocabulary by contrasting differences in the top K content words in each domain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genre. We can also observe general stylistic changes across domains, such as changes in: top K sentence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lengths, the most frequent punctuation marks, frequent paragraph lengths, and so 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intuition behind this idea is that we can extract knowledge about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text is written in different genre and domains, and then use this knowledge to predict how a particular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 will change his/her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writeprint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new domain. This is a reasonable assumption, since human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introspection dictates that authors will first learn the “practices” or format of a new domain, and then they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adapt their writing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1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expectation is that as we move along each of these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scenarios the AA models will demand richer linguistic knowledge mapping the changes from one domain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other. The diagram in Figure 1 shows how with increasing degrees of domain shift, the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linguistic dimensions will change in relevance. At the top of the triangle we have same domain AA, where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no need for using domain adaptation techniques. As we move one level down to consider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crosstopic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AA, we will need to rely on extracting lexical-level distributional trajectories. As we move towards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base of the triangle, we will need to extract distributional trajectories along other linguistic dimensions.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challenge this research will address is how these trajectories should be computed and integrated into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model. Our findings will help advance all other tasks closely related to AA, including author profiling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plagiarism detection, as most of them have to face the problem of domain shifts.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1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probabilistic framework described above requires us to create new approaches that can take advantage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knowledge. We will do so by using linguistic and common-sense grounded principles and observations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the domains in question, in combination with corpus derived statistics. The simplest way to do this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replace the features for each author in the corresponding linguistic dimension by the most likely “pseudo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translation” feature, as determined by the Viterbi algorithm, which will result in something similar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above. This will be a good starting point for cross-topic adaptation. More sophisticated approaches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use word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ngrams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additional grounding information. For instance, by mapping content words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in the vicinity of the same function words. In cases where we generate multiple mappings, we can rank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options using interpolated language models from the authors and the unlabeled target topic.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to white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B00-265B-9040-B831-3A419EDD33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6781800" cy="91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28728"/>
            <a:ext cx="7543800" cy="46588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3/19/14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046BE30-C30E-884C-8A29-04B8431A21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 Black"/>
          <a:ea typeface="+mj-ea"/>
          <a:cs typeface="Arial Black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20" Type="http://schemas.openxmlformats.org/officeDocument/2006/relationships/diagramQuickStyle" Target="../diagrams/quickStyle4.xml"/><Relationship Id="rId21" Type="http://schemas.openxmlformats.org/officeDocument/2006/relationships/diagramColors" Target="../diagrams/colors4.xml"/><Relationship Id="rId22" Type="http://schemas.microsoft.com/office/2007/relationships/diagramDrawing" Target="../diagrams/drawing4.xml"/><Relationship Id="rId23" Type="http://schemas.openxmlformats.org/officeDocument/2006/relationships/diagramData" Target="../diagrams/data5.xml"/><Relationship Id="rId24" Type="http://schemas.openxmlformats.org/officeDocument/2006/relationships/diagramLayout" Target="../diagrams/layout5.xml"/><Relationship Id="rId25" Type="http://schemas.openxmlformats.org/officeDocument/2006/relationships/diagramQuickStyle" Target="../diagrams/quickStyle5.xml"/><Relationship Id="rId26" Type="http://schemas.openxmlformats.org/officeDocument/2006/relationships/diagramColors" Target="../diagrams/colors5.xml"/><Relationship Id="rId27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diagramData" Target="../diagrams/data4.xml"/><Relationship Id="rId19" Type="http://schemas.openxmlformats.org/officeDocument/2006/relationships/diagramLayout" Target="../diagrams/layout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8.xml"/><Relationship Id="rId12" Type="http://schemas.openxmlformats.org/officeDocument/2006/relationships/diagramData" Target="../diagrams/data9.xml"/><Relationship Id="rId13" Type="http://schemas.openxmlformats.org/officeDocument/2006/relationships/diagramLayout" Target="../diagrams/layout9.xml"/><Relationship Id="rId14" Type="http://schemas.openxmlformats.org/officeDocument/2006/relationships/diagramQuickStyle" Target="../diagrams/quickStyle9.xml"/><Relationship Id="rId15" Type="http://schemas.openxmlformats.org/officeDocument/2006/relationships/diagramColors" Target="../diagrams/colors9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15483"/>
            <a:ext cx="7543800" cy="1524000"/>
          </a:xfrm>
        </p:spPr>
        <p:txBody>
          <a:bodyPr>
            <a:normAutofit/>
          </a:bodyPr>
          <a:lstStyle/>
          <a:p>
            <a:r>
              <a:rPr lang="en-US" sz="2800" b="1" cap="none" dirty="0" smtClean="0">
                <a:solidFill>
                  <a:schemeClr val="bg1"/>
                </a:solidFill>
                <a:latin typeface="Arial Black"/>
                <a:cs typeface="Arial Black"/>
              </a:rPr>
              <a:t>Breaking New Ground in Authorship Analysis: Leveraging Data in </a:t>
            </a:r>
            <a:br>
              <a:rPr lang="en-US" sz="2800" b="1" cap="none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2800" b="1" cap="none" dirty="0" smtClean="0">
                <a:solidFill>
                  <a:schemeClr val="bg1"/>
                </a:solidFill>
                <a:latin typeface="Arial Black"/>
                <a:cs typeface="Arial Black"/>
              </a:rPr>
              <a:t>Cross-domain Settings</a:t>
            </a:r>
            <a:endParaRPr lang="en-US" sz="2800" cap="none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01583"/>
            <a:ext cx="6858000" cy="1513417"/>
          </a:xfrm>
        </p:spPr>
        <p:txBody>
          <a:bodyPr>
            <a:noAutofit/>
          </a:bodyPr>
          <a:lstStyle/>
          <a:p>
            <a:r>
              <a:rPr lang="en-US" sz="1800" dirty="0" smtClean="0"/>
              <a:t>Thamar Solorio</a:t>
            </a:r>
          </a:p>
          <a:p>
            <a:r>
              <a:rPr lang="en-US" sz="1800" dirty="0" smtClean="0"/>
              <a:t>Assistant Professor</a:t>
            </a:r>
          </a:p>
          <a:p>
            <a:r>
              <a:rPr lang="en-US" sz="1800" dirty="0" smtClean="0"/>
              <a:t>Computational Representation and Analysis of Language (</a:t>
            </a:r>
            <a:r>
              <a:rPr lang="en-US" sz="1800" dirty="0" err="1" smtClean="0"/>
              <a:t>CoRAL</a:t>
            </a:r>
            <a:r>
              <a:rPr lang="en-US" sz="1800" dirty="0" smtClean="0"/>
              <a:t>) Lab </a:t>
            </a:r>
          </a:p>
          <a:p>
            <a:r>
              <a:rPr lang="en-US" sz="1800" dirty="0" smtClean="0"/>
              <a:t>Department of Computer and Information Sciences</a:t>
            </a:r>
          </a:p>
          <a:p>
            <a:r>
              <a:rPr lang="en-US" sz="1800" dirty="0" smtClean="0"/>
              <a:t>University of Alabama at </a:t>
            </a:r>
            <a:r>
              <a:rPr lang="en-US" sz="1800" dirty="0"/>
              <a:t>B</a:t>
            </a:r>
            <a:r>
              <a:rPr lang="en-US" sz="1800" dirty="0" smtClean="0"/>
              <a:t>irmingham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20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0" y="2935851"/>
            <a:ext cx="6781800" cy="912283"/>
          </a:xfrm>
        </p:spPr>
        <p:txBody>
          <a:bodyPr/>
          <a:lstStyle/>
          <a:p>
            <a:r>
              <a:rPr lang="en-US" dirty="0" smtClean="0"/>
              <a:t>Cross-Domain 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0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AA in Cross-Domain Settings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8384"/>
            <a:ext cx="7543800" cy="3764309"/>
          </a:xfrm>
        </p:spPr>
        <p:txBody>
          <a:bodyPr/>
          <a:lstStyle/>
          <a:p>
            <a:r>
              <a:rPr lang="en-US" dirty="0" smtClean="0">
                <a:solidFill>
                  <a:srgbClr val="C42929"/>
                </a:solidFill>
              </a:rPr>
              <a:t>Goal:</a:t>
            </a:r>
            <a:r>
              <a:rPr lang="en-US" dirty="0" smtClean="0">
                <a:solidFill>
                  <a:schemeClr val="tx1"/>
                </a:solidFill>
              </a:rPr>
              <a:t> To design new methods that can leverage out of domain data to improve cross-domain AA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42929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4292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4292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Funding: NSF CAREER Award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nsf_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07"/>
          <a:stretch/>
        </p:blipFill>
        <p:spPr>
          <a:xfrm>
            <a:off x="1597889" y="5258985"/>
            <a:ext cx="858587" cy="7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Cross-Topic AA (CTAA)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42929"/>
                </a:solidFill>
              </a:rPr>
              <a:t>Goal:</a:t>
            </a:r>
            <a:r>
              <a:rPr lang="en-US" dirty="0">
                <a:solidFill>
                  <a:srgbClr val="C42929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Improve prediction performance in CTAA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Leverage information from other topics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 smtClean="0">
                <a:solidFill>
                  <a:srgbClr val="C42929"/>
                </a:solidFill>
              </a:rPr>
              <a:t>distributional trajectories </a:t>
            </a:r>
            <a:r>
              <a:rPr lang="en-US" dirty="0" smtClean="0">
                <a:solidFill>
                  <a:schemeClr val="tx1"/>
                </a:solidFill>
              </a:rPr>
              <a:t>to map features into a common space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for CTAA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2929"/>
                </a:solidFill>
              </a:rPr>
              <a:t>Dataset </a:t>
            </a:r>
            <a:r>
              <a:rPr lang="en-US" dirty="0">
                <a:solidFill>
                  <a:srgbClr val="C42929"/>
                </a:solidFill>
              </a:rPr>
              <a:t>1:</a:t>
            </a:r>
            <a:r>
              <a:rPr lang="en-US" dirty="0"/>
              <a:t> </a:t>
            </a:r>
            <a:r>
              <a:rPr lang="en-US" dirty="0" smtClean="0"/>
              <a:t>language </a:t>
            </a:r>
            <a:r>
              <a:rPr lang="en-US" dirty="0"/>
              <a:t>samples from 21 authors in </a:t>
            </a:r>
            <a:r>
              <a:rPr lang="en-US" dirty="0" smtClean="0"/>
              <a:t>six genres </a:t>
            </a:r>
            <a:r>
              <a:rPr lang="en-US" dirty="0"/>
              <a:t>on six topics [Goldstein-Stewart et al. (2009)]</a:t>
            </a:r>
          </a:p>
          <a:p>
            <a:r>
              <a:rPr lang="en-US" dirty="0">
                <a:solidFill>
                  <a:srgbClr val="C42929"/>
                </a:solidFill>
              </a:rPr>
              <a:t>Dataset 2: </a:t>
            </a:r>
            <a:r>
              <a:rPr lang="en-US" dirty="0"/>
              <a:t>texts published in “The Guardian” daily </a:t>
            </a:r>
            <a:r>
              <a:rPr lang="en-US" dirty="0" smtClean="0"/>
              <a:t>newspaper written </a:t>
            </a:r>
            <a:r>
              <a:rPr lang="en-US" dirty="0"/>
              <a:t>by 13 authors </a:t>
            </a:r>
            <a:r>
              <a:rPr lang="en-US" dirty="0" smtClean="0"/>
              <a:t>on </a:t>
            </a:r>
            <a:r>
              <a:rPr lang="en-US" dirty="0"/>
              <a:t>four topics [</a:t>
            </a:r>
            <a:r>
              <a:rPr lang="en-US" dirty="0" err="1" smtClean="0"/>
              <a:t>Stamatatos</a:t>
            </a:r>
            <a:r>
              <a:rPr lang="en-US" dirty="0"/>
              <a:t> </a:t>
            </a:r>
            <a:r>
              <a:rPr lang="nl-NL" dirty="0" smtClean="0"/>
              <a:t>et </a:t>
            </a:r>
            <a:r>
              <a:rPr lang="nl-NL" dirty="0"/>
              <a:t>al. (2013)</a:t>
            </a:r>
            <a:r>
              <a:rPr lang="nl-NL" dirty="0" smtClean="0"/>
              <a:t>]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Screen Shot 2014-03-21 at 1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" y="3663730"/>
            <a:ext cx="8864349" cy="15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2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8728"/>
            <a:ext cx="7543800" cy="517279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400080"/>
              </a:solidFill>
            </a:endParaRPr>
          </a:p>
          <a:p>
            <a:endParaRPr lang="en-US" dirty="0">
              <a:solidFill>
                <a:srgbClr val="400080"/>
              </a:solidFill>
            </a:endParaRPr>
          </a:p>
          <a:p>
            <a:endParaRPr lang="en-US" dirty="0" smtClean="0">
              <a:solidFill>
                <a:srgbClr val="400080"/>
              </a:solidFill>
            </a:endParaRPr>
          </a:p>
          <a:p>
            <a:endParaRPr lang="en-US" dirty="0">
              <a:solidFill>
                <a:srgbClr val="400080"/>
              </a:solidFill>
            </a:endParaRPr>
          </a:p>
          <a:p>
            <a:endParaRPr lang="en-US" dirty="0" smtClean="0">
              <a:solidFill>
                <a:srgbClr val="400080"/>
              </a:solidFill>
            </a:endParaRPr>
          </a:p>
          <a:p>
            <a:endParaRPr lang="en-US" dirty="0" smtClean="0">
              <a:solidFill>
                <a:srgbClr val="400080"/>
              </a:solidFill>
            </a:endParaRPr>
          </a:p>
          <a:p>
            <a:r>
              <a:rPr lang="en-US" u="sng" dirty="0" smtClean="0">
                <a:solidFill>
                  <a:srgbClr val="800000"/>
                </a:solidFill>
              </a:rPr>
              <a:t>Char n-grams</a:t>
            </a:r>
            <a:endParaRPr lang="en-US" u="sng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Stop words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Stylistic</a:t>
            </a:r>
            <a:endParaRPr lang="en-US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Lexical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8480" y="1086981"/>
            <a:ext cx="6727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800000"/>
                </a:solidFill>
              </a:rPr>
              <a:t>I t</a:t>
            </a:r>
            <a:r>
              <a:rPr lang="en-US" sz="2800" dirty="0"/>
              <a:t>hink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/>
              <a:t>u w</a:t>
            </a:r>
            <a:r>
              <a:rPr lang="en-US" sz="2800" dirty="0">
                <a:solidFill>
                  <a:srgbClr val="000000"/>
                </a:solidFill>
              </a:rPr>
              <a:t>ere </a:t>
            </a:r>
            <a:r>
              <a:rPr lang="en-US" sz="2800" u="sng" dirty="0" err="1">
                <a:solidFill>
                  <a:srgbClr val="800000"/>
                </a:solidFill>
              </a:rPr>
              <a:t>abi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>
                <a:solidFill>
                  <a:srgbClr val="000000"/>
                </a:solidFill>
              </a:rPr>
              <a:t> hard </a:t>
            </a:r>
            <a:r>
              <a:rPr lang="en-US" sz="2800" dirty="0">
                <a:solidFill>
                  <a:srgbClr val="3366FF"/>
                </a:solidFill>
              </a:rPr>
              <a:t>on</a:t>
            </a:r>
            <a:r>
              <a:rPr lang="en-US" sz="2800" dirty="0">
                <a:solidFill>
                  <a:srgbClr val="000000"/>
                </a:solidFill>
              </a:rPr>
              <a:t> me earlier</a:t>
            </a:r>
            <a:r>
              <a:rPr lang="en-US" sz="2800" dirty="0">
                <a:solidFill>
                  <a:srgbClr val="00800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  <a:r>
              <a:rPr lang="en-US" sz="2800" dirty="0"/>
              <a:t> I </a:t>
            </a:r>
            <a:r>
              <a:rPr lang="en-US" sz="2800" dirty="0" err="1"/>
              <a:t>wasnt</a:t>
            </a:r>
            <a:r>
              <a:rPr lang="en-US" sz="2800" dirty="0"/>
              <a:t> </a:t>
            </a:r>
            <a:r>
              <a:rPr lang="en-US" sz="2800" dirty="0" smtClean="0"/>
              <a:t>l8 purposely</a:t>
            </a:r>
            <a:r>
              <a:rPr lang="en-US" sz="2800" dirty="0">
                <a:solidFill>
                  <a:srgbClr val="008000"/>
                </a:solidFill>
              </a:rPr>
              <a:t>,</a:t>
            </a:r>
            <a:r>
              <a:rPr lang="en-US" sz="2800" dirty="0"/>
              <a:t> 2</a:t>
            </a:r>
            <a:r>
              <a:rPr lang="en-US" sz="2800" dirty="0">
                <a:solidFill>
                  <a:srgbClr val="00800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366FF"/>
                </a:solidFill>
              </a:rPr>
              <a:t>a</a:t>
            </a:r>
            <a:r>
              <a:rPr lang="en-US" sz="2800" dirty="0"/>
              <a:t> car </a:t>
            </a:r>
            <a:r>
              <a:rPr lang="en-US" sz="2800" u="sng" dirty="0">
                <a:solidFill>
                  <a:srgbClr val="800000"/>
                </a:solidFill>
              </a:rPr>
              <a:t>4as</a:t>
            </a:r>
            <a:r>
              <a:rPr lang="en-US" sz="2800" dirty="0"/>
              <a:t>sesments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  <a:r>
              <a:rPr lang="en-US" sz="2800" dirty="0"/>
              <a:t> Iv had </a:t>
            </a:r>
            <a:r>
              <a:rPr lang="en-US" sz="2800" dirty="0">
                <a:solidFill>
                  <a:srgbClr val="3366FF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dirty="0" err="1"/>
              <a:t>luk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at</a:t>
            </a:r>
            <a:r>
              <a:rPr lang="en-US" sz="2800" dirty="0" smtClean="0"/>
              <a:t> myself </a:t>
            </a:r>
            <a:r>
              <a:rPr lang="en-US" sz="2800" dirty="0">
                <a:solidFill>
                  <a:srgbClr val="3366FF"/>
                </a:solidFill>
              </a:rPr>
              <a:t>in</a:t>
            </a:r>
            <a:r>
              <a:rPr lang="en-US" sz="2800" dirty="0"/>
              <a:t> mirror </a:t>
            </a:r>
            <a:r>
              <a:rPr lang="en-US" sz="2800" u="sng" dirty="0">
                <a:solidFill>
                  <a:srgbClr val="800000"/>
                </a:solidFill>
              </a:rPr>
              <a:t>n </a:t>
            </a:r>
            <a:r>
              <a:rPr lang="en-US" sz="2800" u="sng" dirty="0" err="1">
                <a:solidFill>
                  <a:srgbClr val="800000"/>
                </a:solidFill>
              </a:rPr>
              <a:t>u</a:t>
            </a:r>
            <a:r>
              <a:rPr lang="en-US" sz="2800" dirty="0" err="1"/>
              <a:t>ndastand</a:t>
            </a:r>
            <a:r>
              <a:rPr lang="en-US" sz="2800" dirty="0"/>
              <a:t> 1</a:t>
            </a:r>
            <a:r>
              <a:rPr lang="en-US" sz="2800" dirty="0">
                <a:solidFill>
                  <a:srgbClr val="008000"/>
                </a:solidFill>
              </a:rPr>
              <a:t>,</a:t>
            </a:r>
            <a:r>
              <a:rPr lang="en-US" sz="2800" dirty="0"/>
              <a:t> y u </a:t>
            </a:r>
            <a:r>
              <a:rPr lang="en-US" sz="2800" dirty="0" err="1"/>
              <a:t>dnt</a:t>
            </a:r>
            <a:r>
              <a:rPr lang="en-US" sz="2800" dirty="0"/>
              <a:t> </a:t>
            </a:r>
            <a:r>
              <a:rPr lang="en-US" sz="2800" dirty="0" smtClean="0"/>
              <a:t>fanc</a:t>
            </a:r>
            <a:r>
              <a:rPr lang="en-US" sz="2800" u="sng" dirty="0" smtClean="0">
                <a:solidFill>
                  <a:srgbClr val="800000"/>
                </a:solidFill>
              </a:rPr>
              <a:t>y m</a:t>
            </a:r>
            <a:r>
              <a:rPr lang="en-US" sz="2800" dirty="0" smtClean="0"/>
              <a:t>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/>
              <a:t>n 2</a:t>
            </a:r>
            <a:r>
              <a:rPr lang="en-US" sz="2800" dirty="0">
                <a:solidFill>
                  <a:srgbClr val="008000"/>
                </a:solidFill>
              </a:rPr>
              <a:t>,</a:t>
            </a:r>
            <a:r>
              <a:rPr lang="en-US" sz="2800" dirty="0"/>
              <a:t> y u </a:t>
            </a:r>
            <a:r>
              <a:rPr lang="en-US" sz="2800" dirty="0" err="1"/>
              <a:t>dnt</a:t>
            </a:r>
            <a:r>
              <a:rPr lang="en-US" sz="2800" dirty="0"/>
              <a:t> like me</a:t>
            </a:r>
            <a:r>
              <a:rPr lang="en-US" sz="2800" dirty="0">
                <a:solidFill>
                  <a:srgbClr val="008000"/>
                </a:solidFill>
              </a:rPr>
              <a:t>. </a:t>
            </a:r>
            <a:r>
              <a:rPr lang="en-US" sz="2800" dirty="0" err="1"/>
              <a:t>Sory</a:t>
            </a:r>
            <a:r>
              <a:rPr lang="en-US" sz="2800" dirty="0"/>
              <a:t> 4all </a:t>
            </a:r>
            <a:r>
              <a:rPr lang="en-US" sz="2800" dirty="0">
                <a:solidFill>
                  <a:srgbClr val="3366FF"/>
                </a:solidFill>
              </a:rPr>
              <a:t>the</a:t>
            </a:r>
            <a:r>
              <a:rPr lang="en-US" sz="2800" dirty="0"/>
              <a:t> pain </a:t>
            </a:r>
            <a:r>
              <a:rPr lang="en-US" sz="2800" u="sng" dirty="0">
                <a:solidFill>
                  <a:srgbClr val="800000"/>
                </a:solidFill>
              </a:rPr>
              <a:t>iv</a:t>
            </a:r>
            <a:r>
              <a:rPr lang="en-US" sz="2800" u="sng" dirty="0"/>
              <a:t> </a:t>
            </a:r>
            <a:r>
              <a:rPr lang="en-US" sz="2800" dirty="0"/>
              <a:t>caused u</a:t>
            </a:r>
            <a:r>
              <a:rPr lang="en-US" sz="2800" dirty="0">
                <a:solidFill>
                  <a:srgbClr val="00800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dirty="0" smtClean="0"/>
              <a:t>I love </a:t>
            </a:r>
            <a:r>
              <a:rPr lang="en-US" sz="2800" dirty="0"/>
              <a:t>u </a:t>
            </a:r>
            <a:r>
              <a:rPr lang="en-US" sz="2800" dirty="0" err="1"/>
              <a:t>amanda</a:t>
            </a:r>
            <a:r>
              <a:rPr lang="en-US" sz="2800" dirty="0">
                <a:solidFill>
                  <a:srgbClr val="008000"/>
                </a:solidFill>
              </a:rPr>
              <a:t>.....</a:t>
            </a:r>
            <a:r>
              <a:rPr lang="en-US" sz="2800" dirty="0"/>
              <a:t> Chris</a:t>
            </a:r>
            <a:r>
              <a:rPr lang="en-US" sz="2800" dirty="0">
                <a:solidFill>
                  <a:srgbClr val="008000"/>
                </a:solidFill>
              </a:rPr>
              <a:t>. </a:t>
            </a:r>
            <a:r>
              <a:rPr lang="en-US" sz="2800" dirty="0" smtClean="0">
                <a:solidFill>
                  <a:srgbClr val="008000"/>
                </a:solidFill>
              </a:rPr>
              <a:t>Xxx</a:t>
            </a:r>
          </a:p>
        </p:txBody>
      </p:sp>
      <p:sp>
        <p:nvSpPr>
          <p:cNvPr id="6" name="Oval 5"/>
          <p:cNvSpPr/>
          <p:nvPr/>
        </p:nvSpPr>
        <p:spPr>
          <a:xfrm>
            <a:off x="7070368" y="2391361"/>
            <a:ext cx="789411" cy="480561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4952" y="1536872"/>
            <a:ext cx="1483624" cy="602767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36304" y="2043972"/>
            <a:ext cx="591248" cy="3588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3817" y="5343377"/>
            <a:ext cx="2391112" cy="58447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2929"/>
                </a:solidFill>
              </a:rPr>
              <a:t>Features:</a:t>
            </a:r>
          </a:p>
          <a:p>
            <a:pPr lvl="1"/>
            <a:r>
              <a:rPr lang="en-US" dirty="0" smtClean="0"/>
              <a:t>Stylistic (13)</a:t>
            </a:r>
          </a:p>
          <a:p>
            <a:pPr lvl="1"/>
            <a:r>
              <a:rPr lang="en-US" dirty="0" smtClean="0"/>
              <a:t>Char n-grams (n=3)</a:t>
            </a:r>
          </a:p>
          <a:p>
            <a:pPr lvl="1"/>
            <a:r>
              <a:rPr lang="en-US" dirty="0" smtClean="0"/>
              <a:t>Lexical features (</a:t>
            </a:r>
            <a:r>
              <a:rPr lang="en-US" dirty="0" err="1" smtClean="0"/>
              <a:t>BoW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Stop words (~630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C42929"/>
                </a:solidFill>
              </a:rPr>
              <a:t>We fragment docs in dataset1</a:t>
            </a:r>
            <a:endParaRPr lang="en-US" dirty="0" smtClean="0">
              <a:solidFill>
                <a:srgbClr val="C42929"/>
              </a:solidFill>
            </a:endParaRPr>
          </a:p>
          <a:p>
            <a:r>
              <a:rPr lang="en-US" dirty="0" smtClean="0">
                <a:solidFill>
                  <a:srgbClr val="C42929"/>
                </a:solidFill>
              </a:rPr>
              <a:t>Machine learning algorithm: </a:t>
            </a:r>
            <a:r>
              <a:rPr lang="en-US" dirty="0" smtClean="0"/>
              <a:t>SVMs</a:t>
            </a:r>
          </a:p>
          <a:p>
            <a:r>
              <a:rPr lang="en-US" dirty="0" smtClean="0">
                <a:solidFill>
                  <a:srgbClr val="C42929"/>
                </a:solidFill>
              </a:rPr>
              <a:t>Three AA models:</a:t>
            </a:r>
          </a:p>
          <a:p>
            <a:pPr lvl="1"/>
            <a:r>
              <a:rPr lang="en-US" dirty="0" smtClean="0"/>
              <a:t>Train &amp; test on same topic (IT)</a:t>
            </a:r>
          </a:p>
          <a:p>
            <a:pPr lvl="1"/>
            <a:r>
              <a:rPr lang="en-US" dirty="0" smtClean="0"/>
              <a:t>Single cross-topic (SCT)</a:t>
            </a:r>
          </a:p>
          <a:p>
            <a:pPr lvl="1"/>
            <a:r>
              <a:rPr lang="en-US" dirty="0" smtClean="0"/>
              <a:t>Multiple cross-topic (MCT)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difficult is CTAA?</a:t>
            </a:r>
            <a:endParaRPr lang="en-US" dirty="0"/>
          </a:p>
        </p:txBody>
      </p:sp>
      <p:pic>
        <p:nvPicPr>
          <p:cNvPr id="5" name="Content Placeholder 4" descr="Screen Shot 2014-03-21 at 2.17.2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9" b="-1087"/>
          <a:stretch/>
        </p:blipFill>
        <p:spPr>
          <a:xfrm>
            <a:off x="90773" y="2528241"/>
            <a:ext cx="8925054" cy="19573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867" y="4811814"/>
            <a:ext cx="774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Columns IT and SCT show accuracy, column IT-SCT shows relative gain of IT over SCT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3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Cross-Topic AA (CTAA)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42929"/>
                </a:solidFill>
              </a:rPr>
              <a:t>Goal:</a:t>
            </a:r>
            <a:r>
              <a:rPr lang="en-US" dirty="0">
                <a:solidFill>
                  <a:srgbClr val="C42929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Improve prediction performance in CTAA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Leverage information from other topics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 smtClean="0">
                <a:solidFill>
                  <a:srgbClr val="C42929"/>
                </a:solidFill>
              </a:rPr>
              <a:t>distributional trajectories </a:t>
            </a:r>
            <a:r>
              <a:rPr lang="en-US" dirty="0" smtClean="0">
                <a:solidFill>
                  <a:schemeClr val="tx1"/>
                </a:solidFill>
              </a:rPr>
              <a:t>to map features into a common space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5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604760" cy="912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Leveraging Other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 descr="Screen Shot 2014-03-21 at 2.22.2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b="407"/>
          <a:stretch/>
        </p:blipFill>
        <p:spPr>
          <a:xfrm>
            <a:off x="1484431" y="1234993"/>
            <a:ext cx="5626100" cy="2024566"/>
          </a:xfrm>
        </p:spPr>
      </p:pic>
      <p:pic>
        <p:nvPicPr>
          <p:cNvPr id="8" name="Picture 7" descr="Screen Shot 2014-03-21 at 2.2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27" y="3717767"/>
            <a:ext cx="5626100" cy="203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4944" y="3201304"/>
            <a:ext cx="337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Lexical Features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56684" y="5712006"/>
            <a:ext cx="337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Stop words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444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14944" y="3131398"/>
            <a:ext cx="337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Stylistic Features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56684" y="5712006"/>
            <a:ext cx="337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Char n-grams</a:t>
            </a:r>
            <a:endParaRPr lang="en-US" sz="2000" dirty="0"/>
          </a:p>
        </p:txBody>
      </p:sp>
      <p:pic>
        <p:nvPicPr>
          <p:cNvPr id="5" name="Content Placeholder 4" descr="Screen Shot 2014-03-21 at 2.27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b="998"/>
          <a:stretch/>
        </p:blipFill>
        <p:spPr>
          <a:xfrm>
            <a:off x="1391213" y="1176738"/>
            <a:ext cx="5879707" cy="2052262"/>
          </a:xfrm>
        </p:spPr>
      </p:pic>
      <p:pic>
        <p:nvPicPr>
          <p:cNvPr id="6" name="Picture 5" descr="Screen Shot 2014-03-21 at 2.2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14" y="3601414"/>
            <a:ext cx="5903924" cy="215177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604760" cy="912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Leveraging Other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1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7"/>
            <a:ext cx="7528560" cy="772554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Forensic Linguistics: Real world example</a:t>
            </a:r>
            <a:endParaRPr lang="en-US" sz="2400" dirty="0"/>
          </a:p>
        </p:txBody>
      </p:sp>
      <p:pic>
        <p:nvPicPr>
          <p:cNvPr id="5" name="Content Placeholder 4" descr="Screen Shot 2014-03-23 at 2.12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74" b="-7974"/>
          <a:stretch>
            <a:fillRect/>
          </a:stretch>
        </p:blipFill>
        <p:spPr>
          <a:xfrm>
            <a:off x="2095500" y="1282729"/>
            <a:ext cx="4699000" cy="29019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62000" y="1028728"/>
            <a:ext cx="7543800" cy="46588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42929"/>
              </a:solidFill>
            </a:endParaRPr>
          </a:p>
          <a:p>
            <a:endParaRPr lang="en-US" dirty="0">
              <a:solidFill>
                <a:srgbClr val="C42929"/>
              </a:solidFill>
            </a:endParaRPr>
          </a:p>
          <a:p>
            <a:endParaRPr lang="en-US" dirty="0" smtClean="0">
              <a:solidFill>
                <a:srgbClr val="C42929"/>
              </a:solidFill>
            </a:endParaRPr>
          </a:p>
          <a:p>
            <a:endParaRPr lang="en-US" dirty="0">
              <a:solidFill>
                <a:srgbClr val="C42929"/>
              </a:solidFill>
            </a:endParaRPr>
          </a:p>
          <a:p>
            <a:endParaRPr lang="en-US" dirty="0" smtClean="0">
              <a:solidFill>
                <a:srgbClr val="C42929"/>
              </a:solidFill>
            </a:endParaRPr>
          </a:p>
          <a:p>
            <a:endParaRPr lang="en-US" dirty="0" smtClean="0">
              <a:solidFill>
                <a:srgbClr val="C42929"/>
              </a:solidFill>
            </a:endParaRPr>
          </a:p>
          <a:p>
            <a:endParaRPr lang="en-US" dirty="0" smtClean="0">
              <a:solidFill>
                <a:srgbClr val="C42929"/>
              </a:solidFill>
            </a:endParaRPr>
          </a:p>
          <a:p>
            <a:endParaRPr lang="en-US" dirty="0">
              <a:solidFill>
                <a:srgbClr val="C4292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1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Dataset 2</a:t>
            </a:r>
            <a:endParaRPr lang="en-US" dirty="0"/>
          </a:p>
        </p:txBody>
      </p:sp>
      <p:pic>
        <p:nvPicPr>
          <p:cNvPr id="5" name="Content Placeholder 4" descr="Screen Shot 2014-03-21 at 2.30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416" b="-7641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Cross-Topic AA (CTAA)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42929"/>
                </a:solidFill>
              </a:rPr>
              <a:t>Question: </a:t>
            </a:r>
            <a:r>
              <a:rPr lang="en-US" dirty="0" smtClean="0"/>
              <a:t>Is it just the ‘more data’ effect or is there something else?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Results</a:t>
            </a:r>
            <a:endParaRPr lang="en-US" dirty="0"/>
          </a:p>
        </p:txBody>
      </p:sp>
      <p:pic>
        <p:nvPicPr>
          <p:cNvPr id="5" name="Content Placeholder 4" descr="Screen Shot 2014-03-21 at 2.37.3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8" b="-1014"/>
          <a:stretch/>
        </p:blipFill>
        <p:spPr>
          <a:xfrm>
            <a:off x="177021" y="2562989"/>
            <a:ext cx="8574969" cy="18078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9" y="116446"/>
            <a:ext cx="7528561" cy="912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 writing style is consistent across different topics</a:t>
            </a:r>
          </a:p>
          <a:p>
            <a:r>
              <a:rPr lang="en-US" dirty="0" smtClean="0"/>
              <a:t>Comprehensive study of topic sensitivity of different feature types</a:t>
            </a:r>
          </a:p>
          <a:p>
            <a:r>
              <a:rPr lang="en-US" dirty="0" smtClean="0"/>
              <a:t>More data helps, but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C42929"/>
                </a:solidFill>
              </a:rPr>
              <a:t>diversity in topics </a:t>
            </a:r>
            <a:r>
              <a:rPr lang="en-US" dirty="0" smtClean="0"/>
              <a:t>will give the extra boost!</a:t>
            </a:r>
          </a:p>
          <a:p>
            <a:r>
              <a:rPr lang="en-US" dirty="0" smtClean="0"/>
              <a:t>Simple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Cross-Topic AA (CTAA)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42929"/>
                </a:solidFill>
              </a:rPr>
              <a:t>Goal:</a:t>
            </a:r>
            <a:r>
              <a:rPr lang="en-US" dirty="0">
                <a:solidFill>
                  <a:srgbClr val="C42929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Improve prediction performance in CTAA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Leverage information from other topics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 smtClean="0">
                <a:solidFill>
                  <a:srgbClr val="C42929"/>
                </a:solidFill>
              </a:rPr>
              <a:t>distributional trajectories </a:t>
            </a:r>
            <a:r>
              <a:rPr lang="en-US" dirty="0" smtClean="0">
                <a:solidFill>
                  <a:schemeClr val="tx1"/>
                </a:solidFill>
              </a:rPr>
              <a:t>to map features into a common space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creen Shot 2014-03-21 at 2.13.03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17" y="2402150"/>
            <a:ext cx="645523" cy="571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400" y="5274733"/>
            <a:ext cx="729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Sapkota</a:t>
            </a:r>
            <a:r>
              <a:rPr lang="en-US" dirty="0" smtClean="0"/>
              <a:t> et al. (under 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9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528560" cy="912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Distributional Trajectories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Pseudo-code: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</a:t>
            </a:r>
            <a:r>
              <a:rPr lang="en-US" dirty="0" smtClean="0">
                <a:solidFill>
                  <a:srgbClr val="C42929"/>
                </a:solidFill>
              </a:rPr>
              <a:t>general linguistic distributions </a:t>
            </a:r>
            <a:r>
              <a:rPr lang="en-US" dirty="0" smtClean="0"/>
              <a:t>in large amounts of text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a “pseudo-translation” of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528560" cy="912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Pseudo-Translation Model</a:t>
            </a:r>
            <a:endParaRPr lang="en-US" dirty="0"/>
          </a:p>
        </p:txBody>
      </p:sp>
      <p:pic>
        <p:nvPicPr>
          <p:cNvPr id="5" name="Content Placeholder 4" descr="Screen Shot 2014-03-21 at 9.50.1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" b="1194"/>
          <a:stretch/>
        </p:blipFill>
        <p:spPr>
          <a:xfrm>
            <a:off x="658330" y="2047357"/>
            <a:ext cx="7543800" cy="10625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3109911"/>
            <a:ext cx="7543800" cy="25776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t</a:t>
            </a:r>
            <a:r>
              <a:rPr lang="en-US" dirty="0" smtClean="0"/>
              <a:t> denotes tokens in the training domain</a:t>
            </a:r>
          </a:p>
          <a:p>
            <a:pPr marL="0" indent="0">
              <a:buFont typeface="Arial" pitchFamily="34" charset="0"/>
              <a:buNone/>
            </a:pPr>
            <a:r>
              <a:rPr lang="en-US" i="1" dirty="0" smtClean="0"/>
              <a:t>t’</a:t>
            </a:r>
            <a:r>
              <a:rPr lang="en-US" dirty="0" smtClean="0"/>
              <a:t> denotes tokens in test domain</a:t>
            </a:r>
          </a:p>
          <a:p>
            <a:pPr marL="0" indent="0">
              <a:buFont typeface="Arial" pitchFamily="34" charset="0"/>
              <a:buNone/>
            </a:pPr>
            <a:r>
              <a:rPr lang="en-US" i="1" dirty="0" err="1"/>
              <a:t>p</a:t>
            </a:r>
            <a:r>
              <a:rPr lang="en-US" i="1" dirty="0" err="1" smtClean="0"/>
              <a:t>os</a:t>
            </a:r>
            <a:r>
              <a:rPr lang="en-US" i="1" dirty="0" smtClean="0"/>
              <a:t>(x) </a:t>
            </a:r>
            <a:r>
              <a:rPr lang="en-US" dirty="0" smtClean="0"/>
              <a:t>is a function that returns </a:t>
            </a:r>
            <a:r>
              <a:rPr lang="en-US" dirty="0" err="1" smtClean="0"/>
              <a:t>PoS</a:t>
            </a:r>
            <a:r>
              <a:rPr lang="en-US" dirty="0" smtClean="0"/>
              <a:t> tags</a:t>
            </a:r>
          </a:p>
          <a:p>
            <a:pPr marL="0" indent="0">
              <a:buFont typeface="Arial" pitchFamily="34" charset="0"/>
              <a:buNone/>
            </a:pPr>
            <a:r>
              <a:rPr lang="en-US" i="1" dirty="0" err="1" smtClean="0"/>
              <a:t>θ</a:t>
            </a:r>
            <a:r>
              <a:rPr lang="en-US" dirty="0" smtClean="0"/>
              <a:t> is estimated using an EM-like algorithm</a:t>
            </a:r>
          </a:p>
          <a:p>
            <a:pPr marL="0" indent="0">
              <a:buFont typeface="Arial" pitchFamily="34" charset="0"/>
              <a:buNone/>
            </a:pPr>
            <a:r>
              <a:rPr lang="en-US" i="1" dirty="0" smtClean="0"/>
              <a:t>P(t)</a:t>
            </a:r>
            <a:r>
              <a:rPr lang="en-US" dirty="0" smtClean="0"/>
              <a:t> is estimated using a language model </a:t>
            </a:r>
          </a:p>
        </p:txBody>
      </p:sp>
    </p:spTree>
    <p:extLst>
      <p:ext uri="{BB962C8B-B14F-4D97-AF65-F5344CB8AC3E}">
        <p14:creationId xmlns:p14="http://schemas.microsoft.com/office/powerpoint/2010/main" val="334333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Dataset 1 we took two topics:</a:t>
            </a:r>
          </a:p>
          <a:p>
            <a:pPr lvl="1"/>
            <a:r>
              <a:rPr lang="en-US" dirty="0" smtClean="0"/>
              <a:t>War in Iraq (I)</a:t>
            </a:r>
          </a:p>
          <a:p>
            <a:pPr lvl="1"/>
            <a:r>
              <a:rPr lang="en-US" dirty="0" smtClean="0"/>
              <a:t>Catholic Church (C)</a:t>
            </a:r>
          </a:p>
          <a:p>
            <a:r>
              <a:rPr lang="en-US" dirty="0" smtClean="0"/>
              <a:t>We removed data from 3 authors and used the rest to estimate lexical trajectories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creen Shot 2014-03-21 at 9.5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" y="4057522"/>
            <a:ext cx="9144000" cy="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1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604760" cy="91228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Increasing Degrees of Domain Shift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9954" y="891996"/>
            <a:ext cx="7810170" cy="5105400"/>
            <a:chOff x="343230" y="457200"/>
            <a:chExt cx="7810170" cy="5105400"/>
          </a:xfrm>
        </p:grpSpPr>
        <p:grpSp>
          <p:nvGrpSpPr>
            <p:cNvPr id="6" name="Group 5"/>
            <p:cNvGrpSpPr/>
            <p:nvPr/>
          </p:nvGrpSpPr>
          <p:grpSpPr>
            <a:xfrm>
              <a:off x="343230" y="457200"/>
              <a:ext cx="7810170" cy="5105400"/>
              <a:chOff x="343230" y="457200"/>
              <a:chExt cx="7810170" cy="51054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133600" y="457200"/>
                <a:ext cx="47244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/>
                  <a:t> </a:t>
                </a:r>
                <a:r>
                  <a:rPr lang="en-US" dirty="0" smtClean="0"/>
                  <a:t>               </a:t>
                </a:r>
                <a:r>
                  <a:rPr lang="en-US" sz="2000" dirty="0" smtClean="0"/>
                  <a:t>Same-domain AA</a:t>
                </a:r>
                <a:endParaRPr lang="en-US" sz="2000" dirty="0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1600200" y="1066800"/>
                <a:ext cx="6553200" cy="4495800"/>
              </a:xfrm>
              <a:prstGeom prst="triangl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0" rtlCol="0" anchor="t" anchorCtr="0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2209800" y="1752600"/>
                <a:ext cx="685800" cy="2286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43230" y="1897452"/>
                <a:ext cx="2362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Increasing need to transfer linguistic knowledge</a:t>
                </a:r>
                <a:endParaRPr lang="en-US" sz="2000" dirty="0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3657600" y="2819400"/>
              <a:ext cx="24384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67000" y="4191000"/>
              <a:ext cx="4419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99277" y="1447800"/>
              <a:ext cx="472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dirty="0"/>
                <a:t> </a:t>
              </a:r>
              <a:r>
                <a:rPr lang="en-US" sz="1600" dirty="0" smtClean="0"/>
                <a:t>                </a:t>
              </a:r>
              <a:r>
                <a:rPr lang="en-US" sz="1900" dirty="0" smtClean="0"/>
                <a:t>Cross-topic</a:t>
              </a:r>
            </a:p>
            <a:p>
              <a:pPr algn="ctr"/>
              <a:r>
                <a:rPr lang="en-US" sz="1900" dirty="0" smtClean="0"/>
                <a:t>               AA</a:t>
              </a:r>
              <a:endParaRPr lang="en-US" sz="1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2895600"/>
              <a:ext cx="4724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/>
                <a:t> </a:t>
              </a:r>
              <a:r>
                <a:rPr lang="en-US" sz="1400" dirty="0" smtClean="0"/>
                <a:t>   </a:t>
              </a:r>
              <a:r>
                <a:rPr lang="en-US" sz="2400" dirty="0" smtClean="0"/>
                <a:t>Cross-genre  AA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2769" y="3939276"/>
              <a:ext cx="472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 smtClean="0"/>
            </a:p>
            <a:p>
              <a:pPr algn="ctr"/>
              <a:r>
                <a:rPr lang="en-US" sz="2400" dirty="0"/>
                <a:t> </a:t>
              </a:r>
              <a:r>
                <a:rPr lang="en-US" sz="2400" dirty="0" smtClean="0"/>
                <a:t>   Cross-modality  AA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2057400"/>
              <a:ext cx="472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lexical trajectories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0" y="3352800"/>
              <a:ext cx="472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lexical, syntactic, and stylistic trajectories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0" y="4419600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lexical, syntactic, speech fluency and production, and stylistic trajectories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2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3782567"/>
          </a:xfrm>
        </p:spPr>
        <p:txBody>
          <a:bodyPr>
            <a:normAutofit/>
          </a:bodyPr>
          <a:lstStyle/>
          <a:p>
            <a:r>
              <a:rPr lang="en-US" dirty="0" smtClean="0"/>
              <a:t>New approaches based on </a:t>
            </a:r>
            <a:r>
              <a:rPr lang="en-US" dirty="0" smtClean="0"/>
              <a:t>principles that are: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Linguistically grounded</a:t>
            </a:r>
          </a:p>
          <a:p>
            <a:pPr lvl="1"/>
            <a:r>
              <a:rPr lang="en-US" dirty="0" smtClean="0">
                <a:sym typeface="Wingdings"/>
              </a:rPr>
              <a:t>Common-sense grounded</a:t>
            </a:r>
          </a:p>
          <a:p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an </a:t>
            </a:r>
            <a:r>
              <a:rPr lang="en-US" dirty="0" smtClean="0">
                <a:sym typeface="Wingdings"/>
              </a:rPr>
              <a:t>use Viterbi to translate </a:t>
            </a:r>
            <a:r>
              <a:rPr lang="en-US" dirty="0" smtClean="0">
                <a:sym typeface="Wingdings"/>
              </a:rPr>
              <a:t>text</a:t>
            </a:r>
          </a:p>
          <a:p>
            <a:r>
              <a:rPr lang="en-US" dirty="0" smtClean="0">
                <a:sym typeface="Wingdings"/>
              </a:rPr>
              <a:t>Or </a:t>
            </a:r>
            <a:r>
              <a:rPr lang="en-US" dirty="0" smtClean="0">
                <a:sym typeface="Wingdings"/>
              </a:rPr>
              <a:t>word </a:t>
            </a:r>
            <a:r>
              <a:rPr lang="en-US" dirty="0" smtClean="0">
                <a:sym typeface="Wingdings"/>
              </a:rPr>
              <a:t>n-grams and syntactic knowledge</a:t>
            </a:r>
          </a:p>
          <a:p>
            <a:r>
              <a:rPr lang="en-US" dirty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nterpolated </a:t>
            </a:r>
            <a:r>
              <a:rPr lang="en-US" dirty="0" smtClean="0">
                <a:sym typeface="Wingdings"/>
              </a:rPr>
              <a:t>language models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Authorship Analysis</a:t>
            </a:r>
            <a:endParaRPr lang="en-US" dirty="0"/>
          </a:p>
        </p:txBody>
      </p:sp>
      <p:pic>
        <p:nvPicPr>
          <p:cNvPr id="5" name="Content Placeholder 4" descr="search-97587_640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894"/>
          <a:stretch/>
        </p:blipFill>
        <p:spPr>
          <a:xfrm>
            <a:off x="3314700" y="1917729"/>
            <a:ext cx="2806635" cy="30733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0" y="2935851"/>
            <a:ext cx="6781800" cy="912283"/>
          </a:xfrm>
        </p:spPr>
        <p:txBody>
          <a:bodyPr/>
          <a:lstStyle/>
          <a:p>
            <a:r>
              <a:rPr lang="en-US" dirty="0" smtClean="0"/>
              <a:t>Research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611336640"/>
              </p:ext>
            </p:extLst>
          </p:nvPr>
        </p:nvGraphicFramePr>
        <p:xfrm>
          <a:off x="804218" y="3179242"/>
          <a:ext cx="7761937" cy="273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292866115"/>
              </p:ext>
            </p:extLst>
          </p:nvPr>
        </p:nvGraphicFramePr>
        <p:xfrm>
          <a:off x="803096" y="912744"/>
          <a:ext cx="7811736" cy="242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a 5"/>
          <p:cNvGraphicFramePr/>
          <p:nvPr>
            <p:extLst>
              <p:ext uri="{D42A27DB-BD31-4B8C-83A1-F6EECF244321}">
                <p14:modId xmlns:p14="http://schemas.microsoft.com/office/powerpoint/2010/main" val="2774579918"/>
              </p:ext>
            </p:extLst>
          </p:nvPr>
        </p:nvGraphicFramePr>
        <p:xfrm>
          <a:off x="852896" y="684404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4265999013"/>
              </p:ext>
            </p:extLst>
          </p:nvPr>
        </p:nvGraphicFramePr>
        <p:xfrm>
          <a:off x="806763" y="916398"/>
          <a:ext cx="7811736" cy="242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050660122"/>
              </p:ext>
            </p:extLst>
          </p:nvPr>
        </p:nvGraphicFramePr>
        <p:xfrm>
          <a:off x="852895" y="3164421"/>
          <a:ext cx="7761937" cy="273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954884" y="3236572"/>
            <a:ext cx="1937735" cy="1937735"/>
            <a:chOff x="4106976" y="2558804"/>
            <a:chExt cx="1937735" cy="1937735"/>
          </a:xfrm>
        </p:grpSpPr>
        <p:sp>
          <p:nvSpPr>
            <p:cNvPr id="34" name="Rounded Rectangle 33"/>
            <p:cNvSpPr/>
            <p:nvPr/>
          </p:nvSpPr>
          <p:spPr>
            <a:xfrm>
              <a:off x="4106976" y="2558804"/>
              <a:ext cx="1937735" cy="193773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4201568" y="2653396"/>
              <a:ext cx="1748551" cy="1748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 Black"/>
                  <a:cs typeface="Arial Black"/>
                </a:rPr>
                <a:t>Information Extraction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 Black"/>
                  <a:cs typeface="Arial Black"/>
                </a:rPr>
                <a:t>from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 Black"/>
                  <a:cs typeface="Arial Black"/>
                </a:rPr>
                <a:t>Clinical Documents</a:t>
              </a:r>
              <a:endParaRPr lang="en-US" sz="1800" kern="1200" dirty="0">
                <a:latin typeface="Arial Black"/>
                <a:cs typeface="Arial Black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0486" y="34326"/>
            <a:ext cx="7620000" cy="87841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Research </a:t>
            </a:r>
            <a:r>
              <a:rPr lang="en-US" sz="3600" dirty="0" smtClean="0"/>
              <a:t>Program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2883" y="1153503"/>
            <a:ext cx="1937735" cy="1937735"/>
            <a:chOff x="2020184" y="472012"/>
            <a:chExt cx="1937735" cy="1937735"/>
          </a:xfrm>
        </p:grpSpPr>
        <p:sp>
          <p:nvSpPr>
            <p:cNvPr id="18" name="Rounded Rectangle 17"/>
            <p:cNvSpPr/>
            <p:nvPr/>
          </p:nvSpPr>
          <p:spPr>
            <a:xfrm>
              <a:off x="2020184" y="472012"/>
              <a:ext cx="1937735" cy="193773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114776" y="566604"/>
              <a:ext cx="1748551" cy="1748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noProof="0" dirty="0" smtClean="0">
                  <a:latin typeface="Arial Black"/>
                  <a:cs typeface="Arial Black"/>
                </a:rPr>
                <a:t>Authorship Analysis</a:t>
              </a:r>
              <a:endParaRPr lang="en-US" sz="1800" kern="1200" noProof="0" dirty="0">
                <a:latin typeface="Arial Black"/>
                <a:cs typeface="Arial Black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60032" y="1153503"/>
            <a:ext cx="1937735" cy="1937735"/>
            <a:chOff x="4106976" y="472012"/>
            <a:chExt cx="1937735" cy="1937735"/>
          </a:xfrm>
        </p:grpSpPr>
        <p:sp>
          <p:nvSpPr>
            <p:cNvPr id="30" name="Rounded Rectangle 29"/>
            <p:cNvSpPr/>
            <p:nvPr/>
          </p:nvSpPr>
          <p:spPr>
            <a:xfrm>
              <a:off x="4106976" y="472012"/>
              <a:ext cx="1937735" cy="193773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4201568" y="566604"/>
              <a:ext cx="1748551" cy="1748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noProof="0" dirty="0" smtClean="0">
                  <a:latin typeface="Arial Black"/>
                  <a:cs typeface="Arial Black"/>
                </a:rPr>
                <a:t>Analysis of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noProof="0" dirty="0" smtClean="0">
                  <a:latin typeface="Arial Black"/>
                  <a:cs typeface="Arial Black"/>
                </a:rPr>
                <a:t>Code-Switched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noProof="0" dirty="0" smtClean="0">
                  <a:latin typeface="Arial Black"/>
                  <a:cs typeface="Arial Black"/>
                </a:rPr>
                <a:t>Data</a:t>
              </a:r>
              <a:endParaRPr lang="en-US" sz="1800" kern="1200" noProof="0" dirty="0">
                <a:latin typeface="Arial Black"/>
                <a:cs typeface="Arial Black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70908" y="3238189"/>
            <a:ext cx="1937735" cy="1937735"/>
            <a:chOff x="2020184" y="2558804"/>
            <a:chExt cx="1937735" cy="1937735"/>
          </a:xfrm>
        </p:grpSpPr>
        <p:sp>
          <p:nvSpPr>
            <p:cNvPr id="21" name="Rounded Rectangle 20"/>
            <p:cNvSpPr/>
            <p:nvPr/>
          </p:nvSpPr>
          <p:spPr>
            <a:xfrm>
              <a:off x="2020184" y="2558804"/>
              <a:ext cx="1937735" cy="193773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114776" y="2653396"/>
              <a:ext cx="1748551" cy="1748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noProof="0" dirty="0" smtClean="0">
                  <a:latin typeface="Arial Black"/>
                  <a:cs typeface="Arial Black"/>
                </a:rPr>
                <a:t>Language Assessment</a:t>
              </a:r>
              <a:endParaRPr lang="en-US" sz="2000" kern="1200" noProof="0" dirty="0">
                <a:latin typeface="Arial Black"/>
                <a:cs typeface="Arial Black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1897" y="4293565"/>
            <a:ext cx="8033136" cy="1312129"/>
            <a:chOff x="531897" y="4293565"/>
            <a:chExt cx="8033136" cy="1312129"/>
          </a:xfrm>
        </p:grpSpPr>
        <p:sp>
          <p:nvSpPr>
            <p:cNvPr id="25" name="TextBox 24"/>
            <p:cNvSpPr txBox="1"/>
            <p:nvPr/>
          </p:nvSpPr>
          <p:spPr>
            <a:xfrm>
              <a:off x="531897" y="4293565"/>
              <a:ext cx="2844016" cy="1311713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lvl="1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srgbClr val="595959"/>
                  </a:solidFill>
                  <a:cs typeface="Arial Black"/>
                </a:rPr>
                <a:t>Pillay</a:t>
              </a:r>
              <a:r>
                <a:rPr lang="en-US" sz="1600" dirty="0" smtClean="0">
                  <a:solidFill>
                    <a:srgbClr val="595959"/>
                  </a:solidFill>
                  <a:cs typeface="Arial Black"/>
                </a:rPr>
                <a:t> and Solorio 2010; Solorio et al. 2011a, 2011b; Escalante et al. 2011a, 2011b; </a:t>
              </a:r>
              <a:r>
                <a:rPr lang="en-US" sz="1600" dirty="0" err="1" smtClean="0">
                  <a:solidFill>
                    <a:srgbClr val="595959"/>
                  </a:solidFill>
                  <a:cs typeface="Arial Black"/>
                </a:rPr>
                <a:t>Sapkota</a:t>
              </a:r>
              <a:r>
                <a:rPr lang="en-US" sz="1600" dirty="0" smtClean="0">
                  <a:solidFill>
                    <a:srgbClr val="595959"/>
                  </a:solidFill>
                  <a:cs typeface="Arial Black"/>
                </a:rPr>
                <a:t> et al. 2013; Solorio et al. 2013; Solorio et al. 2014 (to appear)</a:t>
              </a:r>
              <a:endParaRPr lang="en-US" sz="1600" dirty="0">
                <a:solidFill>
                  <a:srgbClr val="595959"/>
                </a:solidFill>
                <a:cs typeface="Arial Black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8382" y="4293981"/>
              <a:ext cx="2844016" cy="1311713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lvl="1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 Black"/>
                </a:rPr>
                <a:t>Bogdanova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 Black"/>
                </a:rPr>
                <a:t> et al. 2012a, 2012b; </a:t>
              </a:r>
              <a:r>
                <a:rPr lang="en-US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 Black"/>
                </a:rPr>
                <a:t>Sapkota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 Black"/>
                </a:rPr>
                <a:t> et al. 2013; </a:t>
              </a:r>
              <a:r>
                <a:rPr lang="en-US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 Black"/>
                </a:rPr>
                <a:t>Gyawali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 Black"/>
                </a:rPr>
                <a:t> et al. 2013; </a:t>
              </a:r>
              <a:r>
                <a:rPr lang="en-US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 Black"/>
                </a:rPr>
                <a:t>Bogdanova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 Black"/>
                </a:rPr>
                <a:t> et al. 2014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 Black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21017" y="4293981"/>
              <a:ext cx="2844016" cy="1311713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lvl="1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srgbClr val="595959"/>
                  </a:solidFill>
                  <a:cs typeface="Arial Black"/>
                </a:rPr>
                <a:t>Shrestha</a:t>
              </a:r>
              <a:r>
                <a:rPr lang="en-US" sz="1600" dirty="0" smtClean="0">
                  <a:solidFill>
                    <a:srgbClr val="595959"/>
                  </a:solidFill>
                  <a:cs typeface="Arial Black"/>
                </a:rPr>
                <a:t> and Solorio 2013</a:t>
              </a:r>
              <a:endParaRPr lang="en-US" sz="1600" dirty="0">
                <a:solidFill>
                  <a:srgbClr val="595959"/>
                </a:solidFill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0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Graphic spid="32" grpId="1">
        <p:bldAsOne/>
      </p:bldGraphic>
      <p:bldGraphic spid="32" grpId="2">
        <p:bldAsOne/>
      </p:bldGraphic>
      <p:bldGraphic spid="32" grpId="3">
        <p:bldAsOne/>
      </p:bldGraphic>
      <p:bldGraphic spid="24" grpId="0">
        <p:bldAsOne/>
      </p:bldGraphic>
      <p:bldGraphic spid="24" grpId="1">
        <p:bldAsOne/>
      </p:bldGraphic>
      <p:bldGraphic spid="24" grpId="2">
        <p:bldAsOne/>
      </p:bldGraphic>
      <p:bldGraphic spid="24" grpId="3">
        <p:bldAsOne/>
      </p:bldGraphic>
      <p:bldGraphic spid="24" grpId="4">
        <p:bldAsOne/>
      </p:bldGraphic>
      <p:bldGraphic spid="24" grpId="5">
        <p:bldAsOne/>
      </p:bldGraphic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5">
        <p:bldAsOne/>
      </p:bldGraphic>
      <p:bldGraphic spid="4" grpId="6">
        <p:bldAsOne/>
      </p:bldGraphic>
      <p:bldGraphic spid="4" grpId="7">
        <p:bldAsOne/>
      </p:bldGraphic>
      <p:bldGraphic spid="4" grpId="8">
        <p:bldAsOne/>
      </p:bldGraphic>
      <p:bldGraphic spid="40" grpId="0">
        <p:bldAsOne/>
      </p:bldGraphic>
      <p:bldGraphic spid="40" grpId="1">
        <p:bldAsOne/>
      </p:bldGraphic>
      <p:bldGraphic spid="40" grpId="2">
        <p:bldAsOne/>
      </p:bldGraphic>
      <p:bldGraphic spid="40" grpId="3">
        <p:bldAsOne/>
      </p:bldGraphic>
      <p:bldGraphic spid="40" grpId="4">
        <p:bldAsOne/>
      </p:bldGraphic>
      <p:bldGraphic spid="40" grpId="5">
        <p:bldAsOne/>
      </p:bldGraphic>
      <p:bldGraphic spid="40" grpId="6">
        <p:bldAsOne/>
      </p:bldGraphic>
      <p:bldGraphic spid="40" grpId="7">
        <p:bldAsOne/>
      </p:bldGraphic>
      <p:bldGraphic spid="23" grpId="0">
        <p:bldAsOne/>
      </p:bldGraphic>
      <p:bldGraphic spid="23" grpId="1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Program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979420"/>
              </p:ext>
            </p:extLst>
          </p:nvPr>
        </p:nvGraphicFramePr>
        <p:xfrm>
          <a:off x="762000" y="1028728"/>
          <a:ext cx="7543800" cy="465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0" y="2935851"/>
            <a:ext cx="6781800" cy="912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 &amp; Outreach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&amp;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Mentoring </a:t>
            </a:r>
            <a:r>
              <a:rPr lang="en-US" dirty="0" smtClean="0"/>
              <a:t>research projects from high-school students to PhD</a:t>
            </a:r>
          </a:p>
          <a:p>
            <a:r>
              <a:rPr lang="en-US" dirty="0" smtClean="0"/>
              <a:t>K-12 Outreach</a:t>
            </a:r>
          </a:p>
          <a:p>
            <a:pPr lvl="1"/>
            <a:r>
              <a:rPr lang="en-US" dirty="0" smtClean="0"/>
              <a:t>Directed the last three editions of the Digital Film Festival</a:t>
            </a:r>
          </a:p>
          <a:p>
            <a:pPr lvl="1"/>
            <a:r>
              <a:rPr lang="en-US" dirty="0" smtClean="0"/>
              <a:t>Since 2010, run local site for the North American Computational Linguistics Olympiad (~1800 high school students)</a:t>
            </a:r>
          </a:p>
          <a:p>
            <a:r>
              <a:rPr lang="en-US" dirty="0" smtClean="0"/>
              <a:t>Industry</a:t>
            </a:r>
          </a:p>
          <a:p>
            <a:pPr lvl="1"/>
            <a:r>
              <a:rPr lang="en-US" dirty="0" err="1" smtClean="0"/>
              <a:t>Daxko</a:t>
            </a:r>
            <a:r>
              <a:rPr lang="en-US" dirty="0" smtClean="0"/>
              <a:t> (SW development company)</a:t>
            </a:r>
          </a:p>
          <a:p>
            <a:pPr lvl="1"/>
            <a:r>
              <a:rPr lang="en-US" dirty="0" smtClean="0"/>
              <a:t>Alabama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547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Lisa </a:t>
            </a:r>
            <a:r>
              <a:rPr lang="en-US" dirty="0" err="1" smtClean="0"/>
              <a:t>Bedore</a:t>
            </a:r>
            <a:r>
              <a:rPr lang="en-US" dirty="0" smtClean="0"/>
              <a:t>, U Texas</a:t>
            </a:r>
          </a:p>
          <a:p>
            <a:r>
              <a:rPr lang="en-US" dirty="0" smtClean="0"/>
              <a:t>Steven </a:t>
            </a:r>
            <a:r>
              <a:rPr lang="en-US" dirty="0" err="1" smtClean="0"/>
              <a:t>Bethard</a:t>
            </a:r>
            <a:r>
              <a:rPr lang="en-US" dirty="0" smtClean="0"/>
              <a:t>, UAB</a:t>
            </a:r>
          </a:p>
          <a:p>
            <a:r>
              <a:rPr lang="en-US" dirty="0" smtClean="0"/>
              <a:t>Elizabeth Blair, UAB</a:t>
            </a:r>
          </a:p>
          <a:p>
            <a:r>
              <a:rPr lang="en-US" dirty="0" smtClean="0"/>
              <a:t>Hugo </a:t>
            </a:r>
            <a:r>
              <a:rPr lang="en-US" dirty="0"/>
              <a:t>J. Escalante, INAOE</a:t>
            </a:r>
          </a:p>
          <a:p>
            <a:r>
              <a:rPr lang="en-US" dirty="0" err="1" smtClean="0"/>
              <a:t>Binod</a:t>
            </a:r>
            <a:r>
              <a:rPr lang="en-US" dirty="0" smtClean="0"/>
              <a:t> </a:t>
            </a:r>
            <a:r>
              <a:rPr lang="en-US" dirty="0" err="1" smtClean="0"/>
              <a:t>Gyawali</a:t>
            </a:r>
            <a:r>
              <a:rPr lang="en-US" dirty="0" smtClean="0"/>
              <a:t>, ETS</a:t>
            </a:r>
          </a:p>
          <a:p>
            <a:r>
              <a:rPr lang="en-US" dirty="0" err="1" smtClean="0"/>
              <a:t>Ragib</a:t>
            </a:r>
            <a:r>
              <a:rPr lang="en-US" dirty="0" smtClean="0"/>
              <a:t> </a:t>
            </a:r>
            <a:r>
              <a:rPr lang="en-US" dirty="0" err="1"/>
              <a:t>Hasan</a:t>
            </a:r>
            <a:r>
              <a:rPr lang="en-US" dirty="0"/>
              <a:t>, </a:t>
            </a:r>
            <a:r>
              <a:rPr lang="en-US" dirty="0" smtClean="0"/>
              <a:t>UAB</a:t>
            </a:r>
          </a:p>
          <a:p>
            <a:r>
              <a:rPr lang="en-US" dirty="0" smtClean="0"/>
              <a:t>Julia Hirschberg, Columbia</a:t>
            </a:r>
          </a:p>
          <a:p>
            <a:r>
              <a:rPr lang="en-US" dirty="0" err="1" smtClean="0"/>
              <a:t>Aquiles</a:t>
            </a:r>
            <a:r>
              <a:rPr lang="en-US" dirty="0" smtClean="0"/>
              <a:t> Iglesias, Temple</a:t>
            </a:r>
          </a:p>
          <a:p>
            <a:r>
              <a:rPr lang="en-US" dirty="0" smtClean="0"/>
              <a:t>Yang Liu, UTD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Suraj</a:t>
            </a:r>
            <a:r>
              <a:rPr lang="en-US" dirty="0"/>
              <a:t> </a:t>
            </a:r>
            <a:r>
              <a:rPr lang="en-US" dirty="0" err="1"/>
              <a:t>Maharjan</a:t>
            </a:r>
            <a:r>
              <a:rPr lang="en-US" dirty="0"/>
              <a:t>, UAB</a:t>
            </a:r>
          </a:p>
          <a:p>
            <a:r>
              <a:rPr lang="en-US" dirty="0" err="1"/>
              <a:t>Mainul</a:t>
            </a:r>
            <a:r>
              <a:rPr lang="en-US" dirty="0"/>
              <a:t> </a:t>
            </a:r>
            <a:r>
              <a:rPr lang="en-US" dirty="0" err="1"/>
              <a:t>Mizan</a:t>
            </a:r>
            <a:r>
              <a:rPr lang="en-US" dirty="0"/>
              <a:t>, Amazon</a:t>
            </a:r>
          </a:p>
          <a:p>
            <a:r>
              <a:rPr lang="en-US" dirty="0" smtClean="0"/>
              <a:t>Manuel </a:t>
            </a:r>
            <a:r>
              <a:rPr lang="en-US" dirty="0"/>
              <a:t>Montes y Gómez, INAOE</a:t>
            </a:r>
          </a:p>
          <a:p>
            <a:r>
              <a:rPr lang="en-US" dirty="0" smtClean="0"/>
              <a:t>Elizabeth Peña, U Texas</a:t>
            </a:r>
          </a:p>
          <a:p>
            <a:r>
              <a:rPr lang="en-US" dirty="0" smtClean="0"/>
              <a:t>Paolo </a:t>
            </a:r>
            <a:r>
              <a:rPr lang="en-US" dirty="0" err="1"/>
              <a:t>Rosso</a:t>
            </a:r>
            <a:r>
              <a:rPr lang="en-US" dirty="0"/>
              <a:t>, UPV</a:t>
            </a:r>
          </a:p>
          <a:p>
            <a:r>
              <a:rPr lang="en-US" dirty="0" err="1"/>
              <a:t>Upendra</a:t>
            </a:r>
            <a:r>
              <a:rPr lang="en-US" dirty="0"/>
              <a:t> </a:t>
            </a:r>
            <a:r>
              <a:rPr lang="en-US" dirty="0" err="1"/>
              <a:t>Sapkota</a:t>
            </a:r>
            <a:r>
              <a:rPr lang="en-US" dirty="0"/>
              <a:t>, UAB</a:t>
            </a:r>
          </a:p>
          <a:p>
            <a:r>
              <a:rPr lang="en-US" dirty="0" err="1"/>
              <a:t>Prasha</a:t>
            </a:r>
            <a:r>
              <a:rPr lang="en-US" dirty="0"/>
              <a:t> </a:t>
            </a:r>
            <a:r>
              <a:rPr lang="en-US" dirty="0" err="1" smtClean="0"/>
              <a:t>Shrestha</a:t>
            </a:r>
            <a:r>
              <a:rPr lang="en-US" dirty="0"/>
              <a:t>, </a:t>
            </a:r>
            <a:r>
              <a:rPr lang="en-US" dirty="0" smtClean="0"/>
              <a:t>UAB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7985A-33AA-4562-AE71-3292942623D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 descr="nsf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4382164" cy="793708"/>
          </a:xfrm>
          <a:prstGeom prst="rect">
            <a:avLst/>
          </a:prstGeom>
        </p:spPr>
      </p:pic>
      <p:pic>
        <p:nvPicPr>
          <p:cNvPr id="6" name="Picture 14" descr="STonrLogoWhiteBack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76800"/>
            <a:ext cx="1828800" cy="759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09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 Houston for inviting me!</a:t>
            </a:r>
          </a:p>
          <a:p>
            <a:r>
              <a:rPr lang="en-US" dirty="0"/>
              <a:t>To learn more visit:</a:t>
            </a:r>
          </a:p>
          <a:p>
            <a:pPr lvl="1"/>
            <a:r>
              <a:rPr lang="en-US" dirty="0" err="1"/>
              <a:t>coral.cis.uab.edu</a:t>
            </a:r>
            <a:endParaRPr lang="en-US" dirty="0"/>
          </a:p>
          <a:p>
            <a:pPr lvl="1"/>
            <a:r>
              <a:rPr lang="en-US" dirty="0" err="1" smtClean="0"/>
              <a:t>solorio.cis.uab.edu</a:t>
            </a:r>
            <a:endParaRPr lang="en-US" dirty="0" smtClean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 descr="Screen Shot 2014-03-24 at 6.27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68" y="2781299"/>
            <a:ext cx="4707466" cy="3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T. Solorio</a:t>
            </a:r>
            <a:r>
              <a:rPr lang="en-US" dirty="0"/>
              <a:t>, </a:t>
            </a:r>
            <a:r>
              <a:rPr lang="en-US" dirty="0" smtClean="0"/>
              <a:t>R. </a:t>
            </a:r>
            <a:r>
              <a:rPr lang="en-US" dirty="0" err="1"/>
              <a:t>Hasan</a:t>
            </a:r>
            <a:r>
              <a:rPr lang="en-US" dirty="0"/>
              <a:t>, and </a:t>
            </a:r>
            <a:r>
              <a:rPr lang="en-US" dirty="0" smtClean="0"/>
              <a:t>M. </a:t>
            </a:r>
            <a:r>
              <a:rPr lang="en-US" dirty="0" err="1"/>
              <a:t>Mizan</a:t>
            </a:r>
            <a:r>
              <a:rPr lang="en-US" dirty="0"/>
              <a:t>. </a:t>
            </a:r>
            <a:r>
              <a:rPr lang="en-US" dirty="0" err="1"/>
              <a:t>Sockpuppet</a:t>
            </a:r>
            <a:r>
              <a:rPr lang="en-US" dirty="0"/>
              <a:t> detection in </a:t>
            </a:r>
            <a:r>
              <a:rPr lang="en-US" dirty="0" err="1"/>
              <a:t>wikipedia</a:t>
            </a:r>
            <a:r>
              <a:rPr lang="en-US" dirty="0"/>
              <a:t>: A corpus of real-world </a:t>
            </a:r>
            <a:r>
              <a:rPr lang="en-US" dirty="0" smtClean="0"/>
              <a:t>deceptive writing </a:t>
            </a:r>
            <a:r>
              <a:rPr lang="en-US" dirty="0"/>
              <a:t>for linking identities. In The 9th edition of the Language Resources and Evaluation Conference (LREC 2014), (</a:t>
            </a:r>
            <a:r>
              <a:rPr lang="en-US" dirty="0" smtClean="0"/>
              <a:t>to appear</a:t>
            </a:r>
            <a:r>
              <a:rPr lang="en-US" dirty="0"/>
              <a:t>).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Ram</a:t>
            </a:r>
            <a:r>
              <a:rPr lang="en-US" dirty="0" err="1" smtClean="0"/>
              <a:t>í</a:t>
            </a:r>
            <a:r>
              <a:rPr lang="en-US" dirty="0" err="1" smtClean="0"/>
              <a:t>rez</a:t>
            </a:r>
            <a:r>
              <a:rPr lang="en-US" dirty="0" smtClean="0"/>
              <a:t> </a:t>
            </a:r>
            <a:r>
              <a:rPr lang="en-US" dirty="0"/>
              <a:t>de-la Rosa,  </a:t>
            </a:r>
            <a:r>
              <a:rPr lang="en-US" dirty="0" smtClean="0"/>
              <a:t>T. </a:t>
            </a:r>
            <a:r>
              <a:rPr lang="en-US" dirty="0"/>
              <a:t>Solorio, </a:t>
            </a:r>
            <a:r>
              <a:rPr lang="en-US" dirty="0" smtClean="0"/>
              <a:t>M. </a:t>
            </a:r>
            <a:r>
              <a:rPr lang="en-US" dirty="0"/>
              <a:t>Montes-y-</a:t>
            </a:r>
            <a:r>
              <a:rPr lang="en-US" dirty="0" smtClean="0"/>
              <a:t>G</a:t>
            </a:r>
            <a:r>
              <a:rPr lang="en-US" dirty="0" smtClean="0"/>
              <a:t>ó</a:t>
            </a:r>
            <a:r>
              <a:rPr lang="en-US" dirty="0" smtClean="0"/>
              <a:t>mez</a:t>
            </a:r>
            <a:r>
              <a:rPr lang="en-US" dirty="0"/>
              <a:t>, </a:t>
            </a:r>
            <a:r>
              <a:rPr lang="en-US" dirty="0" smtClean="0"/>
              <a:t>Y. </a:t>
            </a:r>
            <a:r>
              <a:rPr lang="en-US" dirty="0"/>
              <a:t>Liu, </a:t>
            </a:r>
            <a:r>
              <a:rPr lang="en-US" dirty="0" smtClean="0"/>
              <a:t>A. </a:t>
            </a:r>
            <a:r>
              <a:rPr lang="en-US" dirty="0"/>
              <a:t>Iglesias, </a:t>
            </a:r>
            <a:r>
              <a:rPr lang="en-US" dirty="0" smtClean="0"/>
              <a:t>L. </a:t>
            </a:r>
            <a:r>
              <a:rPr lang="en-US" dirty="0" err="1"/>
              <a:t>Bedore</a:t>
            </a:r>
            <a:r>
              <a:rPr lang="en-US" dirty="0"/>
              <a:t>, </a:t>
            </a:r>
            <a:r>
              <a:rPr lang="en-US" dirty="0" smtClean="0"/>
              <a:t>and E. Pe</a:t>
            </a:r>
            <a:r>
              <a:rPr lang="en-US" dirty="0" smtClean="0"/>
              <a:t>ñ</a:t>
            </a:r>
            <a:r>
              <a:rPr lang="en-US" dirty="0" smtClean="0"/>
              <a:t>a</a:t>
            </a:r>
            <a:r>
              <a:rPr lang="en-US" dirty="0"/>
              <a:t>. Exploring word class n-grams to measure language development in children. In Proceedings of the </a:t>
            </a:r>
            <a:r>
              <a:rPr lang="en-US" dirty="0" smtClean="0"/>
              <a:t>2013 Workshop </a:t>
            </a:r>
            <a:r>
              <a:rPr lang="en-US" dirty="0"/>
              <a:t>on Biomedical Natural Language Processing, pages 89–97, Sofia, Bulgaria, August 2013. ACL.</a:t>
            </a:r>
          </a:p>
          <a:p>
            <a:r>
              <a:rPr lang="en-US" dirty="0" smtClean="0"/>
              <a:t>K. </a:t>
            </a:r>
            <a:r>
              <a:rPr lang="en-US" dirty="0" err="1"/>
              <a:t>Hassanali</a:t>
            </a:r>
            <a:r>
              <a:rPr lang="en-US" dirty="0"/>
              <a:t>, </a:t>
            </a:r>
            <a:r>
              <a:rPr lang="en-US" dirty="0" smtClean="0"/>
              <a:t>Y. </a:t>
            </a:r>
            <a:r>
              <a:rPr lang="en-US" dirty="0"/>
              <a:t>Liu, and  </a:t>
            </a:r>
            <a:r>
              <a:rPr lang="en-US" dirty="0" smtClean="0"/>
              <a:t>T. </a:t>
            </a:r>
            <a:r>
              <a:rPr lang="en-US" dirty="0"/>
              <a:t>Solorio. Using latent </a:t>
            </a:r>
            <a:r>
              <a:rPr lang="en-US" dirty="0" err="1"/>
              <a:t>D</a:t>
            </a:r>
            <a:r>
              <a:rPr lang="en-US" dirty="0" err="1" smtClean="0"/>
              <a:t>irichlet</a:t>
            </a:r>
            <a:r>
              <a:rPr lang="en-US" dirty="0" smtClean="0"/>
              <a:t> </a:t>
            </a:r>
            <a:r>
              <a:rPr lang="en-US" dirty="0"/>
              <a:t>allocation for child narrative analysis. </a:t>
            </a:r>
            <a:r>
              <a:rPr lang="en-US" dirty="0" smtClean="0"/>
              <a:t>In Proceedings </a:t>
            </a:r>
            <a:r>
              <a:rPr lang="en-US" dirty="0"/>
              <a:t>of the 2013 Workshop on Biomedical Natural Language Processing, pages 111–115, Sofia, Bulgaria, </a:t>
            </a:r>
            <a:r>
              <a:rPr lang="en-US" dirty="0" smtClean="0"/>
              <a:t>August 2013</a:t>
            </a:r>
            <a:r>
              <a:rPr lang="en-US" dirty="0"/>
              <a:t>. ACL.</a:t>
            </a:r>
          </a:p>
          <a:p>
            <a:r>
              <a:rPr lang="en-US" dirty="0" smtClean="0"/>
              <a:t>T. </a:t>
            </a:r>
            <a:r>
              <a:rPr lang="en-US" dirty="0"/>
              <a:t>Solorio, </a:t>
            </a:r>
            <a:r>
              <a:rPr lang="en-US" dirty="0" smtClean="0"/>
              <a:t>R. </a:t>
            </a:r>
            <a:r>
              <a:rPr lang="en-US" dirty="0" err="1"/>
              <a:t>Hasan</a:t>
            </a:r>
            <a:r>
              <a:rPr lang="en-US" dirty="0"/>
              <a:t>, and </a:t>
            </a:r>
            <a:r>
              <a:rPr lang="en-US" dirty="0" smtClean="0"/>
              <a:t>M. </a:t>
            </a:r>
            <a:r>
              <a:rPr lang="en-US" dirty="0" err="1"/>
              <a:t>Mizan</a:t>
            </a:r>
            <a:r>
              <a:rPr lang="en-US" dirty="0"/>
              <a:t>. A case study of </a:t>
            </a:r>
            <a:r>
              <a:rPr lang="en-US" dirty="0" err="1"/>
              <a:t>sockpuppet</a:t>
            </a:r>
            <a:r>
              <a:rPr lang="en-US" dirty="0"/>
              <a:t> detection in </a:t>
            </a:r>
            <a:r>
              <a:rPr lang="en-US" dirty="0" err="1"/>
              <a:t>wikipedia</a:t>
            </a:r>
            <a:r>
              <a:rPr lang="en-US" dirty="0"/>
              <a:t>. In Workshop </a:t>
            </a:r>
            <a:r>
              <a:rPr lang="en-US" dirty="0" smtClean="0"/>
              <a:t>on Language </a:t>
            </a:r>
            <a:r>
              <a:rPr lang="en-US" dirty="0"/>
              <a:t>Analysis in Social Media (LASM) at NAACL-HLT 2013, pages 59–68, Atlanta, Georgia, June 2013. ACL.</a:t>
            </a:r>
          </a:p>
          <a:p>
            <a:r>
              <a:rPr lang="en-US" dirty="0" smtClean="0"/>
              <a:t>U. </a:t>
            </a:r>
            <a:r>
              <a:rPr lang="en-US" dirty="0" err="1"/>
              <a:t>Sapkota</a:t>
            </a:r>
            <a:r>
              <a:rPr lang="en-US" dirty="0"/>
              <a:t>,  </a:t>
            </a:r>
            <a:r>
              <a:rPr lang="en-US" dirty="0" smtClean="0"/>
              <a:t>T. </a:t>
            </a:r>
            <a:r>
              <a:rPr lang="en-US" dirty="0"/>
              <a:t>Solorio, </a:t>
            </a:r>
            <a:r>
              <a:rPr lang="en-US" dirty="0" smtClean="0"/>
              <a:t>M. </a:t>
            </a:r>
            <a:r>
              <a:rPr lang="en-US" dirty="0"/>
              <a:t>Montes-y</a:t>
            </a:r>
            <a:r>
              <a:rPr lang="en-US" dirty="0" smtClean="0"/>
              <a:t>-G</a:t>
            </a:r>
            <a:r>
              <a:rPr lang="en-US" dirty="0" smtClean="0"/>
              <a:t>ó</a:t>
            </a:r>
            <a:r>
              <a:rPr lang="en-US" dirty="0" smtClean="0"/>
              <a:t>mez</a:t>
            </a:r>
            <a:r>
              <a:rPr lang="en-US" dirty="0"/>
              <a:t>, and </a:t>
            </a:r>
            <a:r>
              <a:rPr lang="en-US" dirty="0" smtClean="0"/>
              <a:t>P. </a:t>
            </a:r>
            <a:r>
              <a:rPr lang="en-US" dirty="0" err="1"/>
              <a:t>Rosso</a:t>
            </a:r>
            <a:r>
              <a:rPr lang="en-US" dirty="0"/>
              <a:t>. The use of orthogonal similarity </a:t>
            </a:r>
            <a:r>
              <a:rPr lang="en-US" dirty="0" smtClean="0"/>
              <a:t>relations in </a:t>
            </a:r>
            <a:r>
              <a:rPr lang="en-US" dirty="0"/>
              <a:t>the prediction of authorship. In Proceedings of the 14th International Conference on Intelligent Text </a:t>
            </a:r>
            <a:r>
              <a:rPr lang="en-US" dirty="0" smtClean="0"/>
              <a:t>Processing and </a:t>
            </a:r>
            <a:r>
              <a:rPr lang="en-US" dirty="0"/>
              <a:t>Computational Linguistics, CICLing-2013, pages 463–475, Samos, Greece, March </a:t>
            </a:r>
            <a:r>
              <a:rPr lang="en-US" dirty="0" smtClean="0"/>
              <a:t>2013.</a:t>
            </a:r>
            <a:endParaRPr lang="en-US" dirty="0"/>
          </a:p>
          <a:p>
            <a:r>
              <a:rPr lang="en-US" dirty="0" smtClean="0"/>
              <a:t>K. </a:t>
            </a:r>
            <a:r>
              <a:rPr lang="en-US" dirty="0" err="1"/>
              <a:t>Hassanali</a:t>
            </a:r>
            <a:r>
              <a:rPr lang="en-US" dirty="0"/>
              <a:t>, </a:t>
            </a:r>
            <a:r>
              <a:rPr lang="en-US" dirty="0" smtClean="0"/>
              <a:t>Y. </a:t>
            </a:r>
            <a:r>
              <a:rPr lang="en-US" dirty="0"/>
              <a:t>Liu, and  </a:t>
            </a:r>
            <a:r>
              <a:rPr lang="en-US" dirty="0" smtClean="0"/>
              <a:t>T. </a:t>
            </a:r>
            <a:r>
              <a:rPr lang="en-US" dirty="0"/>
              <a:t>Solorio. Coherence in child language narratives: A case study of</a:t>
            </a:r>
          </a:p>
          <a:p>
            <a:r>
              <a:rPr lang="en-US" dirty="0"/>
              <a:t>annotation and automatic prediction of coherence. In Proceedings of 3rd Workshop on Child, Computer and </a:t>
            </a:r>
            <a:r>
              <a:rPr lang="en-US" dirty="0" smtClean="0"/>
              <a:t>Interaction (</a:t>
            </a:r>
            <a:r>
              <a:rPr lang="en-US" dirty="0"/>
              <a:t>WOCCI 2012), 2012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2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K. </a:t>
            </a:r>
            <a:r>
              <a:rPr lang="en-US" dirty="0" err="1"/>
              <a:t>Hassanali</a:t>
            </a:r>
            <a:r>
              <a:rPr lang="en-US" dirty="0"/>
              <a:t>, </a:t>
            </a:r>
            <a:r>
              <a:rPr lang="en-US" dirty="0" smtClean="0"/>
              <a:t>Y. </a:t>
            </a:r>
            <a:r>
              <a:rPr lang="en-US" dirty="0"/>
              <a:t>Liu, and  </a:t>
            </a:r>
            <a:r>
              <a:rPr lang="en-US" dirty="0" smtClean="0"/>
              <a:t>T. </a:t>
            </a:r>
            <a:r>
              <a:rPr lang="en-US" dirty="0"/>
              <a:t>Solorio. Evaluating NLP features for automatic prediction of </a:t>
            </a:r>
            <a:r>
              <a:rPr lang="en-US" dirty="0" smtClean="0"/>
              <a:t>language impairment </a:t>
            </a:r>
            <a:r>
              <a:rPr lang="en-US" dirty="0"/>
              <a:t>using child speech transcripts. In Proceedings of INTERSPEECH 2012, 2012.</a:t>
            </a:r>
          </a:p>
          <a:p>
            <a:r>
              <a:rPr lang="en-US" dirty="0" smtClean="0"/>
              <a:t>D. </a:t>
            </a:r>
            <a:r>
              <a:rPr lang="en-US" dirty="0" err="1"/>
              <a:t>Bogdanova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 err="1"/>
              <a:t>Rosso</a:t>
            </a:r>
            <a:r>
              <a:rPr lang="en-US" dirty="0"/>
              <a:t>, and  </a:t>
            </a:r>
            <a:r>
              <a:rPr lang="en-US" dirty="0" smtClean="0"/>
              <a:t>T. </a:t>
            </a:r>
            <a:r>
              <a:rPr lang="en-US" dirty="0"/>
              <a:t>Solorio. On the impact of sentiment and emotion based features in </a:t>
            </a:r>
            <a:r>
              <a:rPr lang="en-US" dirty="0" smtClean="0"/>
              <a:t>detecting online </a:t>
            </a:r>
            <a:r>
              <a:rPr lang="en-US" dirty="0"/>
              <a:t>sexual predators. In Proceedings of the ACL 2012 3rd Workshop on Computational Approaches to Subjectivity </a:t>
            </a:r>
            <a:r>
              <a:rPr lang="en-US" dirty="0" smtClean="0"/>
              <a:t>and Sentiment </a:t>
            </a:r>
            <a:r>
              <a:rPr lang="en-US" dirty="0"/>
              <a:t>Analysis (WASSA), pages 110–118, </a:t>
            </a:r>
            <a:r>
              <a:rPr lang="en-US" dirty="0" err="1"/>
              <a:t>Jeju</a:t>
            </a:r>
            <a:r>
              <a:rPr lang="en-US" dirty="0"/>
              <a:t>, Republic of Korea, July 2012. ACL.</a:t>
            </a:r>
          </a:p>
          <a:p>
            <a:r>
              <a:rPr lang="en-US" dirty="0" smtClean="0"/>
              <a:t>B. </a:t>
            </a:r>
            <a:r>
              <a:rPr lang="en-US" dirty="0" err="1"/>
              <a:t>Gyawali</a:t>
            </a:r>
            <a:r>
              <a:rPr lang="en-US" dirty="0"/>
              <a:t>,  </a:t>
            </a:r>
            <a:r>
              <a:rPr lang="en-US" dirty="0" smtClean="0"/>
              <a:t>T. </a:t>
            </a:r>
            <a:r>
              <a:rPr lang="en-US" dirty="0"/>
              <a:t>Solorio, and </a:t>
            </a:r>
            <a:r>
              <a:rPr lang="en-US" dirty="0" smtClean="0"/>
              <a:t>Y. </a:t>
            </a:r>
            <a:r>
              <a:rPr lang="en-US" dirty="0" err="1"/>
              <a:t>Benajiba</a:t>
            </a:r>
            <a:r>
              <a:rPr lang="en-US" dirty="0"/>
              <a:t>. Grading the quality of medical evidence. In 2012 Workshop </a:t>
            </a:r>
            <a:r>
              <a:rPr lang="en-US" dirty="0" smtClean="0"/>
              <a:t>on Biomedical </a:t>
            </a:r>
            <a:r>
              <a:rPr lang="en-US" dirty="0"/>
              <a:t>Natural Language Processing (BIONLP 2012), pages 176–184, </a:t>
            </a:r>
            <a:r>
              <a:rPr lang="en-US" dirty="0" err="1"/>
              <a:t>Montral</a:t>
            </a:r>
            <a:r>
              <a:rPr lang="en-US" dirty="0"/>
              <a:t>, Canada, June 2012. ACL.</a:t>
            </a:r>
          </a:p>
          <a:p>
            <a:r>
              <a:rPr lang="en-US" dirty="0" smtClean="0"/>
              <a:t>D. </a:t>
            </a:r>
            <a:r>
              <a:rPr lang="en-US" dirty="0" err="1"/>
              <a:t>Bogdanova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 err="1"/>
              <a:t>Rosso</a:t>
            </a:r>
            <a:r>
              <a:rPr lang="en-US" dirty="0"/>
              <a:t>, and  </a:t>
            </a:r>
            <a:r>
              <a:rPr lang="en-US" dirty="0" smtClean="0"/>
              <a:t>T. </a:t>
            </a:r>
            <a:r>
              <a:rPr lang="en-US" dirty="0"/>
              <a:t>Solorio. </a:t>
            </a:r>
            <a:r>
              <a:rPr lang="en-US" dirty="0" err="1"/>
              <a:t>Modelling</a:t>
            </a:r>
            <a:r>
              <a:rPr lang="en-US" dirty="0"/>
              <a:t> fixated discourse in chats with </a:t>
            </a:r>
            <a:r>
              <a:rPr lang="en-US" dirty="0" err="1"/>
              <a:t>cyberpedophiles</a:t>
            </a:r>
            <a:r>
              <a:rPr lang="en-US" dirty="0"/>
              <a:t>. </a:t>
            </a:r>
            <a:r>
              <a:rPr lang="en-US" dirty="0" smtClean="0"/>
              <a:t>In EACL </a:t>
            </a:r>
            <a:r>
              <a:rPr lang="en-US" dirty="0"/>
              <a:t>2012 Workshop on Computational Approaches to Deception Detection, pages 86–90, Avignon, France, April 2012</a:t>
            </a:r>
            <a:r>
              <a:rPr lang="en-US" dirty="0" smtClean="0"/>
              <a:t>. ACL</a:t>
            </a:r>
            <a:r>
              <a:rPr lang="en-US" dirty="0"/>
              <a:t>.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Ram</a:t>
            </a:r>
            <a:r>
              <a:rPr lang="en-US" dirty="0" err="1" smtClean="0"/>
              <a:t>í</a:t>
            </a:r>
            <a:r>
              <a:rPr lang="en-US" dirty="0" err="1" smtClean="0"/>
              <a:t>rez</a:t>
            </a:r>
            <a:r>
              <a:rPr lang="en-US" dirty="0" smtClean="0"/>
              <a:t> </a:t>
            </a:r>
            <a:r>
              <a:rPr lang="en-US" dirty="0"/>
              <a:t>de-la Rosa,  </a:t>
            </a:r>
            <a:r>
              <a:rPr lang="en-US" dirty="0" smtClean="0"/>
              <a:t>T. </a:t>
            </a:r>
            <a:r>
              <a:rPr lang="en-US" dirty="0"/>
              <a:t>Solorio, </a:t>
            </a:r>
            <a:r>
              <a:rPr lang="en-US" dirty="0" smtClean="0"/>
              <a:t>M. </a:t>
            </a:r>
            <a:r>
              <a:rPr lang="en-US" dirty="0"/>
              <a:t>Montes-y-</a:t>
            </a:r>
            <a:r>
              <a:rPr lang="en-US" dirty="0" smtClean="0"/>
              <a:t>G</a:t>
            </a:r>
            <a:r>
              <a:rPr lang="en-US" dirty="0" smtClean="0"/>
              <a:t>ó</a:t>
            </a:r>
            <a:r>
              <a:rPr lang="en-US" dirty="0" smtClean="0"/>
              <a:t>mez</a:t>
            </a:r>
            <a:r>
              <a:rPr lang="en-US" dirty="0"/>
              <a:t>, </a:t>
            </a:r>
            <a:r>
              <a:rPr lang="en-US" dirty="0" smtClean="0"/>
              <a:t>Y. </a:t>
            </a:r>
            <a:r>
              <a:rPr lang="en-US" dirty="0"/>
              <a:t>Liu, </a:t>
            </a:r>
            <a:r>
              <a:rPr lang="en-US" dirty="0" smtClean="0"/>
              <a:t>L. </a:t>
            </a:r>
            <a:r>
              <a:rPr lang="en-US" dirty="0" err="1"/>
              <a:t>Bedore</a:t>
            </a:r>
            <a:r>
              <a:rPr lang="en-US" dirty="0"/>
              <a:t>, </a:t>
            </a:r>
            <a:r>
              <a:rPr lang="en-US" dirty="0" smtClean="0"/>
              <a:t>E. Pe</a:t>
            </a:r>
            <a:r>
              <a:rPr lang="en-US" dirty="0" smtClean="0"/>
              <a:t>ñ</a:t>
            </a:r>
            <a:r>
              <a:rPr lang="en-US" dirty="0" smtClean="0"/>
              <a:t>a</a:t>
            </a:r>
            <a:r>
              <a:rPr lang="en-US" dirty="0"/>
              <a:t>, </a:t>
            </a:r>
            <a:r>
              <a:rPr lang="en-US" dirty="0" smtClean="0"/>
              <a:t>and A. Iglesias. Language </a:t>
            </a:r>
            <a:r>
              <a:rPr lang="en-US" dirty="0"/>
              <a:t>dominance prediction in Spanish-English bilingual children using syntactic information: </a:t>
            </a:r>
            <a:r>
              <a:rPr lang="en-US" dirty="0" smtClean="0"/>
              <a:t>a first </a:t>
            </a:r>
            <a:r>
              <a:rPr lang="en-US" dirty="0"/>
              <a:t>approximation. In ICL Workshop on Iberian Cross-Language NLP tasks, Huelva, Spain, September 2011.</a:t>
            </a:r>
          </a:p>
          <a:p>
            <a:r>
              <a:rPr lang="en-US" dirty="0" smtClean="0"/>
              <a:t>H. </a:t>
            </a:r>
            <a:r>
              <a:rPr lang="en-US" dirty="0"/>
              <a:t>Escalante, </a:t>
            </a:r>
            <a:r>
              <a:rPr lang="en-US" dirty="0" smtClean="0"/>
              <a:t>M. </a:t>
            </a:r>
            <a:r>
              <a:rPr lang="en-US" dirty="0"/>
              <a:t>Montes-y-</a:t>
            </a:r>
            <a:r>
              <a:rPr lang="en-US" dirty="0" smtClean="0"/>
              <a:t>G</a:t>
            </a:r>
            <a:r>
              <a:rPr lang="en-US" dirty="0" smtClean="0"/>
              <a:t>ó</a:t>
            </a:r>
            <a:r>
              <a:rPr lang="en-US" dirty="0" smtClean="0"/>
              <a:t>mez</a:t>
            </a:r>
            <a:r>
              <a:rPr lang="en-US" dirty="0"/>
              <a:t>, and  </a:t>
            </a:r>
            <a:r>
              <a:rPr lang="en-US" dirty="0" smtClean="0"/>
              <a:t>T. </a:t>
            </a:r>
            <a:r>
              <a:rPr lang="en-US" dirty="0"/>
              <a:t>Solorio. Weighted profile intersection measure for </a:t>
            </a:r>
            <a:r>
              <a:rPr lang="en-US" dirty="0" smtClean="0"/>
              <a:t>profile-based authorship </a:t>
            </a:r>
            <a:r>
              <a:rPr lang="en-US" dirty="0"/>
              <a:t>attribution. In 10th Mexican International Conference on Artificial Intelligence, pages 232–243, Puebla</a:t>
            </a:r>
            <a:r>
              <a:rPr lang="en-US" dirty="0" smtClean="0"/>
              <a:t>, Mexico</a:t>
            </a:r>
            <a:r>
              <a:rPr lang="en-US" dirty="0"/>
              <a:t>, November 2011.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K. </a:t>
            </a:r>
            <a:r>
              <a:rPr lang="en-US" dirty="0" err="1"/>
              <a:t>Hassanali</a:t>
            </a:r>
            <a:r>
              <a:rPr lang="en-US" dirty="0"/>
              <a:t>, </a:t>
            </a:r>
            <a:r>
              <a:rPr lang="en-US" dirty="0" smtClean="0"/>
              <a:t>Y. </a:t>
            </a:r>
            <a:r>
              <a:rPr lang="en-US" dirty="0"/>
              <a:t>Liu, and  </a:t>
            </a:r>
            <a:r>
              <a:rPr lang="en-US" dirty="0" smtClean="0"/>
              <a:t>T. </a:t>
            </a:r>
            <a:r>
              <a:rPr lang="en-US" dirty="0"/>
              <a:t>Solorio. Evaluating NLP features for automatic prediction of </a:t>
            </a:r>
            <a:r>
              <a:rPr lang="en-US" dirty="0" smtClean="0"/>
              <a:t>language impairment </a:t>
            </a:r>
            <a:r>
              <a:rPr lang="en-US" dirty="0"/>
              <a:t>using child speech transcripts. In Proceedings of INTERSPEECH 2012, 2012.</a:t>
            </a:r>
          </a:p>
          <a:p>
            <a:r>
              <a:rPr lang="en-US" dirty="0" smtClean="0"/>
              <a:t>D. </a:t>
            </a:r>
            <a:r>
              <a:rPr lang="en-US" dirty="0" err="1"/>
              <a:t>Bogdanova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 err="1"/>
              <a:t>Rosso</a:t>
            </a:r>
            <a:r>
              <a:rPr lang="en-US" dirty="0"/>
              <a:t>, and  </a:t>
            </a:r>
            <a:r>
              <a:rPr lang="en-US" dirty="0" smtClean="0"/>
              <a:t>T. </a:t>
            </a:r>
            <a:r>
              <a:rPr lang="en-US" dirty="0"/>
              <a:t>Solorio. On the impact of sentiment and emotion based features in </a:t>
            </a:r>
            <a:r>
              <a:rPr lang="en-US" dirty="0" smtClean="0"/>
              <a:t>detecting online </a:t>
            </a:r>
            <a:r>
              <a:rPr lang="en-US" dirty="0"/>
              <a:t>sexual predators. In Proceedings of the ACL 2012 3rd Workshop on Computational Approaches to Subjectivity </a:t>
            </a:r>
            <a:r>
              <a:rPr lang="en-US" dirty="0" smtClean="0"/>
              <a:t>and Sentiment </a:t>
            </a:r>
            <a:r>
              <a:rPr lang="en-US" dirty="0"/>
              <a:t>Analysis (WASSA), pages 110–118, </a:t>
            </a:r>
            <a:r>
              <a:rPr lang="en-US" dirty="0" err="1"/>
              <a:t>Jeju</a:t>
            </a:r>
            <a:r>
              <a:rPr lang="en-US" dirty="0"/>
              <a:t>, Republic of Korea, July 2012. ACL.</a:t>
            </a:r>
          </a:p>
          <a:p>
            <a:r>
              <a:rPr lang="en-US" dirty="0" smtClean="0"/>
              <a:t>B. </a:t>
            </a:r>
            <a:r>
              <a:rPr lang="en-US" dirty="0" err="1"/>
              <a:t>Gyawali</a:t>
            </a:r>
            <a:r>
              <a:rPr lang="en-US" dirty="0"/>
              <a:t>,  </a:t>
            </a:r>
            <a:r>
              <a:rPr lang="en-US" dirty="0" smtClean="0"/>
              <a:t>T. </a:t>
            </a:r>
            <a:r>
              <a:rPr lang="en-US" dirty="0"/>
              <a:t>Solorio, and </a:t>
            </a:r>
            <a:r>
              <a:rPr lang="en-US" dirty="0" smtClean="0"/>
              <a:t>Y. </a:t>
            </a:r>
            <a:r>
              <a:rPr lang="en-US" dirty="0" err="1"/>
              <a:t>Benajiba</a:t>
            </a:r>
            <a:r>
              <a:rPr lang="en-US" dirty="0"/>
              <a:t>. Grading the quality of medical evidence. In 2012 Workshop </a:t>
            </a:r>
            <a:r>
              <a:rPr lang="en-US" dirty="0" smtClean="0"/>
              <a:t>on Biomedical </a:t>
            </a:r>
            <a:r>
              <a:rPr lang="en-US" dirty="0"/>
              <a:t>Natural Language Processing (BIONLP 2012), pages 176–184, </a:t>
            </a:r>
            <a:r>
              <a:rPr lang="en-US" dirty="0" err="1"/>
              <a:t>Montral</a:t>
            </a:r>
            <a:r>
              <a:rPr lang="en-US" dirty="0"/>
              <a:t>, Canada, June 2012. ACL.</a:t>
            </a:r>
          </a:p>
          <a:p>
            <a:r>
              <a:rPr lang="en-US" dirty="0" smtClean="0"/>
              <a:t>D. </a:t>
            </a:r>
            <a:r>
              <a:rPr lang="en-US" dirty="0" err="1"/>
              <a:t>Bogdanova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 err="1"/>
              <a:t>Rosso</a:t>
            </a:r>
            <a:r>
              <a:rPr lang="en-US" dirty="0"/>
              <a:t>, and  </a:t>
            </a:r>
            <a:r>
              <a:rPr lang="en-US" dirty="0" smtClean="0"/>
              <a:t>T. </a:t>
            </a:r>
            <a:r>
              <a:rPr lang="en-US" dirty="0"/>
              <a:t>Solorio. </a:t>
            </a:r>
            <a:r>
              <a:rPr lang="en-US" dirty="0" err="1"/>
              <a:t>Modelling</a:t>
            </a:r>
            <a:r>
              <a:rPr lang="en-US" dirty="0"/>
              <a:t> fixated discourse in chats with </a:t>
            </a:r>
            <a:r>
              <a:rPr lang="en-US" dirty="0" err="1"/>
              <a:t>cyberpedophiles</a:t>
            </a:r>
            <a:r>
              <a:rPr lang="en-US" dirty="0"/>
              <a:t>. </a:t>
            </a:r>
            <a:r>
              <a:rPr lang="en-US" dirty="0" smtClean="0"/>
              <a:t>In EACL </a:t>
            </a:r>
            <a:r>
              <a:rPr lang="en-US" dirty="0"/>
              <a:t>2012 Workshop on Computational Approaches to Deception Detection, pages 86–90, Avignon, France, April 2012</a:t>
            </a:r>
            <a:r>
              <a:rPr lang="en-US" dirty="0" smtClean="0"/>
              <a:t>. ACL</a:t>
            </a:r>
            <a:r>
              <a:rPr lang="en-US" dirty="0"/>
              <a:t>.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Ram</a:t>
            </a:r>
            <a:r>
              <a:rPr lang="en-US" dirty="0" err="1" smtClean="0"/>
              <a:t>í</a:t>
            </a:r>
            <a:r>
              <a:rPr lang="en-US" dirty="0" err="1" smtClean="0"/>
              <a:t>rez</a:t>
            </a:r>
            <a:r>
              <a:rPr lang="en-US" dirty="0" smtClean="0"/>
              <a:t> </a:t>
            </a:r>
            <a:r>
              <a:rPr lang="en-US" dirty="0"/>
              <a:t>de-la Rosa,  </a:t>
            </a:r>
            <a:r>
              <a:rPr lang="en-US" dirty="0" smtClean="0"/>
              <a:t>T. </a:t>
            </a:r>
            <a:r>
              <a:rPr lang="en-US" dirty="0"/>
              <a:t>Solorio, </a:t>
            </a:r>
            <a:r>
              <a:rPr lang="en-US" dirty="0" smtClean="0"/>
              <a:t>M. </a:t>
            </a:r>
            <a:r>
              <a:rPr lang="en-US" dirty="0"/>
              <a:t>Montes-y-</a:t>
            </a:r>
            <a:r>
              <a:rPr lang="en-US" dirty="0" smtClean="0"/>
              <a:t>G</a:t>
            </a:r>
            <a:r>
              <a:rPr lang="en-US" dirty="0" smtClean="0"/>
              <a:t>ó</a:t>
            </a:r>
            <a:r>
              <a:rPr lang="en-US" dirty="0" smtClean="0"/>
              <a:t>mez</a:t>
            </a:r>
            <a:r>
              <a:rPr lang="en-US" dirty="0"/>
              <a:t>, </a:t>
            </a:r>
            <a:r>
              <a:rPr lang="en-US" dirty="0" smtClean="0"/>
              <a:t>Y. </a:t>
            </a:r>
            <a:r>
              <a:rPr lang="en-US" dirty="0"/>
              <a:t>Liu, </a:t>
            </a:r>
            <a:r>
              <a:rPr lang="en-US" dirty="0" smtClean="0"/>
              <a:t>L. </a:t>
            </a:r>
            <a:r>
              <a:rPr lang="en-US" dirty="0" err="1"/>
              <a:t>Bedore</a:t>
            </a:r>
            <a:r>
              <a:rPr lang="en-US" dirty="0"/>
              <a:t>, </a:t>
            </a:r>
            <a:r>
              <a:rPr lang="en-US" dirty="0" smtClean="0"/>
              <a:t>E. Pe</a:t>
            </a:r>
            <a:r>
              <a:rPr lang="en-US" dirty="0" smtClean="0"/>
              <a:t>ñ</a:t>
            </a:r>
            <a:r>
              <a:rPr lang="en-US" dirty="0" smtClean="0"/>
              <a:t>a</a:t>
            </a:r>
            <a:r>
              <a:rPr lang="en-US" dirty="0"/>
              <a:t>, </a:t>
            </a:r>
            <a:r>
              <a:rPr lang="en-US" dirty="0" smtClean="0"/>
              <a:t>and A. Iglesias. Language </a:t>
            </a:r>
            <a:r>
              <a:rPr lang="en-US" dirty="0"/>
              <a:t>dominance prediction in Spanish-English bilingual children using syntactic information: </a:t>
            </a:r>
            <a:r>
              <a:rPr lang="en-US" dirty="0" smtClean="0"/>
              <a:t>a first </a:t>
            </a:r>
            <a:r>
              <a:rPr lang="en-US" dirty="0"/>
              <a:t>approximation. In ICL Workshop on Iberian Cross-Language NLP tasks, Huelva, Spain, September 2011.</a:t>
            </a:r>
          </a:p>
          <a:p>
            <a:r>
              <a:rPr lang="en-US" dirty="0" smtClean="0"/>
              <a:t>H. </a:t>
            </a:r>
            <a:r>
              <a:rPr lang="en-US" dirty="0"/>
              <a:t>Escalante, </a:t>
            </a:r>
            <a:r>
              <a:rPr lang="en-US" dirty="0" smtClean="0"/>
              <a:t>M. </a:t>
            </a:r>
            <a:r>
              <a:rPr lang="en-US" dirty="0"/>
              <a:t>Montes-y-</a:t>
            </a:r>
            <a:r>
              <a:rPr lang="en-US" dirty="0" smtClean="0"/>
              <a:t>G</a:t>
            </a:r>
            <a:r>
              <a:rPr lang="en-US" dirty="0" smtClean="0"/>
              <a:t>ó</a:t>
            </a:r>
            <a:r>
              <a:rPr lang="en-US" dirty="0" smtClean="0"/>
              <a:t>mez</a:t>
            </a:r>
            <a:r>
              <a:rPr lang="en-US" dirty="0"/>
              <a:t>, and  </a:t>
            </a:r>
            <a:r>
              <a:rPr lang="en-US" dirty="0" smtClean="0"/>
              <a:t>T. </a:t>
            </a:r>
            <a:r>
              <a:rPr lang="en-US" dirty="0"/>
              <a:t>Solorio. Weighted profile intersection measure for </a:t>
            </a:r>
            <a:r>
              <a:rPr lang="en-US" dirty="0" smtClean="0"/>
              <a:t>profile-based authorship </a:t>
            </a:r>
            <a:r>
              <a:rPr lang="en-US" dirty="0"/>
              <a:t>attribution. In 10th Mexican International Conference on Artificial Intelligence, pages 232–243, Puebla</a:t>
            </a:r>
            <a:r>
              <a:rPr lang="en-US" dirty="0" smtClean="0"/>
              <a:t>, Mexico</a:t>
            </a:r>
            <a:r>
              <a:rPr lang="en-US" dirty="0"/>
              <a:t>, November 2011.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9" y="116446"/>
            <a:ext cx="8055001" cy="912283"/>
          </a:xfrm>
        </p:spPr>
        <p:txBody>
          <a:bodyPr>
            <a:noAutofit/>
          </a:bodyPr>
          <a:lstStyle/>
          <a:p>
            <a:r>
              <a:rPr lang="en-US" sz="3200" dirty="0" smtClean="0"/>
              <a:t>Authorship Analysis: Attribution</a:t>
            </a:r>
            <a:endParaRPr lang="en-US" sz="3200" dirty="0"/>
          </a:p>
        </p:txBody>
      </p:sp>
      <p:pic>
        <p:nvPicPr>
          <p:cNvPr id="5" name="Content Placeholder 4" descr="Screen Shot 2014-02-14 at 1.24.37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762000" y="2514600"/>
            <a:ext cx="963588" cy="1219200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7985A-33AA-4562-AE71-3292942623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Screen Shot 2014-02-14 at 1.27.25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5" b="97425" l="4120" r="98876">
                        <a14:foregroundMark x1="53558" y1="3433" x2="92509" y2="7296"/>
                        <a14:foregroundMark x1="55805" y1="5150" x2="50187" y2="29614"/>
                        <a14:foregroundMark x1="95506" y1="7296" x2="98876" y2="41631"/>
                        <a14:foregroundMark x1="50187" y1="30472" x2="70787" y2="59657"/>
                        <a14:foregroundMark x1="70037" y1="56652" x2="98876" y2="41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1484429" cy="1295400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>
            <a:off x="1828800" y="2819400"/>
            <a:ext cx="978408" cy="4846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3886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Feature Extraction</a:t>
            </a:r>
            <a:endParaRPr lang="en-US" sz="1800" dirty="0"/>
          </a:p>
        </p:txBody>
      </p:sp>
      <p:sp>
        <p:nvSpPr>
          <p:cNvPr id="11" name="Bent Arrow 10"/>
          <p:cNvSpPr/>
          <p:nvPr/>
        </p:nvSpPr>
        <p:spPr>
          <a:xfrm>
            <a:off x="3733800" y="1600200"/>
            <a:ext cx="1143000" cy="762000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600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0, 1, 0, 0, 1, 0, 0, 0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57800" y="1600200"/>
            <a:ext cx="1210056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1905000"/>
            <a:ext cx="1210056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57800" y="1600200"/>
            <a:ext cx="0" cy="1524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477000" y="1600200"/>
            <a:ext cx="0" cy="1524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57800" y="1828800"/>
            <a:ext cx="0" cy="762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77000" y="1828800"/>
            <a:ext cx="0" cy="762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80000" y="3048000"/>
            <a:ext cx="16002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bg1"/>
                </a:solidFill>
                <a:latin typeface="Arial Black"/>
                <a:cs typeface="Arial Black"/>
              </a:rPr>
              <a:t>Attribution</a:t>
            </a:r>
          </a:p>
          <a:p>
            <a:pPr algn="ctr"/>
            <a:r>
              <a:rPr lang="en-US" sz="1900" b="1" dirty="0" smtClean="0">
                <a:solidFill>
                  <a:schemeClr val="bg1"/>
                </a:solidFill>
                <a:latin typeface="Arial Black"/>
                <a:cs typeface="Arial Black"/>
              </a:rPr>
              <a:t>Model</a:t>
            </a:r>
            <a:endParaRPr lang="en-US" sz="19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2" name="Notched Right Arrow 31"/>
          <p:cNvSpPr/>
          <p:nvPr/>
        </p:nvSpPr>
        <p:spPr>
          <a:xfrm rot="5400000">
            <a:off x="5414772" y="2205228"/>
            <a:ext cx="932688" cy="4846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010400" y="2667000"/>
            <a:ext cx="2133600" cy="1600200"/>
            <a:chOff x="7010400" y="2667000"/>
            <a:chExt cx="2133600" cy="1600200"/>
          </a:xfrm>
        </p:grpSpPr>
        <p:pic>
          <p:nvPicPr>
            <p:cNvPr id="33" name="Picture 32" descr="Screen Shot 2014-02-14 at 1.42.39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2971800"/>
              <a:ext cx="360796" cy="381000"/>
            </a:xfrm>
            <a:prstGeom prst="rect">
              <a:avLst/>
            </a:prstGeom>
          </p:spPr>
        </p:pic>
        <p:pic>
          <p:nvPicPr>
            <p:cNvPr id="34" name="Picture 33" descr="Screen Shot 2014-02-14 at 1.43.22 PM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7" r="69315" b="49405"/>
            <a:stretch/>
          </p:blipFill>
          <p:spPr>
            <a:xfrm>
              <a:off x="7977189" y="2971800"/>
              <a:ext cx="328612" cy="344574"/>
            </a:xfrm>
            <a:prstGeom prst="rect">
              <a:avLst/>
            </a:prstGeom>
          </p:spPr>
        </p:pic>
        <p:pic>
          <p:nvPicPr>
            <p:cNvPr id="35" name="Picture 34" descr="Screen Shot 2014-02-14 at 1.43.22 PM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6" t="31985" r="36389"/>
            <a:stretch/>
          </p:blipFill>
          <p:spPr>
            <a:xfrm>
              <a:off x="7391400" y="3505200"/>
              <a:ext cx="321953" cy="381000"/>
            </a:xfrm>
            <a:prstGeom prst="rect">
              <a:avLst/>
            </a:prstGeom>
          </p:spPr>
        </p:pic>
        <p:pic>
          <p:nvPicPr>
            <p:cNvPr id="37" name="Picture 36" descr="Screen Shot 2014-02-14 at 1.45.18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1" y="3505200"/>
              <a:ext cx="269258" cy="381000"/>
            </a:xfrm>
            <a:prstGeom prst="rect">
              <a:avLst/>
            </a:prstGeom>
          </p:spPr>
        </p:pic>
        <p:pic>
          <p:nvPicPr>
            <p:cNvPr id="38" name="Picture 37" descr="Screen Shot 2014-02-14 at 1.47.06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3276600"/>
              <a:ext cx="317500" cy="381000"/>
            </a:xfrm>
            <a:prstGeom prst="rect">
              <a:avLst/>
            </a:prstGeom>
          </p:spPr>
        </p:pic>
        <p:sp>
          <p:nvSpPr>
            <p:cNvPr id="39" name="Cloud Callout 38"/>
            <p:cNvSpPr/>
            <p:nvPr/>
          </p:nvSpPr>
          <p:spPr>
            <a:xfrm>
              <a:off x="7010400" y="2667000"/>
              <a:ext cx="2133600" cy="1600200"/>
            </a:xfrm>
            <a:prstGeom prst="cloudCallout">
              <a:avLst>
                <a:gd name="adj1" fmla="val -57143"/>
                <a:gd name="adj2" fmla="val 18056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Notched Right Arrow 40"/>
          <p:cNvSpPr/>
          <p:nvPr/>
        </p:nvSpPr>
        <p:spPr>
          <a:xfrm rot="5400000">
            <a:off x="5414772" y="4320540"/>
            <a:ext cx="932688" cy="4846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creen Shot 2014-02-14 at 1.47.06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77" y="5147733"/>
            <a:ext cx="409223" cy="491067"/>
          </a:xfrm>
          <a:prstGeom prst="rect">
            <a:avLst/>
          </a:prstGeom>
        </p:spPr>
      </p:pic>
      <p:pic>
        <p:nvPicPr>
          <p:cNvPr id="28" name="Content Placeholder 4" descr="Screen Shot 2014-02-14 at 1.24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747688" y="2438400"/>
            <a:ext cx="9635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Content Placeholder 4" descr="Screen Shot 2014-02-14 at 1.24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432606" y="2590800"/>
            <a:ext cx="9635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Content Placeholder 4" descr="Screen Shot 2014-02-14 at 1.24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585006" y="3060700"/>
            <a:ext cx="9635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526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S. </a:t>
            </a:r>
            <a:r>
              <a:rPr lang="en-US" dirty="0" err="1"/>
              <a:t>Pillay</a:t>
            </a:r>
            <a:r>
              <a:rPr lang="en-US" dirty="0"/>
              <a:t> and </a:t>
            </a:r>
            <a:r>
              <a:rPr lang="en-US" dirty="0" smtClean="0"/>
              <a:t>T. Solorio. </a:t>
            </a:r>
            <a:r>
              <a:rPr lang="en-US" dirty="0"/>
              <a:t>Authorship attribution on web forum posts. In </a:t>
            </a:r>
            <a:r>
              <a:rPr lang="en-US" dirty="0" err="1"/>
              <a:t>eCrime</a:t>
            </a:r>
            <a:r>
              <a:rPr lang="en-US" dirty="0"/>
              <a:t> Researchers Summit , Dallas</a:t>
            </a:r>
            <a:r>
              <a:rPr lang="en-US" dirty="0" smtClean="0"/>
              <a:t>, TX</a:t>
            </a:r>
            <a:r>
              <a:rPr lang="en-US" dirty="0"/>
              <a:t>, October 2010. APWG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439660" cy="91228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Sockpuppets</a:t>
            </a:r>
            <a:r>
              <a:rPr lang="en-US" dirty="0" smtClean="0"/>
              <a:t> in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can edit articles in Wikipedia</a:t>
            </a:r>
          </a:p>
          <a:p>
            <a:r>
              <a:rPr lang="en-US" b="1" dirty="0" smtClean="0">
                <a:solidFill>
                  <a:srgbClr val="C42929"/>
                </a:solidFill>
              </a:rPr>
              <a:t>Fake</a:t>
            </a:r>
            <a:r>
              <a:rPr lang="en-US" dirty="0" smtClean="0"/>
              <a:t> </a:t>
            </a:r>
            <a:r>
              <a:rPr lang="en-US" dirty="0"/>
              <a:t>(additional) accounts are called </a:t>
            </a:r>
            <a:r>
              <a:rPr lang="en-US" b="1" dirty="0" err="1">
                <a:solidFill>
                  <a:srgbClr val="C42929"/>
                </a:solidFill>
              </a:rPr>
              <a:t>sockpuppets</a:t>
            </a:r>
            <a:endParaRPr lang="en-US" b="1" dirty="0">
              <a:solidFill>
                <a:srgbClr val="C42929"/>
              </a:solidFill>
            </a:endParaRP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42929"/>
                </a:solidFill>
              </a:rPr>
              <a:t>primary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(oldest) account is the </a:t>
            </a:r>
            <a:r>
              <a:rPr lang="en-US" b="1" dirty="0" err="1">
                <a:solidFill>
                  <a:srgbClr val="C42929"/>
                </a:solidFill>
              </a:rPr>
              <a:t>sockpuppeteer</a:t>
            </a:r>
            <a:endParaRPr lang="en-US" b="1" dirty="0">
              <a:solidFill>
                <a:srgbClr val="C42929"/>
              </a:solidFill>
            </a:endParaRPr>
          </a:p>
          <a:p>
            <a:r>
              <a:rPr lang="en-US" dirty="0" smtClean="0"/>
              <a:t>In 2012 there were ~2,700 cases filed</a:t>
            </a:r>
          </a:p>
          <a:p>
            <a:r>
              <a:rPr lang="en-US" b="1" dirty="0" smtClean="0">
                <a:solidFill>
                  <a:srgbClr val="C42929"/>
                </a:solidFill>
              </a:rPr>
              <a:t>Task:</a:t>
            </a:r>
            <a:r>
              <a:rPr lang="en-US" dirty="0" smtClean="0">
                <a:solidFill>
                  <a:srgbClr val="C42929"/>
                </a:solidFill>
              </a:rPr>
              <a:t> </a:t>
            </a:r>
            <a:r>
              <a:rPr lang="en-US" dirty="0" smtClean="0"/>
              <a:t>evaluate an automated approach to detection of </a:t>
            </a:r>
            <a:r>
              <a:rPr lang="en-US" dirty="0" err="1" smtClean="0"/>
              <a:t>sockpuppet</a:t>
            </a:r>
            <a:r>
              <a:rPr lang="en-US" dirty="0" smtClean="0"/>
              <a:t> cases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Screen Shot 2013-06-12 at 5.53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300"/>
            <a:ext cx="9144000" cy="953720"/>
          </a:xfrm>
          <a:prstGeom prst="rect">
            <a:avLst/>
          </a:prstGeom>
        </p:spPr>
      </p:pic>
      <p:pic>
        <p:nvPicPr>
          <p:cNvPr id="6" name="Picture 5" descr="Screen Shot 2013-06-12 at 6.00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5581"/>
            <a:ext cx="9144000" cy="4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7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294993"/>
              </p:ext>
            </p:extLst>
          </p:nvPr>
        </p:nvGraphicFramePr>
        <p:xfrm>
          <a:off x="457200" y="1600201"/>
          <a:ext cx="3530600" cy="209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7617962"/>
              </p:ext>
            </p:extLst>
          </p:nvPr>
        </p:nvGraphicFramePr>
        <p:xfrm>
          <a:off x="4851400" y="3429001"/>
          <a:ext cx="3835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022818"/>
              </p:ext>
            </p:extLst>
          </p:nvPr>
        </p:nvGraphicFramePr>
        <p:xfrm>
          <a:off x="457200" y="4229101"/>
          <a:ext cx="3530600" cy="135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987800" y="1905000"/>
            <a:ext cx="863600" cy="1524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987800" y="2590800"/>
            <a:ext cx="863600" cy="838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87800" y="3429001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87800" y="4267201"/>
            <a:ext cx="863600" cy="317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87800" y="4267201"/>
            <a:ext cx="863600" cy="1041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04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corpus of deceptive writing in the wild (~600 cases)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http</a:t>
            </a:r>
            <a:r>
              <a:rPr lang="en-US" dirty="0">
                <a:solidFill>
                  <a:srgbClr val="0000FF"/>
                </a:solidFill>
              </a:rPr>
              <a:t>://</a:t>
            </a:r>
            <a:r>
              <a:rPr lang="en-US" dirty="0" err="1">
                <a:solidFill>
                  <a:srgbClr val="0000FF"/>
                </a:solidFill>
              </a:rPr>
              <a:t>docsig.cis.uab.edu</a:t>
            </a:r>
            <a:r>
              <a:rPr lang="en-US" dirty="0">
                <a:solidFill>
                  <a:srgbClr val="0000FF"/>
                </a:solidFill>
              </a:rPr>
              <a:t>/tools-and-datasets/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74% F-measure</a:t>
            </a:r>
          </a:p>
          <a:p>
            <a:r>
              <a:rPr lang="en-US" dirty="0" smtClean="0"/>
              <a:t>Some media hype:</a:t>
            </a:r>
          </a:p>
          <a:p>
            <a:pPr lvl="1"/>
            <a:r>
              <a:rPr lang="en-US" dirty="0" smtClean="0"/>
              <a:t>The New Scientist</a:t>
            </a:r>
          </a:p>
          <a:p>
            <a:pPr lvl="1"/>
            <a:r>
              <a:rPr lang="en-US" dirty="0" smtClean="0"/>
              <a:t>Wikipedia Signpost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 descr="Screen Shot 2014-02-13 at 11.5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4264041"/>
            <a:ext cx="2349500" cy="17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706360" cy="912283"/>
          </a:xfrm>
        </p:spPr>
        <p:txBody>
          <a:bodyPr>
            <a:noAutofit/>
          </a:bodyPr>
          <a:lstStyle/>
          <a:p>
            <a:r>
              <a:rPr lang="en-US" sz="2400" dirty="0"/>
              <a:t>Analysis of mixed-language in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project: Language identification (Elizabeth Blair)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C00FF"/>
                </a:solidFill>
              </a:rPr>
              <a:t>@Pale_31 </a:t>
            </a:r>
            <a:r>
              <a:rPr lang="en-US" sz="2000" dirty="0" err="1"/>
              <a:t>i</a:t>
            </a:r>
            <a:r>
              <a:rPr lang="en-US" sz="2000" dirty="0" err="1" smtClean="0"/>
              <a:t>dk</a:t>
            </a:r>
            <a:r>
              <a:rPr lang="en-US" sz="2000" dirty="0" smtClean="0"/>
              <a:t>,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savia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avia</a:t>
            </a:r>
            <a:r>
              <a:rPr lang="en-US" sz="2000" dirty="0" smtClean="0"/>
              <a:t> game. I might go alas movie con </a:t>
            </a:r>
            <a:r>
              <a:rPr lang="en-US" sz="2000" dirty="0" err="1" smtClean="0"/>
              <a:t>miri</a:t>
            </a:r>
            <a:r>
              <a:rPr lang="en-US" sz="2000" dirty="0" smtClean="0"/>
              <a:t> and chicken, not sure. </a:t>
            </a:r>
            <a:r>
              <a:rPr lang="en-US" sz="2000" dirty="0" err="1" smtClean="0"/>
              <a:t>Tu</a:t>
            </a:r>
            <a:r>
              <a:rPr lang="en-US" sz="2000" dirty="0" smtClean="0"/>
              <a:t> bas a </a:t>
            </a:r>
            <a:r>
              <a:rPr lang="en-US" sz="2000" dirty="0" err="1" smtClean="0"/>
              <a:t>ir</a:t>
            </a:r>
            <a:r>
              <a:rPr lang="en-US" sz="2000" dirty="0" smtClean="0"/>
              <a:t>?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@Pale_31 </a:t>
            </a:r>
            <a:r>
              <a:rPr lang="en-US" sz="2000" dirty="0" err="1">
                <a:solidFill>
                  <a:srgbClr val="660066"/>
                </a:solidFill>
              </a:rPr>
              <a:t>idk</a:t>
            </a:r>
            <a:r>
              <a:rPr lang="en-US" sz="2000" dirty="0">
                <a:solidFill>
                  <a:srgbClr val="7878DE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9900"/>
                </a:solidFill>
              </a:rPr>
              <a:t>ni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savia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que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avia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>
                <a:solidFill>
                  <a:srgbClr val="660066"/>
                </a:solidFill>
              </a:rPr>
              <a:t>game</a:t>
            </a:r>
            <a:r>
              <a:rPr lang="en-US" sz="2000" dirty="0">
                <a:solidFill>
                  <a:srgbClr val="7878DE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660066"/>
                </a:solidFill>
              </a:rPr>
              <a:t>I might go </a:t>
            </a:r>
            <a:r>
              <a:rPr lang="en-US" sz="2000" dirty="0">
                <a:solidFill>
                  <a:srgbClr val="009900"/>
                </a:solidFill>
              </a:rPr>
              <a:t>alas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660066"/>
                </a:solidFill>
              </a:rPr>
              <a:t>movie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9900"/>
                </a:solidFill>
              </a:rPr>
              <a:t>con </a:t>
            </a:r>
            <a:r>
              <a:rPr lang="en-US" sz="2000" dirty="0" err="1">
                <a:solidFill>
                  <a:srgbClr val="009900"/>
                </a:solidFill>
              </a:rPr>
              <a:t>miri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>
                <a:solidFill>
                  <a:srgbClr val="660066"/>
                </a:solidFill>
              </a:rPr>
              <a:t>and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660066"/>
                </a:solidFill>
              </a:rPr>
              <a:t>chicken</a:t>
            </a:r>
            <a:r>
              <a:rPr lang="en-US" sz="2000" dirty="0">
                <a:solidFill>
                  <a:srgbClr val="7878DE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660066"/>
                </a:solidFill>
              </a:rPr>
              <a:t>not sure</a:t>
            </a:r>
            <a:r>
              <a:rPr lang="en-US" sz="2000" dirty="0"/>
              <a:t>. </a:t>
            </a:r>
            <a:r>
              <a:rPr lang="en-US" sz="2000" dirty="0" err="1">
                <a:solidFill>
                  <a:srgbClr val="009900"/>
                </a:solidFill>
              </a:rPr>
              <a:t>Tu</a:t>
            </a:r>
            <a:r>
              <a:rPr lang="en-US" sz="2000" dirty="0">
                <a:solidFill>
                  <a:srgbClr val="009900"/>
                </a:solidFill>
              </a:rPr>
              <a:t> bas a </a:t>
            </a:r>
            <a:r>
              <a:rPr lang="en-US" sz="2000" dirty="0" err="1">
                <a:solidFill>
                  <a:srgbClr val="009900"/>
                </a:solidFill>
              </a:rPr>
              <a:t>ir</a:t>
            </a:r>
            <a:r>
              <a:rPr lang="en-US" sz="2000" dirty="0">
                <a:solidFill>
                  <a:srgbClr val="7878DE"/>
                </a:solidFill>
              </a:rPr>
              <a:t>?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660066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English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>Spanish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7878DE"/>
                </a:solidFill>
              </a:rPr>
              <a:t>Ambiguous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7985A-33AA-4562-AE71-3292942623D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528560" cy="912283"/>
          </a:xfrm>
        </p:spPr>
        <p:txBody>
          <a:bodyPr>
            <a:noAutofit/>
          </a:bodyPr>
          <a:lstStyle/>
          <a:p>
            <a:r>
              <a:rPr lang="en-US" sz="3000" dirty="0" smtClean="0"/>
              <a:t>Structural Corresponding Learning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SCL in pseudo-code:</a:t>
            </a:r>
          </a:p>
          <a:p>
            <a:r>
              <a:rPr lang="en-US" dirty="0" smtClean="0"/>
              <a:t>Select a set of pivot features from unlabeled data</a:t>
            </a:r>
          </a:p>
          <a:p>
            <a:r>
              <a:rPr lang="en-US" dirty="0" smtClean="0"/>
              <a:t>Use pivot features to learn a mapping into a shared lower-dimensional space</a:t>
            </a:r>
          </a:p>
          <a:p>
            <a:r>
              <a:rPr lang="en-US" dirty="0" smtClean="0"/>
              <a:t>The learner is trained on a combination of the original and the transformed features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7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528560" cy="912283"/>
          </a:xfrm>
        </p:spPr>
        <p:txBody>
          <a:bodyPr>
            <a:noAutofit/>
          </a:bodyPr>
          <a:lstStyle/>
          <a:p>
            <a:r>
              <a:rPr lang="en-US" sz="3000" dirty="0" smtClean="0"/>
              <a:t>Structural Corresponding Learning</a:t>
            </a:r>
            <a:endParaRPr lang="en-US" sz="3000" dirty="0"/>
          </a:p>
        </p:txBody>
      </p:sp>
      <p:pic>
        <p:nvPicPr>
          <p:cNvPr id="5" name="Content Placeholder 4" descr="Screen Shot 2014-03-21 at 2.59.4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08" r="-27808"/>
          <a:stretch>
            <a:fillRect/>
          </a:stretch>
        </p:blipFill>
        <p:spPr>
          <a:xfrm>
            <a:off x="929966" y="1291892"/>
            <a:ext cx="6690034" cy="41315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9750" y="5687568"/>
            <a:ext cx="632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due to Blitzer et al. (2006)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1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604760" cy="912283"/>
          </a:xfrm>
        </p:spPr>
        <p:txBody>
          <a:bodyPr>
            <a:noAutofit/>
          </a:bodyPr>
          <a:lstStyle/>
          <a:p>
            <a:r>
              <a:rPr lang="en-US" sz="2800" dirty="0" smtClean="0"/>
              <a:t>SCL Adaptation to </a:t>
            </a:r>
            <a:r>
              <a:rPr lang="en-US" sz="2800" dirty="0"/>
              <a:t>M</a:t>
            </a:r>
            <a:r>
              <a:rPr lang="en-US" sz="2800" dirty="0" smtClean="0"/>
              <a:t>ultiple Domains</a:t>
            </a:r>
            <a:endParaRPr lang="en-US" sz="2800" dirty="0"/>
          </a:p>
        </p:txBody>
      </p:sp>
      <p:pic>
        <p:nvPicPr>
          <p:cNvPr id="5" name="Content Placeholder 4" descr="Screen Shot 2014-03-21 at 9.06.5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-313"/>
          <a:stretch/>
        </p:blipFill>
        <p:spPr>
          <a:xfrm>
            <a:off x="762000" y="1201397"/>
            <a:ext cx="7543800" cy="30664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47</a:t>
            </a:fld>
            <a:endParaRPr lang="en-US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62000" y="3123644"/>
            <a:ext cx="7543800" cy="30664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Combine </a:t>
            </a:r>
            <a:r>
              <a:rPr lang="en-US" b="1" dirty="0"/>
              <a:t>D</a:t>
            </a:r>
            <a:r>
              <a:rPr lang="en-US" baseline="-25000" dirty="0"/>
              <a:t>i</a:t>
            </a:r>
            <a:r>
              <a:rPr lang="en-US" dirty="0"/>
              <a:t> with its </a:t>
            </a:r>
            <a:r>
              <a:rPr lang="en-US" b="1" dirty="0"/>
              <a:t>k </a:t>
            </a:r>
            <a:r>
              <a:rPr lang="en-US" dirty="0"/>
              <a:t>most similar/dissimilar domains </a:t>
            </a:r>
            <a:r>
              <a:rPr lang="en-US" dirty="0" smtClean="0"/>
              <a:t>to create </a:t>
            </a:r>
            <a:r>
              <a:rPr lang="en-US" dirty="0"/>
              <a:t>multiple domain </a:t>
            </a:r>
            <a:r>
              <a:rPr lang="en-US" dirty="0" smtClean="0"/>
              <a:t>groups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SCL to train a classifier on each domain group and </a:t>
            </a:r>
            <a:r>
              <a:rPr lang="en-US" dirty="0" smtClean="0"/>
              <a:t>create an </a:t>
            </a:r>
            <a:r>
              <a:rPr lang="en-US" dirty="0"/>
              <a:t>ensemble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7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446"/>
            <a:ext cx="7528560" cy="912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Extensions to SCL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weights to instances</a:t>
            </a:r>
          </a:p>
          <a:p>
            <a:r>
              <a:rPr lang="en-US" dirty="0" smtClean="0"/>
              <a:t>Potential pivot features: determiners, conjunctions and prepositions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7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Year 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30300"/>
            <a:ext cx="7543800" cy="49223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Computer Security/Information Assurance</a:t>
            </a:r>
          </a:p>
          <a:p>
            <a:pPr lvl="1"/>
            <a:r>
              <a:rPr lang="en-US" dirty="0" smtClean="0"/>
              <a:t>Cross-domain research in AA</a:t>
            </a:r>
          </a:p>
          <a:p>
            <a:pPr lvl="1"/>
            <a:r>
              <a:rPr lang="en-US" dirty="0" smtClean="0"/>
              <a:t>Author profiling (native language, training/education)</a:t>
            </a:r>
          </a:p>
          <a:p>
            <a:pPr lvl="1"/>
            <a:r>
              <a:rPr lang="en-US" dirty="0" smtClean="0"/>
              <a:t>Document signatures</a:t>
            </a:r>
          </a:p>
          <a:p>
            <a:pPr lvl="1"/>
            <a:r>
              <a:rPr lang="en-US" dirty="0" smtClean="0"/>
              <a:t>Plagiarism detection</a:t>
            </a:r>
          </a:p>
          <a:p>
            <a:r>
              <a:rPr lang="en-US" dirty="0" smtClean="0"/>
              <a:t>NLP in health informatics</a:t>
            </a:r>
          </a:p>
          <a:p>
            <a:pPr lvl="1"/>
            <a:r>
              <a:rPr lang="en-US" dirty="0" smtClean="0"/>
              <a:t>Mining user generated data to improve patient care</a:t>
            </a:r>
          </a:p>
          <a:p>
            <a:pPr lvl="1"/>
            <a:r>
              <a:rPr lang="en-US" dirty="0" smtClean="0"/>
              <a:t>Grading patient history reports</a:t>
            </a:r>
          </a:p>
          <a:p>
            <a:r>
              <a:rPr lang="en-US" dirty="0" smtClean="0"/>
              <a:t>NLP for assessment of neurological conditions</a:t>
            </a:r>
          </a:p>
          <a:p>
            <a:r>
              <a:rPr lang="en-US" dirty="0" smtClean="0"/>
              <a:t>Processing code-switching in Social Media</a:t>
            </a:r>
          </a:p>
          <a:p>
            <a:pPr lvl="1"/>
            <a:r>
              <a:rPr lang="en-US" dirty="0" smtClean="0"/>
              <a:t>Develop gold standard data</a:t>
            </a:r>
          </a:p>
          <a:p>
            <a:pPr lvl="1"/>
            <a:r>
              <a:rPr lang="en-US" dirty="0" smtClean="0"/>
              <a:t>New NLP technology</a:t>
            </a:r>
          </a:p>
          <a:p>
            <a:pPr lvl="1"/>
            <a:r>
              <a:rPr lang="en-US" dirty="0" smtClean="0"/>
              <a:t>New theories</a:t>
            </a:r>
          </a:p>
          <a:p>
            <a:r>
              <a:rPr lang="en-US" dirty="0" smtClean="0"/>
              <a:t>Infrastructure for large scale NLP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9" y="116446"/>
            <a:ext cx="8055001" cy="912283"/>
          </a:xfrm>
        </p:spPr>
        <p:txBody>
          <a:bodyPr>
            <a:noAutofit/>
          </a:bodyPr>
          <a:lstStyle/>
          <a:p>
            <a:r>
              <a:rPr lang="en-US" sz="3200" dirty="0" smtClean="0"/>
              <a:t>Authorship Analysis: Profiling</a:t>
            </a:r>
            <a:endParaRPr lang="en-US" sz="3200" dirty="0"/>
          </a:p>
        </p:txBody>
      </p:sp>
      <p:pic>
        <p:nvPicPr>
          <p:cNvPr id="5" name="Content Placeholder 4" descr="Screen Shot 2014-02-14 at 1.24.37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762000" y="2514600"/>
            <a:ext cx="963588" cy="1219200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7985A-33AA-4562-AE71-3292942623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Screen Shot 2014-02-14 at 1.27.25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5" b="97425" l="4120" r="98876">
                        <a14:foregroundMark x1="53558" y1="3433" x2="92509" y2="7296"/>
                        <a14:foregroundMark x1="55805" y1="5150" x2="50187" y2="29614"/>
                        <a14:foregroundMark x1="95506" y1="7296" x2="98876" y2="41631"/>
                        <a14:foregroundMark x1="50187" y1="30472" x2="70787" y2="59657"/>
                        <a14:foregroundMark x1="70037" y1="56652" x2="98876" y2="41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1484429" cy="1295400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>
            <a:off x="1828800" y="2819400"/>
            <a:ext cx="978408" cy="4846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3886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Feature Extraction</a:t>
            </a:r>
            <a:endParaRPr lang="en-US" sz="1800" dirty="0"/>
          </a:p>
        </p:txBody>
      </p:sp>
      <p:sp>
        <p:nvSpPr>
          <p:cNvPr id="11" name="Bent Arrow 10"/>
          <p:cNvSpPr/>
          <p:nvPr/>
        </p:nvSpPr>
        <p:spPr>
          <a:xfrm>
            <a:off x="3733800" y="1600200"/>
            <a:ext cx="1143000" cy="762000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600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0, 1, 0, 0, 1, 0, 0, 0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57800" y="1600200"/>
            <a:ext cx="1210056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1905000"/>
            <a:ext cx="1210056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57800" y="1600200"/>
            <a:ext cx="0" cy="1524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477000" y="1600200"/>
            <a:ext cx="0" cy="1524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57800" y="1828800"/>
            <a:ext cx="0" cy="762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77000" y="1828800"/>
            <a:ext cx="0" cy="762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105400" y="3048000"/>
            <a:ext cx="16002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 Black"/>
                <a:cs typeface="Arial Black"/>
              </a:rPr>
              <a:t>Attribution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Arial Black"/>
                <a:cs typeface="Arial Black"/>
              </a:rPr>
              <a:t>Model</a:t>
            </a:r>
            <a:endParaRPr lang="en-US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2" name="Notched Right Arrow 31"/>
          <p:cNvSpPr/>
          <p:nvPr/>
        </p:nvSpPr>
        <p:spPr>
          <a:xfrm rot="5400000">
            <a:off x="5414772" y="2205228"/>
            <a:ext cx="932688" cy="4846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 rot="5400000">
            <a:off x="5414772" y="4320540"/>
            <a:ext cx="932688" cy="4846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Screen Shot 2014-02-14 at 2.03.25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89"/>
          <a:stretch/>
        </p:blipFill>
        <p:spPr>
          <a:xfrm>
            <a:off x="5702300" y="5105400"/>
            <a:ext cx="469900" cy="919370"/>
          </a:xfrm>
          <a:prstGeom prst="rect">
            <a:avLst/>
          </a:prstGeom>
        </p:spPr>
      </p:pic>
      <p:pic>
        <p:nvPicPr>
          <p:cNvPr id="31" name="Picture 30" descr="Screen Shot 2014-02-14 at 2.08.0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109446"/>
            <a:ext cx="1371600" cy="101741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156200" y="5054600"/>
            <a:ext cx="1514856" cy="1104900"/>
            <a:chOff x="2552700" y="1612900"/>
            <a:chExt cx="4038600" cy="3632200"/>
          </a:xfrm>
        </p:grpSpPr>
        <p:pic>
          <p:nvPicPr>
            <p:cNvPr id="43" name="Picture 42" descr="Screen Shot 2014-02-14 at 2.18.12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700" y="1612900"/>
              <a:ext cx="4038600" cy="3632200"/>
            </a:xfrm>
            <a:prstGeom prst="rect">
              <a:avLst/>
            </a:prstGeom>
          </p:spPr>
        </p:pic>
        <p:sp>
          <p:nvSpPr>
            <p:cNvPr id="44" name="Oval 43"/>
            <p:cNvSpPr/>
            <p:nvPr/>
          </p:nvSpPr>
          <p:spPr>
            <a:xfrm>
              <a:off x="3429000" y="2514600"/>
              <a:ext cx="2057400" cy="1828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Content Placeholder 4" descr="Screen Shot 2014-02-14 at 1.24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762000" y="2514600"/>
            <a:ext cx="9635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Content Placeholder 4" descr="Screen Shot 2014-02-14 at 1.24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747688" y="2438400"/>
            <a:ext cx="9635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Content Placeholder 4" descr="Screen Shot 2014-02-14 at 1.24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432606" y="2590800"/>
            <a:ext cx="9635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Content Placeholder 4" descr="Screen Shot 2014-02-14 at 1.24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585006" y="3060700"/>
            <a:ext cx="9635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757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C42929"/>
              </a:solidFill>
            </a:endParaRPr>
          </a:p>
          <a:p>
            <a:r>
              <a:rPr lang="en-US" dirty="0" smtClean="0">
                <a:solidFill>
                  <a:srgbClr val="C42929"/>
                </a:solidFill>
              </a:rPr>
              <a:t>Authorship Attribution (AA)</a:t>
            </a:r>
          </a:p>
          <a:p>
            <a:pPr lvl="1"/>
            <a:r>
              <a:rPr lang="en-US" dirty="0" smtClean="0"/>
              <a:t>Applications &amp; common frameworks</a:t>
            </a:r>
            <a:endParaRPr lang="en-US" dirty="0" smtClean="0"/>
          </a:p>
          <a:p>
            <a:r>
              <a:rPr lang="en-US" dirty="0" smtClean="0">
                <a:solidFill>
                  <a:srgbClr val="C42929"/>
                </a:solidFill>
              </a:rPr>
              <a:t>Cross-Domain AA</a:t>
            </a:r>
          </a:p>
          <a:p>
            <a:pPr lvl="1"/>
            <a:r>
              <a:rPr lang="en-US" dirty="0" smtClean="0"/>
              <a:t>Problem set up</a:t>
            </a:r>
          </a:p>
          <a:p>
            <a:pPr lvl="1"/>
            <a:r>
              <a:rPr lang="en-US" dirty="0" smtClean="0"/>
              <a:t>Research in Cross-Topic AA (CTAA)</a:t>
            </a:r>
          </a:p>
          <a:p>
            <a:pPr lvl="1"/>
            <a:r>
              <a:rPr lang="en-US" dirty="0" smtClean="0"/>
              <a:t>New ideas to improve CTAA</a:t>
            </a:r>
          </a:p>
          <a:p>
            <a:r>
              <a:rPr lang="en-US" dirty="0" smtClean="0">
                <a:solidFill>
                  <a:srgbClr val="C42929"/>
                </a:solidFill>
              </a:rPr>
              <a:t>Research Program</a:t>
            </a:r>
          </a:p>
          <a:p>
            <a:pPr lvl="1"/>
            <a:r>
              <a:rPr lang="en-US" dirty="0" smtClean="0"/>
              <a:t>Authorship analysis</a:t>
            </a:r>
          </a:p>
          <a:p>
            <a:pPr lvl="1"/>
            <a:r>
              <a:rPr lang="en-US" dirty="0" smtClean="0"/>
              <a:t>Code-switched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lvl="1"/>
            <a:r>
              <a:rPr lang="en-US" dirty="0" smtClean="0"/>
              <a:t>Language assessment</a:t>
            </a:r>
          </a:p>
          <a:p>
            <a:pPr lvl="1"/>
            <a:r>
              <a:rPr lang="en-US" dirty="0" smtClean="0"/>
              <a:t>Information extraction from clinical documents</a:t>
            </a:r>
          </a:p>
          <a:p>
            <a:r>
              <a:rPr lang="en-US" dirty="0" smtClean="0">
                <a:solidFill>
                  <a:srgbClr val="C42929"/>
                </a:solidFill>
              </a:rPr>
              <a:t>Education &amp;</a:t>
            </a:r>
            <a:r>
              <a:rPr lang="en-US" dirty="0">
                <a:solidFill>
                  <a:srgbClr val="C42929"/>
                </a:solidFill>
              </a:rPr>
              <a:t> </a:t>
            </a:r>
            <a:r>
              <a:rPr lang="en-US" dirty="0" smtClean="0">
                <a:solidFill>
                  <a:srgbClr val="C42929"/>
                </a:solidFill>
              </a:rPr>
              <a:t>Outreach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42929"/>
                </a:solidFill>
              </a:rPr>
              <a:t>Resolve </a:t>
            </a:r>
            <a:r>
              <a:rPr lang="en-US" dirty="0" smtClean="0">
                <a:solidFill>
                  <a:srgbClr val="C42929"/>
                </a:solidFill>
              </a:rPr>
              <a:t>disputed authorship</a:t>
            </a:r>
          </a:p>
          <a:p>
            <a:pPr lvl="1"/>
            <a:r>
              <a:rPr lang="en-US" dirty="0" smtClean="0"/>
              <a:t>Plays </a:t>
            </a:r>
            <a:r>
              <a:rPr lang="en-US" dirty="0"/>
              <a:t>of Shakespeare (http://</a:t>
            </a:r>
            <a:r>
              <a:rPr lang="en-US" dirty="0" err="1"/>
              <a:t>shakespeareauthorship.com</a:t>
            </a:r>
            <a:r>
              <a:rPr lang="en-US" dirty="0"/>
              <a:t>)</a:t>
            </a:r>
          </a:p>
          <a:p>
            <a:r>
              <a:rPr lang="en-US" dirty="0" smtClean="0">
                <a:solidFill>
                  <a:srgbClr val="C42929"/>
                </a:solidFill>
              </a:rPr>
              <a:t>National Security</a:t>
            </a:r>
          </a:p>
          <a:p>
            <a:pPr lvl="1"/>
            <a:r>
              <a:rPr lang="en-US" dirty="0" smtClean="0"/>
              <a:t>Identify sources of terrorist plots</a:t>
            </a:r>
          </a:p>
          <a:p>
            <a:r>
              <a:rPr lang="en-US" dirty="0" smtClean="0">
                <a:solidFill>
                  <a:srgbClr val="C42929"/>
                </a:solidFill>
              </a:rPr>
              <a:t>Criminal Law</a:t>
            </a:r>
          </a:p>
          <a:p>
            <a:pPr lvl="1"/>
            <a:r>
              <a:rPr lang="en-US" dirty="0" smtClean="0"/>
              <a:t>Fight </a:t>
            </a:r>
            <a:r>
              <a:rPr lang="en-US" dirty="0"/>
              <a:t>different forms of </a:t>
            </a:r>
            <a:r>
              <a:rPr lang="en-US" dirty="0" smtClean="0"/>
              <a:t>cybercrimes</a:t>
            </a:r>
          </a:p>
          <a:p>
            <a:pPr lvl="1"/>
            <a:r>
              <a:rPr lang="en-US" dirty="0" smtClean="0"/>
              <a:t>Defend </a:t>
            </a:r>
            <a:r>
              <a:rPr lang="en-US" dirty="0"/>
              <a:t>against </a:t>
            </a:r>
            <a:r>
              <a:rPr lang="en-US" dirty="0" smtClean="0"/>
              <a:t>pedophiles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authors of malicious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Verify </a:t>
            </a:r>
            <a:r>
              <a:rPr lang="en-US" dirty="0"/>
              <a:t>the authenticity of suicide </a:t>
            </a:r>
            <a:r>
              <a:rPr lang="en-US" dirty="0" smtClean="0"/>
              <a:t>notes</a:t>
            </a:r>
          </a:p>
          <a:p>
            <a:r>
              <a:rPr lang="en-US" dirty="0" smtClean="0">
                <a:solidFill>
                  <a:srgbClr val="C42929"/>
                </a:solidFill>
              </a:rPr>
              <a:t>Plagiarism</a:t>
            </a:r>
          </a:p>
          <a:p>
            <a:r>
              <a:rPr lang="en-US" dirty="0" smtClean="0">
                <a:solidFill>
                  <a:srgbClr val="C42929"/>
                </a:solidFill>
              </a:rPr>
              <a:t>Data Provenance</a:t>
            </a:r>
            <a:endParaRPr lang="en-US" dirty="0">
              <a:solidFill>
                <a:srgbClr val="C4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 descr="Screen Shot 2014-02-13 at 11.4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r="2678"/>
          <a:stretch>
            <a:fillRect/>
          </a:stretch>
        </p:blipFill>
        <p:spPr bwMode="auto">
          <a:xfrm>
            <a:off x="6096858" y="3313150"/>
            <a:ext cx="23730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30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 Approaches</a:t>
            </a:r>
            <a:endParaRPr lang="en-US" dirty="0"/>
          </a:p>
        </p:txBody>
      </p:sp>
      <p:pic>
        <p:nvPicPr>
          <p:cNvPr id="5" name="Content Placeholder 4" descr="Screen Shot 2014-03-19 at 2.52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" r="578"/>
          <a:stretch/>
        </p:blipFill>
        <p:spPr>
          <a:xfrm>
            <a:off x="228072" y="1440610"/>
            <a:ext cx="4128862" cy="34107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Screen Shot 2014-03-19 at 2.54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40" y="1440610"/>
            <a:ext cx="4364613" cy="3410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392" y="5011560"/>
            <a:ext cx="345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Profile-based method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8788" y="5003772"/>
            <a:ext cx="345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 learning method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" y="5687568"/>
            <a:ext cx="54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(Figures due to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Stamatatos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2009)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8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in State-of-the-Art</a:t>
            </a:r>
            <a:endParaRPr lang="en-US" dirty="0"/>
          </a:p>
        </p:txBody>
      </p:sp>
      <p:pic>
        <p:nvPicPr>
          <p:cNvPr id="5" name="Content Placeholder 4" descr="Screen Shot 2014-03-19 at 9.35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30967" r="11337" b="50858"/>
          <a:stretch/>
        </p:blipFill>
        <p:spPr>
          <a:xfrm>
            <a:off x="5869147" y="2368475"/>
            <a:ext cx="1967805" cy="8467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BE30-C30E-884C-8A29-04B8431A212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Screen Shot 2014-03-19 at 9.3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93" y="1812500"/>
            <a:ext cx="744043" cy="693280"/>
          </a:xfrm>
          <a:prstGeom prst="rect">
            <a:avLst/>
          </a:prstGeom>
        </p:spPr>
      </p:pic>
      <p:pic>
        <p:nvPicPr>
          <p:cNvPr id="7" name="Picture 6" descr="Screen Shot 2014-03-19 at 9.42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" y="2678227"/>
            <a:ext cx="2206928" cy="822189"/>
          </a:xfrm>
          <a:prstGeom prst="rect">
            <a:avLst/>
          </a:prstGeom>
        </p:spPr>
      </p:pic>
      <p:pic>
        <p:nvPicPr>
          <p:cNvPr id="8" name="Picture 7" descr="Screen Shot 2014-03-19 at 9.43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" y="2096252"/>
            <a:ext cx="587929" cy="581975"/>
          </a:xfrm>
          <a:prstGeom prst="rect">
            <a:avLst/>
          </a:prstGeom>
        </p:spPr>
      </p:pic>
      <p:pic>
        <p:nvPicPr>
          <p:cNvPr id="9" name="Content Placeholder 4" descr="Screen Shot 2014-02-14 at 1.24.37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-1372"/>
          <a:stretch/>
        </p:blipFill>
        <p:spPr>
          <a:xfrm>
            <a:off x="2031935" y="4459728"/>
            <a:ext cx="9635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Shot 2014-03-19 at 9.48.3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05" y="4494054"/>
            <a:ext cx="1516039" cy="1099801"/>
          </a:xfrm>
          <a:prstGeom prst="rect">
            <a:avLst/>
          </a:prstGeom>
        </p:spPr>
      </p:pic>
      <p:pic>
        <p:nvPicPr>
          <p:cNvPr id="11" name="Picture 10" descr="Screen Shot 2014-03-19 at 9.49.1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44" y="4087654"/>
            <a:ext cx="368300" cy="406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77850" y="2719878"/>
            <a:ext cx="16002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/>
                <a:cs typeface="Arial Black"/>
              </a:rPr>
              <a:t>Attribution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/>
                <a:cs typeface="Arial Black"/>
              </a:rPr>
              <a:t>Model</a:t>
            </a:r>
            <a:endParaRPr lang="en-US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23" name="Picture 22" descr="Screen Shot 2014-03-19 at 9.51.4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96" y="1420614"/>
            <a:ext cx="689509" cy="783771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4202850" y="2204385"/>
            <a:ext cx="0" cy="515493"/>
          </a:xfrm>
          <a:prstGeom prst="straightConnector1">
            <a:avLst/>
          </a:prstGeom>
          <a:ln w="3810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5" idx="1"/>
          </p:cNvCxnSpPr>
          <p:nvPr/>
        </p:nvCxnSpPr>
        <p:spPr>
          <a:xfrm rot="10800000" flipV="1">
            <a:off x="4978051" y="2791826"/>
            <a:ext cx="891097" cy="423351"/>
          </a:xfrm>
          <a:prstGeom prst="bentConnector3">
            <a:avLst/>
          </a:prstGeom>
          <a:ln w="3810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0" idx="0"/>
            <a:endCxn id="12" idx="2"/>
          </p:cNvCxnSpPr>
          <p:nvPr/>
        </p:nvCxnSpPr>
        <p:spPr>
          <a:xfrm rot="16200000" flipV="1">
            <a:off x="4350000" y="3538428"/>
            <a:ext cx="783576" cy="1127675"/>
          </a:xfrm>
          <a:prstGeom prst="bentConnector3">
            <a:avLst/>
          </a:prstGeom>
          <a:ln w="3810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2" idx="2"/>
            <a:endCxn id="9" idx="0"/>
          </p:cNvCxnSpPr>
          <p:nvPr/>
        </p:nvCxnSpPr>
        <p:spPr>
          <a:xfrm rot="5400000">
            <a:off x="2971215" y="3252993"/>
            <a:ext cx="749250" cy="1664221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2" idx="1"/>
            <a:endCxn id="7" idx="3"/>
          </p:cNvCxnSpPr>
          <p:nvPr/>
        </p:nvCxnSpPr>
        <p:spPr>
          <a:xfrm rot="10800000">
            <a:off x="2683954" y="3089322"/>
            <a:ext cx="693897" cy="125856"/>
          </a:xfrm>
          <a:prstGeom prst="bentConnector3">
            <a:avLst/>
          </a:prstGeom>
          <a:ln w="3810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2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4828</TotalTime>
  <Words>3676</Words>
  <Application>Microsoft Macintosh PowerPoint</Application>
  <PresentationFormat>On-screen Show (4:3)</PresentationFormat>
  <Paragraphs>478</Paragraphs>
  <Slides>49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NewsPrint</vt:lpstr>
      <vt:lpstr>Breaking New Ground in Authorship Analysis: Leveraging Data in  Cross-domain Settings</vt:lpstr>
      <vt:lpstr>Forensic Linguistics: Real world example</vt:lpstr>
      <vt:lpstr>Authorship Analysis</vt:lpstr>
      <vt:lpstr>Authorship Analysis: Attribution</vt:lpstr>
      <vt:lpstr>Authorship Analysis: Profiling</vt:lpstr>
      <vt:lpstr>Outline</vt:lpstr>
      <vt:lpstr>AA Applications</vt:lpstr>
      <vt:lpstr>AA Approaches</vt:lpstr>
      <vt:lpstr>Gap in State-of-the-Art</vt:lpstr>
      <vt:lpstr>Cross-Domain AA</vt:lpstr>
      <vt:lpstr>AA in Cross-Domain Settings</vt:lpstr>
      <vt:lpstr>Cross-Topic AA (CTAA)</vt:lpstr>
      <vt:lpstr>Datasets for CTAA</vt:lpstr>
      <vt:lpstr>AA Features</vt:lpstr>
      <vt:lpstr>Experimental Settings</vt:lpstr>
      <vt:lpstr>How difficult is CTAA?</vt:lpstr>
      <vt:lpstr>Cross-Topic AA (CTAA)</vt:lpstr>
      <vt:lpstr>Leveraging Other Topics</vt:lpstr>
      <vt:lpstr>Leveraging Other Topics</vt:lpstr>
      <vt:lpstr>Results on Dataset 2</vt:lpstr>
      <vt:lpstr>Cross-Topic AA (CTAA)</vt:lpstr>
      <vt:lpstr>Analysis of Results</vt:lpstr>
      <vt:lpstr>Summary of Contributions</vt:lpstr>
      <vt:lpstr>Cross-Topic AA (CTAA)</vt:lpstr>
      <vt:lpstr>Distributional Trajectories</vt:lpstr>
      <vt:lpstr>Pseudo-Translation Model</vt:lpstr>
      <vt:lpstr>A Motivating Example</vt:lpstr>
      <vt:lpstr>Increasing Degrees of Domain Shift</vt:lpstr>
      <vt:lpstr>Putting it all Together</vt:lpstr>
      <vt:lpstr>Research Program</vt:lpstr>
      <vt:lpstr>Research Program</vt:lpstr>
      <vt:lpstr>Research Program</vt:lpstr>
      <vt:lpstr>Education &amp; Outreach</vt:lpstr>
      <vt:lpstr>Education &amp; Outreach</vt:lpstr>
      <vt:lpstr>Acknowledgments</vt:lpstr>
      <vt:lpstr>Thank you!</vt:lpstr>
      <vt:lpstr>References</vt:lpstr>
      <vt:lpstr>References</vt:lpstr>
      <vt:lpstr>References</vt:lpstr>
      <vt:lpstr>References</vt:lpstr>
      <vt:lpstr>Sockpuppets in Wikipedia</vt:lpstr>
      <vt:lpstr>Our Framework</vt:lpstr>
      <vt:lpstr>Our Contributions</vt:lpstr>
      <vt:lpstr>Analysis of mixed-language in social media</vt:lpstr>
      <vt:lpstr>Structural Corresponding Learning</vt:lpstr>
      <vt:lpstr>Structural Corresponding Learning</vt:lpstr>
      <vt:lpstr>SCL Adaptation to Multiple Domains</vt:lpstr>
      <vt:lpstr>Other Extensions to SCL </vt:lpstr>
      <vt:lpstr>5 Year Research Plan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New Ground In Authorship Analysis: Leveraging Data In Cross-domain Settings</dc:title>
  <dc:creator>Thamar Solorio</dc:creator>
  <cp:lastModifiedBy>Thamar Solorio</cp:lastModifiedBy>
  <cp:revision>184</cp:revision>
  <dcterms:created xsi:type="dcterms:W3CDTF">2014-03-19T14:28:04Z</dcterms:created>
  <dcterms:modified xsi:type="dcterms:W3CDTF">2014-03-24T11:29:31Z</dcterms:modified>
</cp:coreProperties>
</file>