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256" r:id="rId2"/>
    <p:sldId id="299" r:id="rId3"/>
    <p:sldId id="322" r:id="rId4"/>
    <p:sldId id="323" r:id="rId5"/>
    <p:sldId id="306" r:id="rId6"/>
    <p:sldId id="321" r:id="rId7"/>
    <p:sldId id="300" r:id="rId8"/>
    <p:sldId id="361" r:id="rId9"/>
    <p:sldId id="362" r:id="rId10"/>
    <p:sldId id="301" r:id="rId11"/>
    <p:sldId id="304" r:id="rId12"/>
    <p:sldId id="307" r:id="rId13"/>
    <p:sldId id="305" r:id="rId14"/>
    <p:sldId id="308" r:id="rId15"/>
    <p:sldId id="303" r:id="rId16"/>
    <p:sldId id="324" r:id="rId17"/>
    <p:sldId id="302" r:id="rId18"/>
    <p:sldId id="319" r:id="rId19"/>
    <p:sldId id="360" r:id="rId20"/>
    <p:sldId id="312" r:id="rId21"/>
    <p:sldId id="313" r:id="rId22"/>
    <p:sldId id="326" r:id="rId23"/>
    <p:sldId id="327" r:id="rId24"/>
    <p:sldId id="328" r:id="rId25"/>
    <p:sldId id="329" r:id="rId26"/>
    <p:sldId id="330" r:id="rId27"/>
    <p:sldId id="331"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9" r:id="rId53"/>
    <p:sldId id="268" r:id="rId54"/>
    <p:sldId id="357" r:id="rId55"/>
    <p:sldId id="311" r:id="rId56"/>
  </p:sldIdLst>
  <p:sldSz cx="13030200" cy="10058400"/>
  <p:notesSz cx="7010400" cy="9236075"/>
  <p:defaultTextStyle>
    <a:defPPr>
      <a:defRPr lang="en-US"/>
    </a:defPPr>
    <a:lvl1pPr marL="0" algn="l" defTabSz="1319296" rtl="0" eaLnBrk="1" latinLnBrk="0" hangingPunct="1">
      <a:defRPr sz="2600" kern="1200">
        <a:solidFill>
          <a:schemeClr val="tx1"/>
        </a:solidFill>
        <a:latin typeface="+mn-lt"/>
        <a:ea typeface="+mn-ea"/>
        <a:cs typeface="+mn-cs"/>
      </a:defRPr>
    </a:lvl1pPr>
    <a:lvl2pPr marL="659648" algn="l" defTabSz="1319296" rtl="0" eaLnBrk="1" latinLnBrk="0" hangingPunct="1">
      <a:defRPr sz="2600" kern="1200">
        <a:solidFill>
          <a:schemeClr val="tx1"/>
        </a:solidFill>
        <a:latin typeface="+mn-lt"/>
        <a:ea typeface="+mn-ea"/>
        <a:cs typeface="+mn-cs"/>
      </a:defRPr>
    </a:lvl2pPr>
    <a:lvl3pPr marL="1319296" algn="l" defTabSz="1319296" rtl="0" eaLnBrk="1" latinLnBrk="0" hangingPunct="1">
      <a:defRPr sz="2600" kern="1200">
        <a:solidFill>
          <a:schemeClr val="tx1"/>
        </a:solidFill>
        <a:latin typeface="+mn-lt"/>
        <a:ea typeface="+mn-ea"/>
        <a:cs typeface="+mn-cs"/>
      </a:defRPr>
    </a:lvl3pPr>
    <a:lvl4pPr marL="1978944" algn="l" defTabSz="1319296" rtl="0" eaLnBrk="1" latinLnBrk="0" hangingPunct="1">
      <a:defRPr sz="2600" kern="1200">
        <a:solidFill>
          <a:schemeClr val="tx1"/>
        </a:solidFill>
        <a:latin typeface="+mn-lt"/>
        <a:ea typeface="+mn-ea"/>
        <a:cs typeface="+mn-cs"/>
      </a:defRPr>
    </a:lvl4pPr>
    <a:lvl5pPr marL="2638593" algn="l" defTabSz="1319296" rtl="0" eaLnBrk="1" latinLnBrk="0" hangingPunct="1">
      <a:defRPr sz="2600" kern="1200">
        <a:solidFill>
          <a:schemeClr val="tx1"/>
        </a:solidFill>
        <a:latin typeface="+mn-lt"/>
        <a:ea typeface="+mn-ea"/>
        <a:cs typeface="+mn-cs"/>
      </a:defRPr>
    </a:lvl5pPr>
    <a:lvl6pPr marL="3298241" algn="l" defTabSz="1319296" rtl="0" eaLnBrk="1" latinLnBrk="0" hangingPunct="1">
      <a:defRPr sz="2600" kern="1200">
        <a:solidFill>
          <a:schemeClr val="tx1"/>
        </a:solidFill>
        <a:latin typeface="+mn-lt"/>
        <a:ea typeface="+mn-ea"/>
        <a:cs typeface="+mn-cs"/>
      </a:defRPr>
    </a:lvl6pPr>
    <a:lvl7pPr marL="3957889" algn="l" defTabSz="1319296" rtl="0" eaLnBrk="1" latinLnBrk="0" hangingPunct="1">
      <a:defRPr sz="2600" kern="1200">
        <a:solidFill>
          <a:schemeClr val="tx1"/>
        </a:solidFill>
        <a:latin typeface="+mn-lt"/>
        <a:ea typeface="+mn-ea"/>
        <a:cs typeface="+mn-cs"/>
      </a:defRPr>
    </a:lvl7pPr>
    <a:lvl8pPr marL="4617537" algn="l" defTabSz="1319296" rtl="0" eaLnBrk="1" latinLnBrk="0" hangingPunct="1">
      <a:defRPr sz="2600" kern="1200">
        <a:solidFill>
          <a:schemeClr val="tx1"/>
        </a:solidFill>
        <a:latin typeface="+mn-lt"/>
        <a:ea typeface="+mn-ea"/>
        <a:cs typeface="+mn-cs"/>
      </a:defRPr>
    </a:lvl8pPr>
    <a:lvl9pPr marL="5277185" algn="l" defTabSz="1319296"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2" autoAdjust="0"/>
    <p:restoredTop sz="94660"/>
  </p:normalViewPr>
  <p:slideViewPr>
    <p:cSldViewPr>
      <p:cViewPr varScale="1">
        <p:scale>
          <a:sx n="50" d="100"/>
          <a:sy n="50" d="100"/>
        </p:scale>
        <p:origin x="-534" y="-108"/>
      </p:cViewPr>
      <p:guideLst>
        <p:guide orient="horz" pos="3168"/>
        <p:guide pos="4104"/>
      </p:guideLst>
    </p:cSldViewPr>
  </p:slideViewPr>
  <p:notesTextViewPr>
    <p:cViewPr>
      <p:scale>
        <a:sx n="1" d="1"/>
        <a:sy n="1" d="1"/>
      </p:scale>
      <p:origin x="0" y="0"/>
    </p:cViewPr>
  </p:notesTextViewPr>
  <p:sorterViewPr>
    <p:cViewPr>
      <p:scale>
        <a:sx n="100" d="100"/>
        <a:sy n="100" d="100"/>
      </p:scale>
      <p:origin x="0" y="360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9558D587-04C0-474F-9551-D43E371FD3F1}" type="datetimeFigureOut">
              <a:rPr lang="en-US" smtClean="0"/>
              <a:pPr/>
              <a:t>10/3/2013</a:t>
            </a:fld>
            <a:endParaRPr lang="en-US" dirty="0"/>
          </a:p>
        </p:txBody>
      </p:sp>
      <p:sp>
        <p:nvSpPr>
          <p:cNvPr id="4" name="Slide Image Placeholder 3"/>
          <p:cNvSpPr>
            <a:spLocks noGrp="1" noRot="1" noChangeAspect="1"/>
          </p:cNvSpPr>
          <p:nvPr>
            <p:ph type="sldImg" idx="2"/>
          </p:nvPr>
        </p:nvSpPr>
        <p:spPr>
          <a:xfrm>
            <a:off x="1262063" y="692150"/>
            <a:ext cx="448627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B73C4D0E-4281-43E5-9FB6-1F1BCB736A8D}" type="slidenum">
              <a:rPr lang="en-US" smtClean="0"/>
              <a:pPr/>
              <a:t>‹#›</a:t>
            </a:fld>
            <a:endParaRPr lang="en-US" dirty="0"/>
          </a:p>
        </p:txBody>
      </p:sp>
    </p:spTree>
    <p:extLst>
      <p:ext uri="{BB962C8B-B14F-4D97-AF65-F5344CB8AC3E}">
        <p14:creationId xmlns:p14="http://schemas.microsoft.com/office/powerpoint/2010/main" xmlns="" val="43814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text is not very good mathematical systems</a:t>
            </a:r>
            <a:endParaRPr lang="en-US" dirty="0"/>
          </a:p>
        </p:txBody>
      </p:sp>
      <p:sp>
        <p:nvSpPr>
          <p:cNvPr id="4" name="Slide Number Placeholder 3"/>
          <p:cNvSpPr>
            <a:spLocks noGrp="1"/>
          </p:cNvSpPr>
          <p:nvPr>
            <p:ph type="sldNum" sz="quarter" idx="10"/>
          </p:nvPr>
        </p:nvSpPr>
        <p:spPr/>
        <p:txBody>
          <a:bodyPr/>
          <a:lstStyle/>
          <a:p>
            <a:fld id="{B73C4D0E-4281-43E5-9FB6-1F1BCB736A8D}" type="slidenum">
              <a:rPr lang="en-US" smtClean="0"/>
              <a:pPr/>
              <a:t>11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Perform NSLookUp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Perform NSLookUp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&lt;10 words implies google search domains only (no keywords)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Note that one more classifier and a majority vote will bridge the gap between intersection and union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Content type = contains javascript? Html encoded?</a:t>
            </a:r>
          </a:p>
          <a:p>
            <a:r>
              <a:rPr lang="en-US"/>
              <a:t>PhishCatch Legitimate emails = ***     Also report exact phishing number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B68126-66D8-4404-8657-944F64F50BC1}" type="slidenum">
              <a:rPr lang="en-US" smtClean="0"/>
              <a:pPr/>
              <a:t>55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t>Spam</a:t>
            </a:r>
            <a:r>
              <a:rPr lang="en-US"/>
              <a:t> is unsolicited communication (usually advertising) mass-circulated internet . Originally used primarily for unsolicited promotional </a:t>
            </a:r>
            <a:r>
              <a:rPr lang="en-US" u="sng"/>
              <a:t>e-mails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Looks so real. Amazon logo is there, professionalism, credibility</a:t>
            </a:r>
          </a:p>
          <a:p>
            <a:r>
              <a:rPr lang="en-US"/>
              <a:t>Clues? Spelling mistake </a:t>
            </a:r>
            <a:r>
              <a:rPr lang="ja-JP" altLang="en-US"/>
              <a:t>“</a:t>
            </a:r>
            <a:r>
              <a:rPr lang="en-US"/>
              <a:t>bellow</a:t>
            </a:r>
            <a:r>
              <a:rPr lang="ja-JP" altLang="en-US"/>
              <a:t>”</a:t>
            </a:r>
            <a:r>
              <a:rPr lang="en-US"/>
              <a:t>… Unobservable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Why is phishing detection important?</a:t>
            </a:r>
          </a:p>
          <a:p>
            <a:r>
              <a:rPr lang="en-US"/>
              <a:t>Notice proportionality between phishing sites and phishing reports… suggesting phishing sites are strong sources of phishing emails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Why is phishing detection important?</a:t>
            </a:r>
          </a:p>
          <a:p>
            <a:r>
              <a:rPr lang="en-US" dirty="0"/>
              <a:t>Notice proportionality between phishing sites and phishing reports… suggesting phishing sites are strong sources of phishing emails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PhishCatch didn</a:t>
            </a:r>
            <a:r>
              <a:rPr lang="ja-JP" altLang="en-US"/>
              <a:t>’</a:t>
            </a:r>
            <a:r>
              <a:rPr lang="en-US"/>
              <a:t>t track DKIM. DKIM is getting popular, e.g. Gmail -&gt; from field = mr.google.com and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PhishCatch didn</a:t>
            </a:r>
            <a:r>
              <a:rPr lang="ja-JP" altLang="en-US"/>
              <a:t>’</a:t>
            </a:r>
            <a:r>
              <a:rPr lang="en-US"/>
              <a:t>t track DKIM. DKIM is getting popular, e.g. Gmail -&gt; from field = mr.google.com and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PhishCatch didn</a:t>
            </a:r>
            <a:r>
              <a:rPr lang="ja-JP" altLang="en-US"/>
              <a:t>’</a:t>
            </a:r>
            <a:r>
              <a:rPr lang="en-US"/>
              <a:t>t track DKIM. DKIM is getting popular, e.g. Gmail -&gt; from field = mr.google.com and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t>PhishCatch didn</a:t>
            </a:r>
            <a:r>
              <a:rPr lang="ja-JP" altLang="en-US"/>
              <a:t>’</a:t>
            </a:r>
            <a:r>
              <a:rPr lang="en-US"/>
              <a:t>t track DKIM. DKIM is getting popular, e.g. Gmail -&gt; from field = mr.google.com and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7265" y="2794001"/>
            <a:ext cx="10749915" cy="3804497"/>
          </a:xfrm>
        </p:spPr>
        <p:txBody>
          <a:bodyPr anchor="b"/>
          <a:lstStyle>
            <a:lvl1pPr>
              <a:defRPr sz="95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7265" y="6705600"/>
            <a:ext cx="9208008" cy="1564640"/>
          </a:xfrm>
        </p:spPr>
        <p:txBody>
          <a:bodyPr anchor="t">
            <a:normAutofit/>
          </a:bodyPr>
          <a:lstStyle>
            <a:lvl1pPr marL="0" indent="0" algn="l">
              <a:buNone/>
              <a:defRPr sz="2900">
                <a:solidFill>
                  <a:schemeClr val="tx1">
                    <a:tint val="75000"/>
                  </a:schemeClr>
                </a:solidFill>
              </a:defRPr>
            </a:lvl1pPr>
            <a:lvl2pPr marL="659648" indent="0" algn="ctr">
              <a:buNone/>
              <a:defRPr>
                <a:solidFill>
                  <a:schemeClr val="tx1">
                    <a:tint val="75000"/>
                  </a:schemeClr>
                </a:solidFill>
              </a:defRPr>
            </a:lvl2pPr>
            <a:lvl3pPr marL="1319296" indent="0" algn="ctr">
              <a:buNone/>
              <a:defRPr>
                <a:solidFill>
                  <a:schemeClr val="tx1">
                    <a:tint val="75000"/>
                  </a:schemeClr>
                </a:solidFill>
              </a:defRPr>
            </a:lvl3pPr>
            <a:lvl4pPr marL="1978944" indent="0" algn="ctr">
              <a:buNone/>
              <a:defRPr>
                <a:solidFill>
                  <a:schemeClr val="tx1">
                    <a:tint val="75000"/>
                  </a:schemeClr>
                </a:solidFill>
              </a:defRPr>
            </a:lvl4pPr>
            <a:lvl5pPr marL="2638593" indent="0" algn="ctr">
              <a:buNone/>
              <a:defRPr>
                <a:solidFill>
                  <a:schemeClr val="tx1">
                    <a:tint val="75000"/>
                  </a:schemeClr>
                </a:solidFill>
              </a:defRPr>
            </a:lvl5pPr>
            <a:lvl6pPr marL="3298241" indent="0" algn="ctr">
              <a:buNone/>
              <a:defRPr>
                <a:solidFill>
                  <a:schemeClr val="tx1">
                    <a:tint val="75000"/>
                  </a:schemeClr>
                </a:solidFill>
              </a:defRPr>
            </a:lvl6pPr>
            <a:lvl7pPr marL="3957889" indent="0" algn="ctr">
              <a:buNone/>
              <a:defRPr>
                <a:solidFill>
                  <a:schemeClr val="tx1">
                    <a:tint val="75000"/>
                  </a:schemeClr>
                </a:solidFill>
              </a:defRPr>
            </a:lvl7pPr>
            <a:lvl8pPr marL="4617537" indent="0" algn="ctr">
              <a:buNone/>
              <a:defRPr>
                <a:solidFill>
                  <a:schemeClr val="tx1">
                    <a:tint val="75000"/>
                  </a:schemeClr>
                </a:solidFill>
              </a:defRPr>
            </a:lvl8pPr>
            <a:lvl9pPr marL="5277185"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A77264-CF20-4470-AC97-98A11B56DAE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A77264-CF20-4470-AC97-98A11B56DAE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6895" y="402803"/>
            <a:ext cx="2497455" cy="8582237"/>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1510" y="402803"/>
            <a:ext cx="8578215"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A77264-CF20-4470-AC97-98A11B56DAE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51510" y="402803"/>
            <a:ext cx="11727180" cy="8582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AF50EAC-1633-3A4A-B1CD-037DF0888229}" type="slidenum">
              <a:rPr lang="en-US"/>
              <a:pPr/>
              <a:t>‹#›</a:t>
            </a:fld>
            <a:endParaRPr lang="en-US"/>
          </a:p>
        </p:txBody>
      </p:sp>
    </p:spTree>
    <p:extLst>
      <p:ext uri="{BB962C8B-B14F-4D97-AF65-F5344CB8AC3E}">
        <p14:creationId xmlns="" xmlns:p14="http://schemas.microsoft.com/office/powerpoint/2010/main" val="319146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A77264-CF20-4470-AC97-98A11B56DAE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9297" y="8046720"/>
            <a:ext cx="10915054" cy="1713653"/>
          </a:xfrm>
        </p:spPr>
        <p:txBody>
          <a:bodyPr anchor="t"/>
          <a:lstStyle>
            <a:lvl1pPr algn="l">
              <a:defRPr sz="5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29297" y="5650866"/>
            <a:ext cx="8743354" cy="2395856"/>
          </a:xfrm>
        </p:spPr>
        <p:txBody>
          <a:bodyPr anchor="b"/>
          <a:lstStyle>
            <a:lvl1pPr marL="0" indent="0">
              <a:buNone/>
              <a:defRPr sz="2900">
                <a:solidFill>
                  <a:schemeClr val="tx1">
                    <a:tint val="75000"/>
                  </a:schemeClr>
                </a:solidFill>
              </a:defRPr>
            </a:lvl1pPr>
            <a:lvl2pPr marL="659648" indent="0">
              <a:buNone/>
              <a:defRPr sz="2600">
                <a:solidFill>
                  <a:schemeClr val="tx1">
                    <a:tint val="75000"/>
                  </a:schemeClr>
                </a:solidFill>
              </a:defRPr>
            </a:lvl2pPr>
            <a:lvl3pPr marL="1319296" indent="0">
              <a:buNone/>
              <a:defRPr sz="2300">
                <a:solidFill>
                  <a:schemeClr val="tx1">
                    <a:tint val="75000"/>
                  </a:schemeClr>
                </a:solidFill>
              </a:defRPr>
            </a:lvl3pPr>
            <a:lvl4pPr marL="1978944" indent="0">
              <a:buNone/>
              <a:defRPr sz="2000">
                <a:solidFill>
                  <a:schemeClr val="tx1">
                    <a:tint val="75000"/>
                  </a:schemeClr>
                </a:solidFill>
              </a:defRPr>
            </a:lvl4pPr>
            <a:lvl5pPr marL="2638593" indent="0">
              <a:buNone/>
              <a:defRPr sz="2000">
                <a:solidFill>
                  <a:schemeClr val="tx1">
                    <a:tint val="75000"/>
                  </a:schemeClr>
                </a:solidFill>
              </a:defRPr>
            </a:lvl5pPr>
            <a:lvl6pPr marL="3298241" indent="0">
              <a:buNone/>
              <a:defRPr sz="2000">
                <a:solidFill>
                  <a:schemeClr val="tx1">
                    <a:tint val="75000"/>
                  </a:schemeClr>
                </a:solidFill>
              </a:defRPr>
            </a:lvl6pPr>
            <a:lvl7pPr marL="3957889" indent="0">
              <a:buNone/>
              <a:defRPr sz="2000">
                <a:solidFill>
                  <a:schemeClr val="tx1">
                    <a:tint val="75000"/>
                  </a:schemeClr>
                </a:solidFill>
              </a:defRPr>
            </a:lvl7pPr>
            <a:lvl8pPr marL="4617537" indent="0">
              <a:buNone/>
              <a:defRPr sz="2000">
                <a:solidFill>
                  <a:schemeClr val="tx1">
                    <a:tint val="75000"/>
                  </a:schemeClr>
                </a:solidFill>
              </a:defRPr>
            </a:lvl8pPr>
            <a:lvl9pPr marL="5277185"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A77264-CF20-4470-AC97-98A11B56DAE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1510" y="2253082"/>
            <a:ext cx="5212080" cy="6732422"/>
          </a:xfrm>
        </p:spPr>
        <p:txBody>
          <a:bodyPr/>
          <a:lstStyle>
            <a:lvl1pPr>
              <a:defRPr sz="40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930" y="2253082"/>
            <a:ext cx="5212080" cy="6732422"/>
          </a:xfrm>
        </p:spPr>
        <p:txBody>
          <a:bodyPr/>
          <a:lstStyle>
            <a:lvl1pPr>
              <a:defRPr sz="40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A77264-CF20-4470-AC97-98A11B56DAE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1510" y="2251499"/>
            <a:ext cx="5212080" cy="938318"/>
          </a:xfrm>
        </p:spPr>
        <p:txBody>
          <a:bodyPr anchor="b">
            <a:noAutofit/>
          </a:bodyPr>
          <a:lstStyle>
            <a:lvl1pPr marL="0" indent="0" algn="ctr">
              <a:buNone/>
              <a:defRPr sz="2900" b="1">
                <a:solidFill>
                  <a:schemeClr val="tx2"/>
                </a:solidFill>
              </a:defRPr>
            </a:lvl1pPr>
            <a:lvl2pPr marL="659648" indent="0">
              <a:buNone/>
              <a:defRPr sz="2900" b="1"/>
            </a:lvl2pPr>
            <a:lvl3pPr marL="1319296" indent="0">
              <a:buNone/>
              <a:defRPr sz="2600" b="1"/>
            </a:lvl3pPr>
            <a:lvl4pPr marL="1978944" indent="0">
              <a:buNone/>
              <a:defRPr sz="2300" b="1"/>
            </a:lvl4pPr>
            <a:lvl5pPr marL="2638593" indent="0">
              <a:buNone/>
              <a:defRPr sz="2300" b="1"/>
            </a:lvl5pPr>
            <a:lvl6pPr marL="3298241" indent="0">
              <a:buNone/>
              <a:defRPr sz="2300" b="1"/>
            </a:lvl6pPr>
            <a:lvl7pPr marL="3957889" indent="0">
              <a:buNone/>
              <a:defRPr sz="2300" b="1"/>
            </a:lvl7pPr>
            <a:lvl8pPr marL="4617537" indent="0">
              <a:buNone/>
              <a:defRPr sz="2300" b="1"/>
            </a:lvl8pPr>
            <a:lvl9pPr marL="5277185"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1510" y="3189817"/>
            <a:ext cx="5212080" cy="5795222"/>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7930" y="2251499"/>
            <a:ext cx="5212080" cy="938318"/>
          </a:xfrm>
        </p:spPr>
        <p:txBody>
          <a:bodyPr anchor="b">
            <a:noAutofit/>
          </a:bodyPr>
          <a:lstStyle>
            <a:lvl1pPr marL="0" indent="0" algn="ctr">
              <a:buNone/>
              <a:defRPr sz="2900" b="1">
                <a:solidFill>
                  <a:schemeClr val="tx2"/>
                </a:solidFill>
              </a:defRPr>
            </a:lvl1pPr>
            <a:lvl2pPr marL="659648" indent="0">
              <a:buNone/>
              <a:defRPr sz="2900" b="1"/>
            </a:lvl2pPr>
            <a:lvl3pPr marL="1319296" indent="0">
              <a:buNone/>
              <a:defRPr sz="2600" b="1"/>
            </a:lvl3pPr>
            <a:lvl4pPr marL="1978944" indent="0">
              <a:buNone/>
              <a:defRPr sz="2300" b="1"/>
            </a:lvl4pPr>
            <a:lvl5pPr marL="2638593" indent="0">
              <a:buNone/>
              <a:defRPr sz="2300" b="1"/>
            </a:lvl5pPr>
            <a:lvl6pPr marL="3298241" indent="0">
              <a:buNone/>
              <a:defRPr sz="2300" b="1"/>
            </a:lvl6pPr>
            <a:lvl7pPr marL="3957889" indent="0">
              <a:buNone/>
              <a:defRPr sz="2300" b="1"/>
            </a:lvl7pPr>
            <a:lvl8pPr marL="4617537" indent="0">
              <a:buNone/>
              <a:defRPr sz="2300" b="1"/>
            </a:lvl8pPr>
            <a:lvl9pPr marL="5277185"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297930" y="3189817"/>
            <a:ext cx="5212080" cy="5795222"/>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A77264-CF20-4470-AC97-98A11B56DAE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A77264-CF20-4470-AC97-98A11B56DAE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A77264-CF20-4470-AC97-98A11B56DAE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8060131"/>
            <a:ext cx="11075670" cy="871728"/>
          </a:xfrm>
        </p:spPr>
        <p:txBody>
          <a:bodyPr anchor="b"/>
          <a:lstStyle>
            <a:lvl1pPr algn="ctr">
              <a:defRPr sz="3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34339" y="8940800"/>
            <a:ext cx="11075671" cy="894080"/>
          </a:xfrm>
        </p:spPr>
        <p:txBody>
          <a:bodyPr>
            <a:normAutofit/>
          </a:bodyPr>
          <a:lstStyle>
            <a:lvl1pPr marL="0" indent="0" algn="ctr">
              <a:buNone/>
              <a:defRPr sz="2300"/>
            </a:lvl1pPr>
            <a:lvl2pPr marL="659648" indent="0">
              <a:buNone/>
              <a:defRPr sz="1700"/>
            </a:lvl2pPr>
            <a:lvl3pPr marL="1319296" indent="0">
              <a:buNone/>
              <a:defRPr sz="1400"/>
            </a:lvl3pPr>
            <a:lvl4pPr marL="1978944" indent="0">
              <a:buNone/>
              <a:defRPr sz="1300"/>
            </a:lvl4pPr>
            <a:lvl5pPr marL="2638593" indent="0">
              <a:buNone/>
              <a:defRPr sz="1300"/>
            </a:lvl5pPr>
            <a:lvl6pPr marL="3298241" indent="0">
              <a:buNone/>
              <a:defRPr sz="1300"/>
            </a:lvl6pPr>
            <a:lvl7pPr marL="3957889" indent="0">
              <a:buNone/>
              <a:defRPr sz="1300"/>
            </a:lvl7pPr>
            <a:lvl8pPr marL="4617537" indent="0">
              <a:buNone/>
              <a:defRPr sz="1300"/>
            </a:lvl8pPr>
            <a:lvl9pPr marL="5277185"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A77264-CF20-4470-AC97-98A11B56DAEF}" type="slidenum">
              <a:rPr lang="en-US" smtClean="0"/>
              <a:pPr/>
              <a:t>‹#›</a:t>
            </a:fld>
            <a:endParaRPr lang="en-US" dirty="0"/>
          </a:p>
        </p:txBody>
      </p:sp>
      <p:sp>
        <p:nvSpPr>
          <p:cNvPr id="9" name="Content Placeholder 8"/>
          <p:cNvSpPr>
            <a:spLocks noGrp="1"/>
          </p:cNvSpPr>
          <p:nvPr>
            <p:ph sz="quarter" idx="13"/>
          </p:nvPr>
        </p:nvSpPr>
        <p:spPr>
          <a:xfrm>
            <a:off x="434340" y="558800"/>
            <a:ext cx="11075670" cy="72494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9997" y="8059741"/>
            <a:ext cx="11075670" cy="872118"/>
          </a:xfrm>
        </p:spPr>
        <p:txBody>
          <a:bodyPr anchor="b"/>
          <a:lstStyle>
            <a:lvl1pPr algn="ctr">
              <a:defRPr sz="3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2052935" cy="8046720"/>
          </a:xfrm>
        </p:spPr>
        <p:txBody>
          <a:bodyPr/>
          <a:lstStyle>
            <a:lvl1pPr marL="0" indent="0">
              <a:buNone/>
              <a:defRPr sz="4600"/>
            </a:lvl1pPr>
            <a:lvl2pPr marL="659648" indent="0">
              <a:buNone/>
              <a:defRPr sz="4000"/>
            </a:lvl2pPr>
            <a:lvl3pPr marL="1319296" indent="0">
              <a:buNone/>
              <a:defRPr sz="3500"/>
            </a:lvl3pPr>
            <a:lvl4pPr marL="1978944" indent="0">
              <a:buNone/>
              <a:defRPr sz="2900"/>
            </a:lvl4pPr>
            <a:lvl5pPr marL="2638593" indent="0">
              <a:buNone/>
              <a:defRPr sz="2900"/>
            </a:lvl5pPr>
            <a:lvl6pPr marL="3298241" indent="0">
              <a:buNone/>
              <a:defRPr sz="2900"/>
            </a:lvl6pPr>
            <a:lvl7pPr marL="3957889" indent="0">
              <a:buNone/>
              <a:defRPr sz="2900"/>
            </a:lvl7pPr>
            <a:lvl8pPr marL="4617537" indent="0">
              <a:buNone/>
              <a:defRPr sz="2900"/>
            </a:lvl8pPr>
            <a:lvl9pPr marL="5277185" indent="0">
              <a:buNone/>
              <a:defRPr sz="2900"/>
            </a:lvl9pPr>
          </a:lstStyle>
          <a:p>
            <a:r>
              <a:rPr lang="en-US" dirty="0" smtClean="0"/>
              <a:t>Click icon to add picture</a:t>
            </a:r>
            <a:endParaRPr lang="en-US" dirty="0"/>
          </a:p>
        </p:txBody>
      </p:sp>
      <p:sp>
        <p:nvSpPr>
          <p:cNvPr id="4" name="Text Placeholder 3"/>
          <p:cNvSpPr>
            <a:spLocks noGrp="1"/>
          </p:cNvSpPr>
          <p:nvPr>
            <p:ph type="body" sz="half" idx="2"/>
          </p:nvPr>
        </p:nvSpPr>
        <p:spPr>
          <a:xfrm>
            <a:off x="429997" y="8940800"/>
            <a:ext cx="11075670" cy="898550"/>
          </a:xfrm>
        </p:spPr>
        <p:txBody>
          <a:bodyPr>
            <a:normAutofit/>
          </a:bodyPr>
          <a:lstStyle>
            <a:lvl1pPr marL="0" indent="0" algn="ctr">
              <a:buNone/>
              <a:defRPr sz="2300"/>
            </a:lvl1pPr>
            <a:lvl2pPr marL="659648" indent="0">
              <a:buNone/>
              <a:defRPr sz="1700"/>
            </a:lvl2pPr>
            <a:lvl3pPr marL="1319296" indent="0">
              <a:buNone/>
              <a:defRPr sz="1400"/>
            </a:lvl3pPr>
            <a:lvl4pPr marL="1978944" indent="0">
              <a:buNone/>
              <a:defRPr sz="1300"/>
            </a:lvl4pPr>
            <a:lvl5pPr marL="2638593" indent="0">
              <a:buNone/>
              <a:defRPr sz="1300"/>
            </a:lvl5pPr>
            <a:lvl6pPr marL="3298241" indent="0">
              <a:buNone/>
              <a:defRPr sz="1300"/>
            </a:lvl6pPr>
            <a:lvl7pPr marL="3957889" indent="0">
              <a:buNone/>
              <a:defRPr sz="1300"/>
            </a:lvl7pPr>
            <a:lvl8pPr marL="4617537" indent="0">
              <a:buNone/>
              <a:defRPr sz="1300"/>
            </a:lvl8pPr>
            <a:lvl9pPr marL="5277185" indent="0">
              <a:buNone/>
              <a:defRPr sz="1300"/>
            </a:lvl9pPr>
          </a:lstStyle>
          <a:p>
            <a:pPr lvl="0"/>
            <a:r>
              <a:rPr lang="en-US" smtClean="0"/>
              <a:t>Click to edit Master text styles</a:t>
            </a:r>
          </a:p>
        </p:txBody>
      </p:sp>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2BA77264-CF20-4470-AC97-98A11B56DAEF}"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1510" y="402802"/>
            <a:ext cx="10858500" cy="1676400"/>
          </a:xfrm>
          <a:prstGeom prst="rect">
            <a:avLst/>
          </a:prstGeom>
        </p:spPr>
        <p:txBody>
          <a:bodyPr vert="horz" lIns="131930" tIns="65965" rIns="131930" bIns="65965"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1510" y="2346960"/>
            <a:ext cx="10858500" cy="7040880"/>
          </a:xfrm>
          <a:prstGeom prst="rect">
            <a:avLst/>
          </a:prstGeom>
        </p:spPr>
        <p:txBody>
          <a:bodyPr vert="horz" lIns="131930" tIns="65965" rIns="131930" bIns="659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2052935" y="0"/>
            <a:ext cx="977265" cy="1005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1930" tIns="65965" rIns="131930" bIns="65965" rtlCol="0" anchor="ctr"/>
          <a:lstStyle/>
          <a:p>
            <a:pPr algn="ctr"/>
            <a:endParaRPr lang="en-US" dirty="0"/>
          </a:p>
        </p:txBody>
      </p:sp>
      <p:sp>
        <p:nvSpPr>
          <p:cNvPr id="8" name="Rectangle 7"/>
          <p:cNvSpPr/>
          <p:nvPr/>
        </p:nvSpPr>
        <p:spPr>
          <a:xfrm>
            <a:off x="12052935" y="8046720"/>
            <a:ext cx="977265" cy="1005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1930" tIns="65965" rIns="131930" bIns="65965" rtlCol="0" anchor="ctr"/>
          <a:lstStyle/>
          <a:p>
            <a:pPr algn="ctr"/>
            <a:endParaRPr lang="en-US" dirty="0"/>
          </a:p>
        </p:txBody>
      </p:sp>
      <p:sp>
        <p:nvSpPr>
          <p:cNvPr id="6" name="Slide Number Placeholder 5"/>
          <p:cNvSpPr>
            <a:spLocks noGrp="1"/>
          </p:cNvSpPr>
          <p:nvPr>
            <p:ph type="sldNum" sz="quarter" idx="4"/>
          </p:nvPr>
        </p:nvSpPr>
        <p:spPr>
          <a:xfrm>
            <a:off x="12157798" y="8285141"/>
            <a:ext cx="781812" cy="581152"/>
          </a:xfrm>
          <a:prstGeom prst="bracketPair">
            <a:avLst>
              <a:gd name="adj" fmla="val 17949"/>
            </a:avLst>
          </a:prstGeom>
          <a:ln w="19050">
            <a:solidFill>
              <a:srgbClr val="FFFFFF"/>
            </a:solidFill>
          </a:ln>
        </p:spPr>
        <p:txBody>
          <a:bodyPr vert="horz" lIns="0" tIns="0" rIns="0" bIns="0" rtlCol="0" anchor="ctr"/>
          <a:lstStyle>
            <a:lvl1pPr algn="ctr">
              <a:defRPr sz="2600">
                <a:solidFill>
                  <a:srgbClr val="FFFFFF"/>
                </a:solidFill>
              </a:defRPr>
            </a:lvl1pPr>
          </a:lstStyle>
          <a:p>
            <a:fld id="{2BA77264-CF20-4470-AC97-98A11B56DAEF}" type="slidenum">
              <a:rPr lang="en-US" smtClean="0"/>
              <a:pPr/>
              <a:t>‹#›</a:t>
            </a:fld>
            <a:endParaRPr lang="en-US" dirty="0"/>
          </a:p>
        </p:txBody>
      </p:sp>
      <p:sp>
        <p:nvSpPr>
          <p:cNvPr id="5" name="Footer Placeholder 4"/>
          <p:cNvSpPr>
            <a:spLocks noGrp="1"/>
          </p:cNvSpPr>
          <p:nvPr>
            <p:ph type="ftr" sz="quarter" idx="3"/>
          </p:nvPr>
        </p:nvSpPr>
        <p:spPr>
          <a:xfrm rot="16200000">
            <a:off x="10762029" y="5945801"/>
            <a:ext cx="3472012" cy="521208"/>
          </a:xfrm>
          <a:prstGeom prst="rect">
            <a:avLst/>
          </a:prstGeom>
        </p:spPr>
        <p:txBody>
          <a:bodyPr vert="horz" lIns="131930" tIns="65965" rIns="131930" bIns="65965" rtlCol="0" anchor="ctr"/>
          <a:lstStyle>
            <a:lvl1pPr algn="r">
              <a:defRPr sz="1700">
                <a:solidFill>
                  <a:schemeClr val="bg2"/>
                </a:solidFill>
              </a:defRPr>
            </a:lvl1pPr>
          </a:lstStyle>
          <a:p>
            <a:endParaRPr lang="en-US" dirty="0"/>
          </a:p>
        </p:txBody>
      </p:sp>
      <p:sp>
        <p:nvSpPr>
          <p:cNvPr id="4" name="Date Placeholder 3"/>
          <p:cNvSpPr>
            <a:spLocks noGrp="1"/>
          </p:cNvSpPr>
          <p:nvPr>
            <p:ph type="dt" sz="half" idx="2"/>
          </p:nvPr>
        </p:nvSpPr>
        <p:spPr>
          <a:xfrm rot="16200000">
            <a:off x="10709876" y="2421636"/>
            <a:ext cx="3576319" cy="521208"/>
          </a:xfrm>
          <a:prstGeom prst="rect">
            <a:avLst/>
          </a:prstGeom>
        </p:spPr>
        <p:txBody>
          <a:bodyPr vert="horz" lIns="131930" tIns="65965" rIns="131930" bIns="65965" rtlCol="0" anchor="ctr"/>
          <a:lstStyle>
            <a:lvl1pPr algn="l">
              <a:defRPr sz="1700">
                <a:solidFill>
                  <a:schemeClr val="bg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1319296" rtl="0" eaLnBrk="1" latinLnBrk="0" hangingPunct="1">
        <a:spcBef>
          <a:spcPct val="0"/>
        </a:spcBef>
        <a:buNone/>
        <a:defRPr sz="6600" kern="1200" cap="none" spc="-144" baseline="0">
          <a:ln>
            <a:noFill/>
          </a:ln>
          <a:solidFill>
            <a:schemeClr val="tx2"/>
          </a:solidFill>
          <a:effectLst/>
          <a:latin typeface="+mj-lt"/>
          <a:ea typeface="+mj-ea"/>
          <a:cs typeface="+mj-cs"/>
        </a:defRPr>
      </a:lvl1pPr>
    </p:titleStyle>
    <p:bodyStyle>
      <a:lvl1pPr marL="494736" indent="-329824" algn="l" defTabSz="1319296" rtl="0" eaLnBrk="1" latinLnBrk="0" hangingPunct="1">
        <a:spcBef>
          <a:spcPct val="20000"/>
        </a:spcBef>
        <a:buClr>
          <a:schemeClr val="accent1"/>
        </a:buClr>
        <a:buFont typeface="Arial" pitchFamily="34" charset="0"/>
        <a:buChar char="•"/>
        <a:defRPr sz="3200" kern="1200">
          <a:solidFill>
            <a:schemeClr val="tx1"/>
          </a:solidFill>
          <a:latin typeface="+mn-lt"/>
          <a:ea typeface="+mn-ea"/>
          <a:cs typeface="+mn-cs"/>
        </a:defRPr>
      </a:lvl1pPr>
      <a:lvl2pPr marL="923507" indent="-329824" algn="l" defTabSz="1319296" rtl="0" eaLnBrk="1" latinLnBrk="0" hangingPunct="1">
        <a:spcBef>
          <a:spcPct val="20000"/>
        </a:spcBef>
        <a:buClr>
          <a:schemeClr val="accent2"/>
        </a:buClr>
        <a:buFont typeface="Arial" pitchFamily="34" charset="0"/>
        <a:buChar char="•"/>
        <a:defRPr sz="2900" kern="1200">
          <a:solidFill>
            <a:schemeClr val="tx1"/>
          </a:solidFill>
          <a:latin typeface="+mn-lt"/>
          <a:ea typeface="+mn-ea"/>
          <a:cs typeface="+mn-cs"/>
        </a:defRPr>
      </a:lvl2pPr>
      <a:lvl3pPr marL="1451226" indent="-329824" algn="l" defTabSz="1319296" rtl="0" eaLnBrk="1" latinLnBrk="0" hangingPunct="1">
        <a:spcBef>
          <a:spcPct val="20000"/>
        </a:spcBef>
        <a:buClr>
          <a:schemeClr val="accent3"/>
        </a:buClr>
        <a:buFont typeface="Arial" pitchFamily="34" charset="0"/>
        <a:buChar char="•"/>
        <a:defRPr sz="2600" kern="1200">
          <a:solidFill>
            <a:schemeClr val="tx1"/>
          </a:solidFill>
          <a:latin typeface="+mn-lt"/>
          <a:ea typeface="+mn-ea"/>
          <a:cs typeface="+mn-cs"/>
        </a:defRPr>
      </a:lvl3pPr>
      <a:lvl4pPr marL="1847015" indent="-329824" algn="l" defTabSz="1319296" rtl="0" eaLnBrk="1" latinLnBrk="0" hangingPunct="1">
        <a:spcBef>
          <a:spcPct val="20000"/>
        </a:spcBef>
        <a:buClr>
          <a:schemeClr val="accent4"/>
        </a:buClr>
        <a:buFont typeface="Arial" pitchFamily="34" charset="0"/>
        <a:buChar char="•"/>
        <a:defRPr sz="2300" kern="1200">
          <a:solidFill>
            <a:schemeClr val="tx1"/>
          </a:solidFill>
          <a:latin typeface="+mn-lt"/>
          <a:ea typeface="+mn-ea"/>
          <a:cs typeface="+mn-cs"/>
        </a:defRPr>
      </a:lvl4pPr>
      <a:lvl5pPr marL="2242804" indent="-329824" algn="l" defTabSz="1319296" rtl="0" eaLnBrk="1" latinLnBrk="0" hangingPunct="1">
        <a:spcBef>
          <a:spcPct val="20000"/>
        </a:spcBef>
        <a:buClr>
          <a:schemeClr val="accent5"/>
        </a:buClr>
        <a:buFont typeface="Arial" pitchFamily="34" charset="0"/>
        <a:buChar char="•"/>
        <a:defRPr sz="2000" kern="1200" baseline="0">
          <a:solidFill>
            <a:schemeClr val="tx1"/>
          </a:solidFill>
          <a:latin typeface="+mn-lt"/>
          <a:ea typeface="+mn-ea"/>
          <a:cs typeface="+mn-cs"/>
        </a:defRPr>
      </a:lvl5pPr>
      <a:lvl6pPr marL="2506663" indent="-263859" algn="l" defTabSz="1319296" rtl="0" eaLnBrk="1" latinLnBrk="0" hangingPunct="1">
        <a:spcBef>
          <a:spcPct val="20000"/>
        </a:spcBef>
        <a:buClr>
          <a:schemeClr val="accent1"/>
        </a:buClr>
        <a:buFont typeface="Arial" pitchFamily="34" charset="0"/>
        <a:buChar char="•"/>
        <a:defRPr sz="2000" kern="1200" baseline="0">
          <a:solidFill>
            <a:schemeClr val="tx1"/>
          </a:solidFill>
          <a:latin typeface="+mn-lt"/>
          <a:ea typeface="+mn-ea"/>
          <a:cs typeface="+mn-cs"/>
        </a:defRPr>
      </a:lvl6pPr>
      <a:lvl7pPr marL="2770522" indent="-263859" algn="l" defTabSz="1319296"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7pPr>
      <a:lvl8pPr marL="3034382" indent="-263859" algn="l" defTabSz="1319296"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8pPr>
      <a:lvl9pPr marL="3298241" indent="-263859" algn="l" defTabSz="1319296"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9pPr>
    </p:bodyStyle>
    <p:otherStyle>
      <a:defPPr>
        <a:defRPr lang="en-US"/>
      </a:defPPr>
      <a:lvl1pPr marL="0" algn="l" defTabSz="1319296" rtl="0" eaLnBrk="1" latinLnBrk="0" hangingPunct="1">
        <a:defRPr sz="2600" kern="1200">
          <a:solidFill>
            <a:schemeClr val="tx1"/>
          </a:solidFill>
          <a:latin typeface="+mn-lt"/>
          <a:ea typeface="+mn-ea"/>
          <a:cs typeface="+mn-cs"/>
        </a:defRPr>
      </a:lvl1pPr>
      <a:lvl2pPr marL="659648" algn="l" defTabSz="1319296" rtl="0" eaLnBrk="1" latinLnBrk="0" hangingPunct="1">
        <a:defRPr sz="2600" kern="1200">
          <a:solidFill>
            <a:schemeClr val="tx1"/>
          </a:solidFill>
          <a:latin typeface="+mn-lt"/>
          <a:ea typeface="+mn-ea"/>
          <a:cs typeface="+mn-cs"/>
        </a:defRPr>
      </a:lvl2pPr>
      <a:lvl3pPr marL="1319296" algn="l" defTabSz="1319296" rtl="0" eaLnBrk="1" latinLnBrk="0" hangingPunct="1">
        <a:defRPr sz="2600" kern="1200">
          <a:solidFill>
            <a:schemeClr val="tx1"/>
          </a:solidFill>
          <a:latin typeface="+mn-lt"/>
          <a:ea typeface="+mn-ea"/>
          <a:cs typeface="+mn-cs"/>
        </a:defRPr>
      </a:lvl3pPr>
      <a:lvl4pPr marL="1978944" algn="l" defTabSz="1319296" rtl="0" eaLnBrk="1" latinLnBrk="0" hangingPunct="1">
        <a:defRPr sz="2600" kern="1200">
          <a:solidFill>
            <a:schemeClr val="tx1"/>
          </a:solidFill>
          <a:latin typeface="+mn-lt"/>
          <a:ea typeface="+mn-ea"/>
          <a:cs typeface="+mn-cs"/>
        </a:defRPr>
      </a:lvl4pPr>
      <a:lvl5pPr marL="2638593" algn="l" defTabSz="1319296" rtl="0" eaLnBrk="1" latinLnBrk="0" hangingPunct="1">
        <a:defRPr sz="2600" kern="1200">
          <a:solidFill>
            <a:schemeClr val="tx1"/>
          </a:solidFill>
          <a:latin typeface="+mn-lt"/>
          <a:ea typeface="+mn-ea"/>
          <a:cs typeface="+mn-cs"/>
        </a:defRPr>
      </a:lvl5pPr>
      <a:lvl6pPr marL="3298241" algn="l" defTabSz="1319296" rtl="0" eaLnBrk="1" latinLnBrk="0" hangingPunct="1">
        <a:defRPr sz="2600" kern="1200">
          <a:solidFill>
            <a:schemeClr val="tx1"/>
          </a:solidFill>
          <a:latin typeface="+mn-lt"/>
          <a:ea typeface="+mn-ea"/>
          <a:cs typeface="+mn-cs"/>
        </a:defRPr>
      </a:lvl6pPr>
      <a:lvl7pPr marL="3957889" algn="l" defTabSz="1319296" rtl="0" eaLnBrk="1" latinLnBrk="0" hangingPunct="1">
        <a:defRPr sz="2600" kern="1200">
          <a:solidFill>
            <a:schemeClr val="tx1"/>
          </a:solidFill>
          <a:latin typeface="+mn-lt"/>
          <a:ea typeface="+mn-ea"/>
          <a:cs typeface="+mn-cs"/>
        </a:defRPr>
      </a:lvl7pPr>
      <a:lvl8pPr marL="4617537" algn="l" defTabSz="1319296" rtl="0" eaLnBrk="1" latinLnBrk="0" hangingPunct="1">
        <a:defRPr sz="2600" kern="1200">
          <a:solidFill>
            <a:schemeClr val="tx1"/>
          </a:solidFill>
          <a:latin typeface="+mn-lt"/>
          <a:ea typeface="+mn-ea"/>
          <a:cs typeface="+mn-cs"/>
        </a:defRPr>
      </a:lvl8pPr>
      <a:lvl9pPr marL="5277185" algn="l" defTabSz="131929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www.informatik.uni-trier.de/~ley/db/conf/ccs/ccs2002.html" TargetMode="External"/><Relationship Id="rId3" Type="http://schemas.openxmlformats.org/officeDocument/2006/relationships/image" Target="../media/image2.png"/><Relationship Id="rId7" Type="http://schemas.openxmlformats.org/officeDocument/2006/relationships/hyperlink" Target="http://www.informatik.uni-trier.de/~ley/pers/hd/e/Eschenauer:Laurent.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informatik.uni-trier.de/~ley/db/journals/cacm/cacm47.html" TargetMode="External"/><Relationship Id="rId11" Type="http://schemas.openxmlformats.org/officeDocument/2006/relationships/hyperlink" Target="http://www.informatik.uni-trier.de/~ley/db/journals/tosn/tosn2.html" TargetMode="External"/><Relationship Id="rId5" Type="http://schemas.openxmlformats.org/officeDocument/2006/relationships/hyperlink" Target="http://www.informatik.uni-trier.de/~ley/pers/hd/w/Wagner:David.html" TargetMode="External"/><Relationship Id="rId10" Type="http://schemas.openxmlformats.org/officeDocument/2006/relationships/hyperlink" Target="http://www.informatik.uni-trier.de/~ley/pers/hd/j/Jajodia:Sushil.html" TargetMode="External"/><Relationship Id="rId4" Type="http://schemas.openxmlformats.org/officeDocument/2006/relationships/hyperlink" Target="http://www.informatik.uni-trier.de/~ley/pers/hd/s/Stankovic:John_A=.html" TargetMode="External"/><Relationship Id="rId9" Type="http://schemas.openxmlformats.org/officeDocument/2006/relationships/hyperlink" Target="http://www.informatik.uni-trier.de/~ley/pers/hd/s/Setia:Sanjeev.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13030200" cy="64118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31930" tIns="65965" rIns="131930" bIns="65965" rtlCol="0">
            <a:spAutoFit/>
          </a:bodyPr>
          <a:lstStyle/>
          <a:p>
            <a:pPr algn="ctr"/>
            <a:r>
              <a:rPr lang="en-US" sz="6000" b="1" i="1" dirty="0" smtClean="0">
                <a:effectLst>
                  <a:outerShdw blurRad="38100" dist="38100" dir="2700000" algn="tl">
                    <a:srgbClr val="000000">
                      <a:alpha val="43137"/>
                    </a:srgbClr>
                  </a:outerShdw>
                </a:effectLst>
                <a:latin typeface="Consolas" pitchFamily="49" charset="0"/>
              </a:rPr>
              <a:t>Security</a:t>
            </a:r>
            <a:r>
              <a:rPr lang="en-US" sz="6000" b="1" dirty="0" smtClean="0">
                <a:effectLst>
                  <a:outerShdw blurRad="38100" dist="38100" dir="2700000" algn="tl">
                    <a:srgbClr val="000000">
                      <a:alpha val="43137"/>
                    </a:srgbClr>
                  </a:outerShdw>
                </a:effectLst>
                <a:latin typeface="Consolas" pitchFamily="49" charset="0"/>
              </a:rPr>
              <a:t>: Protocols, Wireless Sensor Networks &amp; Phishing</a:t>
            </a:r>
            <a:endParaRPr lang="en-US" sz="4800" b="1" dirty="0">
              <a:effectLst>
                <a:outerShdw blurRad="38100" dist="38100" dir="2700000" algn="tl">
                  <a:srgbClr val="000000">
                    <a:alpha val="43137"/>
                  </a:srgbClr>
                </a:outerShdw>
              </a:effectLst>
              <a:latin typeface="Consolas" pitchFamily="49" charset="0"/>
            </a:endParaRPr>
          </a:p>
          <a:p>
            <a:pPr algn="ctr"/>
            <a:endParaRPr lang="en-US" sz="4800" b="1" dirty="0" smtClean="0">
              <a:effectLst>
                <a:outerShdw blurRad="38100" dist="38100" dir="2700000" algn="tl">
                  <a:srgbClr val="000000">
                    <a:alpha val="43137"/>
                  </a:srgbClr>
                </a:outerShdw>
              </a:effectLst>
              <a:latin typeface="Consolas" pitchFamily="49" charset="0"/>
            </a:endParaRPr>
          </a:p>
          <a:p>
            <a:pPr algn="ctr"/>
            <a:r>
              <a:rPr lang="en-US" sz="4800" b="1" dirty="0" smtClean="0">
                <a:effectLst>
                  <a:outerShdw blurRad="38100" dist="38100" dir="2700000" algn="tl">
                    <a:srgbClr val="000000">
                      <a:alpha val="43137"/>
                    </a:srgbClr>
                  </a:outerShdw>
                </a:effectLst>
                <a:latin typeface="Consolas" pitchFamily="49" charset="0"/>
              </a:rPr>
              <a:t>Rakesh </a:t>
            </a:r>
            <a:r>
              <a:rPr lang="en-US" sz="4800" b="1" dirty="0" err="1" smtClean="0">
                <a:effectLst>
                  <a:outerShdw blurRad="38100" dist="38100" dir="2700000" algn="tl">
                    <a:srgbClr val="000000">
                      <a:alpha val="43137"/>
                    </a:srgbClr>
                  </a:outerShdw>
                </a:effectLst>
                <a:latin typeface="Consolas" pitchFamily="49" charset="0"/>
              </a:rPr>
              <a:t>Verma</a:t>
            </a:r>
            <a:endParaRPr lang="en-US" sz="4800" b="1" dirty="0" smtClean="0">
              <a:effectLst>
                <a:outerShdw blurRad="38100" dist="38100" dir="2700000" algn="tl">
                  <a:srgbClr val="000000">
                    <a:alpha val="43137"/>
                  </a:srgbClr>
                </a:outerShdw>
              </a:effectLst>
              <a:latin typeface="Consolas" pitchFamily="49" charset="0"/>
            </a:endParaRPr>
          </a:p>
          <a:p>
            <a:pPr algn="ctr"/>
            <a:endParaRPr lang="en-US" sz="4800" b="1" dirty="0" smtClean="0">
              <a:effectLst>
                <a:outerShdw blurRad="38100" dist="38100" dir="2700000" algn="tl">
                  <a:srgbClr val="000000">
                    <a:alpha val="43137"/>
                  </a:srgbClr>
                </a:outerShdw>
              </a:effectLst>
              <a:latin typeface="Consolas" pitchFamily="49" charset="0"/>
            </a:endParaRPr>
          </a:p>
          <a:p>
            <a:pPr algn="ctr"/>
            <a:r>
              <a:rPr lang="en-US" sz="4800" b="1" dirty="0" smtClean="0">
                <a:effectLst>
                  <a:outerShdw blurRad="38100" dist="38100" dir="2700000" algn="tl">
                    <a:srgbClr val="000000">
                      <a:alpha val="43137"/>
                    </a:srgbClr>
                  </a:outerShdw>
                </a:effectLst>
                <a:latin typeface="Consolas" pitchFamily="49" charset="0"/>
              </a:rPr>
              <a:t>Computer Science Department</a:t>
            </a:r>
            <a:endParaRPr lang="en-US" sz="4800" b="1" dirty="0">
              <a:effectLst>
                <a:outerShdw blurRad="38100" dist="38100" dir="2700000" algn="tl">
                  <a:srgbClr val="000000">
                    <a:alpha val="43137"/>
                  </a:srgbClr>
                </a:outerShdw>
              </a:effectLst>
              <a:latin typeface="Consolas" pitchFamily="49" charset="0"/>
            </a:endParaRPr>
          </a:p>
          <a:p>
            <a:pPr algn="ctr"/>
            <a:r>
              <a:rPr lang="en-US" sz="4800" b="1" dirty="0" smtClean="0">
                <a:effectLst>
                  <a:outerShdw blurRad="38100" dist="38100" dir="2700000" algn="tl">
                    <a:srgbClr val="000000">
                      <a:alpha val="43137"/>
                    </a:srgbClr>
                  </a:outerShdw>
                </a:effectLst>
                <a:latin typeface="Consolas" pitchFamily="49" charset="0"/>
              </a:rPr>
              <a:t>University of Houston</a:t>
            </a:r>
          </a:p>
          <a:p>
            <a:pPr algn="ctr"/>
            <a:r>
              <a:rPr lang="en-US" sz="4800" b="1" dirty="0" smtClean="0">
                <a:effectLst>
                  <a:outerShdw blurRad="38100" dist="38100" dir="2700000" algn="tl">
                    <a:srgbClr val="000000">
                      <a:alpha val="43137"/>
                    </a:srgbClr>
                  </a:outerShdw>
                </a:effectLst>
                <a:latin typeface="Consolas" pitchFamily="49" charset="0"/>
              </a:rPr>
              <a:t>Houston, TX</a:t>
            </a:r>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extLst>
      <p:ext uri="{BB962C8B-B14F-4D97-AF65-F5344CB8AC3E}">
        <p14:creationId xmlns:p14="http://schemas.microsoft.com/office/powerpoint/2010/main" xmlns="" val="218312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Example</a:t>
            </a:r>
            <a:endParaRPr lang="en-US" dirty="0"/>
          </a:p>
        </p:txBody>
      </p:sp>
      <p:sp>
        <p:nvSpPr>
          <p:cNvPr id="3" name="Content Placeholder 2"/>
          <p:cNvSpPr>
            <a:spLocks noGrp="1"/>
          </p:cNvSpPr>
          <p:nvPr>
            <p:ph idx="1"/>
          </p:nvPr>
        </p:nvSpPr>
        <p:spPr/>
        <p:txBody>
          <a:bodyPr>
            <a:normAutofit/>
          </a:bodyPr>
          <a:lstStyle/>
          <a:p>
            <a:r>
              <a:rPr lang="en-US" dirty="0" smtClean="0"/>
              <a:t>Challenge-response Protocol for Mutual Authentication</a:t>
            </a:r>
          </a:p>
          <a:p>
            <a:r>
              <a:rPr lang="en-US" dirty="0" smtClean="0"/>
              <a:t>Goal: Over an open communication channel, Alice and Bob want to ensure that they are talking to each other only</a:t>
            </a:r>
          </a:p>
          <a:p>
            <a:r>
              <a:rPr lang="en-US" dirty="0" smtClean="0">
                <a:solidFill>
                  <a:srgbClr val="FF0000"/>
                </a:solidFill>
              </a:rPr>
              <a:t>Assumption</a:t>
            </a:r>
            <a:r>
              <a:rPr lang="en-US" dirty="0" smtClean="0"/>
              <a:t>: Attacker Mallory is listening in. </a:t>
            </a:r>
          </a:p>
          <a:p>
            <a:pPr lvl="1"/>
            <a:r>
              <a:rPr lang="en-US" dirty="0" smtClean="0"/>
              <a:t>Knows public key of all honest principals</a:t>
            </a:r>
          </a:p>
          <a:p>
            <a:pPr lvl="1"/>
            <a:r>
              <a:rPr lang="en-US" dirty="0" smtClean="0"/>
              <a:t>Learn from messages</a:t>
            </a:r>
          </a:p>
          <a:p>
            <a:pPr lvl="1"/>
            <a:r>
              <a:rPr lang="en-US" dirty="0" smtClean="0"/>
              <a:t>Construct new messages and then inject them</a:t>
            </a:r>
          </a:p>
          <a:p>
            <a:r>
              <a:rPr lang="en-US" dirty="0" smtClean="0">
                <a:solidFill>
                  <a:srgbClr val="FF0000"/>
                </a:solidFill>
              </a:rPr>
              <a:t>Assumption</a:t>
            </a:r>
            <a:r>
              <a:rPr lang="en-US" dirty="0" smtClean="0"/>
              <a:t>: Alice and Bob have generated and obtained each other’s public keys Ka and Kb. Only Alice has the decryption key for Ka and only Bob has the decryption key for Kb. </a:t>
            </a:r>
          </a:p>
          <a:p>
            <a:r>
              <a:rPr lang="en-US" sz="3200" dirty="0" smtClean="0">
                <a:solidFill>
                  <a:srgbClr val="FF0000"/>
                </a:solidFill>
              </a:rPr>
              <a:t>Assumption</a:t>
            </a:r>
            <a:r>
              <a:rPr lang="en-US" sz="3200" dirty="0" smtClean="0"/>
              <a:t>: Cryptographic algorithms are secure. Without the secret key, message cannot be deciphered</a:t>
            </a:r>
          </a:p>
          <a:p>
            <a:pPr lvl="1">
              <a:buNone/>
            </a:pPr>
            <a:endParaRPr lang="en-US" sz="3200" dirty="0" smtClean="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81000"/>
            <a:ext cx="10858500" cy="1676400"/>
          </a:xfrm>
        </p:spPr>
        <p:txBody>
          <a:bodyPr/>
          <a:lstStyle/>
          <a:p>
            <a:r>
              <a:rPr lang="en-US" dirty="0" smtClean="0"/>
              <a:t>Challenge-response Protocol</a:t>
            </a:r>
            <a:endParaRPr lang="en-US" dirty="0"/>
          </a:p>
        </p:txBody>
      </p:sp>
      <p:graphicFrame>
        <p:nvGraphicFramePr>
          <p:cNvPr id="4" name="Content Placeholder 3"/>
          <p:cNvGraphicFramePr>
            <a:graphicFrameLocks noGrp="1"/>
          </p:cNvGraphicFramePr>
          <p:nvPr>
            <p:ph idx="1"/>
          </p:nvPr>
        </p:nvGraphicFramePr>
        <p:xfrm>
          <a:off x="1485899" y="2743200"/>
          <a:ext cx="10096500" cy="5455920"/>
        </p:xfrm>
        <a:graphic>
          <a:graphicData uri="http://schemas.openxmlformats.org/drawingml/2006/table">
            <a:tbl>
              <a:tblPr firstRow="1" bandRow="1">
                <a:tableStyleId>{5C22544A-7EE6-4342-B048-85BDC9FD1C3A}</a:tableStyleId>
              </a:tblPr>
              <a:tblGrid>
                <a:gridCol w="4667250"/>
                <a:gridCol w="5429250"/>
              </a:tblGrid>
              <a:tr h="1219200">
                <a:tc>
                  <a:txBody>
                    <a:bodyPr/>
                    <a:lstStyle/>
                    <a:p>
                      <a:r>
                        <a:rPr lang="en-US" dirty="0" smtClean="0">
                          <a:solidFill>
                            <a:srgbClr val="7030A0"/>
                          </a:solidFill>
                        </a:rPr>
                        <a:t>Alice</a:t>
                      </a:r>
                      <a:r>
                        <a:rPr lang="en-US" baseline="0" dirty="0" smtClean="0">
                          <a:solidFill>
                            <a:srgbClr val="7030A0"/>
                          </a:solidFill>
                        </a:rPr>
                        <a:t> </a:t>
                      </a:r>
                      <a:r>
                        <a:rPr lang="en-US" baseline="0" dirty="0" smtClean="0">
                          <a:solidFill>
                            <a:srgbClr val="7030A0"/>
                          </a:solidFill>
                          <a:sym typeface="Wingdings" pitchFamily="2" charset="2"/>
                        </a:rPr>
                        <a:t> Bob</a:t>
                      </a:r>
                      <a:endParaRPr lang="en-US" dirty="0">
                        <a:solidFill>
                          <a:srgbClr val="7030A0"/>
                        </a:solidFill>
                      </a:endParaRPr>
                    </a:p>
                  </a:txBody>
                  <a:tcPr/>
                </a:tc>
                <a:tc>
                  <a:txBody>
                    <a:bodyPr/>
                    <a:lstStyle/>
                    <a:p>
                      <a:pPr marL="0" marR="0" indent="0" algn="l" defTabSz="1319296" rtl="0" eaLnBrk="1" fontAlgn="auto" latinLnBrk="0" hangingPunct="1">
                        <a:lnSpc>
                          <a:spcPct val="100000"/>
                        </a:lnSpc>
                        <a:spcBef>
                          <a:spcPts val="0"/>
                        </a:spcBef>
                        <a:spcAft>
                          <a:spcPts val="0"/>
                        </a:spcAft>
                        <a:buClrTx/>
                        <a:buSzTx/>
                        <a:buFontTx/>
                        <a:buNone/>
                        <a:tabLst/>
                        <a:defRPr/>
                      </a:pPr>
                      <a:r>
                        <a:rPr lang="en-US" dirty="0" smtClean="0"/>
                        <a:t>E(Kb:</a:t>
                      </a:r>
                      <a:r>
                        <a:rPr lang="en-US" baseline="0" dirty="0" smtClean="0"/>
                        <a:t> Na, A)</a:t>
                      </a:r>
                    </a:p>
                    <a:p>
                      <a:pPr marL="0" marR="0" indent="0" algn="l" defTabSz="1319296" rtl="0" eaLnBrk="1" fontAlgn="auto" latinLnBrk="0" hangingPunct="1">
                        <a:lnSpc>
                          <a:spcPct val="100000"/>
                        </a:lnSpc>
                        <a:spcBef>
                          <a:spcPts val="0"/>
                        </a:spcBef>
                        <a:spcAft>
                          <a:spcPts val="0"/>
                        </a:spcAft>
                        <a:buClrTx/>
                        <a:buSzTx/>
                        <a:buFontTx/>
                        <a:buNone/>
                        <a:tabLst/>
                        <a:defRPr/>
                      </a:pPr>
                      <a:r>
                        <a:rPr lang="en-US" baseline="0" dirty="0" smtClean="0"/>
                        <a:t> Alice’s challenge</a:t>
                      </a:r>
                      <a:endParaRPr lang="en-US" dirty="0"/>
                    </a:p>
                  </a:txBody>
                  <a:tcPr/>
                </a:tc>
              </a:tr>
              <a:tr h="1219200">
                <a:tc>
                  <a:txBody>
                    <a:bodyPr/>
                    <a:lstStyle/>
                    <a:p>
                      <a:pPr marL="0" marR="0" indent="0" algn="l" defTabSz="1319296" rtl="0" eaLnBrk="1" fontAlgn="auto" latinLnBrk="0" hangingPunct="1">
                        <a:lnSpc>
                          <a:spcPct val="100000"/>
                        </a:lnSpc>
                        <a:spcBef>
                          <a:spcPts val="0"/>
                        </a:spcBef>
                        <a:spcAft>
                          <a:spcPts val="0"/>
                        </a:spcAft>
                        <a:buClrTx/>
                        <a:buSzTx/>
                        <a:buFontTx/>
                        <a:buNone/>
                        <a:tabLst/>
                        <a:defRPr/>
                      </a:pPr>
                      <a:r>
                        <a:rPr lang="en-US" altLang="zh-TW" dirty="0" smtClean="0"/>
                        <a:t>Bob</a:t>
                      </a:r>
                      <a:r>
                        <a:rPr lang="en-US" altLang="zh-TW" baseline="0" dirty="0" smtClean="0"/>
                        <a:t> </a:t>
                      </a:r>
                      <a:r>
                        <a:rPr lang="en-US" altLang="zh-TW" baseline="0" dirty="0" smtClean="0">
                          <a:sym typeface="Wingdings" pitchFamily="2" charset="2"/>
                        </a:rPr>
                        <a:t> Alice</a:t>
                      </a:r>
                      <a:endParaRPr lang="en-US" altLang="zh-TW" dirty="0" smtClean="0"/>
                    </a:p>
                    <a:p>
                      <a:endParaRPr lang="en-US" dirty="0"/>
                    </a:p>
                  </a:txBody>
                  <a:tcPr/>
                </a:tc>
                <a:tc>
                  <a:txBody>
                    <a:bodyPr/>
                    <a:lstStyle/>
                    <a:p>
                      <a:pPr marL="0" marR="0" indent="0" algn="l" defTabSz="1319296" rtl="0" eaLnBrk="1" fontAlgn="auto" latinLnBrk="0" hangingPunct="1">
                        <a:lnSpc>
                          <a:spcPct val="100000"/>
                        </a:lnSpc>
                        <a:spcBef>
                          <a:spcPts val="0"/>
                        </a:spcBef>
                        <a:spcAft>
                          <a:spcPts val="0"/>
                        </a:spcAft>
                        <a:buClrTx/>
                        <a:buSzTx/>
                        <a:buFontTx/>
                        <a:buNone/>
                        <a:tabLst/>
                        <a:defRPr/>
                      </a:pPr>
                      <a:r>
                        <a:rPr lang="en-US" dirty="0" smtClean="0"/>
                        <a:t>E(Ka:</a:t>
                      </a:r>
                      <a:r>
                        <a:rPr lang="en-US" baseline="0" dirty="0" smtClean="0"/>
                        <a:t> Na, </a:t>
                      </a:r>
                      <a:r>
                        <a:rPr lang="en-US" baseline="0" dirty="0" err="1" smtClean="0"/>
                        <a:t>Nb</a:t>
                      </a:r>
                      <a:r>
                        <a:rPr lang="en-US" baseline="0" dirty="0" smtClean="0"/>
                        <a:t>) </a:t>
                      </a:r>
                    </a:p>
                    <a:p>
                      <a:pPr marL="0" marR="0" indent="0" algn="l" defTabSz="1319296" rtl="0" eaLnBrk="1" fontAlgn="auto" latinLnBrk="0" hangingPunct="1">
                        <a:lnSpc>
                          <a:spcPct val="100000"/>
                        </a:lnSpc>
                        <a:spcBef>
                          <a:spcPts val="0"/>
                        </a:spcBef>
                        <a:spcAft>
                          <a:spcPts val="0"/>
                        </a:spcAft>
                        <a:buClrTx/>
                        <a:buSzTx/>
                        <a:buFontTx/>
                        <a:buNone/>
                        <a:tabLst/>
                        <a:defRPr/>
                      </a:pPr>
                      <a:r>
                        <a:rPr lang="en-US" baseline="0" dirty="0" smtClean="0"/>
                        <a:t>Bob’s response and challenge</a:t>
                      </a:r>
                      <a:endParaRPr lang="en-US" dirty="0" smtClean="0"/>
                    </a:p>
                    <a:p>
                      <a:endParaRPr lang="en-US" dirty="0"/>
                    </a:p>
                  </a:txBody>
                  <a:tcPr/>
                </a:tc>
              </a:tr>
              <a:tr h="1219200">
                <a:tc>
                  <a:txBody>
                    <a:bodyPr/>
                    <a:lstStyle/>
                    <a:p>
                      <a:r>
                        <a:rPr lang="en-US" dirty="0" smtClean="0"/>
                        <a:t>Alice </a:t>
                      </a:r>
                      <a:r>
                        <a:rPr lang="en-US" dirty="0" smtClean="0">
                          <a:sym typeface="Wingdings" pitchFamily="2" charset="2"/>
                        </a:rPr>
                        <a:t> Bob</a:t>
                      </a:r>
                      <a:endParaRPr lang="en-US" dirty="0" smtClean="0"/>
                    </a:p>
                  </a:txBody>
                  <a:tcPr/>
                </a:tc>
                <a:tc>
                  <a:txBody>
                    <a:bodyPr/>
                    <a:lstStyle/>
                    <a:p>
                      <a:pPr marL="0" marR="0" indent="0" algn="l" defTabSz="1319296" rtl="0" eaLnBrk="1" fontAlgn="auto" latinLnBrk="0" hangingPunct="1">
                        <a:lnSpc>
                          <a:spcPct val="100000"/>
                        </a:lnSpc>
                        <a:spcBef>
                          <a:spcPts val="0"/>
                        </a:spcBef>
                        <a:spcAft>
                          <a:spcPts val="0"/>
                        </a:spcAft>
                        <a:buClrTx/>
                        <a:buSzTx/>
                        <a:buFontTx/>
                        <a:buNone/>
                        <a:tabLst/>
                        <a:defRPr/>
                      </a:pPr>
                      <a:r>
                        <a:rPr lang="en-US" dirty="0" smtClean="0"/>
                        <a:t>E(Kb:</a:t>
                      </a:r>
                      <a:r>
                        <a:rPr lang="en-US" baseline="0" dirty="0" smtClean="0"/>
                        <a:t> </a:t>
                      </a:r>
                      <a:r>
                        <a:rPr lang="en-US" baseline="0" dirty="0" err="1" smtClean="0"/>
                        <a:t>Nb</a:t>
                      </a:r>
                      <a:r>
                        <a:rPr lang="en-US" baseline="0" dirty="0" smtClean="0"/>
                        <a:t>) </a:t>
                      </a:r>
                    </a:p>
                    <a:p>
                      <a:pPr marL="0" marR="0" indent="0" algn="l" defTabSz="1319296" rtl="0" eaLnBrk="1" fontAlgn="auto" latinLnBrk="0" hangingPunct="1">
                        <a:lnSpc>
                          <a:spcPct val="100000"/>
                        </a:lnSpc>
                        <a:spcBef>
                          <a:spcPts val="0"/>
                        </a:spcBef>
                        <a:spcAft>
                          <a:spcPts val="0"/>
                        </a:spcAft>
                        <a:buClrTx/>
                        <a:buSzTx/>
                        <a:buFontTx/>
                        <a:buNone/>
                        <a:tabLst/>
                        <a:defRPr/>
                      </a:pPr>
                      <a:r>
                        <a:rPr lang="en-US" baseline="0" dirty="0" smtClean="0"/>
                        <a:t>Alice’s response</a:t>
                      </a:r>
                      <a:endParaRPr lang="en-US" dirty="0" smtClean="0"/>
                    </a:p>
                    <a:p>
                      <a:endParaRPr lang="en-US" dirty="0"/>
                    </a:p>
                  </a:txBody>
                  <a:tcPr/>
                </a:tc>
              </a:tr>
              <a:tr h="1569228">
                <a:tc>
                  <a:txBody>
                    <a:bodyPr/>
                    <a:lstStyle/>
                    <a:p>
                      <a:pPr marL="0" marR="0" indent="0" algn="l" defTabSz="1319296"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Notation</a:t>
                      </a:r>
                      <a:r>
                        <a:rPr lang="en-US" dirty="0" smtClean="0"/>
                        <a:t>:</a:t>
                      </a:r>
                      <a:r>
                        <a:rPr lang="en-US" baseline="0" dirty="0" smtClean="0"/>
                        <a:t> E(K: M) – Message M encrypted with Key K</a:t>
                      </a:r>
                      <a:endParaRPr lang="en-US" dirty="0" smtClean="0"/>
                    </a:p>
                  </a:txBody>
                  <a:tcPr/>
                </a:tc>
                <a:tc>
                  <a:txBody>
                    <a:bodyPr/>
                    <a:lstStyle/>
                    <a:p>
                      <a:r>
                        <a:rPr lang="en-US" dirty="0" smtClean="0"/>
                        <a:t>Na – random</a:t>
                      </a:r>
                      <a:r>
                        <a:rPr lang="en-US" baseline="0" dirty="0" smtClean="0"/>
                        <a:t> number generated by Alice</a:t>
                      </a:r>
                    </a:p>
                    <a:p>
                      <a:r>
                        <a:rPr lang="en-US" baseline="0" dirty="0" err="1" smtClean="0"/>
                        <a:t>Nb</a:t>
                      </a:r>
                      <a:r>
                        <a:rPr lang="en-US" baseline="0" dirty="0" smtClean="0"/>
                        <a:t> – random number generated by Bob</a:t>
                      </a:r>
                    </a:p>
                  </a:txBody>
                  <a:tcPr/>
                </a:tc>
              </a:tr>
            </a:tbl>
          </a:graphicData>
        </a:graphic>
      </p:graphicFrame>
      <p:sp>
        <p:nvSpPr>
          <p:cNvPr id="5" name="TextBox 4"/>
          <p:cNvSpPr txBox="1"/>
          <p:nvPr/>
        </p:nvSpPr>
        <p:spPr>
          <a:xfrm>
            <a:off x="1409700" y="2133600"/>
            <a:ext cx="4724400" cy="492443"/>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6286500" y="2133600"/>
            <a:ext cx="5029200" cy="492443"/>
          </a:xfrm>
          <a:prstGeom prst="rect">
            <a:avLst/>
          </a:prstGeom>
          <a:noFill/>
        </p:spPr>
        <p:txBody>
          <a:bodyPr wrap="square" rtlCol="0">
            <a:spAutoFit/>
          </a:bodyPr>
          <a:lstStyle/>
          <a:p>
            <a:r>
              <a:rPr lang="en-US" dirty="0" smtClean="0"/>
              <a:t> Message</a:t>
            </a:r>
            <a:endParaRPr lang="en-US" dirty="0"/>
          </a:p>
        </p:txBody>
      </p:sp>
      <p:sp>
        <p:nvSpPr>
          <p:cNvPr id="8" name="TextBox 7"/>
          <p:cNvSpPr txBox="1"/>
          <p:nvPr/>
        </p:nvSpPr>
        <p:spPr>
          <a:xfrm>
            <a:off x="6210300" y="7010400"/>
            <a:ext cx="5334000" cy="492443"/>
          </a:xfrm>
          <a:prstGeom prst="rect">
            <a:avLst/>
          </a:prstGeom>
          <a:noFill/>
        </p:spPr>
        <p:txBody>
          <a:bodyPr wrap="square" rtlCol="0">
            <a:spAutoFit/>
          </a:bodyPr>
          <a:lstStyle/>
          <a:p>
            <a:endParaRPr lang="en-US" dirty="0">
              <a:solidFill>
                <a:srgbClr val="FF0000"/>
              </a:solidFill>
            </a:endParaRPr>
          </a:p>
        </p:txBody>
      </p:sp>
      <p:pic>
        <p:nvPicPr>
          <p:cNvPr id="9" name="Picture 8" descr="cslogo_sm.png"/>
          <p:cNvPicPr>
            <a:picLocks noChangeAspect="1"/>
          </p:cNvPicPr>
          <p:nvPr/>
        </p:nvPicPr>
        <p:blipFill>
          <a:blip r:embed="rId3" cstate="print"/>
          <a:stretch>
            <a:fillRect/>
          </a:stretch>
        </p:blipFill>
        <p:spPr>
          <a:xfrm>
            <a:off x="11958544" y="8334675"/>
            <a:ext cx="1100329" cy="390542"/>
          </a:xfrm>
          <a:prstGeom prst="rect">
            <a:avLst/>
          </a:prstGeom>
        </p:spPr>
      </p:pic>
      <p:sp>
        <p:nvSpPr>
          <p:cNvPr id="13" name="TextBox 12"/>
          <p:cNvSpPr txBox="1"/>
          <p:nvPr/>
        </p:nvSpPr>
        <p:spPr>
          <a:xfrm>
            <a:off x="1562100" y="8458200"/>
            <a:ext cx="9982200" cy="492443"/>
          </a:xfrm>
          <a:prstGeom prst="rect">
            <a:avLst/>
          </a:prstGeom>
          <a:noFill/>
        </p:spPr>
        <p:txBody>
          <a:bodyPr wrap="square" rtlCol="0">
            <a:spAutoFit/>
          </a:bodyPr>
          <a:lstStyle/>
          <a:p>
            <a:r>
              <a:rPr lang="en-US" dirty="0" smtClean="0"/>
              <a:t>[Needham-Schroeder, Communications of the ACM, 1977]</a:t>
            </a:r>
            <a:endParaRPr lang="en-US"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nodePh="1">
                                  <p:stCondLst>
                                    <p:cond delay="0"/>
                                  </p:stCondLst>
                                  <p:endCondLst>
                                    <p:cond evt="begin" delay="0">
                                      <p:tn val="11"/>
                                    </p:cond>
                                  </p:end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linds(horizontal)">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In The Middle Attack</a:t>
            </a:r>
            <a:endParaRPr lang="en-US" dirty="0"/>
          </a:p>
        </p:txBody>
      </p:sp>
      <p:graphicFrame>
        <p:nvGraphicFramePr>
          <p:cNvPr id="6" name="Content Placeholder 5"/>
          <p:cNvGraphicFramePr>
            <a:graphicFrameLocks noGrp="1"/>
          </p:cNvGraphicFramePr>
          <p:nvPr>
            <p:ph idx="1"/>
          </p:nvPr>
        </p:nvGraphicFramePr>
        <p:xfrm>
          <a:off x="650875" y="2346325"/>
          <a:ext cx="10858500" cy="3413760"/>
        </p:xfrm>
        <a:graphic>
          <a:graphicData uri="http://schemas.openxmlformats.org/drawingml/2006/table">
            <a:tbl>
              <a:tblPr firstRow="1" bandRow="1">
                <a:tableStyleId>{5C22544A-7EE6-4342-B048-85BDC9FD1C3A}</a:tableStyleId>
              </a:tblPr>
              <a:tblGrid>
                <a:gridCol w="3619500"/>
                <a:gridCol w="3619500"/>
                <a:gridCol w="3619500"/>
              </a:tblGrid>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baseline="0" dirty="0" smtClean="0"/>
                        <a:t>Alice </a:t>
                      </a:r>
                      <a:r>
                        <a:rPr lang="en-US" baseline="0" dirty="0" smtClean="0">
                          <a:sym typeface="Wingdings" pitchFamily="2" charset="2"/>
                        </a:rPr>
                        <a:t> Mallory</a:t>
                      </a:r>
                      <a:endParaRPr lang="en-US" dirty="0"/>
                    </a:p>
                  </a:txBody>
                  <a:tcPr/>
                </a:tc>
                <a:tc>
                  <a:txBody>
                    <a:bodyPr/>
                    <a:lstStyle/>
                    <a:p>
                      <a:r>
                        <a:rPr lang="en-US" dirty="0" smtClean="0"/>
                        <a:t>E(Km:</a:t>
                      </a:r>
                      <a:r>
                        <a:rPr lang="en-US" baseline="0" dirty="0" smtClean="0"/>
                        <a:t> Na, A)</a:t>
                      </a:r>
                      <a:endParaRPr lang="en-US" dirty="0"/>
                    </a:p>
                  </a:txBody>
                  <a:tcPr/>
                </a:tc>
                <a:tc>
                  <a:txBody>
                    <a:bodyPr/>
                    <a:lstStyle/>
                    <a:p>
                      <a:r>
                        <a:rPr lang="en-US" dirty="0" smtClean="0"/>
                        <a:t>Session 1</a:t>
                      </a:r>
                      <a:endParaRPr lang="en-US" dirty="0"/>
                    </a:p>
                  </a:txBody>
                  <a:tcPr/>
                </a:tc>
              </a:tr>
              <a:tr h="370840">
                <a:tc>
                  <a:txBody>
                    <a:bodyPr/>
                    <a:lstStyle/>
                    <a:p>
                      <a:r>
                        <a:rPr lang="en-US" baseline="0" dirty="0" smtClean="0">
                          <a:sym typeface="Wingdings" pitchFamily="2" charset="2"/>
                        </a:rPr>
                        <a:t>Mallory(Alice)  Bob</a:t>
                      </a:r>
                      <a:endParaRPr lang="en-US" dirty="0"/>
                    </a:p>
                  </a:txBody>
                  <a:tcPr/>
                </a:tc>
                <a:tc>
                  <a:txBody>
                    <a:bodyPr/>
                    <a:lstStyle/>
                    <a:p>
                      <a:r>
                        <a:rPr lang="en-US" dirty="0" smtClean="0"/>
                        <a:t>E(Kb:</a:t>
                      </a:r>
                      <a:r>
                        <a:rPr lang="en-US" baseline="0" dirty="0" smtClean="0"/>
                        <a:t> Na, A)</a:t>
                      </a:r>
                      <a:endParaRPr lang="en-US" dirty="0"/>
                    </a:p>
                  </a:txBody>
                  <a:tcPr/>
                </a:tc>
                <a:tc>
                  <a:txBody>
                    <a:bodyPr/>
                    <a:lstStyle/>
                    <a:p>
                      <a:r>
                        <a:rPr lang="en-US" dirty="0" smtClean="0"/>
                        <a:t>Session 2</a:t>
                      </a:r>
                      <a:endParaRPr lang="en-US" dirty="0"/>
                    </a:p>
                  </a:txBody>
                  <a:tcPr/>
                </a:tc>
              </a:tr>
              <a:tr h="370840">
                <a:tc>
                  <a:txBody>
                    <a:bodyPr/>
                    <a:lstStyle/>
                    <a:p>
                      <a:r>
                        <a:rPr lang="en-US" dirty="0" smtClean="0"/>
                        <a:t>Bob </a:t>
                      </a:r>
                      <a:r>
                        <a:rPr lang="en-US" dirty="0" smtClean="0">
                          <a:sym typeface="Wingdings" pitchFamily="2" charset="2"/>
                        </a:rPr>
                        <a:t> Mallory(Alice)</a:t>
                      </a:r>
                      <a:endParaRPr lang="en-US" dirty="0"/>
                    </a:p>
                  </a:txBody>
                  <a:tcPr/>
                </a:tc>
                <a:tc>
                  <a:txBody>
                    <a:bodyPr/>
                    <a:lstStyle/>
                    <a:p>
                      <a:r>
                        <a:rPr lang="en-US" dirty="0" smtClean="0"/>
                        <a:t>E(Ka:</a:t>
                      </a:r>
                      <a:r>
                        <a:rPr lang="en-US" baseline="0" dirty="0" smtClean="0"/>
                        <a:t> Na, </a:t>
                      </a:r>
                      <a:r>
                        <a:rPr lang="en-US" baseline="0" dirty="0" err="1" smtClean="0"/>
                        <a:t>Nb</a:t>
                      </a:r>
                      <a:r>
                        <a:rPr lang="en-US" baseline="0" dirty="0" smtClean="0"/>
                        <a:t>)</a:t>
                      </a:r>
                      <a:endParaRPr lang="en-US" dirty="0"/>
                    </a:p>
                  </a:txBody>
                  <a:tcPr/>
                </a:tc>
                <a:tc>
                  <a:txBody>
                    <a:bodyPr/>
                    <a:lstStyle/>
                    <a:p>
                      <a:r>
                        <a:rPr lang="en-US" dirty="0" smtClean="0"/>
                        <a:t>Session 2</a:t>
                      </a:r>
                      <a:endParaRPr lang="en-US" dirty="0"/>
                    </a:p>
                  </a:txBody>
                  <a:tcPr/>
                </a:tc>
              </a:tr>
              <a:tr h="370840">
                <a:tc>
                  <a:txBody>
                    <a:bodyPr/>
                    <a:lstStyle/>
                    <a:p>
                      <a:r>
                        <a:rPr lang="en-US" dirty="0" smtClean="0"/>
                        <a:t>Mallory </a:t>
                      </a:r>
                      <a:r>
                        <a:rPr lang="en-US" dirty="0" smtClean="0">
                          <a:sym typeface="Wingdings" pitchFamily="2" charset="2"/>
                        </a:rPr>
                        <a:t> Alice</a:t>
                      </a:r>
                      <a:endParaRPr lang="en-US" dirty="0"/>
                    </a:p>
                  </a:txBody>
                  <a:tcPr/>
                </a:tc>
                <a:tc>
                  <a:txBody>
                    <a:bodyPr/>
                    <a:lstStyle/>
                    <a:p>
                      <a:r>
                        <a:rPr lang="en-US" dirty="0" smtClean="0"/>
                        <a:t>E(Ka: Na, </a:t>
                      </a:r>
                      <a:r>
                        <a:rPr lang="en-US" dirty="0" err="1" smtClean="0"/>
                        <a:t>Nb</a:t>
                      </a:r>
                      <a:r>
                        <a:rPr lang="en-US" dirty="0" smtClean="0"/>
                        <a:t>)</a:t>
                      </a:r>
                      <a:endParaRPr lang="en-US" dirty="0"/>
                    </a:p>
                  </a:txBody>
                  <a:tcPr/>
                </a:tc>
                <a:tc>
                  <a:txBody>
                    <a:bodyPr/>
                    <a:lstStyle/>
                    <a:p>
                      <a:r>
                        <a:rPr lang="en-US" dirty="0" smtClean="0"/>
                        <a:t>Session 1</a:t>
                      </a:r>
                      <a:endParaRPr lang="en-US" dirty="0"/>
                    </a:p>
                  </a:txBody>
                  <a:tcPr/>
                </a:tc>
              </a:tr>
              <a:tr h="370840">
                <a:tc>
                  <a:txBody>
                    <a:bodyPr/>
                    <a:lstStyle/>
                    <a:p>
                      <a:r>
                        <a:rPr lang="en-US" dirty="0" smtClean="0">
                          <a:sym typeface="Wingdings" pitchFamily="2" charset="2"/>
                        </a:rPr>
                        <a:t>Alice  Mallory</a:t>
                      </a:r>
                      <a:endParaRPr lang="en-US" dirty="0"/>
                    </a:p>
                  </a:txBody>
                  <a:tcPr/>
                </a:tc>
                <a:tc>
                  <a:txBody>
                    <a:bodyPr/>
                    <a:lstStyle/>
                    <a:p>
                      <a:r>
                        <a:rPr lang="en-US" dirty="0" smtClean="0"/>
                        <a:t>E(Km: </a:t>
                      </a:r>
                      <a:r>
                        <a:rPr lang="en-US" dirty="0" err="1" smtClean="0"/>
                        <a:t>Nb</a:t>
                      </a:r>
                      <a:r>
                        <a:rPr lang="en-US" dirty="0" smtClean="0"/>
                        <a:t>)</a:t>
                      </a:r>
                      <a:endParaRPr lang="en-US" dirty="0"/>
                    </a:p>
                  </a:txBody>
                  <a:tcPr/>
                </a:tc>
                <a:tc>
                  <a:txBody>
                    <a:bodyPr/>
                    <a:lstStyle/>
                    <a:p>
                      <a:r>
                        <a:rPr lang="en-US" dirty="0" smtClean="0"/>
                        <a:t>Session</a:t>
                      </a:r>
                      <a:r>
                        <a:rPr lang="en-US" baseline="0" dirty="0" smtClean="0"/>
                        <a:t> 1</a:t>
                      </a:r>
                      <a:endParaRPr lang="en-US" dirty="0"/>
                    </a:p>
                  </a:txBody>
                  <a:tcPr/>
                </a:tc>
              </a:tr>
              <a:tr h="370840">
                <a:tc>
                  <a:txBody>
                    <a:bodyPr/>
                    <a:lstStyle/>
                    <a:p>
                      <a:r>
                        <a:rPr lang="en-US" baseline="0" dirty="0" smtClean="0"/>
                        <a:t> Mallory(Alice) </a:t>
                      </a:r>
                      <a:r>
                        <a:rPr lang="en-US" baseline="0" dirty="0" smtClean="0">
                          <a:sym typeface="Wingdings" pitchFamily="2" charset="2"/>
                        </a:rPr>
                        <a:t> Bob</a:t>
                      </a:r>
                      <a:endParaRPr lang="en-US" dirty="0"/>
                    </a:p>
                  </a:txBody>
                  <a:tcPr/>
                </a:tc>
                <a:tc>
                  <a:txBody>
                    <a:bodyPr/>
                    <a:lstStyle/>
                    <a:p>
                      <a:r>
                        <a:rPr lang="en-US" dirty="0" smtClean="0"/>
                        <a:t>E(Kb: </a:t>
                      </a:r>
                      <a:r>
                        <a:rPr lang="en-US" dirty="0" err="1" smtClean="0"/>
                        <a:t>Nb</a:t>
                      </a:r>
                      <a:r>
                        <a:rPr lang="en-US" dirty="0" smtClean="0"/>
                        <a:t>)</a:t>
                      </a:r>
                      <a:endParaRPr lang="en-US" dirty="0"/>
                    </a:p>
                  </a:txBody>
                  <a:tcPr/>
                </a:tc>
                <a:tc>
                  <a:txBody>
                    <a:bodyPr/>
                    <a:lstStyle/>
                    <a:p>
                      <a:r>
                        <a:rPr lang="en-US" dirty="0" smtClean="0"/>
                        <a:t>Session 2</a:t>
                      </a:r>
                      <a:endParaRPr lang="en-US" dirty="0"/>
                    </a:p>
                  </a:txBody>
                  <a:tcPr/>
                </a:tc>
              </a:tr>
            </a:tbl>
          </a:graphicData>
        </a:graphic>
      </p:graphicFrame>
      <p:pic>
        <p:nvPicPr>
          <p:cNvPr id="5" name="Picture 4" descr="cslogo_sm.png"/>
          <p:cNvPicPr>
            <a:picLocks noChangeAspect="1"/>
          </p:cNvPicPr>
          <p:nvPr/>
        </p:nvPicPr>
        <p:blipFill>
          <a:blip r:embed="rId2" cstate="print"/>
          <a:stretch>
            <a:fillRect/>
          </a:stretch>
        </p:blipFill>
        <p:spPr>
          <a:xfrm>
            <a:off x="11958544" y="8334675"/>
            <a:ext cx="1100329" cy="390542"/>
          </a:xfrm>
          <a:prstGeom prst="rect">
            <a:avLst/>
          </a:prstGeom>
        </p:spPr>
      </p:pic>
      <p:sp>
        <p:nvSpPr>
          <p:cNvPr id="7" name="TextBox 6"/>
          <p:cNvSpPr txBox="1"/>
          <p:nvPr/>
        </p:nvSpPr>
        <p:spPr>
          <a:xfrm>
            <a:off x="647700" y="6324600"/>
            <a:ext cx="10896600" cy="892552"/>
          </a:xfrm>
          <a:prstGeom prst="rect">
            <a:avLst/>
          </a:prstGeom>
          <a:noFill/>
        </p:spPr>
        <p:txBody>
          <a:bodyPr wrap="square" rtlCol="0">
            <a:spAutoFit/>
          </a:bodyPr>
          <a:lstStyle/>
          <a:p>
            <a:r>
              <a:rPr lang="en-US" dirty="0" smtClean="0"/>
              <a:t>If Mallory can convince Alice to communicate with him, then Mallory can convince Bob that he is communicating with Alice </a:t>
            </a:r>
            <a:endParaRPr lang="en-US" dirty="0"/>
          </a:p>
        </p:txBody>
      </p:sp>
      <p:sp>
        <p:nvSpPr>
          <p:cNvPr id="11" name="TextBox 10"/>
          <p:cNvSpPr txBox="1"/>
          <p:nvPr/>
        </p:nvSpPr>
        <p:spPr>
          <a:xfrm>
            <a:off x="647700" y="7620000"/>
            <a:ext cx="10896600" cy="492443"/>
          </a:xfrm>
          <a:prstGeom prst="rect">
            <a:avLst/>
          </a:prstGeom>
          <a:noFill/>
        </p:spPr>
        <p:txBody>
          <a:bodyPr wrap="square" rtlCol="0">
            <a:spAutoFit/>
          </a:bodyPr>
          <a:lstStyle/>
          <a:p>
            <a:r>
              <a:rPr lang="en-US" dirty="0" smtClean="0"/>
              <a:t>[Gavin Lowe, Information </a:t>
            </a:r>
            <a:r>
              <a:rPr lang="en-US" smtClean="0"/>
              <a:t>Processing Letters, 1995]</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Fix it?</a:t>
            </a:r>
            <a:endParaRPr lang="en-US" dirty="0"/>
          </a:p>
        </p:txBody>
      </p:sp>
      <p:sp>
        <p:nvSpPr>
          <p:cNvPr id="9" name="Content Placeholder 8"/>
          <p:cNvSpPr>
            <a:spLocks noGrp="1"/>
          </p:cNvSpPr>
          <p:nvPr>
            <p:ph idx="1"/>
          </p:nvPr>
        </p:nvSpPr>
        <p:spPr/>
        <p:txBody>
          <a:bodyPr/>
          <a:lstStyle/>
          <a:p>
            <a:pPr fontAlgn="t"/>
            <a:endParaRPr lang="en-US" dirty="0" smtClean="0"/>
          </a:p>
          <a:p>
            <a:endParaRPr lang="en-US" dirty="0"/>
          </a:p>
        </p:txBody>
      </p:sp>
      <p:pic>
        <p:nvPicPr>
          <p:cNvPr id="16" name="Picture 15" descr="cslogo_sm.png"/>
          <p:cNvPicPr>
            <a:picLocks noChangeAspect="1"/>
          </p:cNvPicPr>
          <p:nvPr/>
        </p:nvPicPr>
        <p:blipFill>
          <a:blip r:embed="rId2" cstate="print"/>
          <a:stretch>
            <a:fillRect/>
          </a:stretch>
        </p:blipFill>
        <p:spPr>
          <a:xfrm>
            <a:off x="11958544" y="8334675"/>
            <a:ext cx="1100329" cy="390542"/>
          </a:xfrm>
          <a:prstGeom prst="rect">
            <a:avLst/>
          </a:prstGeom>
        </p:spPr>
      </p:pic>
      <p:graphicFrame>
        <p:nvGraphicFramePr>
          <p:cNvPr id="17" name="Table 16"/>
          <p:cNvGraphicFramePr>
            <a:graphicFrameLocks noGrp="1"/>
          </p:cNvGraphicFramePr>
          <p:nvPr/>
        </p:nvGraphicFramePr>
        <p:xfrm>
          <a:off x="1257300" y="2743200"/>
          <a:ext cx="9525000" cy="2743200"/>
        </p:xfrm>
        <a:graphic>
          <a:graphicData uri="http://schemas.openxmlformats.org/drawingml/2006/table">
            <a:tbl>
              <a:tblPr firstRow="1" bandRow="1">
                <a:tableStyleId>{5C22544A-7EE6-4342-B048-85BDC9FD1C3A}</a:tableStyleId>
              </a:tblPr>
              <a:tblGrid>
                <a:gridCol w="4762500"/>
                <a:gridCol w="4762500"/>
              </a:tblGrid>
              <a:tr h="914400">
                <a:tc>
                  <a:txBody>
                    <a:bodyPr/>
                    <a:lstStyle/>
                    <a:p>
                      <a:r>
                        <a:rPr lang="en-US" dirty="0" smtClean="0"/>
                        <a:t>Alice </a:t>
                      </a:r>
                      <a:r>
                        <a:rPr lang="en-US" dirty="0" smtClean="0">
                          <a:sym typeface="Wingdings" pitchFamily="2" charset="2"/>
                        </a:rPr>
                        <a:t></a:t>
                      </a:r>
                      <a:r>
                        <a:rPr lang="en-US" dirty="0" smtClean="0"/>
                        <a:t> Bob</a:t>
                      </a:r>
                      <a:endParaRPr lang="en-US" dirty="0"/>
                    </a:p>
                  </a:txBody>
                  <a:tcPr/>
                </a:tc>
                <a:tc>
                  <a:txBody>
                    <a:bodyPr/>
                    <a:lstStyle/>
                    <a:p>
                      <a:r>
                        <a:rPr lang="en-US" dirty="0" smtClean="0"/>
                        <a:t>E(Kb:</a:t>
                      </a:r>
                      <a:r>
                        <a:rPr lang="en-US" baseline="0" dirty="0" smtClean="0"/>
                        <a:t> Na, A)</a:t>
                      </a:r>
                      <a:endParaRPr lang="en-US" dirty="0"/>
                    </a:p>
                  </a:txBody>
                  <a:tcPr/>
                </a:tc>
              </a:tr>
              <a:tr h="914400">
                <a:tc>
                  <a:txBody>
                    <a:bodyPr/>
                    <a:lstStyle/>
                    <a:p>
                      <a:r>
                        <a:rPr lang="en-US" dirty="0" smtClean="0"/>
                        <a:t>Bob </a:t>
                      </a:r>
                      <a:r>
                        <a:rPr lang="en-US" dirty="0" smtClean="0">
                          <a:sym typeface="Wingdings" pitchFamily="2" charset="2"/>
                        </a:rPr>
                        <a:t> Alice</a:t>
                      </a:r>
                      <a:endParaRPr lang="en-US" dirty="0"/>
                    </a:p>
                  </a:txBody>
                  <a:tcPr/>
                </a:tc>
                <a:tc>
                  <a:txBody>
                    <a:bodyPr/>
                    <a:lstStyle/>
                    <a:p>
                      <a:r>
                        <a:rPr lang="en-US" dirty="0" smtClean="0"/>
                        <a:t>E(Ka: Na, </a:t>
                      </a:r>
                      <a:r>
                        <a:rPr lang="en-US" dirty="0" err="1" smtClean="0"/>
                        <a:t>Nb</a:t>
                      </a:r>
                      <a:r>
                        <a:rPr lang="en-US" dirty="0" smtClean="0"/>
                        <a:t>,</a:t>
                      </a:r>
                      <a:r>
                        <a:rPr lang="en-US" baseline="0" dirty="0" smtClean="0"/>
                        <a:t> </a:t>
                      </a:r>
                      <a:r>
                        <a:rPr lang="en-US" baseline="0" dirty="0" smtClean="0">
                          <a:solidFill>
                            <a:srgbClr val="FF0000"/>
                          </a:solidFill>
                        </a:rPr>
                        <a:t>B</a:t>
                      </a:r>
                      <a:r>
                        <a:rPr lang="en-US" baseline="0" dirty="0" smtClean="0"/>
                        <a:t>)</a:t>
                      </a:r>
                      <a:endParaRPr lang="en-US" dirty="0"/>
                    </a:p>
                  </a:txBody>
                  <a:tcPr/>
                </a:tc>
              </a:tr>
              <a:tr h="914400">
                <a:tc>
                  <a:txBody>
                    <a:bodyPr/>
                    <a:lstStyle/>
                    <a:p>
                      <a:r>
                        <a:rPr lang="en-US" dirty="0" smtClean="0"/>
                        <a:t>Alice </a:t>
                      </a:r>
                      <a:r>
                        <a:rPr lang="en-US" dirty="0" smtClean="0">
                          <a:sym typeface="Wingdings" pitchFamily="2" charset="2"/>
                        </a:rPr>
                        <a:t> Bob</a:t>
                      </a:r>
                      <a:endParaRPr lang="en-US" dirty="0"/>
                    </a:p>
                  </a:txBody>
                  <a:tcPr/>
                </a:tc>
                <a:tc>
                  <a:txBody>
                    <a:bodyPr/>
                    <a:lstStyle/>
                    <a:p>
                      <a:r>
                        <a:rPr lang="en-US" dirty="0" smtClean="0"/>
                        <a:t>E(Kb:</a:t>
                      </a:r>
                      <a:r>
                        <a:rPr lang="en-US" baseline="0" dirty="0" smtClean="0"/>
                        <a:t> </a:t>
                      </a:r>
                      <a:r>
                        <a:rPr lang="en-US" baseline="0" dirty="0" err="1" smtClean="0"/>
                        <a:t>Nb</a:t>
                      </a:r>
                      <a:r>
                        <a:rPr lang="en-US" baseline="0" dirty="0" smtClean="0"/>
                        <a:t>)</a:t>
                      </a:r>
                      <a:endParaRPr 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Freshness</a:t>
            </a:r>
            <a:endParaRPr lang="en-US" dirty="0"/>
          </a:p>
        </p:txBody>
      </p:sp>
      <p:sp>
        <p:nvSpPr>
          <p:cNvPr id="3" name="Content Placeholder 2"/>
          <p:cNvSpPr>
            <a:spLocks noGrp="1"/>
          </p:cNvSpPr>
          <p:nvPr>
            <p:ph idx="1"/>
          </p:nvPr>
        </p:nvSpPr>
        <p:spPr>
          <a:xfrm>
            <a:off x="647700" y="2133600"/>
            <a:ext cx="10816590" cy="6339840"/>
          </a:xfrm>
        </p:spPr>
        <p:txBody>
          <a:bodyPr>
            <a:normAutofit fontScale="92500" lnSpcReduction="10000"/>
          </a:bodyPr>
          <a:lstStyle/>
          <a:p>
            <a:r>
              <a:rPr lang="en-US" dirty="0" smtClean="0"/>
              <a:t>Bob and </a:t>
            </a:r>
            <a:r>
              <a:rPr lang="en-US" dirty="0" smtClean="0">
                <a:sym typeface="Wingdings" pitchFamily="2" charset="2"/>
              </a:rPr>
              <a:t>Alice meet at a conference in </a:t>
            </a:r>
            <a:r>
              <a:rPr lang="en-US" dirty="0" err="1" smtClean="0">
                <a:sym typeface="Wingdings" pitchFamily="2" charset="2"/>
              </a:rPr>
              <a:t>Dehradun</a:t>
            </a:r>
            <a:endParaRPr lang="en-US" dirty="0" smtClean="0">
              <a:sym typeface="Wingdings" pitchFamily="2" charset="2"/>
            </a:endParaRPr>
          </a:p>
          <a:p>
            <a:r>
              <a:rPr lang="en-US" dirty="0" smtClean="0">
                <a:sym typeface="Wingdings" pitchFamily="2" charset="2"/>
              </a:rPr>
              <a:t>Bob leaves a note at the conference desk for Alice on the last day of the conference for a meeting at a cafe</a:t>
            </a:r>
          </a:p>
          <a:p>
            <a:endParaRPr lang="en-US" dirty="0" smtClean="0">
              <a:sym typeface="Wingdings" pitchFamily="2" charset="2"/>
            </a:endParaRPr>
          </a:p>
          <a:p>
            <a:endParaRPr lang="en-US" dirty="0" smtClean="0">
              <a:sym typeface="Wingdings" pitchFamily="2" charset="2"/>
            </a:endParaRPr>
          </a:p>
          <a:p>
            <a:r>
              <a:rPr lang="en-US" dirty="0" smtClean="0">
                <a:sym typeface="Wingdings" pitchFamily="2" charset="2"/>
              </a:rPr>
              <a:t>20 Years Later …</a:t>
            </a:r>
          </a:p>
          <a:p>
            <a:r>
              <a:rPr lang="en-US" dirty="0" smtClean="0">
                <a:sym typeface="Wingdings" pitchFamily="2" charset="2"/>
              </a:rPr>
              <a:t>Bob and Alice meet at another conference in </a:t>
            </a:r>
            <a:r>
              <a:rPr lang="en-US" dirty="0" err="1" smtClean="0">
                <a:sym typeface="Wingdings" pitchFamily="2" charset="2"/>
              </a:rPr>
              <a:t>Dehradun</a:t>
            </a:r>
            <a:endParaRPr lang="en-US" dirty="0" smtClean="0">
              <a:sym typeface="Wingdings" pitchFamily="2" charset="2"/>
            </a:endParaRPr>
          </a:p>
          <a:p>
            <a:r>
              <a:rPr lang="en-US" dirty="0" smtClean="0">
                <a:sym typeface="Wingdings" pitchFamily="2" charset="2"/>
              </a:rPr>
              <a:t>Alice finds a note at the conference desk for a meeting at the same café</a:t>
            </a:r>
          </a:p>
          <a:p>
            <a:r>
              <a:rPr lang="en-US" dirty="0" smtClean="0">
                <a:sym typeface="Wingdings" pitchFamily="2" charset="2"/>
              </a:rPr>
              <a:t>Alice arrives but Bob does not</a:t>
            </a:r>
          </a:p>
          <a:p>
            <a:pPr>
              <a:buNone/>
            </a:pPr>
            <a:endParaRPr lang="en-US" dirty="0" smtClean="0">
              <a:sym typeface="Wingdings" pitchFamily="2" charset="2"/>
            </a:endParaRPr>
          </a:p>
          <a:p>
            <a:pPr>
              <a:buNone/>
            </a:pPr>
            <a:r>
              <a:rPr lang="en-US" dirty="0" smtClean="0">
                <a:sym typeface="Wingdings" pitchFamily="2" charset="2"/>
              </a:rPr>
              <a:t>What happened?</a:t>
            </a:r>
            <a:br>
              <a:rPr lang="en-US" dirty="0" smtClean="0">
                <a:sym typeface="Wingdings" pitchFamily="2" charset="2"/>
              </a:rPr>
            </a:br>
            <a:endParaRPr lang="en-US" dirty="0" smtClean="0"/>
          </a:p>
          <a:p>
            <a:endParaRPr lang="en-US" dirty="0" smtClean="0"/>
          </a:p>
          <a:p>
            <a:endParaRPr lang="en-US" dirty="0" smtClean="0"/>
          </a:p>
          <a:p>
            <a:endParaRPr lang="en-US" dirty="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
        <p:nvSpPr>
          <p:cNvPr id="7" name="TextBox 6"/>
          <p:cNvSpPr txBox="1"/>
          <p:nvPr/>
        </p:nvSpPr>
        <p:spPr>
          <a:xfrm>
            <a:off x="647700" y="8915400"/>
            <a:ext cx="11049000" cy="492443"/>
          </a:xfrm>
          <a:prstGeom prst="rect">
            <a:avLst/>
          </a:prstGeom>
          <a:noFill/>
        </p:spPr>
        <p:txBody>
          <a:bodyPr wrap="square" rtlCol="0">
            <a:spAutoFit/>
          </a:bodyPr>
          <a:lstStyle/>
          <a:p>
            <a:r>
              <a:rPr lang="en-US" dirty="0" smtClean="0"/>
              <a:t>Bob’s note: “Hi Alice, Meet me at the Green House Café today!” - Bob</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Freshness </a:t>
            </a:r>
            <a:endParaRPr lang="en-US" dirty="0"/>
          </a:p>
        </p:txBody>
      </p:sp>
      <p:pic>
        <p:nvPicPr>
          <p:cNvPr id="5" name="Picture 4" descr="cslogo_sm.png"/>
          <p:cNvPicPr>
            <a:picLocks noChangeAspect="1"/>
          </p:cNvPicPr>
          <p:nvPr/>
        </p:nvPicPr>
        <p:blipFill>
          <a:blip r:embed="rId2" cstate="print"/>
          <a:stretch>
            <a:fillRect/>
          </a:stretch>
        </p:blipFill>
        <p:spPr>
          <a:xfrm>
            <a:off x="11958544" y="8334675"/>
            <a:ext cx="1100329" cy="390542"/>
          </a:xfrm>
          <a:prstGeom prst="rect">
            <a:avLst/>
          </a:prstGeom>
        </p:spPr>
      </p:pic>
      <p:sp>
        <p:nvSpPr>
          <p:cNvPr id="9" name="Content Placeholder 8"/>
          <p:cNvSpPr>
            <a:spLocks noGrp="1"/>
          </p:cNvSpPr>
          <p:nvPr>
            <p:ph idx="1"/>
          </p:nvPr>
        </p:nvSpPr>
        <p:spPr/>
        <p:txBody>
          <a:bodyPr/>
          <a:lstStyle/>
          <a:p>
            <a:r>
              <a:rPr lang="en-US" dirty="0" smtClean="0"/>
              <a:t>In [Liang-</a:t>
            </a:r>
            <a:r>
              <a:rPr lang="en-US" dirty="0" err="1" smtClean="0"/>
              <a:t>Verma</a:t>
            </a:r>
            <a:r>
              <a:rPr lang="en-US" dirty="0" smtClean="0"/>
              <a:t> 2008]:</a:t>
            </a:r>
          </a:p>
          <a:p>
            <a:r>
              <a:rPr lang="en-US" dirty="0" smtClean="0"/>
              <a:t>Precise definition of freshness and attacks </a:t>
            </a:r>
          </a:p>
          <a:p>
            <a:r>
              <a:rPr lang="en-US" dirty="0" smtClean="0"/>
              <a:t>A series of algorithms and complexity results for  checking freshness goals in different scenarios</a:t>
            </a:r>
          </a:p>
          <a:p>
            <a:pPr lvl="1"/>
            <a:r>
              <a:rPr lang="en-US" dirty="0" smtClean="0"/>
              <a:t>Different attackers with different capabilities and knowledge</a:t>
            </a:r>
          </a:p>
          <a:p>
            <a:pPr lvl="1"/>
            <a:r>
              <a:rPr lang="en-US" dirty="0" smtClean="0"/>
              <a:t>Different bounds on the number of role instances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Protocol Verification </a:t>
            </a:r>
            <a:endParaRPr lang="en-US" dirty="0"/>
          </a:p>
        </p:txBody>
      </p:sp>
      <p:pic>
        <p:nvPicPr>
          <p:cNvPr id="5" name="Picture 4" descr="cslogo_sm.png"/>
          <p:cNvPicPr>
            <a:picLocks noChangeAspect="1"/>
          </p:cNvPicPr>
          <p:nvPr/>
        </p:nvPicPr>
        <p:blipFill>
          <a:blip r:embed="rId2" cstate="print"/>
          <a:stretch>
            <a:fillRect/>
          </a:stretch>
        </p:blipFill>
        <p:spPr>
          <a:xfrm>
            <a:off x="11958544" y="8334675"/>
            <a:ext cx="1100329" cy="390542"/>
          </a:xfrm>
          <a:prstGeom prst="rect">
            <a:avLst/>
          </a:prstGeom>
        </p:spPr>
      </p:pic>
      <p:sp>
        <p:nvSpPr>
          <p:cNvPr id="9" name="Content Placeholder 8"/>
          <p:cNvSpPr>
            <a:spLocks noGrp="1"/>
          </p:cNvSpPr>
          <p:nvPr>
            <p:ph idx="1"/>
          </p:nvPr>
        </p:nvSpPr>
        <p:spPr/>
        <p:txBody>
          <a:bodyPr/>
          <a:lstStyle/>
          <a:p>
            <a:r>
              <a:rPr lang="en-US" dirty="0" smtClean="0"/>
              <a:t>Exciting and important subfield of security</a:t>
            </a:r>
          </a:p>
          <a:p>
            <a:r>
              <a:rPr lang="en-US" dirty="0" smtClean="0"/>
              <a:t>Most security goals are </a:t>
            </a:r>
            <a:r>
              <a:rPr lang="en-US" dirty="0" err="1" smtClean="0"/>
              <a:t>undecidable</a:t>
            </a:r>
            <a:r>
              <a:rPr lang="en-US" dirty="0" smtClean="0"/>
              <a:t> in general</a:t>
            </a:r>
          </a:p>
          <a:p>
            <a:r>
              <a:rPr lang="en-US" dirty="0" smtClean="0"/>
              <a:t>Still, many results and protocol verifiers such as AVISPA, </a:t>
            </a:r>
            <a:r>
              <a:rPr lang="en-US" dirty="0" err="1" smtClean="0"/>
              <a:t>ProVerif</a:t>
            </a:r>
            <a:r>
              <a:rPr lang="en-US" dirty="0" smtClean="0"/>
              <a:t>, etc. </a:t>
            </a:r>
          </a:p>
          <a:p>
            <a:r>
              <a:rPr lang="en-US" dirty="0" smtClean="0"/>
              <a:t>More work is needed for protocols involving timing information and richer set of security goals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Sensor Networks (WSNs)</a:t>
            </a:r>
            <a:endParaRPr lang="en-US" dirty="0"/>
          </a:p>
        </p:txBody>
      </p:sp>
      <p:sp>
        <p:nvSpPr>
          <p:cNvPr id="3" name="Content Placeholder 2"/>
          <p:cNvSpPr>
            <a:spLocks noGrp="1"/>
          </p:cNvSpPr>
          <p:nvPr>
            <p:ph idx="1"/>
          </p:nvPr>
        </p:nvSpPr>
        <p:spPr/>
        <p:txBody>
          <a:bodyPr/>
          <a:lstStyle/>
          <a:p>
            <a:r>
              <a:rPr lang="en-US" dirty="0" smtClean="0"/>
              <a:t>Small, inexpensive sensors are now available for many tasks</a:t>
            </a:r>
          </a:p>
          <a:p>
            <a:r>
              <a:rPr lang="en-US" dirty="0" smtClean="0"/>
              <a:t>Networks containing sensors in the thousands are feasible</a:t>
            </a:r>
          </a:p>
          <a:p>
            <a:r>
              <a:rPr lang="en-US" dirty="0" smtClean="0"/>
              <a:t>Use the radio channel</a:t>
            </a:r>
          </a:p>
          <a:p>
            <a:endParaRPr lang="en-US" dirty="0" smtClean="0"/>
          </a:p>
          <a:p>
            <a:endParaRPr lang="en-US" dirty="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pic>
        <p:nvPicPr>
          <p:cNvPr id="8" name="Picture 7" descr="sensor-pic.jpg"/>
          <p:cNvPicPr>
            <a:picLocks noChangeAspect="1"/>
          </p:cNvPicPr>
          <p:nvPr/>
        </p:nvPicPr>
        <p:blipFill>
          <a:blip r:embed="rId3" cstate="print"/>
          <a:stretch>
            <a:fillRect/>
          </a:stretch>
        </p:blipFill>
        <p:spPr>
          <a:xfrm>
            <a:off x="5372100" y="3810000"/>
            <a:ext cx="2438400" cy="2279905"/>
          </a:xfrm>
          <a:prstGeom prst="rect">
            <a:avLst/>
          </a:prstGeom>
        </p:spPr>
      </p:pic>
      <p:sp>
        <p:nvSpPr>
          <p:cNvPr id="9" name="TextBox 8"/>
          <p:cNvSpPr txBox="1"/>
          <p:nvPr/>
        </p:nvSpPr>
        <p:spPr>
          <a:xfrm>
            <a:off x="1181100" y="6019800"/>
            <a:ext cx="10058400" cy="2893100"/>
          </a:xfrm>
          <a:prstGeom prst="rect">
            <a:avLst/>
          </a:prstGeom>
          <a:noFill/>
        </p:spPr>
        <p:txBody>
          <a:bodyPr wrap="square" rtlCol="0">
            <a:spAutoFit/>
          </a:bodyPr>
          <a:lstStyle/>
          <a:p>
            <a:r>
              <a:rPr lang="en-US" dirty="0" smtClean="0"/>
              <a:t>				[coe.berkeley.edu]</a:t>
            </a:r>
          </a:p>
          <a:p>
            <a:endParaRPr lang="en-US" dirty="0" smtClean="0"/>
          </a:p>
          <a:p>
            <a:r>
              <a:rPr lang="en-US" dirty="0" smtClean="0"/>
              <a:t>Sensors are computationally limited. Memory size is small, typically 4K Bytes </a:t>
            </a:r>
          </a:p>
          <a:p>
            <a:r>
              <a:rPr lang="en-US" dirty="0" smtClean="0"/>
              <a:t>Numerous applications: monitoring pollution, buildings, healthcare, warfare, etc.</a:t>
            </a:r>
          </a:p>
          <a:p>
            <a:r>
              <a:rPr lang="en-US" dirty="0" smtClean="0"/>
              <a:t>Remember: Wireless does not necessarily imply mobile!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Characteristics and Attacks</a:t>
            </a:r>
            <a:endParaRPr lang="en-US" dirty="0"/>
          </a:p>
        </p:txBody>
      </p:sp>
      <p:sp>
        <p:nvSpPr>
          <p:cNvPr id="3" name="Content Placeholder 2"/>
          <p:cNvSpPr>
            <a:spLocks noGrp="1"/>
          </p:cNvSpPr>
          <p:nvPr>
            <p:ph idx="1"/>
          </p:nvPr>
        </p:nvSpPr>
        <p:spPr/>
        <p:txBody>
          <a:bodyPr>
            <a:normAutofit lnSpcReduction="10000"/>
          </a:bodyPr>
          <a:lstStyle/>
          <a:p>
            <a:r>
              <a:rPr lang="en-US" i="1" dirty="0" smtClean="0"/>
              <a:t>Sensors are deployed in unsafe or hazardous environments</a:t>
            </a:r>
          </a:p>
          <a:p>
            <a:r>
              <a:rPr lang="en-US" i="1" dirty="0" smtClean="0"/>
              <a:t>Limited in energy, computation and communication abilities</a:t>
            </a:r>
          </a:p>
          <a:p>
            <a:pPr lvl="1"/>
            <a:r>
              <a:rPr lang="en-US" i="1" dirty="0" smtClean="0"/>
              <a:t>Many security mechanisms such as public key cryptography are not feasible for WSNs</a:t>
            </a:r>
          </a:p>
          <a:p>
            <a:pPr lvl="1"/>
            <a:r>
              <a:rPr lang="en-US" i="1" dirty="0" smtClean="0"/>
              <a:t>Limited also in communication range due to battery</a:t>
            </a:r>
          </a:p>
          <a:p>
            <a:r>
              <a:rPr lang="en-US" i="1" dirty="0" smtClean="0"/>
              <a:t>Besides the usual security goals of confidentiality, authentication, etc., some special attacks for WSNs are:</a:t>
            </a:r>
          </a:p>
          <a:p>
            <a:pPr lvl="1"/>
            <a:r>
              <a:rPr lang="en-US" i="1" dirty="0" smtClean="0"/>
              <a:t>Denial of Service attacks are much easier (Availability)</a:t>
            </a:r>
          </a:p>
          <a:p>
            <a:pPr lvl="1"/>
            <a:r>
              <a:rPr lang="en-US" i="1" dirty="0" smtClean="0"/>
              <a:t>Sensor nodes can be captured or compromised (Physical security)</a:t>
            </a:r>
          </a:p>
          <a:p>
            <a:pPr lvl="1"/>
            <a:r>
              <a:rPr lang="en-US" i="1" dirty="0" smtClean="0"/>
              <a:t>Resource depletion attacks (Availability)</a:t>
            </a:r>
          </a:p>
          <a:p>
            <a:pPr>
              <a:buNone/>
            </a:pPr>
            <a:endParaRPr lang="en-US" dirty="0" smtClean="0"/>
          </a:p>
          <a:p>
            <a:endParaRPr lang="en-US" dirty="0" smtClean="0"/>
          </a:p>
          <a:p>
            <a:pPr>
              <a:buNone/>
            </a:pPr>
            <a:r>
              <a:rPr lang="en-US" b="1" dirty="0" smtClean="0"/>
              <a:t>	</a:t>
            </a:r>
            <a:endParaRPr lang="en-US" dirty="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 for WSNs</a:t>
            </a:r>
            <a:endParaRPr lang="en-US" dirty="0"/>
          </a:p>
        </p:txBody>
      </p:sp>
      <p:sp>
        <p:nvSpPr>
          <p:cNvPr id="3" name="Content Placeholder 2"/>
          <p:cNvSpPr>
            <a:spLocks noGrp="1"/>
          </p:cNvSpPr>
          <p:nvPr>
            <p:ph idx="1"/>
          </p:nvPr>
        </p:nvSpPr>
        <p:spPr/>
        <p:txBody>
          <a:bodyPr/>
          <a:lstStyle/>
          <a:p>
            <a:r>
              <a:rPr lang="en-US" dirty="0" smtClean="0"/>
              <a:t>Once a WSN is deployed, how are cryptographic keys set up between neighboring sensors</a:t>
            </a:r>
          </a:p>
          <a:p>
            <a:r>
              <a:rPr lang="en-US" dirty="0" smtClean="0">
                <a:solidFill>
                  <a:srgbClr val="002060"/>
                </a:solidFill>
              </a:rPr>
              <a:t>Neighboring sensors</a:t>
            </a:r>
            <a:r>
              <a:rPr lang="en-US" dirty="0" smtClean="0"/>
              <a:t>: sensors within communication range of each other</a:t>
            </a:r>
          </a:p>
          <a:p>
            <a:r>
              <a:rPr lang="en-US" dirty="0" smtClean="0"/>
              <a:t>Also known as: Key Establishment or Key Distribution Problem</a:t>
            </a:r>
            <a:endParaRPr lang="en-US" dirty="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Explosion of Devices and Interconnectivity </a:t>
            </a:r>
          </a:p>
          <a:p>
            <a:pPr lvl="1"/>
            <a:r>
              <a:rPr lang="en-US" dirty="0" smtClean="0"/>
              <a:t>How big is the Internet? </a:t>
            </a:r>
          </a:p>
          <a:p>
            <a:pPr lvl="2"/>
            <a:r>
              <a:rPr lang="en-US" dirty="0" smtClean="0"/>
              <a:t>An estimated 2.2 billion people access the net regularly  from a computer, smart phone, tablet, TV, or other device. [health-information-technology.net/internet-size/</a:t>
            </a:r>
          </a:p>
          <a:p>
            <a:pPr lvl="2"/>
            <a:r>
              <a:rPr lang="en-US" dirty="0" smtClean="0"/>
              <a:t>The Indexed Web contains over 3.76 Billion Pages [Worldwidewebsize.com]</a:t>
            </a:r>
          </a:p>
          <a:p>
            <a:pPr lvl="1"/>
            <a:r>
              <a:rPr lang="en-US" dirty="0" smtClean="0"/>
              <a:t>Mobile devices, tablets and computers are proliferating</a:t>
            </a:r>
          </a:p>
          <a:p>
            <a:pPr lvl="1"/>
            <a:r>
              <a:rPr lang="en-US" dirty="0" smtClean="0"/>
              <a:t>Internet of things is coming next …</a:t>
            </a:r>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 Protocols</a:t>
            </a:r>
            <a:endParaRPr lang="en-US" dirty="0"/>
          </a:p>
        </p:txBody>
      </p:sp>
      <p:sp>
        <p:nvSpPr>
          <p:cNvPr id="3" name="Content Placeholder 2"/>
          <p:cNvSpPr>
            <a:spLocks noGrp="1"/>
          </p:cNvSpPr>
          <p:nvPr>
            <p:ph idx="1"/>
          </p:nvPr>
        </p:nvSpPr>
        <p:spPr/>
        <p:txBody>
          <a:bodyPr>
            <a:normAutofit/>
          </a:bodyPr>
          <a:lstStyle/>
          <a:p>
            <a:r>
              <a:rPr lang="en-US" b="1" dirty="0" smtClean="0"/>
              <a:t>L</a:t>
            </a:r>
            <a:r>
              <a:rPr lang="en-US" dirty="0" smtClean="0"/>
              <a:t>ocalized </a:t>
            </a:r>
            <a:r>
              <a:rPr lang="en-US" b="1" dirty="0" smtClean="0"/>
              <a:t>E</a:t>
            </a:r>
            <a:r>
              <a:rPr lang="en-US" dirty="0" smtClean="0"/>
              <a:t>ncryption &amp; </a:t>
            </a:r>
            <a:r>
              <a:rPr lang="en-US" b="1" dirty="0" smtClean="0"/>
              <a:t>A</a:t>
            </a:r>
            <a:r>
              <a:rPr lang="en-US" dirty="0" smtClean="0"/>
              <a:t>uthentication </a:t>
            </a:r>
            <a:r>
              <a:rPr lang="en-US" b="1" dirty="0" smtClean="0"/>
              <a:t>P</a:t>
            </a:r>
            <a:r>
              <a:rPr lang="en-US" dirty="0" smtClean="0"/>
              <a:t>rotocol/LEAP+ [Zhu et al. 2003, 2006]</a:t>
            </a:r>
          </a:p>
          <a:p>
            <a:pPr lvl="1"/>
            <a:r>
              <a:rPr lang="en-US" dirty="0" smtClean="0"/>
              <a:t>Use cryptographic hash functions</a:t>
            </a:r>
          </a:p>
          <a:p>
            <a:pPr lvl="1"/>
            <a:r>
              <a:rPr lang="en-US" dirty="0" smtClean="0"/>
              <a:t>Time limit on key establishment phase (prone to jamming attack)</a:t>
            </a:r>
          </a:p>
          <a:p>
            <a:r>
              <a:rPr lang="en-US" dirty="0" smtClean="0"/>
              <a:t>Key </a:t>
            </a:r>
            <a:r>
              <a:rPr lang="en-US" dirty="0" err="1" smtClean="0"/>
              <a:t>predistribution</a:t>
            </a:r>
            <a:r>
              <a:rPr lang="en-US" dirty="0" smtClean="0"/>
              <a:t> [</a:t>
            </a:r>
            <a:r>
              <a:rPr lang="en-US" dirty="0" err="1" smtClean="0"/>
              <a:t>Eschenauer</a:t>
            </a:r>
            <a:r>
              <a:rPr lang="en-US" dirty="0" smtClean="0"/>
              <a:t>, </a:t>
            </a:r>
            <a:r>
              <a:rPr lang="en-US" dirty="0" err="1" smtClean="0"/>
              <a:t>Gligor</a:t>
            </a:r>
            <a:r>
              <a:rPr lang="en-US" dirty="0" smtClean="0"/>
              <a:t> 2002]</a:t>
            </a:r>
          </a:p>
          <a:p>
            <a:r>
              <a:rPr lang="en-US" dirty="0" smtClean="0"/>
              <a:t>LEAP++ – Include </a:t>
            </a:r>
            <a:r>
              <a:rPr lang="en-US" dirty="0" err="1" smtClean="0"/>
              <a:t>preauthentication</a:t>
            </a:r>
            <a:r>
              <a:rPr lang="en-US" dirty="0" smtClean="0"/>
              <a:t> [Lim 2008]</a:t>
            </a:r>
          </a:p>
          <a:p>
            <a:r>
              <a:rPr lang="en-US" dirty="0" smtClean="0"/>
              <a:t>R-Leap+ [Blackshear, </a:t>
            </a:r>
            <a:r>
              <a:rPr lang="en-US" dirty="0" err="1" smtClean="0"/>
              <a:t>Verma</a:t>
            </a:r>
            <a:r>
              <a:rPr lang="en-US" dirty="0" smtClean="0"/>
              <a:t> 2010]</a:t>
            </a:r>
          </a:p>
          <a:p>
            <a:pPr lvl="1"/>
            <a:r>
              <a:rPr lang="en-US" dirty="0" smtClean="0"/>
              <a:t> No time limit</a:t>
            </a:r>
          </a:p>
          <a:p>
            <a:pPr lvl="1"/>
            <a:r>
              <a:rPr lang="en-US" dirty="0" smtClean="0"/>
              <a:t> Combines positives of LEAP+ and Key </a:t>
            </a:r>
            <a:r>
              <a:rPr lang="en-US" dirty="0" err="1" smtClean="0"/>
              <a:t>Predistribution</a:t>
            </a:r>
            <a:endParaRPr lang="en-US" dirty="0" smtClean="0"/>
          </a:p>
          <a:p>
            <a:endParaRPr lang="en-US" sz="3500" dirty="0" smtClean="0"/>
          </a:p>
          <a:p>
            <a:endParaRPr lang="en-US" dirty="0" smtClean="0"/>
          </a:p>
          <a:p>
            <a:endParaRPr lang="en-US" dirty="0" smtClean="0"/>
          </a:p>
          <a:p>
            <a:endParaRPr lang="en-US" dirty="0" smtClean="0"/>
          </a:p>
        </p:txBody>
      </p:sp>
      <p:pic>
        <p:nvPicPr>
          <p:cNvPr id="7" name="Picture 6"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a:t>
            </a:r>
            <a:endParaRPr lang="en-US" dirty="0"/>
          </a:p>
        </p:txBody>
      </p:sp>
      <p:sp>
        <p:nvSpPr>
          <p:cNvPr id="3" name="Content Placeholder 2"/>
          <p:cNvSpPr>
            <a:spLocks noGrp="1"/>
          </p:cNvSpPr>
          <p:nvPr>
            <p:ph idx="1"/>
          </p:nvPr>
        </p:nvSpPr>
        <p:spPr>
          <a:xfrm>
            <a:off x="651510" y="1828800"/>
            <a:ext cx="10858500" cy="7559040"/>
          </a:xfrm>
        </p:spPr>
        <p:txBody>
          <a:bodyPr>
            <a:normAutofit/>
          </a:bodyPr>
          <a:lstStyle/>
          <a:p>
            <a:endParaRPr lang="en-US" dirty="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5755" y="1"/>
            <a:ext cx="11727180" cy="1671743"/>
          </a:xfrm>
        </p:spPr>
        <p:txBody>
          <a:bodyPr/>
          <a:lstStyle/>
          <a:p>
            <a:pPr algn="l" eaLnBrk="1" hangingPunct="1"/>
            <a:r>
              <a:rPr lang="en-US" b="1" dirty="0" smtClean="0">
                <a:solidFill>
                  <a:schemeClr val="tx2">
                    <a:lumMod val="75000"/>
                  </a:schemeClr>
                </a:solidFill>
                <a:latin typeface="Bookman Old Style" pitchFamily="18" charset="0"/>
                <a:cs typeface="Arial" charset="0"/>
              </a:rPr>
              <a:t>Phishing?</a:t>
            </a:r>
            <a:endParaRPr lang="en-US" b="1" dirty="0">
              <a:solidFill>
                <a:schemeClr val="tx2">
                  <a:lumMod val="75000"/>
                </a:schemeClr>
              </a:solidFill>
              <a:latin typeface="Bookman Old Style" pitchFamily="18" charset="0"/>
              <a:cs typeface="Arial" charset="0"/>
            </a:endParaRPr>
          </a:p>
        </p:txBody>
      </p:sp>
      <p:pic>
        <p:nvPicPr>
          <p:cNvPr id="3075" name="Picture 5" descr="fishi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4340" y="1671743"/>
            <a:ext cx="3909060" cy="241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cslogo_sm.png"/>
          <p:cNvPicPr>
            <a:picLocks noChangeAspect="1"/>
          </p:cNvPicPr>
          <p:nvPr/>
        </p:nvPicPr>
        <p:blipFill>
          <a:blip r:embed="rId3"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535331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5755" y="1"/>
            <a:ext cx="11727180" cy="1671743"/>
          </a:xfrm>
        </p:spPr>
        <p:txBody>
          <a:bodyPr/>
          <a:lstStyle/>
          <a:p>
            <a:pPr algn="l" eaLnBrk="1" hangingPunct="1"/>
            <a:r>
              <a:rPr lang="en-US" b="1" dirty="0">
                <a:solidFill>
                  <a:schemeClr val="tx2">
                    <a:lumMod val="75000"/>
                  </a:schemeClr>
                </a:solidFill>
                <a:latin typeface="Bookman Old Style" pitchFamily="18" charset="0"/>
                <a:cs typeface="Arial" charset="0"/>
              </a:rPr>
              <a:t>Phishing?</a:t>
            </a:r>
          </a:p>
        </p:txBody>
      </p:sp>
      <p:sp>
        <p:nvSpPr>
          <p:cNvPr id="5123" name="Text Box 4"/>
          <p:cNvSpPr txBox="1">
            <a:spLocks noChangeArrowheads="1"/>
          </p:cNvSpPr>
          <p:nvPr/>
        </p:nvSpPr>
        <p:spPr bwMode="auto">
          <a:xfrm>
            <a:off x="325755" y="4230583"/>
            <a:ext cx="11727180" cy="1758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spAutoFit/>
          </a:bodyPr>
          <a:lstStyle>
            <a:lvl1pPr marL="236538" indent="-236538"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10000"/>
              </a:lnSpc>
              <a:spcBef>
                <a:spcPct val="20000"/>
              </a:spcBef>
              <a:buClr>
                <a:schemeClr val="hlink"/>
              </a:buClr>
              <a:buSzPct val="60000"/>
              <a:buFont typeface="Wingdings" charset="0"/>
              <a:buChar char="n"/>
            </a:pPr>
            <a:r>
              <a:rPr lang="en-US" sz="3200" b="0" dirty="0"/>
              <a:t>The fraudulent practice of sending e-mails </a:t>
            </a:r>
            <a:r>
              <a:rPr lang="en-US" sz="3200" b="0" dirty="0">
                <a:solidFill>
                  <a:srgbClr val="FF0000"/>
                </a:solidFill>
              </a:rPr>
              <a:t>masquerading as a trustworthy entity</a:t>
            </a:r>
            <a:r>
              <a:rPr lang="en-US" sz="3200" b="0" dirty="0"/>
              <a:t> in order to induce individuals to reveal personal information </a:t>
            </a:r>
          </a:p>
        </p:txBody>
      </p:sp>
      <p:pic>
        <p:nvPicPr>
          <p:cNvPr id="5124" name="Picture 5" descr="fishi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5755" y="1671743"/>
            <a:ext cx="3909060" cy="241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542925" y="1324822"/>
            <a:ext cx="3148965" cy="2905760"/>
            <a:chOff x="2112" y="864"/>
            <a:chExt cx="576" cy="576"/>
          </a:xfrm>
        </p:grpSpPr>
        <p:sp>
          <p:nvSpPr>
            <p:cNvPr id="5126" name="Line 7"/>
            <p:cNvSpPr>
              <a:spLocks noChangeShapeType="1"/>
            </p:cNvSpPr>
            <p:nvPr/>
          </p:nvSpPr>
          <p:spPr bwMode="auto">
            <a:xfrm>
              <a:off x="2112" y="864"/>
              <a:ext cx="576" cy="576"/>
            </a:xfrm>
            <a:prstGeom prst="line">
              <a:avLst/>
            </a:prstGeom>
            <a:noFill/>
            <a:ln w="1111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7" name="Line 8"/>
            <p:cNvSpPr>
              <a:spLocks noChangeShapeType="1"/>
            </p:cNvSpPr>
            <p:nvPr/>
          </p:nvSpPr>
          <p:spPr bwMode="auto">
            <a:xfrm flipH="1">
              <a:off x="2133" y="864"/>
              <a:ext cx="528" cy="576"/>
            </a:xfrm>
            <a:prstGeom prst="line">
              <a:avLst/>
            </a:prstGeom>
            <a:noFill/>
            <a:ln w="1111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10" name="Picture 9" descr="cslogo_sm.png"/>
          <p:cNvPicPr>
            <a:picLocks noChangeAspect="1"/>
          </p:cNvPicPr>
          <p:nvPr/>
        </p:nvPicPr>
        <p:blipFill>
          <a:blip r:embed="rId3"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3399338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5755" y="1"/>
            <a:ext cx="11727180" cy="1671743"/>
          </a:xfrm>
        </p:spPr>
        <p:txBody>
          <a:bodyPr/>
          <a:lstStyle/>
          <a:p>
            <a:pPr algn="l" eaLnBrk="1" hangingPunct="1"/>
            <a:r>
              <a:rPr lang="en-US" b="1" dirty="0">
                <a:solidFill>
                  <a:schemeClr val="tx2">
                    <a:lumMod val="75000"/>
                  </a:schemeClr>
                </a:solidFill>
                <a:latin typeface="Bookman Old Style" pitchFamily="18" charset="0"/>
                <a:cs typeface="Arial" charset="0"/>
              </a:rPr>
              <a:t>Phishing?</a:t>
            </a:r>
          </a:p>
        </p:txBody>
      </p:sp>
      <p:sp>
        <p:nvSpPr>
          <p:cNvPr id="6147" name="Text Box 4"/>
          <p:cNvSpPr txBox="1">
            <a:spLocks noChangeArrowheads="1"/>
          </p:cNvSpPr>
          <p:nvPr/>
        </p:nvSpPr>
        <p:spPr bwMode="auto">
          <a:xfrm>
            <a:off x="325755" y="4230583"/>
            <a:ext cx="11727180" cy="1758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spAutoFit/>
          </a:bodyPr>
          <a:lstStyle>
            <a:lvl1pPr marL="236538" indent="-236538"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10000"/>
              </a:lnSpc>
              <a:spcBef>
                <a:spcPct val="20000"/>
              </a:spcBef>
              <a:buClr>
                <a:schemeClr val="hlink"/>
              </a:buClr>
              <a:buSzPct val="60000"/>
              <a:buFont typeface="Wingdings" charset="0"/>
              <a:buChar char="n"/>
            </a:pPr>
            <a:r>
              <a:rPr lang="en-US" sz="3200" b="0" dirty="0"/>
              <a:t>The fraudulent practice of sending e-mails </a:t>
            </a:r>
            <a:r>
              <a:rPr lang="en-US" sz="3200" b="0" dirty="0">
                <a:solidFill>
                  <a:srgbClr val="FF0000"/>
                </a:solidFill>
              </a:rPr>
              <a:t>masquerading as a trustworthy entity</a:t>
            </a:r>
            <a:r>
              <a:rPr lang="en-US" sz="3200" b="0" dirty="0"/>
              <a:t> in order to induce individuals to reveal personal information </a:t>
            </a:r>
          </a:p>
        </p:txBody>
      </p:sp>
      <p:pic>
        <p:nvPicPr>
          <p:cNvPr id="6148" name="Picture 5" descr="fishi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4340" y="1452880"/>
            <a:ext cx="3909060" cy="241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651510" y="1229360"/>
            <a:ext cx="3148965" cy="2905760"/>
            <a:chOff x="2112" y="864"/>
            <a:chExt cx="576" cy="576"/>
          </a:xfrm>
        </p:grpSpPr>
        <p:sp>
          <p:nvSpPr>
            <p:cNvPr id="6151" name="Line 7"/>
            <p:cNvSpPr>
              <a:spLocks noChangeShapeType="1"/>
            </p:cNvSpPr>
            <p:nvPr/>
          </p:nvSpPr>
          <p:spPr bwMode="auto">
            <a:xfrm>
              <a:off x="2112" y="864"/>
              <a:ext cx="576" cy="576"/>
            </a:xfrm>
            <a:prstGeom prst="line">
              <a:avLst/>
            </a:prstGeom>
            <a:noFill/>
            <a:ln w="1111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52" name="Line 8"/>
            <p:cNvSpPr>
              <a:spLocks noChangeShapeType="1"/>
            </p:cNvSpPr>
            <p:nvPr/>
          </p:nvSpPr>
          <p:spPr bwMode="auto">
            <a:xfrm flipH="1">
              <a:off x="2133" y="864"/>
              <a:ext cx="528" cy="576"/>
            </a:xfrm>
            <a:prstGeom prst="line">
              <a:avLst/>
            </a:prstGeom>
            <a:noFill/>
            <a:ln w="1111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6150" name="Rectangle 10"/>
          <p:cNvSpPr>
            <a:spLocks noGrp="1" noChangeArrowheads="1"/>
          </p:cNvSpPr>
          <p:nvPr>
            <p:ph type="body" idx="1"/>
          </p:nvPr>
        </p:nvSpPr>
        <p:spPr>
          <a:xfrm>
            <a:off x="108585" y="6225963"/>
            <a:ext cx="11727180" cy="3129280"/>
          </a:xfrm>
          <a:noFill/>
        </p:spPr>
        <p:txBody>
          <a:bodyPr/>
          <a:lstStyle/>
          <a:p>
            <a:pPr eaLnBrk="1" hangingPunct="1">
              <a:lnSpc>
                <a:spcPct val="90000"/>
              </a:lnSpc>
            </a:pPr>
            <a:r>
              <a:rPr lang="en-US" sz="3500" dirty="0">
                <a:latin typeface="Arial" charset="0"/>
                <a:cs typeface="Arial" charset="0"/>
              </a:rPr>
              <a:t>Information that </a:t>
            </a:r>
            <a:r>
              <a:rPr lang="en-US" sz="3500" dirty="0" err="1">
                <a:latin typeface="Arial" charset="0"/>
                <a:cs typeface="Arial" charset="0"/>
              </a:rPr>
              <a:t>phishers</a:t>
            </a:r>
            <a:r>
              <a:rPr lang="en-US" sz="3500" dirty="0">
                <a:latin typeface="Arial" charset="0"/>
                <a:cs typeface="Arial" charset="0"/>
              </a:rPr>
              <a:t> are generally looking for:</a:t>
            </a:r>
          </a:p>
          <a:p>
            <a:pPr lvl="1" eaLnBrk="1" hangingPunct="1">
              <a:lnSpc>
                <a:spcPct val="90000"/>
              </a:lnSpc>
            </a:pPr>
            <a:r>
              <a:rPr lang="en-US" b="1" dirty="0">
                <a:solidFill>
                  <a:srgbClr val="FF3300"/>
                </a:solidFill>
                <a:latin typeface="Arial" charset="0"/>
                <a:cs typeface="Arial" charset="0"/>
              </a:rPr>
              <a:t>username, password, credit card</a:t>
            </a:r>
            <a:r>
              <a:rPr lang="en-US" dirty="0">
                <a:latin typeface="Arial" charset="0"/>
                <a:cs typeface="Arial" charset="0"/>
              </a:rPr>
              <a:t> details from </a:t>
            </a:r>
          </a:p>
          <a:p>
            <a:pPr lvl="1" eaLnBrk="1" hangingPunct="1">
              <a:lnSpc>
                <a:spcPct val="90000"/>
              </a:lnSpc>
            </a:pPr>
            <a:endParaRPr lang="en-US" sz="1000" dirty="0">
              <a:latin typeface="Arial" charset="0"/>
              <a:cs typeface="Arial" charset="0"/>
            </a:endParaRPr>
          </a:p>
          <a:p>
            <a:pPr lvl="2" eaLnBrk="1" hangingPunct="1">
              <a:lnSpc>
                <a:spcPct val="90000"/>
              </a:lnSpc>
            </a:pPr>
            <a:r>
              <a:rPr lang="en-US" dirty="0">
                <a:latin typeface="Arial" charset="0"/>
                <a:cs typeface="Arial" charset="0"/>
              </a:rPr>
              <a:t>Online payment service account, e.g. eBay, </a:t>
            </a:r>
            <a:r>
              <a:rPr lang="en-US" dirty="0" err="1">
                <a:latin typeface="Arial" charset="0"/>
                <a:cs typeface="Arial" charset="0"/>
              </a:rPr>
              <a:t>amazon</a:t>
            </a:r>
            <a:r>
              <a:rPr lang="en-US" dirty="0">
                <a:latin typeface="Arial" charset="0"/>
                <a:cs typeface="Arial" charset="0"/>
              </a:rPr>
              <a:t>, </a:t>
            </a:r>
            <a:r>
              <a:rPr lang="en-US" dirty="0" err="1">
                <a:latin typeface="Arial" charset="0"/>
                <a:cs typeface="Arial" charset="0"/>
              </a:rPr>
              <a:t>paypal</a:t>
            </a:r>
            <a:endParaRPr lang="en-US" dirty="0">
              <a:latin typeface="Arial" charset="0"/>
              <a:cs typeface="Arial" charset="0"/>
            </a:endParaRPr>
          </a:p>
          <a:p>
            <a:pPr lvl="2" eaLnBrk="1" hangingPunct="1">
              <a:lnSpc>
                <a:spcPct val="90000"/>
              </a:lnSpc>
            </a:pPr>
            <a:r>
              <a:rPr lang="en-US" dirty="0">
                <a:latin typeface="Arial" charset="0"/>
                <a:cs typeface="Arial" charset="0"/>
              </a:rPr>
              <a:t>bank accounts</a:t>
            </a:r>
          </a:p>
        </p:txBody>
      </p:sp>
      <p:pic>
        <p:nvPicPr>
          <p:cNvPr id="11" name="Picture 10" descr="cslogo_sm.png"/>
          <p:cNvPicPr>
            <a:picLocks noChangeAspect="1"/>
          </p:cNvPicPr>
          <p:nvPr/>
        </p:nvPicPr>
        <p:blipFill>
          <a:blip r:embed="rId3"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772283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5755" y="18628"/>
            <a:ext cx="11727180" cy="1671743"/>
          </a:xfrm>
        </p:spPr>
        <p:txBody>
          <a:bodyPr/>
          <a:lstStyle/>
          <a:p>
            <a:pPr algn="l" eaLnBrk="1" hangingPunct="1"/>
            <a:r>
              <a:rPr lang="en-US" b="1" dirty="0">
                <a:solidFill>
                  <a:schemeClr val="tx2">
                    <a:lumMod val="75000"/>
                  </a:schemeClr>
                </a:solidFill>
                <a:latin typeface="Bookman Old Style" pitchFamily="18" charset="0"/>
                <a:cs typeface="Arial" charset="0"/>
              </a:rPr>
              <a:t>Phishing?</a:t>
            </a:r>
          </a:p>
        </p:txBody>
      </p:sp>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43875" y="1341120"/>
            <a:ext cx="2823210" cy="2905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325755" y="4230583"/>
            <a:ext cx="11727180" cy="1758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spAutoFit/>
          </a:bodyPr>
          <a:lstStyle>
            <a:lvl1pPr marL="236538" indent="-236538"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10000"/>
              </a:lnSpc>
              <a:spcBef>
                <a:spcPct val="20000"/>
              </a:spcBef>
              <a:buClr>
                <a:schemeClr val="hlink"/>
              </a:buClr>
              <a:buSzPct val="60000"/>
              <a:buFont typeface="Wingdings" charset="0"/>
              <a:buChar char="n"/>
            </a:pPr>
            <a:r>
              <a:rPr lang="en-US" sz="3200" b="0" dirty="0"/>
              <a:t>The fraudulent practice of sending e-mails </a:t>
            </a:r>
            <a:r>
              <a:rPr lang="en-US" sz="3200" b="0" dirty="0">
                <a:solidFill>
                  <a:srgbClr val="FF0000"/>
                </a:solidFill>
              </a:rPr>
              <a:t>masquerading as a trustworthy entity</a:t>
            </a:r>
            <a:r>
              <a:rPr lang="en-US" sz="3200" b="0" dirty="0"/>
              <a:t> in order to induce individuals to reveal personal information </a:t>
            </a:r>
          </a:p>
        </p:txBody>
      </p:sp>
      <p:pic>
        <p:nvPicPr>
          <p:cNvPr id="7173" name="Picture 5" descr="fishi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4340" y="1690370"/>
            <a:ext cx="3909060" cy="2412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651512" y="1340344"/>
            <a:ext cx="3373110" cy="2905760"/>
            <a:chOff x="2112" y="886"/>
            <a:chExt cx="617" cy="576"/>
          </a:xfrm>
        </p:grpSpPr>
        <p:sp>
          <p:nvSpPr>
            <p:cNvPr id="7177" name="Line 7"/>
            <p:cNvSpPr>
              <a:spLocks noChangeShapeType="1"/>
            </p:cNvSpPr>
            <p:nvPr/>
          </p:nvSpPr>
          <p:spPr bwMode="auto">
            <a:xfrm>
              <a:off x="2153" y="886"/>
              <a:ext cx="576" cy="576"/>
            </a:xfrm>
            <a:prstGeom prst="line">
              <a:avLst/>
            </a:prstGeom>
            <a:noFill/>
            <a:ln w="1111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78" name="Line 8"/>
            <p:cNvSpPr>
              <a:spLocks noChangeShapeType="1"/>
            </p:cNvSpPr>
            <p:nvPr/>
          </p:nvSpPr>
          <p:spPr bwMode="auto">
            <a:xfrm flipH="1">
              <a:off x="2112" y="886"/>
              <a:ext cx="528" cy="576"/>
            </a:xfrm>
            <a:prstGeom prst="line">
              <a:avLst/>
            </a:prstGeom>
            <a:noFill/>
            <a:ln w="111125">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7175"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967085" y="1899921"/>
            <a:ext cx="1737360" cy="16996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6" name="Rectangle 10"/>
          <p:cNvSpPr>
            <a:spLocks noGrp="1" noChangeArrowheads="1"/>
          </p:cNvSpPr>
          <p:nvPr>
            <p:ph type="body" idx="1"/>
          </p:nvPr>
        </p:nvSpPr>
        <p:spPr>
          <a:xfrm>
            <a:off x="108585" y="6225963"/>
            <a:ext cx="11727180" cy="3129280"/>
          </a:xfrm>
          <a:noFill/>
        </p:spPr>
        <p:txBody>
          <a:bodyPr/>
          <a:lstStyle/>
          <a:p>
            <a:pPr eaLnBrk="1" hangingPunct="1">
              <a:lnSpc>
                <a:spcPct val="90000"/>
              </a:lnSpc>
            </a:pPr>
            <a:r>
              <a:rPr lang="en-US" sz="3500" dirty="0">
                <a:latin typeface="Arial" charset="0"/>
                <a:cs typeface="Arial" charset="0"/>
              </a:rPr>
              <a:t>Information that </a:t>
            </a:r>
            <a:r>
              <a:rPr lang="en-US" sz="3500" dirty="0" err="1">
                <a:latin typeface="Arial" charset="0"/>
                <a:cs typeface="Arial" charset="0"/>
              </a:rPr>
              <a:t>phishers</a:t>
            </a:r>
            <a:r>
              <a:rPr lang="en-US" sz="3500" dirty="0">
                <a:latin typeface="Arial" charset="0"/>
                <a:cs typeface="Arial" charset="0"/>
              </a:rPr>
              <a:t> are generally looking for:</a:t>
            </a:r>
          </a:p>
          <a:p>
            <a:pPr lvl="1" eaLnBrk="1" hangingPunct="1">
              <a:lnSpc>
                <a:spcPct val="90000"/>
              </a:lnSpc>
            </a:pPr>
            <a:r>
              <a:rPr lang="en-US" b="1" dirty="0">
                <a:solidFill>
                  <a:srgbClr val="FF3300"/>
                </a:solidFill>
                <a:latin typeface="Arial" charset="0"/>
                <a:cs typeface="Arial" charset="0"/>
              </a:rPr>
              <a:t>username, password, credit card</a:t>
            </a:r>
            <a:r>
              <a:rPr lang="en-US" dirty="0">
                <a:latin typeface="Arial" charset="0"/>
                <a:cs typeface="Arial" charset="0"/>
              </a:rPr>
              <a:t> details from </a:t>
            </a:r>
          </a:p>
          <a:p>
            <a:pPr lvl="1" eaLnBrk="1" hangingPunct="1">
              <a:lnSpc>
                <a:spcPct val="90000"/>
              </a:lnSpc>
            </a:pPr>
            <a:endParaRPr lang="en-US" sz="1000" dirty="0">
              <a:latin typeface="Arial" charset="0"/>
              <a:cs typeface="Arial" charset="0"/>
            </a:endParaRPr>
          </a:p>
          <a:p>
            <a:pPr lvl="2" eaLnBrk="1" hangingPunct="1">
              <a:lnSpc>
                <a:spcPct val="90000"/>
              </a:lnSpc>
            </a:pPr>
            <a:r>
              <a:rPr lang="en-US" dirty="0">
                <a:latin typeface="Arial" charset="0"/>
                <a:cs typeface="Arial" charset="0"/>
              </a:rPr>
              <a:t>Online payment service account, e.g. eBay, </a:t>
            </a:r>
            <a:r>
              <a:rPr lang="en-US" dirty="0" err="1">
                <a:latin typeface="Arial" charset="0"/>
                <a:cs typeface="Arial" charset="0"/>
              </a:rPr>
              <a:t>amazon</a:t>
            </a:r>
            <a:r>
              <a:rPr lang="en-US" dirty="0">
                <a:latin typeface="Arial" charset="0"/>
                <a:cs typeface="Arial" charset="0"/>
              </a:rPr>
              <a:t>, </a:t>
            </a:r>
            <a:r>
              <a:rPr lang="en-US" dirty="0" err="1">
                <a:latin typeface="Arial" charset="0"/>
                <a:cs typeface="Arial" charset="0"/>
              </a:rPr>
              <a:t>paypal</a:t>
            </a:r>
            <a:endParaRPr lang="en-US" dirty="0">
              <a:latin typeface="Arial" charset="0"/>
              <a:cs typeface="Arial" charset="0"/>
            </a:endParaRPr>
          </a:p>
          <a:p>
            <a:pPr lvl="2" eaLnBrk="1" hangingPunct="1">
              <a:lnSpc>
                <a:spcPct val="90000"/>
              </a:lnSpc>
            </a:pPr>
            <a:r>
              <a:rPr lang="en-US" dirty="0">
                <a:latin typeface="Arial" charset="0"/>
                <a:cs typeface="Arial" charset="0"/>
              </a:rPr>
              <a:t>bank accounts</a:t>
            </a:r>
          </a:p>
        </p:txBody>
      </p:sp>
      <p:pic>
        <p:nvPicPr>
          <p:cNvPr id="13" name="Picture 12" descr="cslogo_sm.png"/>
          <p:cNvPicPr>
            <a:picLocks noChangeAspect="1"/>
          </p:cNvPicPr>
          <p:nvPr/>
        </p:nvPicPr>
        <p:blipFill>
          <a:blip r:embed="rId6"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3569360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chemeClr val="tx2">
                    <a:lumMod val="75000"/>
                  </a:schemeClr>
                </a:solidFill>
                <a:latin typeface="Bookman Old Style"/>
                <a:cs typeface="Bookman Old Style"/>
              </a:rPr>
              <a:t>Motivation</a:t>
            </a:r>
          </a:p>
        </p:txBody>
      </p:sp>
      <p:sp>
        <p:nvSpPr>
          <p:cNvPr id="3" name="Content Placeholder 2"/>
          <p:cNvSpPr>
            <a:spLocks noGrp="1"/>
          </p:cNvSpPr>
          <p:nvPr>
            <p:ph idx="1"/>
          </p:nvPr>
        </p:nvSpPr>
        <p:spPr>
          <a:xfrm>
            <a:off x="0" y="2086654"/>
            <a:ext cx="5829300" cy="7514546"/>
          </a:xfrm>
        </p:spPr>
        <p:txBody>
          <a:bodyPr>
            <a:normAutofit/>
          </a:bodyPr>
          <a:lstStyle/>
          <a:p>
            <a:r>
              <a:rPr lang="en-US" dirty="0" smtClean="0"/>
              <a:t>Internet users are frequently targeted for theft of sensitive information</a:t>
            </a:r>
          </a:p>
          <a:p>
            <a:r>
              <a:rPr lang="en-US" dirty="0" smtClean="0"/>
              <a:t>Email is a popular medium for such attacks</a:t>
            </a:r>
          </a:p>
          <a:p>
            <a:r>
              <a:rPr lang="en-US" dirty="0" smtClean="0"/>
              <a:t>Problems include: lost time, lost productivity &amp; monetary loss</a:t>
            </a:r>
          </a:p>
          <a:p>
            <a:endParaRPr lang="en-US" dirty="0"/>
          </a:p>
        </p:txBody>
      </p:sp>
      <p:sp>
        <p:nvSpPr>
          <p:cNvPr id="4" name="TextBox 3"/>
          <p:cNvSpPr txBox="1"/>
          <p:nvPr/>
        </p:nvSpPr>
        <p:spPr>
          <a:xfrm>
            <a:off x="5829300" y="985147"/>
            <a:ext cx="6573012" cy="9335738"/>
          </a:xfrm>
          <a:prstGeom prst="rect">
            <a:avLst/>
          </a:prstGeom>
          <a:noFill/>
        </p:spPr>
        <p:txBody>
          <a:bodyPr wrap="square" lIns="131930" tIns="65965" rIns="131930" bIns="65965" rtlCol="0">
            <a:spAutoFit/>
            <a:scene3d>
              <a:camera prst="orthographicFront"/>
              <a:lightRig rig="threePt" dir="t"/>
            </a:scene3d>
          </a:bodyPr>
          <a:lstStyle/>
          <a:p>
            <a:pPr marL="412280" indent="-412280">
              <a:buFont typeface="Courier New"/>
              <a:buChar char="o"/>
            </a:pPr>
            <a:r>
              <a:rPr lang="en-US" dirty="0" smtClean="0">
                <a:solidFill>
                  <a:srgbClr val="000090"/>
                </a:solidFill>
              </a:rPr>
              <a:t>July 2011 – Aug 2012</a:t>
            </a:r>
            <a:r>
              <a:rPr lang="en-US" dirty="0" smtClean="0"/>
              <a:t>: 115 Phishing </a:t>
            </a:r>
            <a:r>
              <a:rPr lang="en-US" dirty="0" err="1" smtClean="0"/>
              <a:t>msgs</a:t>
            </a:r>
            <a:r>
              <a:rPr lang="en-US" dirty="0" smtClean="0"/>
              <a:t> passed through my spam filter. </a:t>
            </a:r>
            <a:r>
              <a:rPr lang="en-US" dirty="0"/>
              <a:t>~</a:t>
            </a:r>
            <a:r>
              <a:rPr lang="en-US" dirty="0" smtClean="0"/>
              <a:t> 9/month.</a:t>
            </a:r>
          </a:p>
          <a:p>
            <a:pPr marL="412280" indent="-412280"/>
            <a:endParaRPr lang="en-US" dirty="0" smtClean="0"/>
          </a:p>
          <a:p>
            <a:r>
              <a:rPr lang="en-US" dirty="0">
                <a:solidFill>
                  <a:srgbClr val="000090"/>
                </a:solidFill>
              </a:rPr>
              <a:t>Date</a:t>
            </a:r>
            <a:r>
              <a:rPr lang="en-US" dirty="0"/>
              <a:t>: Tue, 13 Sep 2011 09:09:52 -0600</a:t>
            </a:r>
          </a:p>
          <a:p>
            <a:r>
              <a:rPr lang="en-US" dirty="0"/>
              <a:t>From: </a:t>
            </a:r>
            <a:r>
              <a:rPr lang="en-US" dirty="0" smtClean="0"/>
              <a:t>XYZ &lt;abc@</a:t>
            </a:r>
            <a:r>
              <a:rPr lang="en-US" dirty="0"/>
              <a:t>sw1.k12.wy.us&gt;</a:t>
            </a:r>
          </a:p>
          <a:p>
            <a:r>
              <a:rPr lang="en-US" dirty="0"/>
              <a:t>To: undisclosed-recipients:  ;</a:t>
            </a:r>
          </a:p>
          <a:p>
            <a:r>
              <a:rPr lang="en-US" dirty="0">
                <a:solidFill>
                  <a:srgbClr val="000090"/>
                </a:solidFill>
              </a:rPr>
              <a:t>Subject</a:t>
            </a:r>
            <a:r>
              <a:rPr lang="en-US" dirty="0"/>
              <a:t>: Mail Box Quota Exceeded</a:t>
            </a:r>
          </a:p>
          <a:p>
            <a:endParaRPr lang="en-US" dirty="0"/>
          </a:p>
          <a:p>
            <a:r>
              <a:rPr lang="en-US" i="1" dirty="0"/>
              <a:t>Your web mail quota has exceeded the set quota which is 3GB. you are</a:t>
            </a:r>
          </a:p>
          <a:p>
            <a:r>
              <a:rPr lang="en-US" i="1" dirty="0"/>
              <a:t>currently running on 3.9 GB.</a:t>
            </a:r>
          </a:p>
          <a:p>
            <a:r>
              <a:rPr lang="en-US" i="1" dirty="0"/>
              <a:t>To re-activate and increase your web mail quota please click the link</a:t>
            </a:r>
          </a:p>
          <a:p>
            <a:r>
              <a:rPr lang="en-US" i="1" dirty="0"/>
              <a:t>below.</a:t>
            </a:r>
          </a:p>
          <a:p>
            <a:r>
              <a:rPr lang="en-US" i="1" dirty="0" smtClean="0">
                <a:solidFill>
                  <a:schemeClr val="tx2"/>
                </a:solidFill>
              </a:rPr>
              <a:t>&lt;CLICK HERE&gt;</a:t>
            </a:r>
            <a:endParaRPr lang="en-US" i="1" dirty="0">
              <a:solidFill>
                <a:schemeClr val="tx2"/>
              </a:solidFill>
            </a:endParaRPr>
          </a:p>
          <a:p>
            <a:endParaRPr lang="en-US" i="1" dirty="0"/>
          </a:p>
          <a:p>
            <a:r>
              <a:rPr lang="en-US" i="1" dirty="0"/>
              <a:t>Failure to do so may result in the cancellation of your web mail</a:t>
            </a:r>
          </a:p>
          <a:p>
            <a:r>
              <a:rPr lang="en-US" i="1" dirty="0"/>
              <a:t>account.</a:t>
            </a:r>
          </a:p>
          <a:p>
            <a:r>
              <a:rPr lang="en-US" i="1" dirty="0"/>
              <a:t>Thanks, and sorry for the inconvenience</a:t>
            </a:r>
          </a:p>
          <a:p>
            <a:r>
              <a:rPr lang="en-US" i="1" dirty="0"/>
              <a:t>Local-host.</a:t>
            </a:r>
          </a:p>
          <a:p>
            <a:endParaRPr lang="en-US" dirty="0" smtClean="0"/>
          </a:p>
          <a:p>
            <a:endParaRPr lang="en-US" dirty="0"/>
          </a:p>
        </p:txBody>
      </p:sp>
      <p:sp>
        <p:nvSpPr>
          <p:cNvPr id="6" name="Frame 5"/>
          <p:cNvSpPr/>
          <p:nvPr/>
        </p:nvSpPr>
        <p:spPr>
          <a:xfrm>
            <a:off x="5829300" y="1828800"/>
            <a:ext cx="6172200" cy="7823200"/>
          </a:xfrm>
          <a:prstGeom prst="frame">
            <a:avLst>
              <a:gd name="adj1" fmla="val 1654"/>
            </a:avLst>
          </a:prstGeom>
        </p:spPr>
        <p:style>
          <a:lnRef idx="1">
            <a:schemeClr val="accent1"/>
          </a:lnRef>
          <a:fillRef idx="3">
            <a:schemeClr val="accent1"/>
          </a:fillRef>
          <a:effectRef idx="2">
            <a:schemeClr val="accent1"/>
          </a:effectRef>
          <a:fontRef idx="minor">
            <a:schemeClr val="lt1"/>
          </a:fontRef>
        </p:style>
        <p:txBody>
          <a:bodyPr lIns="131930" tIns="65965" rIns="131930" bIns="65965" rtlCol="0" anchor="ctr"/>
          <a:lstStyle/>
          <a:p>
            <a:pPr algn="ctr"/>
            <a:endParaRPr lang="en-US">
              <a:solidFill>
                <a:schemeClr val="tx1"/>
              </a:solidFill>
            </a:endParaRPr>
          </a:p>
        </p:txBody>
      </p:sp>
      <p:pic>
        <p:nvPicPr>
          <p:cNvPr id="9" name="Picture 8" descr="cslogo_sm.png"/>
          <p:cNvPicPr>
            <a:picLocks noChangeAspect="1"/>
          </p:cNvPicPr>
          <p:nvPr/>
        </p:nvPicPr>
        <p:blipFill>
          <a:blip r:embed="rId2"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829069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2">
                    <a:lumMod val="75000"/>
                  </a:schemeClr>
                </a:solidFill>
                <a:latin typeface="Bookman Old Style" pitchFamily="18" charset="0"/>
              </a:rPr>
              <a:t>Motivation</a:t>
            </a:r>
            <a:endParaRPr lang="en-US" b="1" dirty="0">
              <a:solidFill>
                <a:schemeClr val="tx2">
                  <a:lumMod val="75000"/>
                </a:schemeClr>
              </a:solidFill>
              <a:latin typeface="Bookman Old Style" pitchFamily="18" charset="0"/>
            </a:endParaRPr>
          </a:p>
        </p:txBody>
      </p:sp>
      <p:sp>
        <p:nvSpPr>
          <p:cNvPr id="3" name="Content Placeholder 2"/>
          <p:cNvSpPr>
            <a:spLocks noGrp="1"/>
          </p:cNvSpPr>
          <p:nvPr>
            <p:ph idx="1"/>
          </p:nvPr>
        </p:nvSpPr>
        <p:spPr/>
        <p:txBody>
          <a:bodyPr/>
          <a:lstStyle/>
          <a:p>
            <a:pPr>
              <a:buNone/>
            </a:pPr>
            <a:r>
              <a:rPr lang="en-US" dirty="0" smtClean="0"/>
              <a:t>“It is non-trivial to distinguish phishing messages from legitimate messages, since phishing messages are constructed to resemble legitimate messages as much as possible.”</a:t>
            </a:r>
          </a:p>
          <a:p>
            <a:pPr>
              <a:buNone/>
            </a:pPr>
            <a:r>
              <a:rPr lang="en-US" dirty="0" smtClean="0"/>
              <a:t>					[</a:t>
            </a:r>
            <a:r>
              <a:rPr lang="en-US" dirty="0" err="1" smtClean="0"/>
              <a:t>Irani</a:t>
            </a:r>
            <a:r>
              <a:rPr lang="en-US" dirty="0" smtClean="0"/>
              <a:t>, Webb, </a:t>
            </a:r>
            <a:r>
              <a:rPr lang="en-US" dirty="0" err="1" smtClean="0"/>
              <a:t>Giffin</a:t>
            </a:r>
            <a:r>
              <a:rPr lang="en-US" dirty="0" smtClean="0"/>
              <a:t>, </a:t>
            </a:r>
            <a:r>
              <a:rPr lang="en-US" dirty="0" err="1" smtClean="0"/>
              <a:t>Pu</a:t>
            </a:r>
            <a:r>
              <a:rPr lang="en-US" dirty="0" smtClean="0"/>
              <a:t> – 2008]</a:t>
            </a:r>
            <a:endParaRPr lang="en-US" dirty="0"/>
          </a:p>
        </p:txBody>
      </p:sp>
      <p:pic>
        <p:nvPicPr>
          <p:cNvPr id="6" name="Picture 5"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3"/>
          <p:cNvSpPr>
            <a:spLocks noChangeShapeType="1"/>
          </p:cNvSpPr>
          <p:nvPr/>
        </p:nvSpPr>
        <p:spPr bwMode="auto">
          <a:xfrm>
            <a:off x="4965502" y="5138633"/>
            <a:ext cx="3010971" cy="2328"/>
          </a:xfrm>
          <a:prstGeom prst="line">
            <a:avLst/>
          </a:prstGeom>
          <a:noFill/>
          <a:ln w="25400">
            <a:solidFill>
              <a:srgbClr val="F01010"/>
            </a:solidFill>
            <a:round/>
            <a:headEnd/>
            <a:tailEnd/>
          </a:ln>
          <a:extLst>
            <a:ext uri="{909E8E84-426E-40dd-AFC4-6F175D3DCCD1}">
              <a14:hiddenFill xmlns="" xmlns:a14="http://schemas.microsoft.com/office/drawing/2010/main">
                <a:noFill/>
              </a14:hiddenFill>
            </a:ext>
          </a:extLst>
        </p:spPr>
        <p:txBody>
          <a:bodyPr lIns="131930" tIns="65965" rIns="131930" bIns="65965"/>
          <a:lstStyle/>
          <a:p>
            <a:endParaRPr lang="en-US"/>
          </a:p>
        </p:txBody>
      </p:sp>
      <p:pic>
        <p:nvPicPr>
          <p:cNvPr id="921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676400"/>
            <a:ext cx="9989820" cy="8083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6" name="Text Box 10"/>
          <p:cNvSpPr txBox="1">
            <a:spLocks noChangeArrowheads="1"/>
          </p:cNvSpPr>
          <p:nvPr/>
        </p:nvSpPr>
        <p:spPr bwMode="auto">
          <a:xfrm>
            <a:off x="10066735" y="2570481"/>
            <a:ext cx="2444918" cy="14720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1930" tIns="65965" rIns="131930" bIns="65965">
            <a:spAutoFit/>
          </a:bodyPr>
          <a:lstStyle/>
          <a:p>
            <a:pPr>
              <a:lnSpc>
                <a:spcPct val="150000"/>
              </a:lnSpc>
            </a:pPr>
            <a:r>
              <a:rPr lang="en-US" sz="2900" dirty="0">
                <a:solidFill>
                  <a:srgbClr val="0000FF"/>
                </a:solidFill>
              </a:rPr>
              <a:t>Example </a:t>
            </a:r>
          </a:p>
          <a:p>
            <a:pPr>
              <a:lnSpc>
                <a:spcPct val="150000"/>
              </a:lnSpc>
            </a:pPr>
            <a:r>
              <a:rPr lang="en-US" sz="2900" dirty="0">
                <a:solidFill>
                  <a:srgbClr val="0000FF"/>
                </a:solidFill>
              </a:rPr>
              <a:t>Phishing Email</a:t>
            </a:r>
          </a:p>
        </p:txBody>
      </p:sp>
      <p:grpSp>
        <p:nvGrpSpPr>
          <p:cNvPr id="2" name="Group 12"/>
          <p:cNvGrpSpPr>
            <a:grpSpLocks/>
          </p:cNvGrpSpPr>
          <p:nvPr/>
        </p:nvGrpSpPr>
        <p:grpSpPr bwMode="auto">
          <a:xfrm>
            <a:off x="0" y="447041"/>
            <a:ext cx="13077707" cy="1171153"/>
            <a:chOff x="0" y="165"/>
            <a:chExt cx="5781" cy="503"/>
          </a:xfrm>
        </p:grpSpPr>
        <p:sp>
          <p:nvSpPr>
            <p:cNvPr id="9222"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solidFill>
                    <a:srgbClr val="0000FF"/>
                  </a:solidFill>
                </a:rPr>
                <a:t>  </a:t>
              </a:r>
              <a:r>
                <a:rPr lang="en-US" sz="1900" dirty="0">
                  <a:solidFill>
                    <a:srgbClr val="0000FF"/>
                  </a:solidFill>
                </a:rPr>
                <a:t>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9223"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b="0" dirty="0"/>
                <a:t> </a:t>
              </a:r>
              <a:r>
                <a:rPr lang="en-US" sz="1900" b="0" dirty="0" smtClean="0"/>
                <a:t> Header </a:t>
              </a:r>
              <a:r>
                <a:rPr lang="en-US" sz="1900" b="0" dirty="0"/>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9224"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27" name="Text Box 11"/>
            <p:cNvSpPr txBox="1">
              <a:spLocks noChangeArrowheads="1"/>
            </p:cNvSpPr>
            <p:nvPr/>
          </p:nvSpPr>
          <p:spPr bwMode="auto">
            <a:xfrm>
              <a:off x="2984" y="176"/>
              <a:ext cx="1331"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t>Results</a:t>
              </a:r>
            </a:p>
            <a:p>
              <a:pPr>
                <a:lnSpc>
                  <a:spcPct val="120000"/>
                </a:lnSpc>
                <a:buFontTx/>
                <a:buChar char="•"/>
              </a:pPr>
              <a:r>
                <a:rPr lang="en-US" sz="1900" dirty="0"/>
                <a:t> </a:t>
              </a:r>
              <a:r>
                <a:rPr lang="en-US" sz="1900" dirty="0" smtClean="0"/>
                <a:t> Related </a:t>
              </a:r>
              <a:r>
                <a:rPr lang="en-US" sz="1900" dirty="0"/>
                <a:t>Work</a:t>
              </a:r>
            </a:p>
            <a:p>
              <a:pPr>
                <a:lnSpc>
                  <a:spcPct val="120000"/>
                </a:lnSpc>
                <a:buFontTx/>
                <a:buChar char="•"/>
              </a:pPr>
              <a:r>
                <a:rPr lang="en-US" sz="1900" dirty="0"/>
                <a:t>  Conclusion &amp; Future Work</a:t>
              </a:r>
            </a:p>
          </p:txBody>
        </p:sp>
      </p:grpSp>
      <p:sp>
        <p:nvSpPr>
          <p:cNvPr id="13" name="Rounded Rectangle 12"/>
          <p:cNvSpPr/>
          <p:nvPr/>
        </p:nvSpPr>
        <p:spPr>
          <a:xfrm>
            <a:off x="126683" y="3549061"/>
            <a:ext cx="8215823" cy="5299059"/>
          </a:xfrm>
          <a:prstGeom prst="roundRect">
            <a:avLst/>
          </a:prstGeom>
          <a:noFill/>
        </p:spPr>
        <p:style>
          <a:lnRef idx="1">
            <a:schemeClr val="accent1"/>
          </a:lnRef>
          <a:fillRef idx="3">
            <a:schemeClr val="accent1"/>
          </a:fillRef>
          <a:effectRef idx="2">
            <a:schemeClr val="accent1"/>
          </a:effectRef>
          <a:fontRef idx="minor">
            <a:schemeClr val="lt1"/>
          </a:fontRef>
        </p:style>
        <p:txBody>
          <a:bodyPr lIns="131930" tIns="65965" rIns="131930" bIns="65965" rtlCol="0" anchor="ctr"/>
          <a:lstStyle/>
          <a:p>
            <a:pPr algn="ctr"/>
            <a:endParaRPr lang="en-US"/>
          </a:p>
        </p:txBody>
      </p:sp>
      <p:sp>
        <p:nvSpPr>
          <p:cNvPr id="16" name="Rounded Rectangle 15"/>
          <p:cNvSpPr/>
          <p:nvPr/>
        </p:nvSpPr>
        <p:spPr>
          <a:xfrm>
            <a:off x="126682" y="9093448"/>
            <a:ext cx="8451533" cy="666926"/>
          </a:xfrm>
          <a:prstGeom prst="roundRect">
            <a:avLst/>
          </a:prstGeom>
          <a:noFill/>
        </p:spPr>
        <p:style>
          <a:lnRef idx="1">
            <a:schemeClr val="accent1"/>
          </a:lnRef>
          <a:fillRef idx="3">
            <a:schemeClr val="accent1"/>
          </a:fillRef>
          <a:effectRef idx="2">
            <a:schemeClr val="accent1"/>
          </a:effectRef>
          <a:fontRef idx="minor">
            <a:schemeClr val="lt1"/>
          </a:fontRef>
        </p:style>
        <p:txBody>
          <a:bodyPr lIns="131930" tIns="65965" rIns="131930" bIns="65965" rtlCol="0" anchor="ctr"/>
          <a:lstStyle/>
          <a:p>
            <a:pPr algn="ctr"/>
            <a:endParaRPr lang="en-US"/>
          </a:p>
        </p:txBody>
      </p:sp>
      <p:pic>
        <p:nvPicPr>
          <p:cNvPr id="14" name="Picture 13" descr="cslogo_sm.png"/>
          <p:cNvPicPr>
            <a:picLocks noChangeAspect="1"/>
          </p:cNvPicPr>
          <p:nvPr/>
        </p:nvPicPr>
        <p:blipFill>
          <a:blip r:embed="rId4"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034319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Line 4"/>
          <p:cNvSpPr>
            <a:spLocks noChangeShapeType="1"/>
          </p:cNvSpPr>
          <p:nvPr/>
        </p:nvSpPr>
        <p:spPr bwMode="auto">
          <a:xfrm>
            <a:off x="4965502" y="5138633"/>
            <a:ext cx="3010971" cy="2328"/>
          </a:xfrm>
          <a:prstGeom prst="line">
            <a:avLst/>
          </a:prstGeom>
          <a:noFill/>
          <a:ln w="25400">
            <a:solidFill>
              <a:srgbClr val="F01010"/>
            </a:solidFill>
            <a:round/>
            <a:headEnd/>
            <a:tailEnd/>
          </a:ln>
          <a:extLst>
            <a:ext uri="{909E8E84-426E-40dd-AFC4-6F175D3DCCD1}">
              <a14:hiddenFill xmlns="" xmlns:a14="http://schemas.microsoft.com/office/drawing/2010/main">
                <a:noFill/>
              </a14:hiddenFill>
            </a:ext>
          </a:extLst>
        </p:spPr>
        <p:txBody>
          <a:bodyPr lIns="131930" tIns="65965" rIns="131930" bIns="65965"/>
          <a:lstStyle/>
          <a:p>
            <a:endParaRPr lang="en-US"/>
          </a:p>
        </p:txBody>
      </p:sp>
      <p:pic>
        <p:nvPicPr>
          <p:cNvPr id="1024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76401"/>
            <a:ext cx="9989820" cy="8060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325755" y="8512387"/>
            <a:ext cx="7691438" cy="521547"/>
          </a:xfrm>
          <a:prstGeom prst="rect">
            <a:avLst/>
          </a:prstGeom>
          <a:noFill/>
          <a:ln w="25400">
            <a:solidFill>
              <a:srgbClr val="F01010"/>
            </a:solidFill>
            <a:miter lim="800000"/>
            <a:headEnd/>
            <a:tailEnd/>
          </a:ln>
          <a:extLst>
            <a:ext uri="{909E8E84-426E-40dd-AFC4-6F175D3DCCD1}">
              <a14:hiddenFill xmlns="" xmlns:a14="http://schemas.microsoft.com/office/drawing/2010/main">
                <a:solidFill>
                  <a:srgbClr val="FFFFFF"/>
                </a:solidFill>
              </a14:hiddenFill>
            </a:ext>
          </a:extLst>
        </p:spPr>
        <p:txBody>
          <a:bodyPr wrap="none" lIns="131930" tIns="65965" rIns="131930" bIns="65965" anchor="ctr"/>
          <a:lstStyle/>
          <a:p>
            <a:endParaRPr lang="en-US"/>
          </a:p>
        </p:txBody>
      </p:sp>
      <p:grpSp>
        <p:nvGrpSpPr>
          <p:cNvPr id="2" name="Group 33"/>
          <p:cNvGrpSpPr>
            <a:grpSpLocks/>
          </p:cNvGrpSpPr>
          <p:nvPr/>
        </p:nvGrpSpPr>
        <p:grpSpPr bwMode="auto">
          <a:xfrm>
            <a:off x="6896100" y="8610600"/>
            <a:ext cx="4234815" cy="491279"/>
            <a:chOff x="3456" y="2928"/>
            <a:chExt cx="1968" cy="211"/>
          </a:xfrm>
        </p:grpSpPr>
        <p:sp>
          <p:nvSpPr>
            <p:cNvPr id="10251" name="Line 34"/>
            <p:cNvSpPr>
              <a:spLocks noChangeShapeType="1"/>
            </p:cNvSpPr>
            <p:nvPr/>
          </p:nvSpPr>
          <p:spPr bwMode="auto">
            <a:xfrm flipH="1">
              <a:off x="3456" y="3072"/>
              <a:ext cx="528" cy="0"/>
            </a:xfrm>
            <a:prstGeom prst="line">
              <a:avLst/>
            </a:prstGeom>
            <a:noFill/>
            <a:ln w="19050">
              <a:solidFill>
                <a:srgbClr val="F0101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252" name="Text Box 35"/>
            <p:cNvSpPr txBox="1">
              <a:spLocks noChangeArrowheads="1"/>
            </p:cNvSpPr>
            <p:nvPr/>
          </p:nvSpPr>
          <p:spPr bwMode="auto">
            <a:xfrm>
              <a:off x="3984" y="2928"/>
              <a:ext cx="1440" cy="211"/>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dirty="0">
                  <a:solidFill>
                    <a:srgbClr val="F01010"/>
                  </a:solidFill>
                  <a:latin typeface="Verdana" charset="0"/>
                </a:rPr>
                <a:t>Fraudulent Link</a:t>
              </a:r>
            </a:p>
          </p:txBody>
        </p:sp>
      </p:grpSp>
      <p:grpSp>
        <p:nvGrpSpPr>
          <p:cNvPr id="3" name="Group 19"/>
          <p:cNvGrpSpPr>
            <a:grpSpLocks/>
          </p:cNvGrpSpPr>
          <p:nvPr/>
        </p:nvGrpSpPr>
        <p:grpSpPr bwMode="auto">
          <a:xfrm>
            <a:off x="0" y="447040"/>
            <a:ext cx="13077707" cy="1171152"/>
            <a:chOff x="0" y="165"/>
            <a:chExt cx="5781" cy="503"/>
          </a:xfrm>
        </p:grpSpPr>
        <p:sp>
          <p:nvSpPr>
            <p:cNvPr id="10260"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solidFill>
                    <a:srgbClr val="0000FF"/>
                  </a:solidFill>
                </a:rPr>
                <a:t>  </a:t>
              </a:r>
              <a:r>
                <a:rPr lang="en-US" sz="1900" dirty="0">
                  <a:solidFill>
                    <a:srgbClr val="0000FF"/>
                  </a:solidFill>
                </a:rPr>
                <a:t>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10261"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b="0" dirty="0" smtClean="0"/>
                <a:t>  Header </a:t>
              </a:r>
              <a:r>
                <a:rPr lang="en-US" sz="1900" b="0" dirty="0"/>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10262"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63" name="Text Box 23"/>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latin typeface="Arial" pitchFamily="34" charset="0"/>
                  <a:cs typeface="Arial" pitchFamily="34" charset="0"/>
                </a:rPr>
                <a:t> </a:t>
              </a:r>
              <a:r>
                <a:rPr lang="en-US" sz="1900" dirty="0" smtClean="0">
                  <a:latin typeface="Arial" pitchFamily="34" charset="0"/>
                  <a:cs typeface="Arial" pitchFamily="34" charset="0"/>
                </a:rPr>
                <a:t> Results</a:t>
              </a:r>
            </a:p>
            <a:p>
              <a:pPr>
                <a:lnSpc>
                  <a:spcPct val="120000"/>
                </a:lnSpc>
                <a:buFontTx/>
                <a:buChar char="•"/>
              </a:pPr>
              <a:r>
                <a:rPr lang="en-US" sz="1900" dirty="0" smtClean="0">
                  <a:latin typeface="Arial" pitchFamily="34" charset="0"/>
                  <a:cs typeface="Arial" pitchFamily="34" charset="0"/>
                </a:rPr>
                <a:t>  </a:t>
              </a:r>
              <a:r>
                <a:rPr lang="en-US" sz="1900" dirty="0">
                  <a:latin typeface="Arial" pitchFamily="34" charset="0"/>
                  <a:cs typeface="Arial" pitchFamily="34" charset="0"/>
                </a:rPr>
                <a:t>Related Work</a:t>
              </a:r>
            </a:p>
            <a:p>
              <a:pPr>
                <a:lnSpc>
                  <a:spcPct val="120000"/>
                </a:lnSpc>
                <a:buFontTx/>
                <a:buChar char="•"/>
              </a:pPr>
              <a:r>
                <a:rPr lang="en-US" sz="1900" dirty="0">
                  <a:latin typeface="Arial" pitchFamily="34" charset="0"/>
                  <a:cs typeface="Arial" pitchFamily="34" charset="0"/>
                </a:rPr>
                <a:t>  Conclusion &amp; Future Work</a:t>
              </a:r>
            </a:p>
          </p:txBody>
        </p:sp>
      </p:grpSp>
      <p:sp>
        <p:nvSpPr>
          <p:cNvPr id="10264" name="Text Box 24"/>
          <p:cNvSpPr txBox="1">
            <a:spLocks noChangeArrowheads="1"/>
          </p:cNvSpPr>
          <p:nvPr/>
        </p:nvSpPr>
        <p:spPr bwMode="auto">
          <a:xfrm>
            <a:off x="10066735" y="2570481"/>
            <a:ext cx="2444918" cy="14720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1930" tIns="65965" rIns="131930" bIns="65965">
            <a:spAutoFit/>
          </a:bodyPr>
          <a:lstStyle/>
          <a:p>
            <a:pPr>
              <a:lnSpc>
                <a:spcPct val="150000"/>
              </a:lnSpc>
            </a:pPr>
            <a:r>
              <a:rPr lang="en-US" sz="2900" dirty="0">
                <a:solidFill>
                  <a:srgbClr val="0000FF"/>
                </a:solidFill>
              </a:rPr>
              <a:t>Example </a:t>
            </a:r>
          </a:p>
          <a:p>
            <a:pPr>
              <a:lnSpc>
                <a:spcPct val="150000"/>
              </a:lnSpc>
            </a:pPr>
            <a:r>
              <a:rPr lang="en-US" sz="2900" dirty="0">
                <a:solidFill>
                  <a:srgbClr val="0000FF"/>
                </a:solidFill>
              </a:rPr>
              <a:t>Phishing Email</a:t>
            </a:r>
          </a:p>
        </p:txBody>
      </p:sp>
      <p:pic>
        <p:nvPicPr>
          <p:cNvPr id="16" name="Picture 15" descr="cslogo_sm.png"/>
          <p:cNvPicPr>
            <a:picLocks noChangeAspect="1"/>
          </p:cNvPicPr>
          <p:nvPr/>
        </p:nvPicPr>
        <p:blipFill>
          <a:blip r:embed="rId3"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679564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1371600"/>
            <a:ext cx="9601200" cy="3693319"/>
          </a:xfrm>
          <a:prstGeom prst="rect">
            <a:avLst/>
          </a:prstGeom>
          <a:noFill/>
        </p:spPr>
        <p:txBody>
          <a:bodyPr wrap="square" rtlCol="0">
            <a:spAutoFit/>
          </a:bodyPr>
          <a:lstStyle/>
          <a:p>
            <a:r>
              <a:rPr lang="en-US" dirty="0" smtClean="0">
                <a:latin typeface="Book Antiqua" pitchFamily="18" charset="0"/>
                <a:cs typeface="Arabic Typesetting" pitchFamily="66" charset="-78"/>
              </a:rPr>
              <a:t>“To achieve a secure system, </a:t>
            </a:r>
          </a:p>
          <a:p>
            <a:endParaRPr lang="en-US" dirty="0" smtClean="0">
              <a:latin typeface="Book Antiqua" pitchFamily="18" charset="0"/>
              <a:cs typeface="Arabic Typesetting" pitchFamily="66" charset="-78"/>
            </a:endParaRPr>
          </a:p>
          <a:p>
            <a:r>
              <a:rPr lang="en-US" dirty="0" smtClean="0">
                <a:latin typeface="Book Antiqua" pitchFamily="18" charset="0"/>
                <a:cs typeface="Arabic Typesetting" pitchFamily="66" charset="-78"/>
              </a:rPr>
              <a:t>security must be integrated into every component,</a:t>
            </a:r>
          </a:p>
          <a:p>
            <a:endParaRPr lang="en-US" dirty="0" smtClean="0">
              <a:latin typeface="Book Antiqua" pitchFamily="18" charset="0"/>
              <a:cs typeface="Arabic Typesetting" pitchFamily="66" charset="-78"/>
            </a:endParaRPr>
          </a:p>
          <a:p>
            <a:r>
              <a:rPr lang="en-US" dirty="0" smtClean="0">
                <a:latin typeface="Book Antiqua" pitchFamily="18" charset="0"/>
                <a:cs typeface="Arabic Typesetting" pitchFamily="66" charset="-78"/>
              </a:rPr>
              <a:t>since components designed without security can become a point of attack.”</a:t>
            </a:r>
          </a:p>
          <a:p>
            <a:endParaRPr lang="en-US" dirty="0" smtClean="0">
              <a:latin typeface="Book Antiqua" pitchFamily="18" charset="0"/>
              <a:cs typeface="Arabic Typesetting" pitchFamily="66" charset="-78"/>
            </a:endParaRPr>
          </a:p>
          <a:p>
            <a:r>
              <a:rPr lang="en-US" dirty="0" smtClean="0">
                <a:latin typeface="Book Antiqua" pitchFamily="18" charset="0"/>
                <a:cs typeface="Arabic Typesetting" pitchFamily="66" charset="-78"/>
              </a:rPr>
              <a:t>			[</a:t>
            </a:r>
            <a:r>
              <a:rPr lang="en-US" dirty="0" err="1" smtClean="0">
                <a:latin typeface="Book Antiqua" pitchFamily="18" charset="0"/>
                <a:cs typeface="Arabic Typesetting" pitchFamily="66" charset="-78"/>
              </a:rPr>
              <a:t>Perrig</a:t>
            </a:r>
            <a:r>
              <a:rPr lang="en-US" dirty="0" smtClean="0">
                <a:latin typeface="Book Antiqua" pitchFamily="18" charset="0"/>
                <a:cs typeface="Arabic Typesetting" pitchFamily="66" charset="-78"/>
              </a:rPr>
              <a:t>, </a:t>
            </a:r>
            <a:r>
              <a:rPr lang="en-US" dirty="0" err="1" smtClean="0">
                <a:latin typeface="Book Antiqua" pitchFamily="18" charset="0"/>
                <a:cs typeface="Arabic Typesetting" pitchFamily="66" charset="-78"/>
              </a:rPr>
              <a:t>Stankovic</a:t>
            </a:r>
            <a:r>
              <a:rPr lang="en-US" dirty="0" smtClean="0">
                <a:latin typeface="Book Antiqua" pitchFamily="18" charset="0"/>
                <a:cs typeface="Arabic Typesetting" pitchFamily="66" charset="-78"/>
              </a:rPr>
              <a:t>, Johnson – 2004]</a:t>
            </a:r>
          </a:p>
          <a:p>
            <a:endParaRPr lang="en-US" dirty="0" smtClean="0">
              <a:latin typeface="Book Antiqua" pitchFamily="18" charset="0"/>
              <a:cs typeface="Arabic Typesetting" pitchFamily="66" charset="-78"/>
            </a:endParaRPr>
          </a:p>
        </p:txBody>
      </p:sp>
      <p:sp>
        <p:nvSpPr>
          <p:cNvPr id="3" name="TextBox 2"/>
          <p:cNvSpPr txBox="1"/>
          <p:nvPr/>
        </p:nvSpPr>
        <p:spPr>
          <a:xfrm>
            <a:off x="1485900" y="5486400"/>
            <a:ext cx="9677400" cy="492443"/>
          </a:xfrm>
          <a:prstGeom prst="rect">
            <a:avLst/>
          </a:prstGeom>
          <a:noFill/>
        </p:spPr>
        <p:txBody>
          <a:bodyPr wrap="square" rtlCol="0">
            <a:spAutoFit/>
          </a:bodyPr>
          <a:lstStyle/>
          <a:p>
            <a:r>
              <a:rPr lang="en-US" dirty="0" smtClean="0">
                <a:latin typeface="Book Antiqua" pitchFamily="18" charset="0"/>
                <a:cs typeface="Arabic Typesetting" pitchFamily="66" charset="-78"/>
              </a:rPr>
              <a:t>From Day One!</a:t>
            </a:r>
          </a:p>
        </p:txBody>
      </p:sp>
      <p:sp>
        <p:nvSpPr>
          <p:cNvPr id="4" name="TextBox 3"/>
          <p:cNvSpPr txBox="1"/>
          <p:nvPr/>
        </p:nvSpPr>
        <p:spPr>
          <a:xfrm>
            <a:off x="1562100" y="6781800"/>
            <a:ext cx="9220200" cy="1292662"/>
          </a:xfrm>
          <a:prstGeom prst="rect">
            <a:avLst/>
          </a:prstGeom>
          <a:noFill/>
        </p:spPr>
        <p:txBody>
          <a:bodyPr wrap="square" rtlCol="0">
            <a:spAutoFit/>
          </a:bodyPr>
          <a:lstStyle/>
          <a:p>
            <a:r>
              <a:rPr lang="en-US" dirty="0" smtClean="0">
                <a:latin typeface="Book Antiqua" pitchFamily="18" charset="0"/>
                <a:cs typeface="Arabic Typesetting" pitchFamily="66" charset="-78"/>
              </a:rPr>
              <a:t>“… and he is skillful in defense whose opponent does not know what to attack.”                </a:t>
            </a:r>
          </a:p>
          <a:p>
            <a:r>
              <a:rPr lang="en-US" dirty="0" smtClean="0"/>
              <a:t>				[Sun Tzu, The Art of War]</a:t>
            </a:r>
            <a:endParaRPr lang="en-US" dirty="0"/>
          </a:p>
        </p:txBody>
      </p:sp>
      <p:pic>
        <p:nvPicPr>
          <p:cNvPr id="7" name="Picture 6"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76401"/>
            <a:ext cx="9989820" cy="8060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9" name="Rectangle 6"/>
          <p:cNvSpPr>
            <a:spLocks noChangeArrowheads="1"/>
          </p:cNvSpPr>
          <p:nvPr/>
        </p:nvSpPr>
        <p:spPr bwMode="auto">
          <a:xfrm>
            <a:off x="343852" y="8512387"/>
            <a:ext cx="7691438" cy="521547"/>
          </a:xfrm>
          <a:prstGeom prst="rect">
            <a:avLst/>
          </a:prstGeom>
          <a:noFill/>
          <a:ln w="25400">
            <a:solidFill>
              <a:srgbClr val="F01010"/>
            </a:solidFill>
            <a:miter lim="800000"/>
            <a:headEnd/>
            <a:tailEnd/>
          </a:ln>
          <a:extLst>
            <a:ext uri="{909E8E84-426E-40dd-AFC4-6F175D3DCCD1}">
              <a14:hiddenFill xmlns="" xmlns:a14="http://schemas.microsoft.com/office/drawing/2010/main">
                <a:solidFill>
                  <a:srgbClr val="FFFFFF"/>
                </a:solidFill>
              </a14:hiddenFill>
            </a:ext>
          </a:extLst>
        </p:spPr>
        <p:txBody>
          <a:bodyPr wrap="none" lIns="131930" tIns="65965" rIns="131930" bIns="65965" anchor="ctr"/>
          <a:lstStyle/>
          <a:p>
            <a:endParaRPr lang="en-US"/>
          </a:p>
        </p:txBody>
      </p:sp>
      <p:sp>
        <p:nvSpPr>
          <p:cNvPr id="11270" name="Oval 7"/>
          <p:cNvSpPr>
            <a:spLocks noChangeArrowheads="1"/>
          </p:cNvSpPr>
          <p:nvPr/>
        </p:nvSpPr>
        <p:spPr bwMode="auto">
          <a:xfrm>
            <a:off x="977265" y="1601894"/>
            <a:ext cx="3033594" cy="458682"/>
          </a:xfrm>
          <a:prstGeom prst="ellipse">
            <a:avLst/>
          </a:prstGeom>
          <a:noFill/>
          <a:ln w="31750">
            <a:solidFill>
              <a:srgbClr val="F01010"/>
            </a:solidFill>
            <a:round/>
            <a:headEnd/>
            <a:tailEnd/>
          </a:ln>
          <a:extLst>
            <a:ext uri="{909E8E84-426E-40dd-AFC4-6F175D3DCCD1}">
              <a14:hiddenFill xmlns="" xmlns:a14="http://schemas.microsoft.com/office/drawing/2010/main">
                <a:solidFill>
                  <a:srgbClr val="FFFFFF"/>
                </a:solidFill>
              </a14:hiddenFill>
            </a:ext>
          </a:extLst>
        </p:spPr>
        <p:txBody>
          <a:bodyPr wrap="none" lIns="131930" tIns="65965" rIns="131930" bIns="65965" anchor="ctr"/>
          <a:lstStyle/>
          <a:p>
            <a:pPr algn="ctr"/>
            <a:endParaRPr lang="en-US" b="0">
              <a:latin typeface="Verdana" charset="0"/>
            </a:endParaRPr>
          </a:p>
        </p:txBody>
      </p:sp>
      <p:grpSp>
        <p:nvGrpSpPr>
          <p:cNvPr id="2" name="Group 15"/>
          <p:cNvGrpSpPr>
            <a:grpSpLocks/>
          </p:cNvGrpSpPr>
          <p:nvPr/>
        </p:nvGrpSpPr>
        <p:grpSpPr bwMode="auto">
          <a:xfrm>
            <a:off x="7658100" y="8610600"/>
            <a:ext cx="4234815" cy="493606"/>
            <a:chOff x="3456" y="2928"/>
            <a:chExt cx="1968" cy="212"/>
          </a:xfrm>
        </p:grpSpPr>
        <p:sp>
          <p:nvSpPr>
            <p:cNvPr id="11276" name="Line 16"/>
            <p:cNvSpPr>
              <a:spLocks noChangeShapeType="1"/>
            </p:cNvSpPr>
            <p:nvPr/>
          </p:nvSpPr>
          <p:spPr bwMode="auto">
            <a:xfrm flipH="1">
              <a:off x="3456" y="3072"/>
              <a:ext cx="528" cy="0"/>
            </a:xfrm>
            <a:prstGeom prst="line">
              <a:avLst/>
            </a:prstGeom>
            <a:noFill/>
            <a:ln w="19050">
              <a:solidFill>
                <a:srgbClr val="F0101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1277" name="Text Box 17"/>
            <p:cNvSpPr txBox="1">
              <a:spLocks noChangeArrowheads="1"/>
            </p:cNvSpPr>
            <p:nvPr/>
          </p:nvSpPr>
          <p:spPr bwMode="auto">
            <a:xfrm>
              <a:off x="3984" y="2928"/>
              <a:ext cx="1440" cy="212"/>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b="0" dirty="0">
                  <a:solidFill>
                    <a:srgbClr val="F01010"/>
                  </a:solidFill>
                  <a:latin typeface="Verdana" charset="0"/>
                </a:rPr>
                <a:t>Fraudulent Link</a:t>
              </a:r>
            </a:p>
          </p:txBody>
        </p:sp>
      </p:grpSp>
      <p:grpSp>
        <p:nvGrpSpPr>
          <p:cNvPr id="3" name="Group 20"/>
          <p:cNvGrpSpPr>
            <a:grpSpLocks/>
          </p:cNvGrpSpPr>
          <p:nvPr/>
        </p:nvGrpSpPr>
        <p:grpSpPr bwMode="auto">
          <a:xfrm>
            <a:off x="0" y="447040"/>
            <a:ext cx="13077707" cy="1171152"/>
            <a:chOff x="0" y="165"/>
            <a:chExt cx="5781" cy="503"/>
          </a:xfrm>
        </p:grpSpPr>
        <p:sp>
          <p:nvSpPr>
            <p:cNvPr id="11285"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solidFill>
                    <a:srgbClr val="0000FF"/>
                  </a:solidFill>
                </a:rPr>
                <a:t>  </a:t>
              </a:r>
              <a:r>
                <a:rPr lang="en-US" sz="1900" dirty="0">
                  <a:solidFill>
                    <a:srgbClr val="0000FF"/>
                  </a:solidFill>
                </a:rPr>
                <a:t>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11286"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b="0" dirty="0" smtClean="0"/>
                <a:t>  Header </a:t>
              </a:r>
              <a:r>
                <a:rPr lang="en-US" sz="1900" b="0" dirty="0"/>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11287"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88" name="Text Box 24"/>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latin typeface="Arial" pitchFamily="34" charset="0"/>
                  <a:cs typeface="Arial" pitchFamily="34" charset="0"/>
                </a:rPr>
                <a:t> </a:t>
              </a:r>
              <a:r>
                <a:rPr lang="en-US" sz="1900" dirty="0" smtClean="0">
                  <a:latin typeface="Arial" pitchFamily="34" charset="0"/>
                  <a:cs typeface="Arial" pitchFamily="34" charset="0"/>
                </a:rPr>
                <a:t> Results</a:t>
              </a:r>
            </a:p>
            <a:p>
              <a:pPr>
                <a:lnSpc>
                  <a:spcPct val="120000"/>
                </a:lnSpc>
                <a:buFontTx/>
                <a:buChar char="•"/>
              </a:pPr>
              <a:r>
                <a:rPr lang="en-US" sz="1900" dirty="0" smtClean="0">
                  <a:latin typeface="Arial" pitchFamily="34" charset="0"/>
                  <a:cs typeface="Arial" pitchFamily="34" charset="0"/>
                </a:rPr>
                <a:t>  </a:t>
              </a:r>
              <a:r>
                <a:rPr lang="en-US" sz="1900" dirty="0">
                  <a:latin typeface="Arial" pitchFamily="34" charset="0"/>
                  <a:cs typeface="Arial" pitchFamily="34" charset="0"/>
                </a:rPr>
                <a:t>Related Work</a:t>
              </a:r>
            </a:p>
            <a:p>
              <a:pPr>
                <a:lnSpc>
                  <a:spcPct val="120000"/>
                </a:lnSpc>
                <a:buFontTx/>
                <a:buChar char="•"/>
              </a:pPr>
              <a:r>
                <a:rPr lang="en-US" sz="1900" dirty="0">
                  <a:latin typeface="Arial" pitchFamily="34" charset="0"/>
                  <a:cs typeface="Arial" pitchFamily="34" charset="0"/>
                </a:rPr>
                <a:t>  Conclusion &amp; Future Work</a:t>
              </a:r>
            </a:p>
          </p:txBody>
        </p:sp>
      </p:grpSp>
      <p:sp>
        <p:nvSpPr>
          <p:cNvPr id="11290" name="Text Box 26"/>
          <p:cNvSpPr txBox="1">
            <a:spLocks noChangeArrowheads="1"/>
          </p:cNvSpPr>
          <p:nvPr/>
        </p:nvSpPr>
        <p:spPr bwMode="auto">
          <a:xfrm>
            <a:off x="10066735" y="2570481"/>
            <a:ext cx="2444918" cy="14720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1930" tIns="65965" rIns="131930" bIns="65965">
            <a:spAutoFit/>
          </a:bodyPr>
          <a:lstStyle/>
          <a:p>
            <a:pPr>
              <a:lnSpc>
                <a:spcPct val="150000"/>
              </a:lnSpc>
            </a:pPr>
            <a:r>
              <a:rPr lang="en-US" sz="2900" dirty="0">
                <a:solidFill>
                  <a:srgbClr val="0000FF"/>
                </a:solidFill>
              </a:rPr>
              <a:t>Example </a:t>
            </a:r>
          </a:p>
          <a:p>
            <a:pPr>
              <a:lnSpc>
                <a:spcPct val="150000"/>
              </a:lnSpc>
            </a:pPr>
            <a:r>
              <a:rPr lang="en-US" sz="2900" dirty="0">
                <a:solidFill>
                  <a:srgbClr val="0000FF"/>
                </a:solidFill>
              </a:rPr>
              <a:t>Phishing Email</a:t>
            </a:r>
          </a:p>
        </p:txBody>
      </p:sp>
      <p:pic>
        <p:nvPicPr>
          <p:cNvPr id="16" name="Picture 15" descr="cslogo_sm.png"/>
          <p:cNvPicPr>
            <a:picLocks noChangeAspect="1"/>
          </p:cNvPicPr>
          <p:nvPr/>
        </p:nvPicPr>
        <p:blipFill>
          <a:blip r:embed="rId3"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937136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8"/>
          <p:cNvSpPr>
            <a:spLocks noChangeArrowheads="1"/>
          </p:cNvSpPr>
          <p:nvPr/>
        </p:nvSpPr>
        <p:spPr bwMode="auto">
          <a:xfrm>
            <a:off x="6297930" y="2346961"/>
            <a:ext cx="6080760" cy="6638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lstStyle/>
          <a:p>
            <a:pPr marL="494736" indent="-494736">
              <a:spcBef>
                <a:spcPct val="20000"/>
              </a:spcBef>
              <a:buFontTx/>
              <a:buChar char="•"/>
            </a:pPr>
            <a:r>
              <a:rPr lang="en-US" b="0" dirty="0"/>
              <a:t>H1 2011 data obtained from Anti Phishing Working Group (APWG)</a:t>
            </a:r>
          </a:p>
          <a:p>
            <a:pPr marL="494736" indent="-494736">
              <a:spcBef>
                <a:spcPct val="20000"/>
              </a:spcBef>
            </a:pPr>
            <a:r>
              <a:rPr lang="en-US" b="0" dirty="0"/>
              <a:t> </a:t>
            </a:r>
          </a:p>
          <a:p>
            <a:pPr marL="1071928" lvl="1" indent="-412280">
              <a:spcBef>
                <a:spcPct val="20000"/>
              </a:spcBef>
              <a:buFontTx/>
              <a:buChar char="–"/>
            </a:pPr>
            <a:endParaRPr lang="en-US" sz="2300" dirty="0"/>
          </a:p>
          <a:p>
            <a:pPr marL="494736" indent="-494736">
              <a:spcBef>
                <a:spcPct val="20000"/>
              </a:spcBef>
              <a:buFontTx/>
              <a:buChar char="•"/>
            </a:pPr>
            <a:endParaRPr lang="en-US" b="0" dirty="0"/>
          </a:p>
          <a:p>
            <a:pPr marL="494736" indent="-494736">
              <a:buFontTx/>
              <a:buChar char="•"/>
            </a:pPr>
            <a:endParaRPr lang="en-US" b="0" dirty="0"/>
          </a:p>
        </p:txBody>
      </p:sp>
      <p:grpSp>
        <p:nvGrpSpPr>
          <p:cNvPr id="2" name="Group 15"/>
          <p:cNvGrpSpPr>
            <a:grpSpLocks/>
          </p:cNvGrpSpPr>
          <p:nvPr/>
        </p:nvGrpSpPr>
        <p:grpSpPr bwMode="auto">
          <a:xfrm>
            <a:off x="0" y="447040"/>
            <a:ext cx="13077707" cy="1171152"/>
            <a:chOff x="0" y="165"/>
            <a:chExt cx="5781" cy="503"/>
          </a:xfrm>
        </p:grpSpPr>
        <p:sp>
          <p:nvSpPr>
            <p:cNvPr id="12304"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dirty="0">
                  <a:solidFill>
                    <a:srgbClr val="0000FF"/>
                  </a:solidFill>
                </a:rPr>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12305"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b="0" dirty="0" smtClean="0"/>
                <a:t>  Header </a:t>
              </a:r>
              <a:r>
                <a:rPr lang="en-US" sz="1900" b="0" dirty="0"/>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12306"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307" name="Text Box 19"/>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latin typeface="Arial" pitchFamily="34" charset="0"/>
                  <a:cs typeface="Arial" pitchFamily="34" charset="0"/>
                </a:rPr>
                <a:t>  </a:t>
              </a:r>
              <a:r>
                <a:rPr lang="en-US" sz="1900" dirty="0" smtClean="0">
                  <a:latin typeface="Arial" pitchFamily="34" charset="0"/>
                  <a:cs typeface="Arial" pitchFamily="34" charset="0"/>
                </a:rPr>
                <a:t>Results</a:t>
              </a:r>
            </a:p>
            <a:p>
              <a:pPr>
                <a:lnSpc>
                  <a:spcPct val="120000"/>
                </a:lnSpc>
                <a:buFontTx/>
                <a:buChar char="•"/>
              </a:pPr>
              <a:r>
                <a:rPr lang="en-US" sz="1900" dirty="0" smtClean="0">
                  <a:latin typeface="Arial" pitchFamily="34" charset="0"/>
                  <a:cs typeface="Arial" pitchFamily="34" charset="0"/>
                </a:rPr>
                <a:t>  Related </a:t>
              </a:r>
              <a:r>
                <a:rPr lang="en-US" sz="1900" dirty="0">
                  <a:latin typeface="Arial" pitchFamily="34" charset="0"/>
                  <a:cs typeface="Arial" pitchFamily="34" charset="0"/>
                </a:rPr>
                <a:t>Work</a:t>
              </a:r>
            </a:p>
            <a:p>
              <a:pPr>
                <a:lnSpc>
                  <a:spcPct val="120000"/>
                </a:lnSpc>
                <a:buFontTx/>
                <a:buChar char="•"/>
              </a:pPr>
              <a:r>
                <a:rPr lang="en-US" sz="1900" dirty="0">
                  <a:latin typeface="Arial" pitchFamily="34" charset="0"/>
                  <a:cs typeface="Arial" pitchFamily="34" charset="0"/>
                </a:rPr>
                <a:t>  Conclusion &amp; Future Work</a:t>
              </a:r>
            </a:p>
          </p:txBody>
        </p:sp>
      </p:grpSp>
      <p:pic>
        <p:nvPicPr>
          <p:cNvPr id="12308" name="Picture 17" descr="unique phishing sites H1 20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5755" y="5476241"/>
            <a:ext cx="5755005" cy="3685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09" name="Picture 18" descr="unique phishing emails H1 20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7658" y="1788161"/>
            <a:ext cx="5863590" cy="370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cslogo_sm.png"/>
          <p:cNvPicPr>
            <a:picLocks noChangeAspect="1"/>
          </p:cNvPicPr>
          <p:nvPr/>
        </p:nvPicPr>
        <p:blipFill>
          <a:blip r:embed="rId5"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669866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7" descr="unique phishing sites H1 20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5755" y="5476241"/>
            <a:ext cx="5755005" cy="3685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5" name="Picture 18" descr="unique phishing emails H1 20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7658" y="1788161"/>
            <a:ext cx="5863590" cy="370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6" name="Rectangle 38"/>
          <p:cNvSpPr>
            <a:spLocks noChangeArrowheads="1"/>
          </p:cNvSpPr>
          <p:nvPr/>
        </p:nvSpPr>
        <p:spPr bwMode="auto">
          <a:xfrm>
            <a:off x="6297930" y="2346961"/>
            <a:ext cx="6080760" cy="6638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lstStyle/>
          <a:p>
            <a:pPr marL="494736" indent="-494736">
              <a:spcBef>
                <a:spcPct val="20000"/>
              </a:spcBef>
              <a:buFontTx/>
              <a:buChar char="•"/>
            </a:pPr>
            <a:r>
              <a:rPr lang="en-US" b="0" dirty="0"/>
              <a:t>H1 2011 data obtained from Anti Phishing Working Group (APWG)</a:t>
            </a:r>
          </a:p>
          <a:p>
            <a:pPr marL="494736" indent="-494736">
              <a:spcBef>
                <a:spcPct val="20000"/>
              </a:spcBef>
            </a:pPr>
            <a:r>
              <a:rPr lang="en-US" b="0" dirty="0"/>
              <a:t> </a:t>
            </a:r>
          </a:p>
          <a:p>
            <a:pPr marL="494736" indent="-494736">
              <a:spcBef>
                <a:spcPct val="20000"/>
              </a:spcBef>
              <a:buFontTx/>
              <a:buChar char="•"/>
            </a:pPr>
            <a:r>
              <a:rPr lang="en-US" b="0" dirty="0"/>
              <a:t>Estimated losses = </a:t>
            </a:r>
            <a:r>
              <a:rPr lang="en-US" dirty="0">
                <a:solidFill>
                  <a:srgbClr val="FF0000"/>
                </a:solidFill>
              </a:rPr>
              <a:t>$520 M</a:t>
            </a:r>
          </a:p>
          <a:p>
            <a:pPr marL="1071928" lvl="1" indent="-412280">
              <a:spcBef>
                <a:spcPct val="20000"/>
              </a:spcBef>
              <a:buFontTx/>
              <a:buChar char="–"/>
            </a:pPr>
            <a:r>
              <a:rPr lang="en-US" sz="2300" dirty="0"/>
              <a:t>Assessed by EMC Corporation</a:t>
            </a:r>
          </a:p>
          <a:p>
            <a:pPr marL="1071928" lvl="1" indent="-412280">
              <a:spcBef>
                <a:spcPct val="20000"/>
              </a:spcBef>
              <a:buFontTx/>
              <a:buChar char="–"/>
            </a:pPr>
            <a:endParaRPr lang="en-US" sz="2300" dirty="0"/>
          </a:p>
          <a:p>
            <a:pPr marL="494736" indent="-494736">
              <a:spcBef>
                <a:spcPct val="20000"/>
              </a:spcBef>
              <a:buFontTx/>
              <a:buChar char="•"/>
            </a:pPr>
            <a:endParaRPr lang="en-US" b="0" dirty="0"/>
          </a:p>
          <a:p>
            <a:pPr marL="494736" indent="-494736">
              <a:buFontTx/>
              <a:buChar char="•"/>
            </a:pPr>
            <a:endParaRPr lang="en-US" b="0" dirty="0"/>
          </a:p>
        </p:txBody>
      </p:sp>
      <p:grpSp>
        <p:nvGrpSpPr>
          <p:cNvPr id="2" name="Group 15"/>
          <p:cNvGrpSpPr>
            <a:grpSpLocks/>
          </p:cNvGrpSpPr>
          <p:nvPr/>
        </p:nvGrpSpPr>
        <p:grpSpPr bwMode="auto">
          <a:xfrm>
            <a:off x="0" y="447040"/>
            <a:ext cx="13077707" cy="1171152"/>
            <a:chOff x="0" y="165"/>
            <a:chExt cx="5781" cy="503"/>
          </a:xfrm>
        </p:grpSpPr>
        <p:sp>
          <p:nvSpPr>
            <p:cNvPr id="44048"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dirty="0">
                  <a:solidFill>
                    <a:srgbClr val="0000FF"/>
                  </a:solidFill>
                </a:rPr>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44049"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b="0" dirty="0" smtClean="0"/>
                <a:t>  Header </a:t>
              </a:r>
              <a:r>
                <a:rPr lang="en-US" sz="1900" b="0" dirty="0"/>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44050"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4051" name="Text Box 19"/>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latin typeface="Arial" pitchFamily="34" charset="0"/>
                  <a:cs typeface="Arial" pitchFamily="34" charset="0"/>
                </a:rPr>
                <a:t>  </a:t>
              </a:r>
              <a:r>
                <a:rPr lang="en-US" sz="1900" dirty="0" smtClean="0">
                  <a:latin typeface="Arial" pitchFamily="34" charset="0"/>
                  <a:cs typeface="Arial" pitchFamily="34" charset="0"/>
                </a:rPr>
                <a:t>Results</a:t>
              </a:r>
            </a:p>
            <a:p>
              <a:pPr>
                <a:lnSpc>
                  <a:spcPct val="120000"/>
                </a:lnSpc>
                <a:buFontTx/>
                <a:buChar char="•"/>
              </a:pPr>
              <a:r>
                <a:rPr lang="en-US" sz="1900" dirty="0" smtClean="0">
                  <a:latin typeface="Arial" pitchFamily="34" charset="0"/>
                  <a:cs typeface="Arial" pitchFamily="34" charset="0"/>
                </a:rPr>
                <a:t>  Related </a:t>
              </a:r>
              <a:r>
                <a:rPr lang="en-US" sz="1900" dirty="0">
                  <a:latin typeface="Arial" pitchFamily="34" charset="0"/>
                  <a:cs typeface="Arial" pitchFamily="34" charset="0"/>
                </a:rPr>
                <a:t>Work</a:t>
              </a:r>
            </a:p>
            <a:p>
              <a:pPr>
                <a:lnSpc>
                  <a:spcPct val="120000"/>
                </a:lnSpc>
                <a:buFontTx/>
                <a:buChar char="•"/>
              </a:pPr>
              <a:r>
                <a:rPr lang="en-US" sz="1900" dirty="0">
                  <a:latin typeface="Arial" pitchFamily="34" charset="0"/>
                  <a:cs typeface="Arial" pitchFamily="34" charset="0"/>
                </a:rPr>
                <a:t>  Conclusion &amp; Future Work</a:t>
              </a:r>
            </a:p>
          </p:txBody>
        </p:sp>
      </p:grpSp>
      <p:pic>
        <p:nvPicPr>
          <p:cNvPr id="12" name="Picture 11" descr="cslogo_sm.png"/>
          <p:cNvPicPr>
            <a:picLocks noChangeAspect="1"/>
          </p:cNvPicPr>
          <p:nvPr/>
        </p:nvPicPr>
        <p:blipFill>
          <a:blip r:embed="rId5"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207151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34340" y="1229360"/>
            <a:ext cx="7709535" cy="7711440"/>
          </a:xfrm>
        </p:spPr>
        <p:txBody>
          <a:bodyPr/>
          <a:lstStyle/>
          <a:p>
            <a:pPr lvl="1" eaLnBrk="1" hangingPunct="1">
              <a:lnSpc>
                <a:spcPct val="90000"/>
              </a:lnSpc>
              <a:buFontTx/>
              <a:buNone/>
            </a:pPr>
            <a:endParaRPr lang="en-US" dirty="0">
              <a:latin typeface="Arial" charset="0"/>
              <a:cs typeface="Arial" charset="0"/>
            </a:endParaRPr>
          </a:p>
          <a:p>
            <a:pPr eaLnBrk="1" hangingPunct="1">
              <a:lnSpc>
                <a:spcPct val="90000"/>
              </a:lnSpc>
              <a:spcAft>
                <a:spcPct val="30000"/>
              </a:spcAft>
            </a:pPr>
            <a:r>
              <a:rPr lang="en-US" sz="2900" b="1" dirty="0" err="1" smtClean="0">
                <a:solidFill>
                  <a:srgbClr val="0000FF"/>
                </a:solidFill>
                <a:latin typeface="Arial" charset="0"/>
                <a:cs typeface="Arial" charset="0"/>
              </a:rPr>
              <a:t>PhishNet</a:t>
            </a:r>
            <a:r>
              <a:rPr lang="en-US" sz="2900" b="1" dirty="0" smtClean="0">
                <a:solidFill>
                  <a:srgbClr val="0000FF"/>
                </a:solidFill>
                <a:latin typeface="Arial" charset="0"/>
                <a:cs typeface="Arial" charset="0"/>
              </a:rPr>
              <a:t>-NLP </a:t>
            </a:r>
            <a:r>
              <a:rPr lang="en-US" sz="2900" b="1" dirty="0">
                <a:solidFill>
                  <a:srgbClr val="0000FF"/>
                </a:solidFill>
                <a:latin typeface="Arial" charset="0"/>
                <a:cs typeface="Arial" charset="0"/>
              </a:rPr>
              <a:t>– </a:t>
            </a:r>
            <a:r>
              <a:rPr lang="en-US" sz="2600" b="1" dirty="0">
                <a:solidFill>
                  <a:srgbClr val="0000FF"/>
                </a:solidFill>
                <a:latin typeface="Arial" charset="0"/>
                <a:cs typeface="Arial" charset="0"/>
              </a:rPr>
              <a:t>Our Implementation</a:t>
            </a:r>
          </a:p>
          <a:p>
            <a:pPr lvl="1" eaLnBrk="1" hangingPunct="1">
              <a:lnSpc>
                <a:spcPct val="90000"/>
              </a:lnSpc>
              <a:spcAft>
                <a:spcPct val="30000"/>
              </a:spcAft>
            </a:pPr>
            <a:r>
              <a:rPr lang="en-US" sz="2300" dirty="0" smtClean="0">
                <a:latin typeface="Arial" charset="0"/>
                <a:cs typeface="Arial" charset="0"/>
              </a:rPr>
              <a:t>Three </a:t>
            </a:r>
            <a:r>
              <a:rPr lang="en-US" sz="2300" dirty="0" err="1" smtClean="0">
                <a:latin typeface="Arial" charset="0"/>
                <a:cs typeface="Arial" charset="0"/>
              </a:rPr>
              <a:t>boolean</a:t>
            </a:r>
            <a:r>
              <a:rPr lang="en-US" sz="2300" dirty="0" smtClean="0">
                <a:latin typeface="Arial" charset="0"/>
                <a:cs typeface="Arial" charset="0"/>
              </a:rPr>
              <a:t> classifiers:</a:t>
            </a:r>
          </a:p>
          <a:p>
            <a:pPr lvl="2">
              <a:lnSpc>
                <a:spcPct val="90000"/>
              </a:lnSpc>
              <a:spcAft>
                <a:spcPct val="30000"/>
              </a:spcAft>
            </a:pPr>
            <a:r>
              <a:rPr lang="en-US" sz="2300" dirty="0" smtClean="0">
                <a:latin typeface="Arial" charset="0"/>
                <a:cs typeface="Arial" charset="0"/>
              </a:rPr>
              <a:t>Text Analysis</a:t>
            </a:r>
          </a:p>
          <a:p>
            <a:pPr lvl="2">
              <a:lnSpc>
                <a:spcPct val="90000"/>
              </a:lnSpc>
              <a:spcAft>
                <a:spcPct val="30000"/>
              </a:spcAft>
            </a:pPr>
            <a:r>
              <a:rPr lang="en-US" sz="2300" dirty="0" smtClean="0">
                <a:latin typeface="Arial" charset="0"/>
                <a:cs typeface="Arial" charset="0"/>
              </a:rPr>
              <a:t>Header </a:t>
            </a:r>
            <a:r>
              <a:rPr lang="en-US" sz="2300" dirty="0">
                <a:latin typeface="Arial" charset="0"/>
                <a:cs typeface="Arial" charset="0"/>
              </a:rPr>
              <a:t>Analysis </a:t>
            </a:r>
            <a:r>
              <a:rPr lang="en-US" sz="2300" dirty="0" smtClean="0">
                <a:latin typeface="Arial" charset="0"/>
                <a:cs typeface="Arial" charset="0"/>
              </a:rPr>
              <a:t>           </a:t>
            </a:r>
          </a:p>
          <a:p>
            <a:pPr lvl="2">
              <a:lnSpc>
                <a:spcPct val="90000"/>
              </a:lnSpc>
              <a:spcAft>
                <a:spcPct val="30000"/>
              </a:spcAft>
            </a:pPr>
            <a:r>
              <a:rPr lang="en-US" sz="2300" dirty="0" smtClean="0">
                <a:latin typeface="Arial" charset="0"/>
                <a:cs typeface="Arial" charset="0"/>
              </a:rPr>
              <a:t> </a:t>
            </a:r>
            <a:r>
              <a:rPr lang="en-US" sz="2300" dirty="0">
                <a:latin typeface="Arial" charset="0"/>
                <a:cs typeface="Arial" charset="0"/>
              </a:rPr>
              <a:t>Link Analysis </a:t>
            </a:r>
          </a:p>
          <a:p>
            <a:pPr lvl="1" eaLnBrk="1" hangingPunct="1">
              <a:lnSpc>
                <a:spcPct val="90000"/>
              </a:lnSpc>
              <a:spcAft>
                <a:spcPct val="30000"/>
              </a:spcAft>
            </a:pPr>
            <a:r>
              <a:rPr lang="en-US" sz="2300" dirty="0">
                <a:latin typeface="Arial" charset="0"/>
                <a:cs typeface="Arial" charset="0"/>
              </a:rPr>
              <a:t>Combines results from each </a:t>
            </a:r>
            <a:r>
              <a:rPr lang="en-US" sz="2300" dirty="0" smtClean="0">
                <a:latin typeface="Arial" charset="0"/>
                <a:cs typeface="Arial" charset="0"/>
              </a:rPr>
              <a:t>classifier </a:t>
            </a:r>
            <a:r>
              <a:rPr lang="en-US" sz="2300" dirty="0">
                <a:latin typeface="Arial" charset="0"/>
                <a:cs typeface="Arial" charset="0"/>
              </a:rPr>
              <a:t>to decide if email is phishing</a:t>
            </a:r>
          </a:p>
          <a:p>
            <a:pPr lvl="1">
              <a:lnSpc>
                <a:spcPct val="90000"/>
              </a:lnSpc>
              <a:spcAft>
                <a:spcPct val="30000"/>
              </a:spcAft>
            </a:pPr>
            <a:r>
              <a:rPr lang="en-US" sz="2300" dirty="0">
                <a:latin typeface="Arial" charset="0"/>
                <a:cs typeface="Arial" charset="0"/>
              </a:rPr>
              <a:t>Analyzes emails before reaching mailbox to prevent attack by spywares and </a:t>
            </a:r>
            <a:r>
              <a:rPr lang="en-US" sz="2300" dirty="0" err="1">
                <a:latin typeface="Arial" charset="0"/>
                <a:cs typeface="Arial" charset="0"/>
              </a:rPr>
              <a:t>trojans</a:t>
            </a:r>
            <a:endParaRPr lang="en-US" sz="2300" dirty="0">
              <a:latin typeface="Arial" charset="0"/>
              <a:cs typeface="Arial" charset="0"/>
            </a:endParaRPr>
          </a:p>
          <a:p>
            <a:pPr lvl="1">
              <a:lnSpc>
                <a:spcPct val="90000"/>
              </a:lnSpc>
              <a:spcAft>
                <a:spcPct val="30000"/>
              </a:spcAft>
            </a:pPr>
            <a:r>
              <a:rPr lang="en-US" sz="2300" dirty="0">
                <a:latin typeface="Arial" charset="0"/>
                <a:cs typeface="Arial" charset="0"/>
              </a:rPr>
              <a:t>Use contextual information of links for efficiency</a:t>
            </a:r>
          </a:p>
          <a:p>
            <a:pPr lvl="1">
              <a:lnSpc>
                <a:spcPct val="90000"/>
              </a:lnSpc>
              <a:spcAft>
                <a:spcPct val="30000"/>
              </a:spcAft>
            </a:pPr>
            <a:r>
              <a:rPr lang="en-US" sz="2300" dirty="0">
                <a:latin typeface="Arial" charset="0"/>
                <a:cs typeface="Arial" charset="0"/>
              </a:rPr>
              <a:t>No </a:t>
            </a:r>
            <a:r>
              <a:rPr lang="en-US" sz="2300" dirty="0" smtClean="0">
                <a:latin typeface="Arial" charset="0"/>
                <a:cs typeface="Arial" charset="0"/>
              </a:rPr>
              <a:t>training on or annotation of emails </a:t>
            </a:r>
            <a:endParaRPr lang="en-US" sz="2300" dirty="0">
              <a:latin typeface="Arial" charset="0"/>
              <a:cs typeface="Arial" charset="0"/>
            </a:endParaRPr>
          </a:p>
          <a:p>
            <a:pPr lvl="1" eaLnBrk="1" hangingPunct="1">
              <a:lnSpc>
                <a:spcPct val="90000"/>
              </a:lnSpc>
              <a:buFontTx/>
              <a:buNone/>
            </a:pPr>
            <a:endParaRPr lang="en-US" sz="1200" dirty="0">
              <a:latin typeface="Arial" charset="0"/>
              <a:cs typeface="Arial" charset="0"/>
            </a:endParaRPr>
          </a:p>
          <a:p>
            <a:pPr eaLnBrk="1" hangingPunct="1">
              <a:lnSpc>
                <a:spcPct val="90000"/>
              </a:lnSpc>
              <a:spcAft>
                <a:spcPct val="30000"/>
              </a:spcAft>
            </a:pPr>
            <a:r>
              <a:rPr lang="en-US" sz="2900" b="1" dirty="0">
                <a:solidFill>
                  <a:srgbClr val="0000FF"/>
                </a:solidFill>
                <a:latin typeface="Arial" charset="0"/>
                <a:cs typeface="Arial" charset="0"/>
              </a:rPr>
              <a:t>Dataset</a:t>
            </a:r>
            <a:endParaRPr lang="en-US" sz="2600" b="1" dirty="0">
              <a:solidFill>
                <a:srgbClr val="0000FF"/>
              </a:solidFill>
              <a:latin typeface="Arial" charset="0"/>
              <a:cs typeface="Arial" charset="0"/>
            </a:endParaRPr>
          </a:p>
          <a:p>
            <a:pPr lvl="1" eaLnBrk="1" hangingPunct="1">
              <a:lnSpc>
                <a:spcPct val="90000"/>
              </a:lnSpc>
              <a:spcAft>
                <a:spcPct val="30000"/>
              </a:spcAft>
            </a:pPr>
            <a:r>
              <a:rPr lang="en-US" sz="2300" dirty="0">
                <a:latin typeface="Arial" charset="0"/>
                <a:cs typeface="Arial" charset="0"/>
              </a:rPr>
              <a:t>4550 phishing emails (available online)</a:t>
            </a:r>
          </a:p>
          <a:p>
            <a:pPr lvl="1" eaLnBrk="1" hangingPunct="1">
              <a:lnSpc>
                <a:spcPct val="90000"/>
              </a:lnSpc>
              <a:spcAft>
                <a:spcPct val="30000"/>
              </a:spcAft>
            </a:pPr>
            <a:r>
              <a:rPr lang="en-US" sz="2300" dirty="0">
                <a:latin typeface="Arial" charset="0"/>
                <a:cs typeface="Arial" charset="0"/>
              </a:rPr>
              <a:t>1000 legitimate emails (from authors</a:t>
            </a:r>
            <a:r>
              <a:rPr lang="ja-JP" altLang="en-US" sz="2300" dirty="0">
                <a:latin typeface="Arial" charset="0"/>
                <a:cs typeface="Arial" charset="0"/>
              </a:rPr>
              <a:t>’</a:t>
            </a:r>
            <a:r>
              <a:rPr lang="en-US" sz="2300" dirty="0">
                <a:latin typeface="Arial" charset="0"/>
                <a:cs typeface="Arial" charset="0"/>
              </a:rPr>
              <a:t> mailbox)</a:t>
            </a:r>
            <a:endParaRPr lang="en-US" sz="5200" dirty="0">
              <a:latin typeface="Arial" charset="0"/>
              <a:cs typeface="Arial" charset="0"/>
            </a:endParaRPr>
          </a:p>
        </p:txBody>
      </p:sp>
      <p:grpSp>
        <p:nvGrpSpPr>
          <p:cNvPr id="2" name="Group 20"/>
          <p:cNvGrpSpPr>
            <a:grpSpLocks/>
          </p:cNvGrpSpPr>
          <p:nvPr/>
        </p:nvGrpSpPr>
        <p:grpSpPr bwMode="auto">
          <a:xfrm>
            <a:off x="0" y="447040"/>
            <a:ext cx="13077707" cy="1171152"/>
            <a:chOff x="0" y="165"/>
            <a:chExt cx="5781" cy="503"/>
          </a:xfrm>
        </p:grpSpPr>
        <p:sp>
          <p:nvSpPr>
            <p:cNvPr id="15381"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dirty="0">
                  <a:solidFill>
                    <a:srgbClr val="0000FF"/>
                  </a:solidFill>
                </a:rPr>
                <a:t>  </a:t>
              </a:r>
              <a:r>
                <a:rPr lang="en-US" sz="1900" dirty="0" err="1" smtClean="0">
                  <a:solidFill>
                    <a:srgbClr val="0000FF"/>
                  </a:solidFill>
                </a:rPr>
                <a:t>PhishNet</a:t>
              </a:r>
              <a:r>
                <a:rPr lang="en-US" sz="1900" dirty="0" smtClean="0">
                  <a:solidFill>
                    <a:srgbClr val="0000FF"/>
                  </a:solidFill>
                </a:rPr>
                <a:t>-NLP</a:t>
              </a:r>
              <a:endParaRPr lang="en-US" sz="1900" dirty="0">
                <a:solidFill>
                  <a:srgbClr val="0000FF"/>
                </a:solidFill>
              </a:endParaRPr>
            </a:p>
          </p:txBody>
        </p:sp>
        <p:sp>
          <p:nvSpPr>
            <p:cNvPr id="15382"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b="0" dirty="0" smtClean="0"/>
                <a:t>  Header </a:t>
              </a:r>
              <a:r>
                <a:rPr lang="en-US" sz="1900" b="0" dirty="0"/>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15383"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84" name="Text Box 24"/>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latin typeface="Arial" pitchFamily="34" charset="0"/>
                  <a:cs typeface="Arial" pitchFamily="34" charset="0"/>
                </a:rPr>
                <a:t> </a:t>
              </a:r>
              <a:r>
                <a:rPr lang="en-US" sz="1900" dirty="0" smtClean="0">
                  <a:latin typeface="Arial" pitchFamily="34" charset="0"/>
                  <a:cs typeface="Arial" pitchFamily="34" charset="0"/>
                </a:rPr>
                <a:t> Results</a:t>
              </a:r>
            </a:p>
            <a:p>
              <a:pPr>
                <a:lnSpc>
                  <a:spcPct val="120000"/>
                </a:lnSpc>
                <a:buFontTx/>
                <a:buChar char="•"/>
              </a:pPr>
              <a:r>
                <a:rPr lang="en-US" sz="1900" dirty="0" smtClean="0">
                  <a:latin typeface="Arial" pitchFamily="34" charset="0"/>
                  <a:cs typeface="Arial" pitchFamily="34" charset="0"/>
                </a:rPr>
                <a:t>  Related </a:t>
              </a:r>
              <a:r>
                <a:rPr lang="en-US" sz="1900" dirty="0">
                  <a:latin typeface="Arial" pitchFamily="34" charset="0"/>
                  <a:cs typeface="Arial" pitchFamily="34" charset="0"/>
                </a:rPr>
                <a:t>Work</a:t>
              </a:r>
            </a:p>
            <a:p>
              <a:pPr>
                <a:lnSpc>
                  <a:spcPct val="120000"/>
                </a:lnSpc>
                <a:buFontTx/>
                <a:buChar char="•"/>
              </a:pPr>
              <a:r>
                <a:rPr lang="en-US" sz="1900" dirty="0">
                  <a:latin typeface="Arial" pitchFamily="34" charset="0"/>
                  <a:cs typeface="Arial" pitchFamily="34" charset="0"/>
                </a:rPr>
                <a:t>  Conclusion &amp; Future Work</a:t>
              </a:r>
            </a:p>
          </p:txBody>
        </p:sp>
      </p:grpSp>
      <p:pic>
        <p:nvPicPr>
          <p:cNvPr id="11" name="Picture 10" descr="PhishNet-NLP.jpg"/>
          <p:cNvPicPr>
            <a:picLocks noChangeAspect="1"/>
          </p:cNvPicPr>
          <p:nvPr/>
        </p:nvPicPr>
        <p:blipFill>
          <a:blip r:embed="rId2" cstate="print"/>
          <a:stretch>
            <a:fillRect/>
          </a:stretch>
        </p:blipFill>
        <p:spPr>
          <a:xfrm>
            <a:off x="7945244" y="1534373"/>
            <a:ext cx="5084953" cy="8524025"/>
          </a:xfrm>
          <a:prstGeom prst="rect">
            <a:avLst/>
          </a:prstGeom>
        </p:spPr>
      </p:pic>
    </p:spTree>
    <p:extLst>
      <p:ext uri="{BB962C8B-B14F-4D97-AF65-F5344CB8AC3E}">
        <p14:creationId xmlns="" xmlns:p14="http://schemas.microsoft.com/office/powerpoint/2010/main" val="2784373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0"/>
          <p:cNvSpPr txBox="1">
            <a:spLocks noChangeArrowheads="1"/>
          </p:cNvSpPr>
          <p:nvPr/>
        </p:nvSpPr>
        <p:spPr bwMode="auto">
          <a:xfrm>
            <a:off x="434340" y="2235201"/>
            <a:ext cx="2714625" cy="1749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sz="3500" dirty="0" err="1" smtClean="0">
                <a:solidFill>
                  <a:srgbClr val="0000FF"/>
                </a:solidFill>
              </a:rPr>
              <a:t>PhishNet</a:t>
            </a:r>
            <a:r>
              <a:rPr lang="en-US" sz="3500" dirty="0" smtClean="0">
                <a:solidFill>
                  <a:srgbClr val="0000FF"/>
                </a:solidFill>
              </a:rPr>
              <a:t>-NLP</a:t>
            </a:r>
            <a:endParaRPr lang="en-US" sz="3500" dirty="0">
              <a:solidFill>
                <a:srgbClr val="0000FF"/>
              </a:solidFill>
            </a:endParaRPr>
          </a:p>
          <a:p>
            <a:pPr eaLnBrk="1" hangingPunct="1"/>
            <a:r>
              <a:rPr lang="en-US" sz="3500" dirty="0">
                <a:solidFill>
                  <a:srgbClr val="0000FF"/>
                </a:solidFill>
              </a:rPr>
              <a:t>Flowchart</a:t>
            </a:r>
          </a:p>
        </p:txBody>
      </p:sp>
      <p:grpSp>
        <p:nvGrpSpPr>
          <p:cNvPr id="2" name="Group 23"/>
          <p:cNvGrpSpPr>
            <a:grpSpLocks/>
          </p:cNvGrpSpPr>
          <p:nvPr/>
        </p:nvGrpSpPr>
        <p:grpSpPr bwMode="auto">
          <a:xfrm>
            <a:off x="0" y="447040"/>
            <a:ext cx="13077707" cy="1171152"/>
            <a:chOff x="0" y="165"/>
            <a:chExt cx="5781" cy="503"/>
          </a:xfrm>
        </p:grpSpPr>
        <p:sp>
          <p:nvSpPr>
            <p:cNvPr id="16408"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dirty="0">
                  <a:solidFill>
                    <a:srgbClr val="0000FF"/>
                  </a:solidFill>
                </a:rPr>
                <a:t>  </a:t>
              </a:r>
              <a:r>
                <a:rPr lang="en-US" sz="1900" dirty="0" err="1" smtClean="0">
                  <a:solidFill>
                    <a:srgbClr val="0000FF"/>
                  </a:solidFill>
                </a:rPr>
                <a:t>PhishNet</a:t>
              </a:r>
              <a:r>
                <a:rPr lang="en-US" sz="1900" dirty="0" smtClean="0">
                  <a:solidFill>
                    <a:srgbClr val="0000FF"/>
                  </a:solidFill>
                </a:rPr>
                <a:t>-NLP</a:t>
              </a:r>
              <a:endParaRPr lang="en-US" sz="1900" dirty="0">
                <a:solidFill>
                  <a:srgbClr val="0000FF"/>
                </a:solidFill>
              </a:endParaRPr>
            </a:p>
          </p:txBody>
        </p:sp>
        <p:sp>
          <p:nvSpPr>
            <p:cNvPr id="16409" name="Text Box 22"/>
            <p:cNvSpPr txBox="1">
              <a:spLocks noChangeArrowheads="1"/>
            </p:cNvSpPr>
            <p:nvPr/>
          </p:nvSpPr>
          <p:spPr bwMode="auto">
            <a:xfrm>
              <a:off x="1704" y="165"/>
              <a:ext cx="119"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endParaRPr lang="en-US" sz="1900" b="0" dirty="0"/>
            </a:p>
          </p:txBody>
        </p:sp>
        <p:sp>
          <p:nvSpPr>
            <p:cNvPr id="16410"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11" name="Text Box 27"/>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t> </a:t>
              </a:r>
              <a:r>
                <a:rPr lang="en-US" sz="1900" dirty="0" smtClean="0">
                  <a:latin typeface="Arial" pitchFamily="34" charset="0"/>
                  <a:cs typeface="Arial" pitchFamily="34" charset="0"/>
                </a:rPr>
                <a:t>Results </a:t>
              </a:r>
            </a:p>
            <a:p>
              <a:pPr>
                <a:lnSpc>
                  <a:spcPct val="120000"/>
                </a:lnSpc>
                <a:buFontTx/>
                <a:buChar char="•"/>
              </a:pPr>
              <a:r>
                <a:rPr lang="en-US" sz="1900" dirty="0" smtClean="0">
                  <a:latin typeface="Arial" pitchFamily="34" charset="0"/>
                  <a:cs typeface="Arial" pitchFamily="34" charset="0"/>
                </a:rPr>
                <a:t>  Related </a:t>
              </a:r>
              <a:r>
                <a:rPr lang="en-US" sz="1900" dirty="0">
                  <a:latin typeface="Arial" pitchFamily="34" charset="0"/>
                  <a:cs typeface="Arial" pitchFamily="34" charset="0"/>
                </a:rPr>
                <a:t>Work</a:t>
              </a:r>
            </a:p>
            <a:p>
              <a:pPr>
                <a:lnSpc>
                  <a:spcPct val="120000"/>
                </a:lnSpc>
                <a:buFontTx/>
                <a:buChar char="•"/>
              </a:pPr>
              <a:r>
                <a:rPr lang="en-US" sz="1900" dirty="0">
                  <a:latin typeface="Arial" pitchFamily="34" charset="0"/>
                  <a:cs typeface="Arial" pitchFamily="34" charset="0"/>
                </a:rPr>
                <a:t>  Conclusion &amp; Future Work</a:t>
              </a:r>
            </a:p>
          </p:txBody>
        </p:sp>
      </p:grpSp>
      <p:pic>
        <p:nvPicPr>
          <p:cNvPr id="11" name="Picture 2"/>
          <p:cNvPicPr>
            <a:picLocks noChangeAspect="1" noChangeArrowheads="1"/>
          </p:cNvPicPr>
          <p:nvPr/>
        </p:nvPicPr>
        <p:blipFill>
          <a:blip r:embed="rId2" cstate="print"/>
          <a:srcRect/>
          <a:stretch>
            <a:fillRect/>
          </a:stretch>
        </p:blipFill>
        <p:spPr bwMode="auto">
          <a:xfrm>
            <a:off x="2685493" y="1629833"/>
            <a:ext cx="8134050" cy="8428567"/>
          </a:xfrm>
          <a:prstGeom prst="rect">
            <a:avLst/>
          </a:prstGeom>
          <a:noFill/>
          <a:ln w="9525">
            <a:noFill/>
            <a:miter lim="800000"/>
            <a:headEnd/>
            <a:tailEnd/>
          </a:ln>
        </p:spPr>
      </p:pic>
      <p:sp>
        <p:nvSpPr>
          <p:cNvPr id="12" name="Rectangle 11"/>
          <p:cNvSpPr/>
          <p:nvPr/>
        </p:nvSpPr>
        <p:spPr>
          <a:xfrm>
            <a:off x="3680415" y="438123"/>
            <a:ext cx="3069953" cy="1185814"/>
          </a:xfrm>
          <a:prstGeom prst="rect">
            <a:avLst/>
          </a:prstGeom>
        </p:spPr>
        <p:txBody>
          <a:bodyPr wrap="square" lIns="131930" tIns="65965" rIns="131930" bIns="65965">
            <a:spAutoFit/>
          </a:bodyPr>
          <a:lstStyle/>
          <a:p>
            <a:pPr>
              <a:lnSpc>
                <a:spcPct val="120000"/>
              </a:lnSpc>
              <a:buFontTx/>
              <a:buChar char="•"/>
            </a:pPr>
            <a:r>
              <a:rPr lang="en-US" sz="1900" dirty="0" smtClean="0">
                <a:latin typeface="Arial" charset="0"/>
                <a:ea typeface="ＭＳ Ｐゴシック" charset="0"/>
                <a:cs typeface="Arial" charset="0"/>
              </a:rPr>
              <a:t> Text Analysis</a:t>
            </a:r>
          </a:p>
          <a:p>
            <a:pPr>
              <a:lnSpc>
                <a:spcPct val="120000"/>
              </a:lnSpc>
              <a:buFontTx/>
              <a:buChar char="•"/>
            </a:pPr>
            <a:r>
              <a:rPr lang="en-US" sz="1900" dirty="0" smtClean="0">
                <a:latin typeface="Arial" charset="0"/>
                <a:ea typeface="ＭＳ Ｐゴシック" charset="0"/>
                <a:cs typeface="Arial" charset="0"/>
              </a:rPr>
              <a:t>  Header Analysis</a:t>
            </a:r>
          </a:p>
          <a:p>
            <a:pPr>
              <a:lnSpc>
                <a:spcPct val="120000"/>
              </a:lnSpc>
              <a:buFontTx/>
              <a:buChar char="•"/>
            </a:pPr>
            <a:r>
              <a:rPr lang="en-US" sz="1900" dirty="0" smtClean="0">
                <a:latin typeface="Arial" charset="0"/>
                <a:ea typeface="ＭＳ Ｐゴシック" charset="0"/>
                <a:cs typeface="Arial" charset="0"/>
              </a:rPr>
              <a:t>  Link Analysis</a:t>
            </a:r>
            <a:endParaRPr lang="en-US" sz="1900" dirty="0">
              <a:latin typeface="Arial" charset="0"/>
              <a:ea typeface="ＭＳ Ｐゴシック" charset="0"/>
              <a:cs typeface="Arial" charset="0"/>
            </a:endParaRPr>
          </a:p>
        </p:txBody>
      </p:sp>
      <p:pic>
        <p:nvPicPr>
          <p:cNvPr id="13" name="Picture 12" descr="cslogo_sm.png"/>
          <p:cNvPicPr>
            <a:picLocks noChangeAspect="1"/>
          </p:cNvPicPr>
          <p:nvPr/>
        </p:nvPicPr>
        <p:blipFill>
          <a:blip r:embed="rId3"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4009511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34340" y="1611207"/>
            <a:ext cx="8972829" cy="7711440"/>
          </a:xfrm>
        </p:spPr>
        <p:txBody>
          <a:bodyPr>
            <a:normAutofit fontScale="92500" lnSpcReduction="20000"/>
          </a:bodyPr>
          <a:lstStyle/>
          <a:p>
            <a:pPr lvl="1" eaLnBrk="1" hangingPunct="1">
              <a:lnSpc>
                <a:spcPct val="90000"/>
              </a:lnSpc>
              <a:buNone/>
            </a:pPr>
            <a:endParaRPr lang="en-US" dirty="0" smtClean="0">
              <a:latin typeface="Arial" charset="0"/>
              <a:cs typeface="Arial" charset="0"/>
            </a:endParaRPr>
          </a:p>
          <a:p>
            <a:pPr lvl="1" eaLnBrk="1" hangingPunct="1">
              <a:lnSpc>
                <a:spcPct val="90000"/>
              </a:lnSpc>
              <a:buFont typeface="Arial" pitchFamily="34" charset="0"/>
              <a:buChar char="•"/>
            </a:pPr>
            <a:r>
              <a:rPr lang="en-US" dirty="0" smtClean="0">
                <a:latin typeface="Arial" charset="0"/>
                <a:cs typeface="Arial" charset="0"/>
              </a:rPr>
              <a:t>Extracts text from email</a:t>
            </a:r>
          </a:p>
          <a:p>
            <a:pPr lvl="1" eaLnBrk="1" hangingPunct="1">
              <a:lnSpc>
                <a:spcPct val="90000"/>
              </a:lnSpc>
              <a:buNone/>
            </a:pPr>
            <a:endParaRPr lang="en-US" dirty="0" smtClean="0">
              <a:latin typeface="Arial" charset="0"/>
              <a:cs typeface="Arial" charset="0"/>
            </a:endParaRPr>
          </a:p>
          <a:p>
            <a:pPr lvl="1" eaLnBrk="1" hangingPunct="1">
              <a:lnSpc>
                <a:spcPct val="90000"/>
              </a:lnSpc>
              <a:buFont typeface="Arial" pitchFamily="34" charset="0"/>
              <a:buChar char="•"/>
            </a:pPr>
            <a:r>
              <a:rPr lang="en-US" dirty="0" smtClean="0">
                <a:latin typeface="Arial" charset="0"/>
                <a:cs typeface="Arial" charset="0"/>
              </a:rPr>
              <a:t>Uses NLP Techniques</a:t>
            </a:r>
          </a:p>
          <a:p>
            <a:pPr marL="1978944" lvl="2" indent="-659648">
              <a:lnSpc>
                <a:spcPct val="90000"/>
              </a:lnSpc>
              <a:buFont typeface="+mj-lt"/>
              <a:buAutoNum type="arabicPeriod"/>
            </a:pPr>
            <a:r>
              <a:rPr lang="en-US" dirty="0" smtClean="0">
                <a:latin typeface="Arial" charset="0"/>
                <a:cs typeface="Arial" charset="0"/>
              </a:rPr>
              <a:t>Named-entity extraction </a:t>
            </a:r>
          </a:p>
          <a:p>
            <a:pPr marL="2638593" lvl="3" indent="-659648">
              <a:lnSpc>
                <a:spcPct val="90000"/>
              </a:lnSpc>
              <a:buNone/>
            </a:pPr>
            <a:r>
              <a:rPr lang="en-US" dirty="0" smtClean="0">
                <a:latin typeface="Arial" charset="0"/>
                <a:cs typeface="Arial" charset="0"/>
              </a:rPr>
              <a:t>(person, place, organization, date, money)</a:t>
            </a:r>
          </a:p>
          <a:p>
            <a:pPr marL="1978944" lvl="2" indent="-659648">
              <a:lnSpc>
                <a:spcPct val="90000"/>
              </a:lnSpc>
              <a:buFont typeface="+mj-lt"/>
              <a:buAutoNum type="arabicPeriod"/>
            </a:pPr>
            <a:endParaRPr lang="en-US" dirty="0" smtClean="0">
              <a:latin typeface="Arial" charset="0"/>
              <a:cs typeface="Arial" charset="0"/>
            </a:endParaRPr>
          </a:p>
          <a:p>
            <a:pPr marL="1978944" lvl="2" indent="-659648">
              <a:lnSpc>
                <a:spcPct val="90000"/>
              </a:lnSpc>
              <a:buFont typeface="+mj-lt"/>
              <a:buAutoNum type="arabicPeriod"/>
            </a:pPr>
            <a:r>
              <a:rPr lang="en-US" dirty="0" smtClean="0">
                <a:latin typeface="Arial" charset="0"/>
                <a:cs typeface="Arial" charset="0"/>
              </a:rPr>
              <a:t>Part-of-speech tagging</a:t>
            </a:r>
          </a:p>
          <a:p>
            <a:pPr marL="1978944" lvl="2" indent="-659648">
              <a:lnSpc>
                <a:spcPct val="90000"/>
              </a:lnSpc>
              <a:buFont typeface="+mj-lt"/>
              <a:buAutoNum type="arabicPeriod"/>
            </a:pPr>
            <a:r>
              <a:rPr lang="en-US" dirty="0" smtClean="0">
                <a:latin typeface="Arial" charset="0"/>
                <a:cs typeface="Arial" charset="0"/>
              </a:rPr>
              <a:t>Word-sense disambiguation for </a:t>
            </a:r>
            <a:r>
              <a:rPr lang="en-US" dirty="0" err="1" smtClean="0">
                <a:latin typeface="Arial" charset="0"/>
                <a:cs typeface="Arial" charset="0"/>
              </a:rPr>
              <a:t>polysemous</a:t>
            </a:r>
            <a:r>
              <a:rPr lang="en-US" dirty="0" smtClean="0">
                <a:latin typeface="Arial" charset="0"/>
                <a:cs typeface="Arial" charset="0"/>
              </a:rPr>
              <a:t> verbs </a:t>
            </a:r>
          </a:p>
          <a:p>
            <a:pPr marL="2638593" lvl="3" indent="-659648">
              <a:lnSpc>
                <a:spcPct val="90000"/>
              </a:lnSpc>
              <a:buNone/>
            </a:pPr>
            <a:endParaRPr lang="en-US" dirty="0" smtClean="0">
              <a:latin typeface="Arial" charset="0"/>
              <a:cs typeface="Arial" charset="0"/>
            </a:endParaRPr>
          </a:p>
          <a:p>
            <a:pPr marL="2638593" lvl="3" indent="-659648">
              <a:lnSpc>
                <a:spcPct val="90000"/>
              </a:lnSpc>
              <a:buNone/>
            </a:pPr>
            <a:r>
              <a:rPr lang="en-US" dirty="0" smtClean="0">
                <a:latin typeface="Arial" charset="0"/>
                <a:cs typeface="Arial" charset="0"/>
              </a:rPr>
              <a:t>(Example: John </a:t>
            </a:r>
            <a:r>
              <a:rPr lang="en-US" i="1" dirty="0" smtClean="0">
                <a:solidFill>
                  <a:srgbClr val="FF0000"/>
                </a:solidFill>
                <a:latin typeface="Arial" charset="0"/>
                <a:cs typeface="Arial" charset="0"/>
              </a:rPr>
              <a:t>gets</a:t>
            </a:r>
            <a:r>
              <a:rPr lang="en-US" dirty="0" smtClean="0">
                <a:latin typeface="Arial" charset="0"/>
                <a:cs typeface="Arial" charset="0"/>
              </a:rPr>
              <a:t> it, The child </a:t>
            </a:r>
            <a:r>
              <a:rPr lang="en-US" i="1" dirty="0" smtClean="0">
                <a:solidFill>
                  <a:srgbClr val="FF0000"/>
                </a:solidFill>
                <a:latin typeface="Arial" charset="0"/>
                <a:cs typeface="Arial" charset="0"/>
              </a:rPr>
              <a:t>got</a:t>
            </a:r>
            <a:r>
              <a:rPr lang="en-US" i="1" dirty="0" smtClean="0">
                <a:latin typeface="Arial" charset="0"/>
                <a:cs typeface="Arial" charset="0"/>
              </a:rPr>
              <a:t> </a:t>
            </a:r>
            <a:r>
              <a:rPr lang="en-US" dirty="0" smtClean="0">
                <a:latin typeface="Arial" charset="0"/>
                <a:cs typeface="Arial" charset="0"/>
              </a:rPr>
              <a:t>scared, Bob </a:t>
            </a:r>
            <a:r>
              <a:rPr lang="en-US" dirty="0" smtClean="0">
                <a:solidFill>
                  <a:srgbClr val="FF0000"/>
                </a:solidFill>
                <a:latin typeface="Arial" charset="0"/>
                <a:cs typeface="Arial" charset="0"/>
              </a:rPr>
              <a:t>got</a:t>
            </a:r>
            <a:r>
              <a:rPr lang="en-US" dirty="0" smtClean="0">
                <a:latin typeface="Arial" charset="0"/>
                <a:cs typeface="Arial" charset="0"/>
              </a:rPr>
              <a:t> a speeding ticket)</a:t>
            </a:r>
          </a:p>
          <a:p>
            <a:pPr marL="2638593" lvl="3" indent="-659648">
              <a:lnSpc>
                <a:spcPct val="90000"/>
              </a:lnSpc>
              <a:buNone/>
            </a:pPr>
            <a:endParaRPr lang="en-US" dirty="0" smtClean="0">
              <a:latin typeface="Arial" charset="0"/>
              <a:cs typeface="Arial" charset="0"/>
            </a:endParaRPr>
          </a:p>
          <a:p>
            <a:pPr marL="1978944" lvl="2" indent="-659648">
              <a:lnSpc>
                <a:spcPct val="90000"/>
              </a:lnSpc>
              <a:buFont typeface="+mj-lt"/>
              <a:buAutoNum type="arabicPeriod"/>
            </a:pPr>
            <a:r>
              <a:rPr lang="en-US" dirty="0" smtClean="0">
                <a:latin typeface="Arial" charset="0"/>
                <a:cs typeface="Arial" charset="0"/>
              </a:rPr>
              <a:t>Stemming</a:t>
            </a:r>
          </a:p>
          <a:p>
            <a:pPr marL="1978944" lvl="2" indent="-659648">
              <a:lnSpc>
                <a:spcPct val="90000"/>
              </a:lnSpc>
              <a:buFont typeface="+mj-lt"/>
              <a:buAutoNum type="arabicPeriod"/>
            </a:pPr>
            <a:r>
              <a:rPr lang="en-US" dirty="0" err="1" smtClean="0">
                <a:latin typeface="Arial" charset="0"/>
                <a:cs typeface="Arial" charset="0"/>
              </a:rPr>
              <a:t>WordNet</a:t>
            </a:r>
            <a:r>
              <a:rPr lang="en-US" dirty="0" smtClean="0">
                <a:latin typeface="Arial" charset="0"/>
                <a:cs typeface="Arial" charset="0"/>
              </a:rPr>
              <a:t> (needs part-of-speech, stem and sense)</a:t>
            </a:r>
          </a:p>
          <a:p>
            <a:pPr marL="1978944" lvl="2" indent="-659648">
              <a:lnSpc>
                <a:spcPct val="90000"/>
              </a:lnSpc>
              <a:buFont typeface="+mj-lt"/>
              <a:buAutoNum type="arabicPeriod"/>
            </a:pPr>
            <a:endParaRPr lang="en-US" dirty="0" smtClean="0">
              <a:latin typeface="Arial" charset="0"/>
              <a:cs typeface="Arial" charset="0"/>
            </a:endParaRPr>
          </a:p>
          <a:p>
            <a:pPr marL="1978944" lvl="2" indent="-659648">
              <a:lnSpc>
                <a:spcPct val="90000"/>
              </a:lnSpc>
              <a:buNone/>
            </a:pPr>
            <a:endParaRPr lang="en-US" dirty="0" smtClean="0">
              <a:latin typeface="Arial" charset="0"/>
              <a:cs typeface="Arial" charset="0"/>
            </a:endParaRPr>
          </a:p>
          <a:p>
            <a:pPr lvl="1" eaLnBrk="1" hangingPunct="1">
              <a:lnSpc>
                <a:spcPct val="90000"/>
              </a:lnSpc>
              <a:buFont typeface="Arial" pitchFamily="34" charset="0"/>
              <a:buChar char="•"/>
            </a:pPr>
            <a:r>
              <a:rPr lang="en-US" dirty="0" smtClean="0">
                <a:latin typeface="Arial" charset="0"/>
                <a:cs typeface="Arial" charset="0"/>
              </a:rPr>
              <a:t>Scores certain </a:t>
            </a:r>
            <a:r>
              <a:rPr lang="en-US" i="1" dirty="0" smtClean="0">
                <a:latin typeface="Arial" charset="0"/>
                <a:cs typeface="Arial" charset="0"/>
              </a:rPr>
              <a:t>verbs</a:t>
            </a:r>
            <a:r>
              <a:rPr lang="en-US" dirty="0" smtClean="0">
                <a:latin typeface="Arial" charset="0"/>
                <a:cs typeface="Arial" charset="0"/>
              </a:rPr>
              <a:t>, takes maximum score and compares with threshold (set to 1)</a:t>
            </a:r>
          </a:p>
          <a:p>
            <a:pPr lvl="2">
              <a:lnSpc>
                <a:spcPct val="90000"/>
              </a:lnSpc>
              <a:buFont typeface="Arial" pitchFamily="34" charset="0"/>
              <a:buChar char="•"/>
            </a:pPr>
            <a:r>
              <a:rPr lang="en-US" dirty="0" smtClean="0">
                <a:latin typeface="Arial" charset="0"/>
                <a:cs typeface="Arial" charset="0"/>
              </a:rPr>
              <a:t>Score increased with link, urgency, or incentive in same sentence</a:t>
            </a:r>
          </a:p>
          <a:p>
            <a:pPr lvl="1" eaLnBrk="1" hangingPunct="1">
              <a:lnSpc>
                <a:spcPct val="90000"/>
              </a:lnSpc>
              <a:buFontTx/>
              <a:buNone/>
            </a:pPr>
            <a:endParaRPr lang="en-US" dirty="0">
              <a:latin typeface="Arial" charset="0"/>
              <a:cs typeface="Arial" charset="0"/>
            </a:endParaRPr>
          </a:p>
        </p:txBody>
      </p:sp>
      <p:grpSp>
        <p:nvGrpSpPr>
          <p:cNvPr id="2" name="Group 20"/>
          <p:cNvGrpSpPr>
            <a:grpSpLocks/>
          </p:cNvGrpSpPr>
          <p:nvPr/>
        </p:nvGrpSpPr>
        <p:grpSpPr bwMode="auto">
          <a:xfrm>
            <a:off x="0" y="447040"/>
            <a:ext cx="13077707" cy="1171152"/>
            <a:chOff x="0" y="165"/>
            <a:chExt cx="5781" cy="503"/>
          </a:xfrm>
        </p:grpSpPr>
        <p:sp>
          <p:nvSpPr>
            <p:cNvPr id="15381"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dirty="0">
                  <a:solidFill>
                    <a:srgbClr val="0000FF"/>
                  </a:solidFill>
                </a:rPr>
                <a:t>  </a:t>
              </a:r>
              <a:r>
                <a:rPr lang="en-US" sz="1900" b="0" dirty="0" err="1" smtClean="0"/>
                <a:t>PhishNet</a:t>
              </a:r>
              <a:r>
                <a:rPr lang="en-US" sz="1900" b="0" dirty="0" smtClean="0"/>
                <a:t>-NLP</a:t>
              </a:r>
              <a:endParaRPr lang="en-US" sz="1900" b="0" dirty="0"/>
            </a:p>
          </p:txBody>
        </p:sp>
        <p:sp>
          <p:nvSpPr>
            <p:cNvPr id="15382"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dirty="0" smtClean="0">
                  <a:solidFill>
                    <a:srgbClr val="0070C0"/>
                  </a:solidFill>
                </a:rPr>
                <a:t>Text Analysis</a:t>
              </a:r>
            </a:p>
            <a:p>
              <a:pPr eaLnBrk="1" hangingPunct="1">
                <a:lnSpc>
                  <a:spcPct val="120000"/>
                </a:lnSpc>
                <a:buFontTx/>
                <a:buChar char="•"/>
              </a:pPr>
              <a:r>
                <a:rPr lang="en-US" sz="1900" b="0" dirty="0" smtClean="0"/>
                <a:t>  Header </a:t>
              </a:r>
              <a:r>
                <a:rPr lang="en-US" sz="1900" b="0" dirty="0"/>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15383"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84" name="Text Box 24"/>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t> </a:t>
              </a:r>
              <a:r>
                <a:rPr lang="en-US" sz="1900" dirty="0" smtClean="0">
                  <a:latin typeface="Arial" charset="0"/>
                  <a:ea typeface="ＭＳ Ｐゴシック" charset="0"/>
                  <a:cs typeface="Arial" charset="0"/>
                </a:rPr>
                <a:t>Results</a:t>
              </a:r>
            </a:p>
            <a:p>
              <a:pPr>
                <a:lnSpc>
                  <a:spcPct val="120000"/>
                </a:lnSpc>
                <a:buFontTx/>
                <a:buChar char="•"/>
              </a:pPr>
              <a:r>
                <a:rPr lang="en-US" sz="1900" dirty="0" smtClean="0">
                  <a:latin typeface="Arial" charset="0"/>
                  <a:ea typeface="ＭＳ Ｐゴシック" charset="0"/>
                  <a:cs typeface="Arial" charset="0"/>
                </a:rPr>
                <a:t>  Related </a:t>
              </a:r>
              <a:r>
                <a:rPr lang="en-US" sz="1900" dirty="0">
                  <a:latin typeface="Arial" charset="0"/>
                  <a:ea typeface="ＭＳ Ｐゴシック" charset="0"/>
                  <a:cs typeface="Arial" charset="0"/>
                </a:rPr>
                <a:t>Work</a:t>
              </a:r>
            </a:p>
            <a:p>
              <a:pPr>
                <a:lnSpc>
                  <a:spcPct val="120000"/>
                </a:lnSpc>
                <a:buFontTx/>
                <a:buChar char="•"/>
              </a:pPr>
              <a:r>
                <a:rPr lang="en-US" sz="1900" dirty="0">
                  <a:latin typeface="Arial" charset="0"/>
                  <a:ea typeface="ＭＳ Ｐゴシック" charset="0"/>
                  <a:cs typeface="Arial" charset="0"/>
                </a:rPr>
                <a:t>  Conclusion &amp; Future Work</a:t>
              </a:r>
            </a:p>
          </p:txBody>
        </p:sp>
      </p:grpSp>
      <p:sp>
        <p:nvSpPr>
          <p:cNvPr id="18" name="TextBox 17"/>
          <p:cNvSpPr txBox="1"/>
          <p:nvPr/>
        </p:nvSpPr>
        <p:spPr>
          <a:xfrm>
            <a:off x="9781699" y="2240652"/>
            <a:ext cx="2914800" cy="1399357"/>
          </a:xfrm>
          <a:prstGeom prst="rect">
            <a:avLst/>
          </a:prstGeom>
          <a:noFill/>
        </p:spPr>
        <p:txBody>
          <a:bodyPr wrap="square" lIns="131930" tIns="65965" rIns="131930" bIns="65965" rtlCol="0">
            <a:spAutoFit/>
          </a:bodyPr>
          <a:lstStyle/>
          <a:p>
            <a:r>
              <a:rPr lang="en-US" sz="4000" b="1" dirty="0" smtClean="0">
                <a:solidFill>
                  <a:srgbClr val="0070C0"/>
                </a:solidFill>
              </a:rPr>
              <a:t>Text Analysis</a:t>
            </a:r>
            <a:endParaRPr lang="en-US" sz="4000" b="1" dirty="0">
              <a:solidFill>
                <a:srgbClr val="0070C0"/>
              </a:solidFill>
            </a:endParaRPr>
          </a:p>
        </p:txBody>
      </p:sp>
      <p:pic>
        <p:nvPicPr>
          <p:cNvPr id="11" name="Picture 10" descr="cslogo_sm.png"/>
          <p:cNvPicPr>
            <a:picLocks noChangeAspect="1"/>
          </p:cNvPicPr>
          <p:nvPr/>
        </p:nvPicPr>
        <p:blipFill>
          <a:blip r:embed="rId2"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784373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34340" y="1611207"/>
            <a:ext cx="8972829" cy="7711440"/>
          </a:xfrm>
        </p:spPr>
        <p:txBody>
          <a:bodyPr>
            <a:normAutofit/>
          </a:bodyPr>
          <a:lstStyle/>
          <a:p>
            <a:pPr lvl="1" eaLnBrk="1" hangingPunct="1">
              <a:lnSpc>
                <a:spcPct val="90000"/>
              </a:lnSpc>
              <a:buNone/>
            </a:pPr>
            <a:endParaRPr lang="en-US" dirty="0" smtClean="0">
              <a:latin typeface="Arial" charset="0"/>
              <a:cs typeface="Arial" charset="0"/>
            </a:endParaRPr>
          </a:p>
          <a:p>
            <a:pPr lvl="1" eaLnBrk="1" hangingPunct="1">
              <a:lnSpc>
                <a:spcPct val="90000"/>
              </a:lnSpc>
              <a:buFont typeface="Arial" pitchFamily="34" charset="0"/>
              <a:buChar char="•"/>
            </a:pPr>
            <a:r>
              <a:rPr lang="en-US" dirty="0" smtClean="0">
                <a:latin typeface="Arial" charset="0"/>
                <a:cs typeface="Arial" charset="0"/>
              </a:rPr>
              <a:t>Semantics</a:t>
            </a:r>
          </a:p>
          <a:p>
            <a:pPr lvl="2">
              <a:lnSpc>
                <a:spcPct val="90000"/>
              </a:lnSpc>
              <a:buFont typeface="Wingdings" pitchFamily="2" charset="2"/>
              <a:buChar char="Ø"/>
            </a:pPr>
            <a:r>
              <a:rPr lang="en-US" dirty="0" smtClean="0">
                <a:latin typeface="Arial" charset="0"/>
                <a:cs typeface="Arial" charset="0"/>
              </a:rPr>
              <a:t> Uses hyponymy relation on verbs</a:t>
            </a:r>
          </a:p>
          <a:p>
            <a:pPr lvl="2">
              <a:lnSpc>
                <a:spcPct val="90000"/>
              </a:lnSpc>
              <a:buNone/>
            </a:pPr>
            <a:r>
              <a:rPr lang="en-US" dirty="0" smtClean="0">
                <a:latin typeface="Arial" charset="0"/>
                <a:cs typeface="Arial" charset="0"/>
              </a:rPr>
              <a:t>(Example: verb click is a hyponym of verb move)</a:t>
            </a:r>
          </a:p>
          <a:p>
            <a:pPr lvl="1">
              <a:lnSpc>
                <a:spcPct val="90000"/>
              </a:lnSpc>
              <a:buFont typeface="Arial" pitchFamily="34" charset="0"/>
              <a:buChar char="•"/>
            </a:pPr>
            <a:r>
              <a:rPr lang="en-US" dirty="0" smtClean="0">
                <a:latin typeface="Arial" charset="0"/>
                <a:cs typeface="Arial" charset="0"/>
              </a:rPr>
              <a:t>Uses context (user’s sent/recd. mail) when available</a:t>
            </a:r>
          </a:p>
          <a:p>
            <a:pPr lvl="2">
              <a:lnSpc>
                <a:spcPct val="90000"/>
              </a:lnSpc>
              <a:buFont typeface="Arial" pitchFamily="34" charset="0"/>
              <a:buChar char="•"/>
            </a:pPr>
            <a:r>
              <a:rPr lang="en-US" dirty="0" smtClean="0">
                <a:latin typeface="Arial" charset="0"/>
                <a:cs typeface="Arial" charset="0"/>
              </a:rPr>
              <a:t>Increases robustness provided </a:t>
            </a:r>
            <a:r>
              <a:rPr lang="en-US" dirty="0" err="1" smtClean="0">
                <a:latin typeface="Arial" charset="0"/>
                <a:cs typeface="Arial" charset="0"/>
              </a:rPr>
              <a:t>phisher</a:t>
            </a:r>
            <a:r>
              <a:rPr lang="en-US" dirty="0" smtClean="0">
                <a:latin typeface="Arial" charset="0"/>
                <a:cs typeface="Arial" charset="0"/>
              </a:rPr>
              <a:t> does not have access to context</a:t>
            </a:r>
          </a:p>
          <a:p>
            <a:pPr lvl="2">
              <a:lnSpc>
                <a:spcPct val="90000"/>
              </a:lnSpc>
              <a:buFont typeface="Arial" pitchFamily="34" charset="0"/>
              <a:buChar char="•"/>
            </a:pPr>
            <a:r>
              <a:rPr lang="en-US" dirty="0" smtClean="0">
                <a:latin typeface="Arial" charset="0"/>
                <a:cs typeface="Arial" charset="0"/>
              </a:rPr>
              <a:t>Increases detection</a:t>
            </a:r>
          </a:p>
          <a:p>
            <a:pPr lvl="1">
              <a:lnSpc>
                <a:spcPct val="90000"/>
              </a:lnSpc>
              <a:buFont typeface="Arial" pitchFamily="34" charset="0"/>
              <a:buChar char="•"/>
            </a:pPr>
            <a:r>
              <a:rPr lang="en-US" dirty="0" smtClean="0">
                <a:latin typeface="Arial" charset="0"/>
                <a:cs typeface="Arial" charset="0"/>
              </a:rPr>
              <a:t>Email scored for similarity and assigned a context-score</a:t>
            </a:r>
          </a:p>
          <a:p>
            <a:pPr lvl="1">
              <a:lnSpc>
                <a:spcPct val="90000"/>
              </a:lnSpc>
              <a:buFont typeface="Arial" pitchFamily="34" charset="0"/>
              <a:buChar char="•"/>
            </a:pPr>
            <a:r>
              <a:rPr lang="en-US" dirty="0" smtClean="0">
                <a:latin typeface="Arial" charset="0"/>
                <a:cs typeface="Arial" charset="0"/>
              </a:rPr>
              <a:t>Text score and Context-score combined logically</a:t>
            </a:r>
          </a:p>
          <a:p>
            <a:pPr lvl="2">
              <a:lnSpc>
                <a:spcPct val="90000"/>
              </a:lnSpc>
              <a:buNone/>
            </a:pPr>
            <a:r>
              <a:rPr lang="en-US" dirty="0" smtClean="0">
                <a:latin typeface="Arial" charset="0"/>
                <a:cs typeface="Arial" charset="0"/>
              </a:rPr>
              <a:t> </a:t>
            </a:r>
          </a:p>
          <a:p>
            <a:pPr lvl="1" eaLnBrk="1" hangingPunct="1">
              <a:lnSpc>
                <a:spcPct val="90000"/>
              </a:lnSpc>
              <a:buFontTx/>
              <a:buNone/>
            </a:pPr>
            <a:endParaRPr lang="en-US" dirty="0">
              <a:latin typeface="Arial" charset="0"/>
              <a:cs typeface="Arial" charset="0"/>
            </a:endParaRPr>
          </a:p>
        </p:txBody>
      </p:sp>
      <p:grpSp>
        <p:nvGrpSpPr>
          <p:cNvPr id="2" name="Group 20"/>
          <p:cNvGrpSpPr>
            <a:grpSpLocks/>
          </p:cNvGrpSpPr>
          <p:nvPr/>
        </p:nvGrpSpPr>
        <p:grpSpPr bwMode="auto">
          <a:xfrm>
            <a:off x="0" y="447040"/>
            <a:ext cx="13077707" cy="1171152"/>
            <a:chOff x="0" y="165"/>
            <a:chExt cx="5781" cy="503"/>
          </a:xfrm>
        </p:grpSpPr>
        <p:sp>
          <p:nvSpPr>
            <p:cNvPr id="15381"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dirty="0">
                  <a:solidFill>
                    <a:srgbClr val="0000FF"/>
                  </a:solidFill>
                </a:rPr>
                <a:t>  </a:t>
              </a:r>
              <a:r>
                <a:rPr lang="en-US" sz="1900" b="0" dirty="0" err="1" smtClean="0"/>
                <a:t>PhishNet</a:t>
              </a:r>
              <a:r>
                <a:rPr lang="en-US" sz="1900" b="0" dirty="0" smtClean="0"/>
                <a:t>-NLP</a:t>
              </a:r>
              <a:endParaRPr lang="en-US" sz="1900" b="0" dirty="0"/>
            </a:p>
          </p:txBody>
        </p:sp>
        <p:sp>
          <p:nvSpPr>
            <p:cNvPr id="15382"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dirty="0" smtClean="0">
                  <a:solidFill>
                    <a:srgbClr val="0070C0"/>
                  </a:solidFill>
                </a:rPr>
                <a:t>Text Analysis</a:t>
              </a:r>
            </a:p>
            <a:p>
              <a:pPr eaLnBrk="1" hangingPunct="1">
                <a:lnSpc>
                  <a:spcPct val="120000"/>
                </a:lnSpc>
                <a:buFontTx/>
                <a:buChar char="•"/>
              </a:pPr>
              <a:r>
                <a:rPr lang="en-US" sz="1900" b="0" dirty="0" smtClean="0"/>
                <a:t>  Header </a:t>
              </a:r>
              <a:r>
                <a:rPr lang="en-US" sz="1900" b="0" dirty="0"/>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15383"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84" name="Text Box 24"/>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t> </a:t>
              </a:r>
              <a:r>
                <a:rPr lang="en-US" sz="1900" dirty="0" smtClean="0">
                  <a:latin typeface="Arial" charset="0"/>
                  <a:ea typeface="ＭＳ Ｐゴシック" charset="0"/>
                  <a:cs typeface="Arial" charset="0"/>
                </a:rPr>
                <a:t>Results</a:t>
              </a:r>
            </a:p>
            <a:p>
              <a:pPr>
                <a:lnSpc>
                  <a:spcPct val="120000"/>
                </a:lnSpc>
                <a:buFontTx/>
                <a:buChar char="•"/>
              </a:pPr>
              <a:r>
                <a:rPr lang="en-US" sz="1900" dirty="0" smtClean="0">
                  <a:latin typeface="Arial" charset="0"/>
                  <a:ea typeface="ＭＳ Ｐゴシック" charset="0"/>
                  <a:cs typeface="Arial" charset="0"/>
                </a:rPr>
                <a:t>  Related </a:t>
              </a:r>
              <a:r>
                <a:rPr lang="en-US" sz="1900" dirty="0">
                  <a:latin typeface="Arial" charset="0"/>
                  <a:ea typeface="ＭＳ Ｐゴシック" charset="0"/>
                  <a:cs typeface="Arial" charset="0"/>
                </a:rPr>
                <a:t>Work</a:t>
              </a:r>
            </a:p>
            <a:p>
              <a:pPr>
                <a:lnSpc>
                  <a:spcPct val="120000"/>
                </a:lnSpc>
                <a:buFontTx/>
                <a:buChar char="•"/>
              </a:pPr>
              <a:r>
                <a:rPr lang="en-US" sz="1900" dirty="0">
                  <a:latin typeface="Arial" charset="0"/>
                  <a:ea typeface="ＭＳ Ｐゴシック" charset="0"/>
                  <a:cs typeface="Arial" charset="0"/>
                </a:rPr>
                <a:t>  Conclusion &amp; Future Work</a:t>
              </a:r>
            </a:p>
          </p:txBody>
        </p:sp>
      </p:grpSp>
      <p:sp>
        <p:nvSpPr>
          <p:cNvPr id="18" name="TextBox 17"/>
          <p:cNvSpPr txBox="1"/>
          <p:nvPr/>
        </p:nvSpPr>
        <p:spPr>
          <a:xfrm>
            <a:off x="9781699" y="2240652"/>
            <a:ext cx="2914800" cy="1399357"/>
          </a:xfrm>
          <a:prstGeom prst="rect">
            <a:avLst/>
          </a:prstGeom>
          <a:noFill/>
        </p:spPr>
        <p:txBody>
          <a:bodyPr wrap="square" lIns="131930" tIns="65965" rIns="131930" bIns="65965" rtlCol="0">
            <a:spAutoFit/>
          </a:bodyPr>
          <a:lstStyle/>
          <a:p>
            <a:r>
              <a:rPr lang="en-US" sz="4000" b="1" dirty="0" smtClean="0">
                <a:solidFill>
                  <a:srgbClr val="0070C0"/>
                </a:solidFill>
              </a:rPr>
              <a:t>Text Analysis</a:t>
            </a:r>
            <a:endParaRPr lang="en-US" sz="4000" b="1" dirty="0">
              <a:solidFill>
                <a:srgbClr val="0070C0"/>
              </a:solidFill>
            </a:endParaRPr>
          </a:p>
        </p:txBody>
      </p:sp>
      <p:pic>
        <p:nvPicPr>
          <p:cNvPr id="11" name="Picture 10" descr="cslogo_sm.png"/>
          <p:cNvPicPr>
            <a:picLocks noChangeAspect="1"/>
          </p:cNvPicPr>
          <p:nvPr/>
        </p:nvPicPr>
        <p:blipFill>
          <a:blip r:embed="rId2"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784373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34340" y="1611207"/>
            <a:ext cx="8972829" cy="7711440"/>
          </a:xfrm>
        </p:spPr>
        <p:txBody>
          <a:bodyPr>
            <a:normAutofit/>
          </a:bodyPr>
          <a:lstStyle/>
          <a:p>
            <a:pPr lvl="1" eaLnBrk="1" hangingPunct="1">
              <a:lnSpc>
                <a:spcPct val="90000"/>
              </a:lnSpc>
              <a:buNone/>
            </a:pPr>
            <a:endParaRPr lang="en-US" dirty="0" smtClean="0">
              <a:latin typeface="Arial" charset="0"/>
              <a:cs typeface="Arial" charset="0"/>
            </a:endParaRPr>
          </a:p>
          <a:p>
            <a:pPr lvl="1" eaLnBrk="1" hangingPunct="1">
              <a:lnSpc>
                <a:spcPct val="90000"/>
              </a:lnSpc>
              <a:buNone/>
            </a:pPr>
            <a:r>
              <a:rPr lang="en-US" dirty="0" smtClean="0">
                <a:latin typeface="Arial" charset="0"/>
                <a:cs typeface="Arial" charset="0"/>
              </a:rPr>
              <a:t>Context Score Details:</a:t>
            </a:r>
          </a:p>
          <a:p>
            <a:r>
              <a:rPr lang="en-US" sz="3800" dirty="0" smtClean="0">
                <a:latin typeface="Arial" charset="0"/>
                <a:cs typeface="Arial" charset="0"/>
              </a:rPr>
              <a:t>Email converted to vector using Information Retrieval techniques </a:t>
            </a:r>
          </a:p>
          <a:p>
            <a:pPr lvl="1"/>
            <a:r>
              <a:rPr lang="en-US" sz="2000" dirty="0" smtClean="0">
                <a:solidFill>
                  <a:srgbClr val="0000FF"/>
                </a:solidFill>
                <a:latin typeface="Arial" charset="0"/>
                <a:cs typeface="Arial" charset="0"/>
              </a:rPr>
              <a:t>TF-IDF:</a:t>
            </a:r>
            <a:r>
              <a:rPr lang="en-US" sz="2000" dirty="0" smtClean="0">
                <a:latin typeface="Arial" charset="0"/>
                <a:cs typeface="Arial" charset="0"/>
              </a:rPr>
              <a:t> Term Frequency-Inverse Document Frequency</a:t>
            </a:r>
          </a:p>
          <a:p>
            <a:pPr lvl="1"/>
            <a:r>
              <a:rPr lang="en-US" sz="2300" b="1" dirty="0" smtClean="0">
                <a:solidFill>
                  <a:srgbClr val="0000FF"/>
                </a:solidFill>
                <a:latin typeface="Arial" charset="0"/>
                <a:cs typeface="Arial" charset="0"/>
              </a:rPr>
              <a:t>TF</a:t>
            </a:r>
            <a:r>
              <a:rPr lang="en-US" sz="2300" dirty="0" smtClean="0">
                <a:latin typeface="Arial" charset="0"/>
                <a:cs typeface="Arial" charset="0"/>
              </a:rPr>
              <a:t> – No. of occurrences of a word within a document</a:t>
            </a:r>
          </a:p>
          <a:p>
            <a:pPr lvl="1"/>
            <a:r>
              <a:rPr lang="en-US" sz="2300" b="1" dirty="0" smtClean="0">
                <a:solidFill>
                  <a:srgbClr val="0000FF"/>
                </a:solidFill>
                <a:latin typeface="Arial" charset="0"/>
                <a:cs typeface="Arial" charset="0"/>
              </a:rPr>
              <a:t>IDF</a:t>
            </a:r>
            <a:r>
              <a:rPr lang="en-US" sz="2300" dirty="0" smtClean="0">
                <a:latin typeface="Arial" charset="0"/>
                <a:cs typeface="Arial" charset="0"/>
              </a:rPr>
              <a:t> – measure of how infrequently the word appears in other documents in the database</a:t>
            </a:r>
          </a:p>
          <a:p>
            <a:pPr lvl="2">
              <a:lnSpc>
                <a:spcPct val="90000"/>
              </a:lnSpc>
              <a:buNone/>
            </a:pPr>
            <a:endParaRPr lang="en-US" dirty="0" smtClean="0">
              <a:latin typeface="Arial" charset="0"/>
              <a:cs typeface="Arial" charset="0"/>
            </a:endParaRPr>
          </a:p>
          <a:p>
            <a:pPr marL="494736" lvl="2" indent="-494736">
              <a:lnSpc>
                <a:spcPct val="90000"/>
              </a:lnSpc>
            </a:pPr>
            <a:r>
              <a:rPr lang="en-US" dirty="0" smtClean="0">
                <a:latin typeface="Arial" charset="0"/>
                <a:cs typeface="Arial" charset="0"/>
              </a:rPr>
              <a:t>Similarity score: Cosine of the angle between vectors</a:t>
            </a:r>
          </a:p>
          <a:p>
            <a:pPr marL="494736" lvl="2" indent="-494736">
              <a:lnSpc>
                <a:spcPct val="90000"/>
              </a:lnSpc>
            </a:pPr>
            <a:endParaRPr lang="en-US" dirty="0" smtClean="0">
              <a:latin typeface="Arial" charset="0"/>
              <a:cs typeface="Arial" charset="0"/>
            </a:endParaRPr>
          </a:p>
          <a:p>
            <a:pPr marL="494736" lvl="2" indent="-494736">
              <a:lnSpc>
                <a:spcPct val="90000"/>
              </a:lnSpc>
            </a:pPr>
            <a:r>
              <a:rPr lang="en-US" dirty="0" err="1" smtClean="0">
                <a:latin typeface="Arial" charset="0"/>
                <a:cs typeface="Arial" charset="0"/>
              </a:rPr>
              <a:t>Thresholding</a:t>
            </a:r>
            <a:endParaRPr lang="en-US" dirty="0" smtClean="0">
              <a:latin typeface="Arial" charset="0"/>
              <a:cs typeface="Arial" charset="0"/>
            </a:endParaRPr>
          </a:p>
          <a:p>
            <a:pPr lvl="1" eaLnBrk="1" hangingPunct="1">
              <a:lnSpc>
                <a:spcPct val="90000"/>
              </a:lnSpc>
              <a:buFontTx/>
              <a:buNone/>
            </a:pPr>
            <a:endParaRPr lang="en-US" dirty="0">
              <a:latin typeface="Arial" charset="0"/>
              <a:cs typeface="Arial" charset="0"/>
            </a:endParaRPr>
          </a:p>
        </p:txBody>
      </p:sp>
      <p:grpSp>
        <p:nvGrpSpPr>
          <p:cNvPr id="2" name="Group 20"/>
          <p:cNvGrpSpPr>
            <a:grpSpLocks/>
          </p:cNvGrpSpPr>
          <p:nvPr/>
        </p:nvGrpSpPr>
        <p:grpSpPr bwMode="auto">
          <a:xfrm>
            <a:off x="0" y="447040"/>
            <a:ext cx="13077707" cy="1171152"/>
            <a:chOff x="0" y="165"/>
            <a:chExt cx="5781" cy="503"/>
          </a:xfrm>
        </p:grpSpPr>
        <p:sp>
          <p:nvSpPr>
            <p:cNvPr id="15381"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dirty="0">
                  <a:solidFill>
                    <a:srgbClr val="0000FF"/>
                  </a:solidFill>
                </a:rPr>
                <a:t>  </a:t>
              </a:r>
              <a:r>
                <a:rPr lang="en-US" sz="1900" b="0" dirty="0" err="1" smtClean="0"/>
                <a:t>PhishNet</a:t>
              </a:r>
              <a:r>
                <a:rPr lang="en-US" sz="1900" b="0" dirty="0" smtClean="0"/>
                <a:t>-NLP</a:t>
              </a:r>
              <a:endParaRPr lang="en-US" sz="1900" b="0" dirty="0"/>
            </a:p>
          </p:txBody>
        </p:sp>
        <p:sp>
          <p:nvSpPr>
            <p:cNvPr id="15382"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dirty="0" smtClean="0">
                  <a:solidFill>
                    <a:srgbClr val="0070C0"/>
                  </a:solidFill>
                </a:rPr>
                <a:t>Text Analysis</a:t>
              </a:r>
            </a:p>
            <a:p>
              <a:pPr eaLnBrk="1" hangingPunct="1">
                <a:lnSpc>
                  <a:spcPct val="120000"/>
                </a:lnSpc>
                <a:buFontTx/>
                <a:buChar char="•"/>
              </a:pPr>
              <a:r>
                <a:rPr lang="en-US" sz="1900" b="0" dirty="0" smtClean="0"/>
                <a:t>  Header </a:t>
              </a:r>
              <a:r>
                <a:rPr lang="en-US" sz="1900" b="0" dirty="0"/>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15383"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384" name="Text Box 24"/>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t> </a:t>
              </a:r>
              <a:r>
                <a:rPr lang="en-US" sz="1900" dirty="0" smtClean="0">
                  <a:latin typeface="Arial" charset="0"/>
                  <a:ea typeface="ＭＳ Ｐゴシック" charset="0"/>
                  <a:cs typeface="Arial" charset="0"/>
                </a:rPr>
                <a:t>Results</a:t>
              </a:r>
            </a:p>
            <a:p>
              <a:pPr>
                <a:lnSpc>
                  <a:spcPct val="120000"/>
                </a:lnSpc>
                <a:buFontTx/>
                <a:buChar char="•"/>
              </a:pPr>
              <a:r>
                <a:rPr lang="en-US" sz="1900" dirty="0" smtClean="0">
                  <a:latin typeface="Arial" charset="0"/>
                  <a:ea typeface="ＭＳ Ｐゴシック" charset="0"/>
                  <a:cs typeface="Arial" charset="0"/>
                </a:rPr>
                <a:t>  Related </a:t>
              </a:r>
              <a:r>
                <a:rPr lang="en-US" sz="1900" dirty="0">
                  <a:latin typeface="Arial" charset="0"/>
                  <a:ea typeface="ＭＳ Ｐゴシック" charset="0"/>
                  <a:cs typeface="Arial" charset="0"/>
                </a:rPr>
                <a:t>Work</a:t>
              </a:r>
            </a:p>
            <a:p>
              <a:pPr>
                <a:lnSpc>
                  <a:spcPct val="120000"/>
                </a:lnSpc>
                <a:buFontTx/>
                <a:buChar char="•"/>
              </a:pPr>
              <a:r>
                <a:rPr lang="en-US" sz="1900" dirty="0">
                  <a:latin typeface="Arial" charset="0"/>
                  <a:ea typeface="ＭＳ Ｐゴシック" charset="0"/>
                  <a:cs typeface="Arial" charset="0"/>
                </a:rPr>
                <a:t>  Conclusion &amp; Future Work</a:t>
              </a:r>
            </a:p>
          </p:txBody>
        </p:sp>
      </p:grpSp>
      <p:sp>
        <p:nvSpPr>
          <p:cNvPr id="18" name="TextBox 17"/>
          <p:cNvSpPr txBox="1"/>
          <p:nvPr/>
        </p:nvSpPr>
        <p:spPr>
          <a:xfrm>
            <a:off x="9781699" y="2240652"/>
            <a:ext cx="2914800" cy="1399357"/>
          </a:xfrm>
          <a:prstGeom prst="rect">
            <a:avLst/>
          </a:prstGeom>
          <a:noFill/>
        </p:spPr>
        <p:txBody>
          <a:bodyPr wrap="square" lIns="131930" tIns="65965" rIns="131930" bIns="65965" rtlCol="0">
            <a:spAutoFit/>
          </a:bodyPr>
          <a:lstStyle/>
          <a:p>
            <a:r>
              <a:rPr lang="en-US" sz="4000" b="1" dirty="0" smtClean="0">
                <a:solidFill>
                  <a:srgbClr val="0070C0"/>
                </a:solidFill>
              </a:rPr>
              <a:t>Text Analysis</a:t>
            </a:r>
            <a:endParaRPr lang="en-US" sz="4000" b="1" dirty="0">
              <a:solidFill>
                <a:srgbClr val="0070C0"/>
              </a:solidFill>
            </a:endParaRPr>
          </a:p>
        </p:txBody>
      </p:sp>
      <p:pic>
        <p:nvPicPr>
          <p:cNvPr id="11" name="Picture 10" descr="cslogo_sm.png"/>
          <p:cNvPicPr>
            <a:picLocks noChangeAspect="1"/>
          </p:cNvPicPr>
          <p:nvPr/>
        </p:nvPicPr>
        <p:blipFill>
          <a:blip r:embed="rId2"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784373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Line 3"/>
          <p:cNvSpPr>
            <a:spLocks noChangeShapeType="1"/>
          </p:cNvSpPr>
          <p:nvPr/>
        </p:nvSpPr>
        <p:spPr bwMode="auto">
          <a:xfrm>
            <a:off x="4965502" y="5138633"/>
            <a:ext cx="3010971" cy="2328"/>
          </a:xfrm>
          <a:prstGeom prst="line">
            <a:avLst/>
          </a:prstGeom>
          <a:noFill/>
          <a:ln w="25400">
            <a:solidFill>
              <a:srgbClr val="F01010"/>
            </a:solidFill>
            <a:round/>
            <a:headEnd/>
            <a:tailEnd/>
          </a:ln>
          <a:extLst>
            <a:ext uri="{909E8E84-426E-40dd-AFC4-6F175D3DCCD1}">
              <a14:hiddenFill xmlns="" xmlns:a14="http://schemas.microsoft.com/office/drawing/2010/main">
                <a:noFill/>
              </a14:hiddenFill>
            </a:ext>
          </a:extLst>
        </p:spPr>
        <p:txBody>
          <a:bodyPr lIns="131930" tIns="65965" rIns="131930" bIns="65965"/>
          <a:lstStyle/>
          <a:p>
            <a:endParaRPr lang="en-US"/>
          </a:p>
        </p:txBody>
      </p:sp>
      <p:pic>
        <p:nvPicPr>
          <p:cNvPr id="1741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6683" y="1788161"/>
            <a:ext cx="9616558" cy="7883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5" name="Text Box 16"/>
          <p:cNvSpPr txBox="1">
            <a:spLocks noChangeArrowheads="1"/>
          </p:cNvSpPr>
          <p:nvPr/>
        </p:nvSpPr>
        <p:spPr bwMode="auto">
          <a:xfrm>
            <a:off x="9967199" y="2523914"/>
            <a:ext cx="2845832" cy="1041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dirty="0" smtClean="0">
                <a:solidFill>
                  <a:srgbClr val="0000FF"/>
                </a:solidFill>
              </a:rPr>
              <a:t>Text Analysis</a:t>
            </a:r>
            <a:endParaRPr lang="en-US" dirty="0">
              <a:solidFill>
                <a:srgbClr val="0000FF"/>
              </a:solidFill>
            </a:endParaRPr>
          </a:p>
          <a:p>
            <a:pPr eaLnBrk="1" hangingPunct="1"/>
            <a:endParaRPr lang="en-US" sz="1000" dirty="0">
              <a:solidFill>
                <a:srgbClr val="0000FF"/>
              </a:solidFill>
            </a:endParaRPr>
          </a:p>
          <a:p>
            <a:pPr eaLnBrk="1" hangingPunct="1"/>
            <a:r>
              <a:rPr lang="en-US" sz="2300" b="0" dirty="0"/>
              <a:t>  </a:t>
            </a:r>
            <a:r>
              <a:rPr lang="en-US" sz="2300" b="0" dirty="0" smtClean="0"/>
              <a:t>Scored Verbs</a:t>
            </a:r>
            <a:endParaRPr lang="en-US" sz="2300" b="0" dirty="0"/>
          </a:p>
        </p:txBody>
      </p:sp>
      <p:grpSp>
        <p:nvGrpSpPr>
          <p:cNvPr id="2" name="Group 18"/>
          <p:cNvGrpSpPr>
            <a:grpSpLocks/>
          </p:cNvGrpSpPr>
          <p:nvPr/>
        </p:nvGrpSpPr>
        <p:grpSpPr bwMode="auto">
          <a:xfrm>
            <a:off x="0" y="447041"/>
            <a:ext cx="13077707" cy="1171153"/>
            <a:chOff x="0" y="165"/>
            <a:chExt cx="5781" cy="503"/>
          </a:xfrm>
        </p:grpSpPr>
        <p:sp>
          <p:nvSpPr>
            <p:cNvPr id="17427"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17428"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 typeface="Arial" pitchFamily="34" charset="0"/>
                <a:buChar char="•"/>
              </a:pPr>
              <a:r>
                <a:rPr lang="en-US" sz="1900" b="0" dirty="0" smtClean="0"/>
                <a:t> </a:t>
              </a:r>
              <a:r>
                <a:rPr lang="en-US" sz="1900" dirty="0" smtClean="0">
                  <a:solidFill>
                    <a:srgbClr val="0070C0"/>
                  </a:solidFill>
                </a:rPr>
                <a:t>Text Analysis</a:t>
              </a:r>
            </a:p>
            <a:p>
              <a:pPr eaLnBrk="1" hangingPunct="1">
                <a:lnSpc>
                  <a:spcPct val="120000"/>
                </a:lnSpc>
                <a:buFont typeface="Arial" pitchFamily="34" charset="0"/>
                <a:buChar char="•"/>
              </a:pPr>
              <a:r>
                <a:rPr lang="en-US" sz="1900" b="0" dirty="0" smtClean="0"/>
                <a:t>  Header Analysis</a:t>
              </a:r>
              <a:endParaRPr lang="en-US" sz="1900" dirty="0"/>
            </a:p>
            <a:p>
              <a:pPr eaLnBrk="1" hangingPunct="1">
                <a:lnSpc>
                  <a:spcPct val="120000"/>
                </a:lnSpc>
                <a:buFontTx/>
                <a:buChar char="•"/>
              </a:pPr>
              <a:r>
                <a:rPr lang="en-US" sz="1900" b="0" dirty="0"/>
                <a:t>  Link </a:t>
              </a:r>
              <a:r>
                <a:rPr lang="en-US" sz="1900" b="0" dirty="0" smtClean="0"/>
                <a:t>Analysis</a:t>
              </a:r>
              <a:endParaRPr lang="en-US" sz="1900" b="0" dirty="0"/>
            </a:p>
          </p:txBody>
        </p:sp>
        <p:sp>
          <p:nvSpPr>
            <p:cNvPr id="17429"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30" name="Text Box 22"/>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latin typeface="Arial" pitchFamily="34" charset="0"/>
                  <a:cs typeface="Arial" pitchFamily="34" charset="0"/>
                </a:rPr>
                <a:t>Results</a:t>
              </a:r>
            </a:p>
            <a:p>
              <a:pPr>
                <a:lnSpc>
                  <a:spcPct val="120000"/>
                </a:lnSpc>
                <a:buFontTx/>
                <a:buChar char="•"/>
              </a:pPr>
              <a:r>
                <a:rPr lang="en-US" sz="1900" dirty="0" smtClean="0">
                  <a:latin typeface="Arial" pitchFamily="34" charset="0"/>
                  <a:cs typeface="Arial" pitchFamily="34" charset="0"/>
                </a:rPr>
                <a:t>  Related </a:t>
              </a:r>
              <a:r>
                <a:rPr lang="en-US" sz="1900" dirty="0">
                  <a:latin typeface="Arial" pitchFamily="34" charset="0"/>
                  <a:cs typeface="Arial" pitchFamily="34" charset="0"/>
                </a:rPr>
                <a:t>Work</a:t>
              </a:r>
            </a:p>
            <a:p>
              <a:pPr>
                <a:lnSpc>
                  <a:spcPct val="120000"/>
                </a:lnSpc>
                <a:buFontTx/>
                <a:buChar char="•"/>
              </a:pPr>
              <a:r>
                <a:rPr lang="en-US" sz="1900" dirty="0">
                  <a:latin typeface="Arial" pitchFamily="34" charset="0"/>
                  <a:cs typeface="Arial" pitchFamily="34" charset="0"/>
                </a:rPr>
                <a:t>  Conclusion &amp; Future Work</a:t>
              </a:r>
            </a:p>
          </p:txBody>
        </p:sp>
      </p:grpSp>
      <p:sp>
        <p:nvSpPr>
          <p:cNvPr id="13" name="Oval 12"/>
          <p:cNvSpPr/>
          <p:nvPr/>
        </p:nvSpPr>
        <p:spPr>
          <a:xfrm>
            <a:off x="1001101" y="8406533"/>
            <a:ext cx="1160006" cy="376168"/>
          </a:xfrm>
          <a:prstGeom prst="ellipse">
            <a:avLst/>
          </a:prstGeom>
          <a:noFill/>
        </p:spPr>
        <p:style>
          <a:lnRef idx="1">
            <a:schemeClr val="accent1"/>
          </a:lnRef>
          <a:fillRef idx="3">
            <a:schemeClr val="accent1"/>
          </a:fillRef>
          <a:effectRef idx="2">
            <a:schemeClr val="accent1"/>
          </a:effectRef>
          <a:fontRef idx="minor">
            <a:schemeClr val="lt1"/>
          </a:fontRef>
        </p:style>
        <p:txBody>
          <a:bodyPr lIns="131930" tIns="65965" rIns="131930" bIns="65965" rtlCol="0" anchor="ctr"/>
          <a:lstStyle/>
          <a:p>
            <a:pPr algn="ctr"/>
            <a:endParaRPr lang="en-US"/>
          </a:p>
        </p:txBody>
      </p:sp>
      <p:sp>
        <p:nvSpPr>
          <p:cNvPr id="14" name="Oval 13"/>
          <p:cNvSpPr/>
          <p:nvPr/>
        </p:nvSpPr>
        <p:spPr>
          <a:xfrm>
            <a:off x="4719475" y="8406533"/>
            <a:ext cx="826306" cy="376168"/>
          </a:xfrm>
          <a:prstGeom prst="ellipse">
            <a:avLst/>
          </a:prstGeom>
          <a:noFill/>
        </p:spPr>
        <p:style>
          <a:lnRef idx="1">
            <a:schemeClr val="accent1"/>
          </a:lnRef>
          <a:fillRef idx="3">
            <a:schemeClr val="accent1"/>
          </a:fillRef>
          <a:effectRef idx="2">
            <a:schemeClr val="accent1"/>
          </a:effectRef>
          <a:fontRef idx="minor">
            <a:schemeClr val="lt1"/>
          </a:fontRef>
        </p:style>
        <p:txBody>
          <a:bodyPr lIns="131930" tIns="65965" rIns="131930" bIns="65965" rtlCol="0" anchor="ctr"/>
          <a:lstStyle/>
          <a:p>
            <a:pPr algn="ctr"/>
            <a:endParaRPr lang="en-US"/>
          </a:p>
        </p:txBody>
      </p:sp>
      <p:sp>
        <p:nvSpPr>
          <p:cNvPr id="15" name="Oval 14"/>
          <p:cNvSpPr/>
          <p:nvPr/>
        </p:nvSpPr>
        <p:spPr>
          <a:xfrm>
            <a:off x="635620" y="4890182"/>
            <a:ext cx="730962" cy="248450"/>
          </a:xfrm>
          <a:prstGeom prst="ellipse">
            <a:avLst/>
          </a:prstGeom>
          <a:noFill/>
        </p:spPr>
        <p:style>
          <a:lnRef idx="1">
            <a:schemeClr val="accent1"/>
          </a:lnRef>
          <a:fillRef idx="3">
            <a:schemeClr val="accent1"/>
          </a:fillRef>
          <a:effectRef idx="2">
            <a:schemeClr val="accent1"/>
          </a:effectRef>
          <a:fontRef idx="minor">
            <a:schemeClr val="lt1"/>
          </a:fontRef>
        </p:style>
        <p:txBody>
          <a:bodyPr lIns="131930" tIns="65965" rIns="131930" bIns="65965" rtlCol="0" anchor="ctr"/>
          <a:lstStyle/>
          <a:p>
            <a:pPr algn="ctr"/>
            <a:endParaRPr lang="en-US"/>
          </a:p>
        </p:txBody>
      </p:sp>
      <p:pic>
        <p:nvPicPr>
          <p:cNvPr id="16" name="Picture 15" descr="cslogo_sm.png"/>
          <p:cNvPicPr>
            <a:picLocks noChangeAspect="1"/>
          </p:cNvPicPr>
          <p:nvPr/>
        </p:nvPicPr>
        <p:blipFill>
          <a:blip r:embed="rId3"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559954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Line 3"/>
          <p:cNvSpPr>
            <a:spLocks noChangeShapeType="1"/>
          </p:cNvSpPr>
          <p:nvPr/>
        </p:nvSpPr>
        <p:spPr bwMode="auto">
          <a:xfrm>
            <a:off x="4965502" y="5138633"/>
            <a:ext cx="3010971" cy="2328"/>
          </a:xfrm>
          <a:prstGeom prst="line">
            <a:avLst/>
          </a:prstGeom>
          <a:noFill/>
          <a:ln w="25400">
            <a:solidFill>
              <a:srgbClr val="F01010"/>
            </a:solidFill>
            <a:round/>
            <a:headEnd/>
            <a:tailEnd/>
          </a:ln>
          <a:extLst>
            <a:ext uri="{909E8E84-426E-40dd-AFC4-6F175D3DCCD1}">
              <a14:hiddenFill xmlns="" xmlns:a14="http://schemas.microsoft.com/office/drawing/2010/main">
                <a:noFill/>
              </a14:hiddenFill>
            </a:ext>
          </a:extLst>
        </p:spPr>
        <p:txBody>
          <a:bodyPr lIns="131930" tIns="65965" rIns="131930" bIns="65965"/>
          <a:lstStyle/>
          <a:p>
            <a:endParaRPr lang="en-US"/>
          </a:p>
        </p:txBody>
      </p:sp>
      <p:pic>
        <p:nvPicPr>
          <p:cNvPr id="1741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4677" y="1788161"/>
            <a:ext cx="9616558" cy="7883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4" name="Oval 15"/>
          <p:cNvSpPr>
            <a:spLocks noChangeArrowheads="1"/>
          </p:cNvSpPr>
          <p:nvPr/>
        </p:nvSpPr>
        <p:spPr bwMode="auto">
          <a:xfrm>
            <a:off x="1194435" y="1695027"/>
            <a:ext cx="3033594" cy="458682"/>
          </a:xfrm>
          <a:prstGeom prst="ellipse">
            <a:avLst/>
          </a:prstGeom>
          <a:noFill/>
          <a:ln w="31750">
            <a:solidFill>
              <a:srgbClr val="F01010"/>
            </a:solidFill>
            <a:round/>
            <a:headEnd/>
            <a:tailEnd/>
          </a:ln>
          <a:extLst>
            <a:ext uri="{909E8E84-426E-40dd-AFC4-6F175D3DCCD1}">
              <a14:hiddenFill xmlns="" xmlns:a14="http://schemas.microsoft.com/office/drawing/2010/main">
                <a:solidFill>
                  <a:srgbClr val="FFFFFF"/>
                </a:solidFill>
              </a14:hiddenFill>
            </a:ext>
          </a:extLst>
        </p:spPr>
        <p:txBody>
          <a:bodyPr wrap="none" lIns="131930" tIns="65965" rIns="131930" bIns="65965" anchor="ctr"/>
          <a:lstStyle/>
          <a:p>
            <a:pPr algn="ctr"/>
            <a:endParaRPr lang="en-US" b="0">
              <a:latin typeface="Verdana" charset="0"/>
            </a:endParaRPr>
          </a:p>
        </p:txBody>
      </p:sp>
      <p:sp>
        <p:nvSpPr>
          <p:cNvPr id="17415" name="Text Box 16"/>
          <p:cNvSpPr txBox="1">
            <a:spLocks noChangeArrowheads="1"/>
          </p:cNvSpPr>
          <p:nvPr/>
        </p:nvSpPr>
        <p:spPr bwMode="auto">
          <a:xfrm>
            <a:off x="9967199" y="2523913"/>
            <a:ext cx="2845832" cy="188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dirty="0">
                <a:solidFill>
                  <a:srgbClr val="0000FF"/>
                </a:solidFill>
              </a:rPr>
              <a:t>Header Analysis Classifier</a:t>
            </a:r>
          </a:p>
          <a:p>
            <a:pPr eaLnBrk="1" hangingPunct="1"/>
            <a:endParaRPr lang="en-US" sz="1000" dirty="0">
              <a:solidFill>
                <a:srgbClr val="0000FF"/>
              </a:solidFill>
            </a:endParaRPr>
          </a:p>
          <a:p>
            <a:pPr eaLnBrk="1" hangingPunct="1"/>
            <a:r>
              <a:rPr lang="en-US" sz="2300" b="0" dirty="0"/>
              <a:t>  - DKIM</a:t>
            </a:r>
          </a:p>
          <a:p>
            <a:pPr eaLnBrk="1" hangingPunct="1"/>
            <a:endParaRPr lang="en-US" sz="600" b="0" dirty="0"/>
          </a:p>
          <a:p>
            <a:pPr eaLnBrk="1" hangingPunct="1"/>
            <a:r>
              <a:rPr lang="en-US" sz="2300" b="0" dirty="0"/>
              <a:t>  - SPF</a:t>
            </a:r>
          </a:p>
        </p:txBody>
      </p:sp>
      <p:grpSp>
        <p:nvGrpSpPr>
          <p:cNvPr id="2" name="Group 18"/>
          <p:cNvGrpSpPr>
            <a:grpSpLocks/>
          </p:cNvGrpSpPr>
          <p:nvPr/>
        </p:nvGrpSpPr>
        <p:grpSpPr bwMode="auto">
          <a:xfrm>
            <a:off x="0" y="447040"/>
            <a:ext cx="13077707" cy="1145540"/>
            <a:chOff x="0" y="165"/>
            <a:chExt cx="5781" cy="492"/>
          </a:xfrm>
        </p:grpSpPr>
        <p:sp>
          <p:nvSpPr>
            <p:cNvPr id="17427"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17428" name="Text Box 22"/>
            <p:cNvSpPr txBox="1">
              <a:spLocks noChangeArrowheads="1"/>
            </p:cNvSpPr>
            <p:nvPr/>
          </p:nvSpPr>
          <p:spPr bwMode="auto">
            <a:xfrm>
              <a:off x="1704" y="165"/>
              <a:ext cx="1015"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dirty="0">
                  <a:solidFill>
                    <a:srgbClr val="0000FF"/>
                  </a:solidFill>
                </a:rPr>
                <a:t>  Header Analysis</a:t>
              </a:r>
            </a:p>
            <a:p>
              <a:pPr eaLnBrk="1" hangingPunct="1">
                <a:lnSpc>
                  <a:spcPct val="120000"/>
                </a:lnSpc>
                <a:buFontTx/>
                <a:buChar char="•"/>
              </a:pPr>
              <a:r>
                <a:rPr lang="en-US" sz="1900" b="0" dirty="0"/>
                <a:t>  Link Analysis</a:t>
              </a:r>
            </a:p>
            <a:p>
              <a:pPr eaLnBrk="1" hangingPunct="1">
                <a:lnSpc>
                  <a:spcPct val="120000"/>
                </a:lnSpc>
                <a:buFontTx/>
                <a:buChar char="•"/>
              </a:pPr>
              <a:r>
                <a:rPr lang="en-US" sz="1900" b="0" dirty="0"/>
                <a:t>  Results</a:t>
              </a:r>
            </a:p>
          </p:txBody>
        </p:sp>
        <p:sp>
          <p:nvSpPr>
            <p:cNvPr id="17429"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30" name="Text Box 22"/>
            <p:cNvSpPr txBox="1">
              <a:spLocks noChangeArrowheads="1"/>
            </p:cNvSpPr>
            <p:nvPr/>
          </p:nvSpPr>
          <p:spPr bwMode="auto">
            <a:xfrm>
              <a:off x="2984" y="176"/>
              <a:ext cx="82"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pPr>
              <a:endParaRPr lang="en-US" sz="1900" dirty="0"/>
            </a:p>
          </p:txBody>
        </p:sp>
      </p:grpSp>
      <p:sp>
        <p:nvSpPr>
          <p:cNvPr id="13" name="Rectangle 12"/>
          <p:cNvSpPr/>
          <p:nvPr/>
        </p:nvSpPr>
        <p:spPr>
          <a:xfrm>
            <a:off x="6297931" y="380763"/>
            <a:ext cx="3669268" cy="1075015"/>
          </a:xfrm>
          <a:prstGeom prst="rect">
            <a:avLst/>
          </a:prstGeom>
        </p:spPr>
        <p:txBody>
          <a:bodyPr wrap="square" lIns="131930" tIns="65965" rIns="131930" bIns="65965">
            <a:spAutoFit/>
          </a:bodyPr>
          <a:lstStyle/>
          <a:p>
            <a:pPr>
              <a:lnSpc>
                <a:spcPct val="120000"/>
              </a:lnSpc>
              <a:buFontTx/>
              <a:buChar char="•"/>
            </a:pPr>
            <a:r>
              <a:rPr lang="en-US" sz="1700" dirty="0" smtClean="0">
                <a:latin typeface="Arial" pitchFamily="34" charset="0"/>
                <a:cs typeface="Arial" pitchFamily="34" charset="0"/>
              </a:rPr>
              <a:t> Results</a:t>
            </a:r>
          </a:p>
          <a:p>
            <a:pPr>
              <a:lnSpc>
                <a:spcPct val="120000"/>
              </a:lnSpc>
              <a:buFontTx/>
              <a:buChar char="•"/>
            </a:pPr>
            <a:r>
              <a:rPr lang="en-US" sz="1700" dirty="0" smtClean="0">
                <a:latin typeface="Arial" pitchFamily="34" charset="0"/>
                <a:cs typeface="Arial" pitchFamily="34" charset="0"/>
              </a:rPr>
              <a:t>  Related Work</a:t>
            </a:r>
          </a:p>
          <a:p>
            <a:pPr>
              <a:lnSpc>
                <a:spcPct val="120000"/>
              </a:lnSpc>
              <a:buFontTx/>
              <a:buChar char="•"/>
            </a:pPr>
            <a:r>
              <a:rPr lang="en-US" sz="1700" dirty="0" smtClean="0">
                <a:latin typeface="Arial" pitchFamily="34" charset="0"/>
                <a:cs typeface="Arial" pitchFamily="34" charset="0"/>
              </a:rPr>
              <a:t>  Conclusion &amp; Future Work</a:t>
            </a:r>
            <a:endParaRPr lang="en-US" sz="1700" dirty="0">
              <a:latin typeface="Arial" pitchFamily="34" charset="0"/>
              <a:cs typeface="Arial" pitchFamily="34" charset="0"/>
            </a:endParaRPr>
          </a:p>
        </p:txBody>
      </p:sp>
      <p:pic>
        <p:nvPicPr>
          <p:cNvPr id="14" name="Picture 13" descr="cslogo_sm.png"/>
          <p:cNvPicPr>
            <a:picLocks noChangeAspect="1"/>
          </p:cNvPicPr>
          <p:nvPr/>
        </p:nvPicPr>
        <p:blipFill>
          <a:blip r:embed="rId3"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559954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slogo_sm.png"/>
          <p:cNvPicPr>
            <a:picLocks noChangeAspect="1"/>
          </p:cNvPicPr>
          <p:nvPr/>
        </p:nvPicPr>
        <p:blipFill>
          <a:blip r:embed="rId2" cstate="print"/>
          <a:stretch>
            <a:fillRect/>
          </a:stretch>
        </p:blipFill>
        <p:spPr>
          <a:xfrm>
            <a:off x="11958544" y="8334675"/>
            <a:ext cx="1100329" cy="390542"/>
          </a:xfrm>
          <a:prstGeom prst="rect">
            <a:avLst/>
          </a:prstGeom>
        </p:spPr>
      </p:pic>
      <p:sp>
        <p:nvSpPr>
          <p:cNvPr id="3" name="TextBox 2"/>
          <p:cNvSpPr txBox="1"/>
          <p:nvPr/>
        </p:nvSpPr>
        <p:spPr>
          <a:xfrm>
            <a:off x="952500" y="1066800"/>
            <a:ext cx="10439400" cy="492443"/>
          </a:xfrm>
          <a:prstGeom prst="rect">
            <a:avLst/>
          </a:prstGeom>
          <a:noFill/>
        </p:spPr>
        <p:txBody>
          <a:bodyPr wrap="square" rtlCol="0">
            <a:spAutoFit/>
          </a:bodyPr>
          <a:lstStyle/>
          <a:p>
            <a:r>
              <a:rPr lang="en-US" dirty="0" smtClean="0"/>
              <a:t>How did Mary Queen of Scots die?</a:t>
            </a:r>
            <a:endParaRPr lang="en-US" dirty="0"/>
          </a:p>
        </p:txBody>
      </p:sp>
      <p:sp>
        <p:nvSpPr>
          <p:cNvPr id="4" name="TextBox 3"/>
          <p:cNvSpPr txBox="1"/>
          <p:nvPr/>
        </p:nvSpPr>
        <p:spPr>
          <a:xfrm>
            <a:off x="1028700" y="2667000"/>
            <a:ext cx="10439400" cy="6093976"/>
          </a:xfrm>
          <a:prstGeom prst="rect">
            <a:avLst/>
          </a:prstGeom>
          <a:noFill/>
        </p:spPr>
        <p:txBody>
          <a:bodyPr wrap="square" rtlCol="0">
            <a:spAutoFit/>
          </a:bodyPr>
          <a:lstStyle/>
          <a:p>
            <a:r>
              <a:rPr lang="en-US" dirty="0" smtClean="0"/>
              <a:t>“Mary was misled into thinking her letters were secure, while in reality they were deciphered and read by </a:t>
            </a:r>
            <a:r>
              <a:rPr lang="en-US" dirty="0" err="1" smtClean="0"/>
              <a:t>Walsingham</a:t>
            </a:r>
            <a:r>
              <a:rPr lang="en-US" dirty="0" smtClean="0"/>
              <a:t>.” 						</a:t>
            </a:r>
          </a:p>
          <a:p>
            <a:r>
              <a:rPr lang="en-US" dirty="0" smtClean="0"/>
              <a:t>			[wikipedia.org/wiki/</a:t>
            </a:r>
            <a:r>
              <a:rPr lang="en-US" dirty="0" err="1" smtClean="0"/>
              <a:t>Mary_Queen_of_Scots</a:t>
            </a:r>
            <a:r>
              <a:rPr lang="en-US" dirty="0" smtClean="0"/>
              <a:t>]</a:t>
            </a:r>
          </a:p>
          <a:p>
            <a:endParaRPr lang="en-US" dirty="0" smtClean="0"/>
          </a:p>
          <a:p>
            <a:r>
              <a:rPr lang="en-US" dirty="0" smtClean="0"/>
              <a:t>In general, when message M is transmitted from Alice to Bob, we have the following possibilities:</a:t>
            </a:r>
          </a:p>
          <a:p>
            <a:pPr marL="514350" indent="-514350">
              <a:buAutoNum type="arabicPeriod"/>
            </a:pPr>
            <a:r>
              <a:rPr lang="en-US" dirty="0" smtClean="0"/>
              <a:t>M may be read by someone else.</a:t>
            </a:r>
          </a:p>
          <a:p>
            <a:pPr marL="514350" indent="-514350">
              <a:buAutoNum type="arabicPeriod"/>
            </a:pPr>
            <a:r>
              <a:rPr lang="en-US" dirty="0" smtClean="0"/>
              <a:t>M may be modified in many different ways</a:t>
            </a:r>
          </a:p>
          <a:p>
            <a:pPr marL="1173998" lvl="1" indent="-514350">
              <a:buFont typeface="+mj-lt"/>
              <a:buAutoNum type="alphaLcPeriod"/>
            </a:pPr>
            <a:r>
              <a:rPr lang="en-US" dirty="0" smtClean="0"/>
              <a:t>Sender information changed</a:t>
            </a:r>
          </a:p>
          <a:p>
            <a:pPr marL="1173998" lvl="1" indent="-514350">
              <a:buFont typeface="+mj-lt"/>
              <a:buAutoNum type="alphaLcPeriod"/>
            </a:pPr>
            <a:r>
              <a:rPr lang="en-US" dirty="0" smtClean="0"/>
              <a:t>Insertion, deletion, reordering of content, etc.</a:t>
            </a:r>
          </a:p>
          <a:p>
            <a:pPr marL="514350" indent="-514350">
              <a:buAutoNum type="arabicPeriod"/>
            </a:pPr>
            <a:r>
              <a:rPr lang="en-US" dirty="0" smtClean="0"/>
              <a:t>M may be replaced by M’ (extreme form of modification)</a:t>
            </a:r>
          </a:p>
          <a:p>
            <a:pPr marL="514350" indent="-514350">
              <a:buAutoNum type="arabicPeriod"/>
            </a:pPr>
            <a:endParaRPr lang="en-US" dirty="0" smtClean="0"/>
          </a:p>
          <a:p>
            <a:pPr marL="514350" indent="-514350">
              <a:buAutoNum type="arabicPeriod"/>
            </a:pPr>
            <a:r>
              <a:rPr lang="en-US" dirty="0" smtClean="0"/>
              <a:t>M may be </a:t>
            </a:r>
            <a:r>
              <a:rPr lang="en-US" dirty="0" err="1" smtClean="0"/>
              <a:t>mis</a:t>
            </a:r>
            <a:r>
              <a:rPr lang="en-US" dirty="0" smtClean="0"/>
              <a:t>-delivered, delayed, lost, etc.</a:t>
            </a:r>
          </a:p>
          <a:p>
            <a:pPr marL="514350" indent="-514350">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2000"/>
                                        <p:tgtEl>
                                          <p:spTgt spid="4">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2000"/>
                                        <p:tgtEl>
                                          <p:spTgt spid="4">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fade">
                                      <p:cBhvr>
                                        <p:cTn id="31"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195" y="4805681"/>
            <a:ext cx="11510010" cy="50338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Rectangle 20"/>
          <p:cNvSpPr>
            <a:spLocks noGrp="1" noChangeArrowheads="1"/>
          </p:cNvSpPr>
          <p:nvPr>
            <p:ph type="body" idx="1"/>
          </p:nvPr>
        </p:nvSpPr>
        <p:spPr>
          <a:xfrm>
            <a:off x="0" y="1564641"/>
            <a:ext cx="12487275" cy="6638079"/>
          </a:xfrm>
          <a:noFill/>
        </p:spPr>
        <p:txBody>
          <a:bodyPr/>
          <a:lstStyle/>
          <a:p>
            <a:pPr eaLnBrk="1" hangingPunct="1"/>
            <a:r>
              <a:rPr lang="en-US" sz="2900" dirty="0">
                <a:solidFill>
                  <a:srgbClr val="0000FF"/>
                </a:solidFill>
                <a:latin typeface="Arial" charset="0"/>
                <a:cs typeface="Arial" charset="0"/>
              </a:rPr>
              <a:t>Extract Email Header</a:t>
            </a:r>
          </a:p>
          <a:p>
            <a:pPr lvl="1" eaLnBrk="1" hangingPunct="1"/>
            <a:r>
              <a:rPr lang="en-US" sz="2300" dirty="0">
                <a:latin typeface="Arial" charset="0"/>
                <a:cs typeface="Arial" charset="0"/>
              </a:rPr>
              <a:t>Extract Signing Domain Identifier (SDID) if header contains a DKIM signature</a:t>
            </a:r>
          </a:p>
          <a:p>
            <a:pPr lvl="1" eaLnBrk="1" hangingPunct="1"/>
            <a:r>
              <a:rPr lang="en-US" sz="2300" dirty="0">
                <a:latin typeface="Arial" charset="0"/>
                <a:cs typeface="Arial" charset="0"/>
              </a:rPr>
              <a:t>Otherwise extract first Received from field</a:t>
            </a:r>
          </a:p>
          <a:p>
            <a:pPr eaLnBrk="1" hangingPunct="1"/>
            <a:endParaRPr lang="en-US" sz="600" dirty="0">
              <a:latin typeface="Arial" charset="0"/>
              <a:cs typeface="Arial" charset="0"/>
            </a:endParaRPr>
          </a:p>
          <a:p>
            <a:pPr eaLnBrk="1" hangingPunct="1"/>
            <a:endParaRPr lang="en-US" sz="600" dirty="0">
              <a:latin typeface="Arial" charset="0"/>
              <a:cs typeface="Arial" charset="0"/>
            </a:endParaRPr>
          </a:p>
        </p:txBody>
      </p:sp>
      <p:grpSp>
        <p:nvGrpSpPr>
          <p:cNvPr id="2" name="Group 19"/>
          <p:cNvGrpSpPr>
            <a:grpSpLocks/>
          </p:cNvGrpSpPr>
          <p:nvPr/>
        </p:nvGrpSpPr>
        <p:grpSpPr bwMode="auto">
          <a:xfrm>
            <a:off x="-3495907" y="-9313"/>
            <a:ext cx="13077707" cy="1494791"/>
            <a:chOff x="0" y="165"/>
            <a:chExt cx="5781" cy="642"/>
          </a:xfrm>
        </p:grpSpPr>
        <p:sp>
          <p:nvSpPr>
            <p:cNvPr id="18452"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18453" name="Text Box 22"/>
            <p:cNvSpPr txBox="1">
              <a:spLocks noChangeArrowheads="1"/>
            </p:cNvSpPr>
            <p:nvPr/>
          </p:nvSpPr>
          <p:spPr bwMode="auto">
            <a:xfrm>
              <a:off x="1704" y="165"/>
              <a:ext cx="1015" cy="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dirty="0" smtClean="0">
                  <a:solidFill>
                    <a:srgbClr val="0000FF"/>
                  </a:solidFill>
                </a:rPr>
                <a:t>  Header </a:t>
              </a:r>
              <a:r>
                <a:rPr lang="en-US" sz="1900" dirty="0">
                  <a:solidFill>
                    <a:srgbClr val="0000FF"/>
                  </a:solidFill>
                </a:rPr>
                <a:t>Analysis</a:t>
              </a:r>
            </a:p>
            <a:p>
              <a:pPr eaLnBrk="1" hangingPunct="1">
                <a:lnSpc>
                  <a:spcPct val="120000"/>
                </a:lnSpc>
                <a:buFontTx/>
                <a:buChar char="•"/>
              </a:pPr>
              <a:r>
                <a:rPr lang="en-US" sz="1900" b="0" dirty="0"/>
                <a:t>  Link Analysis</a:t>
              </a:r>
            </a:p>
            <a:p>
              <a:pPr eaLnBrk="1" hangingPunct="1">
                <a:lnSpc>
                  <a:spcPct val="120000"/>
                </a:lnSpc>
                <a:buFontTx/>
                <a:buChar char="•"/>
              </a:pPr>
              <a:r>
                <a:rPr lang="en-US" sz="1900" b="0" dirty="0"/>
                <a:t>  Results</a:t>
              </a:r>
            </a:p>
          </p:txBody>
        </p:sp>
        <p:sp>
          <p:nvSpPr>
            <p:cNvPr id="18454"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55" name="Text Box 23"/>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latin typeface="Arial" pitchFamily="34" charset="0"/>
                  <a:cs typeface="Arial" pitchFamily="34" charset="0"/>
                </a:rPr>
                <a:t>Results</a:t>
              </a:r>
            </a:p>
            <a:p>
              <a:pPr>
                <a:lnSpc>
                  <a:spcPct val="120000"/>
                </a:lnSpc>
                <a:buFontTx/>
                <a:buChar char="•"/>
              </a:pPr>
              <a:r>
                <a:rPr lang="en-US" sz="1900" dirty="0" smtClean="0">
                  <a:latin typeface="Arial" pitchFamily="34" charset="0"/>
                  <a:cs typeface="Arial" pitchFamily="34" charset="0"/>
                </a:rPr>
                <a:t>  Related </a:t>
              </a:r>
              <a:r>
                <a:rPr lang="en-US" sz="1900" dirty="0">
                  <a:latin typeface="Arial" pitchFamily="34" charset="0"/>
                  <a:cs typeface="Arial" pitchFamily="34" charset="0"/>
                </a:rPr>
                <a:t>Work</a:t>
              </a:r>
            </a:p>
            <a:p>
              <a:pPr>
                <a:lnSpc>
                  <a:spcPct val="120000"/>
                </a:lnSpc>
                <a:buFontTx/>
                <a:buChar char="•"/>
              </a:pPr>
              <a:r>
                <a:rPr lang="en-US" sz="1900" dirty="0">
                  <a:latin typeface="Arial" pitchFamily="34" charset="0"/>
                  <a:cs typeface="Arial" pitchFamily="34" charset="0"/>
                </a:rPr>
                <a:t>  Conclusion &amp; Future Work</a:t>
              </a:r>
            </a:p>
          </p:txBody>
        </p:sp>
      </p:grpSp>
      <p:sp>
        <p:nvSpPr>
          <p:cNvPr id="18456" name="Oval 16"/>
          <p:cNvSpPr>
            <a:spLocks noChangeArrowheads="1"/>
          </p:cNvSpPr>
          <p:nvPr/>
        </p:nvSpPr>
        <p:spPr bwMode="auto">
          <a:xfrm>
            <a:off x="2063115" y="5811521"/>
            <a:ext cx="2606040" cy="470323"/>
          </a:xfrm>
          <a:prstGeom prst="ellipse">
            <a:avLst/>
          </a:prstGeom>
          <a:noFill/>
          <a:ln w="15875">
            <a:solidFill>
              <a:srgbClr val="F01010"/>
            </a:solidFill>
            <a:round/>
            <a:headEnd/>
            <a:tailEnd/>
          </a:ln>
          <a:extLst>
            <a:ext uri="{909E8E84-426E-40dd-AFC4-6F175D3DCCD1}">
              <a14:hiddenFill xmlns="" xmlns:a14="http://schemas.microsoft.com/office/drawing/2010/main">
                <a:solidFill>
                  <a:srgbClr val="FFFFFF"/>
                </a:solidFill>
              </a14:hiddenFill>
            </a:ext>
          </a:extLst>
        </p:spPr>
        <p:txBody>
          <a:bodyPr wrap="none" lIns="131930" tIns="65965" rIns="131930" bIns="65965" anchor="ctr"/>
          <a:lstStyle/>
          <a:p>
            <a:endParaRPr lang="en-US"/>
          </a:p>
        </p:txBody>
      </p:sp>
      <p:pic>
        <p:nvPicPr>
          <p:cNvPr id="12" name="Picture 11" descr="cslogo_sm.png"/>
          <p:cNvPicPr>
            <a:picLocks noChangeAspect="1"/>
          </p:cNvPicPr>
          <p:nvPr/>
        </p:nvPicPr>
        <p:blipFill>
          <a:blip r:embed="rId4"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36092284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195" y="4805681"/>
            <a:ext cx="11510010" cy="50338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1" name="Oval 16"/>
          <p:cNvSpPr>
            <a:spLocks noChangeArrowheads="1"/>
          </p:cNvSpPr>
          <p:nvPr/>
        </p:nvSpPr>
        <p:spPr bwMode="auto">
          <a:xfrm>
            <a:off x="2063115" y="5811521"/>
            <a:ext cx="2606040" cy="470323"/>
          </a:xfrm>
          <a:prstGeom prst="ellipse">
            <a:avLst/>
          </a:prstGeom>
          <a:noFill/>
          <a:ln w="15875">
            <a:solidFill>
              <a:srgbClr val="F01010"/>
            </a:solidFill>
            <a:round/>
            <a:headEnd/>
            <a:tailEnd/>
          </a:ln>
          <a:extLst>
            <a:ext uri="{909E8E84-426E-40dd-AFC4-6F175D3DCCD1}">
              <a14:hiddenFill xmlns="" xmlns:a14="http://schemas.microsoft.com/office/drawing/2010/main">
                <a:solidFill>
                  <a:srgbClr val="FFFFFF"/>
                </a:solidFill>
              </a14:hiddenFill>
            </a:ext>
          </a:extLst>
        </p:spPr>
        <p:txBody>
          <a:bodyPr wrap="none" lIns="131930" tIns="65965" rIns="131930" bIns="65965" anchor="ctr"/>
          <a:lstStyle/>
          <a:p>
            <a:endParaRPr lang="en-US"/>
          </a:p>
        </p:txBody>
      </p:sp>
      <p:sp>
        <p:nvSpPr>
          <p:cNvPr id="68612" name="Oval 18"/>
          <p:cNvSpPr>
            <a:spLocks noChangeArrowheads="1"/>
          </p:cNvSpPr>
          <p:nvPr/>
        </p:nvSpPr>
        <p:spPr bwMode="auto">
          <a:xfrm>
            <a:off x="977265" y="8270241"/>
            <a:ext cx="4451985" cy="572770"/>
          </a:xfrm>
          <a:prstGeom prst="ellipse">
            <a:avLst/>
          </a:prstGeom>
          <a:noFill/>
          <a:ln w="15875">
            <a:solidFill>
              <a:srgbClr val="F01010"/>
            </a:solidFill>
            <a:round/>
            <a:headEnd/>
            <a:tailEnd/>
          </a:ln>
          <a:extLst>
            <a:ext uri="{909E8E84-426E-40dd-AFC4-6F175D3DCCD1}">
              <a14:hiddenFill xmlns="" xmlns:a14="http://schemas.microsoft.com/office/drawing/2010/main">
                <a:solidFill>
                  <a:srgbClr val="FFFFFF"/>
                </a:solidFill>
              </a14:hiddenFill>
            </a:ext>
          </a:extLst>
        </p:spPr>
        <p:txBody>
          <a:bodyPr wrap="none" lIns="131930" tIns="65965" rIns="131930" bIns="65965" anchor="ctr"/>
          <a:lstStyle/>
          <a:p>
            <a:endParaRPr lang="en-US"/>
          </a:p>
        </p:txBody>
      </p:sp>
      <p:sp>
        <p:nvSpPr>
          <p:cNvPr id="68613" name="Rectangle 20"/>
          <p:cNvSpPr>
            <a:spLocks noGrp="1" noChangeArrowheads="1"/>
          </p:cNvSpPr>
          <p:nvPr>
            <p:ph type="body" idx="4294967295"/>
          </p:nvPr>
        </p:nvSpPr>
        <p:spPr>
          <a:xfrm>
            <a:off x="0" y="1564641"/>
            <a:ext cx="12487275" cy="6638079"/>
          </a:xfrm>
          <a:noFill/>
        </p:spPr>
        <p:txBody>
          <a:bodyPr/>
          <a:lstStyle/>
          <a:p>
            <a:pPr eaLnBrk="1" hangingPunct="1"/>
            <a:r>
              <a:rPr lang="en-US" sz="2900" dirty="0">
                <a:solidFill>
                  <a:srgbClr val="0000FF"/>
                </a:solidFill>
                <a:latin typeface="Arial" charset="0"/>
                <a:cs typeface="Arial" charset="0"/>
              </a:rPr>
              <a:t>Extract Email Header</a:t>
            </a:r>
          </a:p>
          <a:p>
            <a:pPr lvl="1" eaLnBrk="1" hangingPunct="1"/>
            <a:r>
              <a:rPr lang="en-US" sz="2300" dirty="0">
                <a:latin typeface="Arial" charset="0"/>
                <a:cs typeface="Arial" charset="0"/>
              </a:rPr>
              <a:t>Extract Signing Domain Identifier (SDID) if header contains a DKIM signature</a:t>
            </a:r>
          </a:p>
          <a:p>
            <a:pPr lvl="1" eaLnBrk="1" hangingPunct="1"/>
            <a:r>
              <a:rPr lang="en-US" sz="2300" dirty="0">
                <a:latin typeface="Arial" charset="0"/>
                <a:cs typeface="Arial" charset="0"/>
              </a:rPr>
              <a:t>Otherwise extract first Received from field</a:t>
            </a:r>
          </a:p>
          <a:p>
            <a:pPr eaLnBrk="1" hangingPunct="1"/>
            <a:endParaRPr lang="en-US" sz="400" dirty="0">
              <a:latin typeface="Arial" charset="0"/>
              <a:cs typeface="Arial" charset="0"/>
            </a:endParaRPr>
          </a:p>
          <a:p>
            <a:pPr eaLnBrk="1" hangingPunct="1"/>
            <a:endParaRPr lang="en-US" sz="400" dirty="0">
              <a:latin typeface="Arial" charset="0"/>
              <a:cs typeface="Arial" charset="0"/>
            </a:endParaRPr>
          </a:p>
          <a:p>
            <a:pPr eaLnBrk="1" hangingPunct="1"/>
            <a:r>
              <a:rPr lang="en-US" sz="2900" dirty="0">
                <a:solidFill>
                  <a:srgbClr val="0000FF"/>
                </a:solidFill>
                <a:latin typeface="Arial" charset="0"/>
                <a:cs typeface="Arial" charset="0"/>
              </a:rPr>
              <a:t>Check if the field extracted above is same as the From Field</a:t>
            </a:r>
          </a:p>
          <a:p>
            <a:pPr lvl="1" eaLnBrk="1" hangingPunct="1"/>
            <a:r>
              <a:rPr lang="en-US" sz="2300" dirty="0">
                <a:latin typeface="Arial" charset="0"/>
                <a:cs typeface="Arial" charset="0"/>
              </a:rPr>
              <a:t>If same, then</a:t>
            </a:r>
            <a:r>
              <a:rPr lang="en-US" sz="2300" dirty="0">
                <a:solidFill>
                  <a:srgbClr val="009900"/>
                </a:solidFill>
                <a:latin typeface="Arial" charset="0"/>
                <a:cs typeface="Arial" charset="0"/>
              </a:rPr>
              <a:t> legitimate</a:t>
            </a:r>
          </a:p>
          <a:p>
            <a:pPr lvl="1" eaLnBrk="1" hangingPunct="1"/>
            <a:r>
              <a:rPr lang="en-US" sz="2300" dirty="0">
                <a:latin typeface="Arial" charset="0"/>
                <a:cs typeface="Arial" charset="0"/>
              </a:rPr>
              <a:t>Otherwise, also </a:t>
            </a:r>
            <a:r>
              <a:rPr lang="en-US" sz="2300" dirty="0">
                <a:solidFill>
                  <a:srgbClr val="009900"/>
                </a:solidFill>
                <a:latin typeface="Arial" charset="0"/>
                <a:cs typeface="Arial" charset="0"/>
              </a:rPr>
              <a:t>legitimate </a:t>
            </a:r>
            <a:r>
              <a:rPr lang="en-US" sz="2300" dirty="0">
                <a:latin typeface="Arial" charset="0"/>
                <a:cs typeface="Arial" charset="0"/>
              </a:rPr>
              <a:t>if any forwarding email address is same as From Field</a:t>
            </a:r>
          </a:p>
          <a:p>
            <a:pPr lvl="1" eaLnBrk="1" hangingPunct="1"/>
            <a:endParaRPr lang="en-US" sz="2000" dirty="0">
              <a:solidFill>
                <a:srgbClr val="009900"/>
              </a:solidFill>
              <a:latin typeface="Arial" charset="0"/>
              <a:cs typeface="Arial" charset="0"/>
            </a:endParaRPr>
          </a:p>
        </p:txBody>
      </p:sp>
      <p:grpSp>
        <p:nvGrpSpPr>
          <p:cNvPr id="2" name="Group 6"/>
          <p:cNvGrpSpPr>
            <a:grpSpLocks/>
          </p:cNvGrpSpPr>
          <p:nvPr/>
        </p:nvGrpSpPr>
        <p:grpSpPr bwMode="auto">
          <a:xfrm>
            <a:off x="0" y="447041"/>
            <a:ext cx="13077707" cy="1171153"/>
            <a:chOff x="0" y="165"/>
            <a:chExt cx="5781" cy="503"/>
          </a:xfrm>
        </p:grpSpPr>
        <p:sp>
          <p:nvSpPr>
            <p:cNvPr id="68615"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68616" name="Text Box 22"/>
            <p:cNvSpPr txBox="1">
              <a:spLocks noChangeArrowheads="1"/>
            </p:cNvSpPr>
            <p:nvPr/>
          </p:nvSpPr>
          <p:spPr bwMode="auto">
            <a:xfrm>
              <a:off x="1704" y="165"/>
              <a:ext cx="1015"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dirty="0"/>
                <a:t>  </a:t>
              </a:r>
              <a:r>
                <a:rPr lang="en-US" sz="1900" b="0" dirty="0" smtClean="0"/>
                <a:t>Text Analysis</a:t>
              </a:r>
            </a:p>
            <a:p>
              <a:pPr eaLnBrk="1" hangingPunct="1">
                <a:lnSpc>
                  <a:spcPct val="120000"/>
                </a:lnSpc>
                <a:buFontTx/>
                <a:buChar char="•"/>
              </a:pPr>
              <a:r>
                <a:rPr lang="en-US" sz="1900" dirty="0" smtClean="0">
                  <a:solidFill>
                    <a:srgbClr val="0000FF"/>
                  </a:solidFill>
                </a:rPr>
                <a:t>  Header </a:t>
              </a:r>
              <a:r>
                <a:rPr lang="en-US" sz="1900" dirty="0">
                  <a:solidFill>
                    <a:srgbClr val="0000FF"/>
                  </a:solidFill>
                </a:rPr>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68617"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8618" name="Text Box 10"/>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latin typeface="Arial" pitchFamily="34" charset="0"/>
                  <a:cs typeface="Arial" pitchFamily="34" charset="0"/>
                </a:rPr>
                <a:t>Results</a:t>
              </a:r>
            </a:p>
            <a:p>
              <a:pPr>
                <a:lnSpc>
                  <a:spcPct val="120000"/>
                </a:lnSpc>
                <a:buFontTx/>
                <a:buChar char="•"/>
              </a:pPr>
              <a:r>
                <a:rPr lang="en-US" sz="1900" dirty="0" smtClean="0">
                  <a:latin typeface="Arial" pitchFamily="34" charset="0"/>
                  <a:cs typeface="Arial" pitchFamily="34" charset="0"/>
                </a:rPr>
                <a:t>  Related </a:t>
              </a:r>
              <a:r>
                <a:rPr lang="en-US" sz="1900" dirty="0">
                  <a:latin typeface="Arial" pitchFamily="34" charset="0"/>
                  <a:cs typeface="Arial" pitchFamily="34" charset="0"/>
                </a:rPr>
                <a:t>Work</a:t>
              </a:r>
            </a:p>
            <a:p>
              <a:pPr>
                <a:lnSpc>
                  <a:spcPct val="120000"/>
                </a:lnSpc>
                <a:buFontTx/>
                <a:buChar char="•"/>
              </a:pPr>
              <a:r>
                <a:rPr lang="en-US" sz="1900" dirty="0">
                  <a:latin typeface="Arial" pitchFamily="34" charset="0"/>
                  <a:cs typeface="Arial" pitchFamily="34" charset="0"/>
                </a:rPr>
                <a:t>  Conclusion &amp; Future Work</a:t>
              </a:r>
            </a:p>
          </p:txBody>
        </p:sp>
      </p:grpSp>
      <p:pic>
        <p:nvPicPr>
          <p:cNvPr id="13" name="Picture 12" descr="cslogo_sm.png"/>
          <p:cNvPicPr>
            <a:picLocks noChangeAspect="1"/>
          </p:cNvPicPr>
          <p:nvPr/>
        </p:nvPicPr>
        <p:blipFill>
          <a:blip r:embed="rId4"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16678777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2"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0095" y="3841751"/>
            <a:ext cx="10315575" cy="1187450"/>
          </a:xfrm>
          <a:prstGeom prst="rect">
            <a:avLst/>
          </a:prstGeom>
          <a:noFill/>
          <a:extLst>
            <a:ext uri="{909E8E84-426E-40dd-AFC4-6F175D3DCCD1}">
              <a14:hiddenFill xmlns="" xmlns:a14="http://schemas.microsoft.com/office/drawing/2010/main">
                <a:solidFill>
                  <a:srgbClr val="FFFFFF"/>
                </a:solidFill>
              </a14:hiddenFill>
            </a:ext>
          </a:extLst>
        </p:spPr>
      </p:pic>
      <p:pic>
        <p:nvPicPr>
          <p:cNvPr id="52233"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0095" y="5224780"/>
            <a:ext cx="10315575" cy="2412153"/>
          </a:xfrm>
          <a:prstGeom prst="rect">
            <a:avLst/>
          </a:prstGeom>
          <a:noFill/>
          <a:extLst>
            <a:ext uri="{909E8E84-426E-40dd-AFC4-6F175D3DCCD1}">
              <a14:hiddenFill xmlns="" xmlns:a14="http://schemas.microsoft.com/office/drawing/2010/main">
                <a:solidFill>
                  <a:srgbClr val="FFFFFF"/>
                </a:solidFill>
              </a14:hiddenFill>
            </a:ext>
          </a:extLst>
        </p:spPr>
      </p:pic>
      <p:pic>
        <p:nvPicPr>
          <p:cNvPr id="52234"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0095" y="7911678"/>
            <a:ext cx="10315575" cy="1029123"/>
          </a:xfrm>
          <a:prstGeom prst="rect">
            <a:avLst/>
          </a:prstGeom>
          <a:noFill/>
          <a:extLst>
            <a:ext uri="{909E8E84-426E-40dd-AFC4-6F175D3DCCD1}">
              <a14:hiddenFill xmlns="" xmlns:a14="http://schemas.microsoft.com/office/drawing/2010/main">
                <a:solidFill>
                  <a:srgbClr val="FFFFFF"/>
                </a:solidFill>
              </a14:hiddenFill>
            </a:ext>
          </a:extLst>
        </p:spPr>
      </p:pic>
      <p:sp>
        <p:nvSpPr>
          <p:cNvPr id="52238" name="Rectangle 14"/>
          <p:cNvSpPr>
            <a:spLocks noChangeArrowheads="1"/>
          </p:cNvSpPr>
          <p:nvPr/>
        </p:nvSpPr>
        <p:spPr bwMode="auto">
          <a:xfrm>
            <a:off x="651510" y="1676401"/>
            <a:ext cx="12052935" cy="6638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lstStyle/>
          <a:p>
            <a:pPr marL="494736" indent="-494736" eaLnBrk="0" hangingPunct="0">
              <a:spcBef>
                <a:spcPct val="20000"/>
              </a:spcBef>
              <a:buFontTx/>
              <a:buChar char="•"/>
            </a:pPr>
            <a:r>
              <a:rPr lang="en-US" sz="2900" dirty="0">
                <a:solidFill>
                  <a:srgbClr val="0000FF"/>
                </a:solidFill>
              </a:rPr>
              <a:t>Significance of DKIM </a:t>
            </a:r>
            <a:r>
              <a:rPr lang="en-US" b="0" dirty="0">
                <a:solidFill>
                  <a:srgbClr val="0000FF"/>
                </a:solidFill>
              </a:rPr>
              <a:t>(Domain Keys Identified Mail –  www.dkim.org)</a:t>
            </a:r>
          </a:p>
          <a:p>
            <a:pPr marL="1071928" lvl="1" indent="-412280" eaLnBrk="0" hangingPunct="0">
              <a:spcBef>
                <a:spcPct val="20000"/>
              </a:spcBef>
              <a:buFontTx/>
              <a:buChar char="–"/>
            </a:pPr>
            <a:r>
              <a:rPr lang="en-US" sz="2300" dirty="0">
                <a:ea typeface="Arial" charset="0"/>
              </a:rPr>
              <a:t>Method for validating a domain name identity through cryptographic authentication</a:t>
            </a:r>
          </a:p>
          <a:p>
            <a:pPr marL="1071928" lvl="1" indent="-412280" eaLnBrk="0" hangingPunct="0">
              <a:spcBef>
                <a:spcPct val="20000"/>
              </a:spcBef>
              <a:buFontTx/>
              <a:buChar char="–"/>
            </a:pPr>
            <a:r>
              <a:rPr lang="en-US" sz="2300" dirty="0">
                <a:ea typeface="Arial" charset="0"/>
              </a:rPr>
              <a:t>E.g. Gmail</a:t>
            </a:r>
          </a:p>
          <a:p>
            <a:pPr marL="1071928" lvl="1" indent="-412280" eaLnBrk="0" hangingPunct="0">
              <a:spcBef>
                <a:spcPct val="20000"/>
              </a:spcBef>
              <a:buFontTx/>
              <a:buChar char="–"/>
            </a:pPr>
            <a:endParaRPr lang="en-US" sz="900" dirty="0">
              <a:ea typeface="Arial" charset="0"/>
            </a:endParaRPr>
          </a:p>
          <a:p>
            <a:pPr marL="494736" indent="-494736" eaLnBrk="0" hangingPunct="0">
              <a:spcBef>
                <a:spcPct val="20000"/>
              </a:spcBef>
              <a:buFontTx/>
              <a:buChar char="•"/>
            </a:pPr>
            <a:r>
              <a:rPr lang="en-US" b="0" dirty="0">
                <a:solidFill>
                  <a:srgbClr val="0000FF"/>
                </a:solidFill>
              </a:rPr>
              <a:t>The following email is legitimate:</a:t>
            </a:r>
          </a:p>
        </p:txBody>
      </p:sp>
      <p:grpSp>
        <p:nvGrpSpPr>
          <p:cNvPr id="2" name="Group 15"/>
          <p:cNvGrpSpPr>
            <a:grpSpLocks/>
          </p:cNvGrpSpPr>
          <p:nvPr/>
        </p:nvGrpSpPr>
        <p:grpSpPr bwMode="auto">
          <a:xfrm>
            <a:off x="0" y="447041"/>
            <a:ext cx="13077707" cy="1171153"/>
            <a:chOff x="0" y="165"/>
            <a:chExt cx="5781" cy="503"/>
          </a:xfrm>
        </p:grpSpPr>
        <p:sp>
          <p:nvSpPr>
            <p:cNvPr id="52240"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52241" name="Text Box 22"/>
            <p:cNvSpPr txBox="1">
              <a:spLocks noChangeArrowheads="1"/>
            </p:cNvSpPr>
            <p:nvPr/>
          </p:nvSpPr>
          <p:spPr bwMode="auto">
            <a:xfrm>
              <a:off x="1704" y="165"/>
              <a:ext cx="1015"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dirty="0" smtClean="0">
                  <a:solidFill>
                    <a:srgbClr val="0000FF"/>
                  </a:solidFill>
                </a:rPr>
                <a:t>  Header </a:t>
              </a:r>
              <a:r>
                <a:rPr lang="en-US" sz="1900" dirty="0">
                  <a:solidFill>
                    <a:srgbClr val="0000FF"/>
                  </a:solidFill>
                </a:rPr>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52242"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2243" name="Text Box 19"/>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latin typeface="Arial" pitchFamily="34" charset="0"/>
                  <a:cs typeface="Arial" pitchFamily="34" charset="0"/>
                </a:rPr>
                <a:t> </a:t>
              </a:r>
              <a:r>
                <a:rPr lang="en-US" sz="1900" dirty="0" smtClean="0">
                  <a:latin typeface="Arial" pitchFamily="34" charset="0"/>
                  <a:cs typeface="Arial" pitchFamily="34" charset="0"/>
                </a:rPr>
                <a:t> Results</a:t>
              </a:r>
            </a:p>
            <a:p>
              <a:pPr>
                <a:lnSpc>
                  <a:spcPct val="120000"/>
                </a:lnSpc>
                <a:buFontTx/>
                <a:buChar char="•"/>
              </a:pPr>
              <a:r>
                <a:rPr lang="en-US" sz="1900" dirty="0" smtClean="0">
                  <a:latin typeface="Arial" pitchFamily="34" charset="0"/>
                  <a:cs typeface="Arial" pitchFamily="34" charset="0"/>
                </a:rPr>
                <a:t>  </a:t>
              </a:r>
              <a:r>
                <a:rPr lang="en-US" sz="1900" dirty="0">
                  <a:latin typeface="Arial" pitchFamily="34" charset="0"/>
                  <a:cs typeface="Arial" pitchFamily="34" charset="0"/>
                </a:rPr>
                <a:t>Related Work</a:t>
              </a:r>
            </a:p>
            <a:p>
              <a:pPr>
                <a:lnSpc>
                  <a:spcPct val="120000"/>
                </a:lnSpc>
                <a:buFontTx/>
                <a:buChar char="•"/>
              </a:pPr>
              <a:r>
                <a:rPr lang="en-US" sz="1900" dirty="0">
                  <a:latin typeface="Arial" pitchFamily="34" charset="0"/>
                  <a:cs typeface="Arial" pitchFamily="34" charset="0"/>
                </a:rPr>
                <a:t>  Conclusion &amp; Future Work</a:t>
              </a:r>
            </a:p>
          </p:txBody>
        </p:sp>
      </p:grpSp>
      <p:pic>
        <p:nvPicPr>
          <p:cNvPr id="13" name="Picture 12" descr="cslogo_sm.png"/>
          <p:cNvPicPr>
            <a:picLocks noChangeAspect="1"/>
          </p:cNvPicPr>
          <p:nvPr/>
        </p:nvPicPr>
        <p:blipFill>
          <a:blip r:embed="rId6"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3658187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Rectangle 7"/>
          <p:cNvSpPr>
            <a:spLocks noChangeArrowheads="1"/>
          </p:cNvSpPr>
          <p:nvPr/>
        </p:nvSpPr>
        <p:spPr bwMode="auto">
          <a:xfrm>
            <a:off x="651510" y="1676401"/>
            <a:ext cx="12052935" cy="6638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lstStyle/>
          <a:p>
            <a:pPr marL="494736" indent="-494736" eaLnBrk="0" hangingPunct="0">
              <a:spcBef>
                <a:spcPct val="20000"/>
              </a:spcBef>
              <a:buFontTx/>
              <a:buChar char="•"/>
            </a:pPr>
            <a:r>
              <a:rPr lang="en-US" sz="2900" dirty="0">
                <a:solidFill>
                  <a:srgbClr val="0000FF"/>
                </a:solidFill>
              </a:rPr>
              <a:t>Significance of DKIM </a:t>
            </a:r>
            <a:r>
              <a:rPr lang="en-US" b="0" dirty="0">
                <a:solidFill>
                  <a:srgbClr val="0000FF"/>
                </a:solidFill>
              </a:rPr>
              <a:t>(Domain Keys Identified Mail –  www.dkim.org)</a:t>
            </a:r>
          </a:p>
          <a:p>
            <a:pPr marL="1071928" lvl="1" indent="-412280" eaLnBrk="0" hangingPunct="0">
              <a:spcBef>
                <a:spcPct val="20000"/>
              </a:spcBef>
              <a:buFontTx/>
              <a:buChar char="–"/>
            </a:pPr>
            <a:r>
              <a:rPr lang="en-US" sz="2300" dirty="0">
                <a:ea typeface="Arial" charset="0"/>
              </a:rPr>
              <a:t>Method for validating a domain name identity through cryptographic authentication</a:t>
            </a:r>
          </a:p>
          <a:p>
            <a:pPr marL="1071928" lvl="1" indent="-412280" eaLnBrk="0" hangingPunct="0">
              <a:spcBef>
                <a:spcPct val="20000"/>
              </a:spcBef>
              <a:buFontTx/>
              <a:buChar char="–"/>
            </a:pPr>
            <a:r>
              <a:rPr lang="en-US" sz="2300" dirty="0">
                <a:ea typeface="Arial" charset="0"/>
              </a:rPr>
              <a:t>E.g. Gmail</a:t>
            </a:r>
          </a:p>
          <a:p>
            <a:pPr marL="1071928" lvl="1" indent="-412280" eaLnBrk="0" hangingPunct="0">
              <a:spcBef>
                <a:spcPct val="20000"/>
              </a:spcBef>
              <a:buFontTx/>
              <a:buChar char="–"/>
            </a:pPr>
            <a:endParaRPr lang="en-US" sz="900" dirty="0">
              <a:ea typeface="Arial" charset="0"/>
            </a:endParaRPr>
          </a:p>
          <a:p>
            <a:pPr marL="494736" indent="-494736" eaLnBrk="0" hangingPunct="0">
              <a:spcBef>
                <a:spcPct val="20000"/>
              </a:spcBef>
              <a:buFontTx/>
              <a:buChar char="•"/>
            </a:pPr>
            <a:r>
              <a:rPr lang="en-US" b="0" dirty="0">
                <a:solidFill>
                  <a:srgbClr val="0000FF"/>
                </a:solidFill>
              </a:rPr>
              <a:t>The following email is legitimate:</a:t>
            </a:r>
          </a:p>
        </p:txBody>
      </p:sp>
      <p:pic>
        <p:nvPicPr>
          <p:cNvPr id="54280"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0095" y="3841751"/>
            <a:ext cx="10315575" cy="1187450"/>
          </a:xfrm>
          <a:prstGeom prst="rect">
            <a:avLst/>
          </a:prstGeom>
          <a:noFill/>
          <a:extLst>
            <a:ext uri="{909E8E84-426E-40dd-AFC4-6F175D3DCCD1}">
              <a14:hiddenFill xmlns="" xmlns:a14="http://schemas.microsoft.com/office/drawing/2010/main">
                <a:solidFill>
                  <a:srgbClr val="FFFFFF"/>
                </a:solidFill>
              </a14:hiddenFill>
            </a:ext>
          </a:extLst>
        </p:spPr>
      </p:pic>
      <p:pic>
        <p:nvPicPr>
          <p:cNvPr id="54281"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0095" y="5224780"/>
            <a:ext cx="10315575" cy="2412153"/>
          </a:xfrm>
          <a:prstGeom prst="rect">
            <a:avLst/>
          </a:prstGeom>
          <a:noFill/>
          <a:extLst>
            <a:ext uri="{909E8E84-426E-40dd-AFC4-6F175D3DCCD1}">
              <a14:hiddenFill xmlns="" xmlns:a14="http://schemas.microsoft.com/office/drawing/2010/main">
                <a:solidFill>
                  <a:srgbClr val="FFFFFF"/>
                </a:solidFill>
              </a14:hiddenFill>
            </a:ext>
          </a:extLst>
        </p:spPr>
      </p:pic>
      <p:pic>
        <p:nvPicPr>
          <p:cNvPr id="54282"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0095" y="7911678"/>
            <a:ext cx="10315575" cy="1029123"/>
          </a:xfrm>
          <a:prstGeom prst="rect">
            <a:avLst/>
          </a:prstGeom>
          <a:noFill/>
          <a:extLst>
            <a:ext uri="{909E8E84-426E-40dd-AFC4-6F175D3DCCD1}">
              <a14:hiddenFill xmlns="" xmlns:a14="http://schemas.microsoft.com/office/drawing/2010/main">
                <a:solidFill>
                  <a:srgbClr val="FFFFFF"/>
                </a:solidFill>
              </a14:hiddenFill>
            </a:ext>
          </a:extLst>
        </p:spPr>
      </p:pic>
      <p:sp>
        <p:nvSpPr>
          <p:cNvPr id="54283" name="Oval 18"/>
          <p:cNvSpPr>
            <a:spLocks noChangeArrowheads="1"/>
          </p:cNvSpPr>
          <p:nvPr/>
        </p:nvSpPr>
        <p:spPr bwMode="auto">
          <a:xfrm>
            <a:off x="2931795" y="5103707"/>
            <a:ext cx="2171700" cy="572770"/>
          </a:xfrm>
          <a:prstGeom prst="ellipse">
            <a:avLst/>
          </a:prstGeom>
          <a:noFill/>
          <a:ln w="15875">
            <a:solidFill>
              <a:srgbClr val="F01010"/>
            </a:solidFill>
            <a:round/>
            <a:headEnd/>
            <a:tailEnd/>
          </a:ln>
          <a:extLst>
            <a:ext uri="{909E8E84-426E-40dd-AFC4-6F175D3DCCD1}">
              <a14:hiddenFill xmlns="" xmlns:a14="http://schemas.microsoft.com/office/drawing/2010/main">
                <a:solidFill>
                  <a:srgbClr val="FFFFFF"/>
                </a:solidFill>
              </a14:hiddenFill>
            </a:ext>
          </a:extLst>
        </p:spPr>
        <p:txBody>
          <a:bodyPr wrap="none" lIns="131930" tIns="65965" rIns="131930" bIns="65965" anchor="ctr"/>
          <a:lstStyle/>
          <a:p>
            <a:endParaRPr lang="en-US"/>
          </a:p>
        </p:txBody>
      </p:sp>
      <p:sp>
        <p:nvSpPr>
          <p:cNvPr id="54284" name="Oval 18"/>
          <p:cNvSpPr>
            <a:spLocks noChangeArrowheads="1"/>
          </p:cNvSpPr>
          <p:nvPr/>
        </p:nvSpPr>
        <p:spPr bwMode="auto">
          <a:xfrm>
            <a:off x="1628775" y="6593841"/>
            <a:ext cx="2171700" cy="572770"/>
          </a:xfrm>
          <a:prstGeom prst="ellipse">
            <a:avLst/>
          </a:prstGeom>
          <a:noFill/>
          <a:ln w="15875">
            <a:solidFill>
              <a:srgbClr val="F01010"/>
            </a:solidFill>
            <a:round/>
            <a:headEnd/>
            <a:tailEnd/>
          </a:ln>
          <a:extLst>
            <a:ext uri="{909E8E84-426E-40dd-AFC4-6F175D3DCCD1}">
              <a14:hiddenFill xmlns="" xmlns:a14="http://schemas.microsoft.com/office/drawing/2010/main">
                <a:solidFill>
                  <a:srgbClr val="FFFFFF"/>
                </a:solidFill>
              </a14:hiddenFill>
            </a:ext>
          </a:extLst>
        </p:spPr>
        <p:txBody>
          <a:bodyPr wrap="none" lIns="131930" tIns="65965" rIns="131930" bIns="65965" anchor="ctr"/>
          <a:lstStyle/>
          <a:p>
            <a:endParaRPr lang="en-US"/>
          </a:p>
        </p:txBody>
      </p:sp>
      <p:sp>
        <p:nvSpPr>
          <p:cNvPr id="54285" name="Oval 18"/>
          <p:cNvSpPr>
            <a:spLocks noChangeArrowheads="1"/>
          </p:cNvSpPr>
          <p:nvPr/>
        </p:nvSpPr>
        <p:spPr bwMode="auto">
          <a:xfrm>
            <a:off x="5103495" y="8158481"/>
            <a:ext cx="2171700" cy="572770"/>
          </a:xfrm>
          <a:prstGeom prst="ellipse">
            <a:avLst/>
          </a:prstGeom>
          <a:noFill/>
          <a:ln w="15875">
            <a:solidFill>
              <a:srgbClr val="F01010"/>
            </a:solidFill>
            <a:round/>
            <a:headEnd/>
            <a:tailEnd/>
          </a:ln>
          <a:extLst>
            <a:ext uri="{909E8E84-426E-40dd-AFC4-6F175D3DCCD1}">
              <a14:hiddenFill xmlns="" xmlns:a14="http://schemas.microsoft.com/office/drawing/2010/main">
                <a:solidFill>
                  <a:srgbClr val="FFFFFF"/>
                </a:solidFill>
              </a14:hiddenFill>
            </a:ext>
          </a:extLst>
        </p:spPr>
        <p:txBody>
          <a:bodyPr wrap="none" lIns="131930" tIns="65965" rIns="131930" bIns="65965" anchor="ctr"/>
          <a:lstStyle/>
          <a:p>
            <a:endParaRPr lang="en-US"/>
          </a:p>
        </p:txBody>
      </p:sp>
      <p:grpSp>
        <p:nvGrpSpPr>
          <p:cNvPr id="2" name="Group 14"/>
          <p:cNvGrpSpPr>
            <a:grpSpLocks/>
          </p:cNvGrpSpPr>
          <p:nvPr/>
        </p:nvGrpSpPr>
        <p:grpSpPr bwMode="auto">
          <a:xfrm>
            <a:off x="0" y="447040"/>
            <a:ext cx="13077707" cy="1171152"/>
            <a:chOff x="0" y="165"/>
            <a:chExt cx="5781" cy="503"/>
          </a:xfrm>
        </p:grpSpPr>
        <p:sp>
          <p:nvSpPr>
            <p:cNvPr id="54287"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54288" name="Text Box 22"/>
            <p:cNvSpPr txBox="1">
              <a:spLocks noChangeArrowheads="1"/>
            </p:cNvSpPr>
            <p:nvPr/>
          </p:nvSpPr>
          <p:spPr bwMode="auto">
            <a:xfrm>
              <a:off x="1704" y="165"/>
              <a:ext cx="1015"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dirty="0" smtClean="0">
                  <a:solidFill>
                    <a:srgbClr val="0000FF"/>
                  </a:solidFill>
                </a:rPr>
                <a:t>  Header </a:t>
              </a:r>
              <a:r>
                <a:rPr lang="en-US" sz="1900" dirty="0">
                  <a:solidFill>
                    <a:srgbClr val="0000FF"/>
                  </a:solidFill>
                </a:rPr>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54289"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290" name="Text Box 18"/>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t> </a:t>
              </a:r>
              <a:r>
                <a:rPr lang="en-US" sz="1900" dirty="0" smtClean="0">
                  <a:latin typeface="Arial" pitchFamily="34" charset="0"/>
                  <a:cs typeface="Arial" pitchFamily="34" charset="0"/>
                </a:rPr>
                <a:t>Results</a:t>
              </a:r>
            </a:p>
            <a:p>
              <a:pPr>
                <a:lnSpc>
                  <a:spcPct val="120000"/>
                </a:lnSpc>
                <a:buFontTx/>
                <a:buChar char="•"/>
              </a:pPr>
              <a:r>
                <a:rPr lang="en-US" sz="1900" dirty="0" smtClean="0">
                  <a:latin typeface="Arial" pitchFamily="34" charset="0"/>
                  <a:cs typeface="Arial" pitchFamily="34" charset="0"/>
                </a:rPr>
                <a:t>  </a:t>
              </a:r>
              <a:r>
                <a:rPr lang="en-US" sz="1900" dirty="0">
                  <a:latin typeface="Arial" pitchFamily="34" charset="0"/>
                  <a:cs typeface="Arial" pitchFamily="34" charset="0"/>
                </a:rPr>
                <a:t>Related Work</a:t>
              </a:r>
            </a:p>
            <a:p>
              <a:pPr>
                <a:lnSpc>
                  <a:spcPct val="120000"/>
                </a:lnSpc>
                <a:buFontTx/>
                <a:buChar char="•"/>
              </a:pPr>
              <a:r>
                <a:rPr lang="en-US" sz="1900" dirty="0">
                  <a:latin typeface="Arial" pitchFamily="34" charset="0"/>
                  <a:cs typeface="Arial" pitchFamily="34" charset="0"/>
                </a:rPr>
                <a:t>  Conclusion &amp; Future Work</a:t>
              </a:r>
            </a:p>
          </p:txBody>
        </p:sp>
      </p:grpSp>
      <p:pic>
        <p:nvPicPr>
          <p:cNvPr id="16" name="Picture 15" descr="cslogo_sm.png"/>
          <p:cNvPicPr>
            <a:picLocks noChangeAspect="1"/>
          </p:cNvPicPr>
          <p:nvPr/>
        </p:nvPicPr>
        <p:blipFill>
          <a:blip r:embed="rId6"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1745076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0"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11605" y="4805680"/>
            <a:ext cx="9772650" cy="335280"/>
          </a:xfrm>
          <a:prstGeom prst="rect">
            <a:avLst/>
          </a:prstGeom>
          <a:noFill/>
          <a:extLst>
            <a:ext uri="{909E8E84-426E-40dd-AFC4-6F175D3DCCD1}">
              <a14:hiddenFill xmlns="" xmlns:a14="http://schemas.microsoft.com/office/drawing/2010/main">
                <a:solidFill>
                  <a:srgbClr val="FFFFFF"/>
                </a:solidFill>
              </a14:hiddenFill>
            </a:ext>
          </a:extLst>
        </p:spPr>
      </p:pic>
      <p:pic>
        <p:nvPicPr>
          <p:cNvPr id="19471" name="Picture 1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11605" y="5252720"/>
            <a:ext cx="9772650" cy="859156"/>
          </a:xfrm>
          <a:prstGeom prst="rect">
            <a:avLst/>
          </a:prstGeom>
          <a:noFill/>
          <a:extLst>
            <a:ext uri="{909E8E84-426E-40dd-AFC4-6F175D3DCCD1}">
              <a14:hiddenFill xmlns="" xmlns:a14="http://schemas.microsoft.com/office/drawing/2010/main">
                <a:solidFill>
                  <a:srgbClr val="FFFFFF"/>
                </a:solidFill>
              </a14:hiddenFill>
            </a:ext>
          </a:extLst>
        </p:spPr>
      </p:pic>
      <p:pic>
        <p:nvPicPr>
          <p:cNvPr id="19472" name="Picture 1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11605" y="6258560"/>
            <a:ext cx="9772650" cy="1648460"/>
          </a:xfrm>
          <a:prstGeom prst="rect">
            <a:avLst/>
          </a:prstGeom>
          <a:noFill/>
          <a:extLst>
            <a:ext uri="{909E8E84-426E-40dd-AFC4-6F175D3DCCD1}">
              <a14:hiddenFill xmlns="" xmlns:a14="http://schemas.microsoft.com/office/drawing/2010/main">
                <a:solidFill>
                  <a:srgbClr val="FFFFFF"/>
                </a:solidFill>
              </a14:hiddenFill>
            </a:ext>
          </a:extLst>
        </p:spPr>
      </p:pic>
      <p:pic>
        <p:nvPicPr>
          <p:cNvPr id="19473" name="Picture 1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11605" y="8046721"/>
            <a:ext cx="9772650" cy="95461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18"/>
          <p:cNvGrpSpPr>
            <a:grpSpLocks/>
          </p:cNvGrpSpPr>
          <p:nvPr/>
        </p:nvGrpSpPr>
        <p:grpSpPr bwMode="auto">
          <a:xfrm>
            <a:off x="0" y="447040"/>
            <a:ext cx="13077707" cy="1171152"/>
            <a:chOff x="0" y="165"/>
            <a:chExt cx="5781" cy="503"/>
          </a:xfrm>
        </p:grpSpPr>
        <p:sp>
          <p:nvSpPr>
            <p:cNvPr id="19475"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19476" name="Text Box 22"/>
            <p:cNvSpPr txBox="1">
              <a:spLocks noChangeArrowheads="1"/>
            </p:cNvSpPr>
            <p:nvPr/>
          </p:nvSpPr>
          <p:spPr bwMode="auto">
            <a:xfrm>
              <a:off x="1704" y="165"/>
              <a:ext cx="1015"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 Text Analysis</a:t>
              </a:r>
            </a:p>
            <a:p>
              <a:pPr eaLnBrk="1" hangingPunct="1">
                <a:lnSpc>
                  <a:spcPct val="120000"/>
                </a:lnSpc>
                <a:buFontTx/>
                <a:buChar char="•"/>
              </a:pPr>
              <a:r>
                <a:rPr lang="en-US" sz="1900" dirty="0" smtClean="0">
                  <a:solidFill>
                    <a:srgbClr val="0000FF"/>
                  </a:solidFill>
                </a:rPr>
                <a:t>  Header </a:t>
              </a:r>
              <a:r>
                <a:rPr lang="en-US" sz="1900" dirty="0">
                  <a:solidFill>
                    <a:srgbClr val="0000FF"/>
                  </a:solidFill>
                </a:rPr>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19477"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478" name="Text Box 22"/>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latin typeface="Arial" pitchFamily="34" charset="0"/>
                  <a:cs typeface="Arial" pitchFamily="34" charset="0"/>
                </a:rPr>
                <a:t>Results  </a:t>
              </a:r>
            </a:p>
            <a:p>
              <a:pPr>
                <a:lnSpc>
                  <a:spcPct val="120000"/>
                </a:lnSpc>
                <a:buFontTx/>
                <a:buChar char="•"/>
              </a:pPr>
              <a:r>
                <a:rPr lang="en-US" sz="1900" dirty="0" smtClean="0">
                  <a:latin typeface="Arial" pitchFamily="34" charset="0"/>
                  <a:cs typeface="Arial" pitchFamily="34" charset="0"/>
                </a:rPr>
                <a:t>  Related </a:t>
              </a:r>
              <a:r>
                <a:rPr lang="en-US" sz="1900" dirty="0">
                  <a:latin typeface="Arial" pitchFamily="34" charset="0"/>
                  <a:cs typeface="Arial" pitchFamily="34" charset="0"/>
                </a:rPr>
                <a:t>Work</a:t>
              </a:r>
            </a:p>
            <a:p>
              <a:pPr>
                <a:lnSpc>
                  <a:spcPct val="120000"/>
                </a:lnSpc>
                <a:buFontTx/>
                <a:buChar char="•"/>
              </a:pPr>
              <a:r>
                <a:rPr lang="en-US" sz="1900" dirty="0">
                  <a:latin typeface="Arial" pitchFamily="34" charset="0"/>
                  <a:cs typeface="Arial" pitchFamily="34" charset="0"/>
                </a:rPr>
                <a:t>  Conclusion &amp; Future Work</a:t>
              </a:r>
            </a:p>
          </p:txBody>
        </p:sp>
      </p:grpSp>
      <p:sp>
        <p:nvSpPr>
          <p:cNvPr id="19479" name="Rectangle 12"/>
          <p:cNvSpPr>
            <a:spLocks noChangeArrowheads="1"/>
          </p:cNvSpPr>
          <p:nvPr/>
        </p:nvSpPr>
        <p:spPr bwMode="auto">
          <a:xfrm>
            <a:off x="217170" y="1601894"/>
            <a:ext cx="12487275" cy="6638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lstStyle/>
          <a:p>
            <a:pPr marL="494736" indent="-494736">
              <a:spcBef>
                <a:spcPct val="20000"/>
              </a:spcBef>
              <a:buFontTx/>
              <a:buChar char="•"/>
            </a:pPr>
            <a:r>
              <a:rPr lang="en-US" sz="2900" dirty="0">
                <a:solidFill>
                  <a:srgbClr val="0000FF"/>
                </a:solidFill>
              </a:rPr>
              <a:t>SPF</a:t>
            </a:r>
            <a:r>
              <a:rPr lang="en-US" b="0" dirty="0">
                <a:solidFill>
                  <a:srgbClr val="0000FF"/>
                </a:solidFill>
              </a:rPr>
              <a:t> (Sender Policy Framework –  </a:t>
            </a:r>
            <a:r>
              <a:rPr lang="en-US" b="0" dirty="0" err="1">
                <a:solidFill>
                  <a:srgbClr val="0000FF"/>
                </a:solidFill>
              </a:rPr>
              <a:t>www.openspf.org</a:t>
            </a:r>
            <a:r>
              <a:rPr lang="en-US" b="0" dirty="0">
                <a:solidFill>
                  <a:srgbClr val="0000FF"/>
                </a:solidFill>
              </a:rPr>
              <a:t>)</a:t>
            </a:r>
          </a:p>
          <a:p>
            <a:pPr marL="1071928" lvl="1" indent="-412280">
              <a:spcBef>
                <a:spcPct val="20000"/>
              </a:spcBef>
              <a:buFontTx/>
              <a:buChar char="–"/>
            </a:pPr>
            <a:r>
              <a:rPr lang="en-US" sz="2300" dirty="0">
                <a:ea typeface="Arial" charset="0"/>
              </a:rPr>
              <a:t>Email validation system that verifies sender IP address</a:t>
            </a:r>
          </a:p>
          <a:p>
            <a:pPr marL="494736" indent="-494736">
              <a:spcBef>
                <a:spcPct val="20000"/>
              </a:spcBef>
              <a:buFontTx/>
              <a:buChar char="•"/>
            </a:pPr>
            <a:endParaRPr lang="en-US" sz="600" dirty="0"/>
          </a:p>
          <a:p>
            <a:pPr marL="494736" indent="-494736">
              <a:spcBef>
                <a:spcPct val="20000"/>
              </a:spcBef>
              <a:buFontTx/>
              <a:buChar char="•"/>
            </a:pPr>
            <a:r>
              <a:rPr lang="en-US" sz="2900" dirty="0" err="1" smtClean="0">
                <a:solidFill>
                  <a:srgbClr val="0000FF"/>
                </a:solidFill>
              </a:rPr>
              <a:t>PhishNet</a:t>
            </a:r>
            <a:r>
              <a:rPr lang="en-US" sz="2900" dirty="0" smtClean="0">
                <a:solidFill>
                  <a:srgbClr val="0000FF"/>
                </a:solidFill>
              </a:rPr>
              <a:t>-NLP’s </a:t>
            </a:r>
            <a:r>
              <a:rPr lang="en-US" sz="2900" dirty="0">
                <a:solidFill>
                  <a:srgbClr val="0000FF"/>
                </a:solidFill>
              </a:rPr>
              <a:t>use of SPF</a:t>
            </a:r>
          </a:p>
          <a:p>
            <a:pPr marL="1071928" lvl="1" indent="-412280">
              <a:spcBef>
                <a:spcPct val="20000"/>
              </a:spcBef>
              <a:buFontTx/>
              <a:buChar char="–"/>
            </a:pPr>
            <a:r>
              <a:rPr lang="en-US" sz="2300" dirty="0">
                <a:ea typeface="Arial" charset="0"/>
              </a:rPr>
              <a:t>If header contains SPF query that returns </a:t>
            </a:r>
            <a:r>
              <a:rPr lang="ja-JP" altLang="en-US" sz="2300" dirty="0">
                <a:ea typeface="Arial" charset="0"/>
              </a:rPr>
              <a:t>“</a:t>
            </a:r>
            <a:r>
              <a:rPr lang="en-US" sz="2300" dirty="0">
                <a:ea typeface="Arial" charset="0"/>
              </a:rPr>
              <a:t>pass</a:t>
            </a:r>
            <a:r>
              <a:rPr lang="ja-JP" altLang="en-US" sz="2300" dirty="0">
                <a:ea typeface="Arial" charset="0"/>
              </a:rPr>
              <a:t>”</a:t>
            </a:r>
            <a:r>
              <a:rPr lang="en-US" sz="2300" dirty="0">
                <a:ea typeface="Arial" charset="0"/>
              </a:rPr>
              <a:t>,</a:t>
            </a:r>
          </a:p>
          <a:p>
            <a:pPr marL="1649120" lvl="2" indent="-329824">
              <a:spcBef>
                <a:spcPct val="20000"/>
              </a:spcBef>
            </a:pPr>
            <a:r>
              <a:rPr lang="en-US" sz="2300" dirty="0">
                <a:ea typeface="Arial" charset="0"/>
              </a:rPr>
              <a:t>  then if domain in From Field designates sender</a:t>
            </a:r>
            <a:r>
              <a:rPr lang="ja-JP" altLang="en-US" sz="2300" dirty="0">
                <a:ea typeface="Arial" charset="0"/>
              </a:rPr>
              <a:t>’</a:t>
            </a:r>
            <a:r>
              <a:rPr lang="en-US" sz="2300" dirty="0">
                <a:ea typeface="Arial" charset="0"/>
              </a:rPr>
              <a:t>s IP address as permitted sender</a:t>
            </a:r>
          </a:p>
          <a:p>
            <a:pPr marL="1649120" lvl="2" indent="-329824">
              <a:spcBef>
                <a:spcPct val="20000"/>
              </a:spcBef>
            </a:pPr>
            <a:r>
              <a:rPr lang="en-US" sz="2300" dirty="0">
                <a:ea typeface="Arial" charset="0"/>
              </a:rPr>
              <a:t>         then </a:t>
            </a:r>
            <a:r>
              <a:rPr lang="en-US" sz="2300" dirty="0">
                <a:solidFill>
                  <a:srgbClr val="009900"/>
                </a:solidFill>
                <a:ea typeface="Arial" charset="0"/>
              </a:rPr>
              <a:t>legitimate</a:t>
            </a:r>
          </a:p>
        </p:txBody>
      </p:sp>
      <p:pic>
        <p:nvPicPr>
          <p:cNvPr id="14" name="Picture 13" descr="cslogo_sm.png"/>
          <p:cNvPicPr>
            <a:picLocks noChangeAspect="1"/>
          </p:cNvPicPr>
          <p:nvPr/>
        </p:nvPicPr>
        <p:blipFill>
          <a:blip r:embed="rId6"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37203993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2"/>
          <p:cNvSpPr>
            <a:spLocks noGrp="1" noChangeArrowheads="1"/>
          </p:cNvSpPr>
          <p:nvPr>
            <p:ph type="body" idx="4294967295"/>
          </p:nvPr>
        </p:nvSpPr>
        <p:spPr>
          <a:xfrm>
            <a:off x="217170" y="1601894"/>
            <a:ext cx="12487275" cy="6638079"/>
          </a:xfrm>
          <a:noFill/>
        </p:spPr>
        <p:txBody>
          <a:bodyPr/>
          <a:lstStyle/>
          <a:p>
            <a:pPr eaLnBrk="1" hangingPunct="1"/>
            <a:r>
              <a:rPr lang="en-US" sz="2900" dirty="0">
                <a:solidFill>
                  <a:srgbClr val="0000FF"/>
                </a:solidFill>
                <a:latin typeface="Arial" charset="0"/>
                <a:cs typeface="Arial" charset="0"/>
              </a:rPr>
              <a:t>SPF</a:t>
            </a:r>
            <a:r>
              <a:rPr lang="en-US" sz="2600" dirty="0">
                <a:solidFill>
                  <a:srgbClr val="0000FF"/>
                </a:solidFill>
                <a:latin typeface="Arial" charset="0"/>
                <a:cs typeface="Arial" charset="0"/>
              </a:rPr>
              <a:t> (Sender Policy Framework –  </a:t>
            </a:r>
            <a:r>
              <a:rPr lang="en-US" sz="2600" dirty="0" err="1">
                <a:solidFill>
                  <a:srgbClr val="0000FF"/>
                </a:solidFill>
                <a:latin typeface="Arial" charset="0"/>
                <a:cs typeface="Arial" charset="0"/>
              </a:rPr>
              <a:t>www.openspf.org</a:t>
            </a:r>
            <a:r>
              <a:rPr lang="en-US" sz="2600" dirty="0">
                <a:solidFill>
                  <a:srgbClr val="0000FF"/>
                </a:solidFill>
                <a:latin typeface="Arial" charset="0"/>
                <a:cs typeface="Arial" charset="0"/>
              </a:rPr>
              <a:t>)</a:t>
            </a:r>
          </a:p>
          <a:p>
            <a:pPr lvl="1" eaLnBrk="1" hangingPunct="1"/>
            <a:r>
              <a:rPr lang="en-US" sz="2300" dirty="0">
                <a:latin typeface="Arial" charset="0"/>
                <a:cs typeface="Arial" charset="0"/>
              </a:rPr>
              <a:t>Email validation system that verifies sender IP address</a:t>
            </a:r>
          </a:p>
          <a:p>
            <a:pPr eaLnBrk="1" hangingPunct="1"/>
            <a:endParaRPr lang="en-US" sz="600" dirty="0">
              <a:latin typeface="Arial" charset="0"/>
              <a:cs typeface="Arial" charset="0"/>
            </a:endParaRPr>
          </a:p>
          <a:p>
            <a:pPr eaLnBrk="1" hangingPunct="1"/>
            <a:r>
              <a:rPr lang="en-US" sz="2900" dirty="0" err="1" smtClean="0">
                <a:solidFill>
                  <a:srgbClr val="0000FF"/>
                </a:solidFill>
                <a:latin typeface="Arial" charset="0"/>
                <a:cs typeface="Arial" charset="0"/>
              </a:rPr>
              <a:t>PhishNet</a:t>
            </a:r>
            <a:r>
              <a:rPr lang="en-US" sz="2900" dirty="0" smtClean="0">
                <a:solidFill>
                  <a:srgbClr val="0000FF"/>
                </a:solidFill>
                <a:latin typeface="Arial" charset="0"/>
                <a:cs typeface="Arial" charset="0"/>
              </a:rPr>
              <a:t>-NLP</a:t>
            </a:r>
            <a:r>
              <a:rPr lang="ja-JP" altLang="en-US" sz="2900" smtClean="0">
                <a:solidFill>
                  <a:srgbClr val="0000FF"/>
                </a:solidFill>
                <a:latin typeface="Arial" charset="0"/>
                <a:cs typeface="Arial" charset="0"/>
              </a:rPr>
              <a:t>’</a:t>
            </a:r>
            <a:r>
              <a:rPr lang="en-US" sz="2900" dirty="0" smtClean="0">
                <a:solidFill>
                  <a:srgbClr val="0000FF"/>
                </a:solidFill>
                <a:latin typeface="Arial" charset="0"/>
                <a:cs typeface="Arial" charset="0"/>
              </a:rPr>
              <a:t>s </a:t>
            </a:r>
            <a:r>
              <a:rPr lang="en-US" sz="2900" dirty="0">
                <a:solidFill>
                  <a:srgbClr val="0000FF"/>
                </a:solidFill>
                <a:latin typeface="Arial" charset="0"/>
                <a:cs typeface="Arial" charset="0"/>
              </a:rPr>
              <a:t>use of SPF</a:t>
            </a:r>
          </a:p>
          <a:p>
            <a:pPr lvl="1" eaLnBrk="1" hangingPunct="1"/>
            <a:r>
              <a:rPr lang="en-US" sz="2300" dirty="0">
                <a:latin typeface="Arial" charset="0"/>
                <a:cs typeface="Arial" charset="0"/>
              </a:rPr>
              <a:t>If header contains SPF query that returns </a:t>
            </a:r>
            <a:r>
              <a:rPr lang="ja-JP" altLang="en-US" sz="2300" dirty="0">
                <a:latin typeface="Arial" charset="0"/>
                <a:cs typeface="Arial" charset="0"/>
              </a:rPr>
              <a:t>“</a:t>
            </a:r>
            <a:r>
              <a:rPr lang="en-US" sz="2300" dirty="0">
                <a:latin typeface="Arial" charset="0"/>
                <a:cs typeface="Arial" charset="0"/>
              </a:rPr>
              <a:t>pass</a:t>
            </a:r>
            <a:r>
              <a:rPr lang="ja-JP" altLang="en-US" sz="2300" dirty="0">
                <a:latin typeface="Arial" charset="0"/>
                <a:cs typeface="Arial" charset="0"/>
              </a:rPr>
              <a:t>”</a:t>
            </a:r>
            <a:r>
              <a:rPr lang="en-US" sz="2300" dirty="0">
                <a:latin typeface="Arial" charset="0"/>
                <a:cs typeface="Arial" charset="0"/>
              </a:rPr>
              <a:t>,</a:t>
            </a:r>
          </a:p>
          <a:p>
            <a:pPr lvl="2" eaLnBrk="1" hangingPunct="1">
              <a:buFontTx/>
              <a:buNone/>
            </a:pPr>
            <a:r>
              <a:rPr lang="en-US" sz="2300" dirty="0">
                <a:latin typeface="Arial" charset="0"/>
                <a:cs typeface="Arial" charset="0"/>
              </a:rPr>
              <a:t>  then if domain in From Field designates sender</a:t>
            </a:r>
            <a:r>
              <a:rPr lang="ja-JP" altLang="en-US" sz="2300" dirty="0">
                <a:latin typeface="Arial" charset="0"/>
                <a:cs typeface="Arial" charset="0"/>
              </a:rPr>
              <a:t>’</a:t>
            </a:r>
            <a:r>
              <a:rPr lang="en-US" sz="2300" dirty="0">
                <a:latin typeface="Arial" charset="0"/>
                <a:cs typeface="Arial" charset="0"/>
              </a:rPr>
              <a:t>s IP address as permitted sender</a:t>
            </a:r>
          </a:p>
          <a:p>
            <a:pPr lvl="2" eaLnBrk="1" hangingPunct="1">
              <a:buFontTx/>
              <a:buNone/>
            </a:pPr>
            <a:r>
              <a:rPr lang="en-US" sz="2300" dirty="0">
                <a:latin typeface="Arial" charset="0"/>
                <a:cs typeface="Arial" charset="0"/>
              </a:rPr>
              <a:t>         then </a:t>
            </a:r>
            <a:r>
              <a:rPr lang="en-US" sz="2300" dirty="0">
                <a:solidFill>
                  <a:srgbClr val="009900"/>
                </a:solidFill>
                <a:latin typeface="Arial" charset="0"/>
                <a:cs typeface="Arial" charset="0"/>
              </a:rPr>
              <a:t>legitimate</a:t>
            </a:r>
          </a:p>
        </p:txBody>
      </p:sp>
      <p:pic>
        <p:nvPicPr>
          <p:cNvPr id="56328"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11605" y="4805680"/>
            <a:ext cx="9772650" cy="335280"/>
          </a:xfrm>
          <a:prstGeom prst="rect">
            <a:avLst/>
          </a:prstGeom>
          <a:noFill/>
          <a:extLst>
            <a:ext uri="{909E8E84-426E-40dd-AFC4-6F175D3DCCD1}">
              <a14:hiddenFill xmlns="" xmlns:a14="http://schemas.microsoft.com/office/drawing/2010/main">
                <a:solidFill>
                  <a:srgbClr val="FFFFFF"/>
                </a:solidFill>
              </a14:hiddenFill>
            </a:ext>
          </a:extLst>
        </p:spPr>
      </p:pic>
      <p:pic>
        <p:nvPicPr>
          <p:cNvPr id="56329"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11605" y="5252720"/>
            <a:ext cx="9772650" cy="859156"/>
          </a:xfrm>
          <a:prstGeom prst="rect">
            <a:avLst/>
          </a:prstGeom>
          <a:noFill/>
          <a:extLst>
            <a:ext uri="{909E8E84-426E-40dd-AFC4-6F175D3DCCD1}">
              <a14:hiddenFill xmlns="" xmlns:a14="http://schemas.microsoft.com/office/drawing/2010/main">
                <a:solidFill>
                  <a:srgbClr val="FFFFFF"/>
                </a:solidFill>
              </a14:hiddenFill>
            </a:ext>
          </a:extLst>
        </p:spPr>
      </p:pic>
      <p:pic>
        <p:nvPicPr>
          <p:cNvPr id="56330"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11605" y="6258560"/>
            <a:ext cx="9772650" cy="1648460"/>
          </a:xfrm>
          <a:prstGeom prst="rect">
            <a:avLst/>
          </a:prstGeom>
          <a:noFill/>
          <a:extLst>
            <a:ext uri="{909E8E84-426E-40dd-AFC4-6F175D3DCCD1}">
              <a14:hiddenFill xmlns="" xmlns:a14="http://schemas.microsoft.com/office/drawing/2010/main">
                <a:solidFill>
                  <a:srgbClr val="FFFFFF"/>
                </a:solidFill>
              </a14:hiddenFill>
            </a:ext>
          </a:extLst>
        </p:spPr>
      </p:pic>
      <p:pic>
        <p:nvPicPr>
          <p:cNvPr id="56331" name="Picture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11605" y="8046721"/>
            <a:ext cx="9772650" cy="95461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12"/>
          <p:cNvGrpSpPr>
            <a:grpSpLocks/>
          </p:cNvGrpSpPr>
          <p:nvPr/>
        </p:nvGrpSpPr>
        <p:grpSpPr bwMode="auto">
          <a:xfrm>
            <a:off x="0" y="447041"/>
            <a:ext cx="13077707" cy="1171153"/>
            <a:chOff x="0" y="165"/>
            <a:chExt cx="5781" cy="503"/>
          </a:xfrm>
        </p:grpSpPr>
        <p:sp>
          <p:nvSpPr>
            <p:cNvPr id="56333"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56334" name="Text Box 22"/>
            <p:cNvSpPr txBox="1">
              <a:spLocks noChangeArrowheads="1"/>
            </p:cNvSpPr>
            <p:nvPr/>
          </p:nvSpPr>
          <p:spPr bwMode="auto">
            <a:xfrm>
              <a:off x="1704" y="165"/>
              <a:ext cx="1015"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dirty="0" smtClean="0">
                  <a:solidFill>
                    <a:srgbClr val="0000FF"/>
                  </a:solidFill>
                </a:rPr>
                <a:t>  Header </a:t>
              </a:r>
              <a:r>
                <a:rPr lang="en-US" sz="1900" dirty="0">
                  <a:solidFill>
                    <a:srgbClr val="0000FF"/>
                  </a:solidFill>
                </a:rPr>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56335"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336" name="Text Box 16"/>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latin typeface="Arial" pitchFamily="34" charset="0"/>
                  <a:cs typeface="Arial" pitchFamily="34" charset="0"/>
                </a:rPr>
                <a:t>Results</a:t>
              </a:r>
            </a:p>
            <a:p>
              <a:pPr>
                <a:lnSpc>
                  <a:spcPct val="120000"/>
                </a:lnSpc>
                <a:buFontTx/>
                <a:buChar char="•"/>
              </a:pPr>
              <a:r>
                <a:rPr lang="en-US" sz="1900" dirty="0" smtClean="0">
                  <a:latin typeface="Arial" pitchFamily="34" charset="0"/>
                  <a:cs typeface="Arial" pitchFamily="34" charset="0"/>
                </a:rPr>
                <a:t>  Related </a:t>
              </a:r>
              <a:r>
                <a:rPr lang="en-US" sz="1900" dirty="0">
                  <a:latin typeface="Arial" pitchFamily="34" charset="0"/>
                  <a:cs typeface="Arial" pitchFamily="34" charset="0"/>
                </a:rPr>
                <a:t>Work</a:t>
              </a:r>
            </a:p>
            <a:p>
              <a:pPr>
                <a:lnSpc>
                  <a:spcPct val="120000"/>
                </a:lnSpc>
                <a:buFontTx/>
                <a:buChar char="•"/>
              </a:pPr>
              <a:r>
                <a:rPr lang="en-US" sz="1900" dirty="0">
                  <a:latin typeface="Arial" pitchFamily="34" charset="0"/>
                  <a:cs typeface="Arial" pitchFamily="34" charset="0"/>
                </a:rPr>
                <a:t>  Conclusion &amp; Future Work</a:t>
              </a:r>
            </a:p>
          </p:txBody>
        </p:sp>
      </p:grpSp>
      <p:sp>
        <p:nvSpPr>
          <p:cNvPr id="56340" name="Line 20"/>
          <p:cNvSpPr>
            <a:spLocks noChangeShapeType="1"/>
          </p:cNvSpPr>
          <p:nvPr/>
        </p:nvSpPr>
        <p:spPr bwMode="auto">
          <a:xfrm>
            <a:off x="3257550" y="8940800"/>
            <a:ext cx="1303020" cy="0"/>
          </a:xfrm>
          <a:prstGeom prst="line">
            <a:avLst/>
          </a:prstGeom>
          <a:noFill/>
          <a:ln w="349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31930" tIns="65965" rIns="131930" bIns="65965"/>
          <a:lstStyle/>
          <a:p>
            <a:endParaRPr lang="en-US"/>
          </a:p>
        </p:txBody>
      </p:sp>
      <p:sp>
        <p:nvSpPr>
          <p:cNvPr id="56341" name="Line 21"/>
          <p:cNvSpPr>
            <a:spLocks noChangeShapeType="1"/>
          </p:cNvSpPr>
          <p:nvPr/>
        </p:nvSpPr>
        <p:spPr bwMode="auto">
          <a:xfrm>
            <a:off x="3257550" y="7599680"/>
            <a:ext cx="1303020" cy="0"/>
          </a:xfrm>
          <a:prstGeom prst="line">
            <a:avLst/>
          </a:prstGeom>
          <a:noFill/>
          <a:ln w="349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31930" tIns="65965" rIns="131930" bIns="65965"/>
          <a:lstStyle/>
          <a:p>
            <a:endParaRPr lang="en-US"/>
          </a:p>
        </p:txBody>
      </p:sp>
      <p:sp>
        <p:nvSpPr>
          <p:cNvPr id="56344" name="Line 24"/>
          <p:cNvSpPr>
            <a:spLocks noChangeShapeType="1"/>
          </p:cNvSpPr>
          <p:nvPr/>
        </p:nvSpPr>
        <p:spPr bwMode="auto">
          <a:xfrm>
            <a:off x="1393508" y="7860453"/>
            <a:ext cx="1737360" cy="0"/>
          </a:xfrm>
          <a:prstGeom prst="line">
            <a:avLst/>
          </a:prstGeom>
          <a:noFill/>
          <a:ln w="34925">
            <a:solidFill>
              <a:srgbClr val="0099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31930" tIns="65965" rIns="131930" bIns="65965"/>
          <a:lstStyle/>
          <a:p>
            <a:endParaRPr lang="en-US"/>
          </a:p>
        </p:txBody>
      </p:sp>
      <p:sp>
        <p:nvSpPr>
          <p:cNvPr id="56345" name="Line 25"/>
          <p:cNvSpPr>
            <a:spLocks noChangeShapeType="1"/>
          </p:cNvSpPr>
          <p:nvPr/>
        </p:nvSpPr>
        <p:spPr bwMode="auto">
          <a:xfrm>
            <a:off x="5718810" y="6090920"/>
            <a:ext cx="1737360" cy="0"/>
          </a:xfrm>
          <a:prstGeom prst="line">
            <a:avLst/>
          </a:prstGeom>
          <a:noFill/>
          <a:ln w="34925">
            <a:solidFill>
              <a:srgbClr val="0099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31930" tIns="65965" rIns="131930" bIns="65965"/>
          <a:lstStyle/>
          <a:p>
            <a:endParaRPr lang="en-US"/>
          </a:p>
        </p:txBody>
      </p:sp>
      <p:pic>
        <p:nvPicPr>
          <p:cNvPr id="18" name="Picture 17" descr="cslogo_sm.png"/>
          <p:cNvPicPr>
            <a:picLocks noChangeAspect="1"/>
          </p:cNvPicPr>
          <p:nvPr/>
        </p:nvPicPr>
        <p:blipFill>
          <a:blip r:embed="rId7"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6086565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2"/>
          <p:cNvSpPr>
            <a:spLocks noGrp="1" noChangeArrowheads="1"/>
          </p:cNvSpPr>
          <p:nvPr>
            <p:ph type="body" idx="4294967295"/>
          </p:nvPr>
        </p:nvSpPr>
        <p:spPr>
          <a:xfrm>
            <a:off x="217170" y="4202642"/>
            <a:ext cx="12487275" cy="1720638"/>
          </a:xfrm>
          <a:noFill/>
        </p:spPr>
        <p:txBody>
          <a:bodyPr/>
          <a:lstStyle/>
          <a:p>
            <a:pPr algn="ctr" eaLnBrk="1" hangingPunct="1">
              <a:buFontTx/>
              <a:buNone/>
            </a:pPr>
            <a:r>
              <a:rPr lang="en-US">
                <a:latin typeface="Arial" charset="0"/>
                <a:cs typeface="Arial" charset="0"/>
              </a:rPr>
              <a:t>Email is</a:t>
            </a:r>
            <a:r>
              <a:rPr lang="en-US">
                <a:solidFill>
                  <a:srgbClr val="0000FF"/>
                </a:solidFill>
                <a:latin typeface="Arial" charset="0"/>
                <a:cs typeface="Arial" charset="0"/>
              </a:rPr>
              <a:t> </a:t>
            </a:r>
            <a:r>
              <a:rPr lang="en-US">
                <a:solidFill>
                  <a:srgbClr val="FF0000"/>
                </a:solidFill>
                <a:latin typeface="Arial" charset="0"/>
                <a:cs typeface="Arial" charset="0"/>
              </a:rPr>
              <a:t>phishing </a:t>
            </a:r>
            <a:r>
              <a:rPr lang="en-US">
                <a:latin typeface="Arial" charset="0"/>
                <a:cs typeface="Arial" charset="0"/>
              </a:rPr>
              <a:t>if all of the above fails</a:t>
            </a:r>
            <a:endParaRPr lang="en-US">
              <a:solidFill>
                <a:srgbClr val="009900"/>
              </a:solidFill>
              <a:latin typeface="Arial" charset="0"/>
              <a:cs typeface="Arial" charset="0"/>
            </a:endParaRPr>
          </a:p>
        </p:txBody>
      </p:sp>
      <p:grpSp>
        <p:nvGrpSpPr>
          <p:cNvPr id="2" name="Group 13"/>
          <p:cNvGrpSpPr>
            <a:grpSpLocks/>
          </p:cNvGrpSpPr>
          <p:nvPr/>
        </p:nvGrpSpPr>
        <p:grpSpPr bwMode="auto">
          <a:xfrm>
            <a:off x="0" y="447040"/>
            <a:ext cx="13077707" cy="1171152"/>
            <a:chOff x="0" y="165"/>
            <a:chExt cx="5781" cy="503"/>
          </a:xfrm>
        </p:grpSpPr>
        <p:sp>
          <p:nvSpPr>
            <p:cNvPr id="58382"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58383" name="Text Box 22"/>
            <p:cNvSpPr txBox="1">
              <a:spLocks noChangeArrowheads="1"/>
            </p:cNvSpPr>
            <p:nvPr/>
          </p:nvSpPr>
          <p:spPr bwMode="auto">
            <a:xfrm>
              <a:off x="1704" y="165"/>
              <a:ext cx="1015"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dirty="0" smtClean="0">
                  <a:solidFill>
                    <a:srgbClr val="0000FF"/>
                  </a:solidFill>
                </a:rPr>
                <a:t>  Header </a:t>
              </a:r>
              <a:r>
                <a:rPr lang="en-US" sz="1900" dirty="0">
                  <a:solidFill>
                    <a:srgbClr val="0000FF"/>
                  </a:solidFill>
                </a:rPr>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58384"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8385" name="Text Box 17"/>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t> </a:t>
              </a:r>
              <a:r>
                <a:rPr lang="en-US" sz="1900" dirty="0" smtClean="0">
                  <a:latin typeface="Arial" pitchFamily="34" charset="0"/>
                  <a:cs typeface="Arial" pitchFamily="34" charset="0"/>
                </a:rPr>
                <a:t>Results</a:t>
              </a:r>
            </a:p>
            <a:p>
              <a:pPr>
                <a:lnSpc>
                  <a:spcPct val="120000"/>
                </a:lnSpc>
                <a:buFontTx/>
                <a:buChar char="•"/>
              </a:pPr>
              <a:r>
                <a:rPr lang="en-US" sz="1900" dirty="0" smtClean="0">
                  <a:latin typeface="Arial" pitchFamily="34" charset="0"/>
                  <a:cs typeface="Arial" pitchFamily="34" charset="0"/>
                </a:rPr>
                <a:t>  </a:t>
              </a:r>
              <a:r>
                <a:rPr lang="en-US" sz="1900" dirty="0">
                  <a:latin typeface="Arial" pitchFamily="34" charset="0"/>
                  <a:cs typeface="Arial" pitchFamily="34" charset="0"/>
                </a:rPr>
                <a:t>Related Work</a:t>
              </a:r>
            </a:p>
            <a:p>
              <a:pPr>
                <a:lnSpc>
                  <a:spcPct val="120000"/>
                </a:lnSpc>
                <a:buFontTx/>
                <a:buChar char="•"/>
              </a:pPr>
              <a:r>
                <a:rPr lang="en-US" sz="1900" dirty="0">
                  <a:latin typeface="Arial" pitchFamily="34" charset="0"/>
                  <a:cs typeface="Arial" pitchFamily="34" charset="0"/>
                </a:rPr>
                <a:t>  Conclusion &amp; Future Work</a:t>
              </a:r>
            </a:p>
          </p:txBody>
        </p:sp>
      </p:grpSp>
      <p:pic>
        <p:nvPicPr>
          <p:cNvPr id="10" name="Picture 9" descr="cslogo_sm.png"/>
          <p:cNvPicPr>
            <a:picLocks noChangeAspect="1"/>
          </p:cNvPicPr>
          <p:nvPr/>
        </p:nvPicPr>
        <p:blipFill>
          <a:blip r:embed="rId3"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549588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4"/>
          <p:cNvSpPr>
            <a:spLocks noGrp="1" noChangeArrowheads="1"/>
          </p:cNvSpPr>
          <p:nvPr>
            <p:ph type="body" idx="1"/>
          </p:nvPr>
        </p:nvSpPr>
        <p:spPr>
          <a:xfrm>
            <a:off x="651510" y="1676400"/>
            <a:ext cx="11727180" cy="7264400"/>
          </a:xfrm>
          <a:noFill/>
        </p:spPr>
        <p:txBody>
          <a:bodyPr/>
          <a:lstStyle/>
          <a:p>
            <a:pPr eaLnBrk="1" hangingPunct="1"/>
            <a:r>
              <a:rPr lang="en-US" sz="2900" b="1" dirty="0">
                <a:solidFill>
                  <a:srgbClr val="0000FF"/>
                </a:solidFill>
                <a:latin typeface="Arial" charset="0"/>
                <a:cs typeface="Arial" charset="0"/>
              </a:rPr>
              <a:t>Link Analysis Classifier</a:t>
            </a:r>
            <a:endParaRPr lang="en-US" sz="2600" dirty="0">
              <a:latin typeface="Arial" charset="0"/>
              <a:cs typeface="Arial" charset="0"/>
            </a:endParaRPr>
          </a:p>
          <a:p>
            <a:pPr eaLnBrk="1" hangingPunct="1"/>
            <a:endParaRPr lang="en-US" sz="900" dirty="0">
              <a:latin typeface="Arial" charset="0"/>
              <a:cs typeface="Arial" charset="0"/>
            </a:endParaRPr>
          </a:p>
          <a:p>
            <a:pPr lvl="1" eaLnBrk="1" hangingPunct="1"/>
            <a:endParaRPr lang="en-US" sz="900" dirty="0">
              <a:latin typeface="Arial" charset="0"/>
              <a:cs typeface="Arial" charset="0"/>
            </a:endParaRPr>
          </a:p>
          <a:p>
            <a:pPr eaLnBrk="1" hangingPunct="1"/>
            <a:r>
              <a:rPr lang="en-US" sz="2600" dirty="0">
                <a:latin typeface="Arial" charset="0"/>
                <a:cs typeface="Arial" charset="0"/>
              </a:rPr>
              <a:t>Extract all links</a:t>
            </a:r>
          </a:p>
          <a:p>
            <a:pPr lvl="1" eaLnBrk="1" hangingPunct="1"/>
            <a:endParaRPr lang="en-US" sz="100" dirty="0">
              <a:latin typeface="Arial" charset="0"/>
              <a:cs typeface="Arial" charset="0"/>
            </a:endParaRPr>
          </a:p>
          <a:p>
            <a:pPr eaLnBrk="1" hangingPunct="1"/>
            <a:r>
              <a:rPr lang="en-US" sz="2600" dirty="0">
                <a:latin typeface="Arial" charset="0"/>
                <a:cs typeface="Arial" charset="0"/>
              </a:rPr>
              <a:t>Email </a:t>
            </a:r>
            <a:r>
              <a:rPr lang="en-US" sz="2600" dirty="0">
                <a:solidFill>
                  <a:srgbClr val="009900"/>
                </a:solidFill>
                <a:latin typeface="Arial" charset="0"/>
                <a:cs typeface="Arial" charset="0"/>
              </a:rPr>
              <a:t>legitimate </a:t>
            </a:r>
            <a:r>
              <a:rPr lang="en-US" sz="2600" dirty="0">
                <a:latin typeface="Arial" charset="0"/>
                <a:cs typeface="Arial" charset="0"/>
              </a:rPr>
              <a:t>if no links present</a:t>
            </a:r>
          </a:p>
          <a:p>
            <a:pPr eaLnBrk="1" hangingPunct="1"/>
            <a:endParaRPr lang="en-US" sz="100" dirty="0">
              <a:latin typeface="Arial" charset="0"/>
              <a:cs typeface="Arial" charset="0"/>
            </a:endParaRPr>
          </a:p>
          <a:p>
            <a:pPr eaLnBrk="1" hangingPunct="1"/>
            <a:r>
              <a:rPr lang="en-US" sz="2600" dirty="0">
                <a:latin typeface="Arial" charset="0"/>
                <a:cs typeface="Arial" charset="0"/>
              </a:rPr>
              <a:t>Else if any link is found in a phishing database (</a:t>
            </a:r>
            <a:r>
              <a:rPr lang="en-US" sz="2600" dirty="0" err="1">
                <a:latin typeface="Arial" charset="0"/>
                <a:cs typeface="Arial" charset="0"/>
              </a:rPr>
              <a:t>phishTank</a:t>
            </a:r>
            <a:r>
              <a:rPr lang="en-US" sz="2600" dirty="0">
                <a:latin typeface="Arial" charset="0"/>
                <a:cs typeface="Arial" charset="0"/>
              </a:rPr>
              <a:t>), then </a:t>
            </a:r>
            <a:r>
              <a:rPr lang="en-US" sz="2600" dirty="0">
                <a:solidFill>
                  <a:srgbClr val="FF0000"/>
                </a:solidFill>
                <a:latin typeface="Arial" charset="0"/>
                <a:cs typeface="Arial" charset="0"/>
              </a:rPr>
              <a:t>phishing</a:t>
            </a:r>
          </a:p>
          <a:p>
            <a:pPr eaLnBrk="1" hangingPunct="1"/>
            <a:endParaRPr lang="en-US" sz="100" dirty="0">
              <a:latin typeface="Arial" charset="0"/>
              <a:cs typeface="Arial" charset="0"/>
            </a:endParaRPr>
          </a:p>
          <a:p>
            <a:pPr eaLnBrk="1" hangingPunct="1"/>
            <a:r>
              <a:rPr lang="en-US" sz="2600" dirty="0">
                <a:latin typeface="Arial" charset="0"/>
                <a:cs typeface="Arial" charset="0"/>
              </a:rPr>
              <a:t>Else Google Search each domain + top 4 TF-IDF terms in the email</a:t>
            </a:r>
          </a:p>
          <a:p>
            <a:pPr lvl="1" eaLnBrk="1" hangingPunct="1"/>
            <a:r>
              <a:rPr lang="en-US" sz="2300" dirty="0">
                <a:latin typeface="Arial" charset="0"/>
                <a:cs typeface="Arial" charset="0"/>
              </a:rPr>
              <a:t>if all domains appear in the top 30 search results, then </a:t>
            </a:r>
            <a:r>
              <a:rPr lang="en-US" sz="2300" dirty="0">
                <a:solidFill>
                  <a:srgbClr val="009900"/>
                </a:solidFill>
                <a:latin typeface="Arial" charset="0"/>
                <a:cs typeface="Arial" charset="0"/>
              </a:rPr>
              <a:t>legitimate</a:t>
            </a:r>
          </a:p>
          <a:p>
            <a:pPr lvl="1" eaLnBrk="1" hangingPunct="1"/>
            <a:r>
              <a:rPr lang="en-US" sz="2300" dirty="0">
                <a:latin typeface="Arial" charset="0"/>
                <a:cs typeface="Arial" charset="0"/>
              </a:rPr>
              <a:t>Otherwise, </a:t>
            </a:r>
            <a:r>
              <a:rPr lang="en-US" sz="2300" dirty="0">
                <a:solidFill>
                  <a:srgbClr val="FF0000"/>
                </a:solidFill>
                <a:latin typeface="Arial" charset="0"/>
                <a:cs typeface="Arial" charset="0"/>
              </a:rPr>
              <a:t>phishing</a:t>
            </a:r>
          </a:p>
          <a:p>
            <a:pPr lvl="1" eaLnBrk="1" hangingPunct="1"/>
            <a:endParaRPr lang="en-US" sz="900" dirty="0">
              <a:latin typeface="Arial" charset="0"/>
              <a:cs typeface="Arial" charset="0"/>
            </a:endParaRPr>
          </a:p>
          <a:p>
            <a:pPr eaLnBrk="1" hangingPunct="1"/>
            <a:r>
              <a:rPr lang="en-US" sz="2600" dirty="0">
                <a:latin typeface="Arial" charset="0"/>
                <a:cs typeface="Arial" charset="0"/>
              </a:rPr>
              <a:t>Bing as backup in case Google search yields a </a:t>
            </a:r>
            <a:r>
              <a:rPr lang="en-US" sz="2600" dirty="0" err="1">
                <a:latin typeface="Arial" charset="0"/>
                <a:cs typeface="Arial" charset="0"/>
              </a:rPr>
              <a:t>DoS</a:t>
            </a:r>
            <a:endParaRPr lang="en-US" sz="2600" dirty="0">
              <a:latin typeface="Arial" charset="0"/>
              <a:cs typeface="Arial" charset="0"/>
            </a:endParaRPr>
          </a:p>
          <a:p>
            <a:pPr eaLnBrk="1" hangingPunct="1"/>
            <a:r>
              <a:rPr lang="en-US" sz="2600" dirty="0">
                <a:latin typeface="Arial" charset="0"/>
                <a:cs typeface="Arial" charset="0"/>
              </a:rPr>
              <a:t>Keep context of legitimate and phishing links to speed up future searches</a:t>
            </a:r>
          </a:p>
          <a:p>
            <a:pPr eaLnBrk="1" hangingPunct="1"/>
            <a:endParaRPr lang="en-US" sz="600" dirty="0">
              <a:solidFill>
                <a:srgbClr val="FF0000"/>
              </a:solidFill>
              <a:latin typeface="Arial" charset="0"/>
              <a:cs typeface="Arial" charset="0"/>
            </a:endParaRPr>
          </a:p>
          <a:p>
            <a:pPr eaLnBrk="1" hangingPunct="1"/>
            <a:r>
              <a:rPr lang="en-US" sz="2600" dirty="0">
                <a:solidFill>
                  <a:srgbClr val="FF0000"/>
                </a:solidFill>
                <a:latin typeface="Arial" charset="0"/>
                <a:cs typeface="Arial" charset="0"/>
              </a:rPr>
              <a:t>NOTE: </a:t>
            </a:r>
            <a:r>
              <a:rPr lang="en-US" sz="2600" dirty="0">
                <a:latin typeface="Arial" charset="0"/>
                <a:cs typeface="Arial" charset="0"/>
              </a:rPr>
              <a:t>not clicking on the links, which prevents entry of </a:t>
            </a:r>
            <a:r>
              <a:rPr lang="en-US" sz="2600" dirty="0" err="1">
                <a:latin typeface="Arial" charset="0"/>
                <a:cs typeface="Arial" charset="0"/>
              </a:rPr>
              <a:t>trojans</a:t>
            </a:r>
            <a:r>
              <a:rPr lang="en-US" sz="2600" dirty="0">
                <a:latin typeface="Arial" charset="0"/>
                <a:cs typeface="Arial" charset="0"/>
              </a:rPr>
              <a:t>, malwares</a:t>
            </a:r>
            <a:endParaRPr lang="en-US" sz="2600" dirty="0">
              <a:solidFill>
                <a:srgbClr val="FF0000"/>
              </a:solidFill>
              <a:latin typeface="Arial" charset="0"/>
              <a:cs typeface="Arial" charset="0"/>
            </a:endParaRPr>
          </a:p>
        </p:txBody>
      </p:sp>
      <p:grpSp>
        <p:nvGrpSpPr>
          <p:cNvPr id="2" name="Group 14"/>
          <p:cNvGrpSpPr>
            <a:grpSpLocks/>
          </p:cNvGrpSpPr>
          <p:nvPr/>
        </p:nvGrpSpPr>
        <p:grpSpPr bwMode="auto">
          <a:xfrm>
            <a:off x="0" y="447040"/>
            <a:ext cx="13077707" cy="1171152"/>
            <a:chOff x="0" y="165"/>
            <a:chExt cx="5781" cy="503"/>
          </a:xfrm>
        </p:grpSpPr>
        <p:sp>
          <p:nvSpPr>
            <p:cNvPr id="20495"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20496"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 Text Analysis</a:t>
              </a:r>
            </a:p>
            <a:p>
              <a:pPr eaLnBrk="1" hangingPunct="1">
                <a:lnSpc>
                  <a:spcPct val="120000"/>
                </a:lnSpc>
                <a:buFontTx/>
                <a:buChar char="•"/>
              </a:pPr>
              <a:r>
                <a:rPr lang="en-US" sz="1900" b="0" dirty="0" smtClean="0"/>
                <a:t>  Header </a:t>
              </a:r>
              <a:r>
                <a:rPr lang="en-US" sz="1900" b="0" dirty="0"/>
                <a:t>Analysis</a:t>
              </a:r>
            </a:p>
            <a:p>
              <a:pPr eaLnBrk="1" hangingPunct="1">
                <a:lnSpc>
                  <a:spcPct val="120000"/>
                </a:lnSpc>
                <a:buFontTx/>
                <a:buChar char="•"/>
              </a:pPr>
              <a:r>
                <a:rPr lang="en-US" sz="1900" dirty="0">
                  <a:solidFill>
                    <a:srgbClr val="0000FF"/>
                  </a:solidFill>
                </a:rPr>
                <a:t>  Link </a:t>
              </a:r>
              <a:r>
                <a:rPr lang="en-US" sz="1900" dirty="0" smtClean="0">
                  <a:solidFill>
                    <a:srgbClr val="0000FF"/>
                  </a:solidFill>
                </a:rPr>
                <a:t>Analysis</a:t>
              </a:r>
              <a:endParaRPr lang="en-US" sz="1900" dirty="0">
                <a:solidFill>
                  <a:srgbClr val="0000FF"/>
                </a:solidFill>
              </a:endParaRPr>
            </a:p>
          </p:txBody>
        </p:sp>
        <p:sp>
          <p:nvSpPr>
            <p:cNvPr id="20497"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498" name="Text Box 18"/>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latin typeface="Arial" pitchFamily="34" charset="0"/>
                  <a:cs typeface="Arial" pitchFamily="34" charset="0"/>
                </a:rPr>
                <a:t>  </a:t>
              </a:r>
              <a:r>
                <a:rPr lang="en-US" sz="1900" dirty="0" smtClean="0">
                  <a:latin typeface="Arial" pitchFamily="34" charset="0"/>
                  <a:cs typeface="Arial" pitchFamily="34" charset="0"/>
                </a:rPr>
                <a:t>Results</a:t>
              </a:r>
            </a:p>
            <a:p>
              <a:pPr>
                <a:lnSpc>
                  <a:spcPct val="120000"/>
                </a:lnSpc>
                <a:buFontTx/>
                <a:buChar char="•"/>
              </a:pPr>
              <a:r>
                <a:rPr lang="en-US" sz="1900" dirty="0" smtClean="0">
                  <a:latin typeface="Arial" pitchFamily="34" charset="0"/>
                  <a:cs typeface="Arial" pitchFamily="34" charset="0"/>
                </a:rPr>
                <a:t>  Related </a:t>
              </a:r>
              <a:r>
                <a:rPr lang="en-US" sz="1900" dirty="0">
                  <a:latin typeface="Arial" pitchFamily="34" charset="0"/>
                  <a:cs typeface="Arial" pitchFamily="34" charset="0"/>
                </a:rPr>
                <a:t>Work</a:t>
              </a:r>
            </a:p>
            <a:p>
              <a:pPr>
                <a:lnSpc>
                  <a:spcPct val="120000"/>
                </a:lnSpc>
                <a:buFontTx/>
                <a:buChar char="•"/>
              </a:pPr>
              <a:r>
                <a:rPr lang="en-US" sz="1900" dirty="0">
                  <a:latin typeface="Arial" pitchFamily="34" charset="0"/>
                  <a:cs typeface="Arial" pitchFamily="34" charset="0"/>
                </a:rPr>
                <a:t>  Conclusion &amp; Future Work</a:t>
              </a:r>
            </a:p>
          </p:txBody>
        </p:sp>
      </p:grpSp>
      <p:pic>
        <p:nvPicPr>
          <p:cNvPr id="10" name="Picture 9" descr="cslogo_sm.png"/>
          <p:cNvPicPr>
            <a:picLocks noChangeAspect="1"/>
          </p:cNvPicPr>
          <p:nvPr/>
        </p:nvPicPr>
        <p:blipFill>
          <a:blip r:embed="rId3"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1733261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9" name="Rectangle 15"/>
          <p:cNvSpPr>
            <a:spLocks noChangeArrowheads="1"/>
          </p:cNvSpPr>
          <p:nvPr/>
        </p:nvSpPr>
        <p:spPr bwMode="auto">
          <a:xfrm>
            <a:off x="434340" y="1899921"/>
            <a:ext cx="11727180" cy="6638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lstStyle/>
          <a:p>
            <a:pPr marL="494736" indent="-494736" eaLnBrk="0" hangingPunct="0">
              <a:spcBef>
                <a:spcPct val="20000"/>
              </a:spcBef>
              <a:buFontTx/>
              <a:buChar char="•"/>
            </a:pPr>
            <a:r>
              <a:rPr lang="en-US" sz="3500" dirty="0" smtClean="0">
                <a:solidFill>
                  <a:srgbClr val="0000FF"/>
                </a:solidFill>
              </a:rPr>
              <a:t>Results</a:t>
            </a:r>
            <a:endParaRPr lang="en-US" sz="3500" dirty="0">
              <a:solidFill>
                <a:srgbClr val="0000FF"/>
              </a:solidFill>
            </a:endParaRPr>
          </a:p>
        </p:txBody>
      </p:sp>
      <p:grpSp>
        <p:nvGrpSpPr>
          <p:cNvPr id="2" name="Group 16"/>
          <p:cNvGrpSpPr>
            <a:grpSpLocks/>
          </p:cNvGrpSpPr>
          <p:nvPr/>
        </p:nvGrpSpPr>
        <p:grpSpPr bwMode="auto">
          <a:xfrm>
            <a:off x="0" y="447041"/>
            <a:ext cx="13077707" cy="1171153"/>
            <a:chOff x="0" y="165"/>
            <a:chExt cx="5781" cy="503"/>
          </a:xfrm>
        </p:grpSpPr>
        <p:sp>
          <p:nvSpPr>
            <p:cNvPr id="21521"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21522"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b="0" dirty="0" smtClean="0"/>
                <a:t>  Header </a:t>
              </a:r>
              <a:r>
                <a:rPr lang="en-US" sz="1900" b="0" dirty="0"/>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21523"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524" name="Text Box 20"/>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latin typeface="Arial" pitchFamily="34" charset="0"/>
                  <a:cs typeface="Arial" pitchFamily="34" charset="0"/>
                </a:rPr>
                <a:t> </a:t>
              </a:r>
              <a:r>
                <a:rPr lang="en-US" sz="1900" dirty="0" smtClean="0">
                  <a:latin typeface="Arial" pitchFamily="34" charset="0"/>
                  <a:cs typeface="Arial" pitchFamily="34" charset="0"/>
                </a:rPr>
                <a:t> </a:t>
              </a:r>
              <a:r>
                <a:rPr lang="en-US" sz="1900" b="1" dirty="0" smtClean="0">
                  <a:solidFill>
                    <a:srgbClr val="0070C0"/>
                  </a:solidFill>
                  <a:latin typeface="Arial" pitchFamily="34" charset="0"/>
                  <a:cs typeface="Arial" pitchFamily="34" charset="0"/>
                </a:rPr>
                <a:t>Results</a:t>
              </a:r>
            </a:p>
            <a:p>
              <a:pPr>
                <a:lnSpc>
                  <a:spcPct val="120000"/>
                </a:lnSpc>
                <a:buFontTx/>
                <a:buChar char="•"/>
              </a:pPr>
              <a:r>
                <a:rPr lang="en-US" sz="1900" dirty="0" smtClean="0">
                  <a:latin typeface="Arial" pitchFamily="34" charset="0"/>
                  <a:cs typeface="Arial" pitchFamily="34" charset="0"/>
                </a:rPr>
                <a:t>  </a:t>
              </a:r>
              <a:r>
                <a:rPr lang="en-US" sz="1900" dirty="0">
                  <a:latin typeface="Arial" pitchFamily="34" charset="0"/>
                  <a:cs typeface="Arial" pitchFamily="34" charset="0"/>
                </a:rPr>
                <a:t>Related Work</a:t>
              </a:r>
            </a:p>
            <a:p>
              <a:pPr>
                <a:lnSpc>
                  <a:spcPct val="120000"/>
                </a:lnSpc>
                <a:buFontTx/>
                <a:buChar char="•"/>
              </a:pPr>
              <a:r>
                <a:rPr lang="en-US" sz="1900" dirty="0">
                  <a:latin typeface="Arial" pitchFamily="34" charset="0"/>
                  <a:cs typeface="Arial" pitchFamily="34" charset="0"/>
                </a:rPr>
                <a:t>  Conclusion &amp; Future Work</a:t>
              </a:r>
            </a:p>
          </p:txBody>
        </p:sp>
      </p:grpSp>
      <p:pic>
        <p:nvPicPr>
          <p:cNvPr id="11" name="Picture 10" descr="results.jpg"/>
          <p:cNvPicPr>
            <a:picLocks noChangeAspect="1"/>
          </p:cNvPicPr>
          <p:nvPr/>
        </p:nvPicPr>
        <p:blipFill>
          <a:blip r:embed="rId3" cstate="print"/>
          <a:stretch>
            <a:fillRect/>
          </a:stretch>
        </p:blipFill>
        <p:spPr>
          <a:xfrm>
            <a:off x="0" y="2425849"/>
            <a:ext cx="13030200" cy="6373206"/>
          </a:xfrm>
          <a:prstGeom prst="rect">
            <a:avLst/>
          </a:prstGeom>
        </p:spPr>
      </p:pic>
    </p:spTree>
    <p:extLst>
      <p:ext uri="{BB962C8B-B14F-4D97-AF65-F5344CB8AC3E}">
        <p14:creationId xmlns="" xmlns:p14="http://schemas.microsoft.com/office/powerpoint/2010/main" val="13873150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4294967295"/>
          </p:nvPr>
        </p:nvSpPr>
        <p:spPr>
          <a:xfrm>
            <a:off x="542925" y="1676400"/>
            <a:ext cx="12052935" cy="7823200"/>
          </a:xfrm>
        </p:spPr>
        <p:txBody>
          <a:bodyPr/>
          <a:lstStyle/>
          <a:p>
            <a:pPr eaLnBrk="1" hangingPunct="1"/>
            <a:r>
              <a:rPr lang="en-US" sz="2600" b="1" dirty="0" err="1">
                <a:solidFill>
                  <a:srgbClr val="008000"/>
                </a:solidFill>
                <a:latin typeface="Arial" charset="0"/>
                <a:cs typeface="Arial" charset="0"/>
              </a:rPr>
              <a:t>PhishCatch</a:t>
            </a:r>
            <a:r>
              <a:rPr lang="en-US" sz="2600" dirty="0">
                <a:latin typeface="Arial" charset="0"/>
                <a:cs typeface="Arial" charset="0"/>
              </a:rPr>
              <a:t> </a:t>
            </a:r>
            <a:r>
              <a:rPr lang="en-US" sz="2300" dirty="0">
                <a:latin typeface="Arial" charset="0"/>
                <a:cs typeface="Arial" charset="0"/>
              </a:rPr>
              <a:t>(Yu et al., 2009)</a:t>
            </a:r>
          </a:p>
          <a:p>
            <a:pPr lvl="1" eaLnBrk="1" hangingPunct="1"/>
            <a:r>
              <a:rPr lang="en-US" sz="2300" dirty="0">
                <a:latin typeface="Arial" charset="0"/>
                <a:cs typeface="Arial" charset="0"/>
              </a:rPr>
              <a:t>heuristic algorithm</a:t>
            </a:r>
          </a:p>
          <a:p>
            <a:pPr lvl="1" eaLnBrk="1" hangingPunct="1"/>
            <a:r>
              <a:rPr lang="en-US" sz="2300" dirty="0">
                <a:latin typeface="Arial" charset="0"/>
                <a:cs typeface="Arial" charset="0"/>
              </a:rPr>
              <a:t>performs </a:t>
            </a:r>
            <a:r>
              <a:rPr lang="en-US" sz="2300" dirty="0" smtClean="0">
                <a:latin typeface="Arial" charset="0"/>
                <a:cs typeface="Arial" charset="0"/>
              </a:rPr>
              <a:t>mainly header and </a:t>
            </a:r>
            <a:r>
              <a:rPr lang="en-US" sz="2300" dirty="0">
                <a:latin typeface="Arial" charset="0"/>
                <a:cs typeface="Arial" charset="0"/>
              </a:rPr>
              <a:t>link </a:t>
            </a:r>
            <a:r>
              <a:rPr lang="en-US" sz="2300" dirty="0" smtClean="0">
                <a:latin typeface="Arial" charset="0"/>
                <a:cs typeface="Arial" charset="0"/>
              </a:rPr>
              <a:t>of </a:t>
            </a:r>
            <a:r>
              <a:rPr lang="en-US" sz="2300" dirty="0">
                <a:latin typeface="Arial" charset="0"/>
                <a:cs typeface="Arial" charset="0"/>
              </a:rPr>
              <a:t>emails </a:t>
            </a:r>
          </a:p>
          <a:p>
            <a:pPr lvl="1" eaLnBrk="1" hangingPunct="1"/>
            <a:r>
              <a:rPr lang="en-US" sz="2300" dirty="0">
                <a:latin typeface="Arial" charset="0"/>
                <a:cs typeface="Arial" charset="0"/>
              </a:rPr>
              <a:t>uses 3710 phishing emails from same corpus as us, and 1094 legitimate emails</a:t>
            </a:r>
          </a:p>
          <a:p>
            <a:pPr lvl="1" eaLnBrk="1" hangingPunct="1"/>
            <a:r>
              <a:rPr lang="en-US" sz="2300" dirty="0">
                <a:latin typeface="Arial" charset="0"/>
                <a:cs typeface="Arial" charset="0"/>
              </a:rPr>
              <a:t>obtains a phishing detection rate of 80% and an accuracy of 99%</a:t>
            </a:r>
          </a:p>
          <a:p>
            <a:pPr lvl="1" eaLnBrk="1" hangingPunct="1">
              <a:buFontTx/>
              <a:buNone/>
            </a:pPr>
            <a:endParaRPr lang="en-US" sz="1200" dirty="0">
              <a:latin typeface="Arial" charset="0"/>
              <a:cs typeface="Arial" charset="0"/>
            </a:endParaRPr>
          </a:p>
          <a:p>
            <a:pPr eaLnBrk="1" hangingPunct="1"/>
            <a:r>
              <a:rPr lang="en-US" sz="2600" b="1" dirty="0">
                <a:solidFill>
                  <a:srgbClr val="008000"/>
                </a:solidFill>
                <a:latin typeface="Arial" charset="0"/>
                <a:cs typeface="Arial" charset="0"/>
              </a:rPr>
              <a:t>CANTINA</a:t>
            </a:r>
            <a:r>
              <a:rPr lang="en-US" sz="2600" dirty="0">
                <a:latin typeface="Arial" charset="0"/>
                <a:cs typeface="Arial" charset="0"/>
              </a:rPr>
              <a:t> (Xiang et al., 2011)</a:t>
            </a:r>
          </a:p>
          <a:p>
            <a:pPr lvl="1" eaLnBrk="1" hangingPunct="1"/>
            <a:r>
              <a:rPr lang="en-US" sz="2300" dirty="0">
                <a:latin typeface="Arial" charset="0"/>
                <a:cs typeface="Arial" charset="0"/>
              </a:rPr>
              <a:t>detects phishing websites based on information retrieval and text mining algorithms</a:t>
            </a:r>
          </a:p>
          <a:p>
            <a:pPr lvl="1" eaLnBrk="1" hangingPunct="1"/>
            <a:r>
              <a:rPr lang="en-US" sz="2300" dirty="0">
                <a:latin typeface="Arial" charset="0"/>
                <a:cs typeface="Arial" charset="0"/>
              </a:rPr>
              <a:t>web sites must be visited by CANTINA, may install malwares</a:t>
            </a:r>
          </a:p>
          <a:p>
            <a:pPr lvl="1" eaLnBrk="1" hangingPunct="1"/>
            <a:r>
              <a:rPr lang="en-US" sz="2300" dirty="0">
                <a:latin typeface="Arial" charset="0"/>
                <a:cs typeface="Arial" charset="0"/>
              </a:rPr>
              <a:t>uses 100 phishing and 100 legitimate sites</a:t>
            </a:r>
          </a:p>
          <a:p>
            <a:pPr lvl="1" eaLnBrk="1" hangingPunct="1"/>
            <a:r>
              <a:rPr lang="en-US" sz="2300" dirty="0">
                <a:latin typeface="Arial" charset="0"/>
                <a:cs typeface="Arial" charset="0"/>
              </a:rPr>
              <a:t>detects 89% phishing sites, with an accuracy of 99% </a:t>
            </a:r>
          </a:p>
          <a:p>
            <a:pPr eaLnBrk="1" hangingPunct="1"/>
            <a:endParaRPr lang="en-US" sz="1200" dirty="0">
              <a:latin typeface="Arial" charset="0"/>
              <a:cs typeface="Arial" charset="0"/>
            </a:endParaRPr>
          </a:p>
          <a:p>
            <a:pPr eaLnBrk="1" hangingPunct="1"/>
            <a:r>
              <a:rPr lang="en-US" sz="2600" b="1" dirty="0">
                <a:solidFill>
                  <a:srgbClr val="009900"/>
                </a:solidFill>
                <a:latin typeface="Arial" charset="0"/>
                <a:cs typeface="Arial" charset="0"/>
              </a:rPr>
              <a:t>PILFER </a:t>
            </a:r>
            <a:r>
              <a:rPr lang="en-US" sz="2600" dirty="0">
                <a:latin typeface="Arial" charset="0"/>
                <a:cs typeface="Arial" charset="0"/>
              </a:rPr>
              <a:t>(</a:t>
            </a:r>
            <a:r>
              <a:rPr lang="en-US" sz="2600" dirty="0" err="1">
                <a:latin typeface="Arial" charset="0"/>
                <a:cs typeface="Arial" charset="0"/>
              </a:rPr>
              <a:t>Fette</a:t>
            </a:r>
            <a:r>
              <a:rPr lang="en-US" sz="2600" dirty="0">
                <a:latin typeface="Arial" charset="0"/>
                <a:cs typeface="Arial" charset="0"/>
              </a:rPr>
              <a:t> et al., 2007)</a:t>
            </a:r>
            <a:endParaRPr lang="en-US" sz="2600" b="1" dirty="0">
              <a:solidFill>
                <a:srgbClr val="009900"/>
              </a:solidFill>
              <a:latin typeface="Arial" charset="0"/>
              <a:cs typeface="Arial" charset="0"/>
            </a:endParaRPr>
          </a:p>
          <a:p>
            <a:pPr lvl="1" eaLnBrk="1" hangingPunct="1"/>
            <a:r>
              <a:rPr lang="en-US" sz="2300" dirty="0">
                <a:latin typeface="Arial" charset="0"/>
                <a:cs typeface="Arial" charset="0"/>
              </a:rPr>
              <a:t>machine Learning (Logistic Regression)</a:t>
            </a:r>
          </a:p>
          <a:p>
            <a:pPr lvl="1" eaLnBrk="1" hangingPunct="1"/>
            <a:r>
              <a:rPr lang="en-US" sz="2300" dirty="0">
                <a:latin typeface="Arial" charset="0"/>
                <a:cs typeface="Arial" charset="0"/>
              </a:rPr>
              <a:t>uses 10 Features, mainly extracted from links and email content type</a:t>
            </a:r>
          </a:p>
          <a:p>
            <a:pPr lvl="1" eaLnBrk="1" hangingPunct="1"/>
            <a:r>
              <a:rPr lang="en-US" sz="2300" dirty="0">
                <a:latin typeface="Arial" charset="0"/>
                <a:cs typeface="Arial" charset="0"/>
              </a:rPr>
              <a:t>uses 860 phishing emails and 6950 legitimate emails</a:t>
            </a:r>
          </a:p>
          <a:p>
            <a:pPr lvl="1" eaLnBrk="1" hangingPunct="1"/>
            <a:r>
              <a:rPr lang="en-US" sz="2300" dirty="0">
                <a:latin typeface="Arial" charset="0"/>
                <a:cs typeface="Arial" charset="0"/>
              </a:rPr>
              <a:t>detection = 92%, accuracy = 99.9%</a:t>
            </a:r>
          </a:p>
        </p:txBody>
      </p:sp>
      <p:grpSp>
        <p:nvGrpSpPr>
          <p:cNvPr id="2" name="Group 8"/>
          <p:cNvGrpSpPr>
            <a:grpSpLocks/>
          </p:cNvGrpSpPr>
          <p:nvPr/>
        </p:nvGrpSpPr>
        <p:grpSpPr bwMode="auto">
          <a:xfrm>
            <a:off x="0" y="447040"/>
            <a:ext cx="13077707" cy="1171152"/>
            <a:chOff x="0" y="165"/>
            <a:chExt cx="5781" cy="503"/>
          </a:xfrm>
        </p:grpSpPr>
        <p:sp>
          <p:nvSpPr>
            <p:cNvPr id="65545"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65546"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b="0" dirty="0" smtClean="0"/>
                <a:t>  Header </a:t>
              </a:r>
              <a:r>
                <a:rPr lang="en-US" sz="1900" b="0" dirty="0"/>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65547"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5548" name="Text Box 12"/>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latin typeface="Arial" pitchFamily="34" charset="0"/>
                  <a:cs typeface="Arial" pitchFamily="34" charset="0"/>
                </a:rPr>
                <a:t> </a:t>
              </a:r>
              <a:r>
                <a:rPr lang="en-US" sz="1900" dirty="0" smtClean="0">
                  <a:latin typeface="Arial" pitchFamily="34" charset="0"/>
                  <a:cs typeface="Arial" pitchFamily="34" charset="0"/>
                </a:rPr>
                <a:t> </a:t>
              </a:r>
              <a:r>
                <a:rPr lang="en-US" sz="1900" b="1" dirty="0" smtClean="0">
                  <a:solidFill>
                    <a:srgbClr val="0070C0"/>
                  </a:solidFill>
                  <a:latin typeface="Arial" pitchFamily="34" charset="0"/>
                  <a:cs typeface="Arial" pitchFamily="34" charset="0"/>
                </a:rPr>
                <a:t>Results </a:t>
              </a:r>
            </a:p>
            <a:p>
              <a:pPr>
                <a:lnSpc>
                  <a:spcPct val="120000"/>
                </a:lnSpc>
                <a:buFontTx/>
                <a:buChar char="•"/>
              </a:pPr>
              <a:r>
                <a:rPr lang="en-US" sz="1900" dirty="0" smtClean="0">
                  <a:latin typeface="Arial" pitchFamily="34" charset="0"/>
                  <a:cs typeface="Arial" pitchFamily="34" charset="0"/>
                </a:rPr>
                <a:t>  Related </a:t>
              </a:r>
              <a:r>
                <a:rPr lang="en-US" sz="1900" dirty="0">
                  <a:latin typeface="Arial" pitchFamily="34" charset="0"/>
                  <a:cs typeface="Arial" pitchFamily="34" charset="0"/>
                </a:rPr>
                <a:t>Work</a:t>
              </a:r>
            </a:p>
            <a:p>
              <a:pPr>
                <a:lnSpc>
                  <a:spcPct val="120000"/>
                </a:lnSpc>
                <a:buFontTx/>
                <a:buChar char="•"/>
              </a:pPr>
              <a:r>
                <a:rPr lang="en-US" sz="1900" dirty="0">
                  <a:latin typeface="Arial" pitchFamily="34" charset="0"/>
                  <a:cs typeface="Arial" pitchFamily="34" charset="0"/>
                </a:rPr>
                <a:t>  Conclusion &amp; Future Work</a:t>
              </a:r>
            </a:p>
          </p:txBody>
        </p:sp>
      </p:grpSp>
      <p:pic>
        <p:nvPicPr>
          <p:cNvPr id="10" name="Picture 9" descr="cslogo_sm.png"/>
          <p:cNvPicPr>
            <a:picLocks noChangeAspect="1"/>
          </p:cNvPicPr>
          <p:nvPr/>
        </p:nvPicPr>
        <p:blipFill>
          <a:blip r:embed="rId3"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162050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Goals</a:t>
            </a:r>
            <a:endParaRPr lang="en-US" dirty="0"/>
          </a:p>
        </p:txBody>
      </p:sp>
      <p:sp>
        <p:nvSpPr>
          <p:cNvPr id="3" name="Content Placeholder 2"/>
          <p:cNvSpPr>
            <a:spLocks noGrp="1"/>
          </p:cNvSpPr>
          <p:nvPr>
            <p:ph idx="1"/>
          </p:nvPr>
        </p:nvSpPr>
        <p:spPr/>
        <p:txBody>
          <a:bodyPr/>
          <a:lstStyle/>
          <a:p>
            <a:r>
              <a:rPr lang="en-US" dirty="0" smtClean="0"/>
              <a:t>Security (</a:t>
            </a:r>
            <a:r>
              <a:rPr lang="en-US" b="1" dirty="0" smtClean="0"/>
              <a:t>CIA</a:t>
            </a:r>
            <a:r>
              <a:rPr lang="en-US" b="1" baseline="30000" dirty="0" smtClean="0"/>
              <a:t>4</a:t>
            </a:r>
            <a:r>
              <a:rPr lang="en-US" b="1" dirty="0" smtClean="0"/>
              <a:t>N</a:t>
            </a:r>
            <a:r>
              <a:rPr lang="en-US" dirty="0" smtClean="0"/>
              <a:t>)</a:t>
            </a:r>
          </a:p>
          <a:p>
            <a:pPr lvl="1"/>
            <a:r>
              <a:rPr lang="en-US" b="1" dirty="0" smtClean="0"/>
              <a:t>C</a:t>
            </a:r>
            <a:r>
              <a:rPr lang="en-US" dirty="0" smtClean="0"/>
              <a:t>onfidentiality – who can access the information</a:t>
            </a:r>
          </a:p>
          <a:p>
            <a:pPr lvl="1"/>
            <a:r>
              <a:rPr lang="en-US" b="1" dirty="0" smtClean="0"/>
              <a:t>I</a:t>
            </a:r>
            <a:r>
              <a:rPr lang="en-US" dirty="0" smtClean="0"/>
              <a:t>ntegrity – message/data tampering</a:t>
            </a:r>
          </a:p>
          <a:p>
            <a:pPr lvl="1"/>
            <a:r>
              <a:rPr lang="en-US" b="1" dirty="0" smtClean="0"/>
              <a:t>A</a:t>
            </a:r>
            <a:r>
              <a:rPr lang="en-US" dirty="0" smtClean="0"/>
              <a:t>uthenticity (includes source and timeliness)</a:t>
            </a:r>
          </a:p>
          <a:p>
            <a:pPr lvl="1"/>
            <a:r>
              <a:rPr lang="en-US" b="1" dirty="0" smtClean="0"/>
              <a:t>A</a:t>
            </a:r>
            <a:r>
              <a:rPr lang="en-US" dirty="0" smtClean="0"/>
              <a:t>vailability – denial of service can be costly	</a:t>
            </a:r>
          </a:p>
          <a:p>
            <a:pPr lvl="1"/>
            <a:r>
              <a:rPr lang="en-US" b="1" dirty="0" smtClean="0"/>
              <a:t>A</a:t>
            </a:r>
            <a:r>
              <a:rPr lang="en-US" dirty="0" smtClean="0"/>
              <a:t>ccountability – who was at fault</a:t>
            </a:r>
          </a:p>
          <a:p>
            <a:pPr lvl="1"/>
            <a:r>
              <a:rPr lang="en-US" b="1" dirty="0" smtClean="0"/>
              <a:t>A</a:t>
            </a:r>
            <a:r>
              <a:rPr lang="en-US" dirty="0" smtClean="0"/>
              <a:t>ccess Control/Authorization – who is authorized </a:t>
            </a:r>
          </a:p>
          <a:p>
            <a:pPr lvl="1"/>
            <a:r>
              <a:rPr lang="en-US" b="1" dirty="0" err="1" smtClean="0"/>
              <a:t>N</a:t>
            </a:r>
            <a:r>
              <a:rPr lang="en-US" dirty="0" err="1" smtClean="0"/>
              <a:t>onrepudiation</a:t>
            </a:r>
            <a:r>
              <a:rPr lang="en-US" dirty="0" smtClean="0"/>
              <a:t>  – </a:t>
            </a:r>
            <a:r>
              <a:rPr lang="en-US" dirty="0" err="1" smtClean="0"/>
              <a:t>Nondeniability</a:t>
            </a:r>
            <a:endParaRPr lang="en-US" dirty="0" smtClean="0"/>
          </a:p>
          <a:p>
            <a:r>
              <a:rPr lang="en-US" dirty="0" smtClean="0"/>
              <a:t>Other goals (not addressed here)</a:t>
            </a:r>
          </a:p>
          <a:p>
            <a:pPr lvl="1"/>
            <a:r>
              <a:rPr lang="en-US" dirty="0" smtClean="0"/>
              <a:t>Privacy – who controls the information</a:t>
            </a:r>
          </a:p>
          <a:p>
            <a:pPr lvl="1"/>
            <a:r>
              <a:rPr lang="en-US" dirty="0" smtClean="0"/>
              <a:t>Reliability – can we depend on it</a:t>
            </a:r>
          </a:p>
          <a:p>
            <a:pPr>
              <a:buNone/>
            </a:pPr>
            <a:endParaRPr lang="en-US" i="1"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93" name="Group 65"/>
          <p:cNvGraphicFramePr>
            <a:graphicFrameLocks noGrp="1"/>
          </p:cNvGraphicFramePr>
          <p:nvPr/>
        </p:nvGraphicFramePr>
        <p:xfrm>
          <a:off x="1969539" y="5037378"/>
          <a:ext cx="8422842" cy="3362375"/>
        </p:xfrm>
        <a:graphic>
          <a:graphicData uri="http://schemas.openxmlformats.org/drawingml/2006/table">
            <a:tbl>
              <a:tblPr/>
              <a:tblGrid>
                <a:gridCol w="2375673"/>
                <a:gridCol w="3370037"/>
                <a:gridCol w="2677132"/>
              </a:tblGrid>
              <a:tr h="6990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900" b="0" i="0" u="none" strike="noStrike" cap="none" normalizeH="0" baseline="0">
                          <a:ln>
                            <a:noFill/>
                          </a:ln>
                          <a:solidFill>
                            <a:srgbClr val="0000FF"/>
                          </a:solidFill>
                          <a:effectLst/>
                          <a:latin typeface="Arial" charset="0"/>
                          <a:ea typeface="ＭＳ Ｐゴシック" charset="0"/>
                          <a:cs typeface="Arial" charset="0"/>
                        </a:rPr>
                        <a:t>Algorithm</a:t>
                      </a:r>
                    </a:p>
                  </a:txBody>
                  <a:tcPr marL="130302" marR="130302" marT="67056" marB="670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900" b="0" i="0" u="none" strike="noStrike" cap="none" normalizeH="0" baseline="0">
                          <a:ln>
                            <a:noFill/>
                          </a:ln>
                          <a:solidFill>
                            <a:srgbClr val="0000FF"/>
                          </a:solidFill>
                          <a:effectLst/>
                          <a:latin typeface="Arial" charset="0"/>
                          <a:ea typeface="ＭＳ Ｐゴシック" charset="0"/>
                          <a:cs typeface="Arial" charset="0"/>
                        </a:rPr>
                        <a:t>Phishing Detection</a:t>
                      </a:r>
                    </a:p>
                  </a:txBody>
                  <a:tcPr marL="130302" marR="130302" marT="67056" marB="67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900" b="0" i="0" u="none" strike="noStrike" cap="none" normalizeH="0" baseline="0">
                          <a:ln>
                            <a:noFill/>
                          </a:ln>
                          <a:solidFill>
                            <a:srgbClr val="0000FF"/>
                          </a:solidFill>
                          <a:effectLst/>
                          <a:latin typeface="Arial" charset="0"/>
                          <a:ea typeface="ＭＳ Ｐゴシック" charset="0"/>
                          <a:cs typeface="Arial" charset="0"/>
                        </a:rPr>
                        <a:t>Accuracy</a:t>
                      </a:r>
                    </a:p>
                  </a:txBody>
                  <a:tcPr marL="130302" marR="130302" marT="67056" marB="670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7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Arial" charset="0"/>
                          <a:ea typeface="ＭＳ Ｐゴシック" charset="0"/>
                          <a:cs typeface="Arial" charset="0"/>
                        </a:rPr>
                        <a:t>PhishCatch</a:t>
                      </a:r>
                    </a:p>
                  </a:txBody>
                  <a:tcPr marL="130302" marR="130302" marT="67056" marB="670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Arial" charset="0"/>
                          <a:ea typeface="ＭＳ Ｐゴシック" charset="0"/>
                          <a:cs typeface="Arial" charset="0"/>
                        </a:rPr>
                        <a:t>80%</a:t>
                      </a:r>
                    </a:p>
                  </a:txBody>
                  <a:tcPr marL="130302" marR="130302" marT="67056" marB="67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Arial" charset="0"/>
                          <a:ea typeface="ＭＳ Ｐゴシック" charset="0"/>
                          <a:cs typeface="Arial" charset="0"/>
                        </a:rPr>
                        <a:t>99%</a:t>
                      </a:r>
                    </a:p>
                  </a:txBody>
                  <a:tcPr marL="130302" marR="130302" marT="67056" marB="670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09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Arial" charset="0"/>
                          <a:ea typeface="ＭＳ Ｐゴシック" charset="0"/>
                          <a:cs typeface="Arial" charset="0"/>
                        </a:rPr>
                        <a:t>CANTINA*</a:t>
                      </a:r>
                    </a:p>
                  </a:txBody>
                  <a:tcPr marL="130302" marR="130302" marT="67056" marB="670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Arial" charset="0"/>
                          <a:ea typeface="ＭＳ Ｐゴシック" charset="0"/>
                          <a:cs typeface="Arial" charset="0"/>
                        </a:rPr>
                        <a:t>89%</a:t>
                      </a:r>
                    </a:p>
                  </a:txBody>
                  <a:tcPr marL="130302" marR="130302" marT="67056" marB="67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Arial" charset="0"/>
                          <a:ea typeface="ＭＳ Ｐゴシック" charset="0"/>
                          <a:cs typeface="Arial" charset="0"/>
                        </a:rPr>
                        <a:t>99%</a:t>
                      </a:r>
                    </a:p>
                  </a:txBody>
                  <a:tcPr marL="130302" marR="130302" marT="67056" marB="670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56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Arial" charset="0"/>
                          <a:ea typeface="ＭＳ Ｐゴシック" charset="0"/>
                          <a:cs typeface="Arial" charset="0"/>
                        </a:rPr>
                        <a:t>PILFER</a:t>
                      </a:r>
                    </a:p>
                  </a:txBody>
                  <a:tcPr marL="130302" marR="130302" marT="67056" marB="670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900" b="0" i="0" u="none" strike="noStrike" cap="none" normalizeH="0" baseline="0">
                          <a:ln>
                            <a:noFill/>
                          </a:ln>
                          <a:solidFill>
                            <a:schemeClr val="tx1"/>
                          </a:solidFill>
                          <a:effectLst/>
                          <a:latin typeface="Arial" charset="0"/>
                          <a:ea typeface="ＭＳ Ｐゴシック" charset="0"/>
                          <a:cs typeface="Arial" charset="0"/>
                        </a:rPr>
                        <a:t>92%</a:t>
                      </a:r>
                    </a:p>
                  </a:txBody>
                  <a:tcPr marL="130302" marR="130302" marT="67056" marB="6705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900" b="0" i="0" u="none" strike="noStrike" cap="none" normalizeH="0" baseline="0" dirty="0">
                          <a:ln>
                            <a:noFill/>
                          </a:ln>
                          <a:solidFill>
                            <a:schemeClr val="tx1"/>
                          </a:solidFill>
                          <a:effectLst/>
                          <a:latin typeface="Arial" charset="0"/>
                          <a:ea typeface="ＭＳ Ｐゴシック" charset="0"/>
                          <a:cs typeface="Arial" charset="0"/>
                        </a:rPr>
                        <a:t>99.9%</a:t>
                      </a:r>
                    </a:p>
                  </a:txBody>
                  <a:tcPr marL="130302" marR="130302" marT="67056" marB="670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81" name="Text Box 53"/>
          <p:cNvSpPr txBox="1">
            <a:spLocks noChangeArrowheads="1"/>
          </p:cNvSpPr>
          <p:nvPr/>
        </p:nvSpPr>
        <p:spPr bwMode="auto">
          <a:xfrm>
            <a:off x="1845945" y="8670713"/>
            <a:ext cx="4076134" cy="4871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131930" tIns="65965" rIns="131930" bIns="65965">
            <a:spAutoFit/>
          </a:bodyPr>
          <a:lstStyle/>
          <a:p>
            <a:r>
              <a:rPr lang="en-US" sz="2300" dirty="0"/>
              <a:t>*only detects phishing websites</a:t>
            </a:r>
          </a:p>
        </p:txBody>
      </p:sp>
      <p:grpSp>
        <p:nvGrpSpPr>
          <p:cNvPr id="2" name="Group 59"/>
          <p:cNvGrpSpPr>
            <a:grpSpLocks/>
          </p:cNvGrpSpPr>
          <p:nvPr/>
        </p:nvGrpSpPr>
        <p:grpSpPr bwMode="auto">
          <a:xfrm>
            <a:off x="0" y="447041"/>
            <a:ext cx="13077707" cy="1171153"/>
            <a:chOff x="0" y="165"/>
            <a:chExt cx="5781" cy="503"/>
          </a:xfrm>
        </p:grpSpPr>
        <p:sp>
          <p:nvSpPr>
            <p:cNvPr id="22588"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22589"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a:t>
              </a:r>
              <a:r>
                <a:rPr lang="en-US" sz="1900" b="0" dirty="0" smtClean="0"/>
                <a:t>Text Analysis</a:t>
              </a:r>
            </a:p>
            <a:p>
              <a:pPr eaLnBrk="1" hangingPunct="1">
                <a:lnSpc>
                  <a:spcPct val="120000"/>
                </a:lnSpc>
                <a:buFontTx/>
                <a:buChar char="•"/>
              </a:pPr>
              <a:r>
                <a:rPr lang="en-US" sz="1900" b="0" dirty="0" smtClean="0"/>
                <a:t>  Header </a:t>
              </a:r>
              <a:r>
                <a:rPr lang="en-US" sz="1900" b="0" dirty="0"/>
                <a:t>Analysis</a:t>
              </a:r>
            </a:p>
            <a:p>
              <a:pPr eaLnBrk="1" hangingPunct="1">
                <a:lnSpc>
                  <a:spcPct val="120000"/>
                </a:lnSpc>
                <a:buFontTx/>
                <a:buChar char="•"/>
              </a:pPr>
              <a:r>
                <a:rPr lang="en-US" sz="1900" b="0" dirty="0"/>
                <a:t>  Link </a:t>
              </a:r>
              <a:r>
                <a:rPr lang="en-US" sz="1900" b="0" dirty="0" smtClean="0"/>
                <a:t>Analysis</a:t>
              </a:r>
              <a:endParaRPr lang="en-US" sz="1900" b="0" dirty="0"/>
            </a:p>
          </p:txBody>
        </p:sp>
        <p:sp>
          <p:nvSpPr>
            <p:cNvPr id="22590"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591" name="Text Box 63"/>
            <p:cNvSpPr txBox="1">
              <a:spLocks noChangeArrowheads="1"/>
            </p:cNvSpPr>
            <p:nvPr/>
          </p:nvSpPr>
          <p:spPr bwMode="auto">
            <a:xfrm>
              <a:off x="2984" y="176"/>
              <a:ext cx="1437"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a:t>
              </a:r>
              <a:r>
                <a:rPr lang="en-US" sz="1900" dirty="0" smtClean="0"/>
                <a:t> </a:t>
              </a:r>
              <a:r>
                <a:rPr lang="en-US" sz="1900" dirty="0" smtClean="0">
                  <a:latin typeface="Arial" pitchFamily="34" charset="0"/>
                  <a:cs typeface="Arial" pitchFamily="34" charset="0"/>
                </a:rPr>
                <a:t>Results </a:t>
              </a:r>
            </a:p>
            <a:p>
              <a:pPr>
                <a:lnSpc>
                  <a:spcPct val="120000"/>
                </a:lnSpc>
                <a:buFontTx/>
                <a:buChar char="•"/>
              </a:pPr>
              <a:r>
                <a:rPr lang="en-US" sz="1900" dirty="0" smtClean="0">
                  <a:solidFill>
                    <a:srgbClr val="0000FF"/>
                  </a:solidFill>
                  <a:latin typeface="Arial" pitchFamily="34" charset="0"/>
                  <a:cs typeface="Arial" pitchFamily="34" charset="0"/>
                </a:rPr>
                <a:t>  Related </a:t>
              </a:r>
              <a:r>
                <a:rPr lang="en-US" sz="1900" dirty="0">
                  <a:solidFill>
                    <a:srgbClr val="0000FF"/>
                  </a:solidFill>
                  <a:latin typeface="Arial" pitchFamily="34" charset="0"/>
                  <a:cs typeface="Arial" pitchFamily="34" charset="0"/>
                </a:rPr>
                <a:t>Work</a:t>
              </a:r>
            </a:p>
            <a:p>
              <a:pPr>
                <a:lnSpc>
                  <a:spcPct val="120000"/>
                </a:lnSpc>
                <a:buFontTx/>
                <a:buChar char="•"/>
              </a:pPr>
              <a:r>
                <a:rPr lang="en-US" sz="1900" dirty="0">
                  <a:latin typeface="Arial" pitchFamily="34" charset="0"/>
                  <a:cs typeface="Arial" pitchFamily="34" charset="0"/>
                </a:rPr>
                <a:t>  Conclusion &amp; Future Work</a:t>
              </a:r>
            </a:p>
          </p:txBody>
        </p:sp>
      </p:grpSp>
      <p:pic>
        <p:nvPicPr>
          <p:cNvPr id="1026" name="Picture 2"/>
          <p:cNvPicPr>
            <a:picLocks noChangeAspect="1" noChangeArrowheads="1"/>
          </p:cNvPicPr>
          <p:nvPr/>
        </p:nvPicPr>
        <p:blipFill>
          <a:blip r:embed="rId2" cstate="print"/>
          <a:srcRect/>
          <a:stretch>
            <a:fillRect/>
          </a:stretch>
        </p:blipFill>
        <p:spPr bwMode="auto">
          <a:xfrm>
            <a:off x="2" y="1761179"/>
            <a:ext cx="7198390" cy="327619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190778" y="1761179"/>
            <a:ext cx="5839423" cy="3276200"/>
          </a:xfrm>
          <a:prstGeom prst="rect">
            <a:avLst/>
          </a:prstGeom>
          <a:noFill/>
          <a:ln w="9525">
            <a:noFill/>
            <a:miter lim="800000"/>
            <a:headEnd/>
            <a:tailEnd/>
          </a:ln>
        </p:spPr>
      </p:pic>
      <p:pic>
        <p:nvPicPr>
          <p:cNvPr id="13" name="Picture 12" descr="cslogo_sm.png"/>
          <p:cNvPicPr>
            <a:picLocks noChangeAspect="1"/>
          </p:cNvPicPr>
          <p:nvPr/>
        </p:nvPicPr>
        <p:blipFill>
          <a:blip r:embed="rId4"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6452929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651510" y="1564640"/>
            <a:ext cx="11727180" cy="7823200"/>
          </a:xfrm>
        </p:spPr>
        <p:txBody>
          <a:bodyPr>
            <a:normAutofit/>
          </a:bodyPr>
          <a:lstStyle/>
          <a:p>
            <a:pPr eaLnBrk="1" hangingPunct="1">
              <a:lnSpc>
                <a:spcPct val="120000"/>
              </a:lnSpc>
            </a:pPr>
            <a:r>
              <a:rPr lang="en-US" sz="2600" dirty="0" err="1" smtClean="0">
                <a:solidFill>
                  <a:srgbClr val="0000FF"/>
                </a:solidFill>
                <a:latin typeface="Arial" charset="0"/>
                <a:cs typeface="Arial" charset="0"/>
              </a:rPr>
              <a:t>PhishNet</a:t>
            </a:r>
            <a:r>
              <a:rPr lang="en-US" sz="2600" dirty="0" smtClean="0">
                <a:solidFill>
                  <a:srgbClr val="0000FF"/>
                </a:solidFill>
                <a:latin typeface="Arial" charset="0"/>
                <a:cs typeface="Arial" charset="0"/>
              </a:rPr>
              <a:t>-NLP</a:t>
            </a:r>
            <a:r>
              <a:rPr lang="en-US" sz="2600" dirty="0" smtClean="0">
                <a:solidFill>
                  <a:schemeClr val="folHlink"/>
                </a:solidFill>
                <a:latin typeface="Arial" charset="0"/>
                <a:cs typeface="Arial" charset="0"/>
              </a:rPr>
              <a:t> </a:t>
            </a:r>
            <a:r>
              <a:rPr lang="en-US" sz="2600" dirty="0">
                <a:latin typeface="Arial" charset="0"/>
                <a:cs typeface="Arial" charset="0"/>
              </a:rPr>
              <a:t>is a strong phishing email filter </a:t>
            </a:r>
          </a:p>
          <a:p>
            <a:pPr lvl="1" eaLnBrk="1" hangingPunct="1">
              <a:lnSpc>
                <a:spcPct val="120000"/>
              </a:lnSpc>
            </a:pPr>
            <a:r>
              <a:rPr lang="en-US" sz="2000" dirty="0">
                <a:latin typeface="Arial" charset="0"/>
                <a:cs typeface="Arial" charset="0"/>
              </a:rPr>
              <a:t>High accuracy on detecting phishing emails</a:t>
            </a:r>
          </a:p>
          <a:p>
            <a:pPr lvl="1" eaLnBrk="1" hangingPunct="1">
              <a:lnSpc>
                <a:spcPct val="120000"/>
              </a:lnSpc>
            </a:pPr>
            <a:r>
              <a:rPr lang="en-US" sz="2000" dirty="0">
                <a:latin typeface="Arial" charset="0"/>
                <a:cs typeface="Arial" charset="0"/>
              </a:rPr>
              <a:t>High accuracy on marking good emails as </a:t>
            </a:r>
            <a:r>
              <a:rPr lang="ja-JP" altLang="en-US" sz="2000" dirty="0">
                <a:latin typeface="Arial" charset="0"/>
                <a:cs typeface="Arial" charset="0"/>
              </a:rPr>
              <a:t>‘</a:t>
            </a:r>
            <a:r>
              <a:rPr lang="en-US" sz="2000" dirty="0">
                <a:latin typeface="Arial" charset="0"/>
                <a:cs typeface="Arial" charset="0"/>
              </a:rPr>
              <a:t>good</a:t>
            </a:r>
            <a:r>
              <a:rPr lang="ja-JP" altLang="en-US" sz="2000" smtClean="0">
                <a:latin typeface="Arial" charset="0"/>
                <a:cs typeface="Arial" charset="0"/>
              </a:rPr>
              <a:t>’</a:t>
            </a:r>
            <a:endParaRPr lang="en-US" altLang="ja-JP" sz="2000" dirty="0" smtClean="0">
              <a:latin typeface="Arial" charset="0"/>
              <a:cs typeface="Arial" charset="0"/>
            </a:endParaRPr>
          </a:p>
          <a:p>
            <a:pPr>
              <a:lnSpc>
                <a:spcPct val="120000"/>
              </a:lnSpc>
            </a:pPr>
            <a:r>
              <a:rPr lang="en-US" sz="2600" dirty="0" smtClean="0">
                <a:solidFill>
                  <a:srgbClr val="0000FF"/>
                </a:solidFill>
                <a:latin typeface="Arial" charset="0"/>
                <a:cs typeface="Arial" charset="0"/>
              </a:rPr>
              <a:t>Text  Analysis </a:t>
            </a:r>
          </a:p>
          <a:p>
            <a:pPr lvl="1">
              <a:lnSpc>
                <a:spcPct val="120000"/>
              </a:lnSpc>
            </a:pPr>
            <a:r>
              <a:rPr lang="en-US" sz="2000" dirty="0" smtClean="0">
                <a:latin typeface="Arial" charset="0"/>
                <a:cs typeface="Arial" charset="0"/>
              </a:rPr>
              <a:t>Semantic </a:t>
            </a:r>
          </a:p>
          <a:p>
            <a:pPr lvl="1">
              <a:lnSpc>
                <a:spcPct val="120000"/>
              </a:lnSpc>
            </a:pPr>
            <a:r>
              <a:rPr lang="en-US" sz="2000" dirty="0" smtClean="0">
                <a:latin typeface="Arial" charset="0"/>
                <a:cs typeface="Arial" charset="0"/>
              </a:rPr>
              <a:t>Uses context when available</a:t>
            </a:r>
            <a:endParaRPr lang="en-US" sz="2000" dirty="0">
              <a:latin typeface="Arial" charset="0"/>
              <a:cs typeface="Arial" charset="0"/>
            </a:endParaRPr>
          </a:p>
          <a:p>
            <a:pPr lvl="1" eaLnBrk="1" hangingPunct="1">
              <a:lnSpc>
                <a:spcPct val="120000"/>
              </a:lnSpc>
            </a:pPr>
            <a:endParaRPr lang="en-US" sz="600" dirty="0">
              <a:solidFill>
                <a:schemeClr val="bg1"/>
              </a:solidFill>
              <a:latin typeface="Arial" charset="0"/>
              <a:cs typeface="Arial" charset="0"/>
            </a:endParaRPr>
          </a:p>
          <a:p>
            <a:pPr eaLnBrk="1" hangingPunct="1">
              <a:lnSpc>
                <a:spcPct val="120000"/>
              </a:lnSpc>
            </a:pPr>
            <a:r>
              <a:rPr lang="en-US" sz="2600" dirty="0">
                <a:solidFill>
                  <a:srgbClr val="0000FF"/>
                </a:solidFill>
                <a:latin typeface="Arial" charset="0"/>
                <a:cs typeface="Arial" charset="0"/>
              </a:rPr>
              <a:t>Header Analysis</a:t>
            </a:r>
          </a:p>
          <a:p>
            <a:pPr lvl="1" eaLnBrk="1" hangingPunct="1">
              <a:lnSpc>
                <a:spcPct val="120000"/>
              </a:lnSpc>
            </a:pPr>
            <a:r>
              <a:rPr lang="en-US" sz="2000" dirty="0">
                <a:latin typeface="Arial" charset="0"/>
                <a:cs typeface="Arial" charset="0"/>
              </a:rPr>
              <a:t>Check if header has been manipulated</a:t>
            </a:r>
          </a:p>
          <a:p>
            <a:pPr lvl="1" eaLnBrk="1" hangingPunct="1">
              <a:lnSpc>
                <a:spcPct val="120000"/>
              </a:lnSpc>
            </a:pPr>
            <a:r>
              <a:rPr lang="en-US" sz="2000" dirty="0">
                <a:latin typeface="Arial" charset="0"/>
                <a:cs typeface="Arial" charset="0"/>
              </a:rPr>
              <a:t>Use DKIM and SPF, if present</a:t>
            </a:r>
          </a:p>
          <a:p>
            <a:pPr lvl="1" eaLnBrk="1" hangingPunct="1">
              <a:lnSpc>
                <a:spcPct val="120000"/>
              </a:lnSpc>
            </a:pPr>
            <a:endParaRPr lang="en-US" sz="600" dirty="0">
              <a:latin typeface="Arial" charset="0"/>
              <a:cs typeface="Arial" charset="0"/>
            </a:endParaRPr>
          </a:p>
          <a:p>
            <a:pPr eaLnBrk="1" hangingPunct="1">
              <a:lnSpc>
                <a:spcPct val="120000"/>
              </a:lnSpc>
            </a:pPr>
            <a:r>
              <a:rPr lang="en-US" sz="2600" dirty="0">
                <a:solidFill>
                  <a:srgbClr val="0000FF"/>
                </a:solidFill>
                <a:latin typeface="Arial" charset="0"/>
                <a:cs typeface="Arial" charset="0"/>
              </a:rPr>
              <a:t>Link Analysis</a:t>
            </a:r>
          </a:p>
          <a:p>
            <a:pPr lvl="1" eaLnBrk="1" hangingPunct="1">
              <a:lnSpc>
                <a:spcPct val="120000"/>
              </a:lnSpc>
            </a:pPr>
            <a:r>
              <a:rPr lang="en-US" sz="2000" dirty="0">
                <a:latin typeface="Arial" charset="0"/>
                <a:cs typeface="Arial" charset="0"/>
              </a:rPr>
              <a:t>Use TF-IDF scores of words in email + links, to check if any link is fraudulent</a:t>
            </a:r>
          </a:p>
          <a:p>
            <a:pPr lvl="1" eaLnBrk="1" hangingPunct="1">
              <a:lnSpc>
                <a:spcPct val="120000"/>
              </a:lnSpc>
            </a:pPr>
            <a:r>
              <a:rPr lang="en-US" sz="2000" dirty="0">
                <a:latin typeface="Arial" charset="0"/>
                <a:cs typeface="Arial" charset="0"/>
              </a:rPr>
              <a:t>Make use of phishing databases available on the internet</a:t>
            </a:r>
          </a:p>
          <a:p>
            <a:pPr lvl="1" eaLnBrk="1" hangingPunct="1">
              <a:lnSpc>
                <a:spcPct val="120000"/>
              </a:lnSpc>
            </a:pPr>
            <a:r>
              <a:rPr lang="en-US" sz="2000" dirty="0">
                <a:latin typeface="Arial" charset="0"/>
                <a:cs typeface="Arial" charset="0"/>
              </a:rPr>
              <a:t>Store context of both legitimate and phishing links for efficiency purposes</a:t>
            </a:r>
          </a:p>
          <a:p>
            <a:pPr lvl="1" eaLnBrk="1" hangingPunct="1">
              <a:lnSpc>
                <a:spcPct val="120000"/>
              </a:lnSpc>
            </a:pPr>
            <a:r>
              <a:rPr lang="en-US" sz="2000" dirty="0">
                <a:latin typeface="Arial" charset="0"/>
                <a:cs typeface="Arial" charset="0"/>
              </a:rPr>
              <a:t>By analyzing links without visiting them, it prevents the user from being exposed to malwares, </a:t>
            </a:r>
            <a:r>
              <a:rPr lang="en-US" sz="2000" dirty="0" err="1">
                <a:latin typeface="Arial" charset="0"/>
                <a:cs typeface="Arial" charset="0"/>
              </a:rPr>
              <a:t>trojans</a:t>
            </a:r>
            <a:r>
              <a:rPr lang="en-US" sz="2000" dirty="0">
                <a:latin typeface="Arial" charset="0"/>
                <a:cs typeface="Arial" charset="0"/>
              </a:rPr>
              <a:t>, </a:t>
            </a:r>
            <a:r>
              <a:rPr lang="en-US" sz="2000" dirty="0" err="1">
                <a:latin typeface="Arial" charset="0"/>
                <a:cs typeface="Arial" charset="0"/>
              </a:rPr>
              <a:t>etc</a:t>
            </a:r>
            <a:endParaRPr lang="en-US" sz="2000" dirty="0">
              <a:latin typeface="Arial" charset="0"/>
              <a:cs typeface="Arial" charset="0"/>
            </a:endParaRPr>
          </a:p>
          <a:p>
            <a:pPr eaLnBrk="1" hangingPunct="1">
              <a:lnSpc>
                <a:spcPct val="120000"/>
              </a:lnSpc>
            </a:pPr>
            <a:endParaRPr lang="en-US" sz="600" dirty="0">
              <a:latin typeface="Arial" charset="0"/>
              <a:cs typeface="Arial" charset="0"/>
            </a:endParaRPr>
          </a:p>
          <a:p>
            <a:pPr lvl="1" eaLnBrk="1" hangingPunct="1">
              <a:lnSpc>
                <a:spcPct val="120000"/>
              </a:lnSpc>
              <a:buNone/>
            </a:pPr>
            <a:endParaRPr lang="en-US" sz="2000" dirty="0">
              <a:latin typeface="Arial" charset="0"/>
              <a:cs typeface="Arial" charset="0"/>
            </a:endParaRPr>
          </a:p>
          <a:p>
            <a:pPr lvl="1" eaLnBrk="1" hangingPunct="1">
              <a:lnSpc>
                <a:spcPct val="120000"/>
              </a:lnSpc>
            </a:pPr>
            <a:endParaRPr lang="en-US" sz="2000" dirty="0">
              <a:latin typeface="Arial" charset="0"/>
              <a:cs typeface="Arial" charset="0"/>
            </a:endParaRPr>
          </a:p>
        </p:txBody>
      </p:sp>
      <p:grpSp>
        <p:nvGrpSpPr>
          <p:cNvPr id="2" name="Group 14"/>
          <p:cNvGrpSpPr>
            <a:grpSpLocks/>
          </p:cNvGrpSpPr>
          <p:nvPr/>
        </p:nvGrpSpPr>
        <p:grpSpPr bwMode="auto">
          <a:xfrm>
            <a:off x="0" y="447040"/>
            <a:ext cx="13077707" cy="1171152"/>
            <a:chOff x="0" y="165"/>
            <a:chExt cx="5781" cy="503"/>
          </a:xfrm>
        </p:grpSpPr>
        <p:sp>
          <p:nvSpPr>
            <p:cNvPr id="23567" name="Text Box 21"/>
            <p:cNvSpPr txBox="1">
              <a:spLocks noChangeArrowheads="1"/>
            </p:cNvSpPr>
            <p:nvPr/>
          </p:nvSpPr>
          <p:spPr bwMode="auto">
            <a:xfrm>
              <a:off x="56" y="165"/>
              <a:ext cx="1920"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Example</a:t>
              </a:r>
            </a:p>
            <a:p>
              <a:pPr eaLnBrk="1" hangingPunct="1">
                <a:lnSpc>
                  <a:spcPct val="120000"/>
                </a:lnSpc>
                <a:buFontTx/>
                <a:buChar char="•"/>
              </a:pPr>
              <a:r>
                <a:rPr lang="en-US" sz="1900" b="0" dirty="0"/>
                <a:t>  Phishing Activity Trends</a:t>
              </a:r>
            </a:p>
            <a:p>
              <a:pPr eaLnBrk="1" hangingPunct="1">
                <a:lnSpc>
                  <a:spcPct val="120000"/>
                </a:lnSpc>
                <a:buFontTx/>
                <a:buChar char="•"/>
              </a:pPr>
              <a:r>
                <a:rPr lang="en-US" sz="1900" b="0" dirty="0"/>
                <a:t>  </a:t>
              </a:r>
              <a:r>
                <a:rPr lang="en-US" sz="1900" b="0" dirty="0" err="1" smtClean="0"/>
                <a:t>PhishNet</a:t>
              </a:r>
              <a:r>
                <a:rPr lang="en-US" sz="1900" b="0" dirty="0" smtClean="0"/>
                <a:t>-NLP</a:t>
              </a:r>
              <a:endParaRPr lang="en-US" sz="1900" b="0" dirty="0"/>
            </a:p>
          </p:txBody>
        </p:sp>
        <p:sp>
          <p:nvSpPr>
            <p:cNvPr id="23568" name="Text Box 22"/>
            <p:cNvSpPr txBox="1">
              <a:spLocks noChangeArrowheads="1"/>
            </p:cNvSpPr>
            <p:nvPr/>
          </p:nvSpPr>
          <p:spPr bwMode="auto">
            <a:xfrm>
              <a:off x="1704" y="165"/>
              <a:ext cx="959" cy="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buFontTx/>
                <a:buChar char="•"/>
              </a:pPr>
              <a:r>
                <a:rPr lang="en-US" sz="1900" b="0" dirty="0"/>
                <a:t>  Header Analysis</a:t>
              </a:r>
            </a:p>
            <a:p>
              <a:pPr eaLnBrk="1" hangingPunct="1">
                <a:lnSpc>
                  <a:spcPct val="120000"/>
                </a:lnSpc>
                <a:buFontTx/>
                <a:buChar char="•"/>
              </a:pPr>
              <a:r>
                <a:rPr lang="en-US" sz="1900" b="0" dirty="0"/>
                <a:t>  Link Analysis</a:t>
              </a:r>
            </a:p>
            <a:p>
              <a:pPr eaLnBrk="1" hangingPunct="1">
                <a:lnSpc>
                  <a:spcPct val="120000"/>
                </a:lnSpc>
                <a:buFontTx/>
                <a:buChar char="•"/>
              </a:pPr>
              <a:r>
                <a:rPr lang="en-US" sz="1900" b="0" dirty="0"/>
                <a:t>  Results</a:t>
              </a:r>
            </a:p>
          </p:txBody>
        </p:sp>
        <p:sp>
          <p:nvSpPr>
            <p:cNvPr id="23569"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570" name="Text Box 18"/>
            <p:cNvSpPr txBox="1">
              <a:spLocks noChangeArrowheads="1"/>
            </p:cNvSpPr>
            <p:nvPr/>
          </p:nvSpPr>
          <p:spPr bwMode="auto">
            <a:xfrm>
              <a:off x="2984" y="176"/>
              <a:ext cx="774" cy="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pPr>
              <a:r>
                <a:rPr lang="en-US" sz="1900" dirty="0"/>
                <a:t>  Related </a:t>
              </a:r>
              <a:r>
                <a:rPr lang="en-US" sz="1900" dirty="0" smtClean="0"/>
                <a:t>Work</a:t>
              </a:r>
            </a:p>
            <a:p>
              <a:pPr>
                <a:lnSpc>
                  <a:spcPct val="120000"/>
                </a:lnSpc>
                <a:buFontTx/>
                <a:buChar char="•"/>
              </a:pPr>
              <a:r>
                <a:rPr lang="en-US" sz="1900" dirty="0" smtClean="0"/>
                <a:t>  Results</a:t>
              </a:r>
              <a:endParaRPr lang="en-US" sz="1900" dirty="0"/>
            </a:p>
            <a:p>
              <a:pPr>
                <a:lnSpc>
                  <a:spcPct val="120000"/>
                </a:lnSpc>
                <a:buFontTx/>
                <a:buChar char="•"/>
              </a:pPr>
              <a:r>
                <a:rPr lang="en-US" sz="1900" dirty="0">
                  <a:solidFill>
                    <a:srgbClr val="0000FF"/>
                  </a:solidFill>
                </a:rPr>
                <a:t>  </a:t>
              </a:r>
              <a:r>
                <a:rPr lang="en-US" sz="1900" dirty="0" smtClean="0">
                  <a:solidFill>
                    <a:srgbClr val="0000FF"/>
                  </a:solidFill>
                </a:rPr>
                <a:t>Conclusions</a:t>
              </a:r>
              <a:endParaRPr lang="en-US" sz="1900" dirty="0">
                <a:solidFill>
                  <a:srgbClr val="0000FF"/>
                </a:solidFill>
              </a:endParaRPr>
            </a:p>
          </p:txBody>
        </p:sp>
      </p:grpSp>
      <p:pic>
        <p:nvPicPr>
          <p:cNvPr id="10" name="Picture 9" descr="cslogo_sm.png"/>
          <p:cNvPicPr>
            <a:picLocks noChangeAspect="1"/>
          </p:cNvPicPr>
          <p:nvPr/>
        </p:nvPicPr>
        <p:blipFill>
          <a:blip r:embed="rId2"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10307865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Future Work</a:t>
            </a:r>
            <a:endParaRPr lang="en-US" dirty="0"/>
          </a:p>
        </p:txBody>
      </p:sp>
      <p:sp>
        <p:nvSpPr>
          <p:cNvPr id="3" name="Content Placeholder 2"/>
          <p:cNvSpPr>
            <a:spLocks noGrp="1"/>
          </p:cNvSpPr>
          <p:nvPr>
            <p:ph idx="1"/>
          </p:nvPr>
        </p:nvSpPr>
        <p:spPr/>
        <p:txBody>
          <a:bodyPr/>
          <a:lstStyle/>
          <a:p>
            <a:r>
              <a:rPr lang="en-US" dirty="0" smtClean="0"/>
              <a:t>Security is an exciting area with lots of interesting unsolved problems</a:t>
            </a:r>
          </a:p>
          <a:p>
            <a:r>
              <a:rPr lang="en-US" dirty="0" smtClean="0"/>
              <a:t>Build in security into all your components from day one</a:t>
            </a:r>
          </a:p>
          <a:p>
            <a:r>
              <a:rPr lang="en-US" dirty="0" smtClean="0"/>
              <a:t>The overall goal in security is to make it costly for the attacker to gain something of value</a:t>
            </a:r>
          </a:p>
          <a:p>
            <a:pPr lvl="1"/>
            <a:r>
              <a:rPr lang="en-US" dirty="0" smtClean="0"/>
              <a:t>As long as the cost exceeds the value of the loss it will deter all rational attackers</a:t>
            </a:r>
            <a:endParaRPr lang="en-US" dirty="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mn-lt"/>
              </a:rPr>
              <a:t>Acknowledgments</a:t>
            </a:r>
            <a:endParaRPr lang="en-US" dirty="0">
              <a:solidFill>
                <a:schemeClr val="tx1"/>
              </a:solidFill>
              <a:latin typeface="+mn-lt"/>
            </a:endParaRPr>
          </a:p>
        </p:txBody>
      </p:sp>
      <p:sp>
        <p:nvSpPr>
          <p:cNvPr id="3" name="Content Placeholder 2"/>
          <p:cNvSpPr>
            <a:spLocks noGrp="1"/>
          </p:cNvSpPr>
          <p:nvPr>
            <p:ph idx="1"/>
          </p:nvPr>
        </p:nvSpPr>
        <p:spPr/>
        <p:txBody>
          <a:bodyPr>
            <a:normAutofit/>
          </a:bodyPr>
          <a:lstStyle/>
          <a:p>
            <a:pPr marL="197895" indent="0" algn="ctr">
              <a:buNone/>
            </a:pPr>
            <a:endParaRPr lang="en-US" sz="4000" dirty="0"/>
          </a:p>
          <a:p>
            <a:pPr marL="197895" indent="0" algn="ctr">
              <a:buNone/>
            </a:pPr>
            <a:r>
              <a:rPr lang="en-US" sz="4000" dirty="0" smtClean="0"/>
              <a:t>Joint work with</a:t>
            </a:r>
            <a:r>
              <a:rPr lang="en-US" sz="4000" dirty="0" smtClean="0"/>
              <a:t>:</a:t>
            </a:r>
          </a:p>
          <a:p>
            <a:pPr marL="197895" indent="0" algn="ctr">
              <a:buNone/>
            </a:pPr>
            <a:r>
              <a:rPr lang="en-US" sz="4000" dirty="0" err="1" smtClean="0"/>
              <a:t>Zhiyao</a:t>
            </a:r>
            <a:r>
              <a:rPr lang="en-US" sz="4000" dirty="0" smtClean="0"/>
              <a:t> Liang [Protocols</a:t>
            </a:r>
            <a:r>
              <a:rPr lang="en-US" sz="4000" dirty="0" smtClean="0"/>
              <a:t>]</a:t>
            </a:r>
            <a:endParaRPr lang="en-US" sz="4000" dirty="0" smtClean="0"/>
          </a:p>
          <a:p>
            <a:pPr marL="197895" indent="0" algn="ctr">
              <a:buNone/>
            </a:pPr>
            <a:r>
              <a:rPr lang="en-US" sz="4000" dirty="0" smtClean="0"/>
              <a:t>Sam Blackshear </a:t>
            </a:r>
            <a:r>
              <a:rPr lang="en-US" sz="4000" dirty="0" smtClean="0"/>
              <a:t>[R-Leap+]</a:t>
            </a:r>
            <a:endParaRPr lang="en-US" sz="4000" dirty="0" smtClean="0"/>
          </a:p>
          <a:p>
            <a:pPr marL="197895" indent="0" algn="ctr">
              <a:buNone/>
            </a:pPr>
            <a:r>
              <a:rPr lang="en-US" sz="4000" dirty="0" err="1" smtClean="0"/>
              <a:t>Nabil</a:t>
            </a:r>
            <a:r>
              <a:rPr lang="en-US" sz="4000" dirty="0" smtClean="0"/>
              <a:t> </a:t>
            </a:r>
            <a:r>
              <a:rPr lang="en-US" sz="4000" dirty="0" err="1" smtClean="0"/>
              <a:t>Hossain</a:t>
            </a:r>
            <a:r>
              <a:rPr lang="en-US" sz="4000" dirty="0" smtClean="0"/>
              <a:t>, </a:t>
            </a:r>
            <a:r>
              <a:rPr lang="en-US" sz="4000" dirty="0" err="1" smtClean="0"/>
              <a:t>Tanmay</a:t>
            </a:r>
            <a:r>
              <a:rPr lang="en-US" sz="4000" dirty="0" smtClean="0"/>
              <a:t> </a:t>
            </a:r>
            <a:r>
              <a:rPr lang="en-US" sz="4000" dirty="0" err="1" smtClean="0"/>
              <a:t>Thakur</a:t>
            </a:r>
            <a:r>
              <a:rPr lang="en-US" sz="4000" dirty="0" smtClean="0"/>
              <a:t> [Phishing]</a:t>
            </a:r>
            <a:endParaRPr lang="en-US" sz="4000" dirty="0" smtClean="0"/>
          </a:p>
          <a:p>
            <a:pPr marL="197895" indent="0" algn="ctr">
              <a:buNone/>
            </a:pPr>
            <a:endParaRPr lang="en-US" sz="4000" dirty="0" smtClean="0"/>
          </a:p>
          <a:p>
            <a:pPr marL="197895" indent="0" algn="ctr">
              <a:buNone/>
            </a:pPr>
            <a:r>
              <a:rPr lang="en-US" sz="4000" dirty="0" smtClean="0"/>
              <a:t>&amp;</a:t>
            </a:r>
            <a:endParaRPr lang="en-US" sz="4000" dirty="0" smtClean="0"/>
          </a:p>
          <a:p>
            <a:pPr marL="197895" indent="0" algn="ctr">
              <a:buNone/>
            </a:pPr>
            <a:endParaRPr lang="en-US" sz="4000" dirty="0" smtClean="0"/>
          </a:p>
          <a:p>
            <a:pPr marL="197895" indent="0" algn="ctr">
              <a:buNone/>
            </a:pPr>
            <a:r>
              <a:rPr lang="en-US" sz="4000" dirty="0" smtClean="0"/>
              <a:t>Supported by the </a:t>
            </a:r>
            <a:r>
              <a:rPr lang="en-US" sz="4000" dirty="0" smtClean="0"/>
              <a:t>National Science Foundation</a:t>
            </a:r>
          </a:p>
          <a:p>
            <a:pPr marL="197895" indent="0" algn="ctr">
              <a:buNone/>
            </a:pPr>
            <a:endParaRPr lang="en-US" sz="4000" dirty="0" smtClean="0"/>
          </a:p>
          <a:p>
            <a:pPr marL="197895" indent="0" algn="ctr">
              <a:buNone/>
            </a:pPr>
            <a:endParaRPr lang="en-US" sz="4000" dirty="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extLst>
      <p:ext uri="{BB962C8B-B14F-4D97-AF65-F5344CB8AC3E}">
        <p14:creationId xmlns:p14="http://schemas.microsoft.com/office/powerpoint/2010/main" xmlns="" val="42933007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929761" y="4482042"/>
            <a:ext cx="11340345" cy="144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31930" tIns="65965" rIns="131930" bIns="65965" anchor="ctr" anchorCtr="1"/>
          <a:lstStyle/>
          <a:p>
            <a:pPr algn="ctr"/>
            <a:r>
              <a:rPr lang="en-US" sz="5800" dirty="0" smtClean="0">
                <a:solidFill>
                  <a:srgbClr val="CC0066"/>
                </a:solidFill>
              </a:rPr>
              <a:t>Questions/Comments</a:t>
            </a:r>
            <a:endParaRPr lang="en-US" sz="5800" dirty="0">
              <a:solidFill>
                <a:srgbClr val="CC0066"/>
              </a:solidFill>
            </a:endParaRPr>
          </a:p>
        </p:txBody>
      </p:sp>
      <p:sp>
        <p:nvSpPr>
          <p:cNvPr id="24579" name="Rectangle 3"/>
          <p:cNvSpPr>
            <a:spLocks noGrp="1" noChangeArrowheads="1"/>
          </p:cNvSpPr>
          <p:nvPr>
            <p:ph type="title"/>
          </p:nvPr>
        </p:nvSpPr>
        <p:spPr>
          <a:xfrm>
            <a:off x="651510" y="2239858"/>
            <a:ext cx="11727180" cy="1671743"/>
          </a:xfrm>
        </p:spPr>
        <p:txBody>
          <a:bodyPr/>
          <a:lstStyle/>
          <a:p>
            <a:pPr eaLnBrk="1" hangingPunct="1"/>
            <a:r>
              <a:rPr lang="en-US" dirty="0">
                <a:solidFill>
                  <a:srgbClr val="0000FF"/>
                </a:solidFill>
                <a:latin typeface="Arial" charset="0"/>
                <a:cs typeface="Arial" charset="0"/>
              </a:rPr>
              <a:t>Thank You</a:t>
            </a:r>
          </a:p>
        </p:txBody>
      </p:sp>
      <p:grpSp>
        <p:nvGrpSpPr>
          <p:cNvPr id="2" name="Group 10"/>
          <p:cNvGrpSpPr>
            <a:grpSpLocks/>
          </p:cNvGrpSpPr>
          <p:nvPr/>
        </p:nvGrpSpPr>
        <p:grpSpPr bwMode="auto">
          <a:xfrm>
            <a:off x="0" y="381847"/>
            <a:ext cx="13077707" cy="1087332"/>
            <a:chOff x="0" y="165"/>
            <a:chExt cx="5781" cy="467"/>
          </a:xfrm>
        </p:grpSpPr>
        <p:sp>
          <p:nvSpPr>
            <p:cNvPr id="24587" name="Text Box 21"/>
            <p:cNvSpPr txBox="1">
              <a:spLocks noChangeArrowheads="1"/>
            </p:cNvSpPr>
            <p:nvPr/>
          </p:nvSpPr>
          <p:spPr bwMode="auto">
            <a:xfrm>
              <a:off x="56" y="165"/>
              <a:ext cx="1920"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pPr>
              <a:endParaRPr lang="en-US" sz="1900" b="0" dirty="0"/>
            </a:p>
          </p:txBody>
        </p:sp>
        <p:sp>
          <p:nvSpPr>
            <p:cNvPr id="24588" name="Text Box 22"/>
            <p:cNvSpPr txBox="1">
              <a:spLocks noChangeArrowheads="1"/>
            </p:cNvSpPr>
            <p:nvPr/>
          </p:nvSpPr>
          <p:spPr bwMode="auto">
            <a:xfrm>
              <a:off x="1704" y="165"/>
              <a:ext cx="111" cy="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lnSpc>
                  <a:spcPct val="120000"/>
                </a:lnSpc>
              </a:pPr>
              <a:r>
                <a:rPr lang="en-US" sz="1900" b="0" dirty="0" smtClean="0"/>
                <a:t> </a:t>
              </a:r>
              <a:endParaRPr lang="en-US" sz="1900" b="0" dirty="0"/>
            </a:p>
          </p:txBody>
        </p:sp>
        <p:sp>
          <p:nvSpPr>
            <p:cNvPr id="24589" name="Line 24"/>
            <p:cNvSpPr>
              <a:spLocks noChangeShapeType="1"/>
            </p:cNvSpPr>
            <p:nvPr/>
          </p:nvSpPr>
          <p:spPr bwMode="auto">
            <a:xfrm>
              <a:off x="0" y="632"/>
              <a:ext cx="5781" cy="0"/>
            </a:xfrm>
            <a:prstGeom prst="line">
              <a:avLst/>
            </a:prstGeom>
            <a:noFill/>
            <a:ln w="9525">
              <a:solidFill>
                <a:srgbClr val="CC0066"/>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590" name="Text Box 14"/>
            <p:cNvSpPr txBox="1">
              <a:spLocks noChangeArrowheads="1"/>
            </p:cNvSpPr>
            <p:nvPr/>
          </p:nvSpPr>
          <p:spPr bwMode="auto">
            <a:xfrm>
              <a:off x="2984" y="176"/>
              <a:ext cx="119" cy="3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20000"/>
                </a:lnSpc>
              </a:pPr>
              <a:endParaRPr lang="en-US" sz="1900" dirty="0">
                <a:latin typeface="Arial" pitchFamily="34" charset="0"/>
                <a:cs typeface="Arial" pitchFamily="34" charset="0"/>
              </a:endParaRPr>
            </a:p>
            <a:p>
              <a:pPr>
                <a:lnSpc>
                  <a:spcPct val="120000"/>
                </a:lnSpc>
                <a:buFontTx/>
                <a:buChar char="•"/>
              </a:pPr>
              <a:endParaRPr lang="en-US" sz="1900" dirty="0">
                <a:solidFill>
                  <a:srgbClr val="0000FF"/>
                </a:solidFill>
                <a:latin typeface="Arial" pitchFamily="34" charset="0"/>
                <a:cs typeface="Arial" pitchFamily="34" charset="0"/>
              </a:endParaRPr>
            </a:p>
          </p:txBody>
        </p:sp>
      </p:grpSp>
      <p:pic>
        <p:nvPicPr>
          <p:cNvPr id="11" name="Picture 10" descr="cslogo_sm.png"/>
          <p:cNvPicPr>
            <a:picLocks noChangeAspect="1"/>
          </p:cNvPicPr>
          <p:nvPr/>
        </p:nvPicPr>
        <p:blipFill>
          <a:blip r:embed="rId2" cstate="print"/>
          <a:stretch>
            <a:fillRect/>
          </a:stretch>
        </p:blipFill>
        <p:spPr>
          <a:xfrm>
            <a:off x="11958544" y="8334675"/>
            <a:ext cx="1100329" cy="390542"/>
          </a:xfrm>
          <a:prstGeom prst="rect">
            <a:avLst/>
          </a:prstGeom>
        </p:spPr>
      </p:pic>
    </p:spTree>
    <p:extLst>
      <p:ext uri="{BB962C8B-B14F-4D97-AF65-F5344CB8AC3E}">
        <p14:creationId xmlns="" xmlns:p14="http://schemas.microsoft.com/office/powerpoint/2010/main" val="23674438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lstStyle/>
          <a:p>
            <a:endParaRPr lang="en-US" sz="2900" dirty="0" smtClean="0"/>
          </a:p>
          <a:p>
            <a:endParaRPr lang="en-US" sz="2900" dirty="0" smtClean="0"/>
          </a:p>
          <a:p>
            <a:endParaRPr lang="en-US" dirty="0"/>
          </a:p>
        </p:txBody>
      </p:sp>
      <p:pic>
        <p:nvPicPr>
          <p:cNvPr id="4" name="Picture 3" descr="cslogo_sm.png"/>
          <p:cNvPicPr>
            <a:picLocks noChangeAspect="1"/>
          </p:cNvPicPr>
          <p:nvPr/>
        </p:nvPicPr>
        <p:blipFill>
          <a:blip r:embed="rId3" cstate="print"/>
          <a:stretch>
            <a:fillRect/>
          </a:stretch>
        </p:blipFill>
        <p:spPr>
          <a:xfrm>
            <a:off x="11958544" y="8334675"/>
            <a:ext cx="1100329" cy="390542"/>
          </a:xfrm>
          <a:prstGeom prst="rect">
            <a:avLst/>
          </a:prstGeom>
        </p:spPr>
      </p:pic>
      <p:sp>
        <p:nvSpPr>
          <p:cNvPr id="8" name="TextBox 7"/>
          <p:cNvSpPr txBox="1"/>
          <p:nvPr/>
        </p:nvSpPr>
        <p:spPr>
          <a:xfrm>
            <a:off x="1028700" y="1981200"/>
            <a:ext cx="10058400" cy="8894743"/>
          </a:xfrm>
          <a:prstGeom prst="rect">
            <a:avLst/>
          </a:prstGeom>
          <a:noFill/>
        </p:spPr>
        <p:txBody>
          <a:bodyPr wrap="square" rtlCol="0">
            <a:spAutoFit/>
          </a:bodyPr>
          <a:lstStyle/>
          <a:p>
            <a:pPr marL="514350" indent="-514350">
              <a:buAutoNum type="arabicPeriod"/>
            </a:pPr>
            <a:r>
              <a:rPr lang="en-US" dirty="0" smtClean="0"/>
              <a:t>Adrian </a:t>
            </a:r>
            <a:r>
              <a:rPr lang="en-US" dirty="0" err="1" smtClean="0"/>
              <a:t>Perrig</a:t>
            </a:r>
            <a:r>
              <a:rPr lang="en-US" dirty="0" smtClean="0"/>
              <a:t>, </a:t>
            </a:r>
            <a:r>
              <a:rPr lang="en-US" dirty="0" smtClean="0">
                <a:hlinkClick r:id="rId4"/>
              </a:rPr>
              <a:t>John A. </a:t>
            </a:r>
            <a:r>
              <a:rPr lang="en-US" dirty="0" err="1" smtClean="0">
                <a:hlinkClick r:id="rId4"/>
              </a:rPr>
              <a:t>Stankovic</a:t>
            </a:r>
            <a:r>
              <a:rPr lang="en-US" dirty="0" smtClean="0"/>
              <a:t>, </a:t>
            </a:r>
            <a:r>
              <a:rPr lang="en-US" dirty="0" smtClean="0">
                <a:hlinkClick r:id="rId5"/>
              </a:rPr>
              <a:t>David Wagner</a:t>
            </a:r>
            <a:r>
              <a:rPr lang="en-US" dirty="0" smtClean="0"/>
              <a:t>: </a:t>
            </a:r>
            <a:r>
              <a:rPr lang="en-US" b="1" dirty="0" smtClean="0"/>
              <a:t>Security in wireless sensor networks.</a:t>
            </a:r>
            <a:r>
              <a:rPr lang="en-US" dirty="0" smtClean="0"/>
              <a:t> </a:t>
            </a:r>
            <a:r>
              <a:rPr lang="en-US" dirty="0" err="1" smtClean="0">
                <a:hlinkClick r:id="rId6"/>
              </a:rPr>
              <a:t>Commun</a:t>
            </a:r>
            <a:r>
              <a:rPr lang="en-US" dirty="0" smtClean="0">
                <a:hlinkClick r:id="rId6"/>
              </a:rPr>
              <a:t>. ACM 47</a:t>
            </a:r>
            <a:r>
              <a:rPr lang="en-US" dirty="0" smtClean="0"/>
              <a:t>(6): 53-57 (2004)</a:t>
            </a:r>
          </a:p>
          <a:p>
            <a:pPr marL="514350" indent="-514350">
              <a:buAutoNum type="arabicPeriod"/>
            </a:pPr>
            <a:r>
              <a:rPr lang="en-US" dirty="0" smtClean="0"/>
              <a:t>Zhiyao Liang, Rakesh M. </a:t>
            </a:r>
            <a:r>
              <a:rPr lang="en-US" dirty="0" err="1" smtClean="0"/>
              <a:t>Verma</a:t>
            </a:r>
            <a:r>
              <a:rPr lang="en-US" dirty="0" smtClean="0"/>
              <a:t>: </a:t>
            </a:r>
            <a:r>
              <a:rPr lang="en-US" b="1" dirty="0" smtClean="0"/>
              <a:t>Complexity of Checking Freshness of Cryptographic Protocols.</a:t>
            </a:r>
            <a:r>
              <a:rPr lang="en-US" dirty="0" smtClean="0"/>
              <a:t> ICISS 2008: 86-101</a:t>
            </a:r>
          </a:p>
          <a:p>
            <a:pPr marL="514350" indent="-514350">
              <a:buAutoNum type="arabicPeriod"/>
            </a:pPr>
            <a:r>
              <a:rPr lang="en-US" dirty="0" smtClean="0">
                <a:hlinkClick r:id="rId7"/>
              </a:rPr>
              <a:t>Laurent </a:t>
            </a:r>
            <a:r>
              <a:rPr lang="en-US" dirty="0" err="1" smtClean="0">
                <a:hlinkClick r:id="rId7"/>
              </a:rPr>
              <a:t>Eschenauer</a:t>
            </a:r>
            <a:r>
              <a:rPr lang="en-US" dirty="0" smtClean="0"/>
              <a:t>, Virgil D. </a:t>
            </a:r>
            <a:r>
              <a:rPr lang="en-US" dirty="0" err="1" smtClean="0"/>
              <a:t>Gligor</a:t>
            </a:r>
            <a:r>
              <a:rPr lang="en-US" dirty="0" smtClean="0"/>
              <a:t>: </a:t>
            </a:r>
            <a:r>
              <a:rPr lang="en-US" b="1" dirty="0" smtClean="0"/>
              <a:t>A key-management scheme for distributed sensor networks.</a:t>
            </a:r>
            <a:r>
              <a:rPr lang="en-US" dirty="0" smtClean="0"/>
              <a:t> </a:t>
            </a:r>
            <a:r>
              <a:rPr lang="en-US" dirty="0" smtClean="0">
                <a:hlinkClick r:id="rId8"/>
              </a:rPr>
              <a:t>ACM Conference on Computer and Communications Security 2002</a:t>
            </a:r>
            <a:r>
              <a:rPr lang="en-US" dirty="0" smtClean="0"/>
              <a:t>: 41-47</a:t>
            </a:r>
          </a:p>
          <a:p>
            <a:pPr marL="514350" indent="-514350">
              <a:buAutoNum type="arabicPeriod"/>
            </a:pPr>
            <a:r>
              <a:rPr lang="en-US" dirty="0" err="1" smtClean="0"/>
              <a:t>Sencun</a:t>
            </a:r>
            <a:r>
              <a:rPr lang="en-US" dirty="0" smtClean="0"/>
              <a:t> Zhu, </a:t>
            </a:r>
            <a:r>
              <a:rPr lang="en-US" u="sng" dirty="0" err="1" smtClean="0">
                <a:hlinkClick r:id="rId9"/>
              </a:rPr>
              <a:t>Sanjeev</a:t>
            </a:r>
            <a:r>
              <a:rPr lang="en-US" u="sng" dirty="0" smtClean="0">
                <a:hlinkClick r:id="rId9"/>
              </a:rPr>
              <a:t> </a:t>
            </a:r>
            <a:r>
              <a:rPr lang="en-US" u="sng" dirty="0" err="1" smtClean="0">
                <a:hlinkClick r:id="rId9"/>
              </a:rPr>
              <a:t>Setia</a:t>
            </a:r>
            <a:r>
              <a:rPr lang="en-US" dirty="0" smtClean="0"/>
              <a:t>, </a:t>
            </a:r>
            <a:r>
              <a:rPr lang="en-US" dirty="0" err="1" smtClean="0">
                <a:hlinkClick r:id="rId10"/>
              </a:rPr>
              <a:t>Sushil</a:t>
            </a:r>
            <a:r>
              <a:rPr lang="en-US" dirty="0" smtClean="0">
                <a:hlinkClick r:id="rId10"/>
              </a:rPr>
              <a:t> </a:t>
            </a:r>
            <a:r>
              <a:rPr lang="en-US" dirty="0" err="1" smtClean="0">
                <a:hlinkClick r:id="rId10"/>
              </a:rPr>
              <a:t>Jajodia</a:t>
            </a:r>
            <a:r>
              <a:rPr lang="en-US" dirty="0" smtClean="0"/>
              <a:t>: </a:t>
            </a:r>
            <a:r>
              <a:rPr lang="en-US" b="1" dirty="0" err="1" smtClean="0"/>
              <a:t>LEAP&amp;plus</a:t>
            </a:r>
            <a:r>
              <a:rPr lang="en-US" b="1" dirty="0" smtClean="0"/>
              <a:t>;: Efficient security mechanisms for large-scale distributed sensor networks.</a:t>
            </a:r>
            <a:r>
              <a:rPr lang="en-US" dirty="0" smtClean="0"/>
              <a:t> </a:t>
            </a:r>
            <a:r>
              <a:rPr lang="en-US" dirty="0" smtClean="0">
                <a:hlinkClick r:id="rId11"/>
              </a:rPr>
              <a:t>TOSN 2</a:t>
            </a:r>
            <a:r>
              <a:rPr lang="en-US" dirty="0" smtClean="0"/>
              <a:t>(4): 500-528 (2006)</a:t>
            </a:r>
          </a:p>
          <a:p>
            <a:pPr marL="514350" indent="-514350">
              <a:buFont typeface="+mj-lt"/>
              <a:buAutoNum type="arabicPeriod"/>
            </a:pPr>
            <a:r>
              <a:rPr lang="en-US" dirty="0" smtClean="0"/>
              <a:t>Sam Blackshear, Rakesh M. </a:t>
            </a:r>
            <a:r>
              <a:rPr lang="en-US" dirty="0" err="1" smtClean="0"/>
              <a:t>Verma</a:t>
            </a:r>
            <a:r>
              <a:rPr lang="en-US" dirty="0" smtClean="0"/>
              <a:t>: </a:t>
            </a:r>
            <a:r>
              <a:rPr lang="en-US" b="1" dirty="0" smtClean="0"/>
              <a:t>R-LEAP+: randomizing LEAP+ key distribution to resist replay and jamming attacks.</a:t>
            </a:r>
            <a:r>
              <a:rPr lang="en-US" dirty="0" smtClean="0"/>
              <a:t> SAC 2010: 1985-1992</a:t>
            </a:r>
          </a:p>
          <a:p>
            <a:pPr marL="514350" indent="-514350">
              <a:buFont typeface="+mj-lt"/>
              <a:buAutoNum type="arabicPeriod"/>
            </a:pPr>
            <a:r>
              <a:rPr lang="en-US" dirty="0" smtClean="0"/>
              <a:t>Rakesh </a:t>
            </a:r>
            <a:r>
              <a:rPr lang="en-US" dirty="0" err="1" smtClean="0"/>
              <a:t>Verma</a:t>
            </a:r>
            <a:r>
              <a:rPr lang="en-US" dirty="0" smtClean="0"/>
              <a:t>, Narasimha </a:t>
            </a:r>
            <a:r>
              <a:rPr lang="en-US" dirty="0" err="1" smtClean="0"/>
              <a:t>Shashidhar</a:t>
            </a:r>
            <a:r>
              <a:rPr lang="en-US" dirty="0" smtClean="0"/>
              <a:t>, </a:t>
            </a:r>
            <a:r>
              <a:rPr lang="en-US" dirty="0" err="1" smtClean="0"/>
              <a:t>Nabil</a:t>
            </a:r>
            <a:r>
              <a:rPr lang="en-US" dirty="0" smtClean="0"/>
              <a:t> </a:t>
            </a:r>
            <a:r>
              <a:rPr lang="en-US" dirty="0" err="1" smtClean="0"/>
              <a:t>Hossain</a:t>
            </a:r>
            <a:r>
              <a:rPr lang="en-US" dirty="0" smtClean="0"/>
              <a:t>: </a:t>
            </a:r>
            <a:r>
              <a:rPr lang="en-US" b="1" dirty="0" smtClean="0"/>
              <a:t>Two-Pronged Phish Snagging.</a:t>
            </a:r>
            <a:r>
              <a:rPr lang="en-US" dirty="0" smtClean="0"/>
              <a:t> ARES 2012: 174-179</a:t>
            </a:r>
          </a:p>
          <a:p>
            <a:pPr marL="514350" indent="-514350">
              <a:buFont typeface="+mj-lt"/>
              <a:buAutoNum type="arabicPeriod"/>
            </a:pPr>
            <a:r>
              <a:rPr lang="en-US" dirty="0" smtClean="0"/>
              <a:t>Rakesh </a:t>
            </a:r>
            <a:r>
              <a:rPr lang="en-US" dirty="0" err="1" smtClean="0"/>
              <a:t>Verma</a:t>
            </a:r>
            <a:r>
              <a:rPr lang="en-US" dirty="0" smtClean="0"/>
              <a:t>, Narasimha </a:t>
            </a:r>
            <a:r>
              <a:rPr lang="en-US" dirty="0" err="1" smtClean="0"/>
              <a:t>Shashidhar</a:t>
            </a:r>
            <a:r>
              <a:rPr lang="en-US" dirty="0" smtClean="0"/>
              <a:t>, </a:t>
            </a:r>
            <a:r>
              <a:rPr lang="en-US" dirty="0" err="1" smtClean="0"/>
              <a:t>Nabil</a:t>
            </a:r>
            <a:r>
              <a:rPr lang="en-US" dirty="0" smtClean="0"/>
              <a:t> </a:t>
            </a:r>
            <a:r>
              <a:rPr lang="en-US" dirty="0" err="1" smtClean="0"/>
              <a:t>Hossain</a:t>
            </a:r>
            <a:r>
              <a:rPr lang="en-US" dirty="0" smtClean="0"/>
              <a:t>: </a:t>
            </a:r>
            <a:r>
              <a:rPr lang="en-US" b="1" dirty="0" smtClean="0"/>
              <a:t>Detecting Phishing Emails the Natural Language Way.</a:t>
            </a:r>
            <a:r>
              <a:rPr lang="en-US" dirty="0" smtClean="0"/>
              <a:t> ESORICS 2012: 824-841</a:t>
            </a:r>
          </a:p>
          <a:p>
            <a:pPr marL="514350" indent="-514350">
              <a:buFont typeface="+mj-lt"/>
              <a:buAutoNum type="arabicPeriod"/>
            </a:pPr>
            <a:endParaRPr lang="en-US" dirty="0" smtClean="0"/>
          </a:p>
          <a:p>
            <a:r>
              <a:rPr lang="en-US" dirty="0" smtClean="0"/>
              <a:t/>
            </a:r>
            <a:br>
              <a:rPr lang="en-US" dirty="0" smtClean="0"/>
            </a:br>
            <a:endParaRPr lang="en-US" dirty="0" smtClean="0"/>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Mechanisms</a:t>
            </a:r>
            <a:endParaRPr lang="en-US" dirty="0"/>
          </a:p>
        </p:txBody>
      </p:sp>
      <p:sp>
        <p:nvSpPr>
          <p:cNvPr id="3" name="Content Placeholder 2"/>
          <p:cNvSpPr>
            <a:spLocks noGrp="1"/>
          </p:cNvSpPr>
          <p:nvPr>
            <p:ph idx="1"/>
          </p:nvPr>
        </p:nvSpPr>
        <p:spPr/>
        <p:txBody>
          <a:bodyPr/>
          <a:lstStyle/>
          <a:p>
            <a:r>
              <a:rPr lang="en-US" dirty="0" smtClean="0"/>
              <a:t>C: Symmetric or asymmetric key cryptography</a:t>
            </a:r>
          </a:p>
          <a:p>
            <a:r>
              <a:rPr lang="en-US" dirty="0" smtClean="0"/>
              <a:t>I : Message Authentication Code (MAC) or secure hash functions</a:t>
            </a:r>
          </a:p>
          <a:p>
            <a:r>
              <a:rPr lang="en-US" dirty="0" err="1" smtClean="0"/>
              <a:t>Authent</a:t>
            </a:r>
            <a:r>
              <a:rPr lang="en-US" dirty="0" smtClean="0"/>
              <a:t>. : Challenge-response protocol, digital signatures</a:t>
            </a:r>
          </a:p>
          <a:p>
            <a:r>
              <a:rPr lang="en-US" dirty="0" smtClean="0"/>
              <a:t>Avail. : </a:t>
            </a:r>
            <a:r>
              <a:rPr lang="en-US" dirty="0" err="1" smtClean="0"/>
              <a:t>Captchas</a:t>
            </a:r>
            <a:r>
              <a:rPr lang="en-US" dirty="0" smtClean="0"/>
              <a:t>, games, statistical analysis</a:t>
            </a:r>
          </a:p>
          <a:p>
            <a:r>
              <a:rPr lang="en-US" dirty="0" smtClean="0"/>
              <a:t>Account. : Audit trails, logs, etc.</a:t>
            </a:r>
          </a:p>
          <a:p>
            <a:r>
              <a:rPr lang="en-US" dirty="0" smtClean="0"/>
              <a:t>Access : Role-based access control</a:t>
            </a:r>
          </a:p>
          <a:p>
            <a:r>
              <a:rPr lang="en-US" dirty="0" err="1" smtClean="0"/>
              <a:t>Nonrep</a:t>
            </a:r>
            <a:r>
              <a:rPr lang="en-US" dirty="0" smtClean="0"/>
              <a:t>. : specialized protocols with or without trusted third party (expensive) </a:t>
            </a:r>
          </a:p>
          <a:p>
            <a:pPr>
              <a:buNone/>
            </a:pPr>
            <a:endParaRPr lang="en-US" i="1"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lstStyle/>
          <a:p>
            <a:r>
              <a:rPr lang="en-US" dirty="0" smtClean="0"/>
              <a:t>Cryptography Basics</a:t>
            </a:r>
          </a:p>
          <a:p>
            <a:r>
              <a:rPr lang="en-US" dirty="0" smtClean="0"/>
              <a:t>Cryptographic Protocols</a:t>
            </a:r>
          </a:p>
          <a:p>
            <a:pPr lvl="1"/>
            <a:r>
              <a:rPr lang="en-US" dirty="0" smtClean="0"/>
              <a:t>Typical Challenge Response Protocol</a:t>
            </a:r>
          </a:p>
          <a:p>
            <a:pPr lvl="1"/>
            <a:r>
              <a:rPr lang="en-US" dirty="0" smtClean="0"/>
              <a:t>Freshness </a:t>
            </a:r>
          </a:p>
          <a:p>
            <a:pPr lvl="1"/>
            <a:r>
              <a:rPr lang="en-US" dirty="0" smtClean="0"/>
              <a:t>Verification</a:t>
            </a:r>
          </a:p>
          <a:p>
            <a:r>
              <a:rPr lang="en-US" dirty="0" smtClean="0"/>
              <a:t>Wireless Sensor Networks</a:t>
            </a:r>
          </a:p>
          <a:p>
            <a:pPr lvl="1"/>
            <a:r>
              <a:rPr lang="en-US" dirty="0" smtClean="0"/>
              <a:t>Special characteristics and attacks</a:t>
            </a:r>
          </a:p>
          <a:p>
            <a:pPr lvl="1"/>
            <a:r>
              <a:rPr lang="en-US" dirty="0" smtClean="0"/>
              <a:t>Key Distribution: R-LEAP+</a:t>
            </a:r>
          </a:p>
          <a:p>
            <a:r>
              <a:rPr lang="en-US" dirty="0" smtClean="0"/>
              <a:t>Phishing</a:t>
            </a:r>
          </a:p>
          <a:p>
            <a:pPr lvl="1"/>
            <a:r>
              <a:rPr lang="en-US" dirty="0" smtClean="0"/>
              <a:t>Email Detection: </a:t>
            </a:r>
            <a:r>
              <a:rPr lang="en-US" dirty="0" err="1" smtClean="0"/>
              <a:t>Phishnet</a:t>
            </a:r>
            <a:r>
              <a:rPr lang="en-US" dirty="0" smtClean="0"/>
              <a:t>-NLP</a:t>
            </a:r>
          </a:p>
          <a:p>
            <a:r>
              <a:rPr lang="en-US" dirty="0" smtClean="0"/>
              <a:t>Conclusions and Future Directions</a:t>
            </a:r>
          </a:p>
          <a:p>
            <a:pPr>
              <a:buNone/>
            </a:pPr>
            <a:endParaRPr lang="en-US" dirty="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Cryptography Basics</a:t>
            </a:r>
            <a:endParaRPr lang="en-US" dirty="0"/>
          </a:p>
        </p:txBody>
      </p:sp>
      <p:sp>
        <p:nvSpPr>
          <p:cNvPr id="3" name="Content Placeholder 2"/>
          <p:cNvSpPr>
            <a:spLocks noGrp="1"/>
          </p:cNvSpPr>
          <p:nvPr>
            <p:ph idx="1"/>
          </p:nvPr>
        </p:nvSpPr>
        <p:spPr/>
        <p:txBody>
          <a:bodyPr/>
          <a:lstStyle/>
          <a:p>
            <a:r>
              <a:rPr lang="en-US" dirty="0" smtClean="0"/>
              <a:t>Encryption, E, and Decryption, D, Algorithms are </a:t>
            </a:r>
            <a:r>
              <a:rPr lang="en-US" u="sng" dirty="0" smtClean="0"/>
              <a:t>published</a:t>
            </a:r>
          </a:p>
          <a:p>
            <a:r>
              <a:rPr lang="en-US" dirty="0" smtClean="0"/>
              <a:t>The secrecy of the encrypted message is based on a key</a:t>
            </a:r>
          </a:p>
          <a:p>
            <a:r>
              <a:rPr lang="en-US" dirty="0" smtClean="0">
                <a:solidFill>
                  <a:srgbClr val="00B050"/>
                </a:solidFill>
              </a:rPr>
              <a:t>Example</a:t>
            </a:r>
            <a:r>
              <a:rPr lang="en-US" dirty="0" smtClean="0"/>
              <a:t>: In the Caesar Cipher the key is the shift value</a:t>
            </a:r>
          </a:p>
          <a:p>
            <a:pPr lvl="1"/>
            <a:r>
              <a:rPr lang="en-US" dirty="0" smtClean="0"/>
              <a:t>Mary </a:t>
            </a:r>
            <a:r>
              <a:rPr lang="en-US" dirty="0" smtClean="0">
                <a:sym typeface="Wingdings" pitchFamily="2" charset="2"/>
              </a:rPr>
              <a:t> </a:t>
            </a:r>
            <a:r>
              <a:rPr lang="en-US" dirty="0" err="1" smtClean="0">
                <a:sym typeface="Wingdings" pitchFamily="2" charset="2"/>
              </a:rPr>
              <a:t>Nbsz</a:t>
            </a:r>
            <a:r>
              <a:rPr lang="en-US" dirty="0" smtClean="0">
                <a:sym typeface="Wingdings" pitchFamily="2" charset="2"/>
              </a:rPr>
              <a:t> is a shift of one</a:t>
            </a:r>
          </a:p>
          <a:p>
            <a:r>
              <a:rPr lang="en-US" dirty="0" smtClean="0">
                <a:solidFill>
                  <a:srgbClr val="002060"/>
                </a:solidFill>
                <a:sym typeface="Wingdings" pitchFamily="2" charset="2"/>
              </a:rPr>
              <a:t>Secret Key or Symmetric Key Cryptography</a:t>
            </a:r>
            <a:r>
              <a:rPr lang="en-US" dirty="0" smtClean="0">
                <a:sym typeface="Wingdings" pitchFamily="2" charset="2"/>
              </a:rPr>
              <a:t>: just “one” key for both encryption and decryption </a:t>
            </a:r>
          </a:p>
          <a:p>
            <a:r>
              <a:rPr lang="en-US" dirty="0" smtClean="0">
                <a:solidFill>
                  <a:srgbClr val="00B050"/>
                </a:solidFill>
                <a:sym typeface="Wingdings" pitchFamily="2" charset="2"/>
              </a:rPr>
              <a:t>Example</a:t>
            </a:r>
            <a:r>
              <a:rPr lang="en-US" dirty="0" smtClean="0">
                <a:sym typeface="Wingdings" pitchFamily="2" charset="2"/>
              </a:rPr>
              <a:t>:  Encryption: M ex-or K  = M’ and Decryption: M’ ex-or K = M since K ex-or K = 0</a:t>
            </a:r>
          </a:p>
          <a:p>
            <a:r>
              <a:rPr lang="en-US" dirty="0" smtClean="0">
                <a:solidFill>
                  <a:srgbClr val="002060"/>
                </a:solidFill>
                <a:sym typeface="Wingdings" pitchFamily="2" charset="2"/>
              </a:rPr>
              <a:t>Public  (or Asymmetric Key) Cryptography</a:t>
            </a:r>
            <a:r>
              <a:rPr lang="en-US" dirty="0" smtClean="0">
                <a:sym typeface="Wingdings" pitchFamily="2" charset="2"/>
              </a:rPr>
              <a:t>: two keys K and K’: K is public and K’  private such that </a:t>
            </a:r>
          </a:p>
          <a:p>
            <a:pPr lvl="1"/>
            <a:r>
              <a:rPr lang="en-US" dirty="0" smtClean="0">
                <a:sym typeface="Wingdings" pitchFamily="2" charset="2"/>
              </a:rPr>
              <a:t>E and D are inverses of each other</a:t>
            </a:r>
          </a:p>
          <a:p>
            <a:pPr lvl="1"/>
            <a:r>
              <a:rPr lang="en-US" dirty="0" smtClean="0">
                <a:sym typeface="Wingdings" pitchFamily="2" charset="2"/>
              </a:rPr>
              <a:t>E(K: M) = M’ and D(K’: M’) = M also E(K’: M) = N and D(K: N) = M</a:t>
            </a:r>
          </a:p>
          <a:p>
            <a:pPr lvl="1"/>
            <a:endParaRPr lang="en-US" dirty="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Protocols </a:t>
            </a:r>
            <a:endParaRPr lang="en-US" dirty="0"/>
          </a:p>
        </p:txBody>
      </p:sp>
      <p:sp>
        <p:nvSpPr>
          <p:cNvPr id="3" name="Content Placeholder 2"/>
          <p:cNvSpPr>
            <a:spLocks noGrp="1"/>
          </p:cNvSpPr>
          <p:nvPr>
            <p:ph idx="1"/>
          </p:nvPr>
        </p:nvSpPr>
        <p:spPr/>
        <p:txBody>
          <a:bodyPr/>
          <a:lstStyle/>
          <a:p>
            <a:r>
              <a:rPr lang="en-US" dirty="0" smtClean="0"/>
              <a:t>Are everywhere in networks: HTTPS, SSL/TLS, etc.</a:t>
            </a:r>
          </a:p>
          <a:p>
            <a:r>
              <a:rPr lang="en-US" dirty="0" smtClean="0"/>
              <a:t>Can have subtle flaws </a:t>
            </a:r>
            <a:r>
              <a:rPr lang="en-US" i="1" u="sng" dirty="0" smtClean="0"/>
              <a:t>even if the cryptographic algorithms are secure</a:t>
            </a:r>
            <a:endParaRPr lang="en-US" i="1" u="sng" dirty="0"/>
          </a:p>
        </p:txBody>
      </p:sp>
      <p:pic>
        <p:nvPicPr>
          <p:cNvPr id="4" name="Picture 3" descr="cslogo_sm.png"/>
          <p:cNvPicPr>
            <a:picLocks noChangeAspect="1"/>
          </p:cNvPicPr>
          <p:nvPr/>
        </p:nvPicPr>
        <p:blipFill>
          <a:blip r:embed="rId2" cstate="print"/>
          <a:stretch>
            <a:fillRect/>
          </a:stretch>
        </p:blipFill>
        <p:spPr>
          <a:xfrm>
            <a:off x="11958544" y="8334675"/>
            <a:ext cx="1100329" cy="39054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8000</TotalTime>
  <Words>3370</Words>
  <Application>Microsoft Office PowerPoint</Application>
  <PresentationFormat>Custom</PresentationFormat>
  <Paragraphs>697</Paragraphs>
  <Slides>55</Slides>
  <Notes>15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Adjacency</vt:lpstr>
      <vt:lpstr>Slide 1</vt:lpstr>
      <vt:lpstr>Motivation</vt:lpstr>
      <vt:lpstr>Slide 3</vt:lpstr>
      <vt:lpstr>Slide 4</vt:lpstr>
      <vt:lpstr>Security Goals</vt:lpstr>
      <vt:lpstr>Security Mechanisms</vt:lpstr>
      <vt:lpstr>Outline </vt:lpstr>
      <vt:lpstr>Cryptography Basics</vt:lpstr>
      <vt:lpstr>Cryptographic Protocols </vt:lpstr>
      <vt:lpstr>Protocol Example</vt:lpstr>
      <vt:lpstr>Challenge-response Protocol</vt:lpstr>
      <vt:lpstr>Man In The Middle Attack</vt:lpstr>
      <vt:lpstr>How to Fix it?</vt:lpstr>
      <vt:lpstr>Freshness</vt:lpstr>
      <vt:lpstr>Freshness </vt:lpstr>
      <vt:lpstr>Protocol Verification </vt:lpstr>
      <vt:lpstr>Wireless Sensor Networks (WSNs)</vt:lpstr>
      <vt:lpstr>Special Characteristics and Attacks</vt:lpstr>
      <vt:lpstr>Key Management for WSNs</vt:lpstr>
      <vt:lpstr>Key Management Protocols</vt:lpstr>
      <vt:lpstr>Phishing</vt:lpstr>
      <vt:lpstr>Phishing?</vt:lpstr>
      <vt:lpstr>Phishing?</vt:lpstr>
      <vt:lpstr>Phishing?</vt:lpstr>
      <vt:lpstr>Phishing?</vt:lpstr>
      <vt:lpstr>Motivation</vt:lpstr>
      <vt:lpstr>Motivation</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Conclusions and Future Work</vt:lpstr>
      <vt:lpstr>Acknowledgments</vt:lpstr>
      <vt:lpstr>Thank You</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Araly</dc:creator>
  <cp:lastModifiedBy>user</cp:lastModifiedBy>
  <cp:revision>523</cp:revision>
  <cp:lastPrinted>2011-10-12T14:11:57Z</cp:lastPrinted>
  <dcterms:created xsi:type="dcterms:W3CDTF">2011-10-08T23:09:56Z</dcterms:created>
  <dcterms:modified xsi:type="dcterms:W3CDTF">2013-10-04T02:32:58Z</dcterms:modified>
</cp:coreProperties>
</file>