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816" r:id="rId6"/>
    <p:sldMasterId id="2147483672" r:id="rId7"/>
  </p:sldMasterIdLst>
  <p:notesMasterIdLst>
    <p:notesMasterId r:id="rId37"/>
  </p:notesMasterIdLst>
  <p:sldIdLst>
    <p:sldId id="295" r:id="rId8"/>
    <p:sldId id="296" r:id="rId9"/>
    <p:sldId id="287" r:id="rId10"/>
    <p:sldId id="288" r:id="rId11"/>
    <p:sldId id="274" r:id="rId12"/>
    <p:sldId id="275" r:id="rId13"/>
    <p:sldId id="289" r:id="rId14"/>
    <p:sldId id="290" r:id="rId15"/>
    <p:sldId id="279" r:id="rId16"/>
    <p:sldId id="305" r:id="rId17"/>
    <p:sldId id="292" r:id="rId18"/>
    <p:sldId id="291" r:id="rId19"/>
    <p:sldId id="304" r:id="rId20"/>
    <p:sldId id="303" r:id="rId21"/>
    <p:sldId id="300" r:id="rId22"/>
    <p:sldId id="277" r:id="rId23"/>
    <p:sldId id="294" r:id="rId24"/>
    <p:sldId id="280" r:id="rId25"/>
    <p:sldId id="281" r:id="rId26"/>
    <p:sldId id="314" r:id="rId27"/>
    <p:sldId id="308" r:id="rId28"/>
    <p:sldId id="315" r:id="rId29"/>
    <p:sldId id="310" r:id="rId30"/>
    <p:sldId id="316" r:id="rId31"/>
    <p:sldId id="311" r:id="rId32"/>
    <p:sldId id="293" r:id="rId33"/>
    <p:sldId id="299" r:id="rId34"/>
    <p:sldId id="298" r:id="rId35"/>
    <p:sldId id="307"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BD"/>
    <a:srgbClr val="C3092B"/>
    <a:srgbClr val="7B1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31807-220E-44B9-8783-BBBFAB826826}" v="8" dt="2020-12-01T20:06:07.450"/>
    <p1510:client id="{7CE8A8B1-767F-0C08-A95F-1CA174567C92}" v="653" dt="2020-12-02T20:18:54.499"/>
    <p1510:client id="{90044AEB-F202-72C3-9136-74429AEFBBEC}" v="1489" dt="2020-11-25T14:35:02.261"/>
    <p1510:client id="{E7045A83-08FE-115A-B13D-EB7E509485C3}" v="32" dt="2020-12-04T17:39:34.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8"/>
    <p:restoredTop sz="94404"/>
  </p:normalViewPr>
  <p:slideViewPr>
    <p:cSldViewPr snapToGrid="0">
      <p:cViewPr varScale="1">
        <p:scale>
          <a:sx n="87" d="100"/>
          <a:sy n="87" d="100"/>
        </p:scale>
        <p:origin x="63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0ABCF2-9E27-464A-B44D-4F6E169688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DA7A95F-DEC2-4749-962B-5E17A7178D9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6A8282C-0190-4540-83F0-C3E20374A03A}" type="datetimeFigureOut">
              <a:rPr lang="en-US"/>
              <a:pPr>
                <a:defRPr/>
              </a:pPr>
              <a:t>1/13/21</a:t>
            </a:fld>
            <a:endParaRPr lang="en-US"/>
          </a:p>
        </p:txBody>
      </p:sp>
      <p:sp>
        <p:nvSpPr>
          <p:cNvPr id="4" name="Slide Image Placeholder 3">
            <a:extLst>
              <a:ext uri="{FF2B5EF4-FFF2-40B4-BE49-F238E27FC236}">
                <a16:creationId xmlns:a16="http://schemas.microsoft.com/office/drawing/2014/main" id="{793F2651-A768-4D3A-BAD0-804058AB4FC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E48B560-341C-4A03-935E-22F23CDD103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660525-CAFC-4452-AD0F-962ADD558BC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D02F4DC-49F7-4ED5-87EE-5AC7466977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4D78F85-9214-4E25-A22C-7414CFCFBD75}" type="slidenum">
              <a:rPr lang="en-US"/>
              <a:pPr>
                <a:defRPr/>
              </a:pPr>
              <a:t>‹#›</a:t>
            </a:fld>
            <a:endParaRPr lang="en-US"/>
          </a:p>
        </p:txBody>
      </p:sp>
    </p:spTree>
    <p:extLst>
      <p:ext uri="{BB962C8B-B14F-4D97-AF65-F5344CB8AC3E}">
        <p14:creationId xmlns:p14="http://schemas.microsoft.com/office/powerpoint/2010/main" val="327214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47DB12E-4D7A-4A10-B33D-8C699C3D4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3353AAD-69C9-465C-9287-0ACB9066714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6766AEB0-1365-4FB5-BFAB-028D25EF862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46848B-EA89-4E93-9FE2-6CED0EDC448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292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can EOS help with beyond the disciplinary process?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37FA9E-0236-4CCF-BBF5-E0D7D5CD0C7A}" type="slidenum">
              <a:rPr lang="en-US" altLang="en-US" smtClean="0"/>
              <a:pPr/>
              <a:t>19</a:t>
            </a:fld>
            <a:endParaRPr lang="en-US" altLang="en-US"/>
          </a:p>
        </p:txBody>
      </p:sp>
    </p:spTree>
    <p:extLst>
      <p:ext uri="{BB962C8B-B14F-4D97-AF65-F5344CB8AC3E}">
        <p14:creationId xmlns:p14="http://schemas.microsoft.com/office/powerpoint/2010/main" val="47982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C4017B0-8A2B-47C7-9F84-84E7CF675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6C284A1-C57A-4F15-AFDC-A9C2CE27FD3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646EA3CA-4C9A-4BDB-B15C-00200508FDC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0E6CA2-A7C2-489D-92E7-85C8A8995D0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7296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Connect with CAPS part of the </a:t>
            </a:r>
            <a:r>
              <a:rPr lang="en-US" err="1">
                <a:cs typeface="Calibri"/>
              </a:rPr>
              <a:t>Coogs</a:t>
            </a:r>
            <a:r>
              <a:rPr lang="en-US">
                <a:cs typeface="Calibri"/>
              </a:rPr>
              <a:t> Conquer Workshop series happening Tuesdays at 10am next month. Check website for full schedule. </a:t>
            </a:r>
          </a:p>
          <a:p>
            <a:r>
              <a:rPr lang="en-US">
                <a:cs typeface="Calibri"/>
              </a:rPr>
              <a:t>This is a quick presentation, and the intention is to give info about CAPS services while also providing an opportunity fort participants to ask questions about the counseling process at UH. Many may be wondering about how we will operate under COVID-19 precautions this semester. I can share what I know at this point, but acknowledge that circumstances can change. </a:t>
            </a:r>
          </a:p>
        </p:txBody>
      </p:sp>
      <p:sp>
        <p:nvSpPr>
          <p:cNvPr id="4" name="Slide Number Placeholder 3"/>
          <p:cNvSpPr>
            <a:spLocks noGrp="1"/>
          </p:cNvSpPr>
          <p:nvPr>
            <p:ph type="sldNum" sz="quarter" idx="5"/>
          </p:nvPr>
        </p:nvSpPr>
        <p:spPr/>
        <p:txBody>
          <a:bodyPr/>
          <a:lstStyle/>
          <a:p>
            <a:pPr>
              <a:defRPr/>
            </a:pPr>
            <a:fld id="{FD40086E-A948-4BB9-81D2-CCAA261F78A8}" type="slidenum">
              <a:rPr lang="en-US"/>
              <a:pPr>
                <a:defRPr/>
              </a:pPr>
              <a:t>28</a:t>
            </a:fld>
            <a:endParaRPr lang="en-US"/>
          </a:p>
        </p:txBody>
      </p:sp>
    </p:spTree>
    <p:extLst>
      <p:ext uri="{BB962C8B-B14F-4D97-AF65-F5344CB8AC3E}">
        <p14:creationId xmlns:p14="http://schemas.microsoft.com/office/powerpoint/2010/main" val="9996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6D6351-0EA0-45F3-976E-3DD05EEF3D00}" type="slidenum">
              <a:rPr lang="en-US" smtClean="0"/>
              <a:t>6</a:t>
            </a:fld>
            <a:endParaRPr lang="en-US"/>
          </a:p>
        </p:txBody>
      </p:sp>
    </p:spTree>
    <p:extLst>
      <p:ext uri="{BB962C8B-B14F-4D97-AF65-F5344CB8AC3E}">
        <p14:creationId xmlns:p14="http://schemas.microsoft.com/office/powerpoint/2010/main" val="189437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D6351-0EA0-45F3-976E-3DD05EEF3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61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47DB12E-4D7A-4A10-B33D-8C699C3D4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3353AAD-69C9-465C-9287-0ACB9066714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6766AEB0-1365-4FB5-BFAB-028D25EF862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46848B-EA89-4E93-9FE2-6CED0EDC448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6257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C040279-FB24-4D41-8811-12EC6F53BD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a:extLst>
              <a:ext uri="{FF2B5EF4-FFF2-40B4-BE49-F238E27FC236}">
                <a16:creationId xmlns:a16="http://schemas.microsoft.com/office/drawing/2014/main" id="{1CACD90B-9FF3-4771-BC61-B215800108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can EOS help with beyond the disciplinary process?</a:t>
            </a:r>
          </a:p>
        </p:txBody>
      </p:sp>
      <p:sp>
        <p:nvSpPr>
          <p:cNvPr id="12292" name="Slide Number Placeholder 3">
            <a:extLst>
              <a:ext uri="{FF2B5EF4-FFF2-40B4-BE49-F238E27FC236}">
                <a16:creationId xmlns:a16="http://schemas.microsoft.com/office/drawing/2014/main" id="{3703A208-3FD8-42D7-A380-520AFC0F2A9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333C6F-2DC1-435E-A9F2-7FAF04FD1170}" type="slidenum">
              <a:rPr lang="en-US" altLang="en-US" smtClean="0"/>
              <a:pPr/>
              <a:t>10</a:t>
            </a:fld>
            <a:endParaRPr lang="en-US" altLang="en-US"/>
          </a:p>
        </p:txBody>
      </p:sp>
    </p:spTree>
    <p:extLst>
      <p:ext uri="{BB962C8B-B14F-4D97-AF65-F5344CB8AC3E}">
        <p14:creationId xmlns:p14="http://schemas.microsoft.com/office/powerpoint/2010/main" val="14752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C040279-FB24-4D41-8811-12EC6F53BD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CACD90B-9FF3-4771-BC61-B2158001081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a:extLst>
              <a:ext uri="{FF2B5EF4-FFF2-40B4-BE49-F238E27FC236}">
                <a16:creationId xmlns:a16="http://schemas.microsoft.com/office/drawing/2014/main" id="{3703A208-3FD8-42D7-A380-520AFC0F2A9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B333C6F-2DC1-435E-A9F2-7FAF04FD117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3189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D6351-0EA0-45F3-976E-3DD05EEF3D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7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C4017B0-8A2B-47C7-9F84-84E7CF675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6C284A1-C57A-4F15-AFDC-A9C2CE27FD3F}"/>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Our terminology is based on our UH Policies rather than the legal terminology. </a:t>
            </a:r>
          </a:p>
        </p:txBody>
      </p:sp>
      <p:sp>
        <p:nvSpPr>
          <p:cNvPr id="16388" name="Slide Number Placeholder 3">
            <a:extLst>
              <a:ext uri="{FF2B5EF4-FFF2-40B4-BE49-F238E27FC236}">
                <a16:creationId xmlns:a16="http://schemas.microsoft.com/office/drawing/2014/main" id="{646EA3CA-4C9A-4BDB-B15C-00200508FDC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0E6CA2-A7C2-489D-92E7-85C8A8995D02}" type="slidenum">
              <a:rPr lang="en-US" altLang="en-US" smtClean="0"/>
              <a:pPr/>
              <a:t>16</a:t>
            </a:fld>
            <a:endParaRPr lang="en-US" altLang="en-US"/>
          </a:p>
        </p:txBody>
      </p:sp>
    </p:spTree>
    <p:extLst>
      <p:ext uri="{BB962C8B-B14F-4D97-AF65-F5344CB8AC3E}">
        <p14:creationId xmlns:p14="http://schemas.microsoft.com/office/powerpoint/2010/main" val="314115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C040279-FB24-4D41-8811-12EC6F53BD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CACD90B-9FF3-4771-BC61-B2158001081E}"/>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can EOS help with beyond the disciplinary process?</a:t>
            </a:r>
          </a:p>
        </p:txBody>
      </p:sp>
      <p:sp>
        <p:nvSpPr>
          <p:cNvPr id="12292" name="Slide Number Placeholder 3">
            <a:extLst>
              <a:ext uri="{FF2B5EF4-FFF2-40B4-BE49-F238E27FC236}">
                <a16:creationId xmlns:a16="http://schemas.microsoft.com/office/drawing/2014/main" id="{3703A208-3FD8-42D7-A380-520AFC0F2A9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B333C6F-2DC1-435E-A9F2-7FAF04FD1170}" type="slidenum">
              <a:rPr lang="en-US" altLang="en-US" smtClean="0"/>
              <a:pPr/>
              <a:t>18</a:t>
            </a:fld>
            <a:endParaRPr lang="en-US" altLang="en-US"/>
          </a:p>
        </p:txBody>
      </p:sp>
    </p:spTree>
    <p:extLst>
      <p:ext uri="{BB962C8B-B14F-4D97-AF65-F5344CB8AC3E}">
        <p14:creationId xmlns:p14="http://schemas.microsoft.com/office/powerpoint/2010/main" val="319888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4BD3459-1901-4679-95B7-B42F3715D638}"/>
              </a:ext>
            </a:extLst>
          </p:cNvPr>
          <p:cNvSpPr>
            <a:spLocks noGrp="1"/>
          </p:cNvSpPr>
          <p:nvPr>
            <p:ph type="dt" sz="half" idx="10"/>
          </p:nvPr>
        </p:nvSpPr>
        <p:spPr/>
        <p:txBody>
          <a:bodyPr/>
          <a:lstStyle>
            <a:lvl1pPr>
              <a:defRPr/>
            </a:lvl1pPr>
          </a:lstStyle>
          <a:p>
            <a:pPr>
              <a:defRPr/>
            </a:pPr>
            <a:fld id="{F3FDD317-90B0-4FA3-A6D6-58003C757362}"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DCB3E4BD-6BC6-4278-BD80-C8763986CF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36A788-49A1-4777-BFDA-65A26B522D78}"/>
              </a:ext>
            </a:extLst>
          </p:cNvPr>
          <p:cNvSpPr>
            <a:spLocks noGrp="1"/>
          </p:cNvSpPr>
          <p:nvPr>
            <p:ph type="sldNum" sz="quarter" idx="12"/>
          </p:nvPr>
        </p:nvSpPr>
        <p:spPr/>
        <p:txBody>
          <a:bodyPr/>
          <a:lstStyle>
            <a:lvl1pPr>
              <a:defRPr/>
            </a:lvl1pPr>
          </a:lstStyle>
          <a:p>
            <a:pPr>
              <a:defRPr/>
            </a:pPr>
            <a:fld id="{BB9DA9ED-A09B-4FA9-8670-876E91B31363}" type="slidenum">
              <a:rPr lang="en-US" altLang="en-US"/>
              <a:pPr>
                <a:defRPr/>
              </a:pPr>
              <a:t>‹#›</a:t>
            </a:fld>
            <a:endParaRPr lang="en-US" altLang="en-US"/>
          </a:p>
        </p:txBody>
      </p:sp>
    </p:spTree>
    <p:extLst>
      <p:ext uri="{BB962C8B-B14F-4D97-AF65-F5344CB8AC3E}">
        <p14:creationId xmlns:p14="http://schemas.microsoft.com/office/powerpoint/2010/main" val="110975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E53F9-3701-44BD-BB63-79EAAA95FED0}"/>
              </a:ext>
            </a:extLst>
          </p:cNvPr>
          <p:cNvSpPr>
            <a:spLocks noGrp="1"/>
          </p:cNvSpPr>
          <p:nvPr>
            <p:ph type="dt" sz="half" idx="10"/>
          </p:nvPr>
        </p:nvSpPr>
        <p:spPr/>
        <p:txBody>
          <a:bodyPr/>
          <a:lstStyle>
            <a:lvl1pPr>
              <a:defRPr/>
            </a:lvl1pPr>
          </a:lstStyle>
          <a:p>
            <a:pPr>
              <a:defRPr/>
            </a:pPr>
            <a:fld id="{55348297-C04C-422F-B148-0833459D5985}"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EF3D4794-A0A1-4EBA-8167-F3520F1637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2484B7-35DB-4265-86C1-B8EAAC59301D}"/>
              </a:ext>
            </a:extLst>
          </p:cNvPr>
          <p:cNvSpPr>
            <a:spLocks noGrp="1"/>
          </p:cNvSpPr>
          <p:nvPr>
            <p:ph type="sldNum" sz="quarter" idx="12"/>
          </p:nvPr>
        </p:nvSpPr>
        <p:spPr/>
        <p:txBody>
          <a:bodyPr/>
          <a:lstStyle>
            <a:lvl1pPr>
              <a:defRPr/>
            </a:lvl1pPr>
          </a:lstStyle>
          <a:p>
            <a:pPr>
              <a:defRPr/>
            </a:pPr>
            <a:fld id="{220B935F-99E4-45F5-9E2C-44F252A62001}" type="slidenum">
              <a:rPr lang="en-US" altLang="en-US"/>
              <a:pPr>
                <a:defRPr/>
              </a:pPr>
              <a:t>‹#›</a:t>
            </a:fld>
            <a:endParaRPr lang="en-US" altLang="en-US"/>
          </a:p>
        </p:txBody>
      </p:sp>
    </p:spTree>
    <p:extLst>
      <p:ext uri="{BB962C8B-B14F-4D97-AF65-F5344CB8AC3E}">
        <p14:creationId xmlns:p14="http://schemas.microsoft.com/office/powerpoint/2010/main" val="410418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00264-15D2-4CEA-94D3-A2C05B262E3F}"/>
              </a:ext>
            </a:extLst>
          </p:cNvPr>
          <p:cNvSpPr>
            <a:spLocks noGrp="1"/>
          </p:cNvSpPr>
          <p:nvPr>
            <p:ph type="dt" sz="half" idx="10"/>
          </p:nvPr>
        </p:nvSpPr>
        <p:spPr/>
        <p:txBody>
          <a:bodyPr/>
          <a:lstStyle>
            <a:lvl1pPr>
              <a:defRPr/>
            </a:lvl1pPr>
          </a:lstStyle>
          <a:p>
            <a:pPr>
              <a:defRPr/>
            </a:pPr>
            <a:fld id="{68FFF4C2-A1F9-43A6-BDEB-F4A1CB8F5FA8}"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8DD0F254-F6FB-4006-A50A-8EF070A80B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52D34-FC72-45BF-87FC-1135F670239E}"/>
              </a:ext>
            </a:extLst>
          </p:cNvPr>
          <p:cNvSpPr>
            <a:spLocks noGrp="1"/>
          </p:cNvSpPr>
          <p:nvPr>
            <p:ph type="sldNum" sz="quarter" idx="12"/>
          </p:nvPr>
        </p:nvSpPr>
        <p:spPr/>
        <p:txBody>
          <a:bodyPr/>
          <a:lstStyle>
            <a:lvl1pPr>
              <a:defRPr/>
            </a:lvl1pPr>
          </a:lstStyle>
          <a:p>
            <a:pPr>
              <a:defRPr/>
            </a:pPr>
            <a:fld id="{EF86DE4D-4271-442E-9742-5AFD77F58238}" type="slidenum">
              <a:rPr lang="en-US" altLang="en-US"/>
              <a:pPr>
                <a:defRPr/>
              </a:pPr>
              <a:t>‹#›</a:t>
            </a:fld>
            <a:endParaRPr lang="en-US" altLang="en-US"/>
          </a:p>
        </p:txBody>
      </p:sp>
    </p:spTree>
    <p:extLst>
      <p:ext uri="{BB962C8B-B14F-4D97-AF65-F5344CB8AC3E}">
        <p14:creationId xmlns:p14="http://schemas.microsoft.com/office/powerpoint/2010/main" val="416634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58E896-FD1A-4191-92C6-13CE3B92B1AE}"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110346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8E896-FD1A-4191-92C6-13CE3B92B1AE}"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362564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8E896-FD1A-4191-92C6-13CE3B92B1AE}"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107583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58E896-FD1A-4191-92C6-13CE3B92B1AE}"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342006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58E896-FD1A-4191-92C6-13CE3B92B1AE}"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25650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58E896-FD1A-4191-92C6-13CE3B92B1AE}"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258870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8E896-FD1A-4191-92C6-13CE3B92B1AE}"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AFD01-70BD-49D1-8771-76FC5316E7A4}" type="slidenum">
              <a:rPr lang="en-US" smtClean="0"/>
              <a:t>‹#›</a:t>
            </a:fld>
            <a:endParaRPr lang="en-US"/>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982050"/>
            <a:ext cx="8366002" cy="68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95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8E896-FD1A-4191-92C6-13CE3B92B1AE}"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223529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66A84-6108-41AA-B12A-4012E991ABC3}"/>
              </a:ext>
            </a:extLst>
          </p:cNvPr>
          <p:cNvSpPr>
            <a:spLocks noGrp="1"/>
          </p:cNvSpPr>
          <p:nvPr>
            <p:ph type="dt" sz="half" idx="10"/>
          </p:nvPr>
        </p:nvSpPr>
        <p:spPr/>
        <p:txBody>
          <a:bodyPr/>
          <a:lstStyle>
            <a:lvl1pPr>
              <a:defRPr/>
            </a:lvl1pPr>
          </a:lstStyle>
          <a:p>
            <a:pPr>
              <a:defRPr/>
            </a:pPr>
            <a:fld id="{62904451-8993-480C-88B2-4DA98864B041}"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C2EDA463-3AF1-430E-8E60-509C83544A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9EB9F3-8D3B-4F9D-BAE9-95F76F356A2C}"/>
              </a:ext>
            </a:extLst>
          </p:cNvPr>
          <p:cNvSpPr>
            <a:spLocks noGrp="1"/>
          </p:cNvSpPr>
          <p:nvPr>
            <p:ph type="sldNum" sz="quarter" idx="12"/>
          </p:nvPr>
        </p:nvSpPr>
        <p:spPr/>
        <p:txBody>
          <a:bodyPr/>
          <a:lstStyle>
            <a:lvl1pPr>
              <a:defRPr/>
            </a:lvl1pPr>
          </a:lstStyle>
          <a:p>
            <a:pPr>
              <a:defRPr/>
            </a:pPr>
            <a:fld id="{FA20A771-AF7F-4505-A76F-217B42A07F12}" type="slidenum">
              <a:rPr lang="en-US" altLang="en-US"/>
              <a:pPr>
                <a:defRPr/>
              </a:pPr>
              <a:t>‹#›</a:t>
            </a:fld>
            <a:endParaRPr lang="en-US" altLang="en-US"/>
          </a:p>
        </p:txBody>
      </p:sp>
    </p:spTree>
    <p:extLst>
      <p:ext uri="{BB962C8B-B14F-4D97-AF65-F5344CB8AC3E}">
        <p14:creationId xmlns:p14="http://schemas.microsoft.com/office/powerpoint/2010/main" val="195948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8E896-FD1A-4191-92C6-13CE3B92B1AE}"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37748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8E896-FD1A-4191-92C6-13CE3B92B1AE}"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77791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8E896-FD1A-4191-92C6-13CE3B92B1AE}"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AFD01-70BD-49D1-8771-76FC5316E7A4}" type="slidenum">
              <a:rPr lang="en-US" smtClean="0"/>
              <a:t>‹#›</a:t>
            </a:fld>
            <a:endParaRPr lang="en-US"/>
          </a:p>
        </p:txBody>
      </p:sp>
    </p:spTree>
    <p:extLst>
      <p:ext uri="{BB962C8B-B14F-4D97-AF65-F5344CB8AC3E}">
        <p14:creationId xmlns:p14="http://schemas.microsoft.com/office/powerpoint/2010/main" val="2606771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2E46B7-F08F-436D-90C6-85AB599628D8}"/>
              </a:ext>
            </a:extLst>
          </p:cNvPr>
          <p:cNvSpPr>
            <a:spLocks noGrp="1"/>
          </p:cNvSpPr>
          <p:nvPr>
            <p:ph type="dt" sz="half" idx="10"/>
          </p:nvPr>
        </p:nvSpPr>
        <p:spPr/>
        <p:txBody>
          <a:bodyPr/>
          <a:lstStyle>
            <a:lvl1pPr>
              <a:defRPr/>
            </a:lvl1pPr>
          </a:lstStyle>
          <a:p>
            <a:pPr>
              <a:defRPr/>
            </a:pPr>
            <a:fld id="{548789BA-8B52-4E9B-9E93-C63F34A3B746}"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2CA022E7-0DB2-40A6-9547-757E02C7DF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446A82-026B-4D2F-ACDC-7E131D02BAF7}"/>
              </a:ext>
            </a:extLst>
          </p:cNvPr>
          <p:cNvSpPr>
            <a:spLocks noGrp="1"/>
          </p:cNvSpPr>
          <p:nvPr>
            <p:ph type="sldNum" sz="quarter" idx="12"/>
          </p:nvPr>
        </p:nvSpPr>
        <p:spPr/>
        <p:txBody>
          <a:bodyPr/>
          <a:lstStyle>
            <a:lvl1pPr>
              <a:defRPr/>
            </a:lvl1pPr>
          </a:lstStyle>
          <a:p>
            <a:pPr>
              <a:defRPr/>
            </a:pPr>
            <a:fld id="{40BB9D55-F6BB-4BFC-B301-73EC181BCA0B}" type="slidenum">
              <a:rPr lang="en-US" altLang="en-US"/>
              <a:pPr>
                <a:defRPr/>
              </a:pPr>
              <a:t>‹#›</a:t>
            </a:fld>
            <a:endParaRPr lang="en-US" altLang="en-US"/>
          </a:p>
        </p:txBody>
      </p:sp>
    </p:spTree>
    <p:extLst>
      <p:ext uri="{BB962C8B-B14F-4D97-AF65-F5344CB8AC3E}">
        <p14:creationId xmlns:p14="http://schemas.microsoft.com/office/powerpoint/2010/main" val="344136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5B2E-5094-47DE-9BEF-6D9921A87061}"/>
              </a:ext>
            </a:extLst>
          </p:cNvPr>
          <p:cNvSpPr>
            <a:spLocks noGrp="1"/>
          </p:cNvSpPr>
          <p:nvPr>
            <p:ph type="dt" sz="half" idx="10"/>
          </p:nvPr>
        </p:nvSpPr>
        <p:spPr/>
        <p:txBody>
          <a:bodyPr/>
          <a:lstStyle>
            <a:lvl1pPr>
              <a:defRPr/>
            </a:lvl1pPr>
          </a:lstStyle>
          <a:p>
            <a:pPr>
              <a:defRPr/>
            </a:pPr>
            <a:fld id="{8D45FEDA-CF6A-4B3F-B2CC-47CF656D9C9B}"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62655725-292B-4A2F-B840-A71815F1BE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5C3B78-81E6-489C-885F-455ACCAE743C}"/>
              </a:ext>
            </a:extLst>
          </p:cNvPr>
          <p:cNvSpPr>
            <a:spLocks noGrp="1"/>
          </p:cNvSpPr>
          <p:nvPr>
            <p:ph type="sldNum" sz="quarter" idx="12"/>
          </p:nvPr>
        </p:nvSpPr>
        <p:spPr/>
        <p:txBody>
          <a:bodyPr/>
          <a:lstStyle>
            <a:lvl1pPr>
              <a:defRPr/>
            </a:lvl1pPr>
          </a:lstStyle>
          <a:p>
            <a:pPr>
              <a:defRPr/>
            </a:pPr>
            <a:fld id="{28C15172-B9B5-4503-9F73-19A96EDB9F09}" type="slidenum">
              <a:rPr lang="en-US" altLang="en-US"/>
              <a:pPr>
                <a:defRPr/>
              </a:pPr>
              <a:t>‹#›</a:t>
            </a:fld>
            <a:endParaRPr lang="en-US" altLang="en-US"/>
          </a:p>
        </p:txBody>
      </p:sp>
    </p:spTree>
    <p:extLst>
      <p:ext uri="{BB962C8B-B14F-4D97-AF65-F5344CB8AC3E}">
        <p14:creationId xmlns:p14="http://schemas.microsoft.com/office/powerpoint/2010/main" val="2590034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FF6CF-EDDC-4711-8C14-2D7A81B12DF4}"/>
              </a:ext>
            </a:extLst>
          </p:cNvPr>
          <p:cNvSpPr>
            <a:spLocks noGrp="1"/>
          </p:cNvSpPr>
          <p:nvPr>
            <p:ph type="dt" sz="half" idx="10"/>
          </p:nvPr>
        </p:nvSpPr>
        <p:spPr/>
        <p:txBody>
          <a:bodyPr/>
          <a:lstStyle>
            <a:lvl1pPr>
              <a:defRPr/>
            </a:lvl1pPr>
          </a:lstStyle>
          <a:p>
            <a:pPr>
              <a:defRPr/>
            </a:pPr>
            <a:fld id="{66A09656-6828-4002-BA0C-366260EF56D4}"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FCC021EB-7E75-4D57-98A3-8056BF0455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E86E7B-6B30-481A-A03B-A4BE8BA022B3}"/>
              </a:ext>
            </a:extLst>
          </p:cNvPr>
          <p:cNvSpPr>
            <a:spLocks noGrp="1"/>
          </p:cNvSpPr>
          <p:nvPr>
            <p:ph type="sldNum" sz="quarter" idx="12"/>
          </p:nvPr>
        </p:nvSpPr>
        <p:spPr/>
        <p:txBody>
          <a:bodyPr/>
          <a:lstStyle>
            <a:lvl1pPr>
              <a:defRPr/>
            </a:lvl1pPr>
          </a:lstStyle>
          <a:p>
            <a:pPr>
              <a:defRPr/>
            </a:pPr>
            <a:fld id="{9AF32DA0-754E-49C4-8915-ACE0395B818D}" type="slidenum">
              <a:rPr lang="en-US" altLang="en-US"/>
              <a:pPr>
                <a:defRPr/>
              </a:pPr>
              <a:t>‹#›</a:t>
            </a:fld>
            <a:endParaRPr lang="en-US" altLang="en-US"/>
          </a:p>
        </p:txBody>
      </p:sp>
    </p:spTree>
    <p:extLst>
      <p:ext uri="{BB962C8B-B14F-4D97-AF65-F5344CB8AC3E}">
        <p14:creationId xmlns:p14="http://schemas.microsoft.com/office/powerpoint/2010/main" val="1847645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5C0CB7-78AE-46EC-A95F-FFBBB3F3787F}"/>
              </a:ext>
            </a:extLst>
          </p:cNvPr>
          <p:cNvSpPr>
            <a:spLocks noGrp="1"/>
          </p:cNvSpPr>
          <p:nvPr>
            <p:ph type="dt" sz="half" idx="10"/>
          </p:nvPr>
        </p:nvSpPr>
        <p:spPr/>
        <p:txBody>
          <a:bodyPr/>
          <a:lstStyle>
            <a:lvl1pPr>
              <a:defRPr/>
            </a:lvl1pPr>
          </a:lstStyle>
          <a:p>
            <a:pPr>
              <a:defRPr/>
            </a:pPr>
            <a:fld id="{9B753489-7346-4DDC-8C71-83F8DFB4AA53}"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6AEAB306-875B-40D3-A581-6E041717AD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0F0FD8-B642-4DDC-A778-DB0DF84581B6}"/>
              </a:ext>
            </a:extLst>
          </p:cNvPr>
          <p:cNvSpPr>
            <a:spLocks noGrp="1"/>
          </p:cNvSpPr>
          <p:nvPr>
            <p:ph type="sldNum" sz="quarter" idx="12"/>
          </p:nvPr>
        </p:nvSpPr>
        <p:spPr/>
        <p:txBody>
          <a:bodyPr/>
          <a:lstStyle>
            <a:lvl1pPr>
              <a:defRPr/>
            </a:lvl1pPr>
          </a:lstStyle>
          <a:p>
            <a:pPr>
              <a:defRPr/>
            </a:pPr>
            <a:fld id="{256C4F9E-3590-4690-93D9-E9E4485FFEEA}" type="slidenum">
              <a:rPr lang="en-US" altLang="en-US"/>
              <a:pPr>
                <a:defRPr/>
              </a:pPr>
              <a:t>‹#›</a:t>
            </a:fld>
            <a:endParaRPr lang="en-US" altLang="en-US"/>
          </a:p>
        </p:txBody>
      </p:sp>
    </p:spTree>
    <p:extLst>
      <p:ext uri="{BB962C8B-B14F-4D97-AF65-F5344CB8AC3E}">
        <p14:creationId xmlns:p14="http://schemas.microsoft.com/office/powerpoint/2010/main" val="2018647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082CF8D-E8CC-4E89-9693-E8FFD37220E1}"/>
              </a:ext>
            </a:extLst>
          </p:cNvPr>
          <p:cNvSpPr>
            <a:spLocks noGrp="1"/>
          </p:cNvSpPr>
          <p:nvPr>
            <p:ph type="dt" sz="half" idx="10"/>
          </p:nvPr>
        </p:nvSpPr>
        <p:spPr/>
        <p:txBody>
          <a:bodyPr/>
          <a:lstStyle>
            <a:lvl1pPr>
              <a:defRPr/>
            </a:lvl1pPr>
          </a:lstStyle>
          <a:p>
            <a:pPr>
              <a:defRPr/>
            </a:pPr>
            <a:fld id="{7C04E453-F609-470A-B56F-DA2B69ADB260}" type="datetime1">
              <a:rPr lang="en-US" altLang="en-US"/>
              <a:pPr>
                <a:defRPr/>
              </a:pPr>
              <a:t>1/13/21</a:t>
            </a:fld>
            <a:endParaRPr lang="en-US" altLang="en-US"/>
          </a:p>
        </p:txBody>
      </p:sp>
      <p:sp>
        <p:nvSpPr>
          <p:cNvPr id="8" name="Footer Placeholder 4">
            <a:extLst>
              <a:ext uri="{FF2B5EF4-FFF2-40B4-BE49-F238E27FC236}">
                <a16:creationId xmlns:a16="http://schemas.microsoft.com/office/drawing/2014/main" id="{04FB2F6F-2CB1-4215-B60B-C573FEEFC87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0E4A6A-BBDD-4624-9E4B-BD06CE99DE6B}"/>
              </a:ext>
            </a:extLst>
          </p:cNvPr>
          <p:cNvSpPr>
            <a:spLocks noGrp="1"/>
          </p:cNvSpPr>
          <p:nvPr>
            <p:ph type="sldNum" sz="quarter" idx="12"/>
          </p:nvPr>
        </p:nvSpPr>
        <p:spPr/>
        <p:txBody>
          <a:bodyPr/>
          <a:lstStyle>
            <a:lvl1pPr>
              <a:defRPr/>
            </a:lvl1pPr>
          </a:lstStyle>
          <a:p>
            <a:pPr>
              <a:defRPr/>
            </a:pPr>
            <a:fld id="{AD752B1D-ABD1-4258-89F8-7621C11BAD1C}" type="slidenum">
              <a:rPr lang="en-US" altLang="en-US"/>
              <a:pPr>
                <a:defRPr/>
              </a:pPr>
              <a:t>‹#›</a:t>
            </a:fld>
            <a:endParaRPr lang="en-US" altLang="en-US"/>
          </a:p>
        </p:txBody>
      </p:sp>
    </p:spTree>
    <p:extLst>
      <p:ext uri="{BB962C8B-B14F-4D97-AF65-F5344CB8AC3E}">
        <p14:creationId xmlns:p14="http://schemas.microsoft.com/office/powerpoint/2010/main" val="1555331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DFD563-1CD6-46C5-9144-08F4F381387A}"/>
              </a:ext>
            </a:extLst>
          </p:cNvPr>
          <p:cNvSpPr>
            <a:spLocks noGrp="1"/>
          </p:cNvSpPr>
          <p:nvPr>
            <p:ph type="dt" sz="half" idx="10"/>
          </p:nvPr>
        </p:nvSpPr>
        <p:spPr/>
        <p:txBody>
          <a:bodyPr/>
          <a:lstStyle>
            <a:lvl1pPr>
              <a:defRPr/>
            </a:lvl1pPr>
          </a:lstStyle>
          <a:p>
            <a:pPr>
              <a:defRPr/>
            </a:pPr>
            <a:fld id="{8960C9C5-2E89-4933-8E1C-8EF255FAF16E}" type="datetime1">
              <a:rPr lang="en-US" altLang="en-US"/>
              <a:pPr>
                <a:defRPr/>
              </a:pPr>
              <a:t>1/13/21</a:t>
            </a:fld>
            <a:endParaRPr lang="en-US" altLang="en-US"/>
          </a:p>
        </p:txBody>
      </p:sp>
      <p:sp>
        <p:nvSpPr>
          <p:cNvPr id="4" name="Footer Placeholder 4">
            <a:extLst>
              <a:ext uri="{FF2B5EF4-FFF2-40B4-BE49-F238E27FC236}">
                <a16:creationId xmlns:a16="http://schemas.microsoft.com/office/drawing/2014/main" id="{B9720DC4-9F53-424F-9B1C-091E33CE46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919EFE7-65EC-4976-BE2C-D76490F3B98F}"/>
              </a:ext>
            </a:extLst>
          </p:cNvPr>
          <p:cNvSpPr>
            <a:spLocks noGrp="1"/>
          </p:cNvSpPr>
          <p:nvPr>
            <p:ph type="sldNum" sz="quarter" idx="12"/>
          </p:nvPr>
        </p:nvSpPr>
        <p:spPr/>
        <p:txBody>
          <a:bodyPr/>
          <a:lstStyle>
            <a:lvl1pPr>
              <a:defRPr/>
            </a:lvl1pPr>
          </a:lstStyle>
          <a:p>
            <a:pPr>
              <a:defRPr/>
            </a:pPr>
            <a:fld id="{E5C8771E-B4AC-4D18-85A6-F02204CF67E6}" type="slidenum">
              <a:rPr lang="en-US" altLang="en-US"/>
              <a:pPr>
                <a:defRPr/>
              </a:pPr>
              <a:t>‹#›</a:t>
            </a:fld>
            <a:endParaRPr lang="en-US" altLang="en-US"/>
          </a:p>
        </p:txBody>
      </p:sp>
    </p:spTree>
    <p:extLst>
      <p:ext uri="{BB962C8B-B14F-4D97-AF65-F5344CB8AC3E}">
        <p14:creationId xmlns:p14="http://schemas.microsoft.com/office/powerpoint/2010/main" val="4260456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HnoYATP oneline.png">
            <a:extLst>
              <a:ext uri="{FF2B5EF4-FFF2-40B4-BE49-F238E27FC236}">
                <a16:creationId xmlns:a16="http://schemas.microsoft.com/office/drawing/2014/main" id="{248829A9-ED78-4802-8A1C-B25917819E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1175" y="6370638"/>
            <a:ext cx="5581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40C9003-B636-4B51-92AF-63039F495D34}"/>
              </a:ext>
            </a:extLst>
          </p:cNvPr>
          <p:cNvSpPr txBox="1">
            <a:spLocks noChangeArrowheads="1"/>
          </p:cNvSpPr>
          <p:nvPr userDrawn="1"/>
        </p:nvSpPr>
        <p:spPr bwMode="auto">
          <a:xfrm>
            <a:off x="1957388" y="2717800"/>
            <a:ext cx="5229225" cy="30797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400">
                <a:latin typeface="Calibri" panose="020F0502020204030204" pitchFamily="34" charset="0"/>
              </a:rPr>
              <a:t>PowerPoint template 2 – begin entering text and images here.</a:t>
            </a:r>
          </a:p>
        </p:txBody>
      </p:sp>
      <p:sp>
        <p:nvSpPr>
          <p:cNvPr id="4" name="Date Placeholder 1">
            <a:extLst>
              <a:ext uri="{FF2B5EF4-FFF2-40B4-BE49-F238E27FC236}">
                <a16:creationId xmlns:a16="http://schemas.microsoft.com/office/drawing/2014/main" id="{2938DDAE-2159-4447-8FB8-961E7D590AA0}"/>
              </a:ext>
            </a:extLst>
          </p:cNvPr>
          <p:cNvSpPr>
            <a:spLocks noGrp="1"/>
          </p:cNvSpPr>
          <p:nvPr>
            <p:ph type="dt" sz="half" idx="10"/>
          </p:nvPr>
        </p:nvSpPr>
        <p:spPr/>
        <p:txBody>
          <a:bodyPr/>
          <a:lstStyle>
            <a:lvl1pPr>
              <a:defRPr/>
            </a:lvl1pPr>
          </a:lstStyle>
          <a:p>
            <a:pPr>
              <a:defRPr/>
            </a:pPr>
            <a:fld id="{3058B439-164A-470D-BA13-E1F1D4649A12}" type="datetime1">
              <a:rPr lang="en-US" altLang="en-US"/>
              <a:pPr>
                <a:defRPr/>
              </a:pPr>
              <a:t>1/13/21</a:t>
            </a:fld>
            <a:endParaRPr lang="en-US" altLang="en-US"/>
          </a:p>
        </p:txBody>
      </p:sp>
      <p:sp>
        <p:nvSpPr>
          <p:cNvPr id="5" name="Footer Placeholder 2">
            <a:extLst>
              <a:ext uri="{FF2B5EF4-FFF2-40B4-BE49-F238E27FC236}">
                <a16:creationId xmlns:a16="http://schemas.microsoft.com/office/drawing/2014/main" id="{811EFEF5-AC10-4C41-9643-635778F5D7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7FB6FDB9-647F-4955-896D-DFD6CF066EF0}"/>
              </a:ext>
            </a:extLst>
          </p:cNvPr>
          <p:cNvSpPr>
            <a:spLocks noGrp="1"/>
          </p:cNvSpPr>
          <p:nvPr>
            <p:ph type="sldNum" sz="quarter" idx="12"/>
          </p:nvPr>
        </p:nvSpPr>
        <p:spPr/>
        <p:txBody>
          <a:bodyPr/>
          <a:lstStyle>
            <a:lvl1pPr>
              <a:defRPr smtClean="0"/>
            </a:lvl1pPr>
          </a:lstStyle>
          <a:p>
            <a:pPr>
              <a:defRPr/>
            </a:pPr>
            <a:fld id="{5532FC4D-6F78-4A11-83C9-E709D25C9C8D}" type="slidenum">
              <a:rPr lang="en-US" altLang="en-US"/>
              <a:pPr>
                <a:defRPr/>
              </a:pPr>
              <a:t>‹#›</a:t>
            </a:fld>
            <a:endParaRPr lang="en-US" altLang="en-US"/>
          </a:p>
        </p:txBody>
      </p:sp>
    </p:spTree>
    <p:extLst>
      <p:ext uri="{BB962C8B-B14F-4D97-AF65-F5344CB8AC3E}">
        <p14:creationId xmlns:p14="http://schemas.microsoft.com/office/powerpoint/2010/main" val="331712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8A0FA-D0A2-4545-A78B-437F40724075}"/>
              </a:ext>
            </a:extLst>
          </p:cNvPr>
          <p:cNvSpPr>
            <a:spLocks noGrp="1"/>
          </p:cNvSpPr>
          <p:nvPr>
            <p:ph type="dt" sz="half" idx="10"/>
          </p:nvPr>
        </p:nvSpPr>
        <p:spPr/>
        <p:txBody>
          <a:bodyPr/>
          <a:lstStyle>
            <a:lvl1pPr>
              <a:defRPr/>
            </a:lvl1pPr>
          </a:lstStyle>
          <a:p>
            <a:pPr>
              <a:defRPr/>
            </a:pPr>
            <a:fld id="{A8CA3494-3678-4A99-9E74-2C793F9AA430}"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37FC9FA0-1985-4F7F-88CC-B28CB42A4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36395F-A595-40DE-AEFA-32F0A24B557A}"/>
              </a:ext>
            </a:extLst>
          </p:cNvPr>
          <p:cNvSpPr>
            <a:spLocks noGrp="1"/>
          </p:cNvSpPr>
          <p:nvPr>
            <p:ph type="sldNum" sz="quarter" idx="12"/>
          </p:nvPr>
        </p:nvSpPr>
        <p:spPr/>
        <p:txBody>
          <a:bodyPr/>
          <a:lstStyle>
            <a:lvl1pPr>
              <a:defRPr/>
            </a:lvl1pPr>
          </a:lstStyle>
          <a:p>
            <a:pPr>
              <a:defRPr/>
            </a:pPr>
            <a:fld id="{29B4BC5B-BE9E-45E0-8BDD-D06909DDEAB2}" type="slidenum">
              <a:rPr lang="en-US" altLang="en-US"/>
              <a:pPr>
                <a:defRPr/>
              </a:pPr>
              <a:t>‹#›</a:t>
            </a:fld>
            <a:endParaRPr lang="en-US" altLang="en-US"/>
          </a:p>
        </p:txBody>
      </p:sp>
    </p:spTree>
    <p:extLst>
      <p:ext uri="{BB962C8B-B14F-4D97-AF65-F5344CB8AC3E}">
        <p14:creationId xmlns:p14="http://schemas.microsoft.com/office/powerpoint/2010/main" val="188992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7CBAE2-CACB-4D14-BB46-E778B95FF980}"/>
              </a:ext>
            </a:extLst>
          </p:cNvPr>
          <p:cNvSpPr>
            <a:spLocks noGrp="1"/>
          </p:cNvSpPr>
          <p:nvPr>
            <p:ph type="dt" sz="half" idx="10"/>
          </p:nvPr>
        </p:nvSpPr>
        <p:spPr/>
        <p:txBody>
          <a:bodyPr/>
          <a:lstStyle>
            <a:lvl1pPr>
              <a:defRPr/>
            </a:lvl1pPr>
          </a:lstStyle>
          <a:p>
            <a:pPr>
              <a:defRPr/>
            </a:pPr>
            <a:fld id="{122A2CEC-C9AB-48FC-8ECC-0EBE203644BF}"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6885EF5C-256D-4A5C-80BC-DE9505F4D1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B3B778-E1EA-4C6D-8BAF-7E5D5820515D}"/>
              </a:ext>
            </a:extLst>
          </p:cNvPr>
          <p:cNvSpPr>
            <a:spLocks noGrp="1"/>
          </p:cNvSpPr>
          <p:nvPr>
            <p:ph type="sldNum" sz="quarter" idx="12"/>
          </p:nvPr>
        </p:nvSpPr>
        <p:spPr/>
        <p:txBody>
          <a:bodyPr/>
          <a:lstStyle>
            <a:lvl1pPr>
              <a:defRPr/>
            </a:lvl1pPr>
          </a:lstStyle>
          <a:p>
            <a:pPr>
              <a:defRPr/>
            </a:pPr>
            <a:fld id="{E791076C-4DD3-4B31-9FDA-40B7E374349B}" type="slidenum">
              <a:rPr lang="en-US" altLang="en-US"/>
              <a:pPr>
                <a:defRPr/>
              </a:pPr>
              <a:t>‹#›</a:t>
            </a:fld>
            <a:endParaRPr lang="en-US" altLang="en-US"/>
          </a:p>
        </p:txBody>
      </p:sp>
    </p:spTree>
    <p:extLst>
      <p:ext uri="{BB962C8B-B14F-4D97-AF65-F5344CB8AC3E}">
        <p14:creationId xmlns:p14="http://schemas.microsoft.com/office/powerpoint/2010/main" val="2918590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040016-D633-46F2-9456-C51CAD644D62}"/>
              </a:ext>
            </a:extLst>
          </p:cNvPr>
          <p:cNvSpPr>
            <a:spLocks noGrp="1"/>
          </p:cNvSpPr>
          <p:nvPr>
            <p:ph type="dt" sz="half" idx="10"/>
          </p:nvPr>
        </p:nvSpPr>
        <p:spPr/>
        <p:txBody>
          <a:bodyPr/>
          <a:lstStyle>
            <a:lvl1pPr>
              <a:defRPr/>
            </a:lvl1pPr>
          </a:lstStyle>
          <a:p>
            <a:pPr>
              <a:defRPr/>
            </a:pPr>
            <a:fld id="{84B50085-0123-4CB9-8A8A-9997BC4BC10A}"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3A314023-442B-4FA3-846D-B9530E07A1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DD5977-D7DE-4A97-B8A7-21950BD8C786}"/>
              </a:ext>
            </a:extLst>
          </p:cNvPr>
          <p:cNvSpPr>
            <a:spLocks noGrp="1"/>
          </p:cNvSpPr>
          <p:nvPr>
            <p:ph type="sldNum" sz="quarter" idx="12"/>
          </p:nvPr>
        </p:nvSpPr>
        <p:spPr/>
        <p:txBody>
          <a:bodyPr/>
          <a:lstStyle>
            <a:lvl1pPr>
              <a:defRPr/>
            </a:lvl1pPr>
          </a:lstStyle>
          <a:p>
            <a:pPr>
              <a:defRPr/>
            </a:pPr>
            <a:fld id="{8B5E8D57-C778-4565-84E2-F698446FE1BA}" type="slidenum">
              <a:rPr lang="en-US" altLang="en-US"/>
              <a:pPr>
                <a:defRPr/>
              </a:pPr>
              <a:t>‹#›</a:t>
            </a:fld>
            <a:endParaRPr lang="en-US" altLang="en-US"/>
          </a:p>
        </p:txBody>
      </p:sp>
    </p:spTree>
    <p:extLst>
      <p:ext uri="{BB962C8B-B14F-4D97-AF65-F5344CB8AC3E}">
        <p14:creationId xmlns:p14="http://schemas.microsoft.com/office/powerpoint/2010/main" val="680081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A9A03-9148-4B01-8ECF-D5F8E4FFD4E2}"/>
              </a:ext>
            </a:extLst>
          </p:cNvPr>
          <p:cNvSpPr>
            <a:spLocks noGrp="1"/>
          </p:cNvSpPr>
          <p:nvPr>
            <p:ph type="dt" sz="half" idx="10"/>
          </p:nvPr>
        </p:nvSpPr>
        <p:spPr/>
        <p:txBody>
          <a:bodyPr/>
          <a:lstStyle>
            <a:lvl1pPr>
              <a:defRPr/>
            </a:lvl1pPr>
          </a:lstStyle>
          <a:p>
            <a:pPr>
              <a:defRPr/>
            </a:pPr>
            <a:fld id="{0E73B67A-1B05-474B-85B9-84476733F8FD}"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FF5EF977-37A3-4500-91AF-9349F33981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9AB4F1-A5FA-465C-AED6-449D0605E436}"/>
              </a:ext>
            </a:extLst>
          </p:cNvPr>
          <p:cNvSpPr>
            <a:spLocks noGrp="1"/>
          </p:cNvSpPr>
          <p:nvPr>
            <p:ph type="sldNum" sz="quarter" idx="12"/>
          </p:nvPr>
        </p:nvSpPr>
        <p:spPr/>
        <p:txBody>
          <a:bodyPr/>
          <a:lstStyle>
            <a:lvl1pPr>
              <a:defRPr/>
            </a:lvl1pPr>
          </a:lstStyle>
          <a:p>
            <a:pPr>
              <a:defRPr/>
            </a:pPr>
            <a:fld id="{7E69DC77-A949-4EE0-BE3A-1309E233B84A}" type="slidenum">
              <a:rPr lang="en-US" altLang="en-US"/>
              <a:pPr>
                <a:defRPr/>
              </a:pPr>
              <a:t>‹#›</a:t>
            </a:fld>
            <a:endParaRPr lang="en-US" altLang="en-US"/>
          </a:p>
        </p:txBody>
      </p:sp>
    </p:spTree>
    <p:extLst>
      <p:ext uri="{BB962C8B-B14F-4D97-AF65-F5344CB8AC3E}">
        <p14:creationId xmlns:p14="http://schemas.microsoft.com/office/powerpoint/2010/main" val="281835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DF075-63D0-4811-BCCF-A604EF1FE195}"/>
              </a:ext>
            </a:extLst>
          </p:cNvPr>
          <p:cNvSpPr>
            <a:spLocks noGrp="1"/>
          </p:cNvSpPr>
          <p:nvPr>
            <p:ph type="dt" sz="half" idx="10"/>
          </p:nvPr>
        </p:nvSpPr>
        <p:spPr/>
        <p:txBody>
          <a:bodyPr/>
          <a:lstStyle>
            <a:lvl1pPr>
              <a:defRPr/>
            </a:lvl1pPr>
          </a:lstStyle>
          <a:p>
            <a:pPr>
              <a:defRPr/>
            </a:pPr>
            <a:fld id="{85F3857D-AF53-491C-8435-22D21E93EDD3}"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2F63D1B5-8533-4553-A66F-02CDCF4097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C88C90-21BF-407B-812B-0418B9A71051}"/>
              </a:ext>
            </a:extLst>
          </p:cNvPr>
          <p:cNvSpPr>
            <a:spLocks noGrp="1"/>
          </p:cNvSpPr>
          <p:nvPr>
            <p:ph type="sldNum" sz="quarter" idx="12"/>
          </p:nvPr>
        </p:nvSpPr>
        <p:spPr/>
        <p:txBody>
          <a:bodyPr/>
          <a:lstStyle>
            <a:lvl1pPr>
              <a:defRPr/>
            </a:lvl1pPr>
          </a:lstStyle>
          <a:p>
            <a:pPr>
              <a:defRPr/>
            </a:pPr>
            <a:fld id="{BE4E7EC4-5A4A-4824-AC54-654C565C5E3A}" type="slidenum">
              <a:rPr lang="en-US" altLang="en-US"/>
              <a:pPr>
                <a:defRPr/>
              </a:pPr>
              <a:t>‹#›</a:t>
            </a:fld>
            <a:endParaRPr lang="en-US" altLang="en-US"/>
          </a:p>
        </p:txBody>
      </p:sp>
    </p:spTree>
    <p:extLst>
      <p:ext uri="{BB962C8B-B14F-4D97-AF65-F5344CB8AC3E}">
        <p14:creationId xmlns:p14="http://schemas.microsoft.com/office/powerpoint/2010/main" val="382293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B91473-8D3B-43ED-B47A-26D7476783B2}"/>
              </a:ext>
            </a:extLst>
          </p:cNvPr>
          <p:cNvSpPr>
            <a:spLocks noGrp="1"/>
          </p:cNvSpPr>
          <p:nvPr>
            <p:ph type="dt" sz="half" idx="10"/>
          </p:nvPr>
        </p:nvSpPr>
        <p:spPr/>
        <p:txBody>
          <a:bodyPr/>
          <a:lstStyle>
            <a:lvl1pPr>
              <a:defRPr/>
            </a:lvl1pPr>
          </a:lstStyle>
          <a:p>
            <a:pPr>
              <a:defRPr/>
            </a:pPr>
            <a:fld id="{08C8FF26-05F3-4D32-A199-90187DA2AD4A}"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E2E7EDC4-908C-4C4A-B6FD-B68B3B57CD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892BCC-DF72-4E1A-A816-A3C65DFA0B21}"/>
              </a:ext>
            </a:extLst>
          </p:cNvPr>
          <p:cNvSpPr>
            <a:spLocks noGrp="1"/>
          </p:cNvSpPr>
          <p:nvPr>
            <p:ph type="sldNum" sz="quarter" idx="12"/>
          </p:nvPr>
        </p:nvSpPr>
        <p:spPr/>
        <p:txBody>
          <a:bodyPr/>
          <a:lstStyle>
            <a:lvl1pPr>
              <a:defRPr/>
            </a:lvl1pPr>
          </a:lstStyle>
          <a:p>
            <a:pPr>
              <a:defRPr/>
            </a:pPr>
            <a:fld id="{EBB76BEA-4810-4C09-ADBD-8DFADCAFE66F}" type="slidenum">
              <a:rPr lang="en-US" altLang="en-US"/>
              <a:pPr>
                <a:defRPr/>
              </a:pPr>
              <a:t>‹#›</a:t>
            </a:fld>
            <a:endParaRPr lang="en-US" altLang="en-US"/>
          </a:p>
        </p:txBody>
      </p:sp>
    </p:spTree>
    <p:extLst>
      <p:ext uri="{BB962C8B-B14F-4D97-AF65-F5344CB8AC3E}">
        <p14:creationId xmlns:p14="http://schemas.microsoft.com/office/powerpoint/2010/main" val="2483867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t="-4000" b="-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CEBD785-ADE2-46C0-A3B7-07D86648A43C}"/>
              </a:ext>
            </a:extLst>
          </p:cNvPr>
          <p:cNvSpPr>
            <a:spLocks noGrp="1"/>
          </p:cNvSpPr>
          <p:nvPr>
            <p:ph type="dt" sz="half" idx="10"/>
          </p:nvPr>
        </p:nvSpPr>
        <p:spPr/>
        <p:txBody>
          <a:bodyPr/>
          <a:lstStyle>
            <a:lvl1pPr>
              <a:defRPr/>
            </a:lvl1pPr>
          </a:lstStyle>
          <a:p>
            <a:pPr>
              <a:defRPr/>
            </a:pPr>
            <a:fld id="{004D6183-3E11-4B09-AF57-7FEA39531374}" type="datetime1">
              <a:rPr lang="en-US" altLang="en-US"/>
              <a:pPr>
                <a:defRPr/>
              </a:pPr>
              <a:t>1/13/21</a:t>
            </a:fld>
            <a:endParaRPr lang="en-US" altLang="en-US"/>
          </a:p>
        </p:txBody>
      </p:sp>
      <p:sp>
        <p:nvSpPr>
          <p:cNvPr id="8" name="Footer Placeholder 4">
            <a:extLst>
              <a:ext uri="{FF2B5EF4-FFF2-40B4-BE49-F238E27FC236}">
                <a16:creationId xmlns:a16="http://schemas.microsoft.com/office/drawing/2014/main" id="{67BBA00B-75E1-40FC-ADE7-43DEE4A4D7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1D21EF-7617-4D01-A9C7-EE962BA1DA87}"/>
              </a:ext>
            </a:extLst>
          </p:cNvPr>
          <p:cNvSpPr>
            <a:spLocks noGrp="1"/>
          </p:cNvSpPr>
          <p:nvPr>
            <p:ph type="sldNum" sz="quarter" idx="12"/>
          </p:nvPr>
        </p:nvSpPr>
        <p:spPr/>
        <p:txBody>
          <a:bodyPr/>
          <a:lstStyle>
            <a:lvl1pPr>
              <a:defRPr/>
            </a:lvl1pPr>
          </a:lstStyle>
          <a:p>
            <a:pPr>
              <a:defRPr/>
            </a:pPr>
            <a:fld id="{7CF87A98-4429-406F-AF29-57C389AE61D4}" type="slidenum">
              <a:rPr lang="en-US" altLang="en-US"/>
              <a:pPr>
                <a:defRPr/>
              </a:pPr>
              <a:t>‹#›</a:t>
            </a:fld>
            <a:endParaRPr lang="en-US" altLang="en-US"/>
          </a:p>
        </p:txBody>
      </p:sp>
    </p:spTree>
    <p:extLst>
      <p:ext uri="{BB962C8B-B14F-4D97-AF65-F5344CB8AC3E}">
        <p14:creationId xmlns:p14="http://schemas.microsoft.com/office/powerpoint/2010/main" val="30607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407F39-0466-4446-BD1C-8B6D813B9E20}"/>
              </a:ext>
            </a:extLst>
          </p:cNvPr>
          <p:cNvSpPr>
            <a:spLocks noGrp="1"/>
          </p:cNvSpPr>
          <p:nvPr>
            <p:ph type="dt" sz="half" idx="10"/>
          </p:nvPr>
        </p:nvSpPr>
        <p:spPr/>
        <p:txBody>
          <a:bodyPr/>
          <a:lstStyle>
            <a:lvl1pPr>
              <a:defRPr/>
            </a:lvl1pPr>
          </a:lstStyle>
          <a:p>
            <a:pPr>
              <a:defRPr/>
            </a:pPr>
            <a:fld id="{EE8B46FD-969A-4C10-834B-EAAE15E08E53}" type="datetime1">
              <a:rPr lang="en-US" altLang="en-US"/>
              <a:pPr>
                <a:defRPr/>
              </a:pPr>
              <a:t>1/13/21</a:t>
            </a:fld>
            <a:endParaRPr lang="en-US" altLang="en-US"/>
          </a:p>
        </p:txBody>
      </p:sp>
      <p:sp>
        <p:nvSpPr>
          <p:cNvPr id="4" name="Footer Placeholder 4">
            <a:extLst>
              <a:ext uri="{FF2B5EF4-FFF2-40B4-BE49-F238E27FC236}">
                <a16:creationId xmlns:a16="http://schemas.microsoft.com/office/drawing/2014/main" id="{152564D8-95A2-44BD-87BC-91667936F88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B076A7-45BC-469D-A443-D8312B864A41}"/>
              </a:ext>
            </a:extLst>
          </p:cNvPr>
          <p:cNvSpPr>
            <a:spLocks noGrp="1"/>
          </p:cNvSpPr>
          <p:nvPr>
            <p:ph type="sldNum" sz="quarter" idx="12"/>
          </p:nvPr>
        </p:nvSpPr>
        <p:spPr/>
        <p:txBody>
          <a:bodyPr/>
          <a:lstStyle>
            <a:lvl1pPr>
              <a:defRPr/>
            </a:lvl1pPr>
          </a:lstStyle>
          <a:p>
            <a:pPr>
              <a:defRPr/>
            </a:pPr>
            <a:fld id="{F9BB5E3C-9BE8-48DA-B43C-BBAA6B9B01B1}" type="slidenum">
              <a:rPr lang="en-US" altLang="en-US"/>
              <a:pPr>
                <a:defRPr/>
              </a:pPr>
              <a:t>‹#›</a:t>
            </a:fld>
            <a:endParaRPr lang="en-US" altLang="en-US"/>
          </a:p>
        </p:txBody>
      </p:sp>
    </p:spTree>
    <p:extLst>
      <p:ext uri="{BB962C8B-B14F-4D97-AF65-F5344CB8AC3E}">
        <p14:creationId xmlns:p14="http://schemas.microsoft.com/office/powerpoint/2010/main" val="368707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F73066-AF3E-434B-A6C5-3353DB9E5ED7}"/>
              </a:ext>
            </a:extLst>
          </p:cNvPr>
          <p:cNvSpPr>
            <a:spLocks noGrp="1"/>
          </p:cNvSpPr>
          <p:nvPr>
            <p:ph type="dt" sz="half" idx="10"/>
          </p:nvPr>
        </p:nvSpPr>
        <p:spPr/>
        <p:txBody>
          <a:bodyPr/>
          <a:lstStyle>
            <a:lvl1pPr>
              <a:defRPr/>
            </a:lvl1pPr>
          </a:lstStyle>
          <a:p>
            <a:pPr>
              <a:defRPr/>
            </a:pPr>
            <a:fld id="{5924E70F-C2CD-48F8-B99A-5695CCEA11D6}" type="datetime1">
              <a:rPr lang="en-US" altLang="en-US"/>
              <a:pPr>
                <a:defRPr/>
              </a:pPr>
              <a:t>1/13/21</a:t>
            </a:fld>
            <a:endParaRPr lang="en-US" altLang="en-US"/>
          </a:p>
        </p:txBody>
      </p:sp>
      <p:sp>
        <p:nvSpPr>
          <p:cNvPr id="3" name="Footer Placeholder 4">
            <a:extLst>
              <a:ext uri="{FF2B5EF4-FFF2-40B4-BE49-F238E27FC236}">
                <a16:creationId xmlns:a16="http://schemas.microsoft.com/office/drawing/2014/main" id="{6825D2A1-851B-474D-A3D3-D1C7473E40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A52C041-9FEB-403B-9E77-57CF8447303A}"/>
              </a:ext>
            </a:extLst>
          </p:cNvPr>
          <p:cNvSpPr>
            <a:spLocks noGrp="1"/>
          </p:cNvSpPr>
          <p:nvPr>
            <p:ph type="sldNum" sz="quarter" idx="12"/>
          </p:nvPr>
        </p:nvSpPr>
        <p:spPr/>
        <p:txBody>
          <a:bodyPr/>
          <a:lstStyle>
            <a:lvl1pPr>
              <a:defRPr/>
            </a:lvl1pPr>
          </a:lstStyle>
          <a:p>
            <a:pPr>
              <a:defRPr/>
            </a:pPr>
            <a:fld id="{5C8D385A-345E-4BA1-A25A-1A9D7B9EFED7}" type="slidenum">
              <a:rPr lang="en-US" altLang="en-US"/>
              <a:pPr>
                <a:defRPr/>
              </a:pPr>
              <a:t>‹#›</a:t>
            </a:fld>
            <a:endParaRPr lang="en-US" altLang="en-US"/>
          </a:p>
        </p:txBody>
      </p:sp>
    </p:spTree>
    <p:extLst>
      <p:ext uri="{BB962C8B-B14F-4D97-AF65-F5344CB8AC3E}">
        <p14:creationId xmlns:p14="http://schemas.microsoft.com/office/powerpoint/2010/main" val="394632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2F8F91-7E22-4FCA-8828-EDBD2D53E2FA}"/>
              </a:ext>
            </a:extLst>
          </p:cNvPr>
          <p:cNvSpPr>
            <a:spLocks noGrp="1"/>
          </p:cNvSpPr>
          <p:nvPr>
            <p:ph type="dt" sz="half" idx="10"/>
          </p:nvPr>
        </p:nvSpPr>
        <p:spPr/>
        <p:txBody>
          <a:bodyPr/>
          <a:lstStyle>
            <a:lvl1pPr>
              <a:defRPr/>
            </a:lvl1pPr>
          </a:lstStyle>
          <a:p>
            <a:pPr>
              <a:defRPr/>
            </a:pPr>
            <a:fld id="{064CC419-FBE5-47A8-8431-35E8BE3C9120}"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B356DAE0-C878-4E86-837D-2DEE6441D2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F37953-08D5-41C5-9749-1740A069BD43}"/>
              </a:ext>
            </a:extLst>
          </p:cNvPr>
          <p:cNvSpPr>
            <a:spLocks noGrp="1"/>
          </p:cNvSpPr>
          <p:nvPr>
            <p:ph type="sldNum" sz="quarter" idx="12"/>
          </p:nvPr>
        </p:nvSpPr>
        <p:spPr/>
        <p:txBody>
          <a:bodyPr/>
          <a:lstStyle>
            <a:lvl1pPr>
              <a:defRPr/>
            </a:lvl1pPr>
          </a:lstStyle>
          <a:p>
            <a:pPr>
              <a:defRPr/>
            </a:pPr>
            <a:fld id="{50EDEA7D-5F2B-44D8-9BFF-2948EC2AC3E4}" type="slidenum">
              <a:rPr lang="en-US" altLang="en-US"/>
              <a:pPr>
                <a:defRPr/>
              </a:pPr>
              <a:t>‹#›</a:t>
            </a:fld>
            <a:endParaRPr lang="en-US" altLang="en-US"/>
          </a:p>
        </p:txBody>
      </p:sp>
    </p:spTree>
    <p:extLst>
      <p:ext uri="{BB962C8B-B14F-4D97-AF65-F5344CB8AC3E}">
        <p14:creationId xmlns:p14="http://schemas.microsoft.com/office/powerpoint/2010/main" val="167104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AD5C2E-A371-4E54-994E-1950C042EBCC}"/>
              </a:ext>
            </a:extLst>
          </p:cNvPr>
          <p:cNvSpPr>
            <a:spLocks noGrp="1"/>
          </p:cNvSpPr>
          <p:nvPr>
            <p:ph type="dt" sz="half" idx="10"/>
          </p:nvPr>
        </p:nvSpPr>
        <p:spPr/>
        <p:txBody>
          <a:bodyPr/>
          <a:lstStyle>
            <a:lvl1pPr>
              <a:defRPr/>
            </a:lvl1pPr>
          </a:lstStyle>
          <a:p>
            <a:pPr>
              <a:defRPr/>
            </a:pPr>
            <a:fld id="{0DDB2361-7326-4811-8813-58FF04653CA0}" type="datetime1">
              <a:rPr lang="en-US" altLang="en-US"/>
              <a:pPr>
                <a:defRPr/>
              </a:pPr>
              <a:t>1/13/21</a:t>
            </a:fld>
            <a:endParaRPr lang="en-US" altLang="en-US"/>
          </a:p>
        </p:txBody>
      </p:sp>
      <p:sp>
        <p:nvSpPr>
          <p:cNvPr id="6" name="Footer Placeholder 4">
            <a:extLst>
              <a:ext uri="{FF2B5EF4-FFF2-40B4-BE49-F238E27FC236}">
                <a16:creationId xmlns:a16="http://schemas.microsoft.com/office/drawing/2014/main" id="{EA4399A5-61B4-4616-B4E8-4F1F8C4B5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401092-DBA2-42CE-97DE-72642104CBE5}"/>
              </a:ext>
            </a:extLst>
          </p:cNvPr>
          <p:cNvSpPr>
            <a:spLocks noGrp="1"/>
          </p:cNvSpPr>
          <p:nvPr>
            <p:ph type="sldNum" sz="quarter" idx="12"/>
          </p:nvPr>
        </p:nvSpPr>
        <p:spPr/>
        <p:txBody>
          <a:bodyPr/>
          <a:lstStyle>
            <a:lvl1pPr>
              <a:defRPr/>
            </a:lvl1pPr>
          </a:lstStyle>
          <a:p>
            <a:pPr>
              <a:defRPr/>
            </a:pPr>
            <a:fld id="{97C2FA35-CEE7-4076-A09C-58356C6ECCBF}" type="slidenum">
              <a:rPr lang="en-US" altLang="en-US"/>
              <a:pPr>
                <a:defRPr/>
              </a:pPr>
              <a:t>‹#›</a:t>
            </a:fld>
            <a:endParaRPr lang="en-US" altLang="en-US"/>
          </a:p>
        </p:txBody>
      </p:sp>
    </p:spTree>
    <p:extLst>
      <p:ext uri="{BB962C8B-B14F-4D97-AF65-F5344CB8AC3E}">
        <p14:creationId xmlns:p14="http://schemas.microsoft.com/office/powerpoint/2010/main" val="3650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868A2E-33F9-48E5-8329-E3B0BFDA326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F32436B-1AB8-472C-A85C-146ABC11CC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CFE30F-D759-4164-B56F-B1BB98C16BF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A7D07748-1EA5-4450-AAAE-6C67A7D44147}"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1552F4F9-1976-4171-9D42-EB21F917A52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44CF007-2DC5-49E1-BB97-2D68547FB28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7CF6171-0F6F-43BC-89AD-996CBE5F99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8E896-FD1A-4191-92C6-13CE3B92B1AE}" type="datetimeFigureOut">
              <a:rPr lang="en-US" smtClean="0"/>
              <a:t>1/13/21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AFD01-70BD-49D1-8771-76FC5316E7A4}" type="slidenum">
              <a:rPr lang="en-US" smtClean="0"/>
              <a:t>‹#›</a:t>
            </a:fld>
            <a:endParaRPr lang="en-US"/>
          </a:p>
        </p:txBody>
      </p:sp>
    </p:spTree>
    <p:extLst>
      <p:ext uri="{BB962C8B-B14F-4D97-AF65-F5344CB8AC3E}">
        <p14:creationId xmlns:p14="http://schemas.microsoft.com/office/powerpoint/2010/main" val="2504783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DD41FD-D6CD-42E1-A5E4-41F011143E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59465F-9363-4717-897C-C2BA8AD9605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D50611-0985-46E0-B72D-5DD1F243F03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E4447449-FD3A-427B-919A-5334892EADAD}" type="datetime1">
              <a:rPr lang="en-US" altLang="en-US"/>
              <a:pPr>
                <a:defRPr/>
              </a:pPr>
              <a:t>1/13/21</a:t>
            </a:fld>
            <a:endParaRPr lang="en-US" altLang="en-US"/>
          </a:p>
        </p:txBody>
      </p:sp>
      <p:sp>
        <p:nvSpPr>
          <p:cNvPr id="5" name="Footer Placeholder 4">
            <a:extLst>
              <a:ext uri="{FF2B5EF4-FFF2-40B4-BE49-F238E27FC236}">
                <a16:creationId xmlns:a16="http://schemas.microsoft.com/office/drawing/2014/main" id="{5742DFB3-600E-43EC-9C1D-112C46F7374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7093A48-E130-4ACA-80A1-39F5687F74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CC4F19B6-1FF5-4816-83DE-A435F08DD2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5" r:id="rId7"/>
    <p:sldLayoutId id="2147483811" r:id="rId8"/>
    <p:sldLayoutId id="2147483812" r:id="rId9"/>
    <p:sldLayoutId id="2147483813" r:id="rId10"/>
    <p:sldLayoutId id="2147483814"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1/13/21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uh.edu/dos/_files/student-code-of-conduct-2019-2020.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mailto:eos@uh.ed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7.emf"/><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2.svg"/><Relationship Id="rId1" Type="http://schemas.openxmlformats.org/officeDocument/2006/relationships/slideLayout" Target="../slideLayouts/slideLayout2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hyperlink" Target="http://www.uh.edu/caps" TargetMode="External"/><Relationship Id="rId9" Type="http://schemas.openxmlformats.org/officeDocument/2006/relationships/image" Target="../media/image25.png"/><Relationship Id="rId1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60167F6-02B5-42F1-A1CD-437C2593CB88}"/>
              </a:ext>
            </a:extLst>
          </p:cNvPr>
          <p:cNvSpPr>
            <a:spLocks noGrp="1"/>
          </p:cNvSpPr>
          <p:nvPr>
            <p:ph type="ctrTitle"/>
          </p:nvPr>
        </p:nvSpPr>
        <p:spPr>
          <a:xfrm>
            <a:off x="2104254" y="1339417"/>
            <a:ext cx="7043540" cy="1130281"/>
          </a:xfrm>
        </p:spPr>
        <p:txBody>
          <a:bodyPr/>
          <a:lstStyle/>
          <a:p>
            <a:pPr algn="r"/>
            <a:r>
              <a:rPr lang="en-US" sz="4000" b="1" dirty="0">
                <a:ea typeface="+mj-lt"/>
                <a:cs typeface="+mj-lt"/>
              </a:rPr>
              <a:t>Navigating Your Role as a TA &amp; Mentor</a:t>
            </a:r>
            <a:endParaRPr lang="en-US" sz="4000" dirty="0"/>
          </a:p>
        </p:txBody>
      </p:sp>
      <p:sp>
        <p:nvSpPr>
          <p:cNvPr id="3" name="Rectangle 2">
            <a:extLst>
              <a:ext uri="{FF2B5EF4-FFF2-40B4-BE49-F238E27FC236}">
                <a16:creationId xmlns:a16="http://schemas.microsoft.com/office/drawing/2014/main" id="{F5872682-CF25-4F4D-9F0C-8841C49DED02}"/>
              </a:ext>
            </a:extLst>
          </p:cNvPr>
          <p:cNvSpPr/>
          <p:nvPr/>
        </p:nvSpPr>
        <p:spPr>
          <a:xfrm>
            <a:off x="0" y="604361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335CC63-B440-475E-91CD-6B9C5232B0D9}"/>
              </a:ext>
            </a:extLst>
          </p:cNvPr>
          <p:cNvSpPr/>
          <p:nvPr/>
        </p:nvSpPr>
        <p:spPr>
          <a:xfrm>
            <a:off x="0" y="522922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084A91BC-6C4E-4079-8708-705F7AA74A62}"/>
              </a:ext>
            </a:extLst>
          </p:cNvPr>
          <p:cNvSpPr/>
          <p:nvPr/>
        </p:nvSpPr>
        <p:spPr>
          <a:xfrm>
            <a:off x="0" y="4414838"/>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1CF74B2D-A27B-4999-8F3C-AEC9C0104AB7}"/>
              </a:ext>
            </a:extLst>
          </p:cNvPr>
          <p:cNvSpPr/>
          <p:nvPr/>
        </p:nvSpPr>
        <p:spPr>
          <a:xfrm>
            <a:off x="0" y="3600450"/>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D4ADB31D-2AE0-45C9-81C4-73B55ADF9BDB}"/>
              </a:ext>
            </a:extLst>
          </p:cNvPr>
          <p:cNvSpPr/>
          <p:nvPr/>
        </p:nvSpPr>
        <p:spPr>
          <a:xfrm>
            <a:off x="0" y="278606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664ADAC1-E81A-4ACA-A29F-1707664FABCD}"/>
              </a:ext>
            </a:extLst>
          </p:cNvPr>
          <p:cNvSpPr/>
          <p:nvPr/>
        </p:nvSpPr>
        <p:spPr>
          <a:xfrm>
            <a:off x="0" y="1957693"/>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Rectangle 17">
            <a:extLst>
              <a:ext uri="{FF2B5EF4-FFF2-40B4-BE49-F238E27FC236}">
                <a16:creationId xmlns:a16="http://schemas.microsoft.com/office/drawing/2014/main" id="{BA3A4D33-44AD-4182-B738-8768F11C4F56}"/>
              </a:ext>
            </a:extLst>
          </p:cNvPr>
          <p:cNvSpPr/>
          <p:nvPr/>
        </p:nvSpPr>
        <p:spPr>
          <a:xfrm>
            <a:off x="0" y="1155700"/>
            <a:ext cx="2043113" cy="815975"/>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A060D4AC-E2A6-49B3-8144-8FFA1197EB96}"/>
              </a:ext>
            </a:extLst>
          </p:cNvPr>
          <p:cNvSpPr/>
          <p:nvPr/>
        </p:nvSpPr>
        <p:spPr>
          <a:xfrm>
            <a:off x="0" y="-47307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083" name="Picture 3" descr="UHsecondary_BLACK.eps">
            <a:extLst>
              <a:ext uri="{FF2B5EF4-FFF2-40B4-BE49-F238E27FC236}">
                <a16:creationId xmlns:a16="http://schemas.microsoft.com/office/drawing/2014/main" id="{5F753157-3142-4D68-BB1D-64A91C56D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588963"/>
            <a:ext cx="4420705" cy="279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560167F6-02B5-42F1-A1CD-437C2593CB88}"/>
              </a:ext>
            </a:extLst>
          </p:cNvPr>
          <p:cNvSpPr txBox="1">
            <a:spLocks/>
          </p:cNvSpPr>
          <p:nvPr/>
        </p:nvSpPr>
        <p:spPr bwMode="auto">
          <a:xfrm>
            <a:off x="5020851" y="5632004"/>
            <a:ext cx="3857296" cy="801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endParaRPr lang="en-US" altLang="en-US" sz="1800" dirty="0">
              <a:ea typeface="MS PGothic"/>
              <a:cs typeface="+mj-lt"/>
            </a:endParaRPr>
          </a:p>
          <a:p>
            <a:pPr algn="r"/>
            <a:r>
              <a:rPr lang="en-US" sz="1800" b="1">
                <a:ea typeface="+mj-lt"/>
                <a:cs typeface="+mj-lt"/>
              </a:rPr>
              <a:t>Wiley A. Graham, JD</a:t>
            </a:r>
            <a:endParaRPr lang="en-US" sz="1800">
              <a:ea typeface="+mj-lt"/>
              <a:cs typeface="+mj-lt"/>
            </a:endParaRPr>
          </a:p>
          <a:p>
            <a:pPr algn="r"/>
            <a:r>
              <a:rPr lang="en-US" sz="1800">
                <a:ea typeface="+mj-lt"/>
                <a:cs typeface="+mj-lt"/>
              </a:rPr>
              <a:t>Equal Opportunity Services</a:t>
            </a:r>
          </a:p>
        </p:txBody>
      </p:sp>
      <p:sp>
        <p:nvSpPr>
          <p:cNvPr id="2" name="Rectangle 1"/>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 name="Picture 4" descr="A group of people in a room&#10;&#10;Description automatically generated">
            <a:extLst>
              <a:ext uri="{FF2B5EF4-FFF2-40B4-BE49-F238E27FC236}">
                <a16:creationId xmlns:a16="http://schemas.microsoft.com/office/drawing/2014/main" id="{B50DD5B7-5B60-4E7D-B748-789C5D449DCA}"/>
              </a:ext>
            </a:extLst>
          </p:cNvPr>
          <p:cNvPicPr>
            <a:picLocks noChangeAspect="1"/>
          </p:cNvPicPr>
          <p:nvPr/>
        </p:nvPicPr>
        <p:blipFill rotWithShape="1">
          <a:blip r:embed="rId3"/>
          <a:srcRect r="20630" b="214"/>
          <a:stretch/>
        </p:blipFill>
        <p:spPr>
          <a:xfrm>
            <a:off x="2037029" y="2041717"/>
            <a:ext cx="3489090" cy="3188171"/>
          </a:xfrm>
          <a:prstGeom prst="rect">
            <a:avLst/>
          </a:prstGeom>
        </p:spPr>
      </p:pic>
      <p:sp>
        <p:nvSpPr>
          <p:cNvPr id="5" name="TextBox 4">
            <a:extLst>
              <a:ext uri="{FF2B5EF4-FFF2-40B4-BE49-F238E27FC236}">
                <a16:creationId xmlns:a16="http://schemas.microsoft.com/office/drawing/2014/main" id="{ED91FF2B-0F2A-4A31-93D6-F6EB931ED79D}"/>
              </a:ext>
            </a:extLst>
          </p:cNvPr>
          <p:cNvSpPr txBox="1"/>
          <p:nvPr/>
        </p:nvSpPr>
        <p:spPr>
          <a:xfrm>
            <a:off x="2215055" y="5847693"/>
            <a:ext cx="37548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MS PGothic"/>
                <a:cs typeface="Segoe UI"/>
              </a:rPr>
              <a:t>Marti Trummer-Cabrera, PhD</a:t>
            </a:r>
            <a:r>
              <a:rPr lang="en-US">
                <a:latin typeface="Calibri"/>
                <a:ea typeface="MS PGothic"/>
                <a:cs typeface="Segoe UI"/>
              </a:rPr>
              <a:t>​</a:t>
            </a:r>
          </a:p>
          <a:p>
            <a:r>
              <a:rPr lang="en-US">
                <a:latin typeface="Calibri"/>
                <a:ea typeface="MS PGothic"/>
                <a:cs typeface="Segoe UI"/>
              </a:rPr>
              <a:t>Counseling &amp; Psychological Services​</a:t>
            </a:r>
          </a:p>
        </p:txBody>
      </p:sp>
      <p:sp>
        <p:nvSpPr>
          <p:cNvPr id="21" name="Title 1">
            <a:extLst>
              <a:ext uri="{FF2B5EF4-FFF2-40B4-BE49-F238E27FC236}">
                <a16:creationId xmlns:a16="http://schemas.microsoft.com/office/drawing/2014/main" id="{EE2FA34A-D397-4E3E-A0EC-1FD214AD2996}"/>
              </a:ext>
            </a:extLst>
          </p:cNvPr>
          <p:cNvSpPr txBox="1">
            <a:spLocks/>
          </p:cNvSpPr>
          <p:nvPr/>
        </p:nvSpPr>
        <p:spPr bwMode="auto">
          <a:xfrm>
            <a:off x="5476605" y="4409427"/>
            <a:ext cx="3401541" cy="80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endParaRPr lang="en-US" altLang="en-US" sz="1800" dirty="0">
              <a:ea typeface="MS PGothic"/>
              <a:cs typeface="+mj-lt"/>
            </a:endParaRPr>
          </a:p>
          <a:p>
            <a:pPr algn="r"/>
            <a:r>
              <a:rPr lang="en-US" sz="1800" b="1">
                <a:ea typeface="+mj-lt"/>
                <a:cs typeface="+mj-lt"/>
              </a:rPr>
              <a:t>Dr. Nouhad Rizk</a:t>
            </a:r>
            <a:endParaRPr lang="en-US" sz="1800">
              <a:ea typeface="+mj-lt"/>
              <a:cs typeface="+mj-lt"/>
            </a:endParaRPr>
          </a:p>
          <a:p>
            <a:pPr algn="r"/>
            <a:r>
              <a:rPr lang="en-US" sz="1800">
                <a:ea typeface="+mj-lt"/>
                <a:cs typeface="+mj-lt"/>
              </a:rPr>
              <a:t>Director of </a:t>
            </a:r>
            <a:endParaRPr lang="en-US">
              <a:cs typeface="+mj-lt"/>
            </a:endParaRPr>
          </a:p>
          <a:p>
            <a:pPr algn="r"/>
            <a:r>
              <a:rPr lang="en-US" sz="1800">
                <a:ea typeface="+mj-lt"/>
                <a:cs typeface="+mj-lt"/>
              </a:rPr>
              <a:t>Undergraduate Studies</a:t>
            </a:r>
          </a:p>
          <a:p>
            <a:pPr algn="r"/>
            <a:r>
              <a:rPr lang="en-US" sz="1800">
                <a:ea typeface="MS PGothic"/>
                <a:cs typeface="Calibri"/>
              </a:rPr>
              <a:t>Computer Science Department</a:t>
            </a:r>
            <a:endParaRPr lang="en-US" sz="1800" dirty="0">
              <a:cs typeface="Calibri"/>
            </a:endParaRPr>
          </a:p>
        </p:txBody>
      </p:sp>
    </p:spTree>
    <p:extLst>
      <p:ext uri="{BB962C8B-B14F-4D97-AF65-F5344CB8AC3E}">
        <p14:creationId xmlns:p14="http://schemas.microsoft.com/office/powerpoint/2010/main" val="356056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76C6E8-6E59-4D04-9124-0539B3001CC0}"/>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a:extLst>
              <a:ext uri="{FF2B5EF4-FFF2-40B4-BE49-F238E27FC236}">
                <a16:creationId xmlns:a16="http://schemas.microsoft.com/office/drawing/2014/main" id="{846A9928-28E6-4089-91D7-66CD76D406DC}"/>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pic>
        <p:nvPicPr>
          <p:cNvPr id="11268" name="Picture 5" descr="UHsecondary-white.eps">
            <a:extLst>
              <a:ext uri="{FF2B5EF4-FFF2-40B4-BE49-F238E27FC236}">
                <a16:creationId xmlns:a16="http://schemas.microsoft.com/office/drawing/2014/main" id="{8E25E0C1-722C-4A04-ABAD-4A87C5BA93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itle 3">
            <a:extLst>
              <a:ext uri="{FF2B5EF4-FFF2-40B4-BE49-F238E27FC236}">
                <a16:creationId xmlns:a16="http://schemas.microsoft.com/office/drawing/2014/main" id="{554C86CA-93A4-42D1-BDCA-97E26B61DD41}"/>
              </a:ext>
            </a:extLst>
          </p:cNvPr>
          <p:cNvSpPr>
            <a:spLocks noGrp="1"/>
          </p:cNvSpPr>
          <p:nvPr>
            <p:ph type="title"/>
          </p:nvPr>
        </p:nvSpPr>
        <p:spPr>
          <a:xfrm>
            <a:off x="457200" y="149619"/>
            <a:ext cx="8229600" cy="772487"/>
          </a:xfrm>
        </p:spPr>
        <p:txBody>
          <a:bodyPr/>
          <a:lstStyle/>
          <a:p>
            <a:r>
              <a:rPr lang="en-US" altLang="en-US" sz="4000" b="1">
                <a:latin typeface="Crimson Roman"/>
                <a:ea typeface="MS PGothic"/>
              </a:rPr>
              <a:t>Professionalism on Social Media </a:t>
            </a:r>
            <a:endParaRPr lang="en-US" sz="4000"/>
          </a:p>
        </p:txBody>
      </p:sp>
      <p:sp>
        <p:nvSpPr>
          <p:cNvPr id="11270" name="Content Placeholder 4">
            <a:extLst>
              <a:ext uri="{FF2B5EF4-FFF2-40B4-BE49-F238E27FC236}">
                <a16:creationId xmlns:a16="http://schemas.microsoft.com/office/drawing/2014/main" id="{CE4276FE-F2E6-4E4C-9D6B-316422B2061A}"/>
              </a:ext>
            </a:extLst>
          </p:cNvPr>
          <p:cNvSpPr>
            <a:spLocks noGrp="1"/>
          </p:cNvSpPr>
          <p:nvPr>
            <p:ph idx="1"/>
          </p:nvPr>
        </p:nvSpPr>
        <p:spPr>
          <a:xfrm>
            <a:off x="3498910" y="1562883"/>
            <a:ext cx="5606102" cy="4539943"/>
          </a:xfrm>
        </p:spPr>
        <p:txBody>
          <a:bodyPr/>
          <a:lstStyle/>
          <a:p>
            <a:r>
              <a:rPr lang="en-US" sz="1600" b="1" dirty="0">
                <a:ea typeface="+mn-lt"/>
                <a:cs typeface="+mn-lt"/>
              </a:rPr>
              <a:t>Discrimination</a:t>
            </a:r>
            <a:r>
              <a:rPr lang="en-US" sz="1600" dirty="0">
                <a:ea typeface="+mn-lt"/>
                <a:cs typeface="+mn-lt"/>
              </a:rPr>
              <a:t> based on race, color, religion, sex, etc. (lack of respect for women)</a:t>
            </a:r>
            <a:endParaRPr lang="en-US" sz="1600" dirty="0">
              <a:latin typeface="Calibri"/>
              <a:ea typeface="MS PGothic"/>
              <a:cs typeface="Calibri"/>
            </a:endParaRPr>
          </a:p>
          <a:p>
            <a:r>
              <a:rPr lang="en-US" sz="1600" b="1" dirty="0">
                <a:ea typeface="+mn-lt"/>
                <a:cs typeface="+mn-lt"/>
              </a:rPr>
              <a:t>Harassment such as</a:t>
            </a:r>
            <a:r>
              <a:rPr lang="en-US" sz="1600" dirty="0">
                <a:ea typeface="+mn-lt"/>
                <a:cs typeface="+mn-lt"/>
              </a:rPr>
              <a:t> “Sexual” harassment including unwelcome conduct such as sexual advances, requests for sexual favors or dates, remarks about appearance, discussions, remarks or jokes of a sexual nature, and/or other verbal or physical harassment of a sexual nature. </a:t>
            </a:r>
            <a:endParaRPr lang="en-US" sz="1600" dirty="0"/>
          </a:p>
          <a:p>
            <a:r>
              <a:rPr lang="en-US" sz="1600" b="1" dirty="0">
                <a:ea typeface="+mn-lt"/>
                <a:cs typeface="+mn-lt"/>
              </a:rPr>
              <a:t>Harassing Conduct such as</a:t>
            </a:r>
            <a:r>
              <a:rPr lang="en-US" sz="1600" dirty="0">
                <a:ea typeface="+mn-lt"/>
                <a:cs typeface="+mn-lt"/>
              </a:rPr>
              <a:t> intimidation, ridicule, insult, comments</a:t>
            </a:r>
            <a:endParaRPr lang="en-US" sz="1600" dirty="0"/>
          </a:p>
          <a:p>
            <a:r>
              <a:rPr lang="en-US" sz="1600" b="1" dirty="0">
                <a:ea typeface="+mn-lt"/>
                <a:cs typeface="+mn-lt"/>
              </a:rPr>
              <a:t>Retaliation</a:t>
            </a:r>
            <a:r>
              <a:rPr lang="en-US" sz="1600" dirty="0">
                <a:ea typeface="+mn-lt"/>
                <a:cs typeface="+mn-lt"/>
              </a:rPr>
              <a:t> action that might deter a reasonable person from participating in activity </a:t>
            </a:r>
            <a:endParaRPr lang="en-US" sz="1600" dirty="0">
              <a:cs typeface="Calibri"/>
            </a:endParaRPr>
          </a:p>
          <a:p>
            <a:r>
              <a:rPr lang="en-US" sz="1600" b="1" dirty="0">
                <a:ea typeface="+mn-lt"/>
                <a:cs typeface="+mn-lt"/>
              </a:rPr>
              <a:t>Avoid</a:t>
            </a:r>
            <a:r>
              <a:rPr lang="en-US" sz="1600" dirty="0">
                <a:ea typeface="+mn-lt"/>
                <a:cs typeface="+mn-lt"/>
              </a:rPr>
              <a:t> inappropriate language (such as profane words)</a:t>
            </a:r>
            <a:endParaRPr lang="en-US" sz="1600" dirty="0">
              <a:cs typeface="Calibri"/>
            </a:endParaRPr>
          </a:p>
          <a:p>
            <a:r>
              <a:rPr lang="en-US" sz="1600" i="1" dirty="0">
                <a:latin typeface="Calibri"/>
                <a:ea typeface="MS PGothic"/>
                <a:cs typeface="Calibri"/>
              </a:rPr>
              <a:t>Social media can connect classmates for group projects, support, community, and networking</a:t>
            </a:r>
          </a:p>
          <a:p>
            <a:r>
              <a:rPr lang="en-US" sz="1600" i="1" dirty="0">
                <a:latin typeface="Calibri"/>
                <a:ea typeface="MS PGothic"/>
                <a:cs typeface="Calibri"/>
              </a:rPr>
              <a:t>Warn students that quiz, test, homework, lab, etc. information shared on social media will be a violation of university policy </a:t>
            </a:r>
            <a:endParaRPr lang="en-US" sz="1600" i="1" dirty="0">
              <a:latin typeface="Calibri"/>
              <a:cs typeface="Calibri"/>
            </a:endParaRPr>
          </a:p>
          <a:p>
            <a:pPr lvl="1"/>
            <a:endParaRPr lang="en-US" altLang="en-US" sz="1900" dirty="0">
              <a:latin typeface="Crimson Roman" charset="0"/>
            </a:endParaRPr>
          </a:p>
          <a:p>
            <a:pPr marL="0" indent="0">
              <a:buNone/>
            </a:pPr>
            <a:endParaRPr lang="en-US" altLang="en-US" sz="1900" b="1" dirty="0">
              <a:latin typeface="Crimson Roman" charset="0"/>
            </a:endParaRPr>
          </a:p>
          <a:p>
            <a:endParaRPr lang="en-US" altLang="en-US" sz="2000" dirty="0">
              <a:latin typeface="Crimson Roman" charset="0"/>
            </a:endParaRPr>
          </a:p>
        </p:txBody>
      </p:sp>
      <p:pic>
        <p:nvPicPr>
          <p:cNvPr id="4" name="Picture 4" descr="Logo, company name&#10;&#10;Description automatically generated">
            <a:extLst>
              <a:ext uri="{FF2B5EF4-FFF2-40B4-BE49-F238E27FC236}">
                <a16:creationId xmlns:a16="http://schemas.microsoft.com/office/drawing/2014/main" id="{64C32A49-73C5-43F7-AFDA-158C659590D4}"/>
              </a:ext>
            </a:extLst>
          </p:cNvPr>
          <p:cNvPicPr>
            <a:picLocks noChangeAspect="1"/>
          </p:cNvPicPr>
          <p:nvPr/>
        </p:nvPicPr>
        <p:blipFill>
          <a:blip r:embed="rId4"/>
          <a:stretch>
            <a:fillRect/>
          </a:stretch>
        </p:blipFill>
        <p:spPr>
          <a:xfrm>
            <a:off x="236290" y="1395139"/>
            <a:ext cx="2743200" cy="935831"/>
          </a:xfrm>
          <a:prstGeom prst="rect">
            <a:avLst/>
          </a:prstGeom>
        </p:spPr>
      </p:pic>
      <p:pic>
        <p:nvPicPr>
          <p:cNvPr id="5" name="Picture 5" descr="A picture containing drawing&#10;&#10;Description automatically generated">
            <a:extLst>
              <a:ext uri="{FF2B5EF4-FFF2-40B4-BE49-F238E27FC236}">
                <a16:creationId xmlns:a16="http://schemas.microsoft.com/office/drawing/2014/main" id="{472A0104-7B96-4347-BC1C-BE68045FA044}"/>
              </a:ext>
            </a:extLst>
          </p:cNvPr>
          <p:cNvPicPr>
            <a:picLocks noChangeAspect="1"/>
          </p:cNvPicPr>
          <p:nvPr/>
        </p:nvPicPr>
        <p:blipFill rotWithShape="1">
          <a:blip r:embed="rId5"/>
          <a:srcRect l="27481" r="26463" b="455"/>
          <a:stretch/>
        </p:blipFill>
        <p:spPr>
          <a:xfrm>
            <a:off x="459996" y="2807712"/>
            <a:ext cx="1032712" cy="1249577"/>
          </a:xfrm>
          <a:prstGeom prst="rect">
            <a:avLst/>
          </a:prstGeom>
        </p:spPr>
      </p:pic>
      <p:pic>
        <p:nvPicPr>
          <p:cNvPr id="6" name="Picture 6" descr="Graphical user interface&#10;&#10;Description automatically generated">
            <a:extLst>
              <a:ext uri="{FF2B5EF4-FFF2-40B4-BE49-F238E27FC236}">
                <a16:creationId xmlns:a16="http://schemas.microsoft.com/office/drawing/2014/main" id="{851517EA-E226-40BA-83B1-757868AB71C6}"/>
              </a:ext>
            </a:extLst>
          </p:cNvPr>
          <p:cNvPicPr>
            <a:picLocks noChangeAspect="1"/>
          </p:cNvPicPr>
          <p:nvPr/>
        </p:nvPicPr>
        <p:blipFill rotWithShape="1">
          <a:blip r:embed="rId6"/>
          <a:srcRect l="24173" r="23664" b="455"/>
          <a:stretch/>
        </p:blipFill>
        <p:spPr>
          <a:xfrm>
            <a:off x="2004968" y="2255436"/>
            <a:ext cx="1333063" cy="1424348"/>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FCFE9097-06F7-4510-BAEF-27C7D8FD6EF7}"/>
              </a:ext>
            </a:extLst>
          </p:cNvPr>
          <p:cNvPicPr>
            <a:picLocks noChangeAspect="1"/>
          </p:cNvPicPr>
          <p:nvPr/>
        </p:nvPicPr>
        <p:blipFill>
          <a:blip r:embed="rId7"/>
          <a:stretch>
            <a:fillRect/>
          </a:stretch>
        </p:blipFill>
        <p:spPr>
          <a:xfrm>
            <a:off x="836496" y="4158361"/>
            <a:ext cx="2619375" cy="1743075"/>
          </a:xfrm>
          <a:prstGeom prst="rect">
            <a:avLst/>
          </a:prstGeom>
        </p:spPr>
      </p:pic>
      <p:sp>
        <p:nvSpPr>
          <p:cNvPr id="8" name="TextBox 7">
            <a:extLst>
              <a:ext uri="{FF2B5EF4-FFF2-40B4-BE49-F238E27FC236}">
                <a16:creationId xmlns:a16="http://schemas.microsoft.com/office/drawing/2014/main" id="{B017B4EA-8ABC-440A-BA33-72EF01711E27}"/>
              </a:ext>
            </a:extLst>
          </p:cNvPr>
          <p:cNvSpPr txBox="1"/>
          <p:nvPr/>
        </p:nvSpPr>
        <p:spPr>
          <a:xfrm>
            <a:off x="459998" y="788566"/>
            <a:ext cx="80841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a:rPr>
              <a:t>Remember the rules regarding TA and student conduct are the same for online and in-person interactions</a:t>
            </a:r>
            <a:endParaRPr lang="en-US" sz="2000"/>
          </a:p>
        </p:txBody>
      </p:sp>
    </p:spTree>
    <p:extLst>
      <p:ext uri="{BB962C8B-B14F-4D97-AF65-F5344CB8AC3E}">
        <p14:creationId xmlns:p14="http://schemas.microsoft.com/office/powerpoint/2010/main" val="260655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76C6E8-6E59-4D04-9124-0539B3001CC0}"/>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846A9928-28E6-4089-91D7-66CD76D406DC}"/>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268" name="Picture 5" descr="UHsecondary-white.eps">
            <a:extLst>
              <a:ext uri="{FF2B5EF4-FFF2-40B4-BE49-F238E27FC236}">
                <a16:creationId xmlns:a16="http://schemas.microsoft.com/office/drawing/2014/main" id="{8E25E0C1-722C-4A04-ABAD-4A87C5BA93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Title 3">
            <a:extLst>
              <a:ext uri="{FF2B5EF4-FFF2-40B4-BE49-F238E27FC236}">
                <a16:creationId xmlns:a16="http://schemas.microsoft.com/office/drawing/2014/main" id="{554C86CA-93A4-42D1-BDCA-97E26B61DD41}"/>
              </a:ext>
            </a:extLst>
          </p:cNvPr>
          <p:cNvSpPr>
            <a:spLocks noGrp="1"/>
          </p:cNvSpPr>
          <p:nvPr>
            <p:ph type="title"/>
          </p:nvPr>
        </p:nvSpPr>
        <p:spPr>
          <a:xfrm>
            <a:off x="457200" y="58738"/>
            <a:ext cx="8229600" cy="937922"/>
          </a:xfrm>
        </p:spPr>
        <p:txBody>
          <a:bodyPr>
            <a:normAutofit/>
          </a:bodyPr>
          <a:lstStyle/>
          <a:p>
            <a:r>
              <a:rPr lang="en-US" altLang="en-US" sz="4000" b="1">
                <a:solidFill>
                  <a:srgbClr val="C00000"/>
                </a:solidFill>
                <a:latin typeface="Crimson Roman" charset="0"/>
              </a:rPr>
              <a:t>Reporting</a:t>
            </a:r>
            <a:endParaRPr lang="en-US" altLang="en-US" sz="4000">
              <a:solidFill>
                <a:srgbClr val="C00000"/>
              </a:solidFill>
              <a:latin typeface="Crimson Roman" charset="0"/>
            </a:endParaRPr>
          </a:p>
        </p:txBody>
      </p:sp>
      <p:sp>
        <p:nvSpPr>
          <p:cNvPr id="9" name="Rectangle 8"/>
          <p:cNvSpPr/>
          <p:nvPr/>
        </p:nvSpPr>
        <p:spPr>
          <a:xfrm>
            <a:off x="457200" y="1168110"/>
            <a:ext cx="4646613" cy="4555093"/>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rimson Roman" charset="0"/>
                <a:ea typeface="+mn-ea"/>
                <a:cs typeface="+mn-cs"/>
              </a:rPr>
              <a:t>Equal Opportunity Services​</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rimson Roman" charset="0"/>
                <a:ea typeface="+mn-ea"/>
                <a:cs typeface="+mn-cs"/>
              </a:rPr>
              <a:t>File a University Complaint​</a:t>
            </a:r>
          </a:p>
          <a:p>
            <a:pPr marL="285750" marR="0" lvl="0" indent="-285750" algn="l" defTabSz="914400"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rimson Roman" charset="0"/>
                <a:ea typeface="+mn-ea"/>
                <a:cs typeface="+mn-cs"/>
              </a:rPr>
              <a:t>Online reporting link at the bottom of every UH webpage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rimson Roman" charset="0"/>
                <a:ea typeface="+mn-ea"/>
                <a:cs typeface="+mn-cs"/>
              </a:rPr>
              <a:t>University of Houston Police Department</a:t>
            </a:r>
            <a:r>
              <a:rPr kumimoji="0" lang="en-US" sz="1800" b="0" i="0" u="none" strike="noStrike" kern="1200" cap="none" spc="0" normalizeH="0" baseline="0" noProof="0">
                <a:ln>
                  <a:noFill/>
                </a:ln>
                <a:solidFill>
                  <a:prstClr val="black"/>
                </a:solidFill>
                <a:effectLst/>
                <a:uLnTx/>
                <a:uFillTx/>
                <a:latin typeface="Crimson Roman" charset="0"/>
                <a:ea typeface="+mn-ea"/>
                <a:cs typeface="+mn-cs"/>
              </a:rPr>
              <a:t>​</a:t>
            </a:r>
          </a:p>
          <a:p>
            <a:pPr marL="285750" marR="0" lvl="0" indent="-285750" algn="l" defTabSz="914400"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rimson Roman" charset="0"/>
                <a:ea typeface="+mn-ea"/>
                <a:cs typeface="+mn-cs"/>
              </a:rPr>
              <a:t>Criminal Complaint​</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rimson Roman" charset="0"/>
                <a:ea typeface="+mn-ea"/>
                <a:cs typeface="+mn-cs"/>
              </a:rPr>
              <a:t>Fraud &amp; Non-Compliance Hotline</a:t>
            </a:r>
            <a:r>
              <a:rPr kumimoji="0" lang="en-US" sz="1800" b="0" i="0" u="none" strike="noStrike" kern="1200" cap="none" spc="0" normalizeH="0" baseline="0" noProof="0">
                <a:ln>
                  <a:noFill/>
                </a:ln>
                <a:solidFill>
                  <a:prstClr val="black"/>
                </a:solidFill>
                <a:effectLst/>
                <a:uLnTx/>
                <a:uFillTx/>
                <a:latin typeface="Crimson Roman" charset="0"/>
                <a:ea typeface="+mn-ea"/>
                <a:cs typeface="+mn-cs"/>
              </a:rPr>
              <a:t>​</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rimson Roman" charset="0"/>
                <a:ea typeface="+mn-ea"/>
                <a:cs typeface="+mn-cs"/>
              </a:rPr>
              <a:t>Option to report anonymously to the University​</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rimson Roman" charset="0"/>
                <a:ea typeface="+mn-ea"/>
                <a:cs typeface="+mn-cs"/>
              </a:rPr>
              <a:t>By phone or online report​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302519"/>
            <a:ext cx="2997263" cy="4492385"/>
          </a:xfrm>
          <a:prstGeom prst="rect">
            <a:avLst/>
          </a:prstGeom>
        </p:spPr>
      </p:pic>
    </p:spTree>
    <p:extLst>
      <p:ext uri="{BB962C8B-B14F-4D97-AF65-F5344CB8AC3E}">
        <p14:creationId xmlns:p14="http://schemas.microsoft.com/office/powerpoint/2010/main" val="300706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85861-3EAE-4651-8DBE-53E31A17859C}"/>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546B74AD-6282-4F01-AB0E-59C4F2C05548}"/>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5" descr="UHsecondary-white.eps">
            <a:extLst>
              <a:ext uri="{FF2B5EF4-FFF2-40B4-BE49-F238E27FC236}">
                <a16:creationId xmlns:a16="http://schemas.microsoft.com/office/drawing/2014/main" id="{DC70C674-9E16-4F13-90F9-51FA917E4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475456" y="-36871"/>
            <a:ext cx="8229600" cy="1143000"/>
          </a:xfrm>
        </p:spPr>
        <p:txBody>
          <a:bodyPr/>
          <a:lstStyle/>
          <a:p>
            <a:r>
              <a:rPr lang="en-US" b="1">
                <a:solidFill>
                  <a:srgbClr val="C00000"/>
                </a:solidFill>
                <a:latin typeface="Crimson Roman" charset="0"/>
                <a:ea typeface="MS PGothic" panose="020B0600070205080204" pitchFamily="34" charset="-128"/>
              </a:rPr>
              <a:t>Responding</a:t>
            </a:r>
            <a:endParaRPr lang="en-US">
              <a:solidFill>
                <a:srgbClr val="C00000"/>
              </a:solidFill>
            </a:endParaRPr>
          </a:p>
        </p:txBody>
      </p:sp>
      <p:sp>
        <p:nvSpPr>
          <p:cNvPr id="5" name="Content Placeholder 4"/>
          <p:cNvSpPr>
            <a:spLocks noGrp="1"/>
          </p:cNvSpPr>
          <p:nvPr>
            <p:ph idx="1"/>
          </p:nvPr>
        </p:nvSpPr>
        <p:spPr>
          <a:xfrm>
            <a:off x="290245" y="1106129"/>
            <a:ext cx="4660119" cy="4525963"/>
          </a:xfrm>
        </p:spPr>
        <p:txBody>
          <a:bodyPr>
            <a:normAutofit lnSpcReduction="10000"/>
          </a:bodyPr>
          <a:lstStyle/>
          <a:p>
            <a:r>
              <a:rPr lang="en-US" sz="2000" b="1" dirty="0">
                <a:latin typeface="Crimson Roman" charset="0"/>
                <a:ea typeface="MS PGothic" panose="020B0600070205080204" pitchFamily="34" charset="-128"/>
              </a:rPr>
              <a:t>Let them know you are not a confidential resource. Meaning that you’ll need to make a report to EOS</a:t>
            </a:r>
          </a:p>
          <a:p>
            <a:pPr lvl="1"/>
            <a:r>
              <a:rPr lang="en-US" sz="1600" dirty="0">
                <a:latin typeface="Crimson Roman" charset="0"/>
                <a:ea typeface="MS PGothic" panose="020B0600070205080204" pitchFamily="34" charset="-128"/>
              </a:rPr>
              <a:t>Offer confidential resources</a:t>
            </a:r>
          </a:p>
          <a:p>
            <a:r>
              <a:rPr lang="en-US" sz="2000" b="1" dirty="0">
                <a:latin typeface="Crimson Roman" charset="0"/>
                <a:ea typeface="MS PGothic" panose="020B0600070205080204" pitchFamily="34" charset="-128"/>
              </a:rPr>
              <a:t>Listen.</a:t>
            </a:r>
          </a:p>
          <a:p>
            <a:pPr lvl="1"/>
            <a:r>
              <a:rPr lang="en-US" sz="1600" dirty="0">
                <a:latin typeface="Crimson Roman" charset="0"/>
                <a:ea typeface="MS PGothic" panose="020B0600070205080204" pitchFamily="34" charset="-128"/>
              </a:rPr>
              <a:t>You don’t need to fill silence.</a:t>
            </a:r>
          </a:p>
          <a:p>
            <a:r>
              <a:rPr lang="en-US" sz="2000" b="1" dirty="0">
                <a:latin typeface="Crimson Roman" charset="0"/>
                <a:ea typeface="MS PGothic" panose="020B0600070205080204" pitchFamily="34" charset="-128"/>
              </a:rPr>
              <a:t>Ask:</a:t>
            </a:r>
          </a:p>
          <a:p>
            <a:pPr lvl="1"/>
            <a:r>
              <a:rPr lang="en-US" sz="1600" dirty="0">
                <a:solidFill>
                  <a:srgbClr val="C00000"/>
                </a:solidFill>
                <a:latin typeface="Crimson Roman" charset="0"/>
                <a:ea typeface="MS PGothic" panose="020B0600070205080204" pitchFamily="34" charset="-128"/>
              </a:rPr>
              <a:t>Are you </a:t>
            </a:r>
            <a:r>
              <a:rPr lang="en-US" sz="1600" b="1" dirty="0">
                <a:solidFill>
                  <a:srgbClr val="C00000"/>
                </a:solidFill>
                <a:latin typeface="Crimson Roman" charset="0"/>
                <a:ea typeface="MS PGothic" panose="020B0600070205080204" pitchFamily="34" charset="-128"/>
              </a:rPr>
              <a:t>physically hurting</a:t>
            </a:r>
            <a:r>
              <a:rPr lang="en-US" sz="1600" dirty="0">
                <a:solidFill>
                  <a:srgbClr val="C00000"/>
                </a:solidFill>
                <a:latin typeface="Crimson Roman" charset="0"/>
                <a:ea typeface="MS PGothic" panose="020B0600070205080204" pitchFamily="34" charset="-128"/>
              </a:rPr>
              <a:t>?</a:t>
            </a:r>
          </a:p>
          <a:p>
            <a:pPr lvl="1"/>
            <a:r>
              <a:rPr lang="en-US" sz="1600" dirty="0">
                <a:solidFill>
                  <a:srgbClr val="C00000"/>
                </a:solidFill>
                <a:latin typeface="Crimson Roman" charset="0"/>
                <a:ea typeface="MS PGothic" panose="020B0600070205080204" pitchFamily="34" charset="-128"/>
              </a:rPr>
              <a:t>Do you feel </a:t>
            </a:r>
            <a:r>
              <a:rPr lang="en-US" sz="1600" b="1" dirty="0">
                <a:solidFill>
                  <a:srgbClr val="C00000"/>
                </a:solidFill>
                <a:latin typeface="Crimson Roman" charset="0"/>
                <a:ea typeface="MS PGothic" panose="020B0600070205080204" pitchFamily="34" charset="-128"/>
              </a:rPr>
              <a:t>safe</a:t>
            </a:r>
            <a:r>
              <a:rPr lang="en-US" sz="1600" dirty="0">
                <a:solidFill>
                  <a:srgbClr val="C00000"/>
                </a:solidFill>
                <a:latin typeface="Crimson Roman" charset="0"/>
                <a:ea typeface="MS PGothic" panose="020B0600070205080204" pitchFamily="34" charset="-128"/>
              </a:rPr>
              <a:t>?</a:t>
            </a:r>
          </a:p>
          <a:p>
            <a:pPr lvl="1"/>
            <a:r>
              <a:rPr lang="en-US" sz="1600" b="1" dirty="0">
                <a:solidFill>
                  <a:srgbClr val="C00000"/>
                </a:solidFill>
                <a:latin typeface="Crimson Roman" charset="0"/>
                <a:ea typeface="MS PGothic" panose="020B0600070205080204" pitchFamily="34" charset="-128"/>
              </a:rPr>
              <a:t>What can I do for you</a:t>
            </a:r>
            <a:r>
              <a:rPr lang="en-US" sz="1600" dirty="0">
                <a:solidFill>
                  <a:srgbClr val="C00000"/>
                </a:solidFill>
                <a:latin typeface="Crimson Roman" charset="0"/>
                <a:ea typeface="MS PGothic" panose="020B0600070205080204" pitchFamily="34" charset="-128"/>
              </a:rPr>
              <a:t>?</a:t>
            </a:r>
          </a:p>
          <a:p>
            <a:r>
              <a:rPr lang="en-US" sz="2000" b="1" dirty="0">
                <a:latin typeface="Crimson Roman" charset="0"/>
                <a:ea typeface="MS PGothic" panose="020B0600070205080204" pitchFamily="34" charset="-128"/>
              </a:rPr>
              <a:t>Let them know that they are not alone.</a:t>
            </a:r>
          </a:p>
          <a:p>
            <a:pPr lvl="1"/>
            <a:r>
              <a:rPr lang="en-US" sz="1600" dirty="0">
                <a:latin typeface="Crimson Roman" charset="0"/>
                <a:ea typeface="MS PGothic" panose="020B0600070205080204" pitchFamily="34" charset="-128"/>
              </a:rPr>
              <a:t>Be prepared to offer information about resources.</a:t>
            </a:r>
          </a:p>
          <a:p>
            <a:r>
              <a:rPr lang="en-US" sz="2000" b="1" dirty="0">
                <a:latin typeface="Crimson Roman" charset="0"/>
                <a:ea typeface="MS PGothic" panose="020B0600070205080204" pitchFamily="34" charset="-128"/>
              </a:rPr>
              <a:t>You are not expected to be an expert, counselor, or investigator.</a:t>
            </a:r>
            <a:r>
              <a:rPr lang="en-US" sz="1200" b="1" dirty="0">
                <a:latin typeface="Crimson Roman" charset="0"/>
                <a:ea typeface="MS PGothic" panose="020B0600070205080204" pitchFamily="34" charset="-128"/>
              </a:rPr>
              <a:t>         </a:t>
            </a:r>
          </a:p>
          <a:p>
            <a:endParaRPr lang="en-US" sz="2000" b="1" dirty="0">
              <a:latin typeface="Crimson Roman" charset="0"/>
              <a:ea typeface="MS PGothic" panose="020B0600070205080204" pitchFamily="34" charset="-128"/>
            </a:endParaRPr>
          </a:p>
        </p:txBody>
      </p:sp>
      <p:sp>
        <p:nvSpPr>
          <p:cNvPr id="2" name="Rectangle 1">
            <a:extLst>
              <a:ext uri="{FF2B5EF4-FFF2-40B4-BE49-F238E27FC236}">
                <a16:creationId xmlns:a16="http://schemas.microsoft.com/office/drawing/2014/main" id="{A36F9600-F6B3-2D45-A9A9-3E444A9AF7A1}"/>
              </a:ext>
            </a:extLst>
          </p:cNvPr>
          <p:cNvSpPr/>
          <p:nvPr/>
        </p:nvSpPr>
        <p:spPr>
          <a:xfrm>
            <a:off x="5103813" y="1277579"/>
            <a:ext cx="3663515" cy="3447098"/>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Be </a:t>
            </a:r>
            <a:r>
              <a:rPr lang="en-US" b="1" dirty="0"/>
              <a:t>professional</a:t>
            </a:r>
            <a:r>
              <a:rPr lang="en-US" dirty="0"/>
              <a:t>. </a:t>
            </a:r>
          </a:p>
          <a:p>
            <a:pPr marL="285750" indent="-285750">
              <a:spcAft>
                <a:spcPts val="600"/>
              </a:spcAft>
              <a:buFont typeface="Arial" panose="020B0604020202020204" pitchFamily="34" charset="0"/>
              <a:buChar char="•"/>
            </a:pPr>
            <a:r>
              <a:rPr lang="en-US" dirty="0"/>
              <a:t>Be consistent in your treatment of other students and your fellow staff.</a:t>
            </a:r>
          </a:p>
          <a:p>
            <a:pPr marL="285750" indent="-285750">
              <a:spcAft>
                <a:spcPts val="600"/>
              </a:spcAft>
              <a:buFont typeface="Arial" panose="020B0604020202020204" pitchFamily="34" charset="0"/>
              <a:buChar char="•"/>
            </a:pPr>
            <a:r>
              <a:rPr lang="en-US" b="1" u="sng" dirty="0"/>
              <a:t>Do not discuss incidents later with friends</a:t>
            </a:r>
            <a:r>
              <a:rPr lang="en-US" dirty="0"/>
              <a:t>. </a:t>
            </a:r>
          </a:p>
          <a:p>
            <a:pPr marL="285750" indent="-285750">
              <a:spcAft>
                <a:spcPts val="600"/>
              </a:spcAft>
              <a:buFont typeface="Arial" panose="020B0604020202020204" pitchFamily="34" charset="0"/>
              <a:buChar char="•"/>
            </a:pPr>
            <a:r>
              <a:rPr lang="en-US" dirty="0"/>
              <a:t>If you have concerns about ongoing issues, seek help from EOS or your supervisor.</a:t>
            </a:r>
          </a:p>
          <a:p>
            <a:pPr marL="285750" indent="-285750">
              <a:spcAft>
                <a:spcPts val="600"/>
              </a:spcAft>
              <a:buFont typeface="Arial" panose="020B0604020202020204" pitchFamily="34" charset="0"/>
              <a:buChar char="•"/>
            </a:pPr>
            <a:r>
              <a:rPr lang="en-US" dirty="0"/>
              <a:t>Remember, when people see you, they see your position. </a:t>
            </a:r>
          </a:p>
        </p:txBody>
      </p:sp>
    </p:spTree>
    <p:extLst>
      <p:ext uri="{BB962C8B-B14F-4D97-AF65-F5344CB8AC3E}">
        <p14:creationId xmlns:p14="http://schemas.microsoft.com/office/powerpoint/2010/main" val="380745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AA0D-122A-4AE4-AC42-B9C3E8875E8E}"/>
              </a:ext>
            </a:extLst>
          </p:cNvPr>
          <p:cNvSpPr>
            <a:spLocks noGrp="1"/>
          </p:cNvSpPr>
          <p:nvPr>
            <p:ph type="title"/>
          </p:nvPr>
        </p:nvSpPr>
        <p:spPr/>
        <p:txBody>
          <a:bodyPr/>
          <a:lstStyle/>
          <a:p>
            <a:r>
              <a:rPr lang="en-US">
                <a:solidFill>
                  <a:schemeClr val="bg1"/>
                </a:solidFill>
                <a:cs typeface="Calibri Light"/>
              </a:rPr>
              <a:t>Signs of Distress</a:t>
            </a:r>
          </a:p>
        </p:txBody>
      </p:sp>
      <p:sp>
        <p:nvSpPr>
          <p:cNvPr id="3" name="Content Placeholder 2">
            <a:extLst>
              <a:ext uri="{FF2B5EF4-FFF2-40B4-BE49-F238E27FC236}">
                <a16:creationId xmlns:a16="http://schemas.microsoft.com/office/drawing/2014/main" id="{56908D28-7A2E-4165-AD60-417B033208C1}"/>
              </a:ext>
            </a:extLst>
          </p:cNvPr>
          <p:cNvSpPr>
            <a:spLocks noGrp="1"/>
          </p:cNvSpPr>
          <p:nvPr>
            <p:ph idx="1"/>
          </p:nvPr>
        </p:nvSpPr>
        <p:spPr>
          <a:xfrm>
            <a:off x="628650" y="1478385"/>
            <a:ext cx="7488820" cy="4409212"/>
          </a:xfrm>
        </p:spPr>
        <p:txBody>
          <a:bodyPr vert="horz" lIns="68580" tIns="34290" rIns="68580" bIns="34290" rtlCol="0" anchor="t">
            <a:normAutofit lnSpcReduction="10000"/>
          </a:bodyPr>
          <a:lstStyle/>
          <a:p>
            <a:pPr marL="0" indent="0">
              <a:lnSpc>
                <a:spcPct val="100000"/>
              </a:lnSpc>
              <a:buNone/>
            </a:pPr>
            <a:r>
              <a:rPr lang="en-US" dirty="0">
                <a:solidFill>
                  <a:schemeClr val="bg1"/>
                </a:solidFill>
                <a:ea typeface="+mn-lt"/>
                <a:cs typeface="+mn-lt"/>
              </a:rPr>
              <a:t>As Teaching Assistants and Mentors, you may or may not know this information. However, if you become aware of signs of distress it's important that you take action!</a:t>
            </a:r>
            <a:endParaRPr lang="en-US" dirty="0">
              <a:solidFill>
                <a:schemeClr val="bg1"/>
              </a:solidFill>
              <a:cs typeface="Calibri" panose="020F0502020204030204"/>
            </a:endParaRPr>
          </a:p>
          <a:p>
            <a:pPr marL="0" indent="0">
              <a:buNone/>
            </a:pPr>
            <a:endParaRPr lang="en-US">
              <a:solidFill>
                <a:schemeClr val="bg1"/>
              </a:solidFill>
              <a:cs typeface="Calibri" panose="020F0502020204030204"/>
            </a:endParaRPr>
          </a:p>
          <a:p>
            <a:pPr marL="0" indent="0">
              <a:buNone/>
            </a:pPr>
            <a:r>
              <a:rPr lang="en-US" dirty="0">
                <a:solidFill>
                  <a:schemeClr val="bg1"/>
                </a:solidFill>
                <a:cs typeface="Calibri" panose="020F0502020204030204"/>
              </a:rPr>
              <a:t>Examples:</a:t>
            </a:r>
          </a:p>
          <a:p>
            <a:r>
              <a:rPr lang="en-US" dirty="0">
                <a:solidFill>
                  <a:schemeClr val="bg1"/>
                </a:solidFill>
                <a:cs typeface="Calibri" panose="020F0502020204030204"/>
              </a:rPr>
              <a:t>Changes in academic performance</a:t>
            </a:r>
          </a:p>
          <a:p>
            <a:r>
              <a:rPr lang="en-US" dirty="0">
                <a:solidFill>
                  <a:schemeClr val="bg1"/>
                </a:solidFill>
                <a:cs typeface="Calibri" panose="020F0502020204030204"/>
              </a:rPr>
              <a:t>Excessive absences or tardiness</a:t>
            </a:r>
          </a:p>
          <a:p>
            <a:r>
              <a:rPr lang="en-US" dirty="0">
                <a:solidFill>
                  <a:schemeClr val="bg1"/>
                </a:solidFill>
                <a:cs typeface="Calibri" panose="020F0502020204030204"/>
              </a:rPr>
              <a:t>Avoiding participation</a:t>
            </a:r>
          </a:p>
          <a:p>
            <a:r>
              <a:rPr lang="en-US" dirty="0">
                <a:solidFill>
                  <a:schemeClr val="bg1"/>
                </a:solidFill>
                <a:cs typeface="Calibri" panose="020F0502020204030204"/>
              </a:rPr>
              <a:t>Dominating discussion</a:t>
            </a:r>
          </a:p>
          <a:p>
            <a:r>
              <a:rPr lang="en-US" dirty="0">
                <a:solidFill>
                  <a:schemeClr val="bg1"/>
                </a:solidFill>
                <a:cs typeface="Calibri" panose="020F0502020204030204"/>
              </a:rPr>
              <a:t>Disruptive behavior</a:t>
            </a:r>
          </a:p>
          <a:p>
            <a:r>
              <a:rPr lang="en-US" dirty="0">
                <a:solidFill>
                  <a:schemeClr val="bg1"/>
                </a:solidFill>
                <a:cs typeface="Calibri" panose="020F0502020204030204"/>
              </a:rPr>
              <a:t>Observable signs of injury</a:t>
            </a:r>
          </a:p>
          <a:p>
            <a:r>
              <a:rPr lang="en-US" dirty="0">
                <a:solidFill>
                  <a:schemeClr val="bg1"/>
                </a:solidFill>
                <a:cs typeface="Calibri" panose="020F0502020204030204"/>
              </a:rPr>
              <a:t>References to suicide or death</a:t>
            </a:r>
          </a:p>
        </p:txBody>
      </p:sp>
      <p:cxnSp>
        <p:nvCxnSpPr>
          <p:cNvPr id="5" name="Straight Arrow Connector 4">
            <a:extLst>
              <a:ext uri="{FF2B5EF4-FFF2-40B4-BE49-F238E27FC236}">
                <a16:creationId xmlns:a16="http://schemas.microsoft.com/office/drawing/2014/main" id="{9714669C-432B-4DD5-9685-2B5DC112D34E}"/>
              </a:ext>
            </a:extLst>
          </p:cNvPr>
          <p:cNvCxnSpPr/>
          <p:nvPr/>
        </p:nvCxnSpPr>
        <p:spPr>
          <a:xfrm flipV="1">
            <a:off x="634513" y="1305042"/>
            <a:ext cx="7321669" cy="6469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D9DEEAF-9DDD-49B1-9EF4-3F74A16757B3}"/>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8" name="Rectangle 7">
            <a:extLst>
              <a:ext uri="{FF2B5EF4-FFF2-40B4-BE49-F238E27FC236}">
                <a16:creationId xmlns:a16="http://schemas.microsoft.com/office/drawing/2014/main" id="{37379E79-129F-4A4D-B313-B9215CFCD7ED}"/>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pic>
        <p:nvPicPr>
          <p:cNvPr id="10" name="Picture 5" descr="UHsecondary-white.eps">
            <a:extLst>
              <a:ext uri="{FF2B5EF4-FFF2-40B4-BE49-F238E27FC236}">
                <a16:creationId xmlns:a16="http://schemas.microsoft.com/office/drawing/2014/main" id="{3770AFAA-6BE2-489E-A808-203B160A82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83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B036-338C-46E2-9DDB-EDDEC7D78978}"/>
              </a:ext>
            </a:extLst>
          </p:cNvPr>
          <p:cNvSpPr>
            <a:spLocks noGrp="1"/>
          </p:cNvSpPr>
          <p:nvPr>
            <p:ph type="title"/>
          </p:nvPr>
        </p:nvSpPr>
        <p:spPr>
          <a:xfrm>
            <a:off x="377934" y="365126"/>
            <a:ext cx="7886700" cy="1325563"/>
          </a:xfrm>
        </p:spPr>
        <p:txBody>
          <a:bodyPr/>
          <a:lstStyle/>
          <a:p>
            <a:r>
              <a:rPr lang="en-US" dirty="0">
                <a:solidFill>
                  <a:schemeClr val="bg1"/>
                </a:solidFill>
                <a:cs typeface="Calibri Light"/>
              </a:rPr>
              <a:t>What I Should NOT Do?</a:t>
            </a:r>
            <a:endParaRPr lang="en-US" dirty="0">
              <a:solidFill>
                <a:schemeClr val="bg1"/>
              </a:solidFill>
            </a:endParaRPr>
          </a:p>
        </p:txBody>
      </p:sp>
      <p:sp>
        <p:nvSpPr>
          <p:cNvPr id="3" name="Content Placeholder 2">
            <a:extLst>
              <a:ext uri="{FF2B5EF4-FFF2-40B4-BE49-F238E27FC236}">
                <a16:creationId xmlns:a16="http://schemas.microsoft.com/office/drawing/2014/main" id="{79DBDD9C-73DE-427C-9569-32E797E07A15}"/>
              </a:ext>
            </a:extLst>
          </p:cNvPr>
          <p:cNvSpPr>
            <a:spLocks noGrp="1"/>
          </p:cNvSpPr>
          <p:nvPr>
            <p:ph idx="1"/>
          </p:nvPr>
        </p:nvSpPr>
        <p:spPr>
          <a:xfrm>
            <a:off x="466422" y="1825625"/>
            <a:ext cx="4105578" cy="4351338"/>
          </a:xfrm>
        </p:spPr>
        <p:txBody>
          <a:bodyPr vert="horz" lIns="68580" tIns="34290" rIns="68580" bIns="34290" rtlCol="0" anchor="t">
            <a:normAutofit/>
          </a:bodyPr>
          <a:lstStyle/>
          <a:p>
            <a:r>
              <a:rPr lang="en-US" dirty="0">
                <a:solidFill>
                  <a:schemeClr val="bg1"/>
                </a:solidFill>
                <a:ea typeface="+mn-lt"/>
                <a:cs typeface="+mn-lt"/>
              </a:rPr>
              <a:t>Ignore concerning behavior</a:t>
            </a:r>
            <a:endParaRPr lang="en-US" dirty="0">
              <a:solidFill>
                <a:schemeClr val="bg1"/>
              </a:solidFill>
              <a:cs typeface="Calibri"/>
            </a:endParaRPr>
          </a:p>
          <a:p>
            <a:r>
              <a:rPr lang="en-US" dirty="0">
                <a:solidFill>
                  <a:schemeClr val="bg1"/>
                </a:solidFill>
                <a:ea typeface="+mn-lt"/>
                <a:cs typeface="+mn-lt"/>
              </a:rPr>
              <a:t>Keep suicidal ideation to yourself</a:t>
            </a:r>
          </a:p>
          <a:p>
            <a:r>
              <a:rPr lang="en-US" dirty="0">
                <a:solidFill>
                  <a:schemeClr val="bg1"/>
                </a:solidFill>
                <a:ea typeface="+mn-lt"/>
                <a:cs typeface="+mn-lt"/>
              </a:rPr>
              <a:t>Try to “fix” the situation</a:t>
            </a:r>
            <a:endParaRPr lang="en-US" dirty="0">
              <a:solidFill>
                <a:schemeClr val="bg1"/>
              </a:solidFill>
              <a:cs typeface="Calibri"/>
            </a:endParaRPr>
          </a:p>
          <a:p>
            <a:r>
              <a:rPr lang="en-US" dirty="0">
                <a:solidFill>
                  <a:schemeClr val="bg1"/>
                </a:solidFill>
                <a:ea typeface="+mn-lt"/>
                <a:cs typeface="+mn-lt"/>
              </a:rPr>
              <a:t>Adopt an overprotective or overinvolved attitude</a:t>
            </a:r>
            <a:endParaRPr lang="en-US" dirty="0">
              <a:solidFill>
                <a:schemeClr val="bg1"/>
              </a:solidFill>
              <a:cs typeface="Calibri"/>
            </a:endParaRPr>
          </a:p>
          <a:p>
            <a:r>
              <a:rPr lang="en-US" dirty="0">
                <a:solidFill>
                  <a:schemeClr val="bg1"/>
                </a:solidFill>
                <a:ea typeface="+mn-lt"/>
                <a:cs typeface="+mn-lt"/>
              </a:rPr>
              <a:t>Treat someone’s behavior as gossip</a:t>
            </a:r>
            <a:endParaRPr lang="en-US" dirty="0">
              <a:solidFill>
                <a:schemeClr val="bg1"/>
              </a:solidFill>
            </a:endParaRPr>
          </a:p>
          <a:p>
            <a:endParaRPr lang="en-US" dirty="0">
              <a:cs typeface="Calibri"/>
            </a:endParaRPr>
          </a:p>
          <a:p>
            <a:endParaRPr lang="en-US" dirty="0">
              <a:cs typeface="Calibri"/>
            </a:endParaRPr>
          </a:p>
        </p:txBody>
      </p:sp>
      <p:cxnSp>
        <p:nvCxnSpPr>
          <p:cNvPr id="5" name="Straight Arrow Connector 4">
            <a:extLst>
              <a:ext uri="{FF2B5EF4-FFF2-40B4-BE49-F238E27FC236}">
                <a16:creationId xmlns:a16="http://schemas.microsoft.com/office/drawing/2014/main" id="{52AD3C49-7E27-4B8A-A0CD-E2CD7AF11BBB}"/>
              </a:ext>
            </a:extLst>
          </p:cNvPr>
          <p:cNvCxnSpPr>
            <a:cxnSpLocks/>
          </p:cNvCxnSpPr>
          <p:nvPr/>
        </p:nvCxnSpPr>
        <p:spPr>
          <a:xfrm>
            <a:off x="239713" y="1514258"/>
            <a:ext cx="8196364" cy="1"/>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F600B72-6610-41EB-807C-FC2E4D200260}"/>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8" name="Rectangle 7">
            <a:extLst>
              <a:ext uri="{FF2B5EF4-FFF2-40B4-BE49-F238E27FC236}">
                <a16:creationId xmlns:a16="http://schemas.microsoft.com/office/drawing/2014/main" id="{789679A7-D189-49B1-A936-C57013A2BDB5}"/>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pic>
        <p:nvPicPr>
          <p:cNvPr id="10" name="Picture 5" descr="UHsecondary-white.eps">
            <a:extLst>
              <a:ext uri="{FF2B5EF4-FFF2-40B4-BE49-F238E27FC236}">
                <a16:creationId xmlns:a16="http://schemas.microsoft.com/office/drawing/2014/main" id="{21F4541B-402A-4028-9B86-7C734B2CAE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42F2919D-0727-8F44-BE78-D24032CBEB11}"/>
              </a:ext>
            </a:extLst>
          </p:cNvPr>
          <p:cNvSpPr txBox="1">
            <a:spLocks/>
          </p:cNvSpPr>
          <p:nvPr/>
        </p:nvSpPr>
        <p:spPr>
          <a:xfrm>
            <a:off x="5722374" y="418895"/>
            <a:ext cx="7030678"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Light" panose="020F0302020204030204"/>
                <a:ea typeface="+mj-ea"/>
                <a:cs typeface="Calibri Light"/>
              </a:rPr>
              <a:t>What Can I Do?</a:t>
            </a:r>
            <a:endParaRPr kumimoji="0" lang="en-US" sz="33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1" name="Content Placeholder 2">
            <a:extLst>
              <a:ext uri="{FF2B5EF4-FFF2-40B4-BE49-F238E27FC236}">
                <a16:creationId xmlns:a16="http://schemas.microsoft.com/office/drawing/2014/main" id="{E5AA680B-B677-694F-9E38-9166BF753654}"/>
              </a:ext>
            </a:extLst>
          </p:cNvPr>
          <p:cNvSpPr txBox="1">
            <a:spLocks/>
          </p:cNvSpPr>
          <p:nvPr/>
        </p:nvSpPr>
        <p:spPr>
          <a:xfrm>
            <a:off x="4606413" y="1835150"/>
            <a:ext cx="3991902" cy="4351338"/>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1450" marR="0" lvl="0" indent="-171450" algn="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Calibri"/>
              </a:rPr>
              <a:t>Be patient with yourself and your students</a:t>
            </a:r>
          </a:p>
          <a:p>
            <a:pPr marL="171450" marR="0" lvl="0" indent="-171450" algn="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Calibri"/>
              </a:rPr>
              <a:t>Reset reasonable expectations when necessary</a:t>
            </a:r>
          </a:p>
          <a:p>
            <a:pPr marL="171450" marR="0" lvl="0" indent="-171450" algn="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Calibri"/>
              </a:rPr>
              <a:t>Offer resources (e.g. Center for Students with Disabilities, LAUNCH)</a:t>
            </a:r>
          </a:p>
          <a:p>
            <a:pPr marL="171450" marR="0" lvl="0" indent="-171450" algn="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Calibri"/>
              </a:rPr>
              <a:t>Practice empathy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7927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778F-49C9-411A-B3E0-38EB4DE39E21}"/>
              </a:ext>
            </a:extLst>
          </p:cNvPr>
          <p:cNvSpPr>
            <a:spLocks noGrp="1"/>
          </p:cNvSpPr>
          <p:nvPr>
            <p:ph type="title"/>
          </p:nvPr>
        </p:nvSpPr>
        <p:spPr>
          <a:xfrm>
            <a:off x="628650" y="365126"/>
            <a:ext cx="7886700" cy="747495"/>
          </a:xfrm>
        </p:spPr>
        <p:txBody>
          <a:bodyPr/>
          <a:lstStyle/>
          <a:p>
            <a:r>
              <a:rPr lang="en-US">
                <a:solidFill>
                  <a:schemeClr val="bg1"/>
                </a:solidFill>
                <a:cs typeface="Calibri Light"/>
              </a:rPr>
              <a:t>How to Respond and Refer </a:t>
            </a:r>
            <a:endParaRPr lang="en-US">
              <a:solidFill>
                <a:schemeClr val="bg1"/>
              </a:solidFill>
            </a:endParaRPr>
          </a:p>
        </p:txBody>
      </p:sp>
      <p:sp>
        <p:nvSpPr>
          <p:cNvPr id="3" name="Content Placeholder 2">
            <a:extLst>
              <a:ext uri="{FF2B5EF4-FFF2-40B4-BE49-F238E27FC236}">
                <a16:creationId xmlns:a16="http://schemas.microsoft.com/office/drawing/2014/main" id="{FA88DCC1-EADD-492C-8651-8DEE9953772D}"/>
              </a:ext>
            </a:extLst>
          </p:cNvPr>
          <p:cNvSpPr>
            <a:spLocks noGrp="1"/>
          </p:cNvSpPr>
          <p:nvPr>
            <p:ph sz="half" idx="1"/>
          </p:nvPr>
        </p:nvSpPr>
        <p:spPr>
          <a:xfrm>
            <a:off x="628651" y="1182747"/>
            <a:ext cx="7698809" cy="4866331"/>
          </a:xfrm>
        </p:spPr>
        <p:txBody>
          <a:bodyPr vert="horz" lIns="68580" tIns="34290" rIns="68580" bIns="34290" rtlCol="0" anchor="t">
            <a:normAutofit/>
          </a:bodyPr>
          <a:lstStyle/>
          <a:p>
            <a:pPr marL="0" indent="0">
              <a:buNone/>
            </a:pPr>
            <a:r>
              <a:rPr lang="en-US">
                <a:solidFill>
                  <a:schemeClr val="bg1"/>
                </a:solidFill>
                <a:cs typeface="Calibri"/>
              </a:rPr>
              <a:t>"I hear you are running into some barriers this semester. Do you know about the offices that offer support to students?"</a:t>
            </a:r>
          </a:p>
          <a:p>
            <a:pPr marL="0" indent="0">
              <a:buNone/>
            </a:pPr>
            <a:r>
              <a:rPr lang="en-US">
                <a:solidFill>
                  <a:schemeClr val="bg1"/>
                </a:solidFill>
                <a:cs typeface="Calibri"/>
              </a:rPr>
              <a:t>"I believe that you are really struggling, and I want to make sure you get the help you need to be successful." </a:t>
            </a:r>
          </a:p>
          <a:p>
            <a:pPr marL="0" indent="0">
              <a:buNone/>
            </a:pPr>
            <a:endParaRPr lang="en-US">
              <a:solidFill>
                <a:schemeClr val="bg1"/>
              </a:solidFill>
              <a:cs typeface="Calibri"/>
            </a:endParaRPr>
          </a:p>
          <a:p>
            <a:pPr marL="0" indent="0">
              <a:buNone/>
            </a:pPr>
            <a:r>
              <a:rPr lang="en-US">
                <a:solidFill>
                  <a:schemeClr val="bg1"/>
                </a:solidFill>
                <a:cs typeface="Calibri"/>
              </a:rPr>
              <a:t>Disruptive students</a:t>
            </a:r>
          </a:p>
          <a:p>
            <a:r>
              <a:rPr lang="en-US">
                <a:solidFill>
                  <a:schemeClr val="bg1"/>
                </a:solidFill>
                <a:cs typeface="Calibri"/>
              </a:rPr>
              <a:t>Try to de-escalate the situation</a:t>
            </a:r>
          </a:p>
          <a:p>
            <a:r>
              <a:rPr lang="en-US">
                <a:solidFill>
                  <a:schemeClr val="bg1"/>
                </a:solidFill>
                <a:cs typeface="Calibri"/>
              </a:rPr>
              <a:t>Ask questions to understand</a:t>
            </a:r>
            <a:endParaRPr lang="en-US">
              <a:solidFill>
                <a:schemeClr val="bg1"/>
              </a:solidFill>
              <a:ea typeface="+mn-lt"/>
              <a:cs typeface="+mn-lt"/>
            </a:endParaRPr>
          </a:p>
          <a:p>
            <a:r>
              <a:rPr lang="en-US">
                <a:solidFill>
                  <a:schemeClr val="bg1"/>
                </a:solidFill>
                <a:cs typeface="Calibri"/>
              </a:rPr>
              <a:t>Avoid become defensive </a:t>
            </a:r>
            <a:endParaRPr lang="en-US">
              <a:solidFill>
                <a:schemeClr val="bg1"/>
              </a:solidFill>
              <a:ea typeface="+mn-lt"/>
              <a:cs typeface="+mn-lt"/>
            </a:endParaRPr>
          </a:p>
          <a:p>
            <a:r>
              <a:rPr lang="en-US">
                <a:solidFill>
                  <a:schemeClr val="bg1"/>
                </a:solidFill>
                <a:cs typeface="Calibri"/>
              </a:rPr>
              <a:t>Terminate the meeting/discussion if needed</a:t>
            </a:r>
            <a:endParaRPr lang="en-US">
              <a:solidFill>
                <a:schemeClr val="bg1"/>
              </a:solidFill>
              <a:ea typeface="+mn-lt"/>
              <a:cs typeface="+mn-lt"/>
            </a:endParaRPr>
          </a:p>
          <a:p>
            <a:r>
              <a:rPr lang="en-US">
                <a:solidFill>
                  <a:schemeClr val="bg1"/>
                </a:solidFill>
                <a:ea typeface="+mn-lt"/>
                <a:cs typeface="+mn-lt"/>
              </a:rPr>
              <a:t>Alert UHPD, CART, CAPS</a:t>
            </a:r>
          </a:p>
          <a:p>
            <a:r>
              <a:rPr lang="en-US">
                <a:solidFill>
                  <a:schemeClr val="bg1"/>
                </a:solidFill>
                <a:cs typeface="Calibri"/>
              </a:rPr>
              <a:t>Establish a code word for emergencies; ask a colleague to be on standby for support</a:t>
            </a:r>
            <a:endParaRPr lang="en-US">
              <a:solidFill>
                <a:schemeClr val="bg1"/>
              </a:solidFill>
              <a:ea typeface="+mn-lt"/>
              <a:cs typeface="+mn-lt"/>
            </a:endParaRPr>
          </a:p>
        </p:txBody>
      </p:sp>
      <p:cxnSp>
        <p:nvCxnSpPr>
          <p:cNvPr id="5" name="Straight Arrow Connector 4">
            <a:extLst>
              <a:ext uri="{FF2B5EF4-FFF2-40B4-BE49-F238E27FC236}">
                <a16:creationId xmlns:a16="http://schemas.microsoft.com/office/drawing/2014/main" id="{61A30A7F-DA9F-48EC-A618-1B50678E4E0C}"/>
              </a:ext>
            </a:extLst>
          </p:cNvPr>
          <p:cNvCxnSpPr/>
          <p:nvPr/>
        </p:nvCxnSpPr>
        <p:spPr>
          <a:xfrm>
            <a:off x="687064" y="1074138"/>
            <a:ext cx="7584426" cy="755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4449394-6B1D-4366-BDFB-86A894E4FFC5}"/>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sp>
        <p:nvSpPr>
          <p:cNvPr id="8" name="Rectangle 7">
            <a:extLst>
              <a:ext uri="{FF2B5EF4-FFF2-40B4-BE49-F238E27FC236}">
                <a16:creationId xmlns:a16="http://schemas.microsoft.com/office/drawing/2014/main" id="{1D5DF863-2408-441A-B5D1-57EBC37336F7}"/>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S PGothic" panose="020B0600070205080204" pitchFamily="34" charset="-128"/>
              <a:cs typeface="+mn-cs"/>
            </a:endParaRPr>
          </a:p>
        </p:txBody>
      </p:sp>
      <p:pic>
        <p:nvPicPr>
          <p:cNvPr id="10" name="Picture 5" descr="UHsecondary-white.eps">
            <a:extLst>
              <a:ext uri="{FF2B5EF4-FFF2-40B4-BE49-F238E27FC236}">
                <a16:creationId xmlns:a16="http://schemas.microsoft.com/office/drawing/2014/main" id="{E95686B0-2BE7-463E-BD07-F6D951CAF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13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6833-E550-45AA-A94E-48ADF2A1B652}"/>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a:extLst>
              <a:ext uri="{FF2B5EF4-FFF2-40B4-BE49-F238E27FC236}">
                <a16:creationId xmlns:a16="http://schemas.microsoft.com/office/drawing/2014/main" id="{D70D555C-A95E-4351-ABCF-62AF9EE3EC8B}"/>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pic>
        <p:nvPicPr>
          <p:cNvPr id="15364" name="Picture 5" descr="UHsecondary-white.eps">
            <a:extLst>
              <a:ext uri="{FF2B5EF4-FFF2-40B4-BE49-F238E27FC236}">
                <a16:creationId xmlns:a16="http://schemas.microsoft.com/office/drawing/2014/main" id="{66763533-741D-468D-97A4-95097EDF8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2" name="Content Placeholder 4">
            <a:extLst>
              <a:ext uri="{FF2B5EF4-FFF2-40B4-BE49-F238E27FC236}">
                <a16:creationId xmlns:a16="http://schemas.microsoft.com/office/drawing/2014/main" id="{F7CF2B46-2D3A-4213-BFF8-2D0EB59B67D8}"/>
              </a:ext>
            </a:extLst>
          </p:cNvPr>
          <p:cNvSpPr>
            <a:spLocks noGrp="1"/>
          </p:cNvSpPr>
          <p:nvPr>
            <p:ph idx="1"/>
          </p:nvPr>
        </p:nvSpPr>
        <p:spPr>
          <a:xfrm>
            <a:off x="474663" y="304800"/>
            <a:ext cx="4249737" cy="5692775"/>
          </a:xfrm>
        </p:spPr>
        <p:txBody>
          <a:bodyPr>
            <a:normAutofit/>
          </a:bodyPr>
          <a:lstStyle/>
          <a:p>
            <a:pPr marL="0" indent="0">
              <a:buFont typeface="Arial" panose="020B0604020202020204" pitchFamily="34" charset="0"/>
              <a:buNone/>
              <a:defRPr/>
            </a:pPr>
            <a:r>
              <a:rPr lang="en-US" altLang="en-US" sz="2800" b="1">
                <a:latin typeface="Crimson Roman" charset="0"/>
              </a:rPr>
              <a:t>On-Campus Resources</a:t>
            </a:r>
          </a:p>
          <a:p>
            <a:pPr marL="0" indent="0">
              <a:buFont typeface="Arial" panose="020B0604020202020204" pitchFamily="34" charset="0"/>
              <a:buNone/>
              <a:defRPr/>
            </a:pPr>
            <a:endParaRPr lang="en-US" altLang="en-US" sz="1200" b="1">
              <a:latin typeface="Crimson Roman" charset="0"/>
            </a:endParaRPr>
          </a:p>
          <a:p>
            <a:pPr>
              <a:defRPr/>
            </a:pPr>
            <a:r>
              <a:rPr lang="en-US" altLang="en-US" sz="2400" b="1">
                <a:solidFill>
                  <a:srgbClr val="C00000"/>
                </a:solidFill>
                <a:latin typeface="Crimson Roman" charset="0"/>
              </a:rPr>
              <a:t>Confidential </a:t>
            </a:r>
          </a:p>
          <a:p>
            <a:pPr lvl="1">
              <a:defRPr/>
            </a:pPr>
            <a:r>
              <a:rPr lang="en-US" altLang="en-US" sz="1800">
                <a:latin typeface="Crimson Roman" charset="0"/>
              </a:rPr>
              <a:t>CAPS</a:t>
            </a:r>
          </a:p>
          <a:p>
            <a:pPr lvl="1">
              <a:defRPr/>
            </a:pPr>
            <a:r>
              <a:rPr lang="en-US" altLang="en-US" sz="1800">
                <a:latin typeface="Crimson Roman"/>
                <a:ea typeface="MS PGothic"/>
              </a:rPr>
              <a:t>Sexual Misconduct Support Services (Devon Fan)</a:t>
            </a:r>
          </a:p>
          <a:p>
            <a:pPr lvl="1">
              <a:defRPr/>
            </a:pPr>
            <a:r>
              <a:rPr lang="en-US" altLang="en-US" sz="1800">
                <a:latin typeface="Crimson Roman" charset="0"/>
              </a:rPr>
              <a:t>Health Center</a:t>
            </a:r>
          </a:p>
          <a:p>
            <a:pPr lvl="1">
              <a:defRPr/>
            </a:pPr>
            <a:r>
              <a:rPr lang="en-US" altLang="en-US" sz="1800">
                <a:latin typeface="Crimson Roman" charset="0"/>
              </a:rPr>
              <a:t>A.D. Bruce Religion Center</a:t>
            </a:r>
          </a:p>
          <a:p>
            <a:pPr>
              <a:defRPr/>
            </a:pPr>
            <a:r>
              <a:rPr lang="en-US" altLang="en-US" sz="2400" b="1">
                <a:solidFill>
                  <a:srgbClr val="C00000"/>
                </a:solidFill>
                <a:latin typeface="Crimson Roman" charset="0"/>
              </a:rPr>
              <a:t>Reporting </a:t>
            </a:r>
          </a:p>
          <a:p>
            <a:pPr lvl="1">
              <a:defRPr/>
            </a:pPr>
            <a:r>
              <a:rPr lang="en-US" altLang="en-US" sz="1800">
                <a:latin typeface="Crimson Roman" charset="0"/>
              </a:rPr>
              <a:t>EOS (University Policy)</a:t>
            </a:r>
          </a:p>
          <a:p>
            <a:pPr lvl="1">
              <a:defRPr/>
            </a:pPr>
            <a:r>
              <a:rPr lang="en-US" altLang="en-US" sz="1800">
                <a:latin typeface="Crimson Roman" charset="0"/>
              </a:rPr>
              <a:t>UHPD (Legal)</a:t>
            </a:r>
          </a:p>
          <a:p>
            <a:pPr lvl="1">
              <a:defRPr/>
            </a:pPr>
            <a:r>
              <a:rPr lang="en-US" altLang="en-US" sz="1800">
                <a:latin typeface="Crimson Roman" charset="0"/>
              </a:rPr>
              <a:t>Online</a:t>
            </a:r>
          </a:p>
          <a:p>
            <a:pPr>
              <a:defRPr/>
            </a:pPr>
            <a:r>
              <a:rPr lang="en-US" altLang="en-US" sz="2400" b="1">
                <a:solidFill>
                  <a:srgbClr val="C00000"/>
                </a:solidFill>
                <a:latin typeface="Crimson Roman" charset="0"/>
              </a:rPr>
              <a:t>Other Resources</a:t>
            </a:r>
          </a:p>
          <a:p>
            <a:pPr lvl="1">
              <a:defRPr/>
            </a:pPr>
            <a:r>
              <a:rPr lang="en-US" altLang="en-US" sz="1800">
                <a:latin typeface="Crimson Roman" charset="0"/>
              </a:rPr>
              <a:t>UH Wellness (Prevention)</a:t>
            </a:r>
            <a:endParaRPr lang="en-US" sz="1800"/>
          </a:p>
          <a:p>
            <a:pPr lvl="1">
              <a:defRPr/>
            </a:pPr>
            <a:r>
              <a:rPr lang="en-US" altLang="en-US" sz="1800">
                <a:latin typeface="Crimson Roman" charset="0"/>
              </a:rPr>
              <a:t>Women and Gender Resource Center</a:t>
            </a:r>
          </a:p>
          <a:p>
            <a:pPr marL="0" indent="0">
              <a:buFont typeface="Arial" panose="020B0604020202020204" pitchFamily="34" charset="0"/>
              <a:buNone/>
              <a:defRPr/>
            </a:pPr>
            <a:endParaRPr lang="en-US" altLang="en-US" sz="1400" b="1">
              <a:latin typeface="Crimson Roman" charset="0"/>
            </a:endParaRPr>
          </a:p>
          <a:p>
            <a:pPr marL="0" indent="0">
              <a:buFont typeface="Arial" panose="020B0604020202020204" pitchFamily="34" charset="0"/>
              <a:buNone/>
              <a:defRPr/>
            </a:pPr>
            <a:endParaRPr lang="en-US" altLang="en-US" sz="1400" b="1">
              <a:latin typeface="Crimson Roman" charset="0"/>
            </a:endParaRPr>
          </a:p>
          <a:p>
            <a:pPr>
              <a:defRPr/>
            </a:pPr>
            <a:endParaRPr lang="en-US" altLang="en-US" sz="2400">
              <a:latin typeface="Crimson Roman" charset="0"/>
            </a:endParaRPr>
          </a:p>
        </p:txBody>
      </p:sp>
      <p:pic>
        <p:nvPicPr>
          <p:cNvPr id="15366" name="Picture 5">
            <a:extLst>
              <a:ext uri="{FF2B5EF4-FFF2-40B4-BE49-F238E27FC236}">
                <a16:creationId xmlns:a16="http://schemas.microsoft.com/office/drawing/2014/main" id="{777CA71B-7214-45E1-9A3C-AFCE4A9B7D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7763" y="404813"/>
            <a:ext cx="3625850" cy="543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7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01" y="62584"/>
            <a:ext cx="8229600" cy="1143000"/>
          </a:xfrm>
        </p:spPr>
        <p:txBody>
          <a:bodyPr>
            <a:normAutofit/>
          </a:bodyPr>
          <a:lstStyle/>
          <a:p>
            <a:r>
              <a:rPr lang="en-US" sz="4000" b="1">
                <a:solidFill>
                  <a:srgbClr val="C00000"/>
                </a:solidFill>
                <a:latin typeface="Crimson Roman" charset="0"/>
              </a:rPr>
              <a:t>Consensual Relationship Policy</a:t>
            </a:r>
          </a:p>
        </p:txBody>
      </p:sp>
      <p:sp>
        <p:nvSpPr>
          <p:cNvPr id="5" name="Content Placeholder 2"/>
          <p:cNvSpPr txBox="1">
            <a:spLocks/>
          </p:cNvSpPr>
          <p:nvPr/>
        </p:nvSpPr>
        <p:spPr>
          <a:xfrm>
            <a:off x="239713" y="1363664"/>
            <a:ext cx="5246687" cy="5105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rimson Roman" charset="0"/>
                <a:ea typeface="+mn-ea"/>
                <a:cs typeface="+mn-cs"/>
              </a:rPr>
              <a:t>Defined as: “Any consensual dating, intimate, romantic, and/or sexual relationship between: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rimson Roman" charset="0"/>
                <a:ea typeface="+mn-ea"/>
                <a:cs typeface="+mn-cs"/>
              </a:rPr>
              <a:t>An </a:t>
            </a:r>
            <a:r>
              <a:rPr kumimoji="0" lang="en-US" sz="1700" b="1" i="0" u="none" strike="noStrike" kern="1200" cap="none" spc="0" normalizeH="0" baseline="0" noProof="0">
                <a:ln>
                  <a:noFill/>
                </a:ln>
                <a:solidFill>
                  <a:srgbClr val="C00000"/>
                </a:solidFill>
                <a:effectLst/>
                <a:uLnTx/>
                <a:uFillTx/>
                <a:latin typeface="Crimson Roman" charset="0"/>
                <a:ea typeface="+mn-ea"/>
                <a:cs typeface="+mn-cs"/>
              </a:rPr>
              <a:t>employee</a:t>
            </a:r>
            <a:r>
              <a:rPr kumimoji="0" lang="en-US" sz="1700" b="0" i="0" u="none" strike="noStrike" kern="1200" cap="none" spc="0" normalizeH="0" baseline="0" noProof="0">
                <a:ln>
                  <a:noFill/>
                </a:ln>
                <a:solidFill>
                  <a:srgbClr val="C00000"/>
                </a:solidFill>
                <a:effectLst/>
                <a:uLnTx/>
                <a:uFillTx/>
                <a:latin typeface="Crimson Roman" charset="0"/>
                <a:ea typeface="+mn-ea"/>
                <a:cs typeface="+mn-cs"/>
              </a:rPr>
              <a:t> </a:t>
            </a:r>
            <a:r>
              <a:rPr kumimoji="0" lang="en-US" sz="1700" b="0" i="0" u="none" strike="noStrike" kern="1200" cap="none" spc="0" normalizeH="0" baseline="0" noProof="0">
                <a:ln>
                  <a:noFill/>
                </a:ln>
                <a:solidFill>
                  <a:prstClr val="black"/>
                </a:solidFill>
                <a:effectLst/>
                <a:uLnTx/>
                <a:uFillTx/>
                <a:latin typeface="Crimson Roman" charset="0"/>
                <a:ea typeface="+mn-ea"/>
                <a:cs typeface="+mn-cs"/>
              </a:rPr>
              <a:t>(including staff, faculty or student employees) and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rimson Roman" charset="0"/>
                <a:ea typeface="+mn-ea"/>
                <a:cs typeface="+mn-cs"/>
              </a:rPr>
              <a:t>An </a:t>
            </a:r>
            <a:r>
              <a:rPr kumimoji="0" lang="en-US" sz="1700" b="1" i="0" u="none" strike="noStrike" kern="1200" cap="none" spc="0" normalizeH="0" baseline="0" noProof="0">
                <a:ln>
                  <a:noFill/>
                </a:ln>
                <a:solidFill>
                  <a:srgbClr val="C00000"/>
                </a:solidFill>
                <a:effectLst/>
                <a:uLnTx/>
                <a:uFillTx/>
                <a:latin typeface="Crimson Roman" charset="0"/>
                <a:ea typeface="+mn-ea"/>
                <a:cs typeface="+mn-cs"/>
              </a:rPr>
              <a:t>individual that the employee has responsibility as part of their job duties</a:t>
            </a:r>
            <a:r>
              <a:rPr kumimoji="0" lang="en-US" sz="1700" b="1" i="0" u="none" strike="noStrike" kern="1200" cap="none" spc="0" normalizeH="0" baseline="0" noProof="0">
                <a:ln>
                  <a:noFill/>
                </a:ln>
                <a:solidFill>
                  <a:prstClr val="black"/>
                </a:solidFill>
                <a:effectLst/>
                <a:uLnTx/>
                <a:uFillTx/>
                <a:latin typeface="Crimson Roman" charset="0"/>
                <a:ea typeface="+mn-ea"/>
                <a:cs typeface="+mn-cs"/>
              </a:rPr>
              <a:t> </a:t>
            </a:r>
            <a:r>
              <a:rPr kumimoji="0" lang="en-US" sz="1700" b="0" i="0" u="none" strike="noStrike" kern="1200" cap="none" spc="0" normalizeH="0" baseline="0" noProof="0">
                <a:ln>
                  <a:noFill/>
                </a:ln>
                <a:solidFill>
                  <a:prstClr val="black"/>
                </a:solidFill>
                <a:effectLst/>
                <a:uLnTx/>
                <a:uFillTx/>
                <a:latin typeface="Crimson Roman" charset="0"/>
                <a:ea typeface="+mn-ea"/>
                <a:cs typeface="+mn-cs"/>
              </a:rPr>
              <a:t>to teach, instruct, manage, supervise, advise, counsel, oversee, grade, coach, train, treat, or evaluate in any way.”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rimson Roman" charset="0"/>
                <a:ea typeface="+mn-ea"/>
                <a:cs typeface="+mn-cs"/>
              </a:rPr>
              <a:t>The University prohibits consensual dating, intimate, romantic, and/or sexual relationships </a:t>
            </a:r>
            <a:r>
              <a:rPr kumimoji="0" lang="en-US" sz="1700" b="1" i="0" u="none" strike="noStrike" kern="1200" cap="none" spc="0" normalizeH="0" baseline="0" noProof="0">
                <a:ln>
                  <a:noFill/>
                </a:ln>
                <a:solidFill>
                  <a:srgbClr val="C00000"/>
                </a:solidFill>
                <a:effectLst/>
                <a:uLnTx/>
                <a:uFillTx/>
                <a:latin typeface="Crimson Roman" charset="0"/>
                <a:ea typeface="+mn-ea"/>
                <a:cs typeface="+mn-cs"/>
              </a:rPr>
              <a:t>between faculty and undergraduate students</a:t>
            </a:r>
            <a:r>
              <a:rPr kumimoji="0" lang="en-US" sz="1700" b="0" i="0" u="none" strike="noStrike" kern="1200" cap="none" spc="0" normalizeH="0" baseline="0" noProof="0">
                <a:ln>
                  <a:noFill/>
                </a:ln>
                <a:solidFill>
                  <a:prstClr val="black"/>
                </a:solidFill>
                <a:effectLst/>
                <a:uLnTx/>
                <a:uFillTx/>
                <a:latin typeface="Crimson Roman"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rimson Roman" charset="0"/>
                <a:ea typeface="+mn-ea"/>
                <a:cs typeface="+mn-cs"/>
              </a:rPr>
              <a:t>The University prohibits consensual dating, intimate, romantic, and/or sexual relationships </a:t>
            </a:r>
            <a:r>
              <a:rPr kumimoji="0" lang="en-US" sz="1700" b="1" i="0" u="none" strike="noStrike" kern="1200" cap="none" spc="0" normalizeH="0" baseline="0" noProof="0">
                <a:ln>
                  <a:noFill/>
                </a:ln>
                <a:solidFill>
                  <a:srgbClr val="C00000"/>
                </a:solidFill>
                <a:effectLst/>
                <a:uLnTx/>
                <a:uFillTx/>
                <a:latin typeface="Crimson Roman" charset="0"/>
                <a:ea typeface="+mn-ea"/>
                <a:cs typeface="+mn-cs"/>
              </a:rPr>
              <a:t>between coaches and undergraduate students</a:t>
            </a:r>
            <a:r>
              <a:rPr kumimoji="0" lang="en-US" sz="1700" b="0" i="0" u="none" strike="noStrike" kern="1200" cap="none" spc="0" normalizeH="0" baseline="0" noProof="0">
                <a:ln>
                  <a:noFill/>
                </a:ln>
                <a:solidFill>
                  <a:prstClr val="black"/>
                </a:solidFill>
                <a:effectLst/>
                <a:uLnTx/>
                <a:uFillTx/>
                <a:latin typeface="Crimson Roman" charset="0"/>
                <a:ea typeface="+mn-ea"/>
                <a:cs typeface="+mn-cs"/>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265970"/>
            <a:ext cx="3040001" cy="4556442"/>
          </a:xfrm>
          <a:prstGeom prst="rect">
            <a:avLst/>
          </a:prstGeom>
        </p:spPr>
      </p:pic>
      <p:sp>
        <p:nvSpPr>
          <p:cNvPr id="7" name="Rectangle 6">
            <a:extLst>
              <a:ext uri="{FF2B5EF4-FFF2-40B4-BE49-F238E27FC236}">
                <a16:creationId xmlns:a16="http://schemas.microsoft.com/office/drawing/2014/main" id="{AD76C6E8-6E59-4D04-9124-0539B3001CC0}"/>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846A9928-28E6-4089-91D7-66CD76D406DC}"/>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5" descr="UHsecondary-white.eps">
            <a:extLst>
              <a:ext uri="{FF2B5EF4-FFF2-40B4-BE49-F238E27FC236}">
                <a16:creationId xmlns:a16="http://schemas.microsoft.com/office/drawing/2014/main" id="{8E25E0C1-722C-4A04-ABAD-4A87C5BA93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54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76C6E8-6E59-4D04-9124-0539B3001CC0}"/>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a:extLst>
              <a:ext uri="{FF2B5EF4-FFF2-40B4-BE49-F238E27FC236}">
                <a16:creationId xmlns:a16="http://schemas.microsoft.com/office/drawing/2014/main" id="{846A9928-28E6-4089-91D7-66CD76D406DC}"/>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pic>
        <p:nvPicPr>
          <p:cNvPr id="11268" name="Picture 5" descr="UHsecondary-white.eps">
            <a:extLst>
              <a:ext uri="{FF2B5EF4-FFF2-40B4-BE49-F238E27FC236}">
                <a16:creationId xmlns:a16="http://schemas.microsoft.com/office/drawing/2014/main" id="{8E25E0C1-722C-4A04-ABAD-4A87C5BA93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Title 3">
            <a:extLst>
              <a:ext uri="{FF2B5EF4-FFF2-40B4-BE49-F238E27FC236}">
                <a16:creationId xmlns:a16="http://schemas.microsoft.com/office/drawing/2014/main" id="{554C86CA-93A4-42D1-BDCA-97E26B61DD41}"/>
              </a:ext>
            </a:extLst>
          </p:cNvPr>
          <p:cNvSpPr>
            <a:spLocks noGrp="1"/>
          </p:cNvSpPr>
          <p:nvPr>
            <p:ph type="title"/>
          </p:nvPr>
        </p:nvSpPr>
        <p:spPr>
          <a:xfrm>
            <a:off x="457200" y="58738"/>
            <a:ext cx="8229600" cy="1143000"/>
          </a:xfrm>
        </p:spPr>
        <p:txBody>
          <a:bodyPr/>
          <a:lstStyle/>
          <a:p>
            <a:r>
              <a:rPr lang="en-US" altLang="en-US" b="1">
                <a:latin typeface="Crimson Roman" charset="0"/>
              </a:rPr>
              <a:t>Creating a Good Environment</a:t>
            </a:r>
            <a:endParaRPr lang="en-US" altLang="en-US" sz="2800">
              <a:latin typeface="Crimson Roman" charset="0"/>
            </a:endParaRPr>
          </a:p>
        </p:txBody>
      </p:sp>
      <p:sp>
        <p:nvSpPr>
          <p:cNvPr id="11270" name="Content Placeholder 4">
            <a:extLst>
              <a:ext uri="{FF2B5EF4-FFF2-40B4-BE49-F238E27FC236}">
                <a16:creationId xmlns:a16="http://schemas.microsoft.com/office/drawing/2014/main" id="{CE4276FE-F2E6-4E4C-9D6B-316422B2061A}"/>
              </a:ext>
            </a:extLst>
          </p:cNvPr>
          <p:cNvSpPr>
            <a:spLocks noGrp="1"/>
          </p:cNvSpPr>
          <p:nvPr>
            <p:ph idx="1"/>
          </p:nvPr>
        </p:nvSpPr>
        <p:spPr>
          <a:xfrm>
            <a:off x="4023360" y="1260475"/>
            <a:ext cx="5004753" cy="4828372"/>
          </a:xfrm>
        </p:spPr>
        <p:txBody>
          <a:bodyPr/>
          <a:lstStyle/>
          <a:p>
            <a:pPr marL="0" indent="0" algn="ctr">
              <a:buNone/>
            </a:pPr>
            <a:r>
              <a:rPr lang="en-US" altLang="en-US" sz="2000" b="1" dirty="0">
                <a:solidFill>
                  <a:srgbClr val="C3092B"/>
                </a:solidFill>
                <a:latin typeface="Crimson Roman" charset="0"/>
              </a:rPr>
              <a:t>Everyone MUST take reports of sexual harassment seriously</a:t>
            </a:r>
          </a:p>
          <a:p>
            <a:pPr lvl="1"/>
            <a:r>
              <a:rPr lang="en-US" altLang="en-US" sz="1900" dirty="0">
                <a:latin typeface="Crimson Roman" charset="0"/>
              </a:rPr>
              <a:t>Encourage reporting</a:t>
            </a:r>
          </a:p>
          <a:p>
            <a:r>
              <a:rPr lang="en-US" altLang="en-US" sz="1900" b="1" dirty="0">
                <a:latin typeface="Crimson Roman" charset="0"/>
              </a:rPr>
              <a:t>Never assume behavior is accepted</a:t>
            </a:r>
          </a:p>
          <a:p>
            <a:pPr lvl="1"/>
            <a:r>
              <a:rPr lang="en-US" altLang="en-US" sz="1900" dirty="0">
                <a:latin typeface="Crimson Roman" charset="0"/>
              </a:rPr>
              <a:t>Just because people are laughing doesn’t mean the comment or joke is appropriate</a:t>
            </a:r>
          </a:p>
          <a:p>
            <a:pPr lvl="1"/>
            <a:r>
              <a:rPr lang="en-US" altLang="en-US" sz="1900" dirty="0">
                <a:latin typeface="Crimson Roman" charset="0"/>
              </a:rPr>
              <a:t>Don’t assume everyone appreciates your sense of humor</a:t>
            </a:r>
          </a:p>
          <a:p>
            <a:r>
              <a:rPr lang="en-US" altLang="en-US" sz="1900" b="1" dirty="0">
                <a:solidFill>
                  <a:srgbClr val="000000"/>
                </a:solidFill>
                <a:latin typeface="Crimson Roman" charset="0"/>
              </a:rPr>
              <a:t>Be a good bystander-bystander intervention</a:t>
            </a:r>
          </a:p>
          <a:p>
            <a:pPr lvl="1"/>
            <a:r>
              <a:rPr lang="en-US" altLang="en-US" sz="1900" dirty="0">
                <a:solidFill>
                  <a:srgbClr val="000000"/>
                </a:solidFill>
                <a:latin typeface="Crimson Roman" charset="0"/>
              </a:rPr>
              <a:t>Directly address; delegate or diffuse</a:t>
            </a:r>
          </a:p>
          <a:p>
            <a:r>
              <a:rPr lang="en-US" altLang="en-US" sz="1900" dirty="0">
                <a:latin typeface="Crimson Roman" charset="0"/>
              </a:rPr>
              <a:t>Do not retaliate!</a:t>
            </a:r>
          </a:p>
          <a:p>
            <a:endParaRPr lang="en-US" altLang="en-US" sz="2000" dirty="0">
              <a:latin typeface="Crimson Roman" charset="0"/>
            </a:endParaRPr>
          </a:p>
        </p:txBody>
      </p:sp>
      <p:pic>
        <p:nvPicPr>
          <p:cNvPr id="11271" name="Picture 5">
            <a:extLst>
              <a:ext uri="{FF2B5EF4-FFF2-40B4-BE49-F238E27FC236}">
                <a16:creationId xmlns:a16="http://schemas.microsoft.com/office/drawing/2014/main" id="{BF2BEF27-5FAF-45B8-8C1A-236F679870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17638"/>
            <a:ext cx="2968625" cy="444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66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8196" name="Picture 5" descr="UHsecondary-whit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3"/>
          <p:cNvSpPr>
            <a:spLocks noGrp="1"/>
          </p:cNvSpPr>
          <p:nvPr>
            <p:ph type="title"/>
          </p:nvPr>
        </p:nvSpPr>
        <p:spPr>
          <a:xfrm>
            <a:off x="457200" y="390418"/>
            <a:ext cx="8229600" cy="1143000"/>
          </a:xfrm>
        </p:spPr>
        <p:txBody>
          <a:bodyPr/>
          <a:lstStyle/>
          <a:p>
            <a:r>
              <a:rPr lang="en-US" sz="3600" b="1" dirty="0">
                <a:solidFill>
                  <a:srgbClr val="C00000"/>
                </a:solidFill>
                <a:latin typeface="Crimson Roman" charset="0"/>
              </a:rPr>
              <a:t>Set Expectations for </a:t>
            </a:r>
            <a:br>
              <a:rPr lang="en-US" sz="3600" b="1" dirty="0">
                <a:solidFill>
                  <a:srgbClr val="C00000"/>
                </a:solidFill>
                <a:latin typeface="Crimson Roman" charset="0"/>
              </a:rPr>
            </a:br>
            <a:r>
              <a:rPr lang="en-US" sz="3600" b="1" dirty="0">
                <a:solidFill>
                  <a:srgbClr val="C00000"/>
                </a:solidFill>
                <a:latin typeface="Crimson Roman" charset="0"/>
              </a:rPr>
              <a:t>Acceptable Conduct</a:t>
            </a:r>
          </a:p>
        </p:txBody>
      </p:sp>
      <p:sp>
        <p:nvSpPr>
          <p:cNvPr id="8198" name="Content Placeholder 4"/>
          <p:cNvSpPr>
            <a:spLocks noGrp="1"/>
          </p:cNvSpPr>
          <p:nvPr>
            <p:ph idx="1"/>
          </p:nvPr>
        </p:nvSpPr>
        <p:spPr>
          <a:xfrm>
            <a:off x="460200" y="1712501"/>
            <a:ext cx="8399822" cy="3914922"/>
          </a:xfrm>
        </p:spPr>
        <p:txBody>
          <a:bodyPr/>
          <a:lstStyle/>
          <a:p>
            <a:pPr marL="0" indent="0">
              <a:buNone/>
            </a:pPr>
            <a:r>
              <a:rPr lang="en-US" sz="2200" b="1" dirty="0">
                <a:ea typeface="+mn-lt"/>
                <a:cs typeface="+mn-lt"/>
              </a:rPr>
              <a:t>Protect and promote the pursuit of the following goals :</a:t>
            </a:r>
            <a:endParaRPr lang="en-US" sz="2200" dirty="0">
              <a:ea typeface="+mn-lt"/>
              <a:cs typeface="+mn-lt"/>
            </a:endParaRPr>
          </a:p>
          <a:p>
            <a:r>
              <a:rPr lang="en-US" sz="2200" dirty="0">
                <a:ea typeface="+mn-lt"/>
                <a:cs typeface="+mn-lt"/>
              </a:rPr>
              <a:t>The opportunity for other students to attain their educational objectives,</a:t>
            </a:r>
            <a:endParaRPr lang="en-US" sz="2200" dirty="0">
              <a:cs typeface="+mn-lt"/>
            </a:endParaRPr>
          </a:p>
          <a:p>
            <a:r>
              <a:rPr lang="en-US" sz="2200" dirty="0">
                <a:ea typeface="+mn-lt"/>
                <a:cs typeface="+mn-lt"/>
              </a:rPr>
              <a:t>The creation and maintenance of an intellectual and educational atmosphere throughout the University platforms, and</a:t>
            </a:r>
            <a:endParaRPr lang="en-US" sz="2200" dirty="0">
              <a:cs typeface="+mn-lt"/>
            </a:endParaRPr>
          </a:p>
          <a:p>
            <a:r>
              <a:rPr lang="en-US" sz="2200" dirty="0">
                <a:ea typeface="+mn-lt"/>
                <a:cs typeface="+mn-lt"/>
              </a:rPr>
              <a:t>The protection of the health, safety, welfare, property, and human rights  of all members of the University. </a:t>
            </a:r>
            <a:endParaRPr lang="en-US" sz="2200" dirty="0"/>
          </a:p>
          <a:p>
            <a:endParaRPr lang="en-US" sz="2200" dirty="0">
              <a:ea typeface="+mn-lt"/>
              <a:cs typeface="+mn-lt"/>
            </a:endParaRPr>
          </a:p>
          <a:p>
            <a:pPr marL="0" indent="0">
              <a:buNone/>
            </a:pPr>
            <a:r>
              <a:rPr lang="en-US" sz="2200" dirty="0">
                <a:ea typeface="+mn-lt"/>
                <a:cs typeface="+mn-lt"/>
              </a:rPr>
              <a:t>Refer to Student Conduct and Community Standards for processes</a:t>
            </a:r>
            <a:endParaRPr lang="en-US" sz="2200" dirty="0"/>
          </a:p>
          <a:p>
            <a:pPr marL="0" indent="0">
              <a:buNone/>
            </a:pPr>
            <a:r>
              <a:rPr lang="en-US" sz="2200" dirty="0">
                <a:ea typeface="+mn-lt"/>
                <a:cs typeface="+mn-lt"/>
                <a:hlinkClick r:id="rId4"/>
              </a:rPr>
              <a:t>https://uh.edu/dos/_files/student-code-of-conduct-2019-2020.pdf</a:t>
            </a:r>
            <a:endParaRPr lang="en-US" sz="2200" dirty="0"/>
          </a:p>
        </p:txBody>
      </p:sp>
    </p:spTree>
    <p:extLst>
      <p:ext uri="{BB962C8B-B14F-4D97-AF65-F5344CB8AC3E}">
        <p14:creationId xmlns:p14="http://schemas.microsoft.com/office/powerpoint/2010/main" val="345650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60167F6-02B5-42F1-A1CD-437C2593CB88}"/>
              </a:ext>
            </a:extLst>
          </p:cNvPr>
          <p:cNvSpPr>
            <a:spLocks noGrp="1"/>
          </p:cNvSpPr>
          <p:nvPr>
            <p:ph type="ctrTitle"/>
          </p:nvPr>
        </p:nvSpPr>
        <p:spPr>
          <a:xfrm>
            <a:off x="-877177" y="245570"/>
            <a:ext cx="9584559" cy="1024430"/>
          </a:xfrm>
        </p:spPr>
        <p:txBody>
          <a:bodyPr/>
          <a:lstStyle/>
          <a:p>
            <a:pPr algn="r"/>
            <a:r>
              <a:rPr lang="en-US" b="1">
                <a:ea typeface="+mj-lt"/>
                <a:cs typeface="+mj-lt"/>
              </a:rPr>
              <a:t>Navigating Your Role as a TA/Mentor</a:t>
            </a:r>
            <a:endParaRPr lang="en-US"/>
          </a:p>
        </p:txBody>
      </p:sp>
      <p:sp>
        <p:nvSpPr>
          <p:cNvPr id="3" name="Rectangle 2">
            <a:extLst>
              <a:ext uri="{FF2B5EF4-FFF2-40B4-BE49-F238E27FC236}">
                <a16:creationId xmlns:a16="http://schemas.microsoft.com/office/drawing/2014/main" id="{F5872682-CF25-4F4D-9F0C-8841C49DED02}"/>
              </a:ext>
            </a:extLst>
          </p:cNvPr>
          <p:cNvSpPr/>
          <p:nvPr/>
        </p:nvSpPr>
        <p:spPr>
          <a:xfrm>
            <a:off x="0" y="604361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335CC63-B440-475E-91CD-6B9C5232B0D9}"/>
              </a:ext>
            </a:extLst>
          </p:cNvPr>
          <p:cNvSpPr/>
          <p:nvPr/>
        </p:nvSpPr>
        <p:spPr>
          <a:xfrm>
            <a:off x="0" y="522922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084A91BC-6C4E-4079-8708-705F7AA74A62}"/>
              </a:ext>
            </a:extLst>
          </p:cNvPr>
          <p:cNvSpPr/>
          <p:nvPr/>
        </p:nvSpPr>
        <p:spPr>
          <a:xfrm>
            <a:off x="0" y="4414838"/>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1CF74B2D-A27B-4999-8F3C-AEC9C0104AB7}"/>
              </a:ext>
            </a:extLst>
          </p:cNvPr>
          <p:cNvSpPr/>
          <p:nvPr/>
        </p:nvSpPr>
        <p:spPr>
          <a:xfrm>
            <a:off x="0" y="3600450"/>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D4ADB31D-2AE0-45C9-81C4-73B55ADF9BDB}"/>
              </a:ext>
            </a:extLst>
          </p:cNvPr>
          <p:cNvSpPr/>
          <p:nvPr/>
        </p:nvSpPr>
        <p:spPr>
          <a:xfrm>
            <a:off x="0" y="278606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664ADAC1-E81A-4ACA-A29F-1707664FABCD}"/>
              </a:ext>
            </a:extLst>
          </p:cNvPr>
          <p:cNvSpPr/>
          <p:nvPr/>
        </p:nvSpPr>
        <p:spPr>
          <a:xfrm>
            <a:off x="0" y="197167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Rectangle 17">
            <a:extLst>
              <a:ext uri="{FF2B5EF4-FFF2-40B4-BE49-F238E27FC236}">
                <a16:creationId xmlns:a16="http://schemas.microsoft.com/office/drawing/2014/main" id="{BA3A4D33-44AD-4182-B738-8768F11C4F56}"/>
              </a:ext>
            </a:extLst>
          </p:cNvPr>
          <p:cNvSpPr/>
          <p:nvPr/>
        </p:nvSpPr>
        <p:spPr>
          <a:xfrm>
            <a:off x="0" y="1155700"/>
            <a:ext cx="2043113" cy="815975"/>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A060D4AC-E2A6-49B3-8144-8FFA1197EB96}"/>
              </a:ext>
            </a:extLst>
          </p:cNvPr>
          <p:cNvSpPr/>
          <p:nvPr/>
        </p:nvSpPr>
        <p:spPr>
          <a:xfrm>
            <a:off x="0" y="-47307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Title 1">
            <a:extLst>
              <a:ext uri="{FF2B5EF4-FFF2-40B4-BE49-F238E27FC236}">
                <a16:creationId xmlns:a16="http://schemas.microsoft.com/office/drawing/2014/main" id="{99777ECA-F02D-41F6-81B9-238ADDDE48EE}"/>
              </a:ext>
            </a:extLst>
          </p:cNvPr>
          <p:cNvSpPr txBox="1">
            <a:spLocks/>
          </p:cNvSpPr>
          <p:nvPr/>
        </p:nvSpPr>
        <p:spPr bwMode="auto">
          <a:xfrm>
            <a:off x="2175845" y="1563687"/>
            <a:ext cx="7100888" cy="189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514350" indent="-514350" algn="l" eaLnBrk="1" hangingPunct="1">
              <a:buAutoNum type="arabicPeriod"/>
            </a:pPr>
            <a:r>
              <a:rPr lang="en-US" altLang="en-US" sz="2800" dirty="0">
                <a:latin typeface="Crimson Roman"/>
                <a:ea typeface="MS PGothic"/>
              </a:rPr>
              <a:t>Understand UH policies and procedures </a:t>
            </a:r>
            <a:endParaRPr lang="en-US" altLang="en-US" sz="2800" dirty="0">
              <a:latin typeface="Trajan Pro" charset="0"/>
            </a:endParaRPr>
          </a:p>
          <a:p>
            <a:pPr marL="514350" indent="-514350" algn="l">
              <a:buFontTx/>
              <a:buAutoNum type="arabicPeriod"/>
            </a:pPr>
            <a:r>
              <a:rPr lang="en-US" altLang="en-US" sz="2800" dirty="0">
                <a:latin typeface="Crimson Roman"/>
                <a:ea typeface="MS PGothic"/>
              </a:rPr>
              <a:t>Review appropriate professional responses </a:t>
            </a:r>
          </a:p>
          <a:p>
            <a:pPr marL="514350" indent="-514350" algn="l">
              <a:buAutoNum type="arabicPeriod"/>
            </a:pPr>
            <a:r>
              <a:rPr lang="en-US" altLang="en-US" sz="2800" dirty="0">
                <a:latin typeface="Crimson Roman"/>
                <a:ea typeface="MS PGothic"/>
              </a:rPr>
              <a:t>Equip you with resources</a:t>
            </a:r>
          </a:p>
          <a:p>
            <a:pPr algn="l"/>
            <a:endParaRPr lang="en-US" altLang="en-US" sz="2800" dirty="0">
              <a:latin typeface="Trajan Pro" charset="0"/>
            </a:endParaRPr>
          </a:p>
          <a:p>
            <a:pPr algn="l"/>
            <a:r>
              <a:rPr lang="en-US" altLang="en-US" sz="2800" dirty="0">
                <a:latin typeface="Crimson Roman"/>
                <a:ea typeface="MS PGothic"/>
              </a:rPr>
              <a:t>CREATE A POSITIVE LEARNING ENVIRONMENT</a:t>
            </a:r>
            <a:br>
              <a:rPr lang="en-US" altLang="en-US" sz="2000" dirty="0">
                <a:latin typeface="Crimson Roman" charset="0"/>
              </a:rPr>
            </a:br>
            <a:endParaRPr lang="en-US" altLang="en-US" sz="2000" dirty="0">
              <a:latin typeface="Trajan Pro" charset="0"/>
            </a:endParaRPr>
          </a:p>
        </p:txBody>
      </p:sp>
      <p:pic>
        <p:nvPicPr>
          <p:cNvPr id="7" name="Picture 7" descr="A tree in the middle of the street&#10;&#10;Description automatically generated">
            <a:extLst>
              <a:ext uri="{FF2B5EF4-FFF2-40B4-BE49-F238E27FC236}">
                <a16:creationId xmlns:a16="http://schemas.microsoft.com/office/drawing/2014/main" id="{341D9EBF-DDC8-4C14-B413-C9A5E04BF708}"/>
              </a:ext>
            </a:extLst>
          </p:cNvPr>
          <p:cNvPicPr>
            <a:picLocks noChangeAspect="1"/>
          </p:cNvPicPr>
          <p:nvPr/>
        </p:nvPicPr>
        <p:blipFill>
          <a:blip r:embed="rId2"/>
          <a:stretch>
            <a:fillRect/>
          </a:stretch>
        </p:blipFill>
        <p:spPr>
          <a:xfrm>
            <a:off x="3382100" y="3635390"/>
            <a:ext cx="4688378" cy="2998764"/>
          </a:xfrm>
          <a:prstGeom prst="rect">
            <a:avLst/>
          </a:prstGeom>
        </p:spPr>
      </p:pic>
    </p:spTree>
    <p:extLst>
      <p:ext uri="{BB962C8B-B14F-4D97-AF65-F5344CB8AC3E}">
        <p14:creationId xmlns:p14="http://schemas.microsoft.com/office/powerpoint/2010/main" val="245720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4A1B994-732D-459B-B830-82A2F2639B9B}"/>
              </a:ext>
            </a:extLst>
          </p:cNvPr>
          <p:cNvSpPr>
            <a:spLocks noGrp="1"/>
          </p:cNvSpPr>
          <p:nvPr>
            <p:ph type="title"/>
          </p:nvPr>
        </p:nvSpPr>
        <p:spPr>
          <a:xfrm>
            <a:off x="457200" y="274638"/>
            <a:ext cx="8229600" cy="778597"/>
          </a:xfrm>
        </p:spPr>
        <p:txBody>
          <a:bodyPr>
            <a:normAutofit/>
          </a:bodyPr>
          <a:lstStyle/>
          <a:p>
            <a:r>
              <a:rPr lang="en-US" altLang="en-US" sz="4000" b="1" dirty="0">
                <a:latin typeface="Crimson Roman" charset="0"/>
              </a:rPr>
              <a:t>Avoid…</a:t>
            </a:r>
            <a:endParaRPr lang="en-US" altLang="en-US" sz="4000" b="1" dirty="0"/>
          </a:p>
        </p:txBody>
      </p:sp>
      <p:sp>
        <p:nvSpPr>
          <p:cNvPr id="4100" name="Content Placeholder 3">
            <a:extLst>
              <a:ext uri="{FF2B5EF4-FFF2-40B4-BE49-F238E27FC236}">
                <a16:creationId xmlns:a16="http://schemas.microsoft.com/office/drawing/2014/main" id="{1806925D-DC9F-4AB4-BB4A-0FB8601CC5D2}"/>
              </a:ext>
            </a:extLst>
          </p:cNvPr>
          <p:cNvSpPr>
            <a:spLocks noGrp="1"/>
          </p:cNvSpPr>
          <p:nvPr>
            <p:ph sz="half" idx="2"/>
          </p:nvPr>
        </p:nvSpPr>
        <p:spPr>
          <a:xfrm>
            <a:off x="239713" y="1014385"/>
            <a:ext cx="8904287" cy="4553527"/>
          </a:xfrm>
        </p:spPr>
        <p:txBody>
          <a:bodyPr>
            <a:noAutofit/>
          </a:bodyPr>
          <a:lstStyle/>
          <a:p>
            <a:r>
              <a:rPr lang="en-US" sz="2400" b="1" dirty="0">
                <a:latin typeface="Corbel Light" panose="020B0303020204020204" pitchFamily="34" charset="0"/>
                <a:cs typeface="Arial" panose="020B0604020202020204" pitchFamily="34" charset="0"/>
              </a:rPr>
              <a:t>Making the class harder than it should be, even if you have the power to do so.</a:t>
            </a:r>
          </a:p>
          <a:p>
            <a:r>
              <a:rPr lang="en-US" sz="2400" b="1" dirty="0">
                <a:latin typeface="Corbel Light" panose="020B0303020204020204" pitchFamily="34" charset="0"/>
                <a:cs typeface="Arial" panose="020B0604020202020204" pitchFamily="34" charset="0"/>
              </a:rPr>
              <a:t>Ignoring preferred pronouns if you are aware of the existence of such. (she, they, or he may be displayed behind a students name to indicate preferred pronoun)</a:t>
            </a:r>
          </a:p>
          <a:p>
            <a:r>
              <a:rPr lang="en-US" sz="2400" b="1" dirty="0">
                <a:latin typeface="Corbel Light" panose="020B0303020204020204" pitchFamily="34" charset="0"/>
                <a:cs typeface="Arial" panose="020B0604020202020204" pitchFamily="34" charset="0"/>
              </a:rPr>
              <a:t>Treating individuals less favorably because of their membership in a protected class (i.e. gender or psychological/physical disability).</a:t>
            </a:r>
          </a:p>
          <a:p>
            <a:r>
              <a:rPr lang="en-US" sz="2400" b="1" dirty="0">
                <a:latin typeface="Corbel Light" panose="020B0303020204020204" pitchFamily="34" charset="0"/>
                <a:cs typeface="Arial" panose="020B0604020202020204" pitchFamily="34" charset="0"/>
              </a:rPr>
              <a:t>An outward impression that coding or tech is a “nerd industry” where only certain people can be successful. </a:t>
            </a:r>
          </a:p>
          <a:p>
            <a:r>
              <a:rPr lang="en-US" sz="2400" b="1" dirty="0">
                <a:latin typeface="Corbel Light" panose="020B0303020204020204" pitchFamily="34" charset="0"/>
                <a:cs typeface="Arial" panose="020B0604020202020204" pitchFamily="34" charset="0"/>
              </a:rPr>
              <a:t>Giving off the impression that only certain classes of individuals can be successful in the technological industry.</a:t>
            </a:r>
            <a:endParaRPr lang="en-US" sz="2400" dirty="0"/>
          </a:p>
          <a:p>
            <a:pPr marL="177800" lvl="0" indent="-177800" defTabSz="457200" eaLnBrk="0" fontAlgn="base" hangingPunct="0">
              <a:spcAft>
                <a:spcPct val="0"/>
              </a:spcAft>
            </a:pPr>
            <a:endParaRPr lang="en-US" altLang="en-US" sz="2000" dirty="0">
              <a:solidFill>
                <a:prstClr val="black"/>
              </a:solidFill>
              <a:latin typeface="Crimson Roman" charset="0"/>
              <a:ea typeface="MS PGothic" panose="020B0600070205080204" pitchFamily="34" charset="-128"/>
            </a:endParaRPr>
          </a:p>
        </p:txBody>
      </p:sp>
      <p:sp>
        <p:nvSpPr>
          <p:cNvPr id="8" name="Rectangle 7">
            <a:extLst>
              <a:ext uri="{FF2B5EF4-FFF2-40B4-BE49-F238E27FC236}">
                <a16:creationId xmlns:a16="http://schemas.microsoft.com/office/drawing/2014/main" id="{68D17158-AB1A-4448-AABB-850A9425FC89}"/>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9" name="Rectangle 8">
            <a:extLst>
              <a:ext uri="{FF2B5EF4-FFF2-40B4-BE49-F238E27FC236}">
                <a16:creationId xmlns:a16="http://schemas.microsoft.com/office/drawing/2014/main" id="{B4144762-429C-4D2B-A638-ECE29F5BD6A4}"/>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pic>
        <p:nvPicPr>
          <p:cNvPr id="10" name="Picture 5" descr="UHsecondary-white.eps">
            <a:extLst>
              <a:ext uri="{FF2B5EF4-FFF2-40B4-BE49-F238E27FC236}">
                <a16:creationId xmlns:a16="http://schemas.microsoft.com/office/drawing/2014/main" id="{5307285D-8B6C-46A8-BE15-206E6416A8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98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F1AE-D478-417F-9F1E-1C721065F36C}"/>
              </a:ext>
            </a:extLst>
          </p:cNvPr>
          <p:cNvSpPr>
            <a:spLocks noGrp="1"/>
          </p:cNvSpPr>
          <p:nvPr>
            <p:ph type="title"/>
          </p:nvPr>
        </p:nvSpPr>
        <p:spPr>
          <a:xfrm>
            <a:off x="144319" y="204145"/>
            <a:ext cx="4646613" cy="1143000"/>
          </a:xfrm>
        </p:spPr>
        <p:txBody>
          <a:bodyPr/>
          <a:lstStyle/>
          <a:p>
            <a:r>
              <a:rPr lang="en-US" sz="3600" b="1" dirty="0">
                <a:solidFill>
                  <a:srgbClr val="C00000"/>
                </a:solidFill>
                <a:latin typeface="Crimson Roman" charset="0"/>
              </a:rPr>
              <a:t>What NOT to do</a:t>
            </a:r>
          </a:p>
        </p:txBody>
      </p:sp>
      <p:sp>
        <p:nvSpPr>
          <p:cNvPr id="3" name="Content Placeholder 2">
            <a:extLst>
              <a:ext uri="{FF2B5EF4-FFF2-40B4-BE49-F238E27FC236}">
                <a16:creationId xmlns:a16="http://schemas.microsoft.com/office/drawing/2014/main" id="{572AA137-8F76-4807-8592-C002CA3A7825}"/>
              </a:ext>
            </a:extLst>
          </p:cNvPr>
          <p:cNvSpPr>
            <a:spLocks noGrp="1"/>
          </p:cNvSpPr>
          <p:nvPr>
            <p:ph idx="1"/>
          </p:nvPr>
        </p:nvSpPr>
        <p:spPr>
          <a:xfrm>
            <a:off x="239713" y="1166018"/>
            <a:ext cx="4646613" cy="4525963"/>
          </a:xfrm>
        </p:spPr>
        <p:txBody>
          <a:bodyPr/>
          <a:lstStyle/>
          <a:p>
            <a:r>
              <a:rPr lang="en-US" sz="2400" b="1" dirty="0">
                <a:latin typeface="Corbel Light" panose="020B0303020204020204" pitchFamily="34" charset="0"/>
                <a:cs typeface="Arial" panose="020B0604020202020204" pitchFamily="34" charset="0"/>
              </a:rPr>
              <a:t>Do not speak with arrogance to students especially to students who are struggling. </a:t>
            </a:r>
          </a:p>
          <a:p>
            <a:r>
              <a:rPr lang="en-US" sz="2400" b="1" dirty="0">
                <a:latin typeface="Corbel Light" panose="020B0303020204020204" pitchFamily="34" charset="0"/>
                <a:cs typeface="Arial" panose="020B0604020202020204" pitchFamily="34" charset="0"/>
              </a:rPr>
              <a:t>Do not discourage students by saying  things like "this is easy, yeah you should be done with this by now" </a:t>
            </a:r>
          </a:p>
          <a:p>
            <a:r>
              <a:rPr lang="en-US" sz="2400" b="1" dirty="0">
                <a:latin typeface="Corbel Light" panose="020B0303020204020204" pitchFamily="34" charset="0"/>
                <a:cs typeface="Arial" panose="020B0604020202020204" pitchFamily="34" charset="0"/>
              </a:rPr>
              <a:t>Do not show surprise if the student does not know an essential skill (it is easy for students to pick up on condescendence and feel badly) </a:t>
            </a:r>
          </a:p>
        </p:txBody>
      </p:sp>
      <p:sp>
        <p:nvSpPr>
          <p:cNvPr id="4" name="Rectangle 3">
            <a:extLst>
              <a:ext uri="{FF2B5EF4-FFF2-40B4-BE49-F238E27FC236}">
                <a16:creationId xmlns:a16="http://schemas.microsoft.com/office/drawing/2014/main" id="{DC13CB06-9E31-44E4-86DD-7C987516CA42}"/>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5" name="Picture 5" descr="UHsecondary-white.eps">
            <a:extLst>
              <a:ext uri="{FF2B5EF4-FFF2-40B4-BE49-F238E27FC236}">
                <a16:creationId xmlns:a16="http://schemas.microsoft.com/office/drawing/2014/main" id="{E351E1F0-7798-4A77-B930-4BD5880B79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EEE0120-543E-1E48-A60E-841577B4D999}"/>
              </a:ext>
            </a:extLst>
          </p:cNvPr>
          <p:cNvSpPr txBox="1">
            <a:spLocks/>
          </p:cNvSpPr>
          <p:nvPr/>
        </p:nvSpPr>
        <p:spPr bwMode="auto">
          <a:xfrm>
            <a:off x="4497387" y="214312"/>
            <a:ext cx="46466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600" b="1" dirty="0">
                <a:solidFill>
                  <a:srgbClr val="C00000"/>
                </a:solidFill>
                <a:latin typeface="Crimson Roman" charset="0"/>
              </a:rPr>
              <a:t>What to do</a:t>
            </a:r>
          </a:p>
        </p:txBody>
      </p:sp>
      <p:sp>
        <p:nvSpPr>
          <p:cNvPr id="8" name="Content Placeholder 2">
            <a:extLst>
              <a:ext uri="{FF2B5EF4-FFF2-40B4-BE49-F238E27FC236}">
                <a16:creationId xmlns:a16="http://schemas.microsoft.com/office/drawing/2014/main" id="{86C51CB5-35BA-C145-8183-2146A83D746F}"/>
              </a:ext>
            </a:extLst>
          </p:cNvPr>
          <p:cNvSpPr txBox="1">
            <a:spLocks/>
          </p:cNvSpPr>
          <p:nvPr/>
        </p:nvSpPr>
        <p:spPr bwMode="auto">
          <a:xfrm>
            <a:off x="4695538" y="1166018"/>
            <a:ext cx="4353068"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latin typeface="Corbel Light" panose="020B0303020204020204" pitchFamily="34" charset="0"/>
                <a:cs typeface="Arial" panose="020B0604020202020204" pitchFamily="34" charset="0"/>
              </a:rPr>
              <a:t>Express empathy, say that subject matter can be difficult at times</a:t>
            </a:r>
          </a:p>
          <a:p>
            <a:r>
              <a:rPr lang="en-US" sz="2400" b="1" dirty="0">
                <a:latin typeface="Corbel Light" panose="020B0303020204020204" pitchFamily="34" charset="0"/>
                <a:cs typeface="Arial" panose="020B0604020202020204" pitchFamily="34" charset="0"/>
              </a:rPr>
              <a:t>Encourage students to do their best and to study the information they find difficult</a:t>
            </a:r>
          </a:p>
          <a:p>
            <a:pPr marL="0" indent="0">
              <a:buNone/>
            </a:pPr>
            <a:endParaRPr lang="en-US" sz="2400" b="1" dirty="0">
              <a:latin typeface="Corbel Light" panose="020B0303020204020204" pitchFamily="34" charset="0"/>
              <a:cs typeface="Arial" panose="020B0604020202020204" pitchFamily="34" charset="0"/>
            </a:endParaRPr>
          </a:p>
          <a:p>
            <a:r>
              <a:rPr lang="en-US" sz="2400" b="1" dirty="0">
                <a:latin typeface="Corbel Light" panose="020B0303020204020204" pitchFamily="34" charset="0"/>
                <a:cs typeface="Arial" panose="020B0604020202020204" pitchFamily="34" charset="0"/>
              </a:rPr>
              <a:t>Express to students the importance of learning essential skills, offer support, and suggest repetition</a:t>
            </a:r>
          </a:p>
        </p:txBody>
      </p:sp>
    </p:spTree>
    <p:extLst>
      <p:ext uri="{BB962C8B-B14F-4D97-AF65-F5344CB8AC3E}">
        <p14:creationId xmlns:p14="http://schemas.microsoft.com/office/powerpoint/2010/main" val="148606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F1AE-D478-417F-9F1E-1C721065F36C}"/>
              </a:ext>
            </a:extLst>
          </p:cNvPr>
          <p:cNvSpPr>
            <a:spLocks noGrp="1"/>
          </p:cNvSpPr>
          <p:nvPr>
            <p:ph type="title"/>
          </p:nvPr>
        </p:nvSpPr>
        <p:spPr>
          <a:xfrm>
            <a:off x="144319" y="204145"/>
            <a:ext cx="4646613" cy="1143000"/>
          </a:xfrm>
        </p:spPr>
        <p:txBody>
          <a:bodyPr/>
          <a:lstStyle/>
          <a:p>
            <a:r>
              <a:rPr lang="en-US" sz="3600" b="1" dirty="0">
                <a:solidFill>
                  <a:srgbClr val="C00000"/>
                </a:solidFill>
                <a:latin typeface="Crimson Roman" charset="0"/>
              </a:rPr>
              <a:t>What NOT to do</a:t>
            </a:r>
          </a:p>
        </p:txBody>
      </p:sp>
      <p:sp>
        <p:nvSpPr>
          <p:cNvPr id="3" name="Content Placeholder 2">
            <a:extLst>
              <a:ext uri="{FF2B5EF4-FFF2-40B4-BE49-F238E27FC236}">
                <a16:creationId xmlns:a16="http://schemas.microsoft.com/office/drawing/2014/main" id="{572AA137-8F76-4807-8592-C002CA3A7825}"/>
              </a:ext>
            </a:extLst>
          </p:cNvPr>
          <p:cNvSpPr>
            <a:spLocks noGrp="1"/>
          </p:cNvSpPr>
          <p:nvPr>
            <p:ph idx="1"/>
          </p:nvPr>
        </p:nvSpPr>
        <p:spPr>
          <a:xfrm>
            <a:off x="239713" y="1166018"/>
            <a:ext cx="4646613" cy="4525963"/>
          </a:xfrm>
        </p:spPr>
        <p:txBody>
          <a:bodyPr/>
          <a:lstStyle/>
          <a:p>
            <a:r>
              <a:rPr lang="en-US" sz="2400" b="1" dirty="0">
                <a:latin typeface="Corbel Light" panose="020B0303020204020204" pitchFamily="34" charset="0"/>
                <a:cs typeface="Arial" panose="020B0604020202020204" pitchFamily="34" charset="0"/>
              </a:rPr>
              <a:t>Do not follow a teaching method that promotes only getting the right answers</a:t>
            </a:r>
          </a:p>
          <a:p>
            <a:pPr marL="0" indent="0">
              <a:buNone/>
            </a:pPr>
            <a:endParaRPr lang="en-US" sz="2400" b="1" dirty="0">
              <a:latin typeface="Corbel Light" panose="020B0303020204020204" pitchFamily="34" charset="0"/>
              <a:cs typeface="Arial" panose="020B0604020202020204" pitchFamily="34" charset="0"/>
            </a:endParaRPr>
          </a:p>
          <a:p>
            <a:r>
              <a:rPr lang="en-US" sz="2400" b="1" dirty="0">
                <a:latin typeface="Corbel Light" panose="020B0303020204020204" pitchFamily="34" charset="0"/>
                <a:cs typeface="Arial" panose="020B0604020202020204" pitchFamily="34" charset="0"/>
              </a:rPr>
              <a:t>Do not offer help when you are truly busy</a:t>
            </a:r>
            <a:r>
              <a:rPr lang="en-US" sz="2400" b="1" dirty="0">
                <a:solidFill>
                  <a:prstClr val="black"/>
                </a:solidFill>
                <a:latin typeface="Corbel Light" panose="020B0303020204020204" pitchFamily="34" charset="0"/>
                <a:cs typeface="Arial" panose="020B0604020202020204" pitchFamily="34" charset="0"/>
              </a:rPr>
              <a:t>, thus unable to provide a student with undivided attention.</a:t>
            </a:r>
          </a:p>
          <a:p>
            <a:endParaRPr lang="en-US" sz="2400" dirty="0"/>
          </a:p>
        </p:txBody>
      </p:sp>
      <p:sp>
        <p:nvSpPr>
          <p:cNvPr id="4" name="Rectangle 3">
            <a:extLst>
              <a:ext uri="{FF2B5EF4-FFF2-40B4-BE49-F238E27FC236}">
                <a16:creationId xmlns:a16="http://schemas.microsoft.com/office/drawing/2014/main" id="{DC13CB06-9E31-44E4-86DD-7C987516CA42}"/>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5" name="Picture 5" descr="UHsecondary-white.eps">
            <a:extLst>
              <a:ext uri="{FF2B5EF4-FFF2-40B4-BE49-F238E27FC236}">
                <a16:creationId xmlns:a16="http://schemas.microsoft.com/office/drawing/2014/main" id="{E351E1F0-7798-4A77-B930-4BD5880B79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EEE0120-543E-1E48-A60E-841577B4D999}"/>
              </a:ext>
            </a:extLst>
          </p:cNvPr>
          <p:cNvSpPr txBox="1">
            <a:spLocks/>
          </p:cNvSpPr>
          <p:nvPr/>
        </p:nvSpPr>
        <p:spPr bwMode="auto">
          <a:xfrm>
            <a:off x="4497387" y="214312"/>
            <a:ext cx="46466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3600" b="1" dirty="0">
                <a:solidFill>
                  <a:srgbClr val="C00000"/>
                </a:solidFill>
                <a:latin typeface="Crimson Roman" charset="0"/>
              </a:rPr>
              <a:t>What to do</a:t>
            </a:r>
          </a:p>
        </p:txBody>
      </p:sp>
      <p:sp>
        <p:nvSpPr>
          <p:cNvPr id="8" name="Content Placeholder 2">
            <a:extLst>
              <a:ext uri="{FF2B5EF4-FFF2-40B4-BE49-F238E27FC236}">
                <a16:creationId xmlns:a16="http://schemas.microsoft.com/office/drawing/2014/main" id="{86C51CB5-35BA-C145-8183-2146A83D746F}"/>
              </a:ext>
            </a:extLst>
          </p:cNvPr>
          <p:cNvSpPr txBox="1">
            <a:spLocks/>
          </p:cNvSpPr>
          <p:nvPr/>
        </p:nvSpPr>
        <p:spPr bwMode="auto">
          <a:xfrm>
            <a:off x="4695538" y="1166018"/>
            <a:ext cx="4353068"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latin typeface="Corbel Light" panose="020B0303020204020204" pitchFamily="34" charset="0"/>
                <a:cs typeface="Arial" panose="020B0604020202020204" pitchFamily="34" charset="0"/>
              </a:rPr>
              <a:t>Teach in a way that fosters understanding concepts, testing (not teaching) is used to check knowledge</a:t>
            </a:r>
          </a:p>
          <a:p>
            <a:r>
              <a:rPr lang="en-US" sz="2400" b="1" dirty="0">
                <a:latin typeface="Corbel Light" panose="020B0303020204020204" pitchFamily="34" charset="0"/>
                <a:cs typeface="Arial" panose="020B0604020202020204" pitchFamily="34" charset="0"/>
              </a:rPr>
              <a:t>Stick with the office hours you set and update students if office hours need to change. If a student reaches out for help </a:t>
            </a:r>
            <a:r>
              <a:rPr lang="en-US" sz="2400" b="1" dirty="0">
                <a:solidFill>
                  <a:prstClr val="black"/>
                </a:solidFill>
                <a:latin typeface="Corbel Light" panose="020B0303020204020204" pitchFamily="34" charset="0"/>
                <a:cs typeface="Arial" panose="020B0604020202020204" pitchFamily="34" charset="0"/>
              </a:rPr>
              <a:t>inform them that you will assist them when you finish your current task</a:t>
            </a:r>
            <a:endParaRPr lang="en-US" sz="2400" b="1" dirty="0">
              <a:latin typeface="Corbel Light" panose="020B0303020204020204" pitchFamily="34" charset="0"/>
              <a:cs typeface="Arial" panose="020B0604020202020204" pitchFamily="34" charset="0"/>
            </a:endParaRPr>
          </a:p>
        </p:txBody>
      </p:sp>
    </p:spTree>
    <p:extLst>
      <p:ext uri="{BB962C8B-B14F-4D97-AF65-F5344CB8AC3E}">
        <p14:creationId xmlns:p14="http://schemas.microsoft.com/office/powerpoint/2010/main" val="3336798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1683-5016-470B-A516-76F432E9318A}"/>
              </a:ext>
            </a:extLst>
          </p:cNvPr>
          <p:cNvSpPr>
            <a:spLocks noGrp="1"/>
          </p:cNvSpPr>
          <p:nvPr>
            <p:ph type="title"/>
          </p:nvPr>
        </p:nvSpPr>
        <p:spPr>
          <a:xfrm>
            <a:off x="457200" y="274638"/>
            <a:ext cx="8229600" cy="698500"/>
          </a:xfrm>
        </p:spPr>
        <p:txBody>
          <a:bodyPr/>
          <a:lstStyle/>
          <a:p>
            <a:r>
              <a:rPr lang="en-US" sz="3200" b="1" dirty="0">
                <a:solidFill>
                  <a:srgbClr val="C00000"/>
                </a:solidFill>
                <a:latin typeface="Crimson Roman" charset="0"/>
              </a:rPr>
              <a:t>CREATE A POSITIVE LEARNING ENVIRONMENT</a:t>
            </a:r>
          </a:p>
        </p:txBody>
      </p:sp>
      <p:sp>
        <p:nvSpPr>
          <p:cNvPr id="3" name="Content Placeholder 2">
            <a:extLst>
              <a:ext uri="{FF2B5EF4-FFF2-40B4-BE49-F238E27FC236}">
                <a16:creationId xmlns:a16="http://schemas.microsoft.com/office/drawing/2014/main" id="{542066AF-78ED-45C6-B7B4-4A736005D45B}"/>
              </a:ext>
            </a:extLst>
          </p:cNvPr>
          <p:cNvSpPr>
            <a:spLocks noGrp="1"/>
          </p:cNvSpPr>
          <p:nvPr>
            <p:ph idx="1"/>
          </p:nvPr>
        </p:nvSpPr>
        <p:spPr>
          <a:xfrm>
            <a:off x="239713" y="973138"/>
            <a:ext cx="8738032" cy="4697413"/>
          </a:xfrm>
        </p:spPr>
        <p:txBody>
          <a:bodyPr/>
          <a:lstStyle/>
          <a:p>
            <a:r>
              <a:rPr lang="en-US" sz="2400" b="1" dirty="0">
                <a:latin typeface="Corbel Light" panose="020B0303020204020204" pitchFamily="34" charset="0"/>
                <a:cs typeface="Arial" panose="020B0604020202020204" pitchFamily="34" charset="0"/>
              </a:rPr>
              <a:t>Just an FYI we aren't going to be answering any more questions about Lab quiz, so don't text us on Teams </a:t>
            </a:r>
          </a:p>
          <a:p>
            <a:pPr marL="0" indent="0">
              <a:buNone/>
            </a:pPr>
            <a:r>
              <a:rPr lang="en-US" sz="2400" b="1" dirty="0">
                <a:solidFill>
                  <a:srgbClr val="C00000"/>
                </a:solidFill>
                <a:latin typeface="Corbel Light" panose="020B0303020204020204" pitchFamily="34" charset="0"/>
                <a:cs typeface="Arial" panose="020B0604020202020204" pitchFamily="34" charset="0"/>
              </a:rPr>
              <a:t>I’m getting a lot of questions that I cannot answer at the moment. Continue to submit your questions and I will address them at my earliest convenience.</a:t>
            </a:r>
          </a:p>
          <a:p>
            <a:r>
              <a:rPr lang="en-US" sz="2400" b="1" dirty="0">
                <a:latin typeface="Corbel Light" panose="020B0303020204020204" pitchFamily="34" charset="0"/>
                <a:cs typeface="Arial" panose="020B0604020202020204" pitchFamily="34" charset="0"/>
              </a:rPr>
              <a:t>don't test me on the disorganization bs guys we have been giving u guys extensions, if u want a fully structured course we can stop extending things and keep it as is</a:t>
            </a:r>
          </a:p>
          <a:p>
            <a:pPr marL="0" indent="0">
              <a:buNone/>
            </a:pPr>
            <a:r>
              <a:rPr lang="en-US" sz="2400" b="1" dirty="0">
                <a:solidFill>
                  <a:srgbClr val="C00000"/>
                </a:solidFill>
                <a:latin typeface="Corbel Light" panose="020B0303020204020204" pitchFamily="34" charset="0"/>
                <a:cs typeface="Arial" panose="020B0604020202020204" pitchFamily="34" charset="0"/>
              </a:rPr>
              <a:t>Thanks for the feedback. I’ll ask everyone for patience and flexibility in order to promote learning of the material for everyone</a:t>
            </a:r>
          </a:p>
          <a:p>
            <a:pPr marL="0" indent="0">
              <a:buNone/>
            </a:pPr>
            <a:endParaRPr lang="en-US" sz="1400" b="1" dirty="0">
              <a:solidFill>
                <a:srgbClr val="C00000"/>
              </a:solidFill>
              <a:latin typeface="Corbel Light" panose="020B0303020204020204" pitchFamily="34" charset="0"/>
              <a:cs typeface="Arial" panose="020B0604020202020204" pitchFamily="34" charset="0"/>
            </a:endParaRPr>
          </a:p>
          <a:p>
            <a:pPr lvl="0"/>
            <a:r>
              <a:rPr lang="en-US" sz="2400" strike="sngStrike" dirty="0">
                <a:solidFill>
                  <a:prstClr val="black"/>
                </a:solidFill>
                <a:latin typeface="Corbel Light" panose="020B0303020204020204" pitchFamily="34" charset="0"/>
                <a:cs typeface="Arial" panose="020B0604020202020204" pitchFamily="34" charset="0"/>
              </a:rPr>
              <a:t>Id be okay giving 1 or 2 grades but only here cause </a:t>
            </a:r>
            <a:r>
              <a:rPr lang="en-US" sz="2400" strike="sngStrike" dirty="0" err="1">
                <a:solidFill>
                  <a:prstClr val="black"/>
                </a:solidFill>
                <a:latin typeface="Corbel Light" panose="020B0303020204020204" pitchFamily="34" charset="0"/>
                <a:cs typeface="Arial" panose="020B0604020202020204" pitchFamily="34" charset="0"/>
              </a:rPr>
              <a:t>i</a:t>
            </a:r>
            <a:r>
              <a:rPr lang="en-US" sz="2400" strike="sngStrike" dirty="0">
                <a:solidFill>
                  <a:prstClr val="black"/>
                </a:solidFill>
                <a:latin typeface="Corbel Light" panose="020B0303020204020204" pitchFamily="34" charset="0"/>
                <a:cs typeface="Arial" panose="020B0604020202020204" pitchFamily="34" charset="0"/>
              </a:rPr>
              <a:t> actually enjoy watching u guys suffer </a:t>
            </a:r>
          </a:p>
          <a:p>
            <a:pPr marL="0" indent="0">
              <a:buNone/>
            </a:pPr>
            <a:endParaRPr lang="en-US" sz="2400" b="1" dirty="0">
              <a:solidFill>
                <a:srgbClr val="C00000"/>
              </a:solidFill>
              <a:latin typeface="Corbel Light" panose="020B03030202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C4CDECA-9337-4C41-BEC8-D67642D20893}"/>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5" name="Picture 5" descr="UHsecondary-white.eps">
            <a:extLst>
              <a:ext uri="{FF2B5EF4-FFF2-40B4-BE49-F238E27FC236}">
                <a16:creationId xmlns:a16="http://schemas.microsoft.com/office/drawing/2014/main" id="{0D035448-03AB-4366-97BC-5119E8CC1B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50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1683-5016-470B-A516-76F432E9318A}"/>
              </a:ext>
            </a:extLst>
          </p:cNvPr>
          <p:cNvSpPr>
            <a:spLocks noGrp="1"/>
          </p:cNvSpPr>
          <p:nvPr>
            <p:ph type="title"/>
          </p:nvPr>
        </p:nvSpPr>
        <p:spPr>
          <a:xfrm>
            <a:off x="457200" y="224763"/>
            <a:ext cx="8229600" cy="698500"/>
          </a:xfrm>
        </p:spPr>
        <p:txBody>
          <a:bodyPr/>
          <a:lstStyle/>
          <a:p>
            <a:r>
              <a:rPr lang="en-US" sz="3200" b="1" dirty="0">
                <a:solidFill>
                  <a:srgbClr val="C00000"/>
                </a:solidFill>
                <a:latin typeface="Crimson Roman" charset="0"/>
              </a:rPr>
              <a:t>CREATE A POSITIVE LEARNING ENVIRONMENT</a:t>
            </a:r>
          </a:p>
        </p:txBody>
      </p:sp>
      <p:sp>
        <p:nvSpPr>
          <p:cNvPr id="3" name="Content Placeholder 2">
            <a:extLst>
              <a:ext uri="{FF2B5EF4-FFF2-40B4-BE49-F238E27FC236}">
                <a16:creationId xmlns:a16="http://schemas.microsoft.com/office/drawing/2014/main" id="{542066AF-78ED-45C6-B7B4-4A736005D45B}"/>
              </a:ext>
            </a:extLst>
          </p:cNvPr>
          <p:cNvSpPr>
            <a:spLocks noGrp="1"/>
          </p:cNvSpPr>
          <p:nvPr>
            <p:ph idx="1"/>
          </p:nvPr>
        </p:nvSpPr>
        <p:spPr>
          <a:xfrm>
            <a:off x="239713" y="923263"/>
            <a:ext cx="8738032" cy="4800600"/>
          </a:xfrm>
        </p:spPr>
        <p:txBody>
          <a:bodyPr/>
          <a:lstStyle/>
          <a:p>
            <a:r>
              <a:rPr lang="en-US" sz="2400" b="1" dirty="0">
                <a:latin typeface="Corbel Light" panose="020B0303020204020204" pitchFamily="34" charset="0"/>
                <a:cs typeface="Arial" panose="020B0604020202020204" pitchFamily="34" charset="0"/>
              </a:rPr>
              <a:t>lmao honestly I </a:t>
            </a:r>
            <a:r>
              <a:rPr lang="en-US" sz="2400" b="1" dirty="0" err="1">
                <a:latin typeface="Corbel Light" panose="020B0303020204020204" pitchFamily="34" charset="0"/>
                <a:cs typeface="Arial" panose="020B0604020202020204" pitchFamily="34" charset="0"/>
              </a:rPr>
              <a:t>dont</a:t>
            </a:r>
            <a:r>
              <a:rPr lang="en-US" sz="2400" b="1" dirty="0">
                <a:latin typeface="Corbel Light" panose="020B0303020204020204" pitchFamily="34" charset="0"/>
                <a:cs typeface="Arial" panose="020B0604020202020204" pitchFamily="34" charset="0"/>
              </a:rPr>
              <a:t> get it when people say they're </a:t>
            </a:r>
            <a:r>
              <a:rPr lang="en-US" sz="2400" b="1" dirty="0" err="1">
                <a:latin typeface="Corbel Light" panose="020B0303020204020204" pitchFamily="34" charset="0"/>
                <a:cs typeface="Arial" panose="020B0604020202020204" pitchFamily="34" charset="0"/>
              </a:rPr>
              <a:t>gonna</a:t>
            </a:r>
            <a:r>
              <a:rPr lang="en-US" sz="2400" b="1" dirty="0">
                <a:latin typeface="Corbel Light" panose="020B0303020204020204" pitchFamily="34" charset="0"/>
                <a:cs typeface="Arial" panose="020B0604020202020204" pitchFamily="34" charset="0"/>
              </a:rPr>
              <a:t> drop a CS class. Like. Are you not a CS major or do you plan to be a semester behind for like ever? not to be rude or anything but </a:t>
            </a:r>
          </a:p>
          <a:p>
            <a:pPr marL="0" indent="0">
              <a:buNone/>
            </a:pPr>
            <a:r>
              <a:rPr lang="en-US" sz="2400" b="1" dirty="0">
                <a:solidFill>
                  <a:srgbClr val="C00000"/>
                </a:solidFill>
                <a:latin typeface="Corbel Light" panose="020B0303020204020204" pitchFamily="34" charset="0"/>
                <a:cs typeface="Arial" panose="020B0604020202020204" pitchFamily="34" charset="0"/>
              </a:rPr>
              <a:t>I’m sorry to hear that people are considering dropping the class, be sure to ask questions and make sure you have the time needed to understanding the material. Meet with your academic adviser before dropping any courses to discuss your options.</a:t>
            </a:r>
          </a:p>
          <a:p>
            <a:r>
              <a:rPr lang="en-US" sz="2400" b="1" dirty="0" err="1">
                <a:latin typeface="Corbel Light" panose="020B0303020204020204" pitchFamily="34" charset="0"/>
                <a:cs typeface="Arial" panose="020B0604020202020204" pitchFamily="34" charset="0"/>
              </a:rPr>
              <a:t>plz</a:t>
            </a:r>
            <a:r>
              <a:rPr lang="en-US" sz="2400" b="1" dirty="0">
                <a:latin typeface="Corbel Light" panose="020B0303020204020204" pitchFamily="34" charset="0"/>
                <a:cs typeface="Arial" panose="020B0604020202020204" pitchFamily="34" charset="0"/>
              </a:rPr>
              <a:t> don't txt him guys I'm working with him </a:t>
            </a:r>
            <a:r>
              <a:rPr lang="en-US" sz="2400" b="1" dirty="0" err="1">
                <a:latin typeface="Corbel Light" panose="020B0303020204020204" pitchFamily="34" charset="0"/>
                <a:cs typeface="Arial" panose="020B0604020202020204" pitchFamily="34" charset="0"/>
              </a:rPr>
              <a:t>rn</a:t>
            </a:r>
            <a:r>
              <a:rPr lang="en-US" sz="2400" b="1" dirty="0">
                <a:latin typeface="Corbel Light" panose="020B0303020204020204" pitchFamily="34" charset="0"/>
                <a:cs typeface="Arial" panose="020B0604020202020204" pitchFamily="34" charset="0"/>
              </a:rPr>
              <a:t> </a:t>
            </a:r>
          </a:p>
          <a:p>
            <a:r>
              <a:rPr lang="en-US" sz="2400" b="1" dirty="0">
                <a:latin typeface="Corbel Light" panose="020B0303020204020204" pitchFamily="34" charset="0"/>
                <a:cs typeface="Arial" panose="020B0604020202020204" pitchFamily="34" charset="0"/>
              </a:rPr>
              <a:t>wait until after the meeting when I have all the info I swear some of u </a:t>
            </a:r>
            <a:r>
              <a:rPr lang="en-US" sz="2400" b="1" dirty="0" err="1">
                <a:latin typeface="Corbel Light" panose="020B0303020204020204" pitchFamily="34" charset="0"/>
                <a:cs typeface="Arial" panose="020B0604020202020204" pitchFamily="34" charset="0"/>
              </a:rPr>
              <a:t>succ</a:t>
            </a:r>
            <a:r>
              <a:rPr lang="en-US" sz="2400" b="1" dirty="0">
                <a:latin typeface="Corbel Light" panose="020B0303020204020204" pitchFamily="34" charset="0"/>
                <a:cs typeface="Arial" panose="020B0604020202020204" pitchFamily="34" charset="0"/>
              </a:rPr>
              <a:t> I'm trying my hardest </a:t>
            </a:r>
          </a:p>
          <a:p>
            <a:pPr marL="0" indent="0">
              <a:buNone/>
            </a:pPr>
            <a:r>
              <a:rPr lang="en-US" sz="2400" b="1" dirty="0">
                <a:solidFill>
                  <a:srgbClr val="C00000"/>
                </a:solidFill>
                <a:latin typeface="Corbel Light" panose="020B0303020204020204" pitchFamily="34" charset="0"/>
                <a:cs typeface="Arial" panose="020B0604020202020204" pitchFamily="34" charset="0"/>
              </a:rPr>
              <a:t>We’re currently working and will respond when finished with the current task. Thanks for your patience.</a:t>
            </a:r>
          </a:p>
          <a:p>
            <a:pPr lvl="0"/>
            <a:r>
              <a:rPr lang="en-US" sz="2400" strike="sngStrike" dirty="0" err="1">
                <a:solidFill>
                  <a:prstClr val="black"/>
                </a:solidFill>
                <a:latin typeface="Corbel Light" panose="020B0303020204020204" pitchFamily="34" charset="0"/>
                <a:cs typeface="Arial" panose="020B0604020202020204" pitchFamily="34" charset="0"/>
              </a:rPr>
              <a:t>ur</a:t>
            </a:r>
            <a:r>
              <a:rPr lang="en-US" sz="2400" strike="sngStrike" dirty="0">
                <a:solidFill>
                  <a:prstClr val="black"/>
                </a:solidFill>
                <a:latin typeface="Corbel Light" panose="020B0303020204020204" pitchFamily="34" charset="0"/>
                <a:cs typeface="Arial" panose="020B0604020202020204" pitchFamily="34" charset="0"/>
              </a:rPr>
              <a:t> on thin ice</a:t>
            </a:r>
          </a:p>
        </p:txBody>
      </p:sp>
      <p:sp>
        <p:nvSpPr>
          <p:cNvPr id="4" name="Rectangle 3">
            <a:extLst>
              <a:ext uri="{FF2B5EF4-FFF2-40B4-BE49-F238E27FC236}">
                <a16:creationId xmlns:a16="http://schemas.microsoft.com/office/drawing/2014/main" id="{6C4CDECA-9337-4C41-BEC8-D67642D20893}"/>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5" name="Picture 5" descr="UHsecondary-white.eps">
            <a:extLst>
              <a:ext uri="{FF2B5EF4-FFF2-40B4-BE49-F238E27FC236}">
                <a16:creationId xmlns:a16="http://schemas.microsoft.com/office/drawing/2014/main" id="{0D035448-03AB-4366-97BC-5119E8CC1B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29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1683-5016-470B-A516-76F432E9318A}"/>
              </a:ext>
            </a:extLst>
          </p:cNvPr>
          <p:cNvSpPr>
            <a:spLocks noGrp="1"/>
          </p:cNvSpPr>
          <p:nvPr>
            <p:ph type="title"/>
          </p:nvPr>
        </p:nvSpPr>
        <p:spPr>
          <a:xfrm>
            <a:off x="0" y="224763"/>
            <a:ext cx="9144000" cy="698500"/>
          </a:xfrm>
        </p:spPr>
        <p:txBody>
          <a:bodyPr/>
          <a:lstStyle/>
          <a:p>
            <a:r>
              <a:rPr lang="en-US" sz="3600" b="1" dirty="0">
                <a:solidFill>
                  <a:srgbClr val="C00000"/>
                </a:solidFill>
                <a:latin typeface="Crimson Roman" charset="0"/>
              </a:rPr>
              <a:t>CREATE A POSITIVE LEARNING ENVIRONMENT</a:t>
            </a:r>
          </a:p>
        </p:txBody>
      </p:sp>
      <p:sp>
        <p:nvSpPr>
          <p:cNvPr id="3" name="Content Placeholder 2">
            <a:extLst>
              <a:ext uri="{FF2B5EF4-FFF2-40B4-BE49-F238E27FC236}">
                <a16:creationId xmlns:a16="http://schemas.microsoft.com/office/drawing/2014/main" id="{542066AF-78ED-45C6-B7B4-4A736005D45B}"/>
              </a:ext>
            </a:extLst>
          </p:cNvPr>
          <p:cNvSpPr>
            <a:spLocks noGrp="1"/>
          </p:cNvSpPr>
          <p:nvPr>
            <p:ph idx="1"/>
          </p:nvPr>
        </p:nvSpPr>
        <p:spPr>
          <a:xfrm>
            <a:off x="239713" y="936695"/>
            <a:ext cx="8614508" cy="5103830"/>
          </a:xfrm>
        </p:spPr>
        <p:txBody>
          <a:bodyPr/>
          <a:lstStyle/>
          <a:p>
            <a:r>
              <a:rPr lang="en-US" sz="2400" b="1" dirty="0">
                <a:latin typeface="Corbel Light" panose="020B0303020204020204" pitchFamily="34" charset="0"/>
                <a:cs typeface="Arial" panose="020B0604020202020204" pitchFamily="34" charset="0"/>
              </a:rPr>
              <a:t>the hardest questions r probs </a:t>
            </a:r>
            <a:r>
              <a:rPr lang="en-US" sz="2400" b="1" dirty="0" err="1">
                <a:latin typeface="Corbel Light" panose="020B0303020204020204" pitchFamily="34" charset="0"/>
                <a:cs typeface="Arial" panose="020B0604020202020204" pitchFamily="34" charset="0"/>
              </a:rPr>
              <a:t>gonna</a:t>
            </a:r>
            <a:r>
              <a:rPr lang="en-US" sz="2400" b="1" dirty="0">
                <a:latin typeface="Corbel Light" panose="020B0303020204020204" pitchFamily="34" charset="0"/>
                <a:cs typeface="Arial" panose="020B0604020202020204" pitchFamily="34" charset="0"/>
              </a:rPr>
              <a:t> be the lab questions I am creating, cause these are testing if u actually understand the labs or if </a:t>
            </a:r>
            <a:r>
              <a:rPr lang="en-US" sz="2400" b="1" dirty="0" err="1">
                <a:latin typeface="Corbel Light" panose="020B0303020204020204" pitchFamily="34" charset="0"/>
                <a:cs typeface="Arial" panose="020B0604020202020204" pitchFamily="34" charset="0"/>
              </a:rPr>
              <a:t>ur</a:t>
            </a:r>
            <a:r>
              <a:rPr lang="en-US" sz="2400" b="1" dirty="0">
                <a:latin typeface="Corbel Light" panose="020B0303020204020204" pitchFamily="34" charset="0"/>
                <a:cs typeface="Arial" panose="020B0604020202020204" pitchFamily="34" charset="0"/>
              </a:rPr>
              <a:t> just winging them </a:t>
            </a:r>
          </a:p>
          <a:p>
            <a:pPr marL="0" indent="0">
              <a:buNone/>
            </a:pPr>
            <a:r>
              <a:rPr lang="en-US" sz="2400" b="1" dirty="0">
                <a:solidFill>
                  <a:srgbClr val="C00000"/>
                </a:solidFill>
                <a:latin typeface="Corbel Light" panose="020B0303020204020204" pitchFamily="34" charset="0"/>
                <a:cs typeface="Arial" panose="020B0604020202020204" pitchFamily="34" charset="0"/>
              </a:rPr>
              <a:t>Be sure to study the labs we’ve completed there will be questions to check understanding of how the concepts are applied</a:t>
            </a:r>
          </a:p>
          <a:p>
            <a:r>
              <a:rPr lang="en-US" sz="2400" b="1" dirty="0">
                <a:latin typeface="Corbel Light" panose="020B0303020204020204" pitchFamily="34" charset="0"/>
                <a:cs typeface="Arial" panose="020B0604020202020204" pitchFamily="34" charset="0"/>
              </a:rPr>
              <a:t>I just wanted to reach out to u guys directly cause u r the ones that r </a:t>
            </a:r>
            <a:r>
              <a:rPr lang="en-US" sz="2400" b="1" dirty="0" err="1">
                <a:latin typeface="Corbel Light" panose="020B0303020204020204" pitchFamily="34" charset="0"/>
                <a:cs typeface="Arial" panose="020B0604020202020204" pitchFamily="34" charset="0"/>
              </a:rPr>
              <a:t>gonna</a:t>
            </a:r>
            <a:r>
              <a:rPr lang="en-US" sz="2400" b="1" dirty="0">
                <a:latin typeface="Corbel Light" panose="020B0303020204020204" pitchFamily="34" charset="0"/>
                <a:cs typeface="Arial" panose="020B0604020202020204" pitchFamily="34" charset="0"/>
              </a:rPr>
              <a:t> fail it anyways </a:t>
            </a:r>
            <a:endParaRPr lang="en-US" sz="2400" b="1" dirty="0">
              <a:solidFill>
                <a:srgbClr val="C00000"/>
              </a:solidFill>
              <a:latin typeface="Corbel Light" panose="020B0303020204020204" pitchFamily="34" charset="0"/>
              <a:cs typeface="Arial" panose="020B0604020202020204" pitchFamily="34" charset="0"/>
            </a:endParaRPr>
          </a:p>
          <a:p>
            <a:pPr marL="0" indent="0">
              <a:buNone/>
            </a:pPr>
            <a:r>
              <a:rPr lang="en-US" sz="2400" b="1" dirty="0">
                <a:solidFill>
                  <a:srgbClr val="C00000"/>
                </a:solidFill>
                <a:latin typeface="Corbel Light" panose="020B0303020204020204" pitchFamily="34" charset="0"/>
                <a:cs typeface="Arial" panose="020B0604020202020204" pitchFamily="34" charset="0"/>
              </a:rPr>
              <a:t>I’m reaching out directly because I’m concern about your progress up to this point in the class. I want to encourage you to devote more time to studying and ask questions if things are unclear</a:t>
            </a:r>
          </a:p>
          <a:p>
            <a:r>
              <a:rPr lang="en-US" sz="2400" strike="sngStrike" dirty="0">
                <a:latin typeface="Corbel Light" panose="020B0303020204020204" pitchFamily="34" charset="0"/>
                <a:cs typeface="Arial" panose="020B0604020202020204" pitchFamily="34" charset="0"/>
              </a:rPr>
              <a:t>so if </a:t>
            </a:r>
            <a:r>
              <a:rPr lang="en-US" sz="2400" strike="sngStrike" dirty="0" err="1">
                <a:latin typeface="Corbel Light" panose="020B0303020204020204" pitchFamily="34" charset="0"/>
                <a:cs typeface="Arial" panose="020B0604020202020204" pitchFamily="34" charset="0"/>
              </a:rPr>
              <a:t>ur</a:t>
            </a:r>
            <a:r>
              <a:rPr lang="en-US" sz="2400" strike="sngStrike" dirty="0">
                <a:latin typeface="Corbel Light" panose="020B0303020204020204" pitchFamily="34" charset="0"/>
                <a:cs typeface="Arial" panose="020B0604020202020204" pitchFamily="34" charset="0"/>
              </a:rPr>
              <a:t> okay with a public humiliation </a:t>
            </a:r>
            <a:r>
              <a:rPr lang="en-US" sz="2400" strike="sngStrike" dirty="0" err="1">
                <a:latin typeface="Corbel Light" panose="020B0303020204020204" pitchFamily="34" charset="0"/>
                <a:cs typeface="Arial" panose="020B0604020202020204" pitchFamily="34" charset="0"/>
              </a:rPr>
              <a:t>lmk</a:t>
            </a:r>
            <a:r>
              <a:rPr lang="en-US" sz="2400" strike="sngStrike" dirty="0">
                <a:latin typeface="Corbel Light" panose="020B0303020204020204" pitchFamily="34" charset="0"/>
                <a:cs typeface="Arial" panose="020B0604020202020204" pitchFamily="34" charset="0"/>
              </a:rPr>
              <a:t> </a:t>
            </a:r>
          </a:p>
          <a:p>
            <a:r>
              <a:rPr lang="en-US" sz="2400" strike="sngStrike" dirty="0">
                <a:latin typeface="Corbel Light" panose="020B0303020204020204" pitchFamily="34" charset="0"/>
                <a:cs typeface="Arial" panose="020B0604020202020204" pitchFamily="34" charset="0"/>
              </a:rPr>
              <a:t>the problem took me 20 minutes to code with no problems, but for u guys I expect it to be 2 hours of questioning why u choose </a:t>
            </a:r>
            <a:r>
              <a:rPr lang="en-US" sz="2400" b="1" dirty="0">
                <a:latin typeface="Corbel Light" panose="020B0303020204020204" pitchFamily="34" charset="0"/>
                <a:cs typeface="Arial" panose="020B0604020202020204" pitchFamily="34" charset="0"/>
              </a:rPr>
              <a:t>a major in CS </a:t>
            </a:r>
          </a:p>
        </p:txBody>
      </p:sp>
      <p:sp>
        <p:nvSpPr>
          <p:cNvPr id="4" name="Rectangle 3">
            <a:extLst>
              <a:ext uri="{FF2B5EF4-FFF2-40B4-BE49-F238E27FC236}">
                <a16:creationId xmlns:a16="http://schemas.microsoft.com/office/drawing/2014/main" id="{6C4CDECA-9337-4C41-BEC8-D67642D20893}"/>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pic>
        <p:nvPicPr>
          <p:cNvPr id="5" name="Picture 5" descr="UHsecondary-white.eps">
            <a:extLst>
              <a:ext uri="{FF2B5EF4-FFF2-40B4-BE49-F238E27FC236}">
                <a16:creationId xmlns:a16="http://schemas.microsoft.com/office/drawing/2014/main" id="{0D035448-03AB-4366-97BC-5119E8CC1B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32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1C6833-E550-45AA-A94E-48ADF2A1B652}"/>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3" name="Rectangle 2">
            <a:extLst>
              <a:ext uri="{FF2B5EF4-FFF2-40B4-BE49-F238E27FC236}">
                <a16:creationId xmlns:a16="http://schemas.microsoft.com/office/drawing/2014/main" id="{D70D555C-A95E-4351-ABCF-62AF9EE3EC8B}"/>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pic>
        <p:nvPicPr>
          <p:cNvPr id="15364" name="Picture 5" descr="UHsecondary-white.eps">
            <a:extLst>
              <a:ext uri="{FF2B5EF4-FFF2-40B4-BE49-F238E27FC236}">
                <a16:creationId xmlns:a16="http://schemas.microsoft.com/office/drawing/2014/main" id="{66763533-741D-468D-97A4-95097EDF8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2" name="Content Placeholder 4">
            <a:extLst>
              <a:ext uri="{FF2B5EF4-FFF2-40B4-BE49-F238E27FC236}">
                <a16:creationId xmlns:a16="http://schemas.microsoft.com/office/drawing/2014/main" id="{F7CF2B46-2D3A-4213-BFF8-2D0EB59B67D8}"/>
              </a:ext>
            </a:extLst>
          </p:cNvPr>
          <p:cNvSpPr>
            <a:spLocks noGrp="1"/>
          </p:cNvSpPr>
          <p:nvPr>
            <p:ph idx="1"/>
          </p:nvPr>
        </p:nvSpPr>
        <p:spPr>
          <a:xfrm>
            <a:off x="474663" y="690561"/>
            <a:ext cx="4097337" cy="5307013"/>
          </a:xfrm>
        </p:spPr>
        <p:txBody>
          <a:bodyPr>
            <a:normAutofit/>
          </a:bodyPr>
          <a:lstStyle/>
          <a:p>
            <a:pPr marL="0" indent="0">
              <a:buFont typeface="Arial" panose="020B0604020202020204" pitchFamily="34" charset="0"/>
              <a:buNone/>
              <a:defRPr/>
            </a:pPr>
            <a:r>
              <a:rPr lang="en-US" altLang="en-US" b="1" dirty="0">
                <a:solidFill>
                  <a:srgbClr val="C00000"/>
                </a:solidFill>
                <a:latin typeface="Crimson Roman" charset="0"/>
              </a:rPr>
              <a:t>What support services does EOS offer? </a:t>
            </a:r>
          </a:p>
          <a:p>
            <a:pPr marL="0" indent="0">
              <a:buFont typeface="Arial" panose="020B0604020202020204" pitchFamily="34" charset="0"/>
              <a:buNone/>
              <a:defRPr/>
            </a:pPr>
            <a:endParaRPr lang="en-US" altLang="en-US" sz="1200" b="1" dirty="0">
              <a:latin typeface="Crimson Roman" charset="0"/>
            </a:endParaRPr>
          </a:p>
          <a:p>
            <a:pPr>
              <a:defRPr/>
            </a:pPr>
            <a:r>
              <a:rPr lang="en-US" altLang="en-US" sz="2000" dirty="0">
                <a:latin typeface="Crimson Roman" charset="0"/>
              </a:rPr>
              <a:t>Academic accommodations</a:t>
            </a:r>
          </a:p>
          <a:p>
            <a:pPr>
              <a:defRPr/>
            </a:pPr>
            <a:r>
              <a:rPr lang="en-US" altLang="en-US" sz="2000" dirty="0">
                <a:latin typeface="Crimson Roman" charset="0"/>
              </a:rPr>
              <a:t>Safety Planning</a:t>
            </a:r>
          </a:p>
          <a:p>
            <a:pPr>
              <a:defRPr/>
            </a:pPr>
            <a:r>
              <a:rPr lang="en-US" altLang="en-US" sz="2000" dirty="0">
                <a:latin typeface="Crimson Roman" charset="0"/>
              </a:rPr>
              <a:t>Changing parking locations</a:t>
            </a:r>
          </a:p>
          <a:p>
            <a:pPr>
              <a:defRPr/>
            </a:pPr>
            <a:r>
              <a:rPr lang="en-US" altLang="en-US" sz="2000" dirty="0">
                <a:latin typeface="Crimson Roman" charset="0"/>
              </a:rPr>
              <a:t>Changing residence halls</a:t>
            </a:r>
          </a:p>
          <a:p>
            <a:pPr>
              <a:defRPr/>
            </a:pPr>
            <a:r>
              <a:rPr lang="en-US" altLang="en-US" sz="2000" dirty="0">
                <a:latin typeface="Crimson Roman" charset="0"/>
              </a:rPr>
              <a:t>No Contact Orders</a:t>
            </a:r>
            <a:endParaRPr lang="en-US" altLang="en-US" sz="2400" b="1" dirty="0">
              <a:latin typeface="Crimson Roman" charset="0"/>
            </a:endParaRPr>
          </a:p>
          <a:p>
            <a:pPr marL="0" indent="0">
              <a:buNone/>
              <a:defRPr/>
            </a:pPr>
            <a:r>
              <a:rPr lang="en-US" altLang="en-US" sz="2400" b="1" i="1" dirty="0">
                <a:solidFill>
                  <a:srgbClr val="C00000"/>
                </a:solidFill>
                <a:latin typeface="Crimson Roman" charset="0"/>
              </a:rPr>
              <a:t>…and more! </a:t>
            </a:r>
          </a:p>
          <a:p>
            <a:pPr>
              <a:defRPr/>
            </a:pPr>
            <a:endParaRPr lang="en-US" altLang="en-US" sz="2400" b="1" dirty="0">
              <a:latin typeface="Crimson Roman" charset="0"/>
            </a:endParaRPr>
          </a:p>
          <a:p>
            <a:pPr marL="0" indent="0">
              <a:buFont typeface="Arial" panose="020B0604020202020204" pitchFamily="34" charset="0"/>
              <a:buNone/>
              <a:defRPr/>
            </a:pPr>
            <a:endParaRPr lang="en-US" altLang="en-US" sz="1200" b="1" dirty="0">
              <a:latin typeface="Crimson Roman" charset="0"/>
            </a:endParaRPr>
          </a:p>
          <a:p>
            <a:pPr marL="0" indent="0">
              <a:buFont typeface="Arial" panose="020B0604020202020204" pitchFamily="34" charset="0"/>
              <a:buNone/>
              <a:defRPr/>
            </a:pPr>
            <a:endParaRPr lang="en-US" altLang="en-US" sz="1400" b="1" dirty="0">
              <a:latin typeface="Crimson Roman" charset="0"/>
            </a:endParaRPr>
          </a:p>
          <a:p>
            <a:pPr marL="0" indent="0">
              <a:buFont typeface="Arial" panose="020B0604020202020204" pitchFamily="34" charset="0"/>
              <a:buNone/>
              <a:defRPr/>
            </a:pPr>
            <a:endParaRPr lang="en-US" altLang="en-US" sz="1400" b="1" dirty="0">
              <a:latin typeface="Crimson Roman" charset="0"/>
            </a:endParaRPr>
          </a:p>
          <a:p>
            <a:pPr>
              <a:defRPr/>
            </a:pPr>
            <a:endParaRPr lang="en-US" altLang="en-US" sz="2400" dirty="0">
              <a:latin typeface="Crimson Roman" charset="0"/>
            </a:endParaRPr>
          </a:p>
        </p:txBody>
      </p:sp>
      <p:sp>
        <p:nvSpPr>
          <p:cNvPr id="8" name="Content Placeholder 4">
            <a:extLst>
              <a:ext uri="{FF2B5EF4-FFF2-40B4-BE49-F238E27FC236}">
                <a16:creationId xmlns:a16="http://schemas.microsoft.com/office/drawing/2014/main" id="{4F7A354C-136B-574D-951F-7D29D392C543}"/>
              </a:ext>
            </a:extLst>
          </p:cNvPr>
          <p:cNvSpPr txBox="1">
            <a:spLocks/>
          </p:cNvSpPr>
          <p:nvPr/>
        </p:nvSpPr>
        <p:spPr>
          <a:xfrm>
            <a:off x="4241801" y="1804987"/>
            <a:ext cx="493871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2100" marR="0" lvl="0"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rPr>
              <a:t>Interim Title IX Coordinator: Toni Benoit</a:t>
            </a:r>
          </a:p>
          <a:p>
            <a:pPr marL="292100" marR="0" lvl="0"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rPr>
              <a:t>Email: </a:t>
            </a:r>
            <a:r>
              <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hlinkClick r:id="rId4"/>
              </a:rPr>
              <a:t>eos@uh.edu</a:t>
            </a:r>
            <a:endPar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endParaRPr>
          </a:p>
          <a:p>
            <a:pPr marL="292100" marR="0" lvl="0"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rPr>
              <a:t>Phone: 713-743-8835</a:t>
            </a:r>
          </a:p>
          <a:p>
            <a:pPr marL="292100" marR="0" lvl="0"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rimson Roman" charset="0"/>
                <a:ea typeface="+mn-ea"/>
                <a:cs typeface="+mn-cs"/>
              </a:rPr>
              <a:t>In-person:</a:t>
            </a:r>
          </a:p>
          <a:p>
            <a:pPr marL="635000" marR="0" lvl="1"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rimson Roman" charset="0"/>
                <a:ea typeface="+mn-ea"/>
                <a:cs typeface="+mn-cs"/>
              </a:rPr>
              <a:t>Student Service Center 2</a:t>
            </a:r>
          </a:p>
          <a:p>
            <a:pPr marL="635000" marR="0" lvl="1"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rimson Roman" charset="0"/>
                <a:ea typeface="+mn-ea"/>
                <a:cs typeface="+mn-cs"/>
              </a:rPr>
              <a:t>Next to CSD</a:t>
            </a:r>
          </a:p>
          <a:p>
            <a:pPr marL="292100" marR="0" lvl="0" indent="-2921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rimson Roman" charset="0"/>
                <a:ea typeface="+mn-ea"/>
                <a:cs typeface="+mn-cs"/>
              </a:rPr>
              <a:t>Make a report by clicking “Sexual Misconduct Reporting &amp; Awareness” at the bottom of any UH webpage</a:t>
            </a:r>
          </a:p>
        </p:txBody>
      </p:sp>
      <p:sp>
        <p:nvSpPr>
          <p:cNvPr id="9" name="Title 3">
            <a:extLst>
              <a:ext uri="{FF2B5EF4-FFF2-40B4-BE49-F238E27FC236}">
                <a16:creationId xmlns:a16="http://schemas.microsoft.com/office/drawing/2014/main" id="{4CA33772-37CF-4346-9A8F-DB79B36F2201}"/>
              </a:ext>
            </a:extLst>
          </p:cNvPr>
          <p:cNvSpPr>
            <a:spLocks noGrp="1"/>
          </p:cNvSpPr>
          <p:nvPr>
            <p:ph type="title"/>
          </p:nvPr>
        </p:nvSpPr>
        <p:spPr>
          <a:xfrm>
            <a:off x="3767855" y="690562"/>
            <a:ext cx="5412658" cy="801687"/>
          </a:xfrm>
        </p:spPr>
        <p:txBody>
          <a:bodyPr>
            <a:normAutofit/>
          </a:bodyPr>
          <a:lstStyle/>
          <a:p>
            <a:r>
              <a:rPr lang="en-US" altLang="en-US" sz="3600" b="1" dirty="0">
                <a:solidFill>
                  <a:srgbClr val="C00000"/>
                </a:solidFill>
                <a:latin typeface="Crimson Roman" charset="0"/>
              </a:rPr>
              <a:t>Contact EOS</a:t>
            </a:r>
          </a:p>
        </p:txBody>
      </p:sp>
    </p:spTree>
    <p:extLst>
      <p:ext uri="{BB962C8B-B14F-4D97-AF65-F5344CB8AC3E}">
        <p14:creationId xmlns:p14="http://schemas.microsoft.com/office/powerpoint/2010/main" val="412915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F726-B08B-401C-A539-5E230FA16FBC}"/>
              </a:ext>
            </a:extLst>
          </p:cNvPr>
          <p:cNvSpPr>
            <a:spLocks noGrp="1"/>
          </p:cNvSpPr>
          <p:nvPr>
            <p:ph type="title"/>
          </p:nvPr>
        </p:nvSpPr>
        <p:spPr/>
        <p:txBody>
          <a:bodyPr/>
          <a:lstStyle/>
          <a:p>
            <a:r>
              <a:rPr lang="en-US">
                <a:solidFill>
                  <a:schemeClr val="bg1"/>
                </a:solidFill>
                <a:ea typeface="+mj-lt"/>
                <a:cs typeface="+mj-lt"/>
              </a:rPr>
              <a:t>CAPS &amp; Other Referral Resources</a:t>
            </a:r>
            <a:endParaRPr lang="en-US">
              <a:solidFill>
                <a:schemeClr val="bg1"/>
              </a:solidFill>
              <a:cs typeface="Calibri Light" panose="020F0302020204030204"/>
            </a:endParaRPr>
          </a:p>
        </p:txBody>
      </p:sp>
      <p:sp>
        <p:nvSpPr>
          <p:cNvPr id="3" name="Content Placeholder 2">
            <a:extLst>
              <a:ext uri="{FF2B5EF4-FFF2-40B4-BE49-F238E27FC236}">
                <a16:creationId xmlns:a16="http://schemas.microsoft.com/office/drawing/2014/main" id="{D54CBA7C-6C71-4F4E-95E8-51C5F66C77DE}"/>
              </a:ext>
            </a:extLst>
          </p:cNvPr>
          <p:cNvSpPr>
            <a:spLocks noGrp="1"/>
          </p:cNvSpPr>
          <p:nvPr>
            <p:ph sz="half" idx="1"/>
          </p:nvPr>
        </p:nvSpPr>
        <p:spPr/>
        <p:txBody>
          <a:bodyPr vert="horz" lIns="68580" tIns="34290" rIns="68580" bIns="34290" rtlCol="0" anchor="t">
            <a:normAutofit/>
          </a:bodyPr>
          <a:lstStyle/>
          <a:p>
            <a:pPr marL="0" indent="0">
              <a:buNone/>
            </a:pPr>
            <a:r>
              <a:rPr lang="en-US" b="1">
                <a:solidFill>
                  <a:schemeClr val="bg1"/>
                </a:solidFill>
                <a:cs typeface="Calibri" panose="020F0502020204030204"/>
              </a:rPr>
              <a:t>CAPS:</a:t>
            </a:r>
          </a:p>
          <a:p>
            <a:r>
              <a:rPr lang="en-US">
                <a:solidFill>
                  <a:schemeClr val="bg1"/>
                </a:solidFill>
                <a:cs typeface="Calibri" panose="020F0502020204030204"/>
              </a:rPr>
              <a:t>Remote services via telehealth</a:t>
            </a:r>
          </a:p>
          <a:p>
            <a:pPr lvl="1"/>
            <a:r>
              <a:rPr lang="en-US">
                <a:solidFill>
                  <a:srgbClr val="FDF4BD"/>
                </a:solidFill>
                <a:cs typeface="Calibri" panose="020F0502020204030204"/>
              </a:rPr>
              <a:t>Let's Talk Consultation</a:t>
            </a:r>
          </a:p>
          <a:p>
            <a:pPr lvl="1"/>
            <a:r>
              <a:rPr lang="en-US">
                <a:solidFill>
                  <a:schemeClr val="bg1"/>
                </a:solidFill>
                <a:cs typeface="Calibri" panose="020F0502020204030204"/>
              </a:rPr>
              <a:t>Triage (M-F; 8:30 a.m. - 4:00 p.m.)</a:t>
            </a:r>
          </a:p>
          <a:p>
            <a:pPr lvl="1"/>
            <a:r>
              <a:rPr lang="en-US">
                <a:solidFill>
                  <a:schemeClr val="bg1"/>
                </a:solidFill>
                <a:cs typeface="Calibri" panose="020F0502020204030204"/>
              </a:rPr>
              <a:t>Workshops</a:t>
            </a:r>
          </a:p>
          <a:p>
            <a:pPr lvl="1"/>
            <a:r>
              <a:rPr lang="en-US">
                <a:solidFill>
                  <a:schemeClr val="bg1"/>
                </a:solidFill>
                <a:cs typeface="Calibri" panose="020F0502020204030204"/>
              </a:rPr>
              <a:t>Single Session</a:t>
            </a:r>
          </a:p>
          <a:p>
            <a:pPr lvl="1"/>
            <a:r>
              <a:rPr lang="en-US">
                <a:solidFill>
                  <a:schemeClr val="bg1"/>
                </a:solidFill>
                <a:cs typeface="Calibri" panose="020F0502020204030204"/>
              </a:rPr>
              <a:t>Individual Counseling</a:t>
            </a:r>
          </a:p>
          <a:p>
            <a:pPr lvl="1"/>
            <a:r>
              <a:rPr lang="en-US">
                <a:solidFill>
                  <a:schemeClr val="bg1"/>
                </a:solidFill>
                <a:cs typeface="Calibri" panose="020F0502020204030204"/>
              </a:rPr>
              <a:t>Couples Counseling</a:t>
            </a:r>
          </a:p>
          <a:p>
            <a:pPr lvl="1"/>
            <a:r>
              <a:rPr lang="en-US">
                <a:solidFill>
                  <a:schemeClr val="bg1"/>
                </a:solidFill>
                <a:cs typeface="Calibri" panose="020F0502020204030204"/>
              </a:rPr>
              <a:t>After-hours crisis support</a:t>
            </a:r>
          </a:p>
          <a:p>
            <a:r>
              <a:rPr lang="en-US">
                <a:solidFill>
                  <a:schemeClr val="bg1"/>
                </a:solidFill>
                <a:cs typeface="Calibri" panose="020F0502020204030204"/>
              </a:rPr>
              <a:t>QPR Virtual Training</a:t>
            </a:r>
          </a:p>
          <a:p>
            <a:r>
              <a:rPr lang="en-US">
                <a:solidFill>
                  <a:schemeClr val="bg1"/>
                </a:solidFill>
                <a:cs typeface="Calibri" panose="020F0502020204030204"/>
              </a:rPr>
              <a:t>COVID-19 web resources</a:t>
            </a:r>
          </a:p>
        </p:txBody>
      </p:sp>
      <p:sp>
        <p:nvSpPr>
          <p:cNvPr id="4" name="Content Placeholder 3">
            <a:extLst>
              <a:ext uri="{FF2B5EF4-FFF2-40B4-BE49-F238E27FC236}">
                <a16:creationId xmlns:a16="http://schemas.microsoft.com/office/drawing/2014/main" id="{71675F62-9B84-492A-85F2-16E105EA6FA7}"/>
              </a:ext>
            </a:extLst>
          </p:cNvPr>
          <p:cNvSpPr>
            <a:spLocks noGrp="1"/>
          </p:cNvSpPr>
          <p:nvPr>
            <p:ph sz="half" idx="2"/>
          </p:nvPr>
        </p:nvSpPr>
        <p:spPr/>
        <p:txBody>
          <a:bodyPr vert="horz" lIns="68580" tIns="34290" rIns="68580" bIns="34290" rtlCol="0" anchor="t">
            <a:normAutofit/>
          </a:bodyPr>
          <a:lstStyle/>
          <a:p>
            <a:pPr marL="0" indent="0">
              <a:buNone/>
            </a:pPr>
            <a:r>
              <a:rPr lang="en-US" b="1" dirty="0">
                <a:solidFill>
                  <a:schemeClr val="bg1"/>
                </a:solidFill>
                <a:cs typeface="Calibri"/>
              </a:rPr>
              <a:t>Additional Resources:</a:t>
            </a:r>
          </a:p>
          <a:p>
            <a:r>
              <a:rPr lang="en-US" dirty="0">
                <a:solidFill>
                  <a:srgbClr val="FDF4BD"/>
                </a:solidFill>
                <a:cs typeface="Calibri"/>
              </a:rPr>
              <a:t>Employee Assistance Program (EAP)</a:t>
            </a:r>
          </a:p>
          <a:p>
            <a:r>
              <a:rPr lang="en-US" dirty="0">
                <a:solidFill>
                  <a:schemeClr val="bg1"/>
                </a:solidFill>
                <a:cs typeface="Calibri"/>
              </a:rPr>
              <a:t>CART </a:t>
            </a:r>
            <a:endParaRPr lang="en-US">
              <a:solidFill>
                <a:schemeClr val="bg1"/>
              </a:solidFill>
            </a:endParaRPr>
          </a:p>
          <a:p>
            <a:r>
              <a:rPr lang="en-US" dirty="0">
                <a:solidFill>
                  <a:schemeClr val="bg1"/>
                </a:solidFill>
                <a:cs typeface="Calibri"/>
              </a:rPr>
              <a:t>UHPD (</a:t>
            </a:r>
            <a:r>
              <a:rPr lang="en-US" dirty="0">
                <a:solidFill>
                  <a:schemeClr val="bg1"/>
                </a:solidFill>
                <a:ea typeface="+mn-lt"/>
                <a:cs typeface="+mn-lt"/>
              </a:rPr>
              <a:t>713-743-3333) </a:t>
            </a:r>
            <a:endParaRPr lang="en-US" dirty="0">
              <a:solidFill>
                <a:schemeClr val="bg1"/>
              </a:solidFill>
              <a:cs typeface="Calibri"/>
            </a:endParaRPr>
          </a:p>
          <a:p>
            <a:r>
              <a:rPr lang="en-US" dirty="0">
                <a:solidFill>
                  <a:schemeClr val="bg1"/>
                </a:solidFill>
                <a:cs typeface="Calibri"/>
              </a:rPr>
              <a:t>Center for Students with Disabilities</a:t>
            </a:r>
          </a:p>
          <a:p>
            <a:r>
              <a:rPr lang="en-US" dirty="0">
                <a:solidFill>
                  <a:schemeClr val="bg1"/>
                </a:solidFill>
                <a:ea typeface="+mn-lt"/>
                <a:cs typeface="+mn-lt"/>
              </a:rPr>
              <a:t>LAUNCH- tutoring services, academic counseling, ADHD workshops</a:t>
            </a:r>
          </a:p>
          <a:p>
            <a:endParaRPr lang="en-US">
              <a:solidFill>
                <a:schemeClr val="bg1"/>
              </a:solidFill>
              <a:ea typeface="+mn-lt"/>
              <a:cs typeface="+mn-lt"/>
            </a:endParaRPr>
          </a:p>
        </p:txBody>
      </p:sp>
      <p:cxnSp>
        <p:nvCxnSpPr>
          <p:cNvPr id="6" name="Straight Arrow Connector 5">
            <a:extLst>
              <a:ext uri="{FF2B5EF4-FFF2-40B4-BE49-F238E27FC236}">
                <a16:creationId xmlns:a16="http://schemas.microsoft.com/office/drawing/2014/main" id="{8230C559-9229-48B8-9C7C-412F58DD5BAA}"/>
              </a:ext>
            </a:extLst>
          </p:cNvPr>
          <p:cNvCxnSpPr/>
          <p:nvPr/>
        </p:nvCxnSpPr>
        <p:spPr>
          <a:xfrm flipV="1">
            <a:off x="627944" y="1364162"/>
            <a:ext cx="7321669" cy="5579"/>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DA226F-9B39-4BBD-838B-4016AEB31864}"/>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10" name="Rectangle 9">
            <a:extLst>
              <a:ext uri="{FF2B5EF4-FFF2-40B4-BE49-F238E27FC236}">
                <a16:creationId xmlns:a16="http://schemas.microsoft.com/office/drawing/2014/main" id="{53A5FDA9-A66B-4AAD-87B0-9C916B8C7107}"/>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12" name="Picture 5" descr="UHsecondary-white.eps">
            <a:extLst>
              <a:ext uri="{FF2B5EF4-FFF2-40B4-BE49-F238E27FC236}">
                <a16:creationId xmlns:a16="http://schemas.microsoft.com/office/drawing/2014/main" id="{45AA243E-73A9-46A1-AD93-126A109B0A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44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3EB31-F8F1-4CD4-8918-3934C9895964}"/>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4099" name="Title 1">
            <a:extLst>
              <a:ext uri="{FF2B5EF4-FFF2-40B4-BE49-F238E27FC236}">
                <a16:creationId xmlns:a16="http://schemas.microsoft.com/office/drawing/2014/main" id="{8D035251-AF9F-4B55-8B2B-BC16C585E7AF}"/>
              </a:ext>
            </a:extLst>
          </p:cNvPr>
          <p:cNvSpPr>
            <a:spLocks noGrp="1"/>
          </p:cNvSpPr>
          <p:nvPr>
            <p:ph type="ctrTitle"/>
          </p:nvPr>
        </p:nvSpPr>
        <p:spPr>
          <a:xfrm>
            <a:off x="704056" y="628533"/>
            <a:ext cx="7772400" cy="1020326"/>
          </a:xfrm>
          <a:ln w="38100">
            <a:solidFill>
              <a:schemeClr val="tx1"/>
            </a:solidFill>
          </a:ln>
        </p:spPr>
        <p:txBody>
          <a:bodyPr/>
          <a:lstStyle/>
          <a:p>
            <a:pPr eaLnBrk="1" hangingPunct="1"/>
            <a:r>
              <a:rPr lang="en-US" altLang="en-US" sz="2800" b="1">
                <a:latin typeface="Crimson Roman"/>
                <a:ea typeface="MS PGothic"/>
              </a:rPr>
              <a:t>Counseling and Psychological Services</a:t>
            </a:r>
            <a:br>
              <a:rPr lang="en-US" altLang="en-US" sz="2800" b="1">
                <a:latin typeface="Crimson Roman" charset="0"/>
              </a:rPr>
            </a:br>
            <a:r>
              <a:rPr lang="en-US" altLang="en-US" sz="2800" b="1">
                <a:latin typeface="Crimson Roman"/>
                <a:ea typeface="MS PGothic"/>
              </a:rPr>
              <a:t>(CAPS)</a:t>
            </a:r>
            <a:endParaRPr lang="en-US" altLang="en-US" sz="3600" b="1">
              <a:latin typeface="Crimson Roman"/>
              <a:cs typeface="Calibri"/>
            </a:endParaRPr>
          </a:p>
        </p:txBody>
      </p:sp>
      <p:sp>
        <p:nvSpPr>
          <p:cNvPr id="3" name="Rectangle 2">
            <a:extLst>
              <a:ext uri="{FF2B5EF4-FFF2-40B4-BE49-F238E27FC236}">
                <a16:creationId xmlns:a16="http://schemas.microsoft.com/office/drawing/2014/main" id="{A9E0AC05-4DDC-49B4-AD74-74C50E345C64}"/>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4101" name="Picture 5" descr="UHsecondary-white.eps">
            <a:extLst>
              <a:ext uri="{FF2B5EF4-FFF2-40B4-BE49-F238E27FC236}">
                <a16:creationId xmlns:a16="http://schemas.microsoft.com/office/drawing/2014/main" id="{ED0D376D-1384-4EB3-AECE-4CBA79B5DB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E51CCDA-BE94-4A8D-B737-9CF0D1B87FBA}"/>
              </a:ext>
            </a:extLst>
          </p:cNvPr>
          <p:cNvSpPr txBox="1"/>
          <p:nvPr/>
        </p:nvSpPr>
        <p:spPr>
          <a:xfrm>
            <a:off x="5957385" y="63364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a:ea typeface="MS PGothic"/>
                <a:cs typeface="Arial"/>
              </a:rPr>
              <a:t>uh.edu/caps/calendar</a:t>
            </a:r>
          </a:p>
        </p:txBody>
      </p:sp>
      <p:sp>
        <p:nvSpPr>
          <p:cNvPr id="6" name="Title 1">
            <a:extLst>
              <a:ext uri="{FF2B5EF4-FFF2-40B4-BE49-F238E27FC236}">
                <a16:creationId xmlns:a16="http://schemas.microsoft.com/office/drawing/2014/main" id="{FA86D19A-BA03-46A5-A328-5632F5129BC7}"/>
              </a:ext>
            </a:extLst>
          </p:cNvPr>
          <p:cNvSpPr txBox="1">
            <a:spLocks/>
          </p:cNvSpPr>
          <p:nvPr/>
        </p:nvSpPr>
        <p:spPr bwMode="auto">
          <a:xfrm>
            <a:off x="1190665" y="337662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altLang="en-US" sz="2000" b="1">
                <a:latin typeface="Crimson Roman"/>
                <a:ea typeface="MS PGothic"/>
              </a:rPr>
              <a:t>Phone number: </a:t>
            </a:r>
            <a:br>
              <a:rPr lang="en-US" altLang="en-US" sz="2000" b="1" dirty="0">
                <a:latin typeface="Crimson Roman" charset="0"/>
              </a:rPr>
            </a:br>
            <a:r>
              <a:rPr lang="en-US" altLang="en-US" sz="2000" b="1" dirty="0">
                <a:latin typeface="Crimson Roman"/>
                <a:ea typeface="MS PGothic"/>
              </a:rPr>
              <a:t>		</a:t>
            </a:r>
            <a:r>
              <a:rPr lang="en-US" altLang="en-US" sz="2000">
                <a:latin typeface="Crimson Roman"/>
                <a:ea typeface="MS PGothic"/>
              </a:rPr>
              <a:t>(713) 743 – 5454</a:t>
            </a:r>
            <a:br>
              <a:rPr lang="en-US" altLang="en-US" sz="2000" dirty="0">
                <a:latin typeface="Crimson Roman" charset="0"/>
              </a:rPr>
            </a:br>
            <a:r>
              <a:rPr lang="en-US" altLang="en-US" sz="2000" dirty="0">
                <a:latin typeface="Crimson Roman"/>
                <a:ea typeface="MS PGothic"/>
              </a:rPr>
              <a:t>	</a:t>
            </a:r>
            <a:br>
              <a:rPr lang="en-US" altLang="en-US" sz="2000" dirty="0">
                <a:latin typeface="Crimson Roman" charset="0"/>
              </a:rPr>
            </a:br>
            <a:r>
              <a:rPr lang="en-US" altLang="en-US" sz="1600" dirty="0">
                <a:latin typeface="Crimson Roman"/>
                <a:ea typeface="MS PGothic"/>
              </a:rPr>
              <a:t>	</a:t>
            </a:r>
            <a:r>
              <a:rPr lang="en-US" altLang="en-US" sz="2000" b="1">
                <a:latin typeface="Crimson Roman"/>
                <a:ea typeface="MS PGothic"/>
              </a:rPr>
              <a:t>Location: </a:t>
            </a:r>
            <a:br>
              <a:rPr lang="en-US" altLang="en-US" sz="2000" dirty="0">
                <a:latin typeface="Crimson Roman" charset="0"/>
              </a:rPr>
            </a:br>
            <a:r>
              <a:rPr lang="en-US" altLang="en-US" sz="2000">
                <a:latin typeface="Crimson Roman"/>
                <a:ea typeface="MS PGothic"/>
              </a:rPr>
              <a:t>		Main Campus: Student Service Center 1, Suite 226</a:t>
            </a:r>
            <a:br>
              <a:rPr lang="en-US" altLang="en-US" sz="2000" dirty="0">
                <a:latin typeface="Crimson Roman" charset="0"/>
              </a:rPr>
            </a:br>
            <a:r>
              <a:rPr lang="en-US" altLang="en-US" sz="2000">
                <a:latin typeface="Crimson Roman"/>
                <a:ea typeface="MS PGothic"/>
              </a:rPr>
              <a:t>		UH at Sugar Land: George Building, Suite 119 *limited hours</a:t>
            </a:r>
            <a:br>
              <a:rPr lang="en-US" altLang="en-US" sz="2000" dirty="0">
                <a:latin typeface="Crimson Roman" charset="0"/>
              </a:rPr>
            </a:br>
            <a:br>
              <a:rPr lang="en-US" altLang="en-US" sz="2000" dirty="0">
                <a:latin typeface="Crimson Roman" charset="0"/>
              </a:rPr>
            </a:br>
            <a:r>
              <a:rPr lang="en-US" altLang="en-US" sz="2000">
                <a:latin typeface="Crimson Roman"/>
                <a:ea typeface="MS PGothic"/>
              </a:rPr>
              <a:t>	</a:t>
            </a:r>
            <a:r>
              <a:rPr lang="en-US" altLang="en-US" sz="2000" b="1">
                <a:latin typeface="Crimson Roman"/>
                <a:ea typeface="MS PGothic"/>
              </a:rPr>
              <a:t>Website:</a:t>
            </a:r>
            <a:r>
              <a:rPr lang="en-US" altLang="en-US" sz="2000" dirty="0">
                <a:latin typeface="Crimson Roman"/>
                <a:ea typeface="MS PGothic"/>
              </a:rPr>
              <a:t> </a:t>
            </a:r>
            <a:br>
              <a:rPr lang="en-US" altLang="en-US" sz="2000" dirty="0">
                <a:latin typeface="Crimson Roman" charset="0"/>
              </a:rPr>
            </a:br>
            <a:r>
              <a:rPr lang="en-US" altLang="en-US" sz="2000" dirty="0">
                <a:latin typeface="Crimson Roman"/>
                <a:ea typeface="MS PGothic"/>
              </a:rPr>
              <a:t>		</a:t>
            </a:r>
            <a:r>
              <a:rPr lang="en-US" altLang="en-US" sz="2000" dirty="0">
                <a:latin typeface="Crimson Roman"/>
                <a:ea typeface="MS PGothic"/>
                <a:hlinkClick r:id="rId4"/>
              </a:rPr>
              <a:t>www.uh.edu/caps</a:t>
            </a:r>
            <a:r>
              <a:rPr lang="en-US" altLang="en-US" sz="2000" dirty="0">
                <a:latin typeface="Crimson Roman"/>
                <a:ea typeface="MS PGothic"/>
              </a:rPr>
              <a:t> </a:t>
            </a:r>
            <a:br>
              <a:rPr lang="en-US" altLang="en-US" sz="2000" dirty="0">
                <a:latin typeface="Crimson Roman" charset="0"/>
              </a:rPr>
            </a:br>
            <a:br>
              <a:rPr lang="en-US" altLang="en-US" sz="2000" dirty="0">
                <a:latin typeface="Crimson Roman" charset="0"/>
              </a:rPr>
            </a:br>
            <a:r>
              <a:rPr lang="en-US" altLang="en-US" sz="2000">
                <a:latin typeface="Crimson Roman"/>
                <a:ea typeface="MS PGothic"/>
              </a:rPr>
              <a:t>	</a:t>
            </a:r>
            <a:r>
              <a:rPr lang="en-US" altLang="en-US" sz="2000" b="1">
                <a:latin typeface="Crimson Roman"/>
                <a:ea typeface="MS PGothic"/>
              </a:rPr>
              <a:t>Social media:</a:t>
            </a:r>
            <a:br>
              <a:rPr lang="en-US" altLang="en-US" sz="2000" dirty="0">
                <a:latin typeface="Crimson Roman" charset="0"/>
              </a:rPr>
            </a:br>
            <a:r>
              <a:rPr lang="en-US" altLang="en-US" sz="2000">
                <a:latin typeface="Crimson Roman"/>
                <a:ea typeface="MS PGothic"/>
              </a:rPr>
              <a:t>		Facebook @UHCAPS</a:t>
            </a:r>
            <a:br>
              <a:rPr lang="en-US" altLang="en-US" sz="2000" dirty="0">
                <a:latin typeface="Crimson Roman" charset="0"/>
              </a:rPr>
            </a:br>
            <a:r>
              <a:rPr lang="en-US" altLang="en-US" sz="2000">
                <a:latin typeface="Crimson Roman"/>
                <a:ea typeface="MS PGothic"/>
              </a:rPr>
              <a:t>		Twitter @UH_caps</a:t>
            </a:r>
            <a:br>
              <a:rPr lang="en-US" altLang="en-US" sz="2000" dirty="0">
                <a:latin typeface="Crimson Roman" charset="0"/>
              </a:rPr>
            </a:br>
            <a:r>
              <a:rPr lang="en-US" altLang="en-US" sz="2000">
                <a:latin typeface="Crimson Roman"/>
                <a:ea typeface="MS PGothic"/>
              </a:rPr>
              <a:t>		Instagram @uhcaps</a:t>
            </a:r>
            <a:br>
              <a:rPr lang="en-US" altLang="en-US" sz="2000" dirty="0">
                <a:latin typeface="Crimson Roman" charset="0"/>
              </a:rPr>
            </a:br>
            <a:endParaRPr lang="en-US" altLang="en-US" sz="2000">
              <a:latin typeface="Crimson Roman" charset="0"/>
            </a:endParaRPr>
          </a:p>
        </p:txBody>
      </p:sp>
      <p:pic>
        <p:nvPicPr>
          <p:cNvPr id="7" name="Graphic 6">
            <a:extLst>
              <a:ext uri="{FF2B5EF4-FFF2-40B4-BE49-F238E27FC236}">
                <a16:creationId xmlns:a16="http://schemas.microsoft.com/office/drawing/2014/main" id="{25DF504E-6262-4CB1-9F87-1EC246D560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712" y="2800393"/>
            <a:ext cx="527050" cy="527050"/>
          </a:xfrm>
          <a:prstGeom prst="rect">
            <a:avLst/>
          </a:prstGeom>
        </p:spPr>
      </p:pic>
      <p:pic>
        <p:nvPicPr>
          <p:cNvPr id="10" name="Graphic 9">
            <a:extLst>
              <a:ext uri="{FF2B5EF4-FFF2-40B4-BE49-F238E27FC236}">
                <a16:creationId xmlns:a16="http://schemas.microsoft.com/office/drawing/2014/main" id="{652AD272-DA82-4D3E-BC18-001E2E1DCA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8298" y="1898397"/>
            <a:ext cx="449925" cy="449925"/>
          </a:xfrm>
          <a:prstGeom prst="rect">
            <a:avLst/>
          </a:prstGeom>
        </p:spPr>
      </p:pic>
      <p:pic>
        <p:nvPicPr>
          <p:cNvPr id="12" name="Graphic 11">
            <a:extLst>
              <a:ext uri="{FF2B5EF4-FFF2-40B4-BE49-F238E27FC236}">
                <a16:creationId xmlns:a16="http://schemas.microsoft.com/office/drawing/2014/main" id="{369D64A9-8303-4ECD-96E8-64B0AA1209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242" y="3921582"/>
            <a:ext cx="573989" cy="573989"/>
          </a:xfrm>
          <a:prstGeom prst="rect">
            <a:avLst/>
          </a:prstGeom>
        </p:spPr>
      </p:pic>
      <p:pic>
        <p:nvPicPr>
          <p:cNvPr id="14" name="Graphic 13">
            <a:extLst>
              <a:ext uri="{FF2B5EF4-FFF2-40B4-BE49-F238E27FC236}">
                <a16:creationId xmlns:a16="http://schemas.microsoft.com/office/drawing/2014/main" id="{E4C7BCF7-678A-40FD-9A51-8E5EF4C1F9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0300" y="4894162"/>
            <a:ext cx="418836" cy="418836"/>
          </a:xfrm>
          <a:prstGeom prst="rect">
            <a:avLst/>
          </a:prstGeom>
        </p:spPr>
      </p:pic>
      <p:pic>
        <p:nvPicPr>
          <p:cNvPr id="16" name="Graphic 15">
            <a:extLst>
              <a:ext uri="{FF2B5EF4-FFF2-40B4-BE49-F238E27FC236}">
                <a16:creationId xmlns:a16="http://schemas.microsoft.com/office/drawing/2014/main" id="{C9AFDB82-FB6A-4C2D-B6A0-F9889FF4B4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3387" y="5401880"/>
            <a:ext cx="463709" cy="463709"/>
          </a:xfrm>
          <a:prstGeom prst="rect">
            <a:avLst/>
          </a:prstGeom>
        </p:spPr>
      </p:pic>
      <p:pic>
        <p:nvPicPr>
          <p:cNvPr id="18" name="Graphic 17">
            <a:extLst>
              <a:ext uri="{FF2B5EF4-FFF2-40B4-BE49-F238E27FC236}">
                <a16:creationId xmlns:a16="http://schemas.microsoft.com/office/drawing/2014/main" id="{F8DB9B42-59EE-461F-A014-13EA2ECE5D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8366" y="5424697"/>
            <a:ext cx="429948" cy="429948"/>
          </a:xfrm>
          <a:prstGeom prst="rect">
            <a:avLst/>
          </a:prstGeom>
        </p:spPr>
      </p:pic>
      <p:sp>
        <p:nvSpPr>
          <p:cNvPr id="20" name="TextBox 19">
            <a:extLst>
              <a:ext uri="{FF2B5EF4-FFF2-40B4-BE49-F238E27FC236}">
                <a16:creationId xmlns:a16="http://schemas.microsoft.com/office/drawing/2014/main" id="{47568255-395D-48BB-BA91-70C2C189ED42}"/>
              </a:ext>
            </a:extLst>
          </p:cNvPr>
          <p:cNvSpPr txBox="1"/>
          <p:nvPr/>
        </p:nvSpPr>
        <p:spPr>
          <a:xfrm>
            <a:off x="1644112" y="2477145"/>
            <a:ext cx="589451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ea typeface="MS PGothic"/>
                <a:cs typeface="Arial"/>
              </a:rPr>
              <a:t>Health 2 Building 2nd Floor</a:t>
            </a:r>
            <a:endParaRPr lang="en-US"/>
          </a:p>
        </p:txBody>
      </p:sp>
      <p:pic>
        <p:nvPicPr>
          <p:cNvPr id="22" name="Picture 22" descr="The inside of a building&#10;&#10;Description automatically generated">
            <a:extLst>
              <a:ext uri="{FF2B5EF4-FFF2-40B4-BE49-F238E27FC236}">
                <a16:creationId xmlns:a16="http://schemas.microsoft.com/office/drawing/2014/main" id="{590B4A1E-9F3D-420E-9DA9-AEC04E684862}"/>
              </a:ext>
            </a:extLst>
          </p:cNvPr>
          <p:cNvPicPr>
            <a:picLocks noChangeAspect="1"/>
          </p:cNvPicPr>
          <p:nvPr/>
        </p:nvPicPr>
        <p:blipFill rotWithShape="1">
          <a:blip r:embed="rId17"/>
          <a:srcRect t="27160" r="-372" b="12610"/>
          <a:stretch/>
        </p:blipFill>
        <p:spPr>
          <a:xfrm>
            <a:off x="5941259" y="3753092"/>
            <a:ext cx="2537386" cy="2287982"/>
          </a:xfrm>
          <a:prstGeom prst="rect">
            <a:avLst/>
          </a:prstGeom>
        </p:spPr>
      </p:pic>
    </p:spTree>
    <p:extLst>
      <p:ext uri="{BB962C8B-B14F-4D97-AF65-F5344CB8AC3E}">
        <p14:creationId xmlns:p14="http://schemas.microsoft.com/office/powerpoint/2010/main" val="22891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60167F6-02B5-42F1-A1CD-437C2593CB88}"/>
              </a:ext>
            </a:extLst>
          </p:cNvPr>
          <p:cNvSpPr>
            <a:spLocks noGrp="1"/>
          </p:cNvSpPr>
          <p:nvPr>
            <p:ph type="ctrTitle"/>
          </p:nvPr>
        </p:nvSpPr>
        <p:spPr>
          <a:xfrm>
            <a:off x="2104254" y="1339417"/>
            <a:ext cx="7043540" cy="1130281"/>
          </a:xfrm>
        </p:spPr>
        <p:txBody>
          <a:bodyPr/>
          <a:lstStyle/>
          <a:p>
            <a:pPr algn="r"/>
            <a:r>
              <a:rPr lang="en-US" sz="4000" b="1">
                <a:ea typeface="+mj-lt"/>
                <a:cs typeface="+mj-lt"/>
              </a:rPr>
              <a:t>Navigating Your Role as a TA &amp; Mentor</a:t>
            </a:r>
            <a:endParaRPr lang="en-US" sz="4000"/>
          </a:p>
        </p:txBody>
      </p:sp>
      <p:sp>
        <p:nvSpPr>
          <p:cNvPr id="3" name="Rectangle 2">
            <a:extLst>
              <a:ext uri="{FF2B5EF4-FFF2-40B4-BE49-F238E27FC236}">
                <a16:creationId xmlns:a16="http://schemas.microsoft.com/office/drawing/2014/main" id="{F5872682-CF25-4F4D-9F0C-8841C49DED02}"/>
              </a:ext>
            </a:extLst>
          </p:cNvPr>
          <p:cNvSpPr/>
          <p:nvPr/>
        </p:nvSpPr>
        <p:spPr>
          <a:xfrm>
            <a:off x="0" y="604361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8335CC63-B440-475E-91CD-6B9C5232B0D9}"/>
              </a:ext>
            </a:extLst>
          </p:cNvPr>
          <p:cNvSpPr/>
          <p:nvPr/>
        </p:nvSpPr>
        <p:spPr>
          <a:xfrm>
            <a:off x="0" y="522922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084A91BC-6C4E-4079-8708-705F7AA74A62}"/>
              </a:ext>
            </a:extLst>
          </p:cNvPr>
          <p:cNvSpPr/>
          <p:nvPr/>
        </p:nvSpPr>
        <p:spPr>
          <a:xfrm>
            <a:off x="0" y="4414838"/>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1CF74B2D-A27B-4999-8F3C-AEC9C0104AB7}"/>
              </a:ext>
            </a:extLst>
          </p:cNvPr>
          <p:cNvSpPr/>
          <p:nvPr/>
        </p:nvSpPr>
        <p:spPr>
          <a:xfrm>
            <a:off x="0" y="3600450"/>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D4ADB31D-2AE0-45C9-81C4-73B55ADF9BDB}"/>
              </a:ext>
            </a:extLst>
          </p:cNvPr>
          <p:cNvSpPr/>
          <p:nvPr/>
        </p:nvSpPr>
        <p:spPr>
          <a:xfrm>
            <a:off x="0" y="2786063"/>
            <a:ext cx="2043113" cy="814387"/>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id="{664ADAC1-E81A-4ACA-A29F-1707664FABCD}"/>
              </a:ext>
            </a:extLst>
          </p:cNvPr>
          <p:cNvSpPr/>
          <p:nvPr/>
        </p:nvSpPr>
        <p:spPr>
          <a:xfrm>
            <a:off x="0" y="1957693"/>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Rectangle 17">
            <a:extLst>
              <a:ext uri="{FF2B5EF4-FFF2-40B4-BE49-F238E27FC236}">
                <a16:creationId xmlns:a16="http://schemas.microsoft.com/office/drawing/2014/main" id="{BA3A4D33-44AD-4182-B738-8768F11C4F56}"/>
              </a:ext>
            </a:extLst>
          </p:cNvPr>
          <p:cNvSpPr/>
          <p:nvPr/>
        </p:nvSpPr>
        <p:spPr>
          <a:xfrm>
            <a:off x="0" y="1155700"/>
            <a:ext cx="2043113" cy="815975"/>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Rectangle 18">
            <a:extLst>
              <a:ext uri="{FF2B5EF4-FFF2-40B4-BE49-F238E27FC236}">
                <a16:creationId xmlns:a16="http://schemas.microsoft.com/office/drawing/2014/main" id="{A060D4AC-E2A6-49B3-8144-8FFA1197EB96}"/>
              </a:ext>
            </a:extLst>
          </p:cNvPr>
          <p:cNvSpPr/>
          <p:nvPr/>
        </p:nvSpPr>
        <p:spPr>
          <a:xfrm>
            <a:off x="0" y="-473075"/>
            <a:ext cx="2043113" cy="8143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083" name="Picture 3" descr="UHsecondary_BLACK.eps">
            <a:extLst>
              <a:ext uri="{FF2B5EF4-FFF2-40B4-BE49-F238E27FC236}">
                <a16:creationId xmlns:a16="http://schemas.microsoft.com/office/drawing/2014/main" id="{5F753157-3142-4D68-BB1D-64A91C56D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588963"/>
            <a:ext cx="4420705" cy="279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a:extLst>
              <a:ext uri="{FF2B5EF4-FFF2-40B4-BE49-F238E27FC236}">
                <a16:creationId xmlns:a16="http://schemas.microsoft.com/office/drawing/2014/main" id="{560167F6-02B5-42F1-A1CD-437C2593CB88}"/>
              </a:ext>
            </a:extLst>
          </p:cNvPr>
          <p:cNvSpPr txBox="1">
            <a:spLocks/>
          </p:cNvSpPr>
          <p:nvPr/>
        </p:nvSpPr>
        <p:spPr bwMode="auto">
          <a:xfrm>
            <a:off x="5020851" y="5632004"/>
            <a:ext cx="3857296" cy="80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endParaRPr lang="en-US" altLang="en-US" sz="1800" dirty="0">
              <a:ea typeface="MS PGothic"/>
              <a:cs typeface="+mj-lt"/>
            </a:endParaRPr>
          </a:p>
          <a:p>
            <a:pPr algn="r"/>
            <a:r>
              <a:rPr lang="en-US" sz="1800" b="1">
                <a:ea typeface="+mj-lt"/>
                <a:cs typeface="+mj-lt"/>
              </a:rPr>
              <a:t>Wiley A. Graham, JD</a:t>
            </a:r>
            <a:endParaRPr lang="en-US" sz="1800">
              <a:ea typeface="+mj-lt"/>
              <a:cs typeface="+mj-lt"/>
            </a:endParaRPr>
          </a:p>
          <a:p>
            <a:pPr algn="r"/>
            <a:r>
              <a:rPr lang="en-US" sz="1800">
                <a:ea typeface="+mj-lt"/>
                <a:cs typeface="+mj-lt"/>
              </a:rPr>
              <a:t>Equal Opportunity Services</a:t>
            </a:r>
          </a:p>
        </p:txBody>
      </p:sp>
      <p:sp>
        <p:nvSpPr>
          <p:cNvPr id="2" name="Rectangle 1"/>
          <p:cNvSpPr/>
          <p:nvPr/>
        </p:nvSpPr>
        <p:spPr>
          <a:xfrm>
            <a:off x="4450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4" name="Picture 4" descr="A group of people in a room&#10;&#10;Description automatically generated">
            <a:extLst>
              <a:ext uri="{FF2B5EF4-FFF2-40B4-BE49-F238E27FC236}">
                <a16:creationId xmlns:a16="http://schemas.microsoft.com/office/drawing/2014/main" id="{B50DD5B7-5B60-4E7D-B748-789C5D449DCA}"/>
              </a:ext>
            </a:extLst>
          </p:cNvPr>
          <p:cNvPicPr>
            <a:picLocks noChangeAspect="1"/>
          </p:cNvPicPr>
          <p:nvPr/>
        </p:nvPicPr>
        <p:blipFill rotWithShape="1">
          <a:blip r:embed="rId3"/>
          <a:srcRect r="20630" b="214"/>
          <a:stretch/>
        </p:blipFill>
        <p:spPr>
          <a:xfrm>
            <a:off x="2037029" y="2041717"/>
            <a:ext cx="3489090" cy="3188171"/>
          </a:xfrm>
          <a:prstGeom prst="rect">
            <a:avLst/>
          </a:prstGeom>
        </p:spPr>
      </p:pic>
      <p:sp>
        <p:nvSpPr>
          <p:cNvPr id="5" name="TextBox 4">
            <a:extLst>
              <a:ext uri="{FF2B5EF4-FFF2-40B4-BE49-F238E27FC236}">
                <a16:creationId xmlns:a16="http://schemas.microsoft.com/office/drawing/2014/main" id="{ED91FF2B-0F2A-4A31-93D6-F6EB931ED79D}"/>
              </a:ext>
            </a:extLst>
          </p:cNvPr>
          <p:cNvSpPr txBox="1"/>
          <p:nvPr/>
        </p:nvSpPr>
        <p:spPr>
          <a:xfrm>
            <a:off x="2215055" y="5847693"/>
            <a:ext cx="37548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MS PGothic"/>
                <a:cs typeface="Segoe UI"/>
              </a:rPr>
              <a:t>Marti Trummer-Cabrera, PhD</a:t>
            </a:r>
            <a:r>
              <a:rPr lang="en-US">
                <a:latin typeface="Calibri"/>
                <a:ea typeface="MS PGothic"/>
                <a:cs typeface="Segoe UI"/>
              </a:rPr>
              <a:t>​</a:t>
            </a:r>
          </a:p>
          <a:p>
            <a:r>
              <a:rPr lang="en-US">
                <a:latin typeface="Calibri"/>
                <a:ea typeface="MS PGothic"/>
                <a:cs typeface="Segoe UI"/>
              </a:rPr>
              <a:t>Counseling &amp; Psychological Services​</a:t>
            </a:r>
          </a:p>
        </p:txBody>
      </p:sp>
      <p:sp>
        <p:nvSpPr>
          <p:cNvPr id="21" name="Title 1">
            <a:extLst>
              <a:ext uri="{FF2B5EF4-FFF2-40B4-BE49-F238E27FC236}">
                <a16:creationId xmlns:a16="http://schemas.microsoft.com/office/drawing/2014/main" id="{EE2FA34A-D397-4E3E-A0EC-1FD214AD2996}"/>
              </a:ext>
            </a:extLst>
          </p:cNvPr>
          <p:cNvSpPr txBox="1">
            <a:spLocks/>
          </p:cNvSpPr>
          <p:nvPr/>
        </p:nvSpPr>
        <p:spPr bwMode="auto">
          <a:xfrm>
            <a:off x="5476605" y="4409427"/>
            <a:ext cx="3401541" cy="801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r"/>
            <a:endParaRPr lang="en-US" altLang="en-US" sz="1800" dirty="0">
              <a:ea typeface="MS PGothic"/>
              <a:cs typeface="+mj-lt"/>
            </a:endParaRPr>
          </a:p>
          <a:p>
            <a:pPr algn="r"/>
            <a:r>
              <a:rPr lang="en-US" sz="1800" b="1">
                <a:ea typeface="+mj-lt"/>
                <a:cs typeface="+mj-lt"/>
              </a:rPr>
              <a:t>Dr. Nouhad Rizk</a:t>
            </a:r>
            <a:endParaRPr lang="en-US" sz="1800">
              <a:ea typeface="+mj-lt"/>
              <a:cs typeface="+mj-lt"/>
            </a:endParaRPr>
          </a:p>
          <a:p>
            <a:pPr algn="r"/>
            <a:r>
              <a:rPr lang="en-US" sz="1800">
                <a:ea typeface="+mj-lt"/>
                <a:cs typeface="+mj-lt"/>
              </a:rPr>
              <a:t>Director of </a:t>
            </a:r>
            <a:endParaRPr lang="en-US">
              <a:cs typeface="+mj-lt"/>
            </a:endParaRPr>
          </a:p>
          <a:p>
            <a:pPr algn="r"/>
            <a:r>
              <a:rPr lang="en-US" sz="1800">
                <a:ea typeface="+mj-lt"/>
                <a:cs typeface="+mj-lt"/>
              </a:rPr>
              <a:t>Undergraduate Studies</a:t>
            </a:r>
          </a:p>
          <a:p>
            <a:pPr algn="r"/>
            <a:r>
              <a:rPr lang="en-US" sz="1800">
                <a:ea typeface="MS PGothic"/>
                <a:cs typeface="Calibri"/>
              </a:rPr>
              <a:t>Computer Science Department</a:t>
            </a:r>
            <a:endParaRPr lang="en-US" sz="1800" dirty="0">
              <a:cs typeface="Calibri"/>
            </a:endParaRPr>
          </a:p>
        </p:txBody>
      </p:sp>
    </p:spTree>
    <p:extLst>
      <p:ext uri="{BB962C8B-B14F-4D97-AF65-F5344CB8AC3E}">
        <p14:creationId xmlns:p14="http://schemas.microsoft.com/office/powerpoint/2010/main" val="375093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22E19-724C-43A6-8F20-1505001D6D1A}"/>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1057B10-F7C6-4E04-866A-FB91A48E7C99}"/>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172" name="Picture 5" descr="UHsecondary-white.eps">
            <a:extLst>
              <a:ext uri="{FF2B5EF4-FFF2-40B4-BE49-F238E27FC236}">
                <a16:creationId xmlns:a16="http://schemas.microsoft.com/office/drawing/2014/main" id="{E900827D-E973-4865-9C94-C3D52170D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Title 3">
            <a:extLst>
              <a:ext uri="{FF2B5EF4-FFF2-40B4-BE49-F238E27FC236}">
                <a16:creationId xmlns:a16="http://schemas.microsoft.com/office/drawing/2014/main" id="{FB8F8120-90EB-49C5-A900-2E6D7331135F}"/>
              </a:ext>
            </a:extLst>
          </p:cNvPr>
          <p:cNvSpPr>
            <a:spLocks noGrp="1"/>
          </p:cNvSpPr>
          <p:nvPr>
            <p:ph type="title"/>
          </p:nvPr>
        </p:nvSpPr>
        <p:spPr>
          <a:xfrm>
            <a:off x="2791838" y="1598470"/>
            <a:ext cx="3718396" cy="2081719"/>
          </a:xfrm>
        </p:spPr>
        <p:txBody>
          <a:bodyPr>
            <a:normAutofit fontScale="90000"/>
          </a:bodyPr>
          <a:lstStyle/>
          <a:p>
            <a:r>
              <a:rPr lang="en-US" altLang="en-US" b="1">
                <a:solidFill>
                  <a:srgbClr val="C3092B"/>
                </a:solidFill>
                <a:latin typeface="Crimson Roman" charset="0"/>
              </a:rPr>
              <a:t>Equal Opportunity Services</a:t>
            </a:r>
            <a:br>
              <a:rPr lang="en-US" altLang="en-US" b="1">
                <a:solidFill>
                  <a:srgbClr val="C3092B"/>
                </a:solidFill>
                <a:latin typeface="Crimson Roman" charset="0"/>
              </a:rPr>
            </a:br>
            <a:endParaRPr lang="en-US" altLang="en-US" b="1">
              <a:solidFill>
                <a:srgbClr val="C3092B"/>
              </a:solidFill>
              <a:latin typeface="Crimson Roman" charset="0"/>
            </a:endParaRPr>
          </a:p>
        </p:txBody>
      </p:sp>
      <p:sp>
        <p:nvSpPr>
          <p:cNvPr id="14" name="Rectangular Callout 13"/>
          <p:cNvSpPr/>
          <p:nvPr/>
        </p:nvSpPr>
        <p:spPr>
          <a:xfrm>
            <a:off x="389107" y="315880"/>
            <a:ext cx="2937754" cy="1435099"/>
          </a:xfrm>
          <a:prstGeom prst="wedgeRectCallout">
            <a:avLst/>
          </a:prstGeom>
          <a:solidFill>
            <a:srgbClr val="FFFFCC"/>
          </a:solidFill>
          <a:ln w="57150">
            <a:solidFill>
              <a:srgbClr val="C3092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Anti-Discrimination Reporting</a:t>
            </a:r>
            <a:endParaRPr kumimoji="0" lang="en-US" sz="1800" b="0" i="0" u="none" strike="noStrike" kern="1200" cap="none" spc="0" normalizeH="0" baseline="0" noProof="0">
              <a:ln>
                <a:solidFill>
                  <a:prstClr val="black"/>
                </a:solidFill>
              </a:ln>
              <a:solidFill>
                <a:prstClr val="white"/>
              </a:solidFill>
              <a:effectLst/>
              <a:uLnTx/>
              <a:uFillTx/>
              <a:latin typeface="Calibri"/>
              <a:ea typeface="+mn-ea"/>
              <a:cs typeface="+mn-cs"/>
            </a:endParaRPr>
          </a:p>
        </p:txBody>
      </p:sp>
      <p:sp>
        <p:nvSpPr>
          <p:cNvPr id="17" name="Rectangular Callout 16"/>
          <p:cNvSpPr/>
          <p:nvPr/>
        </p:nvSpPr>
        <p:spPr>
          <a:xfrm>
            <a:off x="6718152" y="2639330"/>
            <a:ext cx="2136269" cy="1863320"/>
          </a:xfrm>
          <a:prstGeom prst="wedgeRectCallout">
            <a:avLst/>
          </a:prstGeom>
          <a:solidFill>
            <a:srgbClr val="FFFFCC"/>
          </a:solidFill>
          <a:ln w="57150">
            <a:solidFill>
              <a:srgbClr val="C3092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Employee Accommodation Requests </a:t>
            </a:r>
          </a:p>
        </p:txBody>
      </p:sp>
      <p:sp>
        <p:nvSpPr>
          <p:cNvPr id="18" name="Rounded Rectangular Callout 17"/>
          <p:cNvSpPr/>
          <p:nvPr/>
        </p:nvSpPr>
        <p:spPr>
          <a:xfrm>
            <a:off x="313688" y="2605926"/>
            <a:ext cx="2478150" cy="1722714"/>
          </a:xfrm>
          <a:prstGeom prst="wedgeRoundRectCallout">
            <a:avLst/>
          </a:prstGeom>
          <a:solidFill>
            <a:srgbClr val="FFFFCC"/>
          </a:solid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Electronic Information Resource Accessibility</a:t>
            </a:r>
          </a:p>
        </p:txBody>
      </p:sp>
      <p:sp>
        <p:nvSpPr>
          <p:cNvPr id="19" name="Oval Callout 18"/>
          <p:cNvSpPr/>
          <p:nvPr/>
        </p:nvSpPr>
        <p:spPr>
          <a:xfrm>
            <a:off x="3113001" y="4136938"/>
            <a:ext cx="2801416" cy="1499907"/>
          </a:xfrm>
          <a:prstGeom prst="wedgeEllipseCallout">
            <a:avLst/>
          </a:prstGeom>
          <a:solidFill>
            <a:srgbClr val="FFFFCC"/>
          </a:solidFill>
          <a:ln w="57150">
            <a:solidFill>
              <a:srgbClr val="C3092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Sexual Misconduct/ Title IX Reporting</a:t>
            </a:r>
          </a:p>
        </p:txBody>
      </p:sp>
      <p:sp>
        <p:nvSpPr>
          <p:cNvPr id="20" name="Oval Callout 19"/>
          <p:cNvSpPr/>
          <p:nvPr/>
        </p:nvSpPr>
        <p:spPr>
          <a:xfrm>
            <a:off x="5914417" y="321253"/>
            <a:ext cx="2655651" cy="1531597"/>
          </a:xfrm>
          <a:prstGeom prst="wedgeEllipseCallout">
            <a:avLst/>
          </a:prstGeom>
          <a:solidFill>
            <a:srgbClr val="FFFFCC"/>
          </a:solidFill>
          <a:ln w="57150">
            <a:solidFill>
              <a:srgbClr val="C3092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a:ea typeface="+mn-ea"/>
                <a:cs typeface="+mn-cs"/>
              </a:rPr>
              <a:t>Affirmative Action Plan</a:t>
            </a:r>
            <a:endParaRPr kumimoji="0" lang="en-US" sz="1800" b="0" i="0" u="none" strike="noStrike" kern="1200" cap="none" spc="0" normalizeH="0" baseline="0" noProof="0">
              <a:ln>
                <a:solidFill>
                  <a:prstClr val="black"/>
                </a:solidFill>
              </a:ln>
              <a:solidFill>
                <a:prstClr val="white"/>
              </a:solidFill>
              <a:effectLst/>
              <a:uLnTx/>
              <a:uFillTx/>
              <a:latin typeface="Calibri"/>
              <a:ea typeface="+mn-ea"/>
              <a:cs typeface="+mn-cs"/>
            </a:endParaRPr>
          </a:p>
        </p:txBody>
      </p:sp>
      <p:sp>
        <p:nvSpPr>
          <p:cNvPr id="4" name="Rectangle 3"/>
          <p:cNvSpPr/>
          <p:nvPr/>
        </p:nvSpPr>
        <p:spPr>
          <a:xfrm>
            <a:off x="4450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88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4A1B994-732D-459B-B830-82A2F2639B9B}"/>
              </a:ext>
            </a:extLst>
          </p:cNvPr>
          <p:cNvSpPr>
            <a:spLocks noGrp="1"/>
          </p:cNvSpPr>
          <p:nvPr>
            <p:ph type="title"/>
          </p:nvPr>
        </p:nvSpPr>
        <p:spPr>
          <a:xfrm>
            <a:off x="457200" y="274638"/>
            <a:ext cx="8229600" cy="411162"/>
          </a:xfrm>
        </p:spPr>
        <p:txBody>
          <a:bodyPr>
            <a:normAutofit fontScale="90000"/>
          </a:bodyPr>
          <a:lstStyle/>
          <a:p>
            <a:r>
              <a:rPr lang="en-US" altLang="en-US" sz="4000" b="1">
                <a:latin typeface="Crimson Roman" charset="0"/>
              </a:rPr>
              <a:t>Anti-Discrimination Policy</a:t>
            </a:r>
            <a:endParaRPr lang="en-US" altLang="en-US" sz="4000" b="1"/>
          </a:p>
        </p:txBody>
      </p:sp>
      <p:sp>
        <p:nvSpPr>
          <p:cNvPr id="4099" name="Text Placeholder 2">
            <a:extLst>
              <a:ext uri="{FF2B5EF4-FFF2-40B4-BE49-F238E27FC236}">
                <a16:creationId xmlns:a16="http://schemas.microsoft.com/office/drawing/2014/main" id="{4F3B5897-0110-4470-9FA6-EF823400FB7F}"/>
              </a:ext>
            </a:extLst>
          </p:cNvPr>
          <p:cNvSpPr>
            <a:spLocks noGrp="1"/>
          </p:cNvSpPr>
          <p:nvPr>
            <p:ph type="body" idx="1"/>
          </p:nvPr>
        </p:nvSpPr>
        <p:spPr>
          <a:xfrm>
            <a:off x="451532" y="836735"/>
            <a:ext cx="4040188" cy="639762"/>
          </a:xfrm>
        </p:spPr>
        <p:txBody>
          <a:bodyPr>
            <a:normAutofit/>
          </a:bodyPr>
          <a:lstStyle/>
          <a:p>
            <a:r>
              <a:rPr lang="en-US" altLang="en-US" sz="2800">
                <a:solidFill>
                  <a:srgbClr val="C00000"/>
                </a:solidFill>
                <a:latin typeface="Crimson Roman" charset="0"/>
              </a:rPr>
              <a:t>Discrimination</a:t>
            </a:r>
            <a:endParaRPr lang="en-US" altLang="en-US" sz="2800">
              <a:solidFill>
                <a:srgbClr val="C00000"/>
              </a:solidFill>
            </a:endParaRPr>
          </a:p>
        </p:txBody>
      </p:sp>
      <p:sp>
        <p:nvSpPr>
          <p:cNvPr id="4100" name="Content Placeholder 3">
            <a:extLst>
              <a:ext uri="{FF2B5EF4-FFF2-40B4-BE49-F238E27FC236}">
                <a16:creationId xmlns:a16="http://schemas.microsoft.com/office/drawing/2014/main" id="{1806925D-DC9F-4AB4-BB4A-0FB8601CC5D2}"/>
              </a:ext>
            </a:extLst>
          </p:cNvPr>
          <p:cNvSpPr>
            <a:spLocks noGrp="1"/>
          </p:cNvSpPr>
          <p:nvPr>
            <p:ph sz="half" idx="2"/>
          </p:nvPr>
        </p:nvSpPr>
        <p:spPr>
          <a:xfrm>
            <a:off x="463255" y="1481254"/>
            <a:ext cx="4040188" cy="1274685"/>
          </a:xfrm>
        </p:spPr>
        <p:txBody>
          <a:bodyPr>
            <a:noAutofit/>
          </a:bodyPr>
          <a:lstStyle/>
          <a:p>
            <a:pPr marL="177800" lvl="0" indent="-177800" defTabSz="457200" eaLnBrk="0" fontAlgn="base" hangingPunct="0">
              <a:spcAft>
                <a:spcPct val="0"/>
              </a:spcAft>
            </a:pPr>
            <a:r>
              <a:rPr lang="en-US" altLang="en-US" sz="1600" dirty="0">
                <a:solidFill>
                  <a:prstClr val="black"/>
                </a:solidFill>
                <a:latin typeface="Crimson Roman" charset="0"/>
                <a:ea typeface="MS PGothic" panose="020B0600070205080204" pitchFamily="34" charset="-128"/>
              </a:rPr>
              <a:t>Treating an individual or members of a </a:t>
            </a:r>
            <a:r>
              <a:rPr lang="en-US" altLang="en-US" sz="1600" b="1" dirty="0">
                <a:solidFill>
                  <a:prstClr val="black"/>
                </a:solidFill>
                <a:latin typeface="Crimson Roman" charset="0"/>
                <a:ea typeface="MS PGothic" panose="020B0600070205080204" pitchFamily="34" charset="-128"/>
              </a:rPr>
              <a:t>Protected Class less favorably </a:t>
            </a:r>
            <a:r>
              <a:rPr lang="en-US" altLang="en-US" sz="1600" dirty="0">
                <a:solidFill>
                  <a:prstClr val="black"/>
                </a:solidFill>
                <a:latin typeface="Crimson Roman" charset="0"/>
                <a:ea typeface="MS PGothic" panose="020B0600070205080204" pitchFamily="34" charset="-128"/>
              </a:rPr>
              <a:t>because of their membership in that class or having a policy or practice that has disproportionally adverse impact on Protected Class members. </a:t>
            </a:r>
          </a:p>
        </p:txBody>
      </p:sp>
      <p:sp>
        <p:nvSpPr>
          <p:cNvPr id="4101" name="Text Placeholder 4">
            <a:extLst>
              <a:ext uri="{FF2B5EF4-FFF2-40B4-BE49-F238E27FC236}">
                <a16:creationId xmlns:a16="http://schemas.microsoft.com/office/drawing/2014/main" id="{4C4A278A-9E6A-4B51-80CB-C32E7F79AA9E}"/>
              </a:ext>
            </a:extLst>
          </p:cNvPr>
          <p:cNvSpPr>
            <a:spLocks noGrp="1"/>
          </p:cNvSpPr>
          <p:nvPr>
            <p:ph type="body" sz="quarter" idx="3"/>
          </p:nvPr>
        </p:nvSpPr>
        <p:spPr>
          <a:xfrm>
            <a:off x="4800600" y="831118"/>
            <a:ext cx="4041775" cy="639762"/>
          </a:xfrm>
        </p:spPr>
        <p:txBody>
          <a:bodyPr>
            <a:normAutofit/>
          </a:bodyPr>
          <a:lstStyle/>
          <a:p>
            <a:r>
              <a:rPr lang="en-US" altLang="en-US" sz="2800">
                <a:solidFill>
                  <a:srgbClr val="C00000"/>
                </a:solidFill>
                <a:latin typeface="Crimson Roman" charset="0"/>
              </a:rPr>
              <a:t>Harassment</a:t>
            </a:r>
            <a:endParaRPr lang="en-US" altLang="en-US" sz="2800">
              <a:solidFill>
                <a:srgbClr val="C00000"/>
              </a:solidFill>
            </a:endParaRPr>
          </a:p>
        </p:txBody>
      </p:sp>
      <p:sp>
        <p:nvSpPr>
          <p:cNvPr id="6" name="Content Placeholder 5">
            <a:extLst>
              <a:ext uri="{FF2B5EF4-FFF2-40B4-BE49-F238E27FC236}">
                <a16:creationId xmlns:a16="http://schemas.microsoft.com/office/drawing/2014/main" id="{F31ED8AC-EECC-4F38-8036-AEE10AB925FA}"/>
              </a:ext>
            </a:extLst>
          </p:cNvPr>
          <p:cNvSpPr>
            <a:spLocks noGrp="1"/>
          </p:cNvSpPr>
          <p:nvPr>
            <p:ph sz="quarter" idx="4"/>
          </p:nvPr>
        </p:nvSpPr>
        <p:spPr>
          <a:xfrm>
            <a:off x="4800600" y="1606404"/>
            <a:ext cx="4041775" cy="4300684"/>
          </a:xfrm>
        </p:spPr>
        <p:txBody>
          <a:bodyPr>
            <a:normAutofit/>
          </a:bodyPr>
          <a:lstStyle/>
          <a:p>
            <a:pPr marL="177800" indent="-177800">
              <a:defRPr/>
            </a:pPr>
            <a:r>
              <a:rPr lang="en-US" sz="1800" dirty="0">
                <a:latin typeface="Crimson Roman" charset="0"/>
              </a:rPr>
              <a:t>Subjecting an individual on the basis of membership in a protected class to unlawful severe or pervasive treatment that constitutes:</a:t>
            </a:r>
          </a:p>
          <a:p>
            <a:pPr marL="685800" lvl="1">
              <a:defRPr/>
            </a:pPr>
            <a:r>
              <a:rPr lang="en-US" sz="1600" dirty="0">
                <a:latin typeface="Crimson Roman" charset="0"/>
              </a:rPr>
              <a:t>Humiliating, abusive, or threatening conduct or behavior that denigrates or shows hostility or aversion toward an individual or group;</a:t>
            </a:r>
          </a:p>
          <a:p>
            <a:pPr marL="685800" lvl="1">
              <a:defRPr/>
            </a:pPr>
            <a:r>
              <a:rPr lang="en-US" altLang="en-US" sz="1600" dirty="0">
                <a:latin typeface="Crimson Roman" charset="0"/>
              </a:rPr>
              <a:t>An intimidating, hostile, or abusive living or working environment that alters the conditions of learning, living, or working; or</a:t>
            </a:r>
          </a:p>
          <a:p>
            <a:pPr marL="685800" lvl="1">
              <a:defRPr/>
            </a:pPr>
            <a:r>
              <a:rPr lang="en-US" altLang="en-US" sz="1600" dirty="0">
                <a:latin typeface="Crimson Roman" charset="0"/>
              </a:rPr>
              <a:t>An unreasonable interference with an individual’s academic or work performance</a:t>
            </a:r>
            <a:endParaRPr lang="en-US" sz="1600" dirty="0">
              <a:latin typeface="Crimson Roman" charset="0"/>
            </a:endParaRPr>
          </a:p>
        </p:txBody>
      </p:sp>
      <p:sp>
        <p:nvSpPr>
          <p:cNvPr id="8" name="Rectangle 7">
            <a:extLst>
              <a:ext uri="{FF2B5EF4-FFF2-40B4-BE49-F238E27FC236}">
                <a16:creationId xmlns:a16="http://schemas.microsoft.com/office/drawing/2014/main" id="{68D17158-AB1A-4448-AABB-850A9425FC89}"/>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4144762-429C-4D2B-A638-ECE29F5BD6A4}"/>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5" descr="UHsecondary-white.eps">
            <a:extLst>
              <a:ext uri="{FF2B5EF4-FFF2-40B4-BE49-F238E27FC236}">
                <a16:creationId xmlns:a16="http://schemas.microsoft.com/office/drawing/2014/main" id="{5307285D-8B6C-46A8-BE15-206E6416A8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3200399"/>
            <a:ext cx="3931943" cy="2765425"/>
          </a:xfrm>
          <a:prstGeom prst="rect">
            <a:avLst/>
          </a:prstGeom>
        </p:spPr>
      </p:pic>
    </p:spTree>
    <p:extLst>
      <p:ext uri="{BB962C8B-B14F-4D97-AF65-F5344CB8AC3E}">
        <p14:creationId xmlns:p14="http://schemas.microsoft.com/office/powerpoint/2010/main" val="319154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98A62AE-056E-41CA-A91F-F9D5F9316042}"/>
              </a:ext>
            </a:extLst>
          </p:cNvPr>
          <p:cNvSpPr>
            <a:spLocks noGrp="1"/>
          </p:cNvSpPr>
          <p:nvPr>
            <p:ph type="title"/>
          </p:nvPr>
        </p:nvSpPr>
        <p:spPr/>
        <p:txBody>
          <a:bodyPr/>
          <a:lstStyle/>
          <a:p>
            <a:r>
              <a:rPr lang="en-US" altLang="en-US" b="1">
                <a:solidFill>
                  <a:srgbClr val="C3092B"/>
                </a:solidFill>
                <a:latin typeface="Crimson Roman" charset="0"/>
              </a:rPr>
              <a:t>Anti-Discrimination Policy</a:t>
            </a:r>
            <a:br>
              <a:rPr lang="en-US" altLang="en-US" b="1">
                <a:solidFill>
                  <a:srgbClr val="C3092B"/>
                </a:solidFill>
                <a:latin typeface="Crimson Roman" charset="0"/>
              </a:rPr>
            </a:br>
            <a:r>
              <a:rPr lang="en-US" altLang="en-US" sz="2000" b="1">
                <a:solidFill>
                  <a:srgbClr val="C3092B"/>
                </a:solidFill>
                <a:latin typeface="Crimson Roman" charset="0"/>
              </a:rPr>
              <a:t>System Administrative Memorandum (SAM) 01.D.07</a:t>
            </a:r>
            <a:endParaRPr lang="en-US" altLang="en-US" b="1">
              <a:solidFill>
                <a:srgbClr val="C3092B"/>
              </a:solidFill>
            </a:endParaRPr>
          </a:p>
        </p:txBody>
      </p:sp>
      <p:sp>
        <p:nvSpPr>
          <p:cNvPr id="5124" name="Content Placeholder 5">
            <a:extLst>
              <a:ext uri="{FF2B5EF4-FFF2-40B4-BE49-F238E27FC236}">
                <a16:creationId xmlns:a16="http://schemas.microsoft.com/office/drawing/2014/main" id="{51B9B880-0B87-469B-B014-8EE81A842B78}"/>
              </a:ext>
            </a:extLst>
          </p:cNvPr>
          <p:cNvSpPr>
            <a:spLocks noGrp="1"/>
          </p:cNvSpPr>
          <p:nvPr>
            <p:ph sz="quarter" idx="4"/>
          </p:nvPr>
        </p:nvSpPr>
        <p:spPr>
          <a:xfrm>
            <a:off x="4474464" y="1671638"/>
            <a:ext cx="4669536" cy="4680394"/>
          </a:xfrm>
        </p:spPr>
        <p:txBody>
          <a:bodyPr/>
          <a:lstStyle/>
          <a:p>
            <a:pPr marL="0" indent="0">
              <a:lnSpc>
                <a:spcPct val="130000"/>
              </a:lnSpc>
              <a:buNone/>
            </a:pPr>
            <a:r>
              <a:rPr lang="en-US" altLang="en-US" sz="1800" b="1">
                <a:latin typeface="Crimson Roman" charset="0"/>
              </a:rPr>
              <a:t>Addresses Discrimination &amp; Harassment on the basis of a </a:t>
            </a:r>
            <a:r>
              <a:rPr lang="en-US" altLang="en-US" sz="1800" b="1">
                <a:solidFill>
                  <a:srgbClr val="C00000"/>
                </a:solidFill>
                <a:latin typeface="Crimson Roman" charset="0"/>
              </a:rPr>
              <a:t>protected class</a:t>
            </a:r>
            <a:r>
              <a:rPr lang="en-US" altLang="en-US" sz="1800" b="1">
                <a:latin typeface="Crimson Roman" charset="0"/>
              </a:rPr>
              <a:t>:</a:t>
            </a:r>
          </a:p>
          <a:p>
            <a:pPr>
              <a:lnSpc>
                <a:spcPct val="130000"/>
              </a:lnSpc>
            </a:pPr>
            <a:r>
              <a:rPr lang="en-US" altLang="en-US" sz="1600" b="1">
                <a:latin typeface="Crimson Roman" charset="0"/>
              </a:rPr>
              <a:t>Veteran Status</a:t>
            </a:r>
          </a:p>
          <a:p>
            <a:pPr>
              <a:lnSpc>
                <a:spcPct val="130000"/>
              </a:lnSpc>
            </a:pPr>
            <a:r>
              <a:rPr lang="en-US" altLang="en-US" sz="1600" b="1">
                <a:latin typeface="Crimson Roman" charset="0"/>
              </a:rPr>
              <a:t>Genetic Information </a:t>
            </a:r>
          </a:p>
          <a:p>
            <a:pPr>
              <a:lnSpc>
                <a:spcPct val="130000"/>
              </a:lnSpc>
            </a:pPr>
            <a:r>
              <a:rPr lang="en-US" altLang="en-US" sz="1600" b="1">
                <a:latin typeface="Crimson Roman" charset="0"/>
              </a:rPr>
              <a:t>Sex (including Pregnancy)</a:t>
            </a:r>
          </a:p>
          <a:p>
            <a:pPr>
              <a:lnSpc>
                <a:spcPct val="130000"/>
              </a:lnSpc>
            </a:pPr>
            <a:r>
              <a:rPr lang="en-US" altLang="en-US" sz="1600" b="1">
                <a:latin typeface="Crimson Roman" charset="0"/>
              </a:rPr>
              <a:t>Sexual Orientation, Gender Identity, and Gender Expression</a:t>
            </a:r>
          </a:p>
          <a:p>
            <a:pPr>
              <a:lnSpc>
                <a:spcPct val="130000"/>
              </a:lnSpc>
            </a:pPr>
            <a:r>
              <a:rPr lang="en-US" altLang="en-US" sz="1600" b="1">
                <a:latin typeface="Crimson Roman" charset="0"/>
              </a:rPr>
              <a:t>Race</a:t>
            </a:r>
          </a:p>
          <a:p>
            <a:pPr>
              <a:lnSpc>
                <a:spcPct val="130000"/>
              </a:lnSpc>
            </a:pPr>
            <a:r>
              <a:rPr lang="en-US" altLang="en-US" sz="1600" b="1">
                <a:latin typeface="Crimson Roman" charset="0"/>
              </a:rPr>
              <a:t>Color</a:t>
            </a:r>
          </a:p>
          <a:p>
            <a:pPr>
              <a:lnSpc>
                <a:spcPct val="130000"/>
              </a:lnSpc>
            </a:pPr>
            <a:r>
              <a:rPr lang="en-US" altLang="en-US" sz="1600" b="1">
                <a:latin typeface="Crimson Roman" charset="0"/>
              </a:rPr>
              <a:t>Religion</a:t>
            </a:r>
          </a:p>
          <a:p>
            <a:pPr>
              <a:lnSpc>
                <a:spcPct val="130000"/>
              </a:lnSpc>
            </a:pPr>
            <a:r>
              <a:rPr lang="en-US" altLang="en-US" sz="1600" b="1">
                <a:latin typeface="Crimson Roman" charset="0"/>
              </a:rPr>
              <a:t>Age </a:t>
            </a:r>
          </a:p>
          <a:p>
            <a:pPr>
              <a:lnSpc>
                <a:spcPct val="130000"/>
              </a:lnSpc>
            </a:pPr>
            <a:r>
              <a:rPr lang="en-US" altLang="en-US" sz="1600" b="1">
                <a:latin typeface="Crimson Roman" charset="0"/>
              </a:rPr>
              <a:t>National Origin </a:t>
            </a:r>
          </a:p>
          <a:p>
            <a:pPr>
              <a:lnSpc>
                <a:spcPct val="130000"/>
              </a:lnSpc>
            </a:pPr>
            <a:r>
              <a:rPr lang="en-US" altLang="en-US" sz="1600" b="1">
                <a:latin typeface="Crimson Roman" charset="0"/>
              </a:rPr>
              <a:t>Disability</a:t>
            </a:r>
            <a:endParaRPr lang="en-US" altLang="en-US" sz="1600" b="1"/>
          </a:p>
          <a:p>
            <a:pPr lvl="1"/>
            <a:endParaRPr lang="en-US" altLang="en-US" sz="1700"/>
          </a:p>
        </p:txBody>
      </p:sp>
      <p:pic>
        <p:nvPicPr>
          <p:cNvPr id="2" name="Picture 1" descr="ND0A25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09" y="1671638"/>
            <a:ext cx="3185838" cy="47787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17158-AB1A-4448-AABB-850A9425FC89}"/>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a:extLst>
              <a:ext uri="{FF2B5EF4-FFF2-40B4-BE49-F238E27FC236}">
                <a16:creationId xmlns:a16="http://schemas.microsoft.com/office/drawing/2014/main" id="{B4144762-429C-4D2B-A638-ECE29F5BD6A4}"/>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pic>
        <p:nvPicPr>
          <p:cNvPr id="6148" name="Picture 5" descr="UHsecondary-white.eps">
            <a:extLst>
              <a:ext uri="{FF2B5EF4-FFF2-40B4-BE49-F238E27FC236}">
                <a16:creationId xmlns:a16="http://schemas.microsoft.com/office/drawing/2014/main" id="{5307285D-8B6C-46A8-BE15-206E6416A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itle 4">
            <a:extLst>
              <a:ext uri="{FF2B5EF4-FFF2-40B4-BE49-F238E27FC236}">
                <a16:creationId xmlns:a16="http://schemas.microsoft.com/office/drawing/2014/main" id="{6B583345-7244-4B69-AE57-C064183D5D5B}"/>
              </a:ext>
            </a:extLst>
          </p:cNvPr>
          <p:cNvSpPr>
            <a:spLocks noGrp="1"/>
          </p:cNvSpPr>
          <p:nvPr>
            <p:ph type="title"/>
          </p:nvPr>
        </p:nvSpPr>
        <p:spPr>
          <a:xfrm>
            <a:off x="475456" y="279115"/>
            <a:ext cx="8229600" cy="1390650"/>
          </a:xfrm>
        </p:spPr>
        <p:txBody>
          <a:bodyPr>
            <a:normAutofit/>
          </a:bodyPr>
          <a:lstStyle/>
          <a:p>
            <a:r>
              <a:rPr lang="en-US" altLang="en-US" sz="3600" b="1">
                <a:latin typeface="Crimson Roman" charset="0"/>
              </a:rPr>
              <a:t>UHS Sexual Misconduct Policy</a:t>
            </a:r>
            <a:br>
              <a:rPr lang="en-US" altLang="en-US" sz="3600" b="1">
                <a:latin typeface="Crimson Roman" charset="0"/>
              </a:rPr>
            </a:br>
            <a:r>
              <a:rPr lang="en-US" altLang="en-US" sz="2000" b="1">
                <a:latin typeface="Crimson Roman" charset="0"/>
              </a:rPr>
              <a:t>SAM 01.D.08</a:t>
            </a:r>
            <a:r>
              <a:rPr lang="en-US" altLang="en-US" sz="3600" b="1">
                <a:latin typeface="Crimson Roman" charset="0"/>
              </a:rPr>
              <a:t> </a:t>
            </a:r>
          </a:p>
        </p:txBody>
      </p:sp>
      <p:sp>
        <p:nvSpPr>
          <p:cNvPr id="6150" name="Content Placeholder 4">
            <a:extLst>
              <a:ext uri="{FF2B5EF4-FFF2-40B4-BE49-F238E27FC236}">
                <a16:creationId xmlns:a16="http://schemas.microsoft.com/office/drawing/2014/main" id="{983800A7-15CF-49F9-83DB-41A8769FEF1C}"/>
              </a:ext>
            </a:extLst>
          </p:cNvPr>
          <p:cNvSpPr>
            <a:spLocks noGrp="1"/>
          </p:cNvSpPr>
          <p:nvPr>
            <p:ph idx="1"/>
          </p:nvPr>
        </p:nvSpPr>
        <p:spPr>
          <a:xfrm>
            <a:off x="267145" y="1836738"/>
            <a:ext cx="5219255" cy="3802062"/>
          </a:xfrm>
        </p:spPr>
        <p:txBody>
          <a:bodyPr/>
          <a:lstStyle/>
          <a:p>
            <a:pPr algn="ctr"/>
            <a:r>
              <a:rPr lang="en-US" altLang="en-US" sz="2200" b="0" dirty="0">
                <a:solidFill>
                  <a:srgbClr val="C00000"/>
                </a:solidFill>
                <a:latin typeface="Crimson Roman" charset="0"/>
              </a:rPr>
              <a:t>Referred to at times as </a:t>
            </a:r>
          </a:p>
          <a:p>
            <a:pPr algn="ctr"/>
            <a:r>
              <a:rPr lang="en-US" altLang="en-US" sz="2200" dirty="0">
                <a:solidFill>
                  <a:srgbClr val="C00000"/>
                </a:solidFill>
                <a:latin typeface="Crimson Roman" charset="0"/>
              </a:rPr>
              <a:t>Title IX </a:t>
            </a:r>
            <a:r>
              <a:rPr lang="en-US" altLang="en-US" sz="2200" b="0" dirty="0">
                <a:solidFill>
                  <a:srgbClr val="C00000"/>
                </a:solidFill>
                <a:latin typeface="Crimson Roman" charset="0"/>
              </a:rPr>
              <a:t>recently updated in August of 2020 by the Dept. of Ed.</a:t>
            </a:r>
          </a:p>
          <a:p>
            <a:pPr algn="ctr"/>
            <a:endParaRPr lang="en-US" altLang="en-US" sz="1600" b="0" i="1" dirty="0">
              <a:latin typeface="Crimson Roman" charset="0"/>
            </a:endParaRPr>
          </a:p>
          <a:p>
            <a:pPr algn="ctr"/>
            <a:r>
              <a:rPr lang="en-US" altLang="en-US" sz="1800" b="0" i="1" dirty="0">
                <a:latin typeface="Crimson Roman" charset="0"/>
              </a:rPr>
              <a:t>“No person in the United States shall, on the basis of sex, be excluded from participation in, </a:t>
            </a:r>
            <a:r>
              <a:rPr lang="en-US" altLang="en-US" sz="1800" i="1" dirty="0">
                <a:latin typeface="Crimson Roman" charset="0"/>
              </a:rPr>
              <a:t>be denied the benefits of, </a:t>
            </a:r>
            <a:r>
              <a:rPr lang="en-US" altLang="en-US" sz="1800" b="0" i="1" dirty="0">
                <a:latin typeface="Crimson Roman" charset="0"/>
              </a:rPr>
              <a:t>or be subject to discrimination under any educational program or activity receiving Federal financial assistance.”</a:t>
            </a:r>
          </a:p>
          <a:p>
            <a:pPr algn="ctr"/>
            <a:endParaRPr lang="en-US" altLang="en-US" sz="1600" i="1" dirty="0">
              <a:latin typeface="Crimson Roman" charset="0"/>
            </a:endParaRPr>
          </a:p>
          <a:p>
            <a:pPr algn="ctr"/>
            <a:endParaRPr lang="en-US" altLang="en-US" i="1" dirty="0">
              <a:latin typeface="Crimson Roman" charset="0"/>
            </a:endParaRPr>
          </a:p>
        </p:txBody>
      </p:sp>
      <p:pic>
        <p:nvPicPr>
          <p:cNvPr id="6151" name="Picture 11">
            <a:extLst>
              <a:ext uri="{FF2B5EF4-FFF2-40B4-BE49-F238E27FC236}">
                <a16:creationId xmlns:a16="http://schemas.microsoft.com/office/drawing/2014/main" id="{79FAFC63-426A-4919-9547-C94CC2216B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803402"/>
            <a:ext cx="2743200" cy="41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6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17158-AB1A-4448-AABB-850A9425FC89}"/>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4144762-429C-4D2B-A638-ECE29F5BD6A4}"/>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148" name="Picture 5" descr="UHsecondary-white.eps">
            <a:extLst>
              <a:ext uri="{FF2B5EF4-FFF2-40B4-BE49-F238E27FC236}">
                <a16:creationId xmlns:a16="http://schemas.microsoft.com/office/drawing/2014/main" id="{5307285D-8B6C-46A8-BE15-206E6416A8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itle 4">
            <a:extLst>
              <a:ext uri="{FF2B5EF4-FFF2-40B4-BE49-F238E27FC236}">
                <a16:creationId xmlns:a16="http://schemas.microsoft.com/office/drawing/2014/main" id="{6B583345-7244-4B69-AE57-C064183D5D5B}"/>
              </a:ext>
            </a:extLst>
          </p:cNvPr>
          <p:cNvSpPr>
            <a:spLocks noGrp="1"/>
          </p:cNvSpPr>
          <p:nvPr>
            <p:ph type="title"/>
          </p:nvPr>
        </p:nvSpPr>
        <p:spPr>
          <a:xfrm>
            <a:off x="475456" y="240099"/>
            <a:ext cx="8229600" cy="533400"/>
          </a:xfrm>
        </p:spPr>
        <p:txBody>
          <a:bodyPr>
            <a:normAutofit fontScale="90000"/>
          </a:bodyPr>
          <a:lstStyle/>
          <a:p>
            <a:r>
              <a:rPr lang="en-US" altLang="en-US" sz="4000" b="1">
                <a:solidFill>
                  <a:srgbClr val="C00000"/>
                </a:solidFill>
                <a:latin typeface="Crimson Roman" charset="0"/>
              </a:rPr>
              <a:t>Sexual Misconduct Policy/Title IX</a:t>
            </a:r>
            <a:endParaRPr lang="en-US" altLang="en-US" sz="4000">
              <a:latin typeface="Crimson Roman" charset="0"/>
            </a:endParaRPr>
          </a:p>
        </p:txBody>
      </p:sp>
      <p:sp>
        <p:nvSpPr>
          <p:cNvPr id="6150" name="Content Placeholder 4">
            <a:extLst>
              <a:ext uri="{FF2B5EF4-FFF2-40B4-BE49-F238E27FC236}">
                <a16:creationId xmlns:a16="http://schemas.microsoft.com/office/drawing/2014/main" id="{983800A7-15CF-49F9-83DB-41A8769FEF1C}"/>
              </a:ext>
            </a:extLst>
          </p:cNvPr>
          <p:cNvSpPr>
            <a:spLocks noGrp="1"/>
          </p:cNvSpPr>
          <p:nvPr>
            <p:ph idx="1"/>
          </p:nvPr>
        </p:nvSpPr>
        <p:spPr>
          <a:xfrm>
            <a:off x="426025" y="1341606"/>
            <a:ext cx="4495800" cy="5135563"/>
          </a:xfrm>
        </p:spPr>
        <p:txBody>
          <a:bodyPr>
            <a:normAutofit/>
          </a:bodyPr>
          <a:lstStyle/>
          <a:p>
            <a:pPr>
              <a:spcAft>
                <a:spcPts val="600"/>
              </a:spcAft>
            </a:pPr>
            <a:r>
              <a:rPr lang="en-US" sz="2400" dirty="0">
                <a:latin typeface="Crimson Roman" charset="0"/>
              </a:rPr>
              <a:t>UH addresses all sexual misconduct under the Sexual Misconduct Policy regardless of whether the incident falls under the new federal laws. </a:t>
            </a:r>
          </a:p>
          <a:p>
            <a:pPr>
              <a:spcAft>
                <a:spcPts val="600"/>
              </a:spcAft>
            </a:pPr>
            <a:r>
              <a:rPr lang="en-US" sz="2400" dirty="0">
                <a:latin typeface="Crimson Roman" charset="0"/>
              </a:rPr>
              <a:t>We prioritize safety and are committed to taking all reports of sexual misconduct seriously. </a:t>
            </a:r>
          </a:p>
          <a:p>
            <a:endParaRPr lang="en-US" altLang="en-US" sz="2000" dirty="0">
              <a:latin typeface="Crimson Roman" charset="0"/>
            </a:endParaRPr>
          </a:p>
          <a:p>
            <a:pPr algn="ctr"/>
            <a:endParaRPr lang="en-US" altLang="en-US" sz="2000" dirty="0">
              <a:latin typeface="Crimson Roman" charset="0"/>
            </a:endParaRPr>
          </a:p>
          <a:p>
            <a:endParaRPr lang="en-US" altLang="en-US" dirty="0">
              <a:latin typeface="Crimson Roman" charset="0"/>
            </a:endParaRPr>
          </a:p>
        </p:txBody>
      </p:sp>
      <p:pic>
        <p:nvPicPr>
          <p:cNvPr id="8" name="Picture 11">
            <a:extLst>
              <a:ext uri="{FF2B5EF4-FFF2-40B4-BE49-F238E27FC236}">
                <a16:creationId xmlns:a16="http://schemas.microsoft.com/office/drawing/2014/main" id="{79FAFC63-426A-4919-9547-C94CC2216B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19200"/>
            <a:ext cx="2940911" cy="440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12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22E19-724C-43A6-8F20-1505001D6D1A}"/>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1057B10-F7C6-4E04-866A-FB91A48E7C99}"/>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172" name="Picture 5" descr="UHsecondary-white.eps">
            <a:extLst>
              <a:ext uri="{FF2B5EF4-FFF2-40B4-BE49-F238E27FC236}">
                <a16:creationId xmlns:a16="http://schemas.microsoft.com/office/drawing/2014/main" id="{E900827D-E973-4865-9C94-C3D52170D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Title 3">
            <a:extLst>
              <a:ext uri="{FF2B5EF4-FFF2-40B4-BE49-F238E27FC236}">
                <a16:creationId xmlns:a16="http://schemas.microsoft.com/office/drawing/2014/main" id="{FB8F8120-90EB-49C5-A900-2E6D7331135F}"/>
              </a:ext>
            </a:extLst>
          </p:cNvPr>
          <p:cNvSpPr>
            <a:spLocks noGrp="1"/>
          </p:cNvSpPr>
          <p:nvPr>
            <p:ph type="title"/>
          </p:nvPr>
        </p:nvSpPr>
        <p:spPr>
          <a:xfrm>
            <a:off x="120292" y="292396"/>
            <a:ext cx="5395605" cy="871537"/>
          </a:xfrm>
        </p:spPr>
        <p:txBody>
          <a:bodyPr>
            <a:normAutofit fontScale="90000"/>
          </a:bodyPr>
          <a:lstStyle/>
          <a:p>
            <a:r>
              <a:rPr lang="en-US" altLang="en-US" sz="4000" b="1" dirty="0">
                <a:solidFill>
                  <a:srgbClr val="C00000"/>
                </a:solidFill>
                <a:latin typeface="Crimson Roman" charset="0"/>
              </a:rPr>
              <a:t>Sexual Misconduct Policy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391" y="420944"/>
            <a:ext cx="3466609" cy="2123927"/>
          </a:xfrm>
          <a:prstGeom prst="rect">
            <a:avLst/>
          </a:prstGeom>
        </p:spPr>
      </p:pic>
      <p:sp>
        <p:nvSpPr>
          <p:cNvPr id="4" name="Rectangle 3">
            <a:extLst>
              <a:ext uri="{FF2B5EF4-FFF2-40B4-BE49-F238E27FC236}">
                <a16:creationId xmlns:a16="http://schemas.microsoft.com/office/drawing/2014/main" id="{11D3628B-777C-644F-B725-925DD632542A}"/>
              </a:ext>
            </a:extLst>
          </p:cNvPr>
          <p:cNvSpPr/>
          <p:nvPr/>
        </p:nvSpPr>
        <p:spPr>
          <a:xfrm>
            <a:off x="5401478" y="2692698"/>
            <a:ext cx="3779035" cy="3600986"/>
          </a:xfrm>
          <a:prstGeom prst="rect">
            <a:avLst/>
          </a:prstGeom>
        </p:spPr>
        <p:txBody>
          <a:bodyPr wrap="square">
            <a:spAutoFit/>
          </a:bodyPr>
          <a:lstStyle/>
          <a:p>
            <a:r>
              <a:rPr lang="en-US" altLang="en-US" sz="2000" dirty="0">
                <a:latin typeface="Crimson Roman" charset="0"/>
              </a:rPr>
              <a:t>Do I report?</a:t>
            </a:r>
          </a:p>
          <a:p>
            <a:r>
              <a:rPr lang="en-US" altLang="en-US" sz="2000" dirty="0">
                <a:latin typeface="Crimson Roman" charset="0"/>
              </a:rPr>
              <a:t>Yes…Even if:</a:t>
            </a:r>
          </a:p>
          <a:p>
            <a:pPr lvl="1"/>
            <a:r>
              <a:rPr lang="en-US" altLang="en-US" dirty="0">
                <a:latin typeface="Crimson Roman" charset="0"/>
              </a:rPr>
              <a:t>They heard it second-hand.</a:t>
            </a:r>
          </a:p>
          <a:p>
            <a:pPr lvl="1"/>
            <a:r>
              <a:rPr lang="en-US" altLang="en-US" dirty="0">
                <a:latin typeface="Crimson Roman" charset="0"/>
              </a:rPr>
              <a:t>They don’t know everyone involved.</a:t>
            </a:r>
          </a:p>
          <a:p>
            <a:pPr lvl="1"/>
            <a:r>
              <a:rPr lang="en-US" altLang="en-US" dirty="0">
                <a:latin typeface="Crimson Roman" charset="0"/>
              </a:rPr>
              <a:t>They were asked to keep it a secret.</a:t>
            </a:r>
          </a:p>
          <a:p>
            <a:pPr lvl="1"/>
            <a:r>
              <a:rPr lang="en-US" altLang="en-US" dirty="0">
                <a:latin typeface="Crimson Roman" charset="0"/>
              </a:rPr>
              <a:t>They’re not </a:t>
            </a:r>
            <a:r>
              <a:rPr lang="en-US" altLang="en-US" i="1" dirty="0">
                <a:latin typeface="Crimson Roman" charset="0"/>
              </a:rPr>
              <a:t>sure</a:t>
            </a:r>
            <a:r>
              <a:rPr lang="en-US" altLang="en-US" dirty="0">
                <a:latin typeface="Crimson Roman" charset="0"/>
              </a:rPr>
              <a:t> if it’s an EOS issue.</a:t>
            </a:r>
          </a:p>
          <a:p>
            <a:pPr lvl="1"/>
            <a:r>
              <a:rPr lang="en-US" altLang="en-US" dirty="0">
                <a:latin typeface="Crimson Roman" charset="0"/>
              </a:rPr>
              <a:t>It might be a rumor.</a:t>
            </a:r>
          </a:p>
          <a:p>
            <a:pPr lvl="1"/>
            <a:r>
              <a:rPr lang="en-US" altLang="en-US" dirty="0">
                <a:latin typeface="Crimson Roman" charset="0"/>
              </a:rPr>
              <a:t>They heard it from a third party. </a:t>
            </a:r>
          </a:p>
          <a:p>
            <a:pPr lvl="1"/>
            <a:endParaRPr lang="en-US" altLang="en-US" dirty="0">
              <a:latin typeface="Crimson Roman" charset="0"/>
            </a:endParaRPr>
          </a:p>
          <a:p>
            <a:pPr marL="0" indent="0">
              <a:buNone/>
            </a:pPr>
            <a:endParaRPr lang="en-US" altLang="en-US" sz="800" dirty="0">
              <a:latin typeface="Crimson Roman" charset="0"/>
            </a:endParaRPr>
          </a:p>
        </p:txBody>
      </p:sp>
      <p:sp>
        <p:nvSpPr>
          <p:cNvPr id="7" name="Rectangle 6">
            <a:extLst>
              <a:ext uri="{FF2B5EF4-FFF2-40B4-BE49-F238E27FC236}">
                <a16:creationId xmlns:a16="http://schemas.microsoft.com/office/drawing/2014/main" id="{F410B404-088C-6349-A032-D69B6046DCF4}"/>
              </a:ext>
            </a:extLst>
          </p:cNvPr>
          <p:cNvSpPr/>
          <p:nvPr/>
        </p:nvSpPr>
        <p:spPr>
          <a:xfrm>
            <a:off x="-147482" y="1065372"/>
            <a:ext cx="5840361" cy="2862322"/>
          </a:xfrm>
          <a:prstGeom prst="rect">
            <a:avLst/>
          </a:prstGeom>
        </p:spPr>
        <p:txBody>
          <a:bodyPr wrap="square">
            <a:spAutoFit/>
          </a:bodyPr>
          <a:lstStyle/>
          <a:p>
            <a:pPr lvl="1"/>
            <a:r>
              <a:rPr lang="en-US" altLang="en-US" sz="2000" dirty="0">
                <a:latin typeface="Crimson Roman" charset="0"/>
              </a:rPr>
              <a:t>- Covers faculty, staff, students, and visitors</a:t>
            </a:r>
          </a:p>
          <a:p>
            <a:pPr lvl="1"/>
            <a:r>
              <a:rPr lang="en-US" altLang="en-US" sz="2000" dirty="0">
                <a:latin typeface="Crimson Roman" charset="0"/>
              </a:rPr>
              <a:t>- No time limit to report or file a formal complaint</a:t>
            </a:r>
          </a:p>
          <a:p>
            <a:pPr lvl="1"/>
            <a:r>
              <a:rPr lang="en-US" altLang="en-US" sz="2000" dirty="0">
                <a:latin typeface="Crimson Roman" charset="0"/>
              </a:rPr>
              <a:t>- Provides equal rights to people involved</a:t>
            </a:r>
          </a:p>
          <a:p>
            <a:pPr lvl="1"/>
            <a:r>
              <a:rPr lang="en-US" altLang="en-US" sz="2000" dirty="0">
                <a:latin typeface="Crimson Roman" charset="0"/>
              </a:rPr>
              <a:t>- Making a report does not automatically start the formal process</a:t>
            </a:r>
          </a:p>
          <a:p>
            <a:pPr lvl="1"/>
            <a:r>
              <a:rPr lang="en-US" altLang="en-US" sz="2000" dirty="0">
                <a:latin typeface="Crimson Roman" charset="0"/>
              </a:rPr>
              <a:t>- UH employees—including Graduate and Teaching Assistants—are required to report allegations of sexual misconduct to the Title IX Coordinator. </a:t>
            </a:r>
          </a:p>
        </p:txBody>
      </p:sp>
      <p:sp>
        <p:nvSpPr>
          <p:cNvPr id="13" name="TextBox 8">
            <a:extLst>
              <a:ext uri="{FF2B5EF4-FFF2-40B4-BE49-F238E27FC236}">
                <a16:creationId xmlns:a16="http://schemas.microsoft.com/office/drawing/2014/main" id="{B219A344-2162-B742-9886-145581C704EF}"/>
              </a:ext>
            </a:extLst>
          </p:cNvPr>
          <p:cNvSpPr txBox="1">
            <a:spLocks noChangeArrowheads="1"/>
          </p:cNvSpPr>
          <p:nvPr/>
        </p:nvSpPr>
        <p:spPr bwMode="auto">
          <a:xfrm>
            <a:off x="239713" y="4359196"/>
            <a:ext cx="5161765"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2">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US" altLang="en-US" sz="1800" b="1" dirty="0">
                <a:latin typeface="Corbel Light" panose="020B0303020204020204" pitchFamily="34" charset="0"/>
                <a:cs typeface="Arial" panose="020B0604020202020204" pitchFamily="34" charset="0"/>
              </a:rPr>
              <a:t>Sexual Assault</a:t>
            </a:r>
          </a:p>
          <a:p>
            <a:pPr eaLnBrk="1" hangingPunct="1">
              <a:spcBef>
                <a:spcPct val="0"/>
              </a:spcBef>
            </a:pPr>
            <a:r>
              <a:rPr lang="en-US" altLang="en-US" sz="1800" b="1" dirty="0">
                <a:latin typeface="Corbel Light" panose="020B0303020204020204" pitchFamily="34" charset="0"/>
                <a:cs typeface="Arial" panose="020B0604020202020204" pitchFamily="34" charset="0"/>
              </a:rPr>
              <a:t>Non-consensual Sexual Touching</a:t>
            </a:r>
          </a:p>
          <a:p>
            <a:pPr eaLnBrk="1" hangingPunct="1">
              <a:spcBef>
                <a:spcPct val="0"/>
              </a:spcBef>
            </a:pPr>
            <a:r>
              <a:rPr lang="en-US" altLang="en-US" sz="1800" b="1" dirty="0">
                <a:latin typeface="Corbel Light" panose="020B0303020204020204" pitchFamily="34" charset="0"/>
                <a:cs typeface="Arial" panose="020B0604020202020204" pitchFamily="34" charset="0"/>
              </a:rPr>
              <a:t>Stalking</a:t>
            </a:r>
          </a:p>
          <a:p>
            <a:pPr eaLnBrk="1" hangingPunct="1">
              <a:spcBef>
                <a:spcPct val="0"/>
              </a:spcBef>
            </a:pPr>
            <a:r>
              <a:rPr lang="en-US" altLang="en-US" sz="1800" b="1" dirty="0">
                <a:latin typeface="Corbel Light" panose="020B0303020204020204" pitchFamily="34" charset="0"/>
                <a:cs typeface="Arial" panose="020B0604020202020204" pitchFamily="34" charset="0"/>
              </a:rPr>
              <a:t>Sexual Intimidation</a:t>
            </a:r>
          </a:p>
          <a:p>
            <a:pPr eaLnBrk="1" hangingPunct="1">
              <a:spcBef>
                <a:spcPct val="0"/>
              </a:spcBef>
            </a:pPr>
            <a:endParaRPr lang="en-US" altLang="en-US" sz="1800" b="1" dirty="0">
              <a:latin typeface="Corbel Light" panose="020B0303020204020204" pitchFamily="34" charset="0"/>
              <a:cs typeface="Arial" panose="020B0604020202020204" pitchFamily="34" charset="0"/>
            </a:endParaRPr>
          </a:p>
          <a:p>
            <a:pPr eaLnBrk="1" hangingPunct="1">
              <a:spcBef>
                <a:spcPct val="0"/>
              </a:spcBef>
            </a:pPr>
            <a:endParaRPr lang="en-US" altLang="en-US" sz="1800" b="1" dirty="0">
              <a:latin typeface="Corbel Light" panose="020B0303020204020204" pitchFamily="34" charset="0"/>
              <a:cs typeface="Arial" panose="020B0604020202020204" pitchFamily="34" charset="0"/>
            </a:endParaRPr>
          </a:p>
          <a:p>
            <a:pPr eaLnBrk="1" hangingPunct="1">
              <a:spcBef>
                <a:spcPct val="0"/>
              </a:spcBef>
            </a:pPr>
            <a:r>
              <a:rPr lang="en-US" altLang="en-US" sz="1800" b="1" dirty="0">
                <a:latin typeface="Corbel Light" panose="020B0303020204020204" pitchFamily="34" charset="0"/>
                <a:cs typeface="Arial" panose="020B0604020202020204" pitchFamily="34" charset="0"/>
              </a:rPr>
              <a:t>Sexual Exploitation</a:t>
            </a:r>
          </a:p>
          <a:p>
            <a:pPr eaLnBrk="1" hangingPunct="1">
              <a:spcBef>
                <a:spcPct val="0"/>
              </a:spcBef>
            </a:pPr>
            <a:r>
              <a:rPr lang="en-US" altLang="en-US" sz="1800" b="1" dirty="0">
                <a:latin typeface="Corbel Light" panose="020B0303020204020204" pitchFamily="34" charset="0"/>
                <a:cs typeface="Arial" panose="020B0604020202020204" pitchFamily="34" charset="0"/>
              </a:rPr>
              <a:t>Dating and Domestic Violence</a:t>
            </a:r>
          </a:p>
          <a:p>
            <a:pPr eaLnBrk="1" hangingPunct="1">
              <a:spcBef>
                <a:spcPct val="0"/>
              </a:spcBef>
            </a:pPr>
            <a:r>
              <a:rPr lang="en-US" altLang="en-US" sz="1800" b="1" dirty="0">
                <a:latin typeface="Corbel Light" panose="020B0303020204020204" pitchFamily="34" charset="0"/>
                <a:cs typeface="Arial" panose="020B0604020202020204" pitchFamily="34" charset="0"/>
              </a:rPr>
              <a:t>Sexual Harassment</a:t>
            </a:r>
          </a:p>
        </p:txBody>
      </p:sp>
      <p:sp>
        <p:nvSpPr>
          <p:cNvPr id="14" name="Title 4">
            <a:extLst>
              <a:ext uri="{FF2B5EF4-FFF2-40B4-BE49-F238E27FC236}">
                <a16:creationId xmlns:a16="http://schemas.microsoft.com/office/drawing/2014/main" id="{A937ADC9-3221-3F4E-B023-8EF0F11BB2EC}"/>
              </a:ext>
            </a:extLst>
          </p:cNvPr>
          <p:cNvSpPr txBox="1">
            <a:spLocks/>
          </p:cNvSpPr>
          <p:nvPr/>
        </p:nvSpPr>
        <p:spPr>
          <a:xfrm>
            <a:off x="-1475304" y="3818978"/>
            <a:ext cx="8885999" cy="7064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200" b="1">
                <a:solidFill>
                  <a:srgbClr val="C00000"/>
                </a:solidFill>
                <a:latin typeface="Crimson Roman" charset="0"/>
              </a:rPr>
              <a:t>What does the SMP cover? </a:t>
            </a:r>
            <a:endParaRPr lang="en-US" altLang="en-US" sz="3200" b="1" dirty="0">
              <a:solidFill>
                <a:srgbClr val="C00000"/>
              </a:solidFill>
              <a:latin typeface="Crimson Roman" charset="0"/>
            </a:endParaRPr>
          </a:p>
        </p:txBody>
      </p:sp>
    </p:spTree>
    <p:extLst>
      <p:ext uri="{BB962C8B-B14F-4D97-AF65-F5344CB8AC3E}">
        <p14:creationId xmlns:p14="http://schemas.microsoft.com/office/powerpoint/2010/main" val="66570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833AF1-6EA9-44EB-9B60-99A7DCC97418}"/>
              </a:ext>
            </a:extLst>
          </p:cNvPr>
          <p:cNvSpPr>
            <a:spLocks noChangeArrowheads="1"/>
          </p:cNvSpPr>
          <p:nvPr/>
        </p:nvSpPr>
        <p:spPr bwMode="auto">
          <a:xfrm>
            <a:off x="0" y="6100763"/>
            <a:ext cx="9180513" cy="736600"/>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3" name="Rectangle 2">
            <a:extLst>
              <a:ext uri="{FF2B5EF4-FFF2-40B4-BE49-F238E27FC236}">
                <a16:creationId xmlns:a16="http://schemas.microsoft.com/office/drawing/2014/main" id="{C42B1B9F-0251-44DF-8E88-633D089D630A}"/>
              </a:ext>
            </a:extLst>
          </p:cNvPr>
          <p:cNvSpPr>
            <a:spLocks noChangeArrowheads="1"/>
          </p:cNvSpPr>
          <p:nvPr/>
        </p:nvSpPr>
        <p:spPr bwMode="auto">
          <a:xfrm>
            <a:off x="0" y="6159500"/>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pic>
        <p:nvPicPr>
          <p:cNvPr id="10244" name="Picture 5" descr="UHsecondary-white.eps">
            <a:extLst>
              <a:ext uri="{FF2B5EF4-FFF2-40B4-BE49-F238E27FC236}">
                <a16:creationId xmlns:a16="http://schemas.microsoft.com/office/drawing/2014/main" id="{7CC530ED-DE8E-4571-8756-22CE2281C8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330950"/>
            <a:ext cx="48641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6" name="Title 6">
            <a:extLst>
              <a:ext uri="{FF2B5EF4-FFF2-40B4-BE49-F238E27FC236}">
                <a16:creationId xmlns:a16="http://schemas.microsoft.com/office/drawing/2014/main" id="{410D97EA-6BBD-457C-A871-F3B3090D1944}"/>
              </a:ext>
            </a:extLst>
          </p:cNvPr>
          <p:cNvSpPr>
            <a:spLocks noGrp="1"/>
          </p:cNvSpPr>
          <p:nvPr>
            <p:ph type="title"/>
          </p:nvPr>
        </p:nvSpPr>
        <p:spPr>
          <a:xfrm>
            <a:off x="457200" y="274638"/>
            <a:ext cx="8229600" cy="750481"/>
          </a:xfrm>
        </p:spPr>
        <p:txBody>
          <a:bodyPr/>
          <a:lstStyle/>
          <a:p>
            <a:r>
              <a:rPr lang="en-US" altLang="en-US" sz="4000" b="1">
                <a:solidFill>
                  <a:srgbClr val="C3092B"/>
                </a:solidFill>
                <a:latin typeface="Crimson Roman" charset="0"/>
              </a:rPr>
              <a:t>Stalking</a:t>
            </a:r>
            <a:endParaRPr lang="en-US" altLang="en-US" sz="4000" b="1">
              <a:solidFill>
                <a:srgbClr val="C3092B"/>
              </a:solidFill>
            </a:endParaRPr>
          </a:p>
        </p:txBody>
      </p:sp>
      <p:sp>
        <p:nvSpPr>
          <p:cNvPr id="10247" name="Content Placeholder 7">
            <a:extLst>
              <a:ext uri="{FF2B5EF4-FFF2-40B4-BE49-F238E27FC236}">
                <a16:creationId xmlns:a16="http://schemas.microsoft.com/office/drawing/2014/main" id="{AA9F0837-3618-4A55-A087-484483527AFD}"/>
              </a:ext>
            </a:extLst>
          </p:cNvPr>
          <p:cNvSpPr>
            <a:spLocks noGrp="1"/>
          </p:cNvSpPr>
          <p:nvPr>
            <p:ph idx="1"/>
          </p:nvPr>
        </p:nvSpPr>
        <p:spPr>
          <a:xfrm>
            <a:off x="457199" y="1083856"/>
            <a:ext cx="8081494" cy="1073883"/>
          </a:xfrm>
        </p:spPr>
        <p:txBody>
          <a:bodyPr/>
          <a:lstStyle/>
          <a:p>
            <a:pPr>
              <a:lnSpc>
                <a:spcPct val="150000"/>
              </a:lnSpc>
            </a:pPr>
            <a:r>
              <a:rPr lang="en-US" altLang="en-US" sz="2200">
                <a:latin typeface="Crimson Roman" charset="0"/>
              </a:rPr>
              <a:t>College students are </a:t>
            </a:r>
            <a:r>
              <a:rPr lang="en-US" altLang="en-US" sz="2200" u="sng">
                <a:latin typeface="Crimson Roman" charset="0"/>
              </a:rPr>
              <a:t>more likely </a:t>
            </a:r>
            <a:r>
              <a:rPr lang="en-US" altLang="en-US" sz="2200">
                <a:latin typeface="Crimson Roman" charset="0"/>
              </a:rPr>
              <a:t>to experience stalking</a:t>
            </a:r>
          </a:p>
          <a:p>
            <a:pPr>
              <a:lnSpc>
                <a:spcPct val="150000"/>
              </a:lnSpc>
            </a:pPr>
            <a:r>
              <a:rPr lang="en-US" altLang="en-US" sz="2200" b="1">
                <a:latin typeface="Crimson Roman" charset="0"/>
              </a:rPr>
              <a:t>Be aware of the information you share online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79" y="2668756"/>
            <a:ext cx="4344321" cy="2896214"/>
          </a:xfrm>
          <a:prstGeom prst="rect">
            <a:avLst/>
          </a:prstGeom>
        </p:spPr>
      </p:pic>
      <p:sp>
        <p:nvSpPr>
          <p:cNvPr id="7" name="TextBox 6"/>
          <p:cNvSpPr txBox="1"/>
          <p:nvPr/>
        </p:nvSpPr>
        <p:spPr>
          <a:xfrm>
            <a:off x="457199" y="2287136"/>
            <a:ext cx="3676390" cy="33547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en-US" sz="2200" dirty="0">
                <a:latin typeface="Crimson Roman" charset="0"/>
              </a:rPr>
              <a:t>Safety in online dating</a:t>
            </a:r>
          </a:p>
          <a:p>
            <a:pPr marL="742950" lvl="1" indent="-285750">
              <a:buFont typeface="Arial" panose="020B0604020202020204" pitchFamily="34" charset="0"/>
              <a:buChar char="•"/>
            </a:pPr>
            <a:r>
              <a:rPr lang="en-US" altLang="en-US" sz="1600" dirty="0">
                <a:latin typeface="Crimson Roman" charset="0"/>
              </a:rPr>
              <a:t>You don’t really know who’s on the other side of a profile. Don’t immediately connect with someone on social media</a:t>
            </a:r>
          </a:p>
          <a:p>
            <a:pPr marL="742950" lvl="1" indent="-285750">
              <a:buFont typeface="Arial" panose="020B0604020202020204" pitchFamily="34" charset="0"/>
              <a:buChar char="•"/>
            </a:pPr>
            <a:r>
              <a:rPr lang="en-US" altLang="en-US" sz="1600" dirty="0">
                <a:latin typeface="Crimson Roman" charset="0"/>
              </a:rPr>
              <a:t>Let a friend know where you are going</a:t>
            </a:r>
          </a:p>
          <a:p>
            <a:pPr marL="742950" lvl="1" indent="-285750">
              <a:buFont typeface="Arial" panose="020B0604020202020204" pitchFamily="34" charset="0"/>
              <a:buChar char="•"/>
            </a:pPr>
            <a:r>
              <a:rPr lang="en-US" altLang="en-US" sz="1600" dirty="0">
                <a:latin typeface="Crimson Roman" charset="0"/>
              </a:rPr>
              <a:t>Majority of our stalking cases are social media related.</a:t>
            </a:r>
          </a:p>
          <a:p>
            <a:pPr marL="342900" indent="-342900">
              <a:lnSpc>
                <a:spcPct val="150000"/>
              </a:lnSpc>
              <a:buFont typeface="Arial" panose="020B0604020202020204" pitchFamily="34" charset="0"/>
              <a:buChar char="•"/>
            </a:pPr>
            <a:r>
              <a:rPr lang="en-US" altLang="en-US" sz="2200" b="1" dirty="0">
                <a:latin typeface="Crimson Roman" charset="0"/>
              </a:rPr>
              <a:t>Observe boundaries! </a:t>
            </a:r>
          </a:p>
          <a:p>
            <a:endParaRPr lang="en-US" dirty="0"/>
          </a:p>
        </p:txBody>
      </p:sp>
      <p:sp>
        <p:nvSpPr>
          <p:cNvPr id="8" name="TextBox 7"/>
          <p:cNvSpPr txBox="1"/>
          <p:nvPr/>
        </p:nvSpPr>
        <p:spPr>
          <a:xfrm>
            <a:off x="7345274" y="5694367"/>
            <a:ext cx="1835239" cy="276999"/>
          </a:xfrm>
          <a:prstGeom prst="rect">
            <a:avLst/>
          </a:prstGeom>
          <a:noFill/>
        </p:spPr>
        <p:txBody>
          <a:bodyPr wrap="square" rtlCol="0">
            <a:spAutoFit/>
          </a:bodyPr>
          <a:lstStyle/>
          <a:p>
            <a:r>
              <a:rPr lang="en-US" sz="1200" i="1"/>
              <a:t>Netflix series, </a:t>
            </a:r>
            <a:r>
              <a:rPr lang="en-US" sz="1200"/>
              <a:t>You</a:t>
            </a:r>
          </a:p>
        </p:txBody>
      </p:sp>
    </p:spTree>
    <p:extLst>
      <p:ext uri="{BB962C8B-B14F-4D97-AF65-F5344CB8AC3E}">
        <p14:creationId xmlns:p14="http://schemas.microsoft.com/office/powerpoint/2010/main" val="838479639"/>
      </p:ext>
    </p:extLst>
  </p:cSld>
  <p:clrMapOvr>
    <a:masterClrMapping/>
  </p:clrMapOvr>
</p:sld>
</file>

<file path=ppt/theme/theme1.xml><?xml version="1.0" encoding="utf-8"?>
<a:theme xmlns:a="http://schemas.openxmlformats.org/drawingml/2006/main" name="Template1.white.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2.white.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293AC424E49F4CB3F95CD464E3C449" ma:contentTypeVersion="13" ma:contentTypeDescription="Create a new document." ma:contentTypeScope="" ma:versionID="545a2490e7efee19d5a0cfc1aad63c9c">
  <xsd:schema xmlns:xsd="http://www.w3.org/2001/XMLSchema" xmlns:xs="http://www.w3.org/2001/XMLSchema" xmlns:p="http://schemas.microsoft.com/office/2006/metadata/properties" xmlns:ns3="7e9e1664-221b-48c0-967c-a72a14b4261f" xmlns:ns4="4e344378-5802-4e66-a6b1-a3fdf03fb730" targetNamespace="http://schemas.microsoft.com/office/2006/metadata/properties" ma:root="true" ma:fieldsID="d2c8690c5d4cdfe3f083f807245da4db" ns3:_="" ns4:_="">
    <xsd:import namespace="7e9e1664-221b-48c0-967c-a72a14b4261f"/>
    <xsd:import namespace="4e344378-5802-4e66-a6b1-a3fdf03fb7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1664-221b-48c0-967c-a72a14b42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344378-5802-4e66-a6b1-a3fdf03fb73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06189-1509-4581-97F0-C18682673E83}">
  <ds:schemaRefs>
    <ds:schemaRef ds:uri="http://purl.org/dc/dcmitype/"/>
    <ds:schemaRef ds:uri="7e9e1664-221b-48c0-967c-a72a14b4261f"/>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e344378-5802-4e66-a6b1-a3fdf03fb730"/>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E5CE988-6090-4915-A606-2CE571524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e1664-221b-48c0-967c-a72a14b4261f"/>
    <ds:schemaRef ds:uri="4e344378-5802-4e66-a6b1-a3fdf03fb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D2A91-57EC-43F3-82F7-D1E283A6C6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TotalTime>
  <Words>2634</Words>
  <Application>Microsoft Macintosh PowerPoint</Application>
  <PresentationFormat>On-screen Show (4:3)</PresentationFormat>
  <Paragraphs>309</Paragraphs>
  <Slides>29</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Calibri</vt:lpstr>
      <vt:lpstr>Calibri Light</vt:lpstr>
      <vt:lpstr>Corbel Light</vt:lpstr>
      <vt:lpstr>Crimson Roman</vt:lpstr>
      <vt:lpstr>Times New Roman</vt:lpstr>
      <vt:lpstr>Trajan Pro</vt:lpstr>
      <vt:lpstr>Template1.white.top</vt:lpstr>
      <vt:lpstr>Office Theme</vt:lpstr>
      <vt:lpstr>Template2.white.bottom</vt:lpstr>
      <vt:lpstr>office theme</vt:lpstr>
      <vt:lpstr>Navigating Your Role as a TA &amp; Mentor</vt:lpstr>
      <vt:lpstr>Navigating Your Role as a TA/Mentor</vt:lpstr>
      <vt:lpstr>Equal Opportunity Services </vt:lpstr>
      <vt:lpstr>Anti-Discrimination Policy</vt:lpstr>
      <vt:lpstr>Anti-Discrimination Policy System Administrative Memorandum (SAM) 01.D.07</vt:lpstr>
      <vt:lpstr>UHS Sexual Misconduct Policy SAM 01.D.08 </vt:lpstr>
      <vt:lpstr>Sexual Misconduct Policy/Title IX</vt:lpstr>
      <vt:lpstr>Sexual Misconduct Policy</vt:lpstr>
      <vt:lpstr>Stalking</vt:lpstr>
      <vt:lpstr>Professionalism on Social Media </vt:lpstr>
      <vt:lpstr>Reporting</vt:lpstr>
      <vt:lpstr>Responding</vt:lpstr>
      <vt:lpstr>Signs of Distress</vt:lpstr>
      <vt:lpstr>What I Should NOT Do?</vt:lpstr>
      <vt:lpstr>How to Respond and Refer </vt:lpstr>
      <vt:lpstr>PowerPoint Presentation</vt:lpstr>
      <vt:lpstr>Consensual Relationship Policy</vt:lpstr>
      <vt:lpstr>Creating a Good Environment</vt:lpstr>
      <vt:lpstr>Set Expectations for  Acceptable Conduct</vt:lpstr>
      <vt:lpstr>Avoid…</vt:lpstr>
      <vt:lpstr>What NOT to do</vt:lpstr>
      <vt:lpstr>What NOT to do</vt:lpstr>
      <vt:lpstr>CREATE A POSITIVE LEARNING ENVIRONMENT</vt:lpstr>
      <vt:lpstr>CREATE A POSITIVE LEARNING ENVIRONMENT</vt:lpstr>
      <vt:lpstr>CREATE A POSITIVE LEARNING ENVIRONMENT</vt:lpstr>
      <vt:lpstr>Contact EOS</vt:lpstr>
      <vt:lpstr>CAPS &amp; Other Referral Resources</vt:lpstr>
      <vt:lpstr>Counseling and Psychological Services (CAPS)</vt:lpstr>
      <vt:lpstr>Navigating Your Role as a TA &amp; Mentor</vt:lpstr>
    </vt:vector>
  </TitlesOfParts>
  <Company>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 – begin entering text and images here.</dc:title>
  <dc:creator>Nichley, Madeline C</dc:creator>
  <cp:lastModifiedBy>Trummer-Cabrera, Marti</cp:lastModifiedBy>
  <cp:revision>47</cp:revision>
  <cp:lastPrinted>2021-01-09T02:07:21Z</cp:lastPrinted>
  <dcterms:created xsi:type="dcterms:W3CDTF">2011-04-29T13:24:50Z</dcterms:created>
  <dcterms:modified xsi:type="dcterms:W3CDTF">2021-01-13T16:48:17Z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0x0101002C293AC424E49F4CB3F95CD464E3C449</vt:lpwstr>
  </property>
</Properties>
</file>