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1" r:id="rId4"/>
  </p:sldMasterIdLst>
  <p:notesMasterIdLst>
    <p:notesMasterId r:id="rId11"/>
  </p:notesMasterIdLst>
  <p:handoutMasterIdLst>
    <p:handoutMasterId r:id="rId12"/>
  </p:handoutMasterIdLst>
  <p:sldIdLst>
    <p:sldId id="693" r:id="rId5"/>
    <p:sldId id="702" r:id="rId6"/>
    <p:sldId id="701" r:id="rId7"/>
    <p:sldId id="699" r:id="rId8"/>
    <p:sldId id="696" r:id="rId9"/>
    <p:sldId id="704" r:id="rId10"/>
  </p:sldIdLst>
  <p:sldSz cx="9144000" cy="5143500" type="screen16x9"/>
  <p:notesSz cx="7010400" cy="9296400"/>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1440">
          <p15:clr>
            <a:srgbClr val="A4A3A4"/>
          </p15:clr>
        </p15:guide>
        <p15:guide id="3" pos="2880">
          <p15:clr>
            <a:srgbClr val="A4A3A4"/>
          </p15:clr>
        </p15:guide>
        <p15:guide id="4" pos="4320">
          <p15:clr>
            <a:srgbClr val="A4A3A4"/>
          </p15:clr>
        </p15:guide>
        <p15:guide id="5" orient="horz" pos="3156">
          <p15:clr>
            <a:srgbClr val="A4A3A4"/>
          </p15:clr>
        </p15:guide>
        <p15:guide id="6" pos="2889">
          <p15:clr>
            <a:srgbClr val="A4A3A4"/>
          </p15:clr>
        </p15:guide>
        <p15:guide id="7" pos="5024">
          <p15:clr>
            <a:srgbClr val="A4A3A4"/>
          </p15:clr>
        </p15:guide>
      </p15:sldGuideLst>
    </p:ext>
    <p:ext uri="{2D200454-40CA-4A62-9FC3-DE9A4176ACB9}">
      <p15:notesGuideLst xmlns:p15="http://schemas.microsoft.com/office/powerpoint/2012/main">
        <p15:guide id="1" orient="horz" pos="2981">
          <p15:clr>
            <a:srgbClr val="A4A3A4"/>
          </p15:clr>
        </p15:guide>
        <p15:guide id="2" orient="horz" pos="2928">
          <p15:clr>
            <a:srgbClr val="A4A3A4"/>
          </p15:clr>
        </p15:guide>
        <p15:guide id="3" pos="2261">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6E"/>
    <a:srgbClr val="E31336"/>
    <a:srgbClr val="EC1C3F"/>
    <a:srgbClr val="EC183B"/>
    <a:srgbClr val="DC1234"/>
    <a:srgbClr val="C8102E"/>
    <a:srgbClr val="C81010"/>
    <a:srgbClr val="00B388"/>
    <a:srgbClr val="00B32E"/>
    <a:srgbClr val="6408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3FCD4-AEA1-4CBB-BA7C-B52E31C3120B}" v="3" dt="2024-11-08T19:49:59.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940" y="52"/>
      </p:cViewPr>
      <p:guideLst>
        <p:guide orient="horz" pos="2160"/>
        <p:guide pos="1440"/>
        <p:guide pos="2880"/>
        <p:guide pos="4320"/>
        <p:guide orient="horz" pos="3156"/>
        <p:guide pos="2889"/>
        <p:guide pos="5024"/>
      </p:guideLst>
    </p:cSldViewPr>
  </p:slideViewPr>
  <p:notesTextViewPr>
    <p:cViewPr>
      <p:scale>
        <a:sx n="100" d="100"/>
        <a:sy n="100" d="100"/>
      </p:scale>
      <p:origin x="0" y="0"/>
    </p:cViewPr>
  </p:notesTextViewPr>
  <p:sorterViewPr>
    <p:cViewPr>
      <p:scale>
        <a:sx n="125" d="100"/>
        <a:sy n="125" d="100"/>
      </p:scale>
      <p:origin x="0" y="0"/>
    </p:cViewPr>
  </p:sorterViewPr>
  <p:notesViewPr>
    <p:cSldViewPr>
      <p:cViewPr varScale="1">
        <p:scale>
          <a:sx n="87" d="100"/>
          <a:sy n="87" d="100"/>
        </p:scale>
        <p:origin x="3804" y="96"/>
      </p:cViewPr>
      <p:guideLst>
        <p:guide orient="horz" pos="2981"/>
        <p:guide orient="horz" pos="2928"/>
        <p:guide pos="2261"/>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D4D35BE-DF1C-F749-BB79-FD0452EED073}" type="datetimeFigureOut">
              <a:rPr lang="en-US" smtClean="0"/>
              <a:t>12/3/2024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BE7B3D6-3419-4E43-8978-1CF3AFE43193}" type="slidenum">
              <a:rPr lang="en-US" smtClean="0"/>
              <a:t>‹#›</a:t>
            </a:fld>
            <a:endParaRPr lang="en-US"/>
          </a:p>
        </p:txBody>
      </p:sp>
    </p:spTree>
    <p:extLst>
      <p:ext uri="{BB962C8B-B14F-4D97-AF65-F5344CB8AC3E}">
        <p14:creationId xmlns:p14="http://schemas.microsoft.com/office/powerpoint/2010/main" val="348455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057" tIns="46525" rIns="93057" bIns="46525" rtlCol="0"/>
          <a:lstStyle>
            <a:lvl1pPr algn="l" defTabSz="914079"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057" tIns="46525" rIns="93057" bIns="46525" numCol="1" anchor="t" anchorCtr="0" compatLnSpc="1">
            <a:prstTxWarp prst="textNoShape">
              <a:avLst/>
            </a:prstTxWarp>
          </a:bodyPr>
          <a:lstStyle>
            <a:lvl1pPr algn="r">
              <a:defRPr sz="1200"/>
            </a:lvl1pPr>
          </a:lstStyle>
          <a:p>
            <a:fld id="{4C6B25C8-C194-4F61-A3B4-6CA7DE4315B6}" type="datetimeFigureOut">
              <a:rPr lang="en-US" altLang="en-US"/>
              <a:pPr/>
              <a:t>12/3/2024</a:t>
            </a:fld>
            <a:endParaRPr lang="en-US" altLang="en-US"/>
          </a:p>
        </p:txBody>
      </p:sp>
      <p:sp>
        <p:nvSpPr>
          <p:cNvPr id="4" name="Slide Image Placeholder 3"/>
          <p:cNvSpPr>
            <a:spLocks noGrp="1" noRot="1" noChangeAspect="1"/>
          </p:cNvSpPr>
          <p:nvPr>
            <p:ph type="sldImg" idx="2"/>
          </p:nvPr>
        </p:nvSpPr>
        <p:spPr>
          <a:xfrm>
            <a:off x="406400" y="695325"/>
            <a:ext cx="6199188" cy="3487738"/>
          </a:xfrm>
          <a:prstGeom prst="rect">
            <a:avLst/>
          </a:prstGeom>
          <a:noFill/>
          <a:ln w="12700">
            <a:solidFill>
              <a:prstClr val="black"/>
            </a:solidFill>
          </a:ln>
        </p:spPr>
        <p:txBody>
          <a:bodyPr vert="horz" lIns="93057" tIns="46525" rIns="93057" bIns="4652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057" tIns="46525" rIns="93057" bIns="465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057" tIns="46525" rIns="93057" bIns="46525" rtlCol="0" anchor="b"/>
          <a:lstStyle>
            <a:lvl1pPr algn="l" defTabSz="914079"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057" tIns="46525" rIns="93057" bIns="46525" numCol="1" anchor="b" anchorCtr="0" compatLnSpc="1">
            <a:prstTxWarp prst="textNoShape">
              <a:avLst/>
            </a:prstTxWarp>
          </a:bodyPr>
          <a:lstStyle>
            <a:lvl1pPr algn="r">
              <a:defRPr sz="1200"/>
            </a:lvl1pPr>
          </a:lstStyle>
          <a:p>
            <a:fld id="{C9753831-98FF-4D10-A337-32DFD45AD4B1}" type="slidenum">
              <a:rPr lang="en-US" altLang="en-US"/>
              <a:pPr/>
              <a:t>‹#›</a:t>
            </a:fld>
            <a:endParaRPr lang="en-US" altLang="en-US"/>
          </a:p>
        </p:txBody>
      </p:sp>
    </p:spTree>
    <p:extLst>
      <p:ext uri="{BB962C8B-B14F-4D97-AF65-F5344CB8AC3E}">
        <p14:creationId xmlns:p14="http://schemas.microsoft.com/office/powerpoint/2010/main" val="887258265"/>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56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28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00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7213" algn="l" defTabSz="912813"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HS-Title">
    <p:spTree>
      <p:nvGrpSpPr>
        <p:cNvPr id="1" name=""/>
        <p:cNvGrpSpPr/>
        <p:nvPr/>
      </p:nvGrpSpPr>
      <p:grpSpPr>
        <a:xfrm>
          <a:off x="0" y="0"/>
          <a:ext cx="0" cy="0"/>
          <a:chOff x="0" y="0"/>
          <a:chExt cx="0" cy="0"/>
        </a:xfrm>
      </p:grpSpPr>
      <p:sp>
        <p:nvSpPr>
          <p:cNvPr id="7" name="Rectangle 6"/>
          <p:cNvSpPr/>
          <p:nvPr userDrawn="1"/>
        </p:nvSpPr>
        <p:spPr>
          <a:xfrm rot="16200000">
            <a:off x="4012660" y="-2113066"/>
            <a:ext cx="1113276" cy="9144000"/>
          </a:xfrm>
          <a:prstGeom prst="rect">
            <a:avLst/>
          </a:prstGeom>
          <a:solidFill>
            <a:srgbClr val="00B3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883569"/>
            <a:ext cx="7772400" cy="1102519"/>
          </a:xfrm>
        </p:spPr>
        <p:txBody>
          <a:bodyPr/>
          <a:lstStyle>
            <a:lvl1pPr algn="ctr">
              <a:defRPr>
                <a:solidFill>
                  <a:schemeClr val="bg1"/>
                </a:solidFill>
              </a:defRPr>
            </a:lvl1pPr>
          </a:lstStyle>
          <a:p>
            <a:r>
              <a:rPr lang="en-US" dirty="0"/>
              <a:t>Click to edit Master title slide</a:t>
            </a:r>
          </a:p>
        </p:txBody>
      </p:sp>
      <p:pic>
        <p:nvPicPr>
          <p:cNvPr id="6" name="Picture 5"/>
          <p:cNvPicPr preferRelativeResize="0">
            <a:picLocks/>
          </p:cNvPicPr>
          <p:nvPr userDrawn="1"/>
        </p:nvPicPr>
        <p:blipFill>
          <a:blip r:embed="rId2" cstate="print">
            <a:extLst>
              <a:ext uri="{28A0092B-C50C-407E-A947-70E740481C1C}">
                <a14:useLocalDpi xmlns:a14="http://schemas.microsoft.com/office/drawing/2010/main" val="0"/>
              </a:ext>
            </a:extLst>
          </a:blip>
          <a:srcRect/>
          <a:stretch/>
        </p:blipFill>
        <p:spPr>
          <a:xfrm>
            <a:off x="2724659" y="422325"/>
            <a:ext cx="3689278" cy="1325345"/>
          </a:xfrm>
          <a:prstGeom prst="rect">
            <a:avLst/>
          </a:prstGeom>
        </p:spPr>
      </p:pic>
      <p:sp>
        <p:nvSpPr>
          <p:cNvPr id="8" name="Rectangle 7"/>
          <p:cNvSpPr/>
          <p:nvPr userDrawn="1"/>
        </p:nvSpPr>
        <p:spPr>
          <a:xfrm rot="16200000">
            <a:off x="4428787" y="-2191425"/>
            <a:ext cx="286426" cy="4669276"/>
          </a:xfrm>
          <a:prstGeom prst="rect">
            <a:avLst/>
          </a:prstGeom>
          <a:solidFill>
            <a:srgbClr val="E313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685800" y="3028950"/>
            <a:ext cx="7772400" cy="1371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3362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HS-Title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8001000" cy="857250"/>
          </a:xfrm>
        </p:spPr>
        <p:txBody>
          <a:bodyPr/>
          <a:lstStyle/>
          <a:p>
            <a:r>
              <a:rPr lang="en-US"/>
              <a:t>Click to edit Master title style</a:t>
            </a:r>
          </a:p>
        </p:txBody>
      </p:sp>
      <p:sp>
        <p:nvSpPr>
          <p:cNvPr id="9" name="Content Placeholder 8"/>
          <p:cNvSpPr>
            <a:spLocks noGrp="1"/>
          </p:cNvSpPr>
          <p:nvPr>
            <p:ph sz="quarter" idx="11"/>
          </p:nvPr>
        </p:nvSpPr>
        <p:spPr>
          <a:xfrm>
            <a:off x="609600" y="1200150"/>
            <a:ext cx="8001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53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UHS-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137947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UHS-Two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066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HS-Two Column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1" y="1151335"/>
            <a:ext cx="4040188" cy="47982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dirty="0"/>
              <a:t>Click to edit text</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9" y="1151335"/>
            <a:ext cx="4041775" cy="47982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dirty="0"/>
              <a:t>Click to edit text</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62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UHS-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1045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UHS-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8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rot="16200000">
            <a:off x="7415316" y="3414814"/>
            <a:ext cx="398560" cy="3058809"/>
          </a:xfrm>
          <a:prstGeom prst="rect">
            <a:avLst/>
          </a:prstGeom>
          <a:solidFill>
            <a:srgbClr val="00B3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9" name="Title Placeholder 1"/>
          <p:cNvSpPr>
            <a:spLocks noGrp="1"/>
          </p:cNvSpPr>
          <p:nvPr>
            <p:ph type="title"/>
          </p:nvPr>
        </p:nvSpPr>
        <p:spPr bwMode="auto">
          <a:xfrm>
            <a:off x="609600" y="205979"/>
            <a:ext cx="8001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altLang="en-US" dirty="0"/>
              <a:t>Click to edit Master title style</a:t>
            </a:r>
          </a:p>
        </p:txBody>
      </p:sp>
      <p:sp>
        <p:nvSpPr>
          <p:cNvPr id="9220" name="Text Placeholder 2"/>
          <p:cNvSpPr>
            <a:spLocks noGrp="1"/>
          </p:cNvSpPr>
          <p:nvPr>
            <p:ph type="body" idx="1"/>
          </p:nvPr>
        </p:nvSpPr>
        <p:spPr bwMode="auto">
          <a:xfrm>
            <a:off x="609600" y="1200150"/>
            <a:ext cx="8001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607" y="4831080"/>
            <a:ext cx="2817658" cy="205740"/>
          </a:xfrm>
          <a:prstGeom prst="rect">
            <a:avLst/>
          </a:prstGeom>
        </p:spPr>
      </p:pic>
      <p:sp>
        <p:nvSpPr>
          <p:cNvPr id="2" name="Rectangle 1"/>
          <p:cNvSpPr/>
          <p:nvPr userDrawn="1"/>
        </p:nvSpPr>
        <p:spPr>
          <a:xfrm>
            <a:off x="0" y="-1"/>
            <a:ext cx="432340" cy="4700351"/>
          </a:xfrm>
          <a:prstGeom prst="rect">
            <a:avLst/>
          </a:prstGeom>
          <a:solidFill>
            <a:srgbClr val="E313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5638800" y="4732370"/>
            <a:ext cx="3048000" cy="369332"/>
          </a:xfrm>
          <a:prstGeom prst="rect">
            <a:avLst/>
          </a:prstGeom>
          <a:noFill/>
        </p:spPr>
        <p:txBody>
          <a:bodyPr wrap="square" rtlCol="0">
            <a:spAutoFit/>
          </a:bodyPr>
          <a:lstStyle/>
          <a:p>
            <a:pPr algn="r"/>
            <a:r>
              <a:rPr lang="en-US" sz="1800" cap="all" dirty="0">
                <a:solidFill>
                  <a:schemeClr val="bg1"/>
                </a:solidFill>
              </a:rPr>
              <a:t>College of Medicine</a:t>
            </a:r>
          </a:p>
        </p:txBody>
      </p:sp>
    </p:spTree>
  </p:cSld>
  <p:clrMap bg1="lt1" tx1="dk1" bg2="lt2" tx2="dk2" accent1="accent1" accent2="accent2" accent3="accent3" accent4="accent4" accent5="accent5" accent6="accent6" hlink="hlink" folHlink="folHlink"/>
  <p:sldLayoutIdLst>
    <p:sldLayoutId id="2147483686" r:id="rId1"/>
    <p:sldLayoutId id="2147483689" r:id="rId2"/>
    <p:sldLayoutId id="2147483682" r:id="rId3"/>
    <p:sldLayoutId id="2147483687" r:id="rId4"/>
    <p:sldLayoutId id="2147483688" r:id="rId5"/>
    <p:sldLayoutId id="2147483684" r:id="rId6"/>
    <p:sldLayoutId id="2147483685" r:id="rId7"/>
  </p:sldLayoutIdLst>
  <p:hf hdr="0" ftr="0" dt="0"/>
  <p:txStyles>
    <p:titleStyle>
      <a:lvl1pPr algn="ctr" defTabSz="912813" rtl="0" fontAlgn="base">
        <a:spcBef>
          <a:spcPct val="0"/>
        </a:spcBef>
        <a:spcAft>
          <a:spcPct val="0"/>
        </a:spcAft>
        <a:defRPr sz="4000" b="1" i="0" kern="1200">
          <a:solidFill>
            <a:schemeClr val="tx1"/>
          </a:solidFill>
          <a:latin typeface="Arial"/>
          <a:ea typeface="MS PGothic" panose="020B0600070205080204" pitchFamily="34" charset="-128"/>
          <a:cs typeface="Arial"/>
        </a:defRPr>
      </a:lvl1pPr>
      <a:lvl2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l" defTabSz="912813"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1313" indent="-341313" algn="l" defTabSz="912813" rtl="0" fontAlgn="base">
        <a:spcBef>
          <a:spcPct val="20000"/>
        </a:spcBef>
        <a:spcAft>
          <a:spcPct val="0"/>
        </a:spcAft>
        <a:buFont typeface="Arial" panose="020B0604020202020204" pitchFamily="34" charset="0"/>
        <a:buChar char="•"/>
        <a:defRPr sz="3200" b="0" i="0" kern="1200">
          <a:solidFill>
            <a:schemeClr val="tx1"/>
          </a:solidFill>
          <a:latin typeface="Arial"/>
          <a:ea typeface="MS PGothic" panose="020B0600070205080204" pitchFamily="34" charset="-128"/>
          <a:cs typeface="Arial"/>
        </a:defRPr>
      </a:lvl1pPr>
      <a:lvl2pPr marL="741363" indent="-284163" algn="l" defTabSz="912813" rtl="0" fontAlgn="base">
        <a:spcBef>
          <a:spcPct val="20000"/>
        </a:spcBef>
        <a:spcAft>
          <a:spcPct val="0"/>
        </a:spcAft>
        <a:buClr>
          <a:srgbClr val="00B388"/>
        </a:buClr>
        <a:buFont typeface="Arial" panose="020B0604020202020204" pitchFamily="34" charset="0"/>
        <a:buChar char="–"/>
        <a:defRPr sz="2800" b="0" i="0" kern="1200">
          <a:solidFill>
            <a:schemeClr val="tx1"/>
          </a:solidFill>
          <a:latin typeface="Arial"/>
          <a:ea typeface="MS PGothic" panose="020B0600070205080204" pitchFamily="34" charset="-128"/>
          <a:cs typeface="Arial"/>
        </a:defRPr>
      </a:lvl2pPr>
      <a:lvl3pPr marL="1141413" indent="-227013" algn="l" defTabSz="912813" rtl="0" fontAlgn="base">
        <a:spcBef>
          <a:spcPct val="20000"/>
        </a:spcBef>
        <a:spcAft>
          <a:spcPct val="0"/>
        </a:spcAft>
        <a:buFont typeface="Arial" panose="020B0604020202020204" pitchFamily="34" charset="0"/>
        <a:buChar char="•"/>
        <a:defRPr sz="2400" b="0" i="0" kern="1200">
          <a:solidFill>
            <a:schemeClr val="tx1"/>
          </a:solidFill>
          <a:latin typeface="Arial"/>
          <a:ea typeface="MS PGothic" panose="020B0600070205080204" pitchFamily="34" charset="-128"/>
          <a:cs typeface="Arial"/>
        </a:defRPr>
      </a:lvl3pPr>
      <a:lvl4pPr marL="1598613" indent="-227013" algn="l" defTabSz="912813" rtl="0" fontAlgn="base">
        <a:spcBef>
          <a:spcPct val="20000"/>
        </a:spcBef>
        <a:spcAft>
          <a:spcPct val="0"/>
        </a:spcAft>
        <a:buClr>
          <a:srgbClr val="00B388"/>
        </a:buClr>
        <a:buFont typeface="Arial" panose="020B0604020202020204" pitchFamily="34" charset="0"/>
        <a:buChar char="–"/>
        <a:defRPr sz="2000" b="0" i="0" kern="1200">
          <a:solidFill>
            <a:schemeClr val="tx1"/>
          </a:solidFill>
          <a:latin typeface="Arial"/>
          <a:ea typeface="MS PGothic" panose="020B0600070205080204" pitchFamily="34" charset="-128"/>
          <a:cs typeface="Arial"/>
        </a:defRPr>
      </a:lvl4pPr>
      <a:lvl5pPr marL="2055813" indent="-227013" algn="l" defTabSz="912813" rtl="0" fontAlgn="base">
        <a:spcBef>
          <a:spcPct val="20000"/>
        </a:spcBef>
        <a:spcAft>
          <a:spcPct val="0"/>
        </a:spcAft>
        <a:buFont typeface="Arial" panose="020B0604020202020204" pitchFamily="34" charset="0"/>
        <a:buChar char="»"/>
        <a:defRPr sz="2000" b="0" i="0" kern="1200">
          <a:solidFill>
            <a:schemeClr val="tx1"/>
          </a:solidFill>
          <a:latin typeface="Arial"/>
          <a:ea typeface="MS PGothic" panose="020B0600070205080204" pitchFamily="34" charset="-128"/>
          <a:cs typeface="Arial"/>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mbarke2@central.uh.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uh.edu/afb/" TargetMode="External"/><Relationship Id="rId2" Type="http://schemas.openxmlformats.org/officeDocument/2006/relationships/hyperlink" Target="https://uh.edu/graduate-school/graduate-fund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rebuchet MS" panose="020B0603020202020204" pitchFamily="34" charset="0"/>
              </a:rPr>
              <a:t>Funding Options</a:t>
            </a:r>
          </a:p>
        </p:txBody>
      </p:sp>
      <p:sp>
        <p:nvSpPr>
          <p:cNvPr id="4" name="Subtitle 2">
            <a:extLst>
              <a:ext uri="{FF2B5EF4-FFF2-40B4-BE49-F238E27FC236}">
                <a16:creationId xmlns:a16="http://schemas.microsoft.com/office/drawing/2014/main" id="{BF280AC7-DA4D-4E36-BF6A-09F24D45178C}"/>
              </a:ext>
            </a:extLst>
          </p:cNvPr>
          <p:cNvSpPr txBox="1">
            <a:spLocks/>
          </p:cNvSpPr>
          <p:nvPr/>
        </p:nvSpPr>
        <p:spPr bwMode="auto">
          <a:xfrm>
            <a:off x="3436536" y="3404870"/>
            <a:ext cx="255786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lvl1pPr marL="0" indent="0" algn="ctr" defTabSz="912813" rtl="0" fontAlgn="base">
              <a:spcBef>
                <a:spcPct val="20000"/>
              </a:spcBef>
              <a:spcAft>
                <a:spcPct val="0"/>
              </a:spcAft>
              <a:buFont typeface="Arial" panose="020B0604020202020204" pitchFamily="34" charset="0"/>
              <a:buNone/>
              <a:defRPr sz="2800" b="0" i="0" kern="1200">
                <a:solidFill>
                  <a:schemeClr val="tx1">
                    <a:tint val="75000"/>
                  </a:schemeClr>
                </a:solidFill>
                <a:latin typeface="Arial"/>
                <a:ea typeface="MS PGothic" panose="020B0600070205080204" pitchFamily="34" charset="-128"/>
                <a:cs typeface="Arial"/>
              </a:defRPr>
            </a:lvl1pPr>
            <a:lvl2pPr marL="457200" indent="0" algn="ctr" defTabSz="912813" rtl="0" fontAlgn="base">
              <a:spcBef>
                <a:spcPct val="20000"/>
              </a:spcBef>
              <a:spcAft>
                <a:spcPct val="0"/>
              </a:spcAft>
              <a:buClr>
                <a:srgbClr val="00B388"/>
              </a:buClr>
              <a:buFont typeface="Arial" panose="020B0604020202020204" pitchFamily="34" charset="0"/>
              <a:buNone/>
              <a:defRPr sz="2800" b="0" i="0" kern="1200">
                <a:solidFill>
                  <a:schemeClr val="tx1">
                    <a:tint val="75000"/>
                  </a:schemeClr>
                </a:solidFill>
                <a:latin typeface="Arial"/>
                <a:ea typeface="MS PGothic" panose="020B0600070205080204" pitchFamily="34" charset="-128"/>
                <a:cs typeface="Arial"/>
              </a:defRPr>
            </a:lvl2pPr>
            <a:lvl3pPr marL="914400" indent="0" algn="ctr" defTabSz="912813" rtl="0" fontAlgn="base">
              <a:spcBef>
                <a:spcPct val="20000"/>
              </a:spcBef>
              <a:spcAft>
                <a:spcPct val="0"/>
              </a:spcAft>
              <a:buFont typeface="Arial" panose="020B0604020202020204" pitchFamily="34" charset="0"/>
              <a:buNone/>
              <a:defRPr sz="2400" b="0" i="0" kern="1200">
                <a:solidFill>
                  <a:schemeClr val="tx1">
                    <a:tint val="75000"/>
                  </a:schemeClr>
                </a:solidFill>
                <a:latin typeface="Arial"/>
                <a:ea typeface="MS PGothic" panose="020B0600070205080204" pitchFamily="34" charset="-128"/>
                <a:cs typeface="Arial"/>
              </a:defRPr>
            </a:lvl3pPr>
            <a:lvl4pPr marL="1371600" indent="0" algn="ctr" defTabSz="912813" rtl="0" fontAlgn="base">
              <a:spcBef>
                <a:spcPct val="20000"/>
              </a:spcBef>
              <a:spcAft>
                <a:spcPct val="0"/>
              </a:spcAft>
              <a:buClr>
                <a:srgbClr val="00B388"/>
              </a:buClr>
              <a:buFont typeface="Arial" panose="020B0604020202020204" pitchFamily="34" charset="0"/>
              <a:buNone/>
              <a:defRPr sz="2000" b="0" i="0" kern="1200">
                <a:solidFill>
                  <a:schemeClr val="tx1">
                    <a:tint val="75000"/>
                  </a:schemeClr>
                </a:solidFill>
                <a:latin typeface="Arial"/>
                <a:ea typeface="MS PGothic" panose="020B0600070205080204" pitchFamily="34" charset="-128"/>
                <a:cs typeface="Arial"/>
              </a:defRPr>
            </a:lvl4pPr>
            <a:lvl5pPr marL="1828800" indent="0" algn="ctr" defTabSz="912813" rtl="0" fontAlgn="base">
              <a:spcBef>
                <a:spcPct val="20000"/>
              </a:spcBef>
              <a:spcAft>
                <a:spcPct val="0"/>
              </a:spcAft>
              <a:buFont typeface="Arial" panose="020B0604020202020204" pitchFamily="34" charset="0"/>
              <a:buNone/>
              <a:defRPr sz="2000" b="0" i="0" kern="1200">
                <a:solidFill>
                  <a:schemeClr val="tx1">
                    <a:tint val="75000"/>
                  </a:schemeClr>
                </a:solidFill>
                <a:latin typeface="Arial"/>
                <a:ea typeface="MS PGothic" panose="020B0600070205080204" pitchFamily="34" charset="-128"/>
                <a:cs typeface="Arial"/>
              </a:defRPr>
            </a:lvl5pPr>
            <a:lvl6pPr marL="2286000" indent="0" algn="ctr" defTabSz="9140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0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0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079"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28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tint val="75000"/>
                  </a:sysClr>
                </a:solidFill>
                <a:effectLst/>
                <a:uLnTx/>
                <a:uFillTx/>
                <a:latin typeface="Arial"/>
                <a:ea typeface="MS PGothic" panose="020B0600070205080204" pitchFamily="34" charset="-128"/>
                <a:cs typeface="Arial"/>
              </a:rPr>
              <a:t>Trina Barker, M.Ed.</a:t>
            </a:r>
          </a:p>
          <a:p>
            <a:pPr marL="0" marR="0" lvl="0" indent="0" algn="l" defTabSz="9128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tint val="75000"/>
                  </a:sysClr>
                </a:solidFill>
                <a:effectLst/>
                <a:uLnTx/>
                <a:uFillTx/>
                <a:latin typeface="Arial"/>
                <a:ea typeface="MS PGothic" panose="020B0600070205080204" pitchFamily="34" charset="-128"/>
                <a:cs typeface="Arial"/>
              </a:rPr>
              <a:t>Program Manager 2</a:t>
            </a:r>
          </a:p>
          <a:p>
            <a:pPr marL="0" marR="0" lvl="0" indent="0" algn="l" defTabSz="9128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tint val="75000"/>
                  </a:sysClr>
                </a:solidFill>
                <a:effectLst/>
                <a:uLnTx/>
                <a:uFillTx/>
                <a:latin typeface="Arial"/>
                <a:ea typeface="MS PGothic" panose="020B0600070205080204" pitchFamily="34" charset="-128"/>
                <a:cs typeface="Arial"/>
                <a:hlinkClick r:id="rId2"/>
              </a:rPr>
              <a:t>tmbarke2@central.uh.edu</a:t>
            </a:r>
            <a:endParaRPr kumimoji="0" lang="en-US" sz="1600" b="0" i="0" u="none" strike="noStrike" kern="1200" cap="none" spc="0" normalizeH="0" baseline="0" noProof="0" dirty="0">
              <a:ln>
                <a:noFill/>
              </a:ln>
              <a:solidFill>
                <a:sysClr val="windowText" lastClr="000000">
                  <a:tint val="75000"/>
                </a:sysClr>
              </a:solidFill>
              <a:effectLst/>
              <a:uLnTx/>
              <a:uFillTx/>
              <a:latin typeface="Arial"/>
              <a:ea typeface="MS PGothic" panose="020B0600070205080204" pitchFamily="34" charset="-128"/>
              <a:cs typeface="Arial"/>
            </a:endParaRPr>
          </a:p>
          <a:p>
            <a:pPr marL="0" marR="0" lvl="0" indent="0" algn="l" defTabSz="9128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tint val="75000"/>
                  </a:sysClr>
                </a:solidFill>
                <a:effectLst/>
                <a:uLnTx/>
                <a:uFillTx/>
                <a:latin typeface="Arial"/>
                <a:ea typeface="MS PGothic" panose="020B0600070205080204" pitchFamily="34" charset="-128"/>
                <a:cs typeface="Arial"/>
              </a:rPr>
              <a:t>Room 1511</a:t>
            </a:r>
          </a:p>
        </p:txBody>
      </p:sp>
    </p:spTree>
    <p:extLst>
      <p:ext uri="{BB962C8B-B14F-4D97-AF65-F5344CB8AC3E}">
        <p14:creationId xmlns:p14="http://schemas.microsoft.com/office/powerpoint/2010/main" val="179980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latin typeface="Milo"/>
              </a:rPr>
              <a:t>Funding Resources</a:t>
            </a:r>
          </a:p>
        </p:txBody>
      </p:sp>
      <p:sp>
        <p:nvSpPr>
          <p:cNvPr id="5" name="TextBox 4">
            <a:extLst>
              <a:ext uri="{FF2B5EF4-FFF2-40B4-BE49-F238E27FC236}">
                <a16:creationId xmlns:a16="http://schemas.microsoft.com/office/drawing/2014/main" id="{064CFB44-95E4-45AB-A53A-85421F6A2746}"/>
              </a:ext>
            </a:extLst>
          </p:cNvPr>
          <p:cNvSpPr txBox="1"/>
          <p:nvPr/>
        </p:nvSpPr>
        <p:spPr>
          <a:xfrm>
            <a:off x="609600" y="962490"/>
            <a:ext cx="8001000" cy="3570208"/>
          </a:xfrm>
          <a:prstGeom prst="rect">
            <a:avLst/>
          </a:prstGeom>
          <a:noFill/>
        </p:spPr>
        <p:txBody>
          <a:bodyPr wrap="square" rtlCol="0">
            <a:spAutoFit/>
          </a:bodyPr>
          <a:lstStyle/>
          <a:p>
            <a:r>
              <a:rPr lang="en-US" sz="1600" dirty="0">
                <a:latin typeface="Milo"/>
              </a:rPr>
              <a:t>There are several funding sources available at the UH</a:t>
            </a:r>
          </a:p>
          <a:p>
            <a:r>
              <a:rPr lang="en-US" sz="1400" dirty="0">
                <a:latin typeface="Milo"/>
              </a:rPr>
              <a:t>	</a:t>
            </a:r>
          </a:p>
          <a:p>
            <a:pPr marL="741363" lvl="1" indent="-285750">
              <a:buClr>
                <a:srgbClr val="00986E"/>
              </a:buClr>
              <a:buFont typeface="Wingdings" panose="05000000000000000000" pitchFamily="2" charset="2"/>
              <a:buChar char="q"/>
            </a:pPr>
            <a:r>
              <a:rPr lang="en-US" sz="1400" dirty="0">
                <a:latin typeface="Milo"/>
              </a:rPr>
              <a:t>The College of Medicine Department of Student Affairs has the College of Medicine Travel Grant.</a:t>
            </a:r>
          </a:p>
          <a:p>
            <a:pPr lvl="2" indent="0">
              <a:buClr>
                <a:srgbClr val="00986E"/>
              </a:buClr>
            </a:pPr>
            <a:r>
              <a:rPr lang="en-US" sz="1400" dirty="0">
                <a:latin typeface="Milo"/>
              </a:rPr>
              <a:t>COM Travel Grant can cover up to $500/year in allowable travel expenses</a:t>
            </a:r>
          </a:p>
          <a:p>
            <a:pPr marL="741363" lvl="1" indent="-285750">
              <a:buClr>
                <a:srgbClr val="00986E"/>
              </a:buClr>
              <a:buFont typeface="Wingdings" panose="05000000000000000000" pitchFamily="2" charset="2"/>
              <a:buChar char="q"/>
            </a:pPr>
            <a:endParaRPr lang="en-US" sz="1400" dirty="0">
              <a:latin typeface="Milo"/>
            </a:endParaRPr>
          </a:p>
          <a:p>
            <a:pPr marL="741363" lvl="1" indent="-285750">
              <a:buClr>
                <a:srgbClr val="00986E"/>
              </a:buClr>
              <a:buFont typeface="Wingdings" panose="05000000000000000000" pitchFamily="2" charset="2"/>
              <a:buChar char="q"/>
            </a:pPr>
            <a:r>
              <a:rPr lang="en-US" sz="1400" dirty="0">
                <a:latin typeface="Milo"/>
              </a:rPr>
              <a:t>Cullen Fellowship Travel Grant: Competitive fellowship program through the UH Graduate School</a:t>
            </a:r>
          </a:p>
          <a:p>
            <a:pPr lvl="1">
              <a:buClr>
                <a:srgbClr val="00986E"/>
              </a:buClr>
            </a:pPr>
            <a:r>
              <a:rPr lang="en-US" sz="1400" b="0" i="0" dirty="0">
                <a:solidFill>
                  <a:srgbClr val="111111"/>
                </a:solidFill>
                <a:effectLst/>
                <a:latin typeface="Milo"/>
              </a:rPr>
              <a:t>	CFTG will cover up to 75% allowable travel expenses (hotel or conference housing, 	transportation, registration costs) or up to $750.00, whichever is less</a:t>
            </a:r>
          </a:p>
          <a:p>
            <a:pPr lvl="1">
              <a:buClr>
                <a:srgbClr val="00986E"/>
              </a:buClr>
            </a:pPr>
            <a:r>
              <a:rPr lang="en-US" sz="1400" dirty="0">
                <a:solidFill>
                  <a:srgbClr val="111111"/>
                </a:solidFill>
                <a:latin typeface="Milo"/>
              </a:rPr>
              <a:t>	Deadline for application can be found on their website: </a:t>
            </a:r>
          </a:p>
          <a:p>
            <a:pPr lvl="2">
              <a:buClr>
                <a:srgbClr val="00986E"/>
              </a:buClr>
            </a:pPr>
            <a:r>
              <a:rPr lang="en-US" sz="1400" dirty="0">
                <a:latin typeface="Milo"/>
                <a:hlinkClick r:id="rId2"/>
              </a:rPr>
              <a:t>https://uh.edu/graduate-school/graduate-funding/</a:t>
            </a:r>
            <a:endParaRPr lang="en-US" sz="1400" dirty="0">
              <a:latin typeface="Milo"/>
            </a:endParaRPr>
          </a:p>
          <a:p>
            <a:pPr marL="741363" lvl="1" indent="-285750">
              <a:buClr>
                <a:srgbClr val="00986E"/>
              </a:buClr>
              <a:buFont typeface="Wingdings" panose="05000000000000000000" pitchFamily="2" charset="2"/>
              <a:buChar char="q"/>
            </a:pPr>
            <a:endParaRPr lang="en-US" sz="1400" dirty="0">
              <a:latin typeface="Milo"/>
            </a:endParaRPr>
          </a:p>
          <a:p>
            <a:pPr marL="741363" lvl="1" indent="-285750">
              <a:buClr>
                <a:srgbClr val="00986E"/>
              </a:buClr>
              <a:buFont typeface="Wingdings" panose="05000000000000000000" pitchFamily="2" charset="2"/>
              <a:buChar char="q"/>
            </a:pPr>
            <a:r>
              <a:rPr lang="en-US" sz="1400" dirty="0">
                <a:latin typeface="Milo"/>
              </a:rPr>
              <a:t>The University of Houston Activity Funding Board (must be a registered student organization)</a:t>
            </a:r>
          </a:p>
          <a:p>
            <a:pPr lvl="2" indent="0">
              <a:buClr>
                <a:srgbClr val="00986E"/>
              </a:buClr>
            </a:pPr>
            <a:r>
              <a:rPr lang="en-US" sz="1400" dirty="0">
                <a:latin typeface="Milo"/>
              </a:rPr>
              <a:t> </a:t>
            </a:r>
            <a:r>
              <a:rPr lang="en-US" sz="1400" dirty="0">
                <a:latin typeface="Milo"/>
                <a:hlinkClick r:id="rId3"/>
              </a:rPr>
              <a:t>https://www.uh.edu/afb/</a:t>
            </a:r>
            <a:endParaRPr lang="en-US" sz="1400" dirty="0">
              <a:latin typeface="Milo"/>
            </a:endParaRPr>
          </a:p>
          <a:p>
            <a:pPr lvl="1"/>
            <a:endParaRPr lang="en-US" sz="1000" dirty="0">
              <a:latin typeface="Milo"/>
            </a:endParaRPr>
          </a:p>
          <a:p>
            <a:r>
              <a:rPr lang="en-US" sz="1400" dirty="0"/>
              <a:t>*Check with the conference/event organizers to see if they have any additional funding sources</a:t>
            </a:r>
          </a:p>
          <a:p>
            <a:r>
              <a:rPr lang="en-US" sz="1400" dirty="0"/>
              <a:t>*If this is a grant funded research, check with the PI to see if there are any travel funds in the grant</a:t>
            </a:r>
            <a:r>
              <a:rPr lang="en-US" dirty="0"/>
              <a:t>	</a:t>
            </a:r>
          </a:p>
        </p:txBody>
      </p:sp>
      <p:pic>
        <p:nvPicPr>
          <p:cNvPr id="2" name="Picture 1">
            <a:extLst>
              <a:ext uri="{FF2B5EF4-FFF2-40B4-BE49-F238E27FC236}">
                <a16:creationId xmlns:a16="http://schemas.microsoft.com/office/drawing/2014/main" id="{F5672F16-B958-40F5-8357-0BAAC588BBEE}"/>
              </a:ext>
            </a:extLst>
          </p:cNvPr>
          <p:cNvPicPr>
            <a:picLocks noChangeAspect="1"/>
          </p:cNvPicPr>
          <p:nvPr/>
        </p:nvPicPr>
        <p:blipFill>
          <a:blip r:embed="rId4"/>
          <a:stretch>
            <a:fillRect/>
          </a:stretch>
        </p:blipFill>
        <p:spPr>
          <a:xfrm>
            <a:off x="6767528" y="205979"/>
            <a:ext cx="1807512" cy="1202691"/>
          </a:xfrm>
          <a:prstGeom prst="rect">
            <a:avLst/>
          </a:prstGeom>
        </p:spPr>
      </p:pic>
    </p:spTree>
    <p:extLst>
      <p:ext uri="{BB962C8B-B14F-4D97-AF65-F5344CB8AC3E}">
        <p14:creationId xmlns:p14="http://schemas.microsoft.com/office/powerpoint/2010/main" val="317842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1500" y="260375"/>
            <a:ext cx="8001000" cy="741789"/>
          </a:xfrm>
        </p:spPr>
        <p:txBody>
          <a:bodyPr/>
          <a:lstStyle/>
          <a:p>
            <a:r>
              <a:rPr lang="en-US" sz="3600" dirty="0">
                <a:latin typeface="Milo"/>
              </a:rPr>
              <a:t>College of Medicine</a:t>
            </a:r>
          </a:p>
        </p:txBody>
      </p:sp>
      <p:pic>
        <p:nvPicPr>
          <p:cNvPr id="2" name="Picture 1">
            <a:extLst>
              <a:ext uri="{FF2B5EF4-FFF2-40B4-BE49-F238E27FC236}">
                <a16:creationId xmlns:a16="http://schemas.microsoft.com/office/drawing/2014/main" id="{DE1DDE1C-C48D-44F9-914D-5F273AD5D05E}"/>
              </a:ext>
            </a:extLst>
          </p:cNvPr>
          <p:cNvPicPr>
            <a:picLocks noChangeAspect="1"/>
          </p:cNvPicPr>
          <p:nvPr/>
        </p:nvPicPr>
        <p:blipFill>
          <a:blip r:embed="rId2"/>
          <a:stretch>
            <a:fillRect/>
          </a:stretch>
        </p:blipFill>
        <p:spPr>
          <a:xfrm>
            <a:off x="5506720" y="543546"/>
            <a:ext cx="3393838" cy="3417823"/>
          </a:xfrm>
          <a:prstGeom prst="rect">
            <a:avLst/>
          </a:prstGeom>
        </p:spPr>
      </p:pic>
      <p:sp>
        <p:nvSpPr>
          <p:cNvPr id="7" name="TextBox 6">
            <a:extLst>
              <a:ext uri="{FF2B5EF4-FFF2-40B4-BE49-F238E27FC236}">
                <a16:creationId xmlns:a16="http://schemas.microsoft.com/office/drawing/2014/main" id="{8354C58A-B8B9-41E6-9239-182FCAF60AB0}"/>
              </a:ext>
            </a:extLst>
          </p:cNvPr>
          <p:cNvSpPr txBox="1"/>
          <p:nvPr/>
        </p:nvSpPr>
        <p:spPr>
          <a:xfrm>
            <a:off x="704533" y="1158327"/>
            <a:ext cx="8001000" cy="2800767"/>
          </a:xfrm>
          <a:prstGeom prst="rect">
            <a:avLst/>
          </a:prstGeom>
          <a:noFill/>
        </p:spPr>
        <p:txBody>
          <a:bodyPr wrap="square" rtlCol="0">
            <a:spAutoFit/>
          </a:bodyPr>
          <a:lstStyle/>
          <a:p>
            <a:pPr>
              <a:buClr>
                <a:srgbClr val="00986E"/>
              </a:buClr>
            </a:pPr>
            <a:r>
              <a:rPr lang="en-US" sz="1400" dirty="0">
                <a:latin typeface="Milo"/>
              </a:rPr>
              <a:t>Request for Funding assistance must be submitted at least 8 weeks before payment for conference/event is due </a:t>
            </a:r>
          </a:p>
          <a:p>
            <a:pPr>
              <a:buClr>
                <a:srgbClr val="00986E"/>
              </a:buClr>
            </a:pPr>
            <a:r>
              <a:rPr lang="en-US" sz="1400" dirty="0">
                <a:latin typeface="Milo"/>
              </a:rPr>
              <a:t>	*Any item paid for before your travel is approved by the business office and UH Concur may 	not be eligible for reimbursement</a:t>
            </a:r>
          </a:p>
          <a:p>
            <a:pPr>
              <a:buClr>
                <a:srgbClr val="00986E"/>
              </a:buClr>
            </a:pPr>
            <a:r>
              <a:rPr lang="en-US" sz="1400" dirty="0">
                <a:latin typeface="Milo"/>
              </a:rPr>
              <a:t>	</a:t>
            </a:r>
          </a:p>
          <a:p>
            <a:pPr>
              <a:buClr>
                <a:srgbClr val="00986E"/>
              </a:buClr>
            </a:pPr>
            <a:r>
              <a:rPr lang="en-US" sz="1400" dirty="0">
                <a:latin typeface="Milo"/>
              </a:rPr>
              <a:t>To be eligible for funding through the College of Medicine:</a:t>
            </a:r>
          </a:p>
          <a:p>
            <a:pPr marL="285750" indent="-285750">
              <a:buClr>
                <a:srgbClr val="00986E"/>
              </a:buClr>
              <a:buFont typeface="Wingdings" panose="05000000000000000000" pitchFamily="2" charset="2"/>
              <a:buChar char="q"/>
            </a:pPr>
            <a:endParaRPr lang="en-US" sz="800" dirty="0">
              <a:latin typeface="Milo"/>
            </a:endParaRPr>
          </a:p>
          <a:p>
            <a:pPr>
              <a:buClr>
                <a:srgbClr val="00986E"/>
              </a:buClr>
            </a:pPr>
            <a:r>
              <a:rPr lang="en-US" sz="1400" dirty="0">
                <a:latin typeface="Milo"/>
              </a:rPr>
              <a:t>	You must have a Payment Works vendor ID number</a:t>
            </a:r>
          </a:p>
          <a:p>
            <a:pPr>
              <a:buClr>
                <a:srgbClr val="00986E"/>
              </a:buClr>
            </a:pPr>
            <a:r>
              <a:rPr lang="en-US" sz="1400" dirty="0">
                <a:latin typeface="Milo"/>
              </a:rPr>
              <a:t>	You must be invited to speak/present at the conference</a:t>
            </a:r>
          </a:p>
          <a:p>
            <a:pPr lvl="2">
              <a:buClr>
                <a:srgbClr val="00986E"/>
              </a:buClr>
            </a:pPr>
            <a:r>
              <a:rPr lang="en-US" sz="1400" dirty="0">
                <a:latin typeface="Milo"/>
              </a:rPr>
              <a:t>Submit all estimate of travel expenses to Trina Barker/Denise Delgado through the College of Medicine Travel Grant Request Form.</a:t>
            </a:r>
          </a:p>
          <a:p>
            <a:pPr lvl="2">
              <a:buClr>
                <a:srgbClr val="00986E"/>
              </a:buClr>
            </a:pPr>
            <a:r>
              <a:rPr lang="en-US" sz="1400" dirty="0">
                <a:latin typeface="Milo"/>
              </a:rPr>
              <a:t>You must have written permission from OME, the LIC director or the ACE director to miss a class or clinical rotation</a:t>
            </a:r>
            <a:endParaRPr lang="en-US" sz="1000" dirty="0">
              <a:latin typeface="Milo"/>
            </a:endParaRPr>
          </a:p>
        </p:txBody>
      </p:sp>
    </p:spTree>
    <p:extLst>
      <p:ext uri="{BB962C8B-B14F-4D97-AF65-F5344CB8AC3E}">
        <p14:creationId xmlns:p14="http://schemas.microsoft.com/office/powerpoint/2010/main" val="165718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6703"/>
            <a:ext cx="8001000" cy="857250"/>
          </a:xfrm>
          <a:solidFill>
            <a:schemeClr val="bg1"/>
          </a:solidFill>
        </p:spPr>
        <p:txBody>
          <a:bodyPr/>
          <a:lstStyle/>
          <a:p>
            <a:r>
              <a:rPr lang="en-US" sz="3600" dirty="0">
                <a:latin typeface="Milo"/>
              </a:rPr>
              <a:t>Student Travel Requirements</a:t>
            </a:r>
          </a:p>
        </p:txBody>
      </p:sp>
      <p:sp>
        <p:nvSpPr>
          <p:cNvPr id="4" name="Content Placeholder 3">
            <a:extLst>
              <a:ext uri="{FF2B5EF4-FFF2-40B4-BE49-F238E27FC236}">
                <a16:creationId xmlns:a16="http://schemas.microsoft.com/office/drawing/2014/main" id="{3030AA97-7955-4A59-A4F3-573CEC4BFC87}"/>
              </a:ext>
            </a:extLst>
          </p:cNvPr>
          <p:cNvSpPr txBox="1">
            <a:spLocks noGrp="1"/>
          </p:cNvSpPr>
          <p:nvPr>
            <p:ph idx="1"/>
          </p:nvPr>
        </p:nvSpPr>
        <p:spPr>
          <a:xfrm>
            <a:off x="681924" y="988965"/>
            <a:ext cx="7928675" cy="3754842"/>
          </a:xfrm>
          <a:prstGeom prst="rect">
            <a:avLst/>
          </a:prstGeom>
          <a:solidFill>
            <a:schemeClr val="bg1"/>
          </a:solidFill>
        </p:spPr>
        <p:txBody>
          <a:bodyPr wrap="square" rtlCol="0">
            <a:spAutoFit/>
          </a:bodyPr>
          <a:lstStyle/>
          <a:p>
            <a:r>
              <a:rPr lang="en-US" sz="1600" dirty="0">
                <a:latin typeface="Milo"/>
              </a:rPr>
              <a:t>The University of Houston sets guidelines for student travel that all students must follow.</a:t>
            </a:r>
          </a:p>
          <a:p>
            <a:endParaRPr lang="en-US" sz="800" dirty="0">
              <a:latin typeface="Milo"/>
            </a:endParaRPr>
          </a:p>
          <a:p>
            <a:r>
              <a:rPr lang="en-US" sz="1400" dirty="0">
                <a:latin typeface="Milo"/>
              </a:rPr>
              <a:t>This include:</a:t>
            </a:r>
          </a:p>
          <a:p>
            <a:pPr marL="742950" lvl="1" indent="-285750">
              <a:buFont typeface="Wingdings" panose="05000000000000000000" pitchFamily="2" charset="2"/>
              <a:buChar char="q"/>
            </a:pPr>
            <a:r>
              <a:rPr lang="en-US" sz="1400" dirty="0">
                <a:latin typeface="Milo"/>
              </a:rPr>
              <a:t>Meetings of academic organizations where a student is officially representing the University </a:t>
            </a:r>
          </a:p>
          <a:p>
            <a:pPr marL="742950" lvl="1" indent="-285750">
              <a:buFont typeface="Wingdings" panose="05000000000000000000" pitchFamily="2" charset="2"/>
              <a:buChar char="q"/>
            </a:pPr>
            <a:r>
              <a:rPr lang="en-US" sz="1400" dirty="0">
                <a:latin typeface="Milo"/>
              </a:rPr>
              <a:t>Student attendance or presentations at professional organizations </a:t>
            </a:r>
          </a:p>
          <a:p>
            <a:pPr marL="457200" lvl="1" indent="0">
              <a:buNone/>
            </a:pPr>
            <a:endParaRPr lang="en-US" sz="1400" dirty="0">
              <a:latin typeface="Milo"/>
            </a:endParaRPr>
          </a:p>
          <a:p>
            <a:pPr indent="-284163"/>
            <a:r>
              <a:rPr lang="en-US" sz="1600" dirty="0">
                <a:latin typeface="Milo"/>
              </a:rPr>
              <a:t>The Tilman J. Fertitta Family College of Medicine Procedures: </a:t>
            </a:r>
          </a:p>
          <a:p>
            <a:pPr marL="742950" lvl="1" indent="-285750">
              <a:buFont typeface="Wingdings" panose="05000000000000000000" pitchFamily="2" charset="2"/>
              <a:buChar char="q"/>
            </a:pPr>
            <a:r>
              <a:rPr lang="en-US" sz="1400" dirty="0">
                <a:latin typeface="Milo"/>
              </a:rPr>
              <a:t>Check the academic calendar to be sure travel will not interfere with any exams or assessments</a:t>
            </a:r>
          </a:p>
          <a:p>
            <a:pPr marL="742950" lvl="1" indent="-285750">
              <a:buFont typeface="Wingdings" panose="05000000000000000000" pitchFamily="2" charset="2"/>
              <a:buChar char="q"/>
            </a:pPr>
            <a:r>
              <a:rPr lang="en-US" sz="1400" dirty="0">
                <a:latin typeface="Milo"/>
              </a:rPr>
              <a:t>Notify Trina Barker in Student Affairs that you are interested in traveling to the event</a:t>
            </a:r>
          </a:p>
          <a:p>
            <a:pPr marL="742950" lvl="1" indent="-285750">
              <a:buFont typeface="Wingdings" panose="05000000000000000000" pitchFamily="2" charset="2"/>
              <a:buChar char="q"/>
            </a:pPr>
            <a:r>
              <a:rPr lang="en-US" sz="1400" dirty="0">
                <a:latin typeface="Milo"/>
              </a:rPr>
              <a:t>Receive a written invitation from the conference/event organizers to Present a Poster or Speak on a topic.</a:t>
            </a:r>
          </a:p>
          <a:p>
            <a:pPr marL="742950" lvl="1" indent="-285750">
              <a:buFont typeface="Wingdings" panose="05000000000000000000" pitchFamily="2" charset="2"/>
              <a:buChar char="q"/>
            </a:pPr>
            <a:r>
              <a:rPr lang="en-US" sz="1400" dirty="0">
                <a:latin typeface="Milo"/>
              </a:rPr>
              <a:t>Receive written permission from OME for any absences from classes or rotations at least four weeks in advance.  If no classes will be missed be sure to indicate this on your travel request form. </a:t>
            </a:r>
          </a:p>
          <a:p>
            <a:pPr marL="742950" lvl="1" indent="-285750">
              <a:buFont typeface="Wingdings" panose="05000000000000000000" pitchFamily="2" charset="2"/>
              <a:buChar char="q"/>
            </a:pPr>
            <a:endParaRPr lang="en-US" sz="1400" dirty="0">
              <a:latin typeface="Milo"/>
            </a:endParaRPr>
          </a:p>
        </p:txBody>
      </p:sp>
      <p:pic>
        <p:nvPicPr>
          <p:cNvPr id="5" name="Picture 4">
            <a:extLst>
              <a:ext uri="{FF2B5EF4-FFF2-40B4-BE49-F238E27FC236}">
                <a16:creationId xmlns:a16="http://schemas.microsoft.com/office/drawing/2014/main" id="{FEFEDF6F-53B0-4674-A80F-2B9340D9E1BB}"/>
              </a:ext>
            </a:extLst>
          </p:cNvPr>
          <p:cNvPicPr>
            <a:picLocks noChangeAspect="1"/>
          </p:cNvPicPr>
          <p:nvPr/>
        </p:nvPicPr>
        <p:blipFill>
          <a:blip r:embed="rId2"/>
          <a:stretch>
            <a:fillRect/>
          </a:stretch>
        </p:blipFill>
        <p:spPr>
          <a:xfrm>
            <a:off x="7356076" y="-370274"/>
            <a:ext cx="2225143" cy="2117959"/>
          </a:xfrm>
          <a:prstGeom prst="rect">
            <a:avLst/>
          </a:prstGeom>
        </p:spPr>
      </p:pic>
    </p:spTree>
    <p:extLst>
      <p:ext uri="{BB962C8B-B14F-4D97-AF65-F5344CB8AC3E}">
        <p14:creationId xmlns:p14="http://schemas.microsoft.com/office/powerpoint/2010/main" val="338188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FB4F2A07-5D11-4DF7-990E-AA4255566ED3}"/>
              </a:ext>
            </a:extLst>
          </p:cNvPr>
          <p:cNvSpPr txBox="1">
            <a:spLocks noChangeArrowheads="1"/>
          </p:cNvSpPr>
          <p:nvPr/>
        </p:nvSpPr>
        <p:spPr bwMode="auto">
          <a:xfrm>
            <a:off x="657369" y="334645"/>
            <a:ext cx="8158480" cy="589915"/>
          </a:xfrm>
          <a:prstGeom prst="rect">
            <a:avLst/>
          </a:prstGeom>
          <a:solidFill>
            <a:schemeClr val="bg1"/>
          </a:solidFill>
          <a:ln>
            <a:noFill/>
          </a:ln>
        </p:spPr>
        <p:txBody>
          <a:bodyPr>
            <a:noAutofit/>
          </a:bodyPr>
          <a:lstStyle>
            <a:lvl1pPr marL="341313" indent="-341313" algn="l" defTabSz="912813" rtl="0" fontAlgn="base">
              <a:lnSpc>
                <a:spcPct val="90000"/>
              </a:lnSpc>
              <a:spcBef>
                <a:spcPts val="1000"/>
              </a:spcBef>
              <a:spcAft>
                <a:spcPts val="1200"/>
              </a:spcAft>
              <a:buFont typeface="Arial" panose="020B0604020202020204" pitchFamily="34" charset="0"/>
              <a:buChar char="•"/>
              <a:defRPr sz="4000" b="0" i="0" kern="1200">
                <a:solidFill>
                  <a:schemeClr val="tx1"/>
                </a:solidFill>
                <a:latin typeface="Trebuchet MS" panose="020B0603020202020204" pitchFamily="34" charset="0"/>
                <a:ea typeface="MS PGothic" panose="020B0600070205080204" pitchFamily="34" charset="-128"/>
                <a:cs typeface="Arial"/>
              </a:defRPr>
            </a:lvl1pPr>
            <a:lvl2pPr marL="822325" indent="-365125" algn="l" defTabSz="912813" rtl="0" fontAlgn="base">
              <a:lnSpc>
                <a:spcPct val="90000"/>
              </a:lnSpc>
              <a:spcBef>
                <a:spcPts val="500"/>
              </a:spcBef>
              <a:spcAft>
                <a:spcPts val="1200"/>
              </a:spcAft>
              <a:buClr>
                <a:srgbClr val="E31336"/>
              </a:buClr>
              <a:buFont typeface="Trebuchet MS" panose="020B0603020202020204" pitchFamily="34" charset="0"/>
              <a:buChar char="−"/>
              <a:defRPr sz="3600" b="0" i="0" kern="1200">
                <a:solidFill>
                  <a:schemeClr val="tx1"/>
                </a:solidFill>
                <a:latin typeface="Trebuchet MS" panose="020B0603020202020204" pitchFamily="34" charset="0"/>
                <a:ea typeface="MS PGothic" panose="020B0600070205080204" pitchFamily="34" charset="-128"/>
                <a:cs typeface="Arial"/>
              </a:defRPr>
            </a:lvl2pPr>
            <a:lvl3pPr marL="1187450" indent="-365125" algn="l" defTabSz="912813" rtl="0" fontAlgn="base">
              <a:lnSpc>
                <a:spcPct val="90000"/>
              </a:lnSpc>
              <a:spcBef>
                <a:spcPts val="500"/>
              </a:spcBef>
              <a:spcAft>
                <a:spcPts val="1200"/>
              </a:spcAft>
              <a:buFont typeface="Arial" panose="020B0604020202020204" pitchFamily="34" charset="0"/>
              <a:buChar char="•"/>
              <a:defRPr sz="3200" b="0" i="0" kern="1200">
                <a:solidFill>
                  <a:schemeClr val="tx1"/>
                </a:solidFill>
                <a:latin typeface="Trebuchet MS" panose="020B0603020202020204" pitchFamily="34" charset="0"/>
                <a:ea typeface="MS PGothic" panose="020B0600070205080204" pitchFamily="34" charset="-128"/>
                <a:cs typeface="Arial"/>
              </a:defRPr>
            </a:lvl3pPr>
            <a:lvl4pPr marL="1644650" indent="-365125" algn="l" defTabSz="912813" rtl="0" fontAlgn="base">
              <a:lnSpc>
                <a:spcPct val="90000"/>
              </a:lnSpc>
              <a:spcBef>
                <a:spcPts val="500"/>
              </a:spcBef>
              <a:spcAft>
                <a:spcPts val="1200"/>
              </a:spcAft>
              <a:buClr>
                <a:srgbClr val="E31336"/>
              </a:buClr>
              <a:buFont typeface="Trebuchet MS" panose="020B0603020202020204" pitchFamily="34" charset="0"/>
              <a:buChar char="−"/>
              <a:defRPr sz="2800" b="0" i="0" kern="1200">
                <a:solidFill>
                  <a:schemeClr val="tx1"/>
                </a:solidFill>
                <a:latin typeface="Trebuchet MS" panose="020B0603020202020204" pitchFamily="34" charset="0"/>
                <a:ea typeface="MS PGothic" panose="020B0600070205080204" pitchFamily="34" charset="-128"/>
                <a:cs typeface="Arial"/>
              </a:defRPr>
            </a:lvl4pPr>
            <a:lvl5pPr marL="2101850" indent="-365125" algn="l" defTabSz="912813" rtl="0" fontAlgn="base">
              <a:lnSpc>
                <a:spcPct val="90000"/>
              </a:lnSpc>
              <a:spcBef>
                <a:spcPts val="500"/>
              </a:spcBef>
              <a:spcAft>
                <a:spcPts val="1200"/>
              </a:spcAft>
              <a:buFont typeface="Trebuchet MS" panose="020B0603020202020204" pitchFamily="34" charset="0"/>
              <a:buChar char="»"/>
              <a:defRPr sz="2800" b="0" i="0" kern="1200">
                <a:solidFill>
                  <a:schemeClr val="tx1"/>
                </a:solidFill>
                <a:latin typeface="Trebuchet MS" panose="020B0603020202020204" pitchFamily="34" charset="0"/>
                <a:ea typeface="MS PGothic" panose="020B0600070205080204" pitchFamily="34" charset="-128"/>
                <a:cs typeface="Arial"/>
              </a:defRPr>
            </a:lvl5pPr>
            <a:lvl6pPr marL="2559050" indent="-365125" algn="l" defTabSz="912813" rtl="0" eaLnBrk="0" fontAlgn="base" latinLnBrk="0" hangingPunct="0">
              <a:lnSpc>
                <a:spcPct val="90000"/>
              </a:lnSpc>
              <a:spcBef>
                <a:spcPts val="500"/>
              </a:spcBef>
              <a:spcAft>
                <a:spcPts val="1200"/>
              </a:spcAft>
              <a:buFont typeface="Trebuchet MS" panose="020B0603020202020204" pitchFamily="34" charset="0"/>
              <a:buChar char="»"/>
              <a:defRPr sz="2800" kern="1200">
                <a:solidFill>
                  <a:schemeClr val="tx1"/>
                </a:solidFill>
                <a:latin typeface="Trebuchet MS" panose="020B0603020202020204" pitchFamily="34" charset="0"/>
                <a:ea typeface="+mn-ea"/>
                <a:cs typeface="+mn-cs"/>
              </a:defRPr>
            </a:lvl6pPr>
            <a:lvl7pPr marL="3016250" indent="-365125" algn="l" defTabSz="912813" rtl="0" eaLnBrk="0" fontAlgn="base" latinLnBrk="0" hangingPunct="0">
              <a:lnSpc>
                <a:spcPct val="90000"/>
              </a:lnSpc>
              <a:spcBef>
                <a:spcPts val="500"/>
              </a:spcBef>
              <a:spcAft>
                <a:spcPts val="1200"/>
              </a:spcAft>
              <a:buFont typeface="Trebuchet MS" panose="020B0603020202020204" pitchFamily="34" charset="0"/>
              <a:buChar char="»"/>
              <a:defRPr sz="2800" kern="1200">
                <a:solidFill>
                  <a:schemeClr val="tx1"/>
                </a:solidFill>
                <a:latin typeface="Trebuchet MS" panose="020B0603020202020204" pitchFamily="34" charset="0"/>
                <a:ea typeface="+mn-ea"/>
                <a:cs typeface="+mn-cs"/>
              </a:defRPr>
            </a:lvl7pPr>
            <a:lvl8pPr marL="3473450" indent="-365125" algn="l" defTabSz="912813" rtl="0" eaLnBrk="0" fontAlgn="base" latinLnBrk="0" hangingPunct="0">
              <a:lnSpc>
                <a:spcPct val="90000"/>
              </a:lnSpc>
              <a:spcBef>
                <a:spcPts val="500"/>
              </a:spcBef>
              <a:spcAft>
                <a:spcPts val="1200"/>
              </a:spcAft>
              <a:buFont typeface="Trebuchet MS" panose="020B0603020202020204" pitchFamily="34" charset="0"/>
              <a:buChar char="»"/>
              <a:defRPr sz="2800" kern="1200">
                <a:solidFill>
                  <a:schemeClr val="tx1"/>
                </a:solidFill>
                <a:latin typeface="Trebuchet MS" panose="020B0603020202020204" pitchFamily="34" charset="0"/>
                <a:ea typeface="+mn-ea"/>
                <a:cs typeface="+mn-cs"/>
              </a:defRPr>
            </a:lvl8pPr>
            <a:lvl9pPr marL="3930650" indent="-365125" algn="l" defTabSz="912813" rtl="0" eaLnBrk="0" fontAlgn="base" latinLnBrk="0" hangingPunct="0">
              <a:lnSpc>
                <a:spcPct val="90000"/>
              </a:lnSpc>
              <a:spcBef>
                <a:spcPts val="500"/>
              </a:spcBef>
              <a:spcAft>
                <a:spcPts val="1200"/>
              </a:spcAft>
              <a:buFont typeface="Trebuchet MS" panose="020B0603020202020204" pitchFamily="34" charset="0"/>
              <a:buChar char="»"/>
              <a:defRPr sz="2800" kern="1200">
                <a:solidFill>
                  <a:schemeClr val="tx1"/>
                </a:solidFill>
                <a:latin typeface="Trebuchet MS" panose="020B0603020202020204" pitchFamily="34" charset="0"/>
                <a:ea typeface="+mn-ea"/>
                <a:cs typeface="+mn-cs"/>
              </a:defRPr>
            </a:lvl9pPr>
          </a:lstStyle>
          <a:p>
            <a:pPr algn="ctr">
              <a:spcBef>
                <a:spcPct val="0"/>
              </a:spcBef>
              <a:spcAft>
                <a:spcPct val="0"/>
              </a:spcAft>
              <a:buFontTx/>
              <a:buNone/>
            </a:pPr>
            <a:r>
              <a:rPr lang="en-US" altLang="en-US" sz="3200" b="1" dirty="0">
                <a:latin typeface="Milo"/>
              </a:rPr>
              <a:t>COM Student Travel Grant Request</a:t>
            </a:r>
          </a:p>
        </p:txBody>
      </p:sp>
      <p:pic>
        <p:nvPicPr>
          <p:cNvPr id="4" name="Picture 3">
            <a:extLst>
              <a:ext uri="{FF2B5EF4-FFF2-40B4-BE49-F238E27FC236}">
                <a16:creationId xmlns:a16="http://schemas.microsoft.com/office/drawing/2014/main" id="{FEB30D96-E0ED-4B6D-B244-19429F0D83DA}"/>
              </a:ext>
            </a:extLst>
          </p:cNvPr>
          <p:cNvPicPr>
            <a:picLocks noChangeAspect="1"/>
          </p:cNvPicPr>
          <p:nvPr/>
        </p:nvPicPr>
        <p:blipFill>
          <a:blip r:embed="rId2"/>
          <a:stretch>
            <a:fillRect/>
          </a:stretch>
        </p:blipFill>
        <p:spPr>
          <a:xfrm>
            <a:off x="6099977" y="1876496"/>
            <a:ext cx="2749591" cy="2069638"/>
          </a:xfrm>
          <a:prstGeom prst="rect">
            <a:avLst/>
          </a:prstGeom>
        </p:spPr>
      </p:pic>
      <p:pic>
        <p:nvPicPr>
          <p:cNvPr id="5" name="Picture 4">
            <a:extLst>
              <a:ext uri="{FF2B5EF4-FFF2-40B4-BE49-F238E27FC236}">
                <a16:creationId xmlns:a16="http://schemas.microsoft.com/office/drawing/2014/main" id="{E3A03453-A562-499A-A3BA-95052E10BA24}"/>
              </a:ext>
            </a:extLst>
          </p:cNvPr>
          <p:cNvPicPr>
            <a:picLocks noChangeAspect="1"/>
          </p:cNvPicPr>
          <p:nvPr/>
        </p:nvPicPr>
        <p:blipFill>
          <a:blip r:embed="rId3"/>
          <a:stretch>
            <a:fillRect/>
          </a:stretch>
        </p:blipFill>
        <p:spPr>
          <a:xfrm>
            <a:off x="882186" y="1824432"/>
            <a:ext cx="2310466" cy="2069637"/>
          </a:xfrm>
          <a:prstGeom prst="rect">
            <a:avLst/>
          </a:prstGeom>
        </p:spPr>
      </p:pic>
      <p:pic>
        <p:nvPicPr>
          <p:cNvPr id="9" name="Picture 8">
            <a:extLst>
              <a:ext uri="{FF2B5EF4-FFF2-40B4-BE49-F238E27FC236}">
                <a16:creationId xmlns:a16="http://schemas.microsoft.com/office/drawing/2014/main" id="{E59E460D-F885-4C0B-94A3-3D8DD048507B}"/>
              </a:ext>
            </a:extLst>
          </p:cNvPr>
          <p:cNvPicPr>
            <a:picLocks noChangeAspect="1"/>
          </p:cNvPicPr>
          <p:nvPr/>
        </p:nvPicPr>
        <p:blipFill>
          <a:blip r:embed="rId4"/>
          <a:stretch>
            <a:fillRect/>
          </a:stretch>
        </p:blipFill>
        <p:spPr>
          <a:xfrm>
            <a:off x="3564404" y="1382241"/>
            <a:ext cx="2310466" cy="303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557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6B5AB9-7A16-423F-8950-07C93F1F6BF4}"/>
              </a:ext>
            </a:extLst>
          </p:cNvPr>
          <p:cNvPicPr>
            <a:picLocks noChangeAspect="1"/>
          </p:cNvPicPr>
          <p:nvPr/>
        </p:nvPicPr>
        <p:blipFill>
          <a:blip r:embed="rId2"/>
          <a:stretch>
            <a:fillRect/>
          </a:stretch>
        </p:blipFill>
        <p:spPr>
          <a:xfrm>
            <a:off x="3058160" y="572238"/>
            <a:ext cx="2305442" cy="2212872"/>
          </a:xfrm>
          <a:prstGeom prst="rect">
            <a:avLst/>
          </a:prstGeom>
        </p:spPr>
      </p:pic>
      <p:sp>
        <p:nvSpPr>
          <p:cNvPr id="3" name="Rectangle 2">
            <a:extLst>
              <a:ext uri="{FF2B5EF4-FFF2-40B4-BE49-F238E27FC236}">
                <a16:creationId xmlns:a16="http://schemas.microsoft.com/office/drawing/2014/main" id="{A79968E3-9353-450A-AD0B-97A44DBFC4C2}"/>
              </a:ext>
            </a:extLst>
          </p:cNvPr>
          <p:cNvSpPr/>
          <p:nvPr/>
        </p:nvSpPr>
        <p:spPr>
          <a:xfrm>
            <a:off x="2704362" y="2969557"/>
            <a:ext cx="3554435" cy="923330"/>
          </a:xfrm>
          <a:prstGeom prst="rect">
            <a:avLst/>
          </a:prstGeom>
          <a:noFill/>
        </p:spPr>
        <p:txBody>
          <a:bodyPr wrap="none">
            <a:spAutoFit/>
          </a:bodyPr>
          <a:lstStyle/>
          <a:p>
            <a:pPr algn="ctr">
              <a:defRPr/>
            </a:pPr>
            <a:r>
              <a:rPr lang="en-US" sz="5400" b="1" dirty="0">
                <a:ln w="22225">
                  <a:solidFill>
                    <a:schemeClr val="accent2"/>
                  </a:solidFill>
                  <a:prstDash val="solid"/>
                </a:ln>
                <a:solidFill>
                  <a:srgbClr val="C31222"/>
                </a:solidFill>
                <a:latin typeface="Milo"/>
              </a:rPr>
              <a:t>Questions ?</a:t>
            </a:r>
            <a:endParaRPr lang="en-US" sz="5400" b="1" dirty="0">
              <a:ln w="22225">
                <a:solidFill>
                  <a:schemeClr val="accent2"/>
                </a:solidFill>
                <a:prstDash val="solid"/>
              </a:ln>
              <a:solidFill>
                <a:srgbClr val="C31222"/>
              </a:solidFill>
            </a:endParaRPr>
          </a:p>
        </p:txBody>
      </p:sp>
    </p:spTree>
    <p:extLst>
      <p:ext uri="{BB962C8B-B14F-4D97-AF65-F5344CB8AC3E}">
        <p14:creationId xmlns:p14="http://schemas.microsoft.com/office/powerpoint/2010/main" val="1086628312"/>
      </p:ext>
    </p:extLst>
  </p:cSld>
  <p:clrMapOvr>
    <a:masterClrMapping/>
  </p:clrMapOvr>
</p:sld>
</file>

<file path=ppt/theme/theme1.xml><?xml version="1.0" encoding="utf-8"?>
<a:theme xmlns:a="http://schemas.openxmlformats.org/drawingml/2006/main" name="UHS-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F12D67C739EF4CB5274F5007407F93" ma:contentTypeVersion="13" ma:contentTypeDescription="Create a new document." ma:contentTypeScope="" ma:versionID="4ad27a271ea0d257ed6fdd54381916d2">
  <xsd:schema xmlns:xsd="http://www.w3.org/2001/XMLSchema" xmlns:xs="http://www.w3.org/2001/XMLSchema" xmlns:p="http://schemas.microsoft.com/office/2006/metadata/properties" xmlns:ns2="e3f354ca-e252-466b-bde4-99fa0c5d7816" xmlns:ns3="4bd8def5-7db3-48a0-809a-c4ca04f0cf3f" targetNamespace="http://schemas.microsoft.com/office/2006/metadata/properties" ma:root="true" ma:fieldsID="b353327a3be6019eab7d912faa968ed2" ns2:_="" ns3:_="">
    <xsd:import namespace="e3f354ca-e252-466b-bde4-99fa0c5d7816"/>
    <xsd:import namespace="4bd8def5-7db3-48a0-809a-c4ca04f0cf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354ca-e252-466b-bde4-99fa0c5d7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d3ec5fc-e53c-44b8-a5cd-ce895a24db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d8def5-7db3-48a0-809a-c4ca04f0cf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a9ebce-aa93-4abc-b70c-b4aa58ebeb50}" ma:internalName="TaxCatchAll" ma:showField="CatchAllData" ma:web="4bd8def5-7db3-48a0-809a-c4ca04f0c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f354ca-e252-466b-bde4-99fa0c5d7816">
      <Terms xmlns="http://schemas.microsoft.com/office/infopath/2007/PartnerControls"/>
    </lcf76f155ced4ddcb4097134ff3c332f>
    <TaxCatchAll xmlns="4bd8def5-7db3-48a0-809a-c4ca04f0cf3f" xsi:nil="true"/>
  </documentManagement>
</p:properties>
</file>

<file path=customXml/itemProps1.xml><?xml version="1.0" encoding="utf-8"?>
<ds:datastoreItem xmlns:ds="http://schemas.openxmlformats.org/officeDocument/2006/customXml" ds:itemID="{7B694A6C-F538-46DF-9E0D-64066853AB60}"/>
</file>

<file path=customXml/itemProps2.xml><?xml version="1.0" encoding="utf-8"?>
<ds:datastoreItem xmlns:ds="http://schemas.openxmlformats.org/officeDocument/2006/customXml" ds:itemID="{7666931A-63C3-451F-BDFE-0EF96233D65A}">
  <ds:schemaRefs>
    <ds:schemaRef ds:uri="http://schemas.microsoft.com/sharepoint/v3/contenttype/forms"/>
  </ds:schemaRefs>
</ds:datastoreItem>
</file>

<file path=customXml/itemProps3.xml><?xml version="1.0" encoding="utf-8"?>
<ds:datastoreItem xmlns:ds="http://schemas.openxmlformats.org/officeDocument/2006/customXml" ds:itemID="{984611CA-577C-4619-8751-A2B3B2392A1D}">
  <ds:schemaRefs>
    <ds:schemaRef ds:uri="http://schemas.microsoft.com/office/2006/metadata/properties"/>
    <ds:schemaRef ds:uri="http://schemas.microsoft.com/office/infopath/2007/PartnerControls"/>
    <ds:schemaRef ds:uri="fa12e867-53ad-4845-83f9-719aecda451d"/>
    <ds:schemaRef ds:uri="f2d66153-cbc1-45a5-aa09-eab174d38516"/>
  </ds:schemaRefs>
</ds:datastoreItem>
</file>

<file path=docProps/app.xml><?xml version="1.0" encoding="utf-8"?>
<Properties xmlns="http://schemas.openxmlformats.org/officeDocument/2006/extended-properties" xmlns:vt="http://schemas.openxmlformats.org/officeDocument/2006/docPropsVTypes">
  <Template/>
  <TotalTime>0</TotalTime>
  <Words>468</Words>
  <Application>Microsoft Office PowerPoint</Application>
  <PresentationFormat>On-screen Show (16:9)</PresentationFormat>
  <Paragraphs>45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Milo</vt:lpstr>
      <vt:lpstr>Trebuchet MS</vt:lpstr>
      <vt:lpstr>Wingdings</vt:lpstr>
      <vt:lpstr>UHS-Master</vt:lpstr>
      <vt:lpstr>Funding Options</vt:lpstr>
      <vt:lpstr>Funding Resources</vt:lpstr>
      <vt:lpstr>College of Medicine</vt:lpstr>
      <vt:lpstr>Student Travel Requirements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2009-10-25T23:42:16Z</dcterms:created>
  <dcterms:modified xsi:type="dcterms:W3CDTF">2024-12-03T15:42:30Z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0x010100A0F12D67C739EF4CB5274F5007407F93</vt:lpwstr>
  </property>
</Properties>
</file>