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sldIdLst>
    <p:sldId id="339" r:id="rId2"/>
    <p:sldId id="256" r:id="rId3"/>
    <p:sldId id="258" r:id="rId4"/>
    <p:sldId id="259" r:id="rId5"/>
    <p:sldId id="316" r:id="rId6"/>
    <p:sldId id="317" r:id="rId7"/>
    <p:sldId id="308" r:id="rId8"/>
    <p:sldId id="604" r:id="rId9"/>
    <p:sldId id="296" r:id="rId10"/>
    <p:sldId id="606" r:id="rId11"/>
    <p:sldId id="605" r:id="rId12"/>
    <p:sldId id="341" r:id="rId13"/>
    <p:sldId id="342" r:id="rId14"/>
    <p:sldId id="347" r:id="rId15"/>
    <p:sldId id="354" r:id="rId16"/>
    <p:sldId id="277" r:id="rId17"/>
    <p:sldId id="603" r:id="rId18"/>
    <p:sldId id="266" r:id="rId19"/>
    <p:sldId id="318" r:id="rId20"/>
    <p:sldId id="336" r:id="rId21"/>
    <p:sldId id="268" r:id="rId22"/>
    <p:sldId id="337" r:id="rId23"/>
    <p:sldId id="338" r:id="rId24"/>
    <p:sldId id="274" r:id="rId25"/>
    <p:sldId id="261" r:id="rId26"/>
    <p:sldId id="260"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A4E4"/>
    <a:srgbClr val="F6F6F6"/>
    <a:srgbClr val="FFBF3F"/>
    <a:srgbClr val="00BF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ED061C4-C5C5-40B5-84F0-2E1A3888AD8D}" v="14" dt="2022-10-12T16:22:51.78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536" autoAdjust="0"/>
    <p:restoredTop sz="79592" autoAdjust="0"/>
  </p:normalViewPr>
  <p:slideViewPr>
    <p:cSldViewPr snapToGrid="0" snapToObjects="1">
      <p:cViewPr varScale="1">
        <p:scale>
          <a:sx n="25" d="100"/>
          <a:sy n="25" d="100"/>
        </p:scale>
        <p:origin x="1310" y="24"/>
      </p:cViewPr>
      <p:guideLst>
        <p:guide orient="horz" pos="2160"/>
        <p:guide pos="3840"/>
      </p:guideLst>
    </p:cSldViewPr>
  </p:slideViewPr>
  <p:notesTextViewPr>
    <p:cViewPr>
      <p:scale>
        <a:sx n="1" d="1"/>
        <a:sy n="1" d="1"/>
      </p:scale>
      <p:origin x="0" y="0"/>
    </p:cViewPr>
  </p:notesTextViewPr>
  <p:notesViewPr>
    <p:cSldViewPr snapToGrid="0" snapToObjects="1">
      <p:cViewPr varScale="1">
        <p:scale>
          <a:sx n="134" d="100"/>
          <a:sy n="134" d="100"/>
        </p:scale>
        <p:origin x="2824"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3"/>
            </a:solidFill>
            <a:ln>
              <a:noFill/>
            </a:ln>
          </c:spPr>
          <c:dPt>
            <c:idx val="0"/>
            <c:bubble3D val="0"/>
            <c:spPr>
              <a:solidFill>
                <a:schemeClr val="tx1"/>
              </a:solidFill>
              <a:ln w="19050">
                <a:noFill/>
              </a:ln>
              <a:effectLst/>
            </c:spPr>
            <c:extLst>
              <c:ext xmlns:c16="http://schemas.microsoft.com/office/drawing/2014/chart" uri="{C3380CC4-5D6E-409C-BE32-E72D297353CC}">
                <c16:uniqueId val="{00000001-872A-4FB3-BC7E-242383B09971}"/>
              </c:ext>
            </c:extLst>
          </c:dPt>
          <c:dPt>
            <c:idx val="1"/>
            <c:bubble3D val="0"/>
            <c:spPr>
              <a:solidFill>
                <a:schemeClr val="accent3"/>
              </a:solidFill>
              <a:ln w="19050">
                <a:noFill/>
              </a:ln>
              <a:effectLst/>
            </c:spPr>
            <c:extLst>
              <c:ext xmlns:c16="http://schemas.microsoft.com/office/drawing/2014/chart" uri="{C3380CC4-5D6E-409C-BE32-E72D297353CC}">
                <c16:uniqueId val="{00000003-872A-4FB3-BC7E-242383B09971}"/>
              </c:ext>
            </c:extLst>
          </c:dPt>
          <c:dPt>
            <c:idx val="2"/>
            <c:bubble3D val="0"/>
            <c:spPr>
              <a:solidFill>
                <a:schemeClr val="tx2"/>
              </a:solidFill>
              <a:ln w="19050">
                <a:noFill/>
              </a:ln>
              <a:effectLst/>
            </c:spPr>
            <c:extLst>
              <c:ext xmlns:c16="http://schemas.microsoft.com/office/drawing/2014/chart" uri="{C3380CC4-5D6E-409C-BE32-E72D297353CC}">
                <c16:uniqueId val="{00000005-872A-4FB3-BC7E-242383B09971}"/>
              </c:ext>
            </c:extLst>
          </c:dPt>
          <c:dPt>
            <c:idx val="3"/>
            <c:bubble3D val="0"/>
            <c:spPr>
              <a:solidFill>
                <a:srgbClr val="00BFB3"/>
              </a:solidFill>
              <a:ln w="19050">
                <a:noFill/>
              </a:ln>
              <a:effectLst/>
            </c:spPr>
            <c:extLst>
              <c:ext xmlns:c16="http://schemas.microsoft.com/office/drawing/2014/chart" uri="{C3380CC4-5D6E-409C-BE32-E72D297353CC}">
                <c16:uniqueId val="{00000007-872A-4FB3-BC7E-242383B09971}"/>
              </c:ext>
            </c:extLst>
          </c:dPt>
          <c:dPt>
            <c:idx val="4"/>
            <c:bubble3D val="0"/>
            <c:spPr>
              <a:solidFill>
                <a:schemeClr val="accent3"/>
              </a:solidFill>
              <a:ln w="19050">
                <a:noFill/>
              </a:ln>
              <a:effectLst/>
            </c:spPr>
            <c:extLst>
              <c:ext xmlns:c16="http://schemas.microsoft.com/office/drawing/2014/chart" uri="{C3380CC4-5D6E-409C-BE32-E72D297353CC}">
                <c16:uniqueId val="{00000009-872A-4FB3-BC7E-242383B09971}"/>
              </c:ext>
            </c:extLst>
          </c:dPt>
          <c:cat>
            <c:numRef>
              <c:f>Sheet1!$A$2:$A$6</c:f>
              <c:numCache>
                <c:formatCode>General</c:formatCode>
                <c:ptCount val="5"/>
              </c:numCache>
            </c:numRef>
          </c:cat>
          <c:val>
            <c:numRef>
              <c:f>Sheet1!$B$2:$B$6</c:f>
              <c:numCache>
                <c:formatCode>General</c:formatCode>
                <c:ptCount val="5"/>
                <c:pt idx="0">
                  <c:v>10</c:v>
                </c:pt>
                <c:pt idx="1">
                  <c:v>20</c:v>
                </c:pt>
                <c:pt idx="2">
                  <c:v>70</c:v>
                </c:pt>
              </c:numCache>
            </c:numRef>
          </c:val>
          <c:extLst>
            <c:ext xmlns:c16="http://schemas.microsoft.com/office/drawing/2014/chart" uri="{C3380CC4-5D6E-409C-BE32-E72D297353CC}">
              <c16:uniqueId val="{0000000A-872A-4FB3-BC7E-242383B09971}"/>
            </c:ext>
          </c:extLst>
        </c:ser>
        <c:dLbls>
          <c:showLegendKey val="0"/>
          <c:showVal val="0"/>
          <c:showCatName val="0"/>
          <c:showSerName val="0"/>
          <c:showPercent val="0"/>
          <c:showBubbleSize val="0"/>
          <c:showLeaderLines val="1"/>
        </c:dLbls>
        <c:firstSliceAng val="0"/>
        <c:holeSize val="75"/>
      </c:doughnutChart>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chemeClr val="accent3"/>
            </a:solidFill>
            <a:ln>
              <a:noFill/>
            </a:ln>
          </c:spPr>
          <c:dPt>
            <c:idx val="0"/>
            <c:bubble3D val="0"/>
            <c:spPr>
              <a:solidFill>
                <a:schemeClr val="tx1"/>
              </a:solidFill>
              <a:ln w="19050">
                <a:noFill/>
              </a:ln>
              <a:effectLst/>
            </c:spPr>
            <c:extLst>
              <c:ext xmlns:c16="http://schemas.microsoft.com/office/drawing/2014/chart" uri="{C3380CC4-5D6E-409C-BE32-E72D297353CC}">
                <c16:uniqueId val="{00000001-8455-46FB-A8C4-DC6EE8387799}"/>
              </c:ext>
            </c:extLst>
          </c:dPt>
          <c:dPt>
            <c:idx val="1"/>
            <c:bubble3D val="0"/>
            <c:spPr>
              <a:solidFill>
                <a:schemeClr val="accent3"/>
              </a:solidFill>
              <a:ln w="19050">
                <a:noFill/>
              </a:ln>
              <a:effectLst/>
            </c:spPr>
            <c:extLst>
              <c:ext xmlns:c16="http://schemas.microsoft.com/office/drawing/2014/chart" uri="{C3380CC4-5D6E-409C-BE32-E72D297353CC}">
                <c16:uniqueId val="{00000003-8455-46FB-A8C4-DC6EE8387799}"/>
              </c:ext>
            </c:extLst>
          </c:dPt>
          <c:dPt>
            <c:idx val="2"/>
            <c:bubble3D val="0"/>
            <c:spPr>
              <a:solidFill>
                <a:schemeClr val="tx2"/>
              </a:solidFill>
              <a:ln w="19050">
                <a:noFill/>
              </a:ln>
              <a:effectLst/>
            </c:spPr>
            <c:extLst>
              <c:ext xmlns:c16="http://schemas.microsoft.com/office/drawing/2014/chart" uri="{C3380CC4-5D6E-409C-BE32-E72D297353CC}">
                <c16:uniqueId val="{00000005-8455-46FB-A8C4-DC6EE8387799}"/>
              </c:ext>
            </c:extLst>
          </c:dPt>
          <c:dPt>
            <c:idx val="3"/>
            <c:bubble3D val="0"/>
            <c:spPr>
              <a:solidFill>
                <a:srgbClr val="00BFB3"/>
              </a:solidFill>
              <a:ln w="19050">
                <a:noFill/>
              </a:ln>
              <a:effectLst/>
            </c:spPr>
            <c:extLst>
              <c:ext xmlns:c16="http://schemas.microsoft.com/office/drawing/2014/chart" uri="{C3380CC4-5D6E-409C-BE32-E72D297353CC}">
                <c16:uniqueId val="{00000007-8455-46FB-A8C4-DC6EE8387799}"/>
              </c:ext>
            </c:extLst>
          </c:dPt>
          <c:dPt>
            <c:idx val="4"/>
            <c:bubble3D val="0"/>
            <c:spPr>
              <a:solidFill>
                <a:schemeClr val="accent3"/>
              </a:solidFill>
              <a:ln w="19050">
                <a:noFill/>
              </a:ln>
              <a:effectLst/>
            </c:spPr>
            <c:extLst>
              <c:ext xmlns:c16="http://schemas.microsoft.com/office/drawing/2014/chart" uri="{C3380CC4-5D6E-409C-BE32-E72D297353CC}">
                <c16:uniqueId val="{00000009-8455-46FB-A8C4-DC6EE8387799}"/>
              </c:ext>
            </c:extLst>
          </c:dPt>
          <c:cat>
            <c:numRef>
              <c:f>Sheet1!$A$2:$A$6</c:f>
              <c:numCache>
                <c:formatCode>General</c:formatCode>
                <c:ptCount val="5"/>
              </c:numCache>
            </c:numRef>
          </c:cat>
          <c:val>
            <c:numRef>
              <c:f>Sheet1!$B$2:$B$6</c:f>
              <c:numCache>
                <c:formatCode>General</c:formatCode>
                <c:ptCount val="5"/>
                <c:pt idx="0">
                  <c:v>10</c:v>
                </c:pt>
                <c:pt idx="1">
                  <c:v>80</c:v>
                </c:pt>
                <c:pt idx="2">
                  <c:v>10</c:v>
                </c:pt>
              </c:numCache>
            </c:numRef>
          </c:val>
          <c:extLst>
            <c:ext xmlns:c16="http://schemas.microsoft.com/office/drawing/2014/chart" uri="{C3380CC4-5D6E-409C-BE32-E72D297353CC}">
              <c16:uniqueId val="{0000000A-8455-46FB-A8C4-DC6EE8387799}"/>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A965FD-9A42-D949-AAFA-2BC6E0202005}" type="datetimeFigureOut">
              <a:rPr lang="en-US" smtClean="0"/>
              <a:t>11/16/2022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286D6B6-F565-2B4C-B77D-3CC5C6819E96}" type="slidenum">
              <a:rPr lang="en-US" smtClean="0"/>
              <a:t>‹#›</a:t>
            </a:fld>
            <a:endParaRPr lang="en-US"/>
          </a:p>
        </p:txBody>
      </p:sp>
    </p:spTree>
    <p:extLst>
      <p:ext uri="{BB962C8B-B14F-4D97-AF65-F5344CB8AC3E}">
        <p14:creationId xmlns:p14="http://schemas.microsoft.com/office/powerpoint/2010/main" val="20218241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[Optional Slide]</a:t>
            </a:r>
          </a:p>
          <a:p>
            <a:pPr lvl="0"/>
            <a:r>
              <a:rPr lang="en-US" sz="1200" kern="1200" dirty="0">
                <a:solidFill>
                  <a:schemeClr val="tx1"/>
                </a:solidFill>
                <a:effectLst/>
                <a:latin typeface="+mn-lt"/>
                <a:ea typeface="+mn-ea"/>
                <a:cs typeface="+mn-cs"/>
              </a:rPr>
              <a:t>Use this slide at the beginning of the workshop to inform attendees that the presentation is about to begin.</a:t>
            </a:r>
          </a:p>
          <a:p>
            <a:pPr lvl="0"/>
            <a:r>
              <a:rPr lang="en-US" sz="1200" kern="1200" dirty="0">
                <a:solidFill>
                  <a:schemeClr val="tx1"/>
                </a:solidFill>
                <a:effectLst/>
                <a:latin typeface="+mn-lt"/>
                <a:ea typeface="+mn-ea"/>
                <a:cs typeface="+mn-cs"/>
              </a:rPr>
              <a:t>Click the slide to begin the 10-minute countdown clock.</a:t>
            </a:r>
          </a:p>
          <a:p>
            <a:pPr lvl="0"/>
            <a:r>
              <a:rPr lang="en-US" sz="1200" kern="1200">
                <a:solidFill>
                  <a:schemeClr val="tx1"/>
                </a:solidFill>
                <a:effectLst/>
                <a:latin typeface="+mn-lt"/>
                <a:ea typeface="+mn-ea"/>
                <a:cs typeface="+mn-cs"/>
              </a:rPr>
              <a:t>At the end of the countdown, the slide will automatically transition to the cover slide.</a:t>
            </a:r>
          </a:p>
          <a:p>
            <a:pPr defTabSz="906747"/>
            <a:endParaRPr lang="en-US" altLang="en-US" dirty="0">
              <a:latin typeface="Arial" pitchFamily="34" charset="0"/>
            </a:endParaRPr>
          </a:p>
          <a:p>
            <a:endParaRPr lang="en-US" dirty="0">
              <a:latin typeface="Arial" charset="0"/>
              <a:ea typeface="ＭＳ Ｐゴシック" charset="0"/>
              <a:cs typeface="ＭＳ Ｐゴシック" charset="0"/>
            </a:endParaRPr>
          </a:p>
          <a:p>
            <a:pPr eaLnBrk="1" hangingPunct="1"/>
            <a:endParaRPr lang="en-US" dirty="0">
              <a:latin typeface="Arial" charset="0"/>
              <a:ea typeface="ＭＳ Ｐゴシック" charset="0"/>
              <a:cs typeface="ＭＳ Ｐゴシック" charset="0"/>
            </a:endParaRP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a:t>
            </a:fld>
            <a:endParaRPr lang="en-US"/>
          </a:p>
        </p:txBody>
      </p:sp>
    </p:spTree>
    <p:extLst>
      <p:ext uri="{BB962C8B-B14F-4D97-AF65-F5344CB8AC3E}">
        <p14:creationId xmlns:p14="http://schemas.microsoft.com/office/powerpoint/2010/main" val="26185231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When you </a:t>
            </a:r>
            <a:r>
              <a:rPr kumimoji="0" lang="en-US" altLang="en-US" sz="1000" b="1"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invest</a:t>
            </a: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 you are trying to build wealth for long-term goals, such as to fund your retirement, your child or grandchild’s college education many years from now or to start a business. </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There are many considerations, including your goals and expectations, risk tolerance and time horizon.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In both ORP and the supplemental plans, you have the ability to choose the investment strategy.  Let’s look at the investment options more closely.</a:t>
            </a: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11</a:t>
            </a:fld>
            <a:endParaRPr lang="en-US"/>
          </a:p>
        </p:txBody>
      </p:sp>
    </p:spTree>
    <p:extLst>
      <p:ext uri="{BB962C8B-B14F-4D97-AF65-F5344CB8AC3E}">
        <p14:creationId xmlns:p14="http://schemas.microsoft.com/office/powerpoint/2010/main" val="17690751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altLang="en-US" sz="1000" b="1" i="1" dirty="0">
                <a:latin typeface="Arial" pitchFamily="34" charset="0"/>
                <a:ea typeface="MS PGothic" pitchFamily="34" charset="-128"/>
              </a:rPr>
              <a:t>[There are automatic animations on this slide.]</a:t>
            </a: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There are three asset classes that you can invest in.</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First, there is cash, which includes several types of low-interest, low-risk investment vehicles that provide liquidity. Cash investments offer guarantee of principal, but generally also provide lower returns. This is a good place for short-term emergency money.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A bond is a loan where you, as the bond buyer, lend money to the bond issuer, usually the government or a corporation. In return, the bond issuer will pay you a fixed amount as interest at regular intervals in addition to repaying the principal in full at a specified date. These investments are less risky than stocks. </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The third asset class is a stock, which represents shares of ownership in foreign or domestic companies of various sizes and goals. A company issues stock to raise money for its business, and individuals invest in stocks because they want to make money. These investments are higher risk with a higher potential for return.</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12</a:t>
            </a:fld>
            <a:endParaRPr lang="en-US"/>
          </a:p>
        </p:txBody>
      </p:sp>
    </p:spTree>
    <p:extLst>
      <p:ext uri="{BB962C8B-B14F-4D97-AF65-F5344CB8AC3E}">
        <p14:creationId xmlns:p14="http://schemas.microsoft.com/office/powerpoint/2010/main" val="203100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90000"/>
              </a:lnSpc>
              <a:spcBef>
                <a:spcPct val="30000"/>
              </a:spcBef>
              <a:spcAft>
                <a:spcPct val="0"/>
              </a:spcAft>
              <a:buClrTx/>
              <a:buSzTx/>
              <a:buFontTx/>
              <a:buNone/>
              <a:tabLst/>
              <a:defRPr/>
            </a:pPr>
            <a:r>
              <a:rPr lang="en-US" altLang="en-US" sz="1000" b="1" i="1" dirty="0">
                <a:latin typeface="Arial" pitchFamily="34" charset="0"/>
                <a:ea typeface="MS PGothic" pitchFamily="34" charset="-128"/>
              </a:rPr>
              <a:t>[There are automatic animations on this slide.]</a:t>
            </a: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One of the first steps in investing is taking into consideration an asset allocation plan. </a:t>
            </a: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Asset allocation is deciding the right mix of asset classes (stocks, bonds, and cash) for your investments – balancing risk and reward against your long- and short-term goals. For example, you may allocate 20% of your retirement savings to stock funds, and 70% to bonds. With proper asset allocation, the upward movement of one asset may offset some part of the downward movement of another.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Here we provide a sample mix for a conservative and aggressive investor. A conservative investor </a:t>
            </a: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views principal preservation as being very important, and can accept small, short-term declines in value in order to achieve some portfolio growth. </a:t>
            </a: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For the conservative investor, the larger share of the investment pie is allocated to bonds, which are not as risky as stocks or equities. </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algn="l" defTabSz="914400" rtl="0" eaLnBrk="0" fontAlgn="base" latinLnBrk="0" hangingPunct="0">
              <a:lnSpc>
                <a:spcPct val="9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On the other hand, aggressive investors seek high returns and are willing to accept much greater fluctuations of principal for the opportunity to achieve long-term gains. I</a:t>
            </a: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n the aggressive sample, the percentage of stocks is much greater than the percentages of bonds and cash equivalents.</a:t>
            </a:r>
          </a:p>
          <a:p>
            <a:pPr marL="0" marR="0" lvl="0" indent="0" algn="l" defTabSz="914400" rtl="0" eaLnBrk="0" fontAlgn="base" latinLnBrk="0" hangingPunct="0">
              <a:lnSpc>
                <a:spcPct val="9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What percentage of your retirement savings do you want to invest in stocks versus bonds? Some experts suggest investing “one hundred minus your age” in stocks. So, a 40-year-old would invest 60% of her money in stocks and 40% in bonds.* That assumes you’ll stay invested until retirement.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*Source: Retirement planning for women. marketwatch.com. October 22, 2016. </a:t>
            </a:r>
          </a:p>
          <a:p>
            <a:endParaRPr lang="en-US" sz="1000" dirty="0"/>
          </a:p>
        </p:txBody>
      </p:sp>
      <p:sp>
        <p:nvSpPr>
          <p:cNvPr id="4" name="Slide Number Placeholder 3"/>
          <p:cNvSpPr>
            <a:spLocks noGrp="1"/>
          </p:cNvSpPr>
          <p:nvPr>
            <p:ph type="sldNum" sz="quarter" idx="5"/>
          </p:nvPr>
        </p:nvSpPr>
        <p:spPr/>
        <p:txBody>
          <a:bodyPr/>
          <a:lstStyle/>
          <a:p>
            <a:fld id="{2286D6B6-F565-2B4C-B77D-3CC5C6819E96}" type="slidenum">
              <a:rPr lang="en-US" smtClean="0"/>
              <a:t>13</a:t>
            </a:fld>
            <a:endParaRPr lang="en-US"/>
          </a:p>
        </p:txBody>
      </p:sp>
    </p:spTree>
    <p:extLst>
      <p:ext uri="{BB962C8B-B14F-4D97-AF65-F5344CB8AC3E}">
        <p14:creationId xmlns:p14="http://schemas.microsoft.com/office/powerpoint/2010/main" val="60551589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1" i="1" dirty="0">
                <a:latin typeface="Arial" pitchFamily="34" charset="0"/>
                <a:ea typeface="MS PGothic" pitchFamily="34" charset="-128"/>
              </a:rPr>
              <a:t>[There are animations on this slide. Click for text to appear.]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itchFamily="34" charset="0"/>
                <a:ea typeface="ＭＳ Ｐゴシック" pitchFamily="34" charset="-128"/>
              </a:rPr>
              <a:t>Once you have decided the right mix among asset classes, the next step is deciding what funds to choose within each of those asset classes. That’s the power of diversification. By mixing a variety of asset classes in a portfolio, diversification helps to smooth performance of a portfolio, increasing your chances of a more consistent performance. A portfolio should be diversified at two levels: among asset categories and within asset categories. So in addition to allocating your investments among stocks, bonds, cash equivalents, and possibly other asset categories, you may also want to consider spreading out your investments within each asset category.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charset="0"/>
              <a:ea typeface="ＭＳ Ｐゴシック" pitchFamily="34" charset="-128"/>
            </a:endParaRPr>
          </a:p>
          <a:p>
            <a:pPr marL="0" marR="0" lvl="0" indent="0" algn="l" defTabSz="914400" rtl="0" eaLnBrk="1" fontAlgn="base" latinLnBrk="0" hangingPunct="1">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pitchFamily="34" charset="-128"/>
              </a:rPr>
              <a:t>A good way to apply diversification and asset allocation to your portfolio is to invest in different types of funds.  These investment strategies allow you to pool your money together with other investors to purchase a collection of stocks, bonds, short-term money-market instruments or other securities or assets, or some combination of these investments, </a:t>
            </a:r>
            <a:r>
              <a:rPr kumimoji="0" lang="en-US" alt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with t</a:t>
            </a: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he purpose of decreasing the risk that a loss on any particular investment would cause an overall portfolio loss</a:t>
            </a:r>
            <a:r>
              <a:rPr kumimoji="0" lang="en-US" altLang="en-US" sz="1000" b="0" i="0" u="none" strike="noStrike" kern="1200" cap="none" spc="0" normalizeH="0" baseline="0" noProof="0" dirty="0">
                <a:ln>
                  <a:noFill/>
                </a:ln>
                <a:solidFill>
                  <a:srgbClr val="000000"/>
                </a:solidFill>
                <a:effectLst/>
                <a:uLnTx/>
                <a:uFillTx/>
                <a:latin typeface="Arial" charset="0"/>
                <a:ea typeface="ＭＳ Ｐゴシック" pitchFamily="34" charset="-128"/>
              </a:rPr>
              <a:t>. </a:t>
            </a: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But keep in mind that being diversified doesn’t mean investing in a whole bunch of investment funds.  You can be diversified with just a few; the key is adding balance and that balance should consider your risk level, and time horizon until using the money.</a:t>
            </a:r>
          </a:p>
          <a:p>
            <a:pPr marL="0" marR="0" lvl="0" indent="0" algn="l" defTabSz="914400" rtl="0" eaLnBrk="1" fontAlgn="base" latinLnBrk="0" hangingPunct="1">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charset="0"/>
              <a:ea typeface="ＭＳ Ｐゴシック" pitchFamily="34" charset="-128"/>
            </a:endParaRPr>
          </a:p>
        </p:txBody>
      </p:sp>
      <p:sp>
        <p:nvSpPr>
          <p:cNvPr id="4" name="Slide Number Placeholder 3"/>
          <p:cNvSpPr>
            <a:spLocks noGrp="1"/>
          </p:cNvSpPr>
          <p:nvPr>
            <p:ph type="sldNum" sz="quarter" idx="5"/>
          </p:nvPr>
        </p:nvSpPr>
        <p:spPr/>
        <p:txBody>
          <a:bodyPr/>
          <a:lstStyle/>
          <a:p>
            <a:fld id="{2286D6B6-F565-2B4C-B77D-3CC5C6819E96}" type="slidenum">
              <a:rPr lang="en-US" smtClean="0"/>
              <a:t>14</a:t>
            </a:fld>
            <a:endParaRPr lang="en-US"/>
          </a:p>
        </p:txBody>
      </p:sp>
    </p:spTree>
    <p:extLst>
      <p:ext uri="{BB962C8B-B14F-4D97-AF65-F5344CB8AC3E}">
        <p14:creationId xmlns:p14="http://schemas.microsoft.com/office/powerpoint/2010/main" val="42276428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1" i="1" dirty="0">
                <a:latin typeface="Arial" pitchFamily="34" charset="0"/>
                <a:ea typeface="MS PGothic" pitchFamily="34" charset="-128"/>
              </a:rPr>
              <a:t>[There are automatic animations on 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1" i="0" u="none" strike="noStrike" kern="1200" cap="none" spc="0" normalizeH="0" baseline="0" noProof="0" dirty="0">
                <a:ln>
                  <a:noFill/>
                </a:ln>
                <a:solidFill>
                  <a:srgbClr val="000000"/>
                </a:solidFill>
                <a:effectLst/>
                <a:uLnTx/>
                <a:uFillTx/>
                <a:latin typeface="Arial" charset="0"/>
                <a:ea typeface="ＭＳ Ｐゴシック" pitchFamily="34" charset="-128"/>
              </a:rPr>
              <a:t>[OPTIONAL]</a:t>
            </a:r>
            <a:endParaRPr kumimoji="0" lang="en-US" altLang="en-US" sz="1000" b="0" i="0" u="none" strike="noStrike" kern="1200" cap="none" spc="0" normalizeH="0" baseline="0" noProof="0" dirty="0">
              <a:ln>
                <a:noFill/>
              </a:ln>
              <a:solidFill>
                <a:srgbClr val="000000"/>
              </a:solidFill>
              <a:effectLst/>
              <a:uLnTx/>
              <a:uFillTx/>
              <a:latin typeface="Arial"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1"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Guided Portfolio Services, or GPS, is an optional service that offers objective investment advice powered by independent financial expert Morningstar Investment Management LLC (Morningstar).</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GPS offers two approaches to helping you achieve your retirement goals. Both approaches deliver objective investment advice, including how much to save, which investments to choose and how much to invest in each.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Portfolio Advisor is the option for those who want to monitor and manage their investment portfolios themselves, but still value some expert advice along the way. </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15</a:t>
            </a:fld>
            <a:endParaRPr lang="en-US"/>
          </a:p>
        </p:txBody>
      </p:sp>
    </p:spTree>
    <p:extLst>
      <p:ext uri="{BB962C8B-B14F-4D97-AF65-F5344CB8AC3E}">
        <p14:creationId xmlns:p14="http://schemas.microsoft.com/office/powerpoint/2010/main" val="9370129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Portfolio Manager includes consultations with a financial advisor, automatic implementation of investment advice, annual retirement income projections and ongoing portfolio monitoring and asset rebalancing. </a:t>
            </a:r>
            <a:endParaRPr lang="en-US" dirty="0"/>
          </a:p>
          <a:p>
            <a:endParaRPr lang="en-US" dirty="0"/>
          </a:p>
        </p:txBody>
      </p:sp>
      <p:sp>
        <p:nvSpPr>
          <p:cNvPr id="4" name="Slide Number Placeholder 3"/>
          <p:cNvSpPr>
            <a:spLocks noGrp="1"/>
          </p:cNvSpPr>
          <p:nvPr>
            <p:ph type="sldNum" sz="quarter" idx="5"/>
          </p:nvPr>
        </p:nvSpPr>
        <p:spPr/>
        <p:txBody>
          <a:bodyPr/>
          <a:lstStyle/>
          <a:p>
            <a:fld id="{14FFE5CA-9A4B-FF42-B7EC-EA4CF47E74DE}" type="slidenum">
              <a:rPr lang="en-US" smtClean="0"/>
              <a:t>16</a:t>
            </a:fld>
            <a:endParaRPr lang="en-US"/>
          </a:p>
        </p:txBody>
      </p:sp>
    </p:spTree>
    <p:extLst>
      <p:ext uri="{BB962C8B-B14F-4D97-AF65-F5344CB8AC3E}">
        <p14:creationId xmlns:p14="http://schemas.microsoft.com/office/powerpoint/2010/main" val="23215143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17</a:t>
            </a:fld>
            <a:endParaRPr lang="en-US"/>
          </a:p>
        </p:txBody>
      </p:sp>
    </p:spTree>
    <p:extLst>
      <p:ext uri="{BB962C8B-B14F-4D97-AF65-F5344CB8AC3E}">
        <p14:creationId xmlns:p14="http://schemas.microsoft.com/office/powerpoint/2010/main" val="4867707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44118">
              <a:defRPr/>
            </a:pPr>
            <a:r>
              <a:rPr lang="en-US" baseline="0" dirty="0"/>
              <a:t>Let’s take a look at a sample case of someone who fits the profile of those in the second category; someone currently saving, but wants to see the impact of the savings on their retirement.</a:t>
            </a:r>
            <a:endParaRPr lang="en-US" altLang="en-US" baseline="0" dirty="0">
              <a:latin typeface="Arial" charset="0"/>
              <a:ea typeface="ＭＳ Ｐゴシック" pitchFamily="64" charset="-128"/>
            </a:endParaRPr>
          </a:p>
        </p:txBody>
      </p:sp>
      <p:sp>
        <p:nvSpPr>
          <p:cNvPr id="4" name="Slide Number Placeholder 3"/>
          <p:cNvSpPr>
            <a:spLocks noGrp="1"/>
          </p:cNvSpPr>
          <p:nvPr>
            <p:ph type="sldNum" sz="quarter" idx="5"/>
          </p:nvPr>
        </p:nvSpPr>
        <p:spPr/>
        <p:txBody>
          <a:bodyPr/>
          <a:lstStyle/>
          <a:p>
            <a:fld id="{2286D6B6-F565-2B4C-B77D-3CC5C6819E96}" type="slidenum">
              <a:rPr lang="en-US" smtClean="0"/>
              <a:t>18</a:t>
            </a:fld>
            <a:endParaRPr lang="en-US"/>
          </a:p>
        </p:txBody>
      </p:sp>
    </p:spTree>
    <p:extLst>
      <p:ext uri="{BB962C8B-B14F-4D97-AF65-F5344CB8AC3E}">
        <p14:creationId xmlns:p14="http://schemas.microsoft.com/office/powerpoint/2010/main" val="28711485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As our sample client, we have Maria Davis, a hypothetical client.</a:t>
            </a:r>
          </a:p>
          <a:p>
            <a:pPr defTabSz="944118">
              <a:defRPr/>
            </a:pPr>
            <a:r>
              <a:rPr lang="en-US" dirty="0"/>
              <a:t>Maria </a:t>
            </a:r>
            <a:r>
              <a:rPr lang="en-US" baseline="0" dirty="0"/>
              <a:t>is a 35-year-old teacher earning $50,000 annually. Her earnings are expected to increase by 2% annually. She is single and does not have any dependents.</a:t>
            </a:r>
          </a:p>
          <a:p>
            <a:pPr defTabSz="944118">
              <a:defRPr/>
            </a:pPr>
            <a:r>
              <a:rPr lang="en-US" baseline="0" dirty="0"/>
              <a:t>When she retires at age 62, Maria will collect a pension as well as Social Security. Maria expects to have $45,000 in estimated annual retirement expenses (in today’s dollars with 2.5% annual inflation).</a:t>
            </a:r>
            <a:endParaRPr lang="en-US" dirty="0"/>
          </a:p>
          <a:p>
            <a:pPr defTabSz="944118">
              <a:defRPr/>
            </a:pPr>
            <a:r>
              <a:rPr lang="en-US" baseline="0" dirty="0"/>
              <a:t>Maria currently contributes $2,600 per year to her 403(b) account which has a balance of $40,000. She expects to earn a 7% annual return on her investments prior to retirement and a 4% annual return after retirement.</a:t>
            </a:r>
          </a:p>
          <a:p>
            <a:pPr defTabSz="944118">
              <a:defRPr/>
            </a:pPr>
            <a:r>
              <a:rPr lang="en-US" baseline="0" dirty="0"/>
              <a:t>Now let’s begin creating Maria’s retirement plan. </a:t>
            </a:r>
          </a:p>
          <a:p>
            <a:pPr defTabSz="944118">
              <a:defRPr/>
            </a:pPr>
            <a:r>
              <a:rPr lang="en-US" sz="1200" b="1" i="0" kern="1200" dirty="0">
                <a:solidFill>
                  <a:schemeClr val="tx1"/>
                </a:solidFill>
                <a:effectLst/>
                <a:latin typeface="Arial" pitchFamily="-110" charset="0"/>
                <a:ea typeface="ＭＳ Ｐゴシック" pitchFamily="-110" charset="-128"/>
                <a:cs typeface="ＭＳ Ｐゴシック" pitchFamily="-110" charset="-128"/>
              </a:rPr>
              <a:t>[Begin live demonstration or use optional slides]</a:t>
            </a:r>
            <a:endParaRPr lang="en-US" b="1" i="1" u="sng" baseline="0" dirty="0"/>
          </a:p>
        </p:txBody>
      </p:sp>
      <p:sp>
        <p:nvSpPr>
          <p:cNvPr id="4" name="Slide Number Placeholder 3"/>
          <p:cNvSpPr>
            <a:spLocks noGrp="1"/>
          </p:cNvSpPr>
          <p:nvPr>
            <p:ph type="sldNum" sz="quarter" idx="5"/>
          </p:nvPr>
        </p:nvSpPr>
        <p:spPr/>
        <p:txBody>
          <a:bodyPr/>
          <a:lstStyle/>
          <a:p>
            <a:fld id="{2286D6B6-F565-2B4C-B77D-3CC5C6819E96}" type="slidenum">
              <a:rPr lang="en-US" smtClean="0"/>
              <a:t>19</a:t>
            </a:fld>
            <a:endParaRPr lang="en-US"/>
          </a:p>
        </p:txBody>
      </p:sp>
    </p:spTree>
    <p:extLst>
      <p:ext uri="{BB962C8B-B14F-4D97-AF65-F5344CB8AC3E}">
        <p14:creationId xmlns:p14="http://schemas.microsoft.com/office/powerpoint/2010/main" val="103812001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As you have seen, Retirement</a:t>
            </a:r>
            <a:r>
              <a:rPr lang="en-US" baseline="0" dirty="0"/>
              <a:t> Pathfinder is a powerful planning tool.  It can also be used to provide answers to other retirement questions such as:</a:t>
            </a:r>
          </a:p>
          <a:p>
            <a:pPr marL="0" indent="0">
              <a:buNone/>
            </a:pPr>
            <a:endParaRPr lang="en-US" sz="1000" dirty="0"/>
          </a:p>
          <a:p>
            <a:pPr marL="177800" indent="-177800">
              <a:buFont typeface="Arial" panose="020B0604020202020204" pitchFamily="34" charset="0"/>
              <a:buChar char="•"/>
            </a:pPr>
            <a:r>
              <a:rPr lang="en-US" dirty="0"/>
              <a:t>Is it possible to guarantee my retirement income?</a:t>
            </a:r>
          </a:p>
          <a:p>
            <a:pPr marL="177800" indent="-177800">
              <a:buFont typeface="Arial" panose="020B0604020202020204" pitchFamily="34" charset="0"/>
              <a:buChar char="•"/>
            </a:pPr>
            <a:r>
              <a:rPr lang="en-US" dirty="0"/>
              <a:t>How do I convert retirement savings into income?</a:t>
            </a:r>
          </a:p>
          <a:p>
            <a:pPr marL="177800" indent="-177800">
              <a:buFont typeface="Arial" panose="020B0604020202020204" pitchFamily="34" charset="0"/>
              <a:buChar char="•"/>
            </a:pPr>
            <a:r>
              <a:rPr lang="en-US" dirty="0"/>
              <a:t>What happens if I die prematurely?</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22</a:t>
            </a:fld>
            <a:endParaRPr lang="en-US"/>
          </a:p>
        </p:txBody>
      </p:sp>
    </p:spTree>
    <p:extLst>
      <p:ext uri="{BB962C8B-B14F-4D97-AF65-F5344CB8AC3E}">
        <p14:creationId xmlns:p14="http://schemas.microsoft.com/office/powerpoint/2010/main" val="31966118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286D6B6-F565-2B4C-B77D-3CC5C6819E96}" type="slidenum">
              <a:rPr lang="en-US" smtClean="0"/>
              <a:t>2</a:t>
            </a:fld>
            <a:endParaRPr lang="en-US"/>
          </a:p>
        </p:txBody>
      </p:sp>
    </p:spTree>
    <p:extLst>
      <p:ext uri="{BB962C8B-B14F-4D97-AF65-F5344CB8AC3E}">
        <p14:creationId xmlns:p14="http://schemas.microsoft.com/office/powerpoint/2010/main" val="5855046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sz="1200" dirty="0"/>
              <a:t>Contact your financial </a:t>
            </a:r>
            <a:r>
              <a:rPr lang="en-US" sz="1200" baseline="0" dirty="0"/>
              <a:t>advisor and schedule an appointment i</a:t>
            </a:r>
            <a:r>
              <a:rPr lang="en-US" sz="1200" dirty="0"/>
              <a:t>f you would like</a:t>
            </a:r>
            <a:r>
              <a:rPr lang="en-US" sz="1200" baseline="0" dirty="0"/>
              <a:t> to have a customized Retirement Pathfinder analysis created so you can get answers to your important retirement questions.</a:t>
            </a:r>
            <a:endParaRPr lang="en-US" sz="1200" dirty="0"/>
          </a:p>
        </p:txBody>
      </p:sp>
      <p:sp>
        <p:nvSpPr>
          <p:cNvPr id="4" name="Slide Number Placeholder 3"/>
          <p:cNvSpPr>
            <a:spLocks noGrp="1"/>
          </p:cNvSpPr>
          <p:nvPr>
            <p:ph type="sldNum" sz="quarter" idx="5"/>
          </p:nvPr>
        </p:nvSpPr>
        <p:spPr/>
        <p:txBody>
          <a:bodyPr/>
          <a:lstStyle/>
          <a:p>
            <a:fld id="{2286D6B6-F565-2B4C-B77D-3CC5C6819E96}" type="slidenum">
              <a:rPr lang="en-US" smtClean="0"/>
              <a:t>23</a:t>
            </a:fld>
            <a:endParaRPr lang="en-US"/>
          </a:p>
        </p:txBody>
      </p:sp>
    </p:spTree>
    <p:extLst>
      <p:ext uri="{BB962C8B-B14F-4D97-AF65-F5344CB8AC3E}">
        <p14:creationId xmlns:p14="http://schemas.microsoft.com/office/powerpoint/2010/main" val="21521518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[OPTIONAL]</a:t>
            </a:r>
          </a:p>
          <a:p>
            <a:pPr marL="0" marR="0" lvl="0" indent="0" algn="l" defTabSz="944118"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pitchFamily="-110" charset="0"/>
                <a:ea typeface="ＭＳ Ｐゴシック" pitchFamily="-110" charset="-128"/>
              </a:rPr>
              <a:t>Here’s a chance for us to get acquainted.  Schedule a time today to meet with me that is convenient for you.</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24</a:t>
            </a:fld>
            <a:endParaRPr lang="en-US"/>
          </a:p>
        </p:txBody>
      </p:sp>
    </p:spTree>
    <p:extLst>
      <p:ext uri="{BB962C8B-B14F-4D97-AF65-F5344CB8AC3E}">
        <p14:creationId xmlns:p14="http://schemas.microsoft.com/office/powerpoint/2010/main" val="2141843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latin typeface="Arial" charset="0"/>
              <a:ea typeface="ＭＳ Ｐゴシック" charset="0"/>
              <a:cs typeface="ＭＳ Ｐゴシック" charset="0"/>
            </a:endParaRPr>
          </a:p>
          <a:p>
            <a:r>
              <a:rPr lang="en-US" sz="1200" b="0" i="0" kern="1200" dirty="0">
                <a:solidFill>
                  <a:schemeClr val="tx1"/>
                </a:solidFill>
                <a:effectLst/>
                <a:latin typeface="Arial" pitchFamily="-110" charset="0"/>
                <a:ea typeface="ＭＳ Ｐゴシック" pitchFamily="-110" charset="-128"/>
                <a:cs typeface="ＭＳ Ｐゴシック" pitchFamily="-110" charset="-128"/>
              </a:rPr>
              <a:t>Today, we’ll cover these topics. [Read slide.]</a:t>
            </a:r>
            <a:br>
              <a:rPr lang="en-US" dirty="0"/>
            </a:br>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3</a:t>
            </a:fld>
            <a:endParaRPr lang="en-US"/>
          </a:p>
        </p:txBody>
      </p:sp>
    </p:spTree>
    <p:extLst>
      <p:ext uri="{BB962C8B-B14F-4D97-AF65-F5344CB8AC3E}">
        <p14:creationId xmlns:p14="http://schemas.microsoft.com/office/powerpoint/2010/main" val="3695710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Retirement Pathfinder, </a:t>
            </a:r>
            <a:r>
              <a:rPr lang="en-US" sz="1200" b="0" i="0" kern="1200" dirty="0">
                <a:solidFill>
                  <a:schemeClr val="tx1"/>
                </a:solidFill>
                <a:effectLst/>
                <a:latin typeface="Arial" pitchFamily="-110" charset="0"/>
                <a:ea typeface="ＭＳ Ｐゴシック" pitchFamily="-110" charset="-128"/>
                <a:cs typeface="ＭＳ Ｐゴシック" pitchFamily="-110" charset="-128"/>
              </a:rPr>
              <a:t>a robust </a:t>
            </a:r>
            <a:r>
              <a:rPr lang="en-US" dirty="0"/>
              <a:t>Retirement Income Planning Tool, is an interactive </a:t>
            </a:r>
            <a:r>
              <a:rPr lang="en-US" baseline="0" dirty="0"/>
              <a:t>planning tool that allows you to “write your own” retirement story.</a:t>
            </a:r>
          </a:p>
          <a:p>
            <a:pPr defTabSz="944118">
              <a:defRPr/>
            </a:pPr>
            <a:r>
              <a:rPr lang="en-US" baseline="0" dirty="0"/>
              <a:t>With Retirement Pathfinder, you and your financial professional can quickly and graphically model retirement scenarios, optimize savings strategies and identify the impact of varying market conditions on your retirement savings accounts.</a:t>
            </a:r>
          </a:p>
          <a:p>
            <a:pPr marL="0" indent="0">
              <a:buNone/>
            </a:pPr>
            <a:r>
              <a:rPr lang="en-US" dirty="0"/>
              <a:t>Retirement Pathfinder can</a:t>
            </a:r>
            <a:r>
              <a:rPr lang="en-US" baseline="0" dirty="0"/>
              <a:t> be used to</a:t>
            </a:r>
            <a:r>
              <a:rPr lang="en-US" dirty="0"/>
              <a:t>:   </a:t>
            </a:r>
          </a:p>
          <a:p>
            <a:pPr marL="231775" lvl="1" indent="-223838">
              <a:buFont typeface="Arial" charset="0"/>
              <a:buChar char="•"/>
            </a:pPr>
            <a:r>
              <a:rPr lang="en-US" altLang="en-US" dirty="0"/>
              <a:t>Model your retirement plan instantly using a variety of market conditions</a:t>
            </a:r>
          </a:p>
          <a:p>
            <a:pPr marL="231775" lvl="1" indent="-223838">
              <a:buFont typeface="Arial" charset="0"/>
              <a:buChar char="•"/>
            </a:pPr>
            <a:r>
              <a:rPr lang="en-US" altLang="en-US" dirty="0"/>
              <a:t>Optimize saving strategies to meet varying goals, adjusting your retirement date and more</a:t>
            </a:r>
          </a:p>
          <a:p>
            <a:pPr marL="231775" lvl="1" indent="-223838">
              <a:buFont typeface="Arial" charset="0"/>
              <a:buChar char="•"/>
            </a:pPr>
            <a:r>
              <a:rPr lang="en-US" altLang="en-US" dirty="0"/>
              <a:t>Create multiple dynamic plans to explore different scenarios</a:t>
            </a:r>
          </a:p>
        </p:txBody>
      </p:sp>
      <p:sp>
        <p:nvSpPr>
          <p:cNvPr id="4" name="Slide Number Placeholder 3"/>
          <p:cNvSpPr>
            <a:spLocks noGrp="1"/>
          </p:cNvSpPr>
          <p:nvPr>
            <p:ph type="sldNum" sz="quarter" idx="5"/>
          </p:nvPr>
        </p:nvSpPr>
        <p:spPr/>
        <p:txBody>
          <a:bodyPr/>
          <a:lstStyle/>
          <a:p>
            <a:fld id="{2286D6B6-F565-2B4C-B77D-3CC5C6819E96}" type="slidenum">
              <a:rPr lang="en-US" smtClean="0"/>
              <a:t>5</a:t>
            </a:fld>
            <a:endParaRPr lang="en-US"/>
          </a:p>
        </p:txBody>
      </p:sp>
    </p:spTree>
    <p:extLst>
      <p:ext uri="{BB962C8B-B14F-4D97-AF65-F5344CB8AC3E}">
        <p14:creationId xmlns:p14="http://schemas.microsoft.com/office/powerpoint/2010/main" val="6026805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44118"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pPr defTabSz="944118">
              <a:defRPr/>
            </a:pPr>
            <a:r>
              <a:rPr lang="en-US" dirty="0"/>
              <a:t>When it comes to retirement planning, there are generally three broad categories of employees:</a:t>
            </a:r>
          </a:p>
          <a:p>
            <a:pPr defTabSz="944118">
              <a:defRPr/>
            </a:pPr>
            <a:r>
              <a:rPr lang="en-US" dirty="0"/>
              <a:t>The first category includes those who have not enrolled in a retirement savings plan or are no longer contributing to an existing retirement savings plan.</a:t>
            </a:r>
          </a:p>
          <a:p>
            <a:pPr defTabSz="944118">
              <a:defRPr/>
            </a:pPr>
            <a:r>
              <a:rPr lang="en-US" dirty="0"/>
              <a:t>The second category includes those who are currently enrolled or contributing to a retirement savings plan, but</a:t>
            </a:r>
            <a:r>
              <a:rPr lang="en-US" baseline="0" dirty="0"/>
              <a:t> do not know the impact of their savings on their future retirement.</a:t>
            </a:r>
          </a:p>
          <a:p>
            <a:pPr defTabSz="944118">
              <a:defRPr/>
            </a:pPr>
            <a:r>
              <a:rPr lang="en-US" dirty="0"/>
              <a:t>The third</a:t>
            </a:r>
            <a:r>
              <a:rPr lang="en-US" baseline="0" dirty="0"/>
              <a:t> category includes those nearing retirement and have an understanding of their retirement income sources but need to figure out a retirement budget or identify what they can afford.</a:t>
            </a:r>
          </a:p>
          <a:p>
            <a:pPr defTabSz="944118">
              <a:defRPr/>
            </a:pPr>
            <a:endParaRPr lang="en-US" baseline="0" dirty="0"/>
          </a:p>
          <a:p>
            <a:pPr defTabSz="944118">
              <a:defRPr/>
            </a:pPr>
            <a:r>
              <a:rPr lang="en-US" baseline="0" dirty="0"/>
              <a:t>Most of you have already decided on whether you will participate in the Teacher’s Retirement System or the Optional Retirement System.  These were in place for you to choose from when you were hired.  If you are still deciding and within 90 days of your hire date, please contact us if you still have questions and we can go into more detail on these options available to you.</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6</a:t>
            </a:fld>
            <a:endParaRPr lang="en-US"/>
          </a:p>
        </p:txBody>
      </p:sp>
    </p:spTree>
    <p:extLst>
      <p:ext uri="{BB962C8B-B14F-4D97-AF65-F5344CB8AC3E}">
        <p14:creationId xmlns:p14="http://schemas.microsoft.com/office/powerpoint/2010/main" val="36863644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defRPr/>
            </a:pPr>
            <a:r>
              <a:rPr lang="en-US" sz="1100" dirty="0"/>
              <a:t>T</a:t>
            </a:r>
            <a:r>
              <a:rPr lang="en-US" altLang="en-US" sz="1100" dirty="0">
                <a:latin typeface="Arial" charset="0"/>
              </a:rPr>
              <a:t>he additional plans we offer in your workplace are the 403(b) and Roth 403(b).  These are supplemental savings to TRS and ORP. </a:t>
            </a:r>
          </a:p>
          <a:p>
            <a:pPr marL="0" lvl="2">
              <a:lnSpc>
                <a:spcPct val="90000"/>
              </a:lnSpc>
              <a:defRPr/>
            </a:pPr>
            <a:endParaRPr lang="en-US" altLang="en-US" sz="1100" dirty="0">
              <a:latin typeface="Arial" pitchFamily="34" charset="0"/>
              <a:ea typeface="MS PGothic" pitchFamily="34" charset="-128"/>
            </a:endParaRPr>
          </a:p>
          <a:p>
            <a:pPr marL="0" lvl="2">
              <a:lnSpc>
                <a:spcPct val="90000"/>
              </a:lnSpc>
              <a:defRPr/>
            </a:pPr>
            <a:r>
              <a:rPr lang="en-US" altLang="en-US" sz="1100" dirty="0">
                <a:latin typeface="Arial" pitchFamily="34" charset="0"/>
                <a:ea typeface="MS PGothic" pitchFamily="34" charset="-128"/>
              </a:rPr>
              <a:t>Contributions</a:t>
            </a:r>
          </a:p>
          <a:p>
            <a:pPr marL="0" lvl="2">
              <a:lnSpc>
                <a:spcPct val="90000"/>
              </a:lnSpc>
              <a:defRPr/>
            </a:pPr>
            <a:endParaRPr lang="en-US" altLang="en-US" sz="1100" dirty="0">
              <a:latin typeface="Arial" pitchFamily="34" charset="0"/>
              <a:ea typeface="MS PGothic" pitchFamily="34" charset="-128"/>
            </a:endParaRPr>
          </a:p>
          <a:p>
            <a:pPr marL="0" lvl="2">
              <a:lnSpc>
                <a:spcPct val="90000"/>
              </a:lnSpc>
              <a:defRPr/>
            </a:pPr>
            <a:r>
              <a:rPr lang="en-US" altLang="en-US" sz="1100" dirty="0">
                <a:latin typeface="Arial" pitchFamily="34" charset="0"/>
                <a:ea typeface="MS PGothic" pitchFamily="34" charset="-128"/>
              </a:rPr>
              <a:t>Pretax contributions by payroll deduction into a traditional </a:t>
            </a:r>
            <a:r>
              <a:rPr lang="en-US" sz="1100" dirty="0">
                <a:latin typeface="Arial" charset="0"/>
              </a:rPr>
              <a:t>403(b)</a:t>
            </a:r>
            <a:r>
              <a:rPr lang="en-US" altLang="en-US" sz="1100" dirty="0">
                <a:latin typeface="Arial" pitchFamily="34" charset="0"/>
                <a:ea typeface="MS PGothic" pitchFamily="34" charset="-128"/>
              </a:rPr>
              <a:t> can help reduce the amount of your current taxable income so you can save dollars for retirement that otherwise would have gone to pay taxes. </a:t>
            </a:r>
          </a:p>
          <a:p>
            <a:pPr marL="0" lvl="2">
              <a:lnSpc>
                <a:spcPct val="90000"/>
              </a:lnSpc>
              <a:defRPr/>
            </a:pPr>
            <a:r>
              <a:rPr lang="en-US" sz="1100" dirty="0">
                <a:latin typeface="Arial" charset="0"/>
              </a:rPr>
              <a:t>Lets say you make 50K – and you contribute 3000K to a Traditional 403(b) or 457(b) plan, with no other deductions being assumed, you would pay taxes on 47K adjusted income </a:t>
            </a:r>
          </a:p>
          <a:p>
            <a:pPr marL="0" lvl="2">
              <a:lnSpc>
                <a:spcPct val="90000"/>
              </a:lnSpc>
              <a:defRPr/>
            </a:pPr>
            <a:endParaRPr lang="en-US" sz="1100" dirty="0">
              <a:latin typeface="Arial" charset="0"/>
            </a:endParaRPr>
          </a:p>
          <a:p>
            <a:r>
              <a:rPr lang="en-US" sz="1100" dirty="0"/>
              <a:t>Your employer also offers a Roth element in the 403(b) plan. Roth account contributions are made after-tax. However, if qualified,  Distributions are tax-free after 59 ½ years of age.  Having some nontaxable assets in retirement is appealing for large withdraws when you are near the top of a tax bracket and do not want to get pushed into the higher bracket because of taking that money from a taxable account like a traditional 403b.  The Roth option is also popular among younger staff early in their career when their tax bracket is low.  Paying those taxes now and having years for the money to compound could create a nice nontaxable bucket in retirement.</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7</a:t>
            </a:fld>
            <a:endParaRPr lang="en-US"/>
          </a:p>
        </p:txBody>
      </p:sp>
    </p:spTree>
    <p:extLst>
      <p:ext uri="{BB962C8B-B14F-4D97-AF65-F5344CB8AC3E}">
        <p14:creationId xmlns:p14="http://schemas.microsoft.com/office/powerpoint/2010/main" val="16478899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sz="1200" b="1" i="1" dirty="0">
                <a:latin typeface="Arial" pitchFamily="34" charset="0"/>
                <a:ea typeface="MS PGothic" pitchFamily="34" charset="-128"/>
              </a:rPr>
              <a:t>[There are animations on this slide. Click for text to appear.]</a:t>
            </a:r>
          </a:p>
          <a:p>
            <a:r>
              <a:rPr lang="en-US" sz="1200" kern="1200" dirty="0">
                <a:solidFill>
                  <a:schemeClr val="tx1"/>
                </a:solidFill>
                <a:effectLst/>
                <a:latin typeface="Arial" pitchFamily="-110" charset="0"/>
                <a:ea typeface="ＭＳ Ｐゴシック" pitchFamily="34" charset="-128"/>
                <a:cs typeface="MS PGothic" charset="0"/>
              </a:rPr>
              <a:t>Regardless of the employer, generally, you may contribute as much as 100% of your annual includible compensation up to $20,500 in 2022. You may increase or decrease your contributions as often as your employer allows.</a:t>
            </a:r>
          </a:p>
          <a:p>
            <a:r>
              <a:rPr lang="en-US" sz="1200" kern="1200" dirty="0">
                <a:solidFill>
                  <a:schemeClr val="tx1"/>
                </a:solidFill>
                <a:effectLst/>
                <a:latin typeface="Arial" pitchFamily="-110" charset="0"/>
                <a:ea typeface="ＭＳ Ｐゴシック" pitchFamily="34" charset="-128"/>
                <a:cs typeface="MS PGothic" charset="0"/>
              </a:rPr>
              <a:t> </a:t>
            </a:r>
          </a:p>
          <a:p>
            <a:r>
              <a:rPr lang="en-US" sz="1200" b="0" kern="1200" dirty="0">
                <a:solidFill>
                  <a:schemeClr val="tx1"/>
                </a:solidFill>
                <a:effectLst/>
                <a:latin typeface="Arial" pitchFamily="-110" charset="0"/>
                <a:ea typeface="ＭＳ Ｐゴシック" pitchFamily="34" charset="-128"/>
                <a:cs typeface="MS PGothic" charset="0"/>
              </a:rPr>
              <a:t>[</a:t>
            </a:r>
            <a:r>
              <a:rPr lang="en-US" sz="1200" b="1" kern="1200" dirty="0">
                <a:solidFill>
                  <a:schemeClr val="tx1"/>
                </a:solidFill>
                <a:effectLst/>
                <a:latin typeface="Arial" pitchFamily="-110" charset="0"/>
                <a:ea typeface="ＭＳ Ｐゴシック" pitchFamily="34" charset="-128"/>
                <a:cs typeface="MS PGothic" charset="0"/>
              </a:rPr>
              <a:t>Catch-up contributions</a:t>
            </a:r>
          </a:p>
          <a:p>
            <a:r>
              <a:rPr lang="en-US" sz="1200" kern="1200" dirty="0">
                <a:solidFill>
                  <a:schemeClr val="tx1"/>
                </a:solidFill>
                <a:effectLst/>
                <a:latin typeface="Arial" pitchFamily="-110" charset="0"/>
                <a:ea typeface="ＭＳ Ｐゴシック" pitchFamily="34" charset="-128"/>
                <a:cs typeface="MS PGothic" charset="0"/>
              </a:rPr>
              <a:t>You may be able to contribute up to an additional $3,000 if you have 15 or more years of service with a qualifying employer and have under contributed in prior years, and/or $6,500 in 2022 if you are age 50 or older. That means you can save as much as $30,000 in pretax contributions in a single year.  What a great way to increase your retirement savings while reducing your reportable income if taxes are a concern for you!</a:t>
            </a:r>
          </a:p>
          <a:p>
            <a:endParaRPr lang="en-US" sz="1200" kern="1200" dirty="0">
              <a:solidFill>
                <a:schemeClr val="tx1"/>
              </a:solidFill>
              <a:effectLst/>
              <a:latin typeface="Arial" pitchFamily="-110" charset="0"/>
              <a:ea typeface="ＭＳ Ｐゴシック" pitchFamily="34" charset="-128"/>
              <a:cs typeface="MS PGothic" charset="0"/>
            </a:endParaRPr>
          </a:p>
          <a:p>
            <a:r>
              <a:rPr lang="en-US" sz="1200" kern="1200" dirty="0">
                <a:solidFill>
                  <a:schemeClr val="tx1"/>
                </a:solidFill>
                <a:effectLst/>
                <a:latin typeface="Arial" pitchFamily="-110" charset="0"/>
                <a:ea typeface="ＭＳ Ｐゴシック" pitchFamily="34" charset="-128"/>
                <a:cs typeface="MS PGothic" charset="0"/>
              </a:rPr>
              <a:t>If eligible for both catch-up contributions, you must exhaust the 15-year catch-up first.]</a:t>
            </a:r>
          </a:p>
          <a:p>
            <a:endParaRPr lang="en-US" dirty="0"/>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8</a:t>
            </a:fld>
            <a:endParaRPr lang="en-US"/>
          </a:p>
        </p:txBody>
      </p:sp>
    </p:spTree>
    <p:extLst>
      <p:ext uri="{BB962C8B-B14F-4D97-AF65-F5344CB8AC3E}">
        <p14:creationId xmlns:p14="http://schemas.microsoft.com/office/powerpoint/2010/main" val="7722412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1" i="1" dirty="0">
                <a:latin typeface="Arial" pitchFamily="34" charset="0"/>
                <a:ea typeface="MS PGothic" pitchFamily="34" charset="-128"/>
              </a:rPr>
              <a:t>[There are automatic animations on this slide.]</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rPr>
              <a:t>While these reasons all make sense, many people have other things to spend money on like student debt, saving for kids’ college or supporting older family members. But starting to save for retirement as early as you can – even if just a little – can make a difference over time. </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rPr>
              <a:t>[Read slide]</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9</a:t>
            </a:fld>
            <a:endParaRPr lang="en-US"/>
          </a:p>
        </p:txBody>
      </p:sp>
    </p:spTree>
    <p:extLst>
      <p:ext uri="{BB962C8B-B14F-4D97-AF65-F5344CB8AC3E}">
        <p14:creationId xmlns:p14="http://schemas.microsoft.com/office/powerpoint/2010/main" val="4044932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sz="1000" b="1" i="1" dirty="0">
                <a:latin typeface="Arial" pitchFamily="34" charset="0"/>
                <a:ea typeface="MS PGothic" pitchFamily="34" charset="-128"/>
              </a:rPr>
              <a:t>[There are animations on this slide. Click for text to appear.]</a:t>
            </a:r>
          </a:p>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rPr>
              <a:t>Another reason to start today- people are living longer…and the responsibility to save for your future resides with you.  </a:t>
            </a:r>
          </a:p>
          <a:p>
            <a:pPr marL="0" marR="0" lvl="0" indent="0" algn="l" defTabSz="914400" rtl="0" eaLnBrk="0" fontAlgn="base" latinLnBrk="0" hangingPunct="0">
              <a:lnSpc>
                <a:spcPct val="100000"/>
              </a:lnSpc>
              <a:spcBef>
                <a:spcPct val="30000"/>
              </a:spcBef>
              <a:spcAft>
                <a:spcPct val="0"/>
              </a:spcAft>
              <a:buClrTx/>
              <a:buSzTx/>
              <a:buFontTx/>
              <a:buNone/>
              <a:tabLst/>
              <a:defRPr/>
            </a:pPr>
            <a:endParaRPr kumimoji="0" lang="en-US" altLang="en-US" sz="1000" b="0" i="0" u="none" strike="noStrike" kern="1200" cap="none" spc="0" normalizeH="0" baseline="0" noProof="0" dirty="0">
              <a:ln>
                <a:noFill/>
              </a:ln>
              <a:solidFill>
                <a:srgbClr val="000000"/>
              </a:solidFill>
              <a:effectLst/>
              <a:uLnTx/>
              <a:uFillTx/>
              <a:latin typeface="Arial" panose="020B0604020202020204" pitchFamily="34"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Consider that beyond the retirement age of 65, the average life expectancy is 19 years for men and 21.5 years for women.</a:t>
            </a:r>
            <a:r>
              <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rPr>
              <a:t>1</a:t>
            </a: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 </a:t>
            </a:r>
          </a:p>
          <a:p>
            <a:pPr marL="0" marR="0" lvl="0" indent="0" algn="l" defTabSz="914400" rtl="0" eaLnBrk="0" fontAlgn="base" latinLnBrk="0" hangingPunct="0">
              <a:lnSpc>
                <a:spcPct val="100000"/>
              </a:lnSpc>
              <a:spcBef>
                <a:spcPct val="30000"/>
              </a:spcBef>
              <a:spcAft>
                <a:spcPct val="0"/>
              </a:spcAft>
              <a:buClrTx/>
              <a:buSzTx/>
              <a:buFont typeface="Wingdings"/>
              <a:buNone/>
              <a:tabLst/>
              <a:defRPr/>
            </a:pPr>
            <a:endPar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During those retirement years, you will need approximately 80% of your pre-retirement income.</a:t>
            </a:r>
            <a:r>
              <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rPr>
              <a:t>2</a:t>
            </a: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 </a:t>
            </a:r>
          </a:p>
          <a:p>
            <a:pPr marL="0" marR="0" lvl="0" indent="0" algn="l" defTabSz="914400" rtl="0" eaLnBrk="0" fontAlgn="base" latinLnBrk="0" hangingPunct="0">
              <a:lnSpc>
                <a:spcPct val="100000"/>
              </a:lnSpc>
              <a:spcBef>
                <a:spcPct val="30000"/>
              </a:spcBef>
              <a:spcAft>
                <a:spcPct val="0"/>
              </a:spcAft>
              <a:buClrTx/>
              <a:buSzTx/>
              <a:buFont typeface="Wingdings"/>
              <a:buNone/>
              <a:tabLst/>
              <a:defRPr/>
            </a:pPr>
            <a:endPar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That income will be affected by inflation, which has risen on average 3% annually since 1925.</a:t>
            </a: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endPar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r>
              <a:rPr kumimoji="0" lang="en-US" sz="1000" b="0" i="0" u="none" strike="noStrike" kern="1200" cap="none" spc="0" normalizeH="0" baseline="0" noProof="0" dirty="0">
                <a:ln>
                  <a:noFill/>
                </a:ln>
                <a:solidFill>
                  <a:srgbClr val="000000"/>
                </a:solidFill>
                <a:effectLst/>
                <a:uLnTx/>
                <a:uFillTx/>
                <a:latin typeface="Arial" pitchFamily="-110" charset="0"/>
                <a:ea typeface="ＭＳ Ｐゴシック" pitchFamily="34" charset="-128"/>
              </a:rPr>
              <a:t>Current consumer inflation is close to 10%.  This can be really difficult to keep pace with without supplemental investment savings.  Keep in mind, TRS does not have a cost-of-living adjustment.  And both TRS and ORP have fixed contribution rates.  So, one way to create a cushion to the impacts of inflation is to save more in a supplemental plan like the 403b or Roth 403b.</a:t>
            </a:r>
            <a:endPar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endPar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endParaRPr>
          </a:p>
          <a:p>
            <a:pPr marL="0" marR="0" lvl="0" indent="0" algn="l" defTabSz="914400" rtl="0" eaLnBrk="0" fontAlgn="base" latinLnBrk="0" hangingPunct="0">
              <a:lnSpc>
                <a:spcPct val="100000"/>
              </a:lnSpc>
              <a:spcBef>
                <a:spcPct val="30000"/>
              </a:spcBef>
              <a:spcAft>
                <a:spcPct val="0"/>
              </a:spcAft>
              <a:buClrTx/>
              <a:buSzTx/>
              <a:buFont typeface="Wingdings"/>
              <a:buNone/>
              <a:tabLst/>
              <a:defRPr/>
            </a:pPr>
            <a:endPar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endPar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endParaRPr>
          </a:p>
          <a:p>
            <a:pPr marL="171450" marR="0" lvl="0" indent="-171450" algn="l" defTabSz="914400" rtl="0" eaLnBrk="0" fontAlgn="base" latinLnBrk="0" hangingPunct="0">
              <a:lnSpc>
                <a:spcPct val="100000"/>
              </a:lnSpc>
              <a:spcBef>
                <a:spcPct val="30000"/>
              </a:spcBef>
              <a:spcAft>
                <a:spcPct val="0"/>
              </a:spcAft>
              <a:buClrTx/>
              <a:buSzTx/>
              <a:buFont typeface="Wingdings"/>
              <a:buChar char="Ø"/>
              <a:tabLst/>
              <a:defRPr/>
            </a:pPr>
            <a:endParaRPr kumimoji="0" lang="en-US" sz="1000" b="0" i="0" u="none" strike="noStrike" kern="1200" cap="none" spc="0" normalizeH="0" baseline="30000" noProof="0" dirty="0">
              <a:ln>
                <a:noFill/>
              </a:ln>
              <a:solidFill>
                <a:srgbClr val="000000"/>
              </a:solidFill>
              <a:effectLst/>
              <a:uLnTx/>
              <a:uFillTx/>
              <a:latin typeface="Arial" pitchFamily="-110" charset="0"/>
              <a:ea typeface="ＭＳ Ｐゴシック" pitchFamily="34" charset="-128"/>
            </a:endParaRPr>
          </a:p>
          <a:p>
            <a:pPr marL="0" marR="0" lvl="1" indent="0" algn="l" defTabSz="914400" rtl="0" eaLnBrk="0" fontAlgn="base" latinLnBrk="0" hangingPunct="0">
              <a:lnSpc>
                <a:spcPct val="100000"/>
              </a:lnSpc>
              <a:spcBef>
                <a:spcPct val="30000"/>
              </a:spcBef>
              <a:spcAft>
                <a:spcPct val="0"/>
              </a:spcAft>
              <a:buClrTx/>
              <a:buSzTx/>
              <a:buFont typeface="Wingdings"/>
              <a:buNone/>
              <a:tabLst/>
              <a:defRPr/>
            </a:pPr>
            <a:r>
              <a:rPr kumimoji="0" lang="en-US" altLang="en-US" sz="1100" b="0" i="0" u="none" strike="noStrike" kern="1200" cap="none" spc="0" normalizeH="0" baseline="0" noProof="0" dirty="0">
                <a:ln>
                  <a:noFill/>
                </a:ln>
                <a:solidFill>
                  <a:srgbClr val="636463"/>
                </a:solidFill>
                <a:effectLst/>
                <a:uLnTx/>
                <a:uFillTx/>
                <a:latin typeface="Arial" pitchFamily="34" charset="0"/>
                <a:ea typeface="ＭＳ Ｐゴシック" pitchFamily="34" charset="-128"/>
              </a:rPr>
              <a:t>Sources: </a:t>
            </a:r>
            <a:r>
              <a:rPr kumimoji="0" lang="en-US" altLang="en-US" sz="1100" b="0" i="0" u="none" strike="noStrike" kern="1200" cap="none" spc="0" normalizeH="0" baseline="30000" noProof="0" dirty="0">
                <a:ln>
                  <a:noFill/>
                </a:ln>
                <a:solidFill>
                  <a:srgbClr val="636463"/>
                </a:solidFill>
                <a:effectLst/>
                <a:uLnTx/>
                <a:uFillTx/>
                <a:latin typeface="Arial" pitchFamily="34" charset="0"/>
                <a:ea typeface="ＭＳ Ｐゴシック" pitchFamily="34" charset="-128"/>
              </a:rPr>
              <a:t>1</a:t>
            </a:r>
            <a:r>
              <a:rPr kumimoji="0" lang="en-US" altLang="en-US" sz="1100" b="0" i="0" u="none" strike="noStrike" kern="1200" cap="none" spc="0" normalizeH="0" baseline="0" noProof="0" dirty="0">
                <a:ln>
                  <a:noFill/>
                </a:ln>
                <a:solidFill>
                  <a:srgbClr val="636463"/>
                </a:solidFill>
                <a:effectLst/>
                <a:uLnTx/>
                <a:uFillTx/>
                <a:latin typeface="Arial" pitchFamily="34" charset="0"/>
                <a:ea typeface="ＭＳ Ｐゴシック" pitchFamily="34" charset="-128"/>
              </a:rPr>
              <a:t>Benefits Planner: Life Expectancy. SocialSecurity.gov. </a:t>
            </a:r>
            <a:r>
              <a:rPr kumimoji="0" lang="en-US" altLang="en-US" sz="1100" b="0" i="0" u="none" strike="noStrike" kern="1200" cap="none" spc="0" normalizeH="0" baseline="30000" noProof="0" dirty="0">
                <a:ln>
                  <a:noFill/>
                </a:ln>
                <a:solidFill>
                  <a:srgbClr val="636463"/>
                </a:solidFill>
                <a:effectLst/>
                <a:uLnTx/>
                <a:uFillTx/>
                <a:latin typeface="Arial" pitchFamily="34" charset="0"/>
                <a:ea typeface="ＭＳ Ｐゴシック" pitchFamily="34" charset="-128"/>
              </a:rPr>
              <a:t>2</a:t>
            </a:r>
            <a:r>
              <a:rPr kumimoji="0" lang="en-US" altLang="en-US" sz="1100" b="0" i="0" u="none" strike="noStrike" kern="1200" cap="none" spc="0" normalizeH="0" baseline="0" noProof="0" dirty="0">
                <a:ln>
                  <a:noFill/>
                </a:ln>
                <a:solidFill>
                  <a:srgbClr val="636463"/>
                </a:solidFill>
                <a:effectLst/>
                <a:uLnTx/>
                <a:uFillTx/>
                <a:latin typeface="Arial" pitchFamily="34" charset="0"/>
                <a:ea typeface="ＭＳ Ｐゴシック" pitchFamily="34" charset="-128"/>
              </a:rPr>
              <a:t>How Much Income Will You Actually Need in Retirement? CNNMoney.com. November 29, 2017.  </a:t>
            </a:r>
            <a:r>
              <a:rPr kumimoji="0" lang="en-US" altLang="en-US" sz="1100" b="0" i="0" u="none" strike="noStrike" kern="1200" cap="none" spc="0" normalizeH="0" baseline="30000" noProof="0" dirty="0">
                <a:ln>
                  <a:noFill/>
                </a:ln>
                <a:solidFill>
                  <a:srgbClr val="636463"/>
                </a:solidFill>
                <a:effectLst/>
                <a:uLnTx/>
                <a:uFillTx/>
                <a:latin typeface="Arial" pitchFamily="34" charset="0"/>
                <a:ea typeface="ＭＳ Ｐゴシック" pitchFamily="34" charset="-128"/>
              </a:rPr>
              <a:t>3</a:t>
            </a:r>
            <a:r>
              <a:rPr kumimoji="0" lang="en-US" sz="1100" b="0" i="0" u="none" strike="noStrike" kern="1200" cap="none" spc="0" normalizeH="0" baseline="0" noProof="0" dirty="0">
                <a:ln>
                  <a:noFill/>
                </a:ln>
                <a:solidFill>
                  <a:srgbClr val="636463"/>
                </a:solidFill>
                <a:effectLst/>
                <a:uLnTx/>
                <a:uFillTx/>
                <a:latin typeface="Arial" pitchFamily="34" charset="0"/>
                <a:ea typeface="ＭＳ Ｐゴシック" pitchFamily="34" charset="-128"/>
              </a:rPr>
              <a:t>Consumer Price Index Data from 1913 to 2016. Bureau of Labor Statistics, Consumer Price Index. November 17, 2016.</a:t>
            </a:r>
            <a:r>
              <a:rPr kumimoji="0" lang="en-US" altLang="en-US" sz="1100" b="0" i="0" u="none" strike="noStrike" kern="1200" cap="none" spc="0" normalizeH="0" baseline="0" noProof="0" dirty="0">
                <a:ln>
                  <a:noFill/>
                </a:ln>
                <a:solidFill>
                  <a:srgbClr val="636463"/>
                </a:solidFill>
                <a:effectLst/>
                <a:uLnTx/>
                <a:uFillTx/>
                <a:latin typeface="Arial" pitchFamily="34" charset="0"/>
                <a:ea typeface="ＭＳ Ｐゴシック" pitchFamily="34" charset="-128"/>
              </a:rPr>
              <a:t> </a:t>
            </a:r>
          </a:p>
          <a:p>
            <a:endParaRPr lang="en-US" dirty="0"/>
          </a:p>
        </p:txBody>
      </p:sp>
      <p:sp>
        <p:nvSpPr>
          <p:cNvPr id="4" name="Slide Number Placeholder 3"/>
          <p:cNvSpPr>
            <a:spLocks noGrp="1"/>
          </p:cNvSpPr>
          <p:nvPr>
            <p:ph type="sldNum" sz="quarter" idx="5"/>
          </p:nvPr>
        </p:nvSpPr>
        <p:spPr/>
        <p:txBody>
          <a:bodyPr/>
          <a:lstStyle/>
          <a:p>
            <a:fld id="{2286D6B6-F565-2B4C-B77D-3CC5C6819E96}" type="slidenum">
              <a:rPr lang="en-US" smtClean="0"/>
              <a:t>10</a:t>
            </a:fld>
            <a:endParaRPr lang="en-US"/>
          </a:p>
        </p:txBody>
      </p:sp>
    </p:spTree>
    <p:extLst>
      <p:ext uri="{BB962C8B-B14F-4D97-AF65-F5344CB8AC3E}">
        <p14:creationId xmlns:p14="http://schemas.microsoft.com/office/powerpoint/2010/main" val="86553009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12.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FutureFi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2000"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C82BB284-E9BD-CF4D-ACD4-2C479EB793BD}" type="datetime1">
              <a:rPr lang="en-US" smtClean="0"/>
              <a:t>11/16/2022</a:t>
            </a:fld>
            <a:endParaRPr lang="en-US"/>
          </a:p>
        </p:txBody>
      </p:sp>
      <p:sp>
        <p:nvSpPr>
          <p:cNvPr id="5" name="Footer Placeholder 4">
            <a:extLst>
              <a:ext uri="{FF2B5EF4-FFF2-40B4-BE49-F238E27FC236}">
                <a16:creationId xmlns:a16="http://schemas.microsoft.com/office/drawing/2014/main" id="{444FE668-DA89-054B-B7D8-A5D5310AAC1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0" name="Picture 9">
            <a:extLst>
              <a:ext uri="{FF2B5EF4-FFF2-40B4-BE49-F238E27FC236}">
                <a16:creationId xmlns:a16="http://schemas.microsoft.com/office/drawing/2014/main" id="{6D7E36D4-9E88-5742-BA1D-8C8798B1303D}"/>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2" name="Picture Placeholder 16">
            <a:extLst>
              <a:ext uri="{FF2B5EF4-FFF2-40B4-BE49-F238E27FC236}">
                <a16:creationId xmlns:a16="http://schemas.microsoft.com/office/drawing/2014/main" id="{C37F13B5-094C-994C-9A39-057869BEB617}"/>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3" name="Text Placeholder 18">
            <a:extLst>
              <a:ext uri="{FF2B5EF4-FFF2-40B4-BE49-F238E27FC236}">
                <a16:creationId xmlns:a16="http://schemas.microsoft.com/office/drawing/2014/main" id="{43166C0E-403D-354C-BE6F-767529F01CA2}"/>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4" name="Text Placeholder 18">
            <a:extLst>
              <a:ext uri="{FF2B5EF4-FFF2-40B4-BE49-F238E27FC236}">
                <a16:creationId xmlns:a16="http://schemas.microsoft.com/office/drawing/2014/main" id="{29228AE5-CEBB-6643-9F2C-7C9AD59AA7F9}"/>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5" name="Rectangle 14">
            <a:extLst>
              <a:ext uri="{FF2B5EF4-FFF2-40B4-BE49-F238E27FC236}">
                <a16:creationId xmlns:a16="http://schemas.microsoft.com/office/drawing/2014/main" id="{2B7B9FC9-78FF-B640-B187-30487A70346E}"/>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87087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sclaimer p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C8EE-AA5C-1E44-ADB7-D4B3A8F61FF3}"/>
              </a:ext>
            </a:extLst>
          </p:cNvPr>
          <p:cNvSpPr>
            <a:spLocks noGrp="1"/>
          </p:cNvSpPr>
          <p:nvPr>
            <p:ph type="title"/>
          </p:nvPr>
        </p:nvSpPr>
        <p:spPr/>
        <p:txBody>
          <a:bodyPr>
            <a:noAutofit/>
          </a:bodyPr>
          <a:lstStyle/>
          <a:p>
            <a:r>
              <a:rPr lang="en-US"/>
              <a:t>Click to edit Master title style</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109BB519-DD4F-9845-BA84-9780EA2AE283}" type="datetime1">
              <a:rPr lang="en-US" smtClean="0"/>
              <a:t>11/16/2022</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grpSp>
        <p:nvGrpSpPr>
          <p:cNvPr id="8" name="Group 7">
            <a:extLst>
              <a:ext uri="{FF2B5EF4-FFF2-40B4-BE49-F238E27FC236}">
                <a16:creationId xmlns:a16="http://schemas.microsoft.com/office/drawing/2014/main" id="{7C79B48E-9972-004E-977B-4E3B43CDB8C1}"/>
              </a:ext>
            </a:extLst>
          </p:cNvPr>
          <p:cNvGrpSpPr/>
          <p:nvPr userDrawn="1"/>
        </p:nvGrpSpPr>
        <p:grpSpPr>
          <a:xfrm>
            <a:off x="843364" y="5559337"/>
            <a:ext cx="740723" cy="210207"/>
            <a:chOff x="696118" y="5302402"/>
            <a:chExt cx="1112693" cy="315767"/>
          </a:xfrm>
        </p:grpSpPr>
        <p:pic>
          <p:nvPicPr>
            <p:cNvPr id="9" name="Picture 8" descr="face_icon.png">
              <a:extLst>
                <a:ext uri="{FF2B5EF4-FFF2-40B4-BE49-F238E27FC236}">
                  <a16:creationId xmlns:a16="http://schemas.microsoft.com/office/drawing/2014/main" id="{7FCAE64A-793B-7047-A682-F7066446BB39}"/>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696118" y="5307460"/>
              <a:ext cx="310709" cy="3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descr="twitter_icon.png">
              <a:extLst>
                <a:ext uri="{FF2B5EF4-FFF2-40B4-BE49-F238E27FC236}">
                  <a16:creationId xmlns:a16="http://schemas.microsoft.com/office/drawing/2014/main" id="{52ECCC43-FF20-0847-890A-B60B1A451B70}"/>
                </a:ext>
              </a:extLst>
            </p:cNvPr>
            <p:cNvPicPr>
              <a:picLocks noChangeAspect="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1107282" y="5307460"/>
              <a:ext cx="309170" cy="310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youtube_button_smallG">
              <a:extLst>
                <a:ext uri="{FF2B5EF4-FFF2-40B4-BE49-F238E27FC236}">
                  <a16:creationId xmlns:a16="http://schemas.microsoft.com/office/drawing/2014/main" id="{217CF42A-8170-DF49-BE02-D44F1936BF50}"/>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1507331" y="5302402"/>
              <a:ext cx="301480" cy="301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7" name="Text Placeholder 16">
            <a:extLst>
              <a:ext uri="{FF2B5EF4-FFF2-40B4-BE49-F238E27FC236}">
                <a16:creationId xmlns:a16="http://schemas.microsoft.com/office/drawing/2014/main" id="{002F370C-7827-0A41-A327-E98D1A526FCF}"/>
              </a:ext>
            </a:extLst>
          </p:cNvPr>
          <p:cNvSpPr>
            <a:spLocks noGrp="1"/>
          </p:cNvSpPr>
          <p:nvPr>
            <p:ph type="body" sz="quarter" idx="13"/>
          </p:nvPr>
        </p:nvSpPr>
        <p:spPr>
          <a:xfrm>
            <a:off x="820737" y="2122489"/>
            <a:ext cx="8135694" cy="2707420"/>
          </a:xfrm>
        </p:spPr>
        <p:txBody>
          <a:bodyPr>
            <a:noAutofit/>
          </a:bodyPr>
          <a:lstStyle>
            <a:lvl1pPr marL="0" indent="0">
              <a:lnSpc>
                <a:spcPts val="1600"/>
              </a:lnSpc>
              <a:spcBef>
                <a:spcPts val="0"/>
              </a:spcBef>
              <a:spcAft>
                <a:spcPts val="900"/>
              </a:spcAft>
              <a:buFontTx/>
              <a:buNone/>
              <a:defRPr lang="en-US" sz="1100" kern="1200" dirty="0" smtClean="0">
                <a:solidFill>
                  <a:schemeClr val="accent1">
                    <a:lumMod val="60000"/>
                    <a:lumOff val="40000"/>
                  </a:schemeClr>
                </a:solidFill>
                <a:latin typeface="+mn-lt"/>
                <a:ea typeface="+mn-ea"/>
                <a:cs typeface="+mn-cs"/>
              </a:defRPr>
            </a:lvl1pPr>
            <a:lvl2pPr marL="457200" indent="0">
              <a:buFontTx/>
              <a:buNone/>
              <a:defRPr lang="en-US" sz="1100" kern="1200" dirty="0" smtClean="0">
                <a:solidFill>
                  <a:schemeClr val="accent1">
                    <a:lumMod val="60000"/>
                    <a:lumOff val="40000"/>
                  </a:schemeClr>
                </a:solidFill>
                <a:latin typeface="+mn-lt"/>
                <a:ea typeface="+mn-ea"/>
                <a:cs typeface="+mn-cs"/>
              </a:defRPr>
            </a:lvl2pPr>
            <a:lvl3pPr marL="914400" indent="0">
              <a:buFontTx/>
              <a:buNone/>
              <a:defRPr lang="en-US" sz="1100" kern="1200" dirty="0" smtClean="0">
                <a:solidFill>
                  <a:schemeClr val="accent1">
                    <a:lumMod val="60000"/>
                    <a:lumOff val="40000"/>
                  </a:schemeClr>
                </a:solidFill>
                <a:latin typeface="+mn-lt"/>
                <a:ea typeface="+mn-ea"/>
                <a:cs typeface="+mn-cs"/>
              </a:defRPr>
            </a:lvl3pPr>
            <a:lvl4pPr marL="1371600" indent="0">
              <a:buFontTx/>
              <a:buNone/>
              <a:defRPr lang="en-US" sz="1100" kern="1200" dirty="0" smtClean="0">
                <a:solidFill>
                  <a:schemeClr val="accent1">
                    <a:lumMod val="60000"/>
                    <a:lumOff val="40000"/>
                  </a:schemeClr>
                </a:solidFill>
                <a:latin typeface="+mn-lt"/>
                <a:ea typeface="+mn-ea"/>
                <a:cs typeface="+mn-cs"/>
              </a:defRPr>
            </a:lvl4pPr>
            <a:lvl5pPr marL="1828800" indent="0">
              <a:buFontTx/>
              <a:buNone/>
              <a:defRPr lang="en-US" sz="1100" kern="1200" dirty="0">
                <a:solidFill>
                  <a:schemeClr val="accent1">
                    <a:lumMod val="60000"/>
                    <a:lumOff val="40000"/>
                  </a:schemeClr>
                </a:solidFill>
                <a:latin typeface="+mn-lt"/>
                <a:ea typeface="+mn-ea"/>
                <a:cs typeface="+mn-cs"/>
              </a:defRPr>
            </a:lvl5pPr>
          </a:lstStyle>
          <a:p>
            <a:pPr lvl="0"/>
            <a:r>
              <a:rPr lang="en-US" dirty="0"/>
              <a:t>Click to edit Master text styles</a:t>
            </a:r>
          </a:p>
        </p:txBody>
      </p:sp>
      <p:sp>
        <p:nvSpPr>
          <p:cNvPr id="21" name="Text Placeholder 20">
            <a:extLst>
              <a:ext uri="{FF2B5EF4-FFF2-40B4-BE49-F238E27FC236}">
                <a16:creationId xmlns:a16="http://schemas.microsoft.com/office/drawing/2014/main" id="{7F32ABBB-0043-2B4D-8315-E42D62614D08}"/>
              </a:ext>
            </a:extLst>
          </p:cNvPr>
          <p:cNvSpPr>
            <a:spLocks noGrp="1"/>
          </p:cNvSpPr>
          <p:nvPr>
            <p:ph type="body" sz="quarter" idx="15" hasCustomPrompt="1"/>
          </p:nvPr>
        </p:nvSpPr>
        <p:spPr>
          <a:xfrm>
            <a:off x="820738" y="5861050"/>
            <a:ext cx="6189662" cy="411163"/>
          </a:xfrm>
        </p:spPr>
        <p:txBody>
          <a:bodyPr>
            <a:noAutofit/>
          </a:bodyPr>
          <a:lstStyle>
            <a:lvl1pPr marL="0" indent="0">
              <a:lnSpc>
                <a:spcPts val="1300"/>
              </a:lnSpc>
              <a:spcBef>
                <a:spcPts val="0"/>
              </a:spcBef>
              <a:buNone/>
              <a:defRPr sz="900">
                <a:solidFill>
                  <a:schemeClr val="accent1">
                    <a:lumMod val="60000"/>
                    <a:lumOff val="40000"/>
                  </a:schemeClr>
                </a:solidFill>
              </a:defRPr>
            </a:lvl1pPr>
          </a:lstStyle>
          <a:p>
            <a:pPr lvl="0"/>
            <a:r>
              <a:rPr lang="en-US" dirty="0"/>
              <a:t>Click to edit fine print</a:t>
            </a:r>
          </a:p>
        </p:txBody>
      </p:sp>
    </p:spTree>
    <p:extLst>
      <p:ext uri="{BB962C8B-B14F-4D97-AF65-F5344CB8AC3E}">
        <p14:creationId xmlns:p14="http://schemas.microsoft.com/office/powerpoint/2010/main" val="39943638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0E5BA1F-41B4-C14A-84DB-6F64276AF2C0}"/>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338389"/>
            <a:ext cx="12192000" cy="5524500"/>
          </a:xfrm>
          <a:prstGeom prst="rect">
            <a:avLst/>
          </a:prstGeom>
        </p:spPr>
      </p:pic>
      <p:sp>
        <p:nvSpPr>
          <p:cNvPr id="2" name="Title 1">
            <a:extLst>
              <a:ext uri="{FF2B5EF4-FFF2-40B4-BE49-F238E27FC236}">
                <a16:creationId xmlns:a16="http://schemas.microsoft.com/office/drawing/2014/main" id="{A515C8EE-AA5C-1E44-ADB7-D4B3A8F61FF3}"/>
              </a:ext>
            </a:extLst>
          </p:cNvPr>
          <p:cNvSpPr>
            <a:spLocks noGrp="1"/>
          </p:cNvSpPr>
          <p:nvPr>
            <p:ph type="title" hasCustomPrompt="1"/>
          </p:nvPr>
        </p:nvSpPr>
        <p:spPr>
          <a:xfrm>
            <a:off x="1271910" y="3778981"/>
            <a:ext cx="6043290" cy="825387"/>
          </a:xfrm>
        </p:spPr>
        <p:txBody>
          <a:bodyPr>
            <a:noAutofit/>
          </a:bodyPr>
          <a:lstStyle>
            <a:lvl1pPr>
              <a:lnSpc>
                <a:spcPts val="7200"/>
              </a:lnSpc>
              <a:defRPr sz="3000" b="0">
                <a:solidFill>
                  <a:schemeClr val="bg1"/>
                </a:solidFill>
              </a:defRPr>
            </a:lvl1pPr>
          </a:lstStyle>
          <a:p>
            <a:r>
              <a:rPr lang="en-US" dirty="0"/>
              <a:t>Questions?</a:t>
            </a:r>
          </a:p>
        </p:txBody>
      </p:sp>
      <p:pic>
        <p:nvPicPr>
          <p:cNvPr id="8" name="Picture 7">
            <a:extLst>
              <a:ext uri="{FF2B5EF4-FFF2-40B4-BE49-F238E27FC236}">
                <a16:creationId xmlns:a16="http://schemas.microsoft.com/office/drawing/2014/main" id="{A176C7B8-CD47-CB44-A7EA-4F4BF41DEF52}"/>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0" name="Picture 9">
            <a:extLst>
              <a:ext uri="{FF2B5EF4-FFF2-40B4-BE49-F238E27FC236}">
                <a16:creationId xmlns:a16="http://schemas.microsoft.com/office/drawing/2014/main" id="{DFF894D3-13BF-EB40-BDFE-358408427FF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1" name="Picture 10">
            <a:extLst>
              <a:ext uri="{FF2B5EF4-FFF2-40B4-BE49-F238E27FC236}">
                <a16:creationId xmlns:a16="http://schemas.microsoft.com/office/drawing/2014/main" id="{96E416C1-6DC1-4943-BD20-143BE71A1767}"/>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2" name="Picture Placeholder 16">
            <a:extLst>
              <a:ext uri="{FF2B5EF4-FFF2-40B4-BE49-F238E27FC236}">
                <a16:creationId xmlns:a16="http://schemas.microsoft.com/office/drawing/2014/main" id="{F1071907-0E36-B74A-BA25-28A3966B9140}"/>
              </a:ext>
            </a:extLst>
          </p:cNvPr>
          <p:cNvSpPr>
            <a:spLocks noGrp="1"/>
          </p:cNvSpPr>
          <p:nvPr>
            <p:ph type="pic" sz="quarter" idx="13"/>
          </p:nvPr>
        </p:nvSpPr>
        <p:spPr>
          <a:xfrm>
            <a:off x="1260475" y="5145088"/>
            <a:ext cx="762000" cy="858837"/>
          </a:xfrm>
        </p:spPr>
        <p:txBody>
          <a:bodyPr>
            <a:normAutofit/>
          </a:bodyPr>
          <a:lstStyle>
            <a:lvl1pPr marL="0" indent="0">
              <a:buFontTx/>
              <a:buNone/>
              <a:defRPr sz="1400">
                <a:solidFill>
                  <a:schemeClr val="accent6"/>
                </a:solidFill>
              </a:defRPr>
            </a:lvl1pPr>
          </a:lstStyle>
          <a:p>
            <a:endParaRPr lang="en-US" dirty="0"/>
          </a:p>
        </p:txBody>
      </p:sp>
      <p:sp>
        <p:nvSpPr>
          <p:cNvPr id="13" name="Text Placeholder 18">
            <a:extLst>
              <a:ext uri="{FF2B5EF4-FFF2-40B4-BE49-F238E27FC236}">
                <a16:creationId xmlns:a16="http://schemas.microsoft.com/office/drawing/2014/main" id="{46E1755C-3EA0-E64D-BB36-1C565D9C7B60}"/>
              </a:ext>
            </a:extLst>
          </p:cNvPr>
          <p:cNvSpPr>
            <a:spLocks noGrp="1"/>
          </p:cNvSpPr>
          <p:nvPr>
            <p:ph type="body" sz="quarter" idx="14" hasCustomPrompt="1"/>
          </p:nvPr>
        </p:nvSpPr>
        <p:spPr>
          <a:xfrm>
            <a:off x="2184401" y="5787127"/>
            <a:ext cx="2517774" cy="382010"/>
          </a:xfrm>
        </p:spPr>
        <p:txBody>
          <a:bodyPr>
            <a:noAutofit/>
          </a:bodyPr>
          <a:lstStyle>
            <a:lvl1pPr marL="0" indent="0">
              <a:buFontTx/>
              <a:buNone/>
              <a:defRPr sz="1200">
                <a:solidFill>
                  <a:schemeClr val="bg2">
                    <a:lumMod val="50000"/>
                  </a:schemeClr>
                </a:solidFill>
              </a:defRPr>
            </a:lvl1pPr>
          </a:lstStyle>
          <a:p>
            <a:pPr lvl="0"/>
            <a:r>
              <a:rPr lang="en-US" dirty="0"/>
              <a:t>Presenter Title</a:t>
            </a:r>
          </a:p>
        </p:txBody>
      </p:sp>
      <p:sp>
        <p:nvSpPr>
          <p:cNvPr id="14" name="Text Placeholder 18">
            <a:extLst>
              <a:ext uri="{FF2B5EF4-FFF2-40B4-BE49-F238E27FC236}">
                <a16:creationId xmlns:a16="http://schemas.microsoft.com/office/drawing/2014/main" id="{0FE30FAB-119F-0F4F-AD5F-528393872EE8}"/>
              </a:ext>
            </a:extLst>
          </p:cNvPr>
          <p:cNvSpPr>
            <a:spLocks noGrp="1"/>
          </p:cNvSpPr>
          <p:nvPr>
            <p:ph type="body" sz="quarter" idx="15" hasCustomPrompt="1"/>
          </p:nvPr>
        </p:nvSpPr>
        <p:spPr>
          <a:xfrm>
            <a:off x="2184401" y="5458443"/>
            <a:ext cx="2717800" cy="241300"/>
          </a:xfrm>
        </p:spPr>
        <p:txBody>
          <a:bodyPr>
            <a:noAutofit/>
          </a:bodyPr>
          <a:lstStyle>
            <a:lvl1pPr marL="0" indent="0">
              <a:buFontTx/>
              <a:buNone/>
              <a:defRPr sz="1500">
                <a:solidFill>
                  <a:schemeClr val="accent1"/>
                </a:solidFill>
              </a:defRPr>
            </a:lvl1pPr>
          </a:lstStyle>
          <a:p>
            <a:pPr lvl="0"/>
            <a:r>
              <a:rPr lang="en-US" dirty="0"/>
              <a:t>Presenter Name</a:t>
            </a:r>
          </a:p>
        </p:txBody>
      </p:sp>
      <p:cxnSp>
        <p:nvCxnSpPr>
          <p:cNvPr id="15" name="Straight Connector 14">
            <a:extLst>
              <a:ext uri="{FF2B5EF4-FFF2-40B4-BE49-F238E27FC236}">
                <a16:creationId xmlns:a16="http://schemas.microsoft.com/office/drawing/2014/main" id="{4CE8E87D-C043-7849-9725-94ECC9711681}"/>
              </a:ext>
            </a:extLst>
          </p:cNvPr>
          <p:cNvCxnSpPr/>
          <p:nvPr userDrawn="1"/>
        </p:nvCxnSpPr>
        <p:spPr>
          <a:xfrm>
            <a:off x="1262358" y="4782393"/>
            <a:ext cx="2921225" cy="0"/>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60148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975D9-CE13-7A4F-B359-50A447FFCF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2545DE6-2266-FC41-8321-B11562FD2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6066F5B-526B-6942-B54A-31EF8AE81BF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530346C-7729-9444-A3B2-9C4DC8F33FF1}"/>
              </a:ext>
            </a:extLst>
          </p:cNvPr>
          <p:cNvSpPr>
            <a:spLocks noGrp="1"/>
          </p:cNvSpPr>
          <p:nvPr>
            <p:ph type="dt" sz="half" idx="10"/>
          </p:nvPr>
        </p:nvSpPr>
        <p:spPr/>
        <p:txBody>
          <a:bodyPr/>
          <a:lstStyle/>
          <a:p>
            <a:fld id="{87AADA57-A63E-6B4C-9551-97105A62B4DF}" type="datetime1">
              <a:rPr lang="en-US" smtClean="0"/>
              <a:t>11/16/2022</a:t>
            </a:fld>
            <a:endParaRPr lang="en-US"/>
          </a:p>
        </p:txBody>
      </p:sp>
      <p:sp>
        <p:nvSpPr>
          <p:cNvPr id="6" name="Footer Placeholder 5">
            <a:extLst>
              <a:ext uri="{FF2B5EF4-FFF2-40B4-BE49-F238E27FC236}">
                <a16:creationId xmlns:a16="http://schemas.microsoft.com/office/drawing/2014/main" id="{E5096C20-BE71-E64C-871E-961972F9BD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F1FE893-BE32-B740-BB7D-1DF6F99912E6}"/>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48480937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FB757F-C406-064C-8CC2-82A9E5DFA3D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1728F2B-342F-1D44-A4F6-258F609280A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8D45145-0EAD-0241-995B-C61C205985B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9CF3ED-A8E4-224D-BED3-CC4A153F32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C3599F2-2E1D-E54C-A693-267FDAE545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343D6C-3C09-C74F-89B1-67B8737D5C90}"/>
              </a:ext>
            </a:extLst>
          </p:cNvPr>
          <p:cNvSpPr>
            <a:spLocks noGrp="1"/>
          </p:cNvSpPr>
          <p:nvPr>
            <p:ph type="dt" sz="half" idx="10"/>
          </p:nvPr>
        </p:nvSpPr>
        <p:spPr/>
        <p:txBody>
          <a:bodyPr/>
          <a:lstStyle/>
          <a:p>
            <a:fld id="{5D7D6601-9FDF-B04F-87FA-94DC39D53642}" type="datetime1">
              <a:rPr lang="en-US" smtClean="0"/>
              <a:t>11/16/2022</a:t>
            </a:fld>
            <a:endParaRPr lang="en-US"/>
          </a:p>
        </p:txBody>
      </p:sp>
      <p:sp>
        <p:nvSpPr>
          <p:cNvPr id="8" name="Footer Placeholder 7">
            <a:extLst>
              <a:ext uri="{FF2B5EF4-FFF2-40B4-BE49-F238E27FC236}">
                <a16:creationId xmlns:a16="http://schemas.microsoft.com/office/drawing/2014/main" id="{27F157DE-C715-6C47-BDE3-9825E1BF82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9C9306-5DD2-224F-8B89-EBB9721AA04C}"/>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7230784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15C8EE-AA5C-1E44-ADB7-D4B3A8F61FF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109BB519-DD4F-9845-BA84-9780EA2AE283}" type="datetime1">
              <a:rPr lang="en-US" smtClean="0"/>
              <a:t>11/16/2022</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3341955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2FF496-53DE-D04E-9701-6B90F2ED5A87}"/>
              </a:ext>
            </a:extLst>
          </p:cNvPr>
          <p:cNvSpPr>
            <a:spLocks noGrp="1"/>
          </p:cNvSpPr>
          <p:nvPr>
            <p:ph type="dt" sz="half" idx="10"/>
          </p:nvPr>
        </p:nvSpPr>
        <p:spPr/>
        <p:txBody>
          <a:bodyPr/>
          <a:lstStyle/>
          <a:p>
            <a:fld id="{A0BF511F-8A6A-F84B-BDDE-31B1FCD89BE2}" type="datetime1">
              <a:rPr lang="en-US" smtClean="0"/>
              <a:t>11/16/2022</a:t>
            </a:fld>
            <a:endParaRPr lang="en-US"/>
          </a:p>
        </p:txBody>
      </p:sp>
      <p:sp>
        <p:nvSpPr>
          <p:cNvPr id="3" name="Footer Placeholder 2">
            <a:extLst>
              <a:ext uri="{FF2B5EF4-FFF2-40B4-BE49-F238E27FC236}">
                <a16:creationId xmlns:a16="http://schemas.microsoft.com/office/drawing/2014/main" id="{87A048C5-1EA5-7549-8523-874FDB22B7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DC8199-632C-6545-AB5E-61F9BD41496A}"/>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0181278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FE7A7-FC58-404B-9478-77312959614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7E702FB-A8A1-8D48-9709-227D38F6945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858983-EA31-4F49-9F8E-642199E3338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29BC412-89AB-094B-AF37-164A5B935484}"/>
              </a:ext>
            </a:extLst>
          </p:cNvPr>
          <p:cNvSpPr>
            <a:spLocks noGrp="1"/>
          </p:cNvSpPr>
          <p:nvPr>
            <p:ph type="dt" sz="half" idx="10"/>
          </p:nvPr>
        </p:nvSpPr>
        <p:spPr/>
        <p:txBody>
          <a:bodyPr/>
          <a:lstStyle/>
          <a:p>
            <a:fld id="{342FACF1-A07A-3046-8F91-3DD1A9E1FF5D}" type="datetime1">
              <a:rPr lang="en-US" smtClean="0"/>
              <a:t>11/16/2022</a:t>
            </a:fld>
            <a:endParaRPr lang="en-US"/>
          </a:p>
        </p:txBody>
      </p:sp>
      <p:sp>
        <p:nvSpPr>
          <p:cNvPr id="6" name="Footer Placeholder 5">
            <a:extLst>
              <a:ext uri="{FF2B5EF4-FFF2-40B4-BE49-F238E27FC236}">
                <a16:creationId xmlns:a16="http://schemas.microsoft.com/office/drawing/2014/main" id="{E70AD85C-222F-AB4D-8194-37ED817F06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1B9694-87D6-1643-8954-C1F7D82689CD}"/>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21065964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Slide - FutureFi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25E75F7B-CA8C-DC43-B93D-9D0F40B7A61F}"/>
              </a:ext>
            </a:extLst>
          </p:cNvPr>
          <p:cNvSpPr/>
          <p:nvPr userDrawn="1"/>
        </p:nvSpPr>
        <p:spPr>
          <a:xfrm>
            <a:off x="0" y="1547283"/>
            <a:ext cx="12191999" cy="5310717"/>
          </a:xfrm>
          <a:prstGeom prst="rect">
            <a:avLst/>
          </a:prstGeom>
          <a:solidFill>
            <a:srgbClr val="001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C82BB284-E9BD-CF4D-ACD4-2C479EB793BD}" type="datetime1">
              <a:rPr lang="en-US" smtClean="0"/>
              <a:t>11/16/2022</a:t>
            </a:fld>
            <a:endParaRPr lang="en-US"/>
          </a:p>
        </p:txBody>
      </p:sp>
      <p:sp>
        <p:nvSpPr>
          <p:cNvPr id="5" name="Footer Placeholder 4">
            <a:extLst>
              <a:ext uri="{FF2B5EF4-FFF2-40B4-BE49-F238E27FC236}">
                <a16:creationId xmlns:a16="http://schemas.microsoft.com/office/drawing/2014/main" id="{444FE668-DA89-054B-B7D8-A5D5310AAC11}"/>
              </a:ext>
            </a:extLst>
          </p:cNvPr>
          <p:cNvSpPr>
            <a:spLocks noGrp="1"/>
          </p:cNvSpPr>
          <p:nvPr>
            <p:ph type="ftr" sz="quarter" idx="11"/>
          </p:nvPr>
        </p:nvSpPr>
        <p:spPr/>
        <p:txBody>
          <a:bodyPr/>
          <a:lstStyle/>
          <a:p>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0" name="Picture 9">
            <a:extLst>
              <a:ext uri="{FF2B5EF4-FFF2-40B4-BE49-F238E27FC236}">
                <a16:creationId xmlns:a16="http://schemas.microsoft.com/office/drawing/2014/main" id="{6D7E36D4-9E88-5742-BA1D-8C8798B1303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Tree>
    <p:extLst>
      <p:ext uri="{BB962C8B-B14F-4D97-AF65-F5344CB8AC3E}">
        <p14:creationId xmlns:p14="http://schemas.microsoft.com/office/powerpoint/2010/main" val="818393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2000"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15D13372-0EC4-A947-A2B6-C2A4E5BCECA1}" type="datetime1">
              <a:rPr lang="en-US" smtClean="0"/>
              <a:t>11/16/2022</a:t>
            </a:fld>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5" name="Picture 14">
            <a:extLst>
              <a:ext uri="{FF2B5EF4-FFF2-40B4-BE49-F238E27FC236}">
                <a16:creationId xmlns:a16="http://schemas.microsoft.com/office/drawing/2014/main" id="{AC24AE73-B80A-CA4A-B226-62D4DF58C171}"/>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1" name="Picture Placeholder 16">
            <a:extLst>
              <a:ext uri="{FF2B5EF4-FFF2-40B4-BE49-F238E27FC236}">
                <a16:creationId xmlns:a16="http://schemas.microsoft.com/office/drawing/2014/main" id="{2C9BF462-22EF-0B41-9A8B-B3783FCAEAD3}"/>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2" name="Text Placeholder 18">
            <a:extLst>
              <a:ext uri="{FF2B5EF4-FFF2-40B4-BE49-F238E27FC236}">
                <a16:creationId xmlns:a16="http://schemas.microsoft.com/office/drawing/2014/main" id="{8569507E-4E8D-0B46-AD5D-D2517B3BAF0B}"/>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3" name="Text Placeholder 18">
            <a:extLst>
              <a:ext uri="{FF2B5EF4-FFF2-40B4-BE49-F238E27FC236}">
                <a16:creationId xmlns:a16="http://schemas.microsoft.com/office/drawing/2014/main" id="{4C26C0BE-0E27-1149-9CAF-5B09264BF60D}"/>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4" name="Rectangle 13">
            <a:extLst>
              <a:ext uri="{FF2B5EF4-FFF2-40B4-BE49-F238E27FC236}">
                <a16:creationId xmlns:a16="http://schemas.microsoft.com/office/drawing/2014/main" id="{9177C5DD-BF75-7C4E-BFC0-E383ED450A7F}"/>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18">
            <a:extLst>
              <a:ext uri="{FF2B5EF4-FFF2-40B4-BE49-F238E27FC236}">
                <a16:creationId xmlns:a16="http://schemas.microsoft.com/office/drawing/2014/main" id="{2FCF4EED-080A-E045-80DF-79BC7F3AB834}"/>
              </a:ext>
            </a:extLst>
          </p:cNvPr>
          <p:cNvSpPr>
            <a:spLocks noGrp="1"/>
          </p:cNvSpPr>
          <p:nvPr>
            <p:ph type="body" sz="quarter" idx="16" hasCustomPrompt="1"/>
          </p:nvPr>
        </p:nvSpPr>
        <p:spPr>
          <a:xfrm>
            <a:off x="7719060" y="3730909"/>
            <a:ext cx="2517774" cy="550176"/>
          </a:xfrm>
        </p:spPr>
        <p:txBody>
          <a:bodyPr>
            <a:normAutofit/>
          </a:bodyPr>
          <a:lstStyle>
            <a:lvl1pPr marL="0" indent="0">
              <a:buFontTx/>
              <a:buNone/>
              <a:defRPr sz="1400" b="1">
                <a:solidFill>
                  <a:schemeClr val="accent3"/>
                </a:solidFill>
              </a:defRPr>
            </a:lvl1pPr>
          </a:lstStyle>
          <a:p>
            <a:pPr lvl="0"/>
            <a:r>
              <a:rPr lang="en-US" dirty="0"/>
              <a:t>Group Name</a:t>
            </a:r>
          </a:p>
        </p:txBody>
      </p:sp>
    </p:spTree>
    <p:extLst>
      <p:ext uri="{BB962C8B-B14F-4D97-AF65-F5344CB8AC3E}">
        <p14:creationId xmlns:p14="http://schemas.microsoft.com/office/powerpoint/2010/main" val="2088174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2000"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F9865F3D-AE9F-AE4C-BE5C-B34BF9EC902A}" type="datetime1">
              <a:rPr lang="en-US" smtClean="0"/>
              <a:t>11/16/2022</a:t>
            </a:fld>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5" name="Picture 14">
            <a:extLst>
              <a:ext uri="{FF2B5EF4-FFF2-40B4-BE49-F238E27FC236}">
                <a16:creationId xmlns:a16="http://schemas.microsoft.com/office/drawing/2014/main" id="{8FE5D601-B14F-944C-BFA8-F4DB199C0B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0" name="Picture Placeholder 16">
            <a:extLst>
              <a:ext uri="{FF2B5EF4-FFF2-40B4-BE49-F238E27FC236}">
                <a16:creationId xmlns:a16="http://schemas.microsoft.com/office/drawing/2014/main" id="{930923AB-555D-0241-AB2C-EBBDD7F6557A}"/>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1" name="Text Placeholder 18">
            <a:extLst>
              <a:ext uri="{FF2B5EF4-FFF2-40B4-BE49-F238E27FC236}">
                <a16:creationId xmlns:a16="http://schemas.microsoft.com/office/drawing/2014/main" id="{488DE874-AB1F-1148-A578-D11D0FCAE4C6}"/>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2" name="Text Placeholder 18">
            <a:extLst>
              <a:ext uri="{FF2B5EF4-FFF2-40B4-BE49-F238E27FC236}">
                <a16:creationId xmlns:a16="http://schemas.microsoft.com/office/drawing/2014/main" id="{577E45DE-4A0B-E941-A061-3EA56419F314}"/>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3" name="Rectangle 12">
            <a:extLst>
              <a:ext uri="{FF2B5EF4-FFF2-40B4-BE49-F238E27FC236}">
                <a16:creationId xmlns:a16="http://schemas.microsoft.com/office/drawing/2014/main" id="{1801E910-0508-A842-8AD8-7491444A9910}"/>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97389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3F2A99E-65ED-A647-873B-16A2A042087C}"/>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1545167"/>
            <a:ext cx="12191999" cy="5312833"/>
          </a:xfrm>
          <a:prstGeom prst="rect">
            <a:avLst/>
          </a:prstGeom>
        </p:spPr>
      </p:pic>
      <p:sp>
        <p:nvSpPr>
          <p:cNvPr id="4" name="Date Placeholder 3">
            <a:extLst>
              <a:ext uri="{FF2B5EF4-FFF2-40B4-BE49-F238E27FC236}">
                <a16:creationId xmlns:a16="http://schemas.microsoft.com/office/drawing/2014/main" id="{733D3F9F-2611-1842-9CB2-C5D09ADD9578}"/>
              </a:ext>
            </a:extLst>
          </p:cNvPr>
          <p:cNvSpPr>
            <a:spLocks noGrp="1"/>
          </p:cNvSpPr>
          <p:nvPr>
            <p:ph type="dt" sz="half" idx="10"/>
          </p:nvPr>
        </p:nvSpPr>
        <p:spPr/>
        <p:txBody>
          <a:bodyPr/>
          <a:lstStyle/>
          <a:p>
            <a:fld id="{F9865F3D-AE9F-AE4C-BE5C-B34BF9EC902A}" type="datetime1">
              <a:rPr lang="en-US" smtClean="0"/>
              <a:t>11/16/2022</a:t>
            </a:fld>
            <a:endParaRPr lang="en-US"/>
          </a:p>
        </p:txBody>
      </p:sp>
      <p:pic>
        <p:nvPicPr>
          <p:cNvPr id="9" name="Picture 8">
            <a:extLst>
              <a:ext uri="{FF2B5EF4-FFF2-40B4-BE49-F238E27FC236}">
                <a16:creationId xmlns:a16="http://schemas.microsoft.com/office/drawing/2014/main" id="{41CE3B3E-AC5A-844E-83CD-EAC3FFB6F69D}"/>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832878" y="574321"/>
            <a:ext cx="2341726" cy="185774"/>
          </a:xfrm>
          <a:prstGeom prst="rect">
            <a:avLst/>
          </a:prstGeom>
        </p:spPr>
      </p:pic>
      <p:pic>
        <p:nvPicPr>
          <p:cNvPr id="15" name="Picture 14">
            <a:extLst>
              <a:ext uri="{FF2B5EF4-FFF2-40B4-BE49-F238E27FC236}">
                <a16:creationId xmlns:a16="http://schemas.microsoft.com/office/drawing/2014/main" id="{8FE5D601-B14F-944C-BFA8-F4DB199C0BF3}"/>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212696" y="428878"/>
            <a:ext cx="990888" cy="502124"/>
          </a:xfrm>
          <a:prstGeom prst="rect">
            <a:avLst/>
          </a:prstGeom>
        </p:spPr>
      </p:pic>
      <p:sp>
        <p:nvSpPr>
          <p:cNvPr id="10" name="Picture Placeholder 16">
            <a:extLst>
              <a:ext uri="{FF2B5EF4-FFF2-40B4-BE49-F238E27FC236}">
                <a16:creationId xmlns:a16="http://schemas.microsoft.com/office/drawing/2014/main" id="{930923AB-555D-0241-AB2C-EBBDD7F6557A}"/>
              </a:ext>
            </a:extLst>
          </p:cNvPr>
          <p:cNvSpPr>
            <a:spLocks noGrp="1"/>
          </p:cNvSpPr>
          <p:nvPr>
            <p:ph type="pic" sz="quarter" idx="13"/>
          </p:nvPr>
        </p:nvSpPr>
        <p:spPr>
          <a:xfrm>
            <a:off x="7798435" y="5023168"/>
            <a:ext cx="762000" cy="858837"/>
          </a:xfrm>
        </p:spPr>
        <p:txBody>
          <a:bodyPr>
            <a:normAutofit/>
          </a:bodyPr>
          <a:lstStyle>
            <a:lvl1pPr marL="0" indent="0">
              <a:buFontTx/>
              <a:buNone/>
              <a:defRPr sz="1400">
                <a:solidFill>
                  <a:schemeClr val="accent6"/>
                </a:solidFill>
              </a:defRPr>
            </a:lvl1pPr>
          </a:lstStyle>
          <a:p>
            <a:endParaRPr lang="en-US" dirty="0"/>
          </a:p>
        </p:txBody>
      </p:sp>
      <p:sp>
        <p:nvSpPr>
          <p:cNvPr id="11" name="Text Placeholder 18">
            <a:extLst>
              <a:ext uri="{FF2B5EF4-FFF2-40B4-BE49-F238E27FC236}">
                <a16:creationId xmlns:a16="http://schemas.microsoft.com/office/drawing/2014/main" id="{488DE874-AB1F-1148-A578-D11D0FCAE4C6}"/>
              </a:ext>
            </a:extLst>
          </p:cNvPr>
          <p:cNvSpPr>
            <a:spLocks noGrp="1"/>
          </p:cNvSpPr>
          <p:nvPr>
            <p:ph type="body" sz="quarter" idx="14" hasCustomPrompt="1"/>
          </p:nvPr>
        </p:nvSpPr>
        <p:spPr>
          <a:xfrm>
            <a:off x="8722361" y="5576195"/>
            <a:ext cx="2517774" cy="382010"/>
          </a:xfrm>
        </p:spPr>
        <p:txBody>
          <a:bodyPr>
            <a:normAutofit/>
          </a:bodyPr>
          <a:lstStyle>
            <a:lvl1pPr marL="0" indent="0">
              <a:buFontTx/>
              <a:buNone/>
              <a:defRPr sz="1000">
                <a:solidFill>
                  <a:srgbClr val="FFFFFF"/>
                </a:solidFill>
              </a:defRPr>
            </a:lvl1pPr>
          </a:lstStyle>
          <a:p>
            <a:pPr lvl="0"/>
            <a:r>
              <a:rPr lang="en-US" dirty="0"/>
              <a:t>Presenter Title</a:t>
            </a:r>
          </a:p>
        </p:txBody>
      </p:sp>
      <p:sp>
        <p:nvSpPr>
          <p:cNvPr id="12" name="Text Placeholder 18">
            <a:extLst>
              <a:ext uri="{FF2B5EF4-FFF2-40B4-BE49-F238E27FC236}">
                <a16:creationId xmlns:a16="http://schemas.microsoft.com/office/drawing/2014/main" id="{577E45DE-4A0B-E941-A061-3EA56419F314}"/>
              </a:ext>
            </a:extLst>
          </p:cNvPr>
          <p:cNvSpPr>
            <a:spLocks noGrp="1"/>
          </p:cNvSpPr>
          <p:nvPr>
            <p:ph type="body" sz="quarter" idx="15" hasCustomPrompt="1"/>
          </p:nvPr>
        </p:nvSpPr>
        <p:spPr>
          <a:xfrm>
            <a:off x="8722361" y="5304155"/>
            <a:ext cx="2717800" cy="241300"/>
          </a:xfrm>
        </p:spPr>
        <p:txBody>
          <a:bodyPr>
            <a:normAutofit/>
          </a:bodyPr>
          <a:lstStyle>
            <a:lvl1pPr marL="0" indent="0">
              <a:buFontTx/>
              <a:buNone/>
              <a:defRPr sz="1300">
                <a:solidFill>
                  <a:srgbClr val="FFFFFF"/>
                </a:solidFill>
              </a:defRPr>
            </a:lvl1pPr>
          </a:lstStyle>
          <a:p>
            <a:pPr lvl="0"/>
            <a:r>
              <a:rPr lang="en-US" dirty="0"/>
              <a:t>Presenter Name</a:t>
            </a:r>
          </a:p>
        </p:txBody>
      </p:sp>
      <p:sp>
        <p:nvSpPr>
          <p:cNvPr id="13" name="Rectangle 12">
            <a:extLst>
              <a:ext uri="{FF2B5EF4-FFF2-40B4-BE49-F238E27FC236}">
                <a16:creationId xmlns:a16="http://schemas.microsoft.com/office/drawing/2014/main" id="{1801E910-0508-A842-8AD8-7491444A9910}"/>
              </a:ext>
            </a:extLst>
          </p:cNvPr>
          <p:cNvSpPr/>
          <p:nvPr userDrawn="1"/>
        </p:nvSpPr>
        <p:spPr>
          <a:xfrm>
            <a:off x="7753985" y="5021580"/>
            <a:ext cx="53975" cy="876300"/>
          </a:xfrm>
          <a:prstGeom prst="rect">
            <a:avLst/>
          </a:prstGeom>
          <a:gradFill>
            <a:gsLst>
              <a:gs pos="0">
                <a:schemeClr val="accent2"/>
              </a:gs>
              <a:gs pos="43000">
                <a:schemeClr val="accent2"/>
              </a:gs>
              <a:gs pos="100000">
                <a:schemeClr val="tx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12146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6923A37-7EBB-2E43-A455-8B9980F6E4A6}"/>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15C8EE-AA5C-1E44-ADB7-D4B3A8F61FF3}"/>
              </a:ext>
            </a:extLst>
          </p:cNvPr>
          <p:cNvSpPr>
            <a:spLocks noGrp="1"/>
          </p:cNvSpPr>
          <p:nvPr>
            <p:ph type="title" hasCustomPrompt="1"/>
          </p:nvPr>
        </p:nvSpPr>
        <p:spPr>
          <a:xfrm>
            <a:off x="1258158" y="749396"/>
            <a:ext cx="10109391" cy="571099"/>
          </a:xfrm>
        </p:spPr>
        <p:txBody>
          <a:bodyPr>
            <a:normAutofit/>
          </a:bodyPr>
          <a:lstStyle>
            <a:lvl1pPr>
              <a:defRPr sz="3200">
                <a:solidFill>
                  <a:schemeClr val="bg1"/>
                </a:solidFill>
              </a:defRPr>
            </a:lvl1pPr>
          </a:lstStyle>
          <a:p>
            <a:r>
              <a:rPr lang="en-US" dirty="0"/>
              <a:t>Agenda</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4B2EA0CE-719D-0543-8FDF-B40146BA2A15}" type="datetime1">
              <a:rPr lang="en-US" smtClean="0"/>
              <a:t>11/16/2022</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cxnSp>
        <p:nvCxnSpPr>
          <p:cNvPr id="6" name="Straight Connector 5">
            <a:extLst>
              <a:ext uri="{FF2B5EF4-FFF2-40B4-BE49-F238E27FC236}">
                <a16:creationId xmlns:a16="http://schemas.microsoft.com/office/drawing/2014/main" id="{432472B1-E557-6A49-AAFD-8F3547B3A232}"/>
              </a:ext>
            </a:extLst>
          </p:cNvPr>
          <p:cNvCxnSpPr>
            <a:cxnSpLocks/>
          </p:cNvCxnSpPr>
          <p:nvPr userDrawn="1"/>
        </p:nvCxnSpPr>
        <p:spPr>
          <a:xfrm>
            <a:off x="1230658" y="2102215"/>
            <a:ext cx="4114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936D4829-9BBD-7E4D-AE75-EA7F5A4FB68A}"/>
              </a:ext>
            </a:extLst>
          </p:cNvPr>
          <p:cNvCxnSpPr>
            <a:cxnSpLocks/>
          </p:cNvCxnSpPr>
          <p:nvPr userDrawn="1"/>
        </p:nvCxnSpPr>
        <p:spPr>
          <a:xfrm>
            <a:off x="1230658" y="2789390"/>
            <a:ext cx="4114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A7113F47-1D6E-0F44-B6C6-BD26478546B9}"/>
              </a:ext>
            </a:extLst>
          </p:cNvPr>
          <p:cNvCxnSpPr>
            <a:cxnSpLocks/>
          </p:cNvCxnSpPr>
          <p:nvPr userDrawn="1"/>
        </p:nvCxnSpPr>
        <p:spPr>
          <a:xfrm>
            <a:off x="1230659" y="3476565"/>
            <a:ext cx="411480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sp>
        <p:nvSpPr>
          <p:cNvPr id="26" name="Text Placeholder 25">
            <a:extLst>
              <a:ext uri="{FF2B5EF4-FFF2-40B4-BE49-F238E27FC236}">
                <a16:creationId xmlns:a16="http://schemas.microsoft.com/office/drawing/2014/main" id="{1CE29743-45E0-124B-A22D-95E833ECBFC2}"/>
              </a:ext>
            </a:extLst>
          </p:cNvPr>
          <p:cNvSpPr>
            <a:spLocks noGrp="1"/>
          </p:cNvSpPr>
          <p:nvPr>
            <p:ph type="body" sz="quarter" idx="13" hasCustomPrompt="1"/>
          </p:nvPr>
        </p:nvSpPr>
        <p:spPr>
          <a:xfrm>
            <a:off x="1228868" y="1682261"/>
            <a:ext cx="4128578"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27" name="Text Placeholder 25">
            <a:extLst>
              <a:ext uri="{FF2B5EF4-FFF2-40B4-BE49-F238E27FC236}">
                <a16:creationId xmlns:a16="http://schemas.microsoft.com/office/drawing/2014/main" id="{79EC8663-4E79-C043-A586-7B51D21E5C73}"/>
              </a:ext>
            </a:extLst>
          </p:cNvPr>
          <p:cNvSpPr>
            <a:spLocks noGrp="1"/>
          </p:cNvSpPr>
          <p:nvPr>
            <p:ph type="body" sz="quarter" idx="14" hasCustomPrompt="1"/>
          </p:nvPr>
        </p:nvSpPr>
        <p:spPr>
          <a:xfrm>
            <a:off x="1228868" y="2362200"/>
            <a:ext cx="4134440"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28" name="Text Placeholder 25">
            <a:extLst>
              <a:ext uri="{FF2B5EF4-FFF2-40B4-BE49-F238E27FC236}">
                <a16:creationId xmlns:a16="http://schemas.microsoft.com/office/drawing/2014/main" id="{61945C56-B5ED-BE4D-8355-CB3C82D46D7A}"/>
              </a:ext>
            </a:extLst>
          </p:cNvPr>
          <p:cNvSpPr>
            <a:spLocks noGrp="1"/>
          </p:cNvSpPr>
          <p:nvPr>
            <p:ph type="body" sz="quarter" idx="15" hasCustomPrompt="1"/>
          </p:nvPr>
        </p:nvSpPr>
        <p:spPr>
          <a:xfrm>
            <a:off x="1228868" y="3048000"/>
            <a:ext cx="4122717"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30" name="Text Placeholder 25">
            <a:extLst>
              <a:ext uri="{FF2B5EF4-FFF2-40B4-BE49-F238E27FC236}">
                <a16:creationId xmlns:a16="http://schemas.microsoft.com/office/drawing/2014/main" id="{F61B8935-A8B9-5348-8ABD-25ECD06B113B}"/>
              </a:ext>
            </a:extLst>
          </p:cNvPr>
          <p:cNvSpPr>
            <a:spLocks noGrp="1"/>
          </p:cNvSpPr>
          <p:nvPr>
            <p:ph type="body" sz="quarter" idx="16" hasCustomPrompt="1"/>
          </p:nvPr>
        </p:nvSpPr>
        <p:spPr>
          <a:xfrm>
            <a:off x="1228868" y="3733800"/>
            <a:ext cx="4140301"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31" name="Text Placeholder 25">
            <a:extLst>
              <a:ext uri="{FF2B5EF4-FFF2-40B4-BE49-F238E27FC236}">
                <a16:creationId xmlns:a16="http://schemas.microsoft.com/office/drawing/2014/main" id="{D0289042-10AD-2344-B819-28A115E8BFFF}"/>
              </a:ext>
            </a:extLst>
          </p:cNvPr>
          <p:cNvSpPr>
            <a:spLocks noGrp="1"/>
          </p:cNvSpPr>
          <p:nvPr>
            <p:ph type="body" sz="quarter" idx="17" hasCustomPrompt="1"/>
          </p:nvPr>
        </p:nvSpPr>
        <p:spPr>
          <a:xfrm>
            <a:off x="1228868" y="4419600"/>
            <a:ext cx="4134440" cy="397827"/>
          </a:xfrm>
        </p:spPr>
        <p:txBody>
          <a:bodyPr>
            <a:noAutofit/>
          </a:bodyPr>
          <a:lstStyle>
            <a:lvl1pPr marL="0" indent="0">
              <a:buNone/>
              <a:defRPr sz="1800">
                <a:solidFill>
                  <a:schemeClr val="accent1"/>
                </a:solidFill>
              </a:defRPr>
            </a:lvl1pPr>
          </a:lstStyle>
          <a:p>
            <a:pPr lvl="0"/>
            <a:r>
              <a:rPr lang="en-US" dirty="0"/>
              <a:t>Click to add topic</a:t>
            </a:r>
          </a:p>
        </p:txBody>
      </p:sp>
      <p:sp>
        <p:nvSpPr>
          <p:cNvPr id="32" name="Text Placeholder 25">
            <a:extLst>
              <a:ext uri="{FF2B5EF4-FFF2-40B4-BE49-F238E27FC236}">
                <a16:creationId xmlns:a16="http://schemas.microsoft.com/office/drawing/2014/main" id="{425BFB49-B67A-EF45-AECA-944E9E78A7BD}"/>
              </a:ext>
            </a:extLst>
          </p:cNvPr>
          <p:cNvSpPr>
            <a:spLocks noGrp="1"/>
          </p:cNvSpPr>
          <p:nvPr>
            <p:ph type="body" sz="quarter" idx="18" hasCustomPrompt="1"/>
          </p:nvPr>
        </p:nvSpPr>
        <p:spPr>
          <a:xfrm>
            <a:off x="1228868" y="5105400"/>
            <a:ext cx="4134440" cy="397827"/>
          </a:xfrm>
        </p:spPr>
        <p:txBody>
          <a:bodyPr>
            <a:noAutofit/>
          </a:bodyPr>
          <a:lstStyle>
            <a:lvl1pPr marL="0" indent="0">
              <a:buNone/>
              <a:defRPr sz="1800">
                <a:solidFill>
                  <a:schemeClr val="accent1"/>
                </a:solidFill>
              </a:defRPr>
            </a:lvl1pPr>
          </a:lstStyle>
          <a:p>
            <a:pPr lvl="0"/>
            <a:r>
              <a:rPr lang="en-US" dirty="0"/>
              <a:t>Click to add topic</a:t>
            </a:r>
          </a:p>
        </p:txBody>
      </p:sp>
    </p:spTree>
    <p:extLst>
      <p:ext uri="{BB962C8B-B14F-4D97-AF65-F5344CB8AC3E}">
        <p14:creationId xmlns:p14="http://schemas.microsoft.com/office/powerpoint/2010/main" val="981451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
                                            <p:txEl>
                                              <p:pRg st="0" end="0"/>
                                            </p:txEl>
                                          </p:spTgt>
                                        </p:tgtEl>
                                        <p:attrNameLst>
                                          <p:attrName>style.visibility</p:attrName>
                                        </p:attrNameLst>
                                      </p:cBhvr>
                                      <p:to>
                                        <p:strVal val="visible"/>
                                      </p:to>
                                    </p:set>
                                    <p:animEffect transition="in" filter="wipe(left)">
                                      <p:cBhvr>
                                        <p:cTn id="10" dur="500"/>
                                        <p:tgtEl>
                                          <p:spTgt spid="26">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wipe(left)">
                                      <p:cBhvr>
                                        <p:cTn id="15" dur="500"/>
                                        <p:tgtEl>
                                          <p:spTgt spid="14"/>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7">
                                            <p:txEl>
                                              <p:pRg st="0" end="0"/>
                                            </p:txEl>
                                          </p:spTgt>
                                        </p:tgtEl>
                                        <p:attrNameLst>
                                          <p:attrName>style.visibility</p:attrName>
                                        </p:attrNameLst>
                                      </p:cBhvr>
                                      <p:to>
                                        <p:strVal val="visible"/>
                                      </p:to>
                                    </p:set>
                                    <p:animEffect transition="in" filter="wipe(left)">
                                      <p:cBhvr>
                                        <p:cTn id="18" dur="500"/>
                                        <p:tgtEl>
                                          <p:spTgt spid="27">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nodeType="click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8">
                                            <p:txEl>
                                              <p:pRg st="0" end="0"/>
                                            </p:txEl>
                                          </p:spTgt>
                                        </p:tgtEl>
                                        <p:attrNameLst>
                                          <p:attrName>style.visibility</p:attrName>
                                        </p:attrNameLst>
                                      </p:cBhvr>
                                      <p:to>
                                        <p:strVal val="visible"/>
                                      </p:to>
                                    </p:set>
                                    <p:animEffect transition="in" filter="wipe(left)">
                                      <p:cBhvr>
                                        <p:cTn id="26"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p:tmplLst>
          <p:tmpl lvl="1">
            <p:tnLst>
              <p:par>
                <p:cTn presetID="22" presetClass="entr" presetSubtype="8" fill="hold" nodeType="with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wipe(left)">
                      <p:cBhvr>
                        <p:cTn dur="500"/>
                        <p:tgtEl>
                          <p:spTgt spid="26"/>
                        </p:tgtEl>
                      </p:cBhvr>
                    </p:animEffect>
                  </p:childTnLst>
                </p:cTn>
              </p:par>
            </p:tnLst>
          </p:tmpl>
        </p:tmplLst>
      </p:bldP>
      <p:bldP spid="27" grpId="0" build="p">
        <p:tmplLst>
          <p:tmpl lvl="1">
            <p:tnLst>
              <p:par>
                <p:cTn presetID="22" presetClass="entr" presetSubtype="8" fill="hold" nodeType="with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left)">
                      <p:cBhvr>
                        <p:cTn dur="500"/>
                        <p:tgtEl>
                          <p:spTgt spid="27"/>
                        </p:tgtEl>
                      </p:cBhvr>
                    </p:animEffect>
                  </p:childTnLst>
                </p:cTn>
              </p:par>
            </p:tnLst>
          </p:tmpl>
        </p:tmplLst>
      </p:bldP>
      <p:bldP spid="28" grpId="0" build="p">
        <p:tmplLst>
          <p:tmpl lvl="1">
            <p:tnLst>
              <p:par>
                <p:cTn presetID="22" presetClass="entr" presetSubtype="8" fill="hold" nodeType="with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left)">
                      <p:cBhvr>
                        <p:cTn dur="500"/>
                        <p:tgtEl>
                          <p:spTgt spid="28"/>
                        </p:tgtEl>
                      </p:cBhvr>
                    </p:animEffect>
                  </p:childTnLst>
                </p:cTn>
              </p:par>
            </p:tnLst>
          </p:tmpl>
        </p:tmplLst>
      </p:bldP>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Divider">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B5696BC3-5006-C742-B7C9-03BF4AF49CB1}"/>
              </a:ext>
            </a:extLst>
          </p:cNvPr>
          <p:cNvPicPr>
            <a:picLocks noChangeAspect="1"/>
          </p:cNvPicPr>
          <p:nvPr userDrawn="1"/>
        </p:nvPicPr>
        <p:blipFill>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1">
            <a:extLst>
              <a:ext uri="{FF2B5EF4-FFF2-40B4-BE49-F238E27FC236}">
                <a16:creationId xmlns:a16="http://schemas.microsoft.com/office/drawing/2014/main" id="{A515C8EE-AA5C-1E44-ADB7-D4B3A8F61FF3}"/>
              </a:ext>
            </a:extLst>
          </p:cNvPr>
          <p:cNvSpPr>
            <a:spLocks noGrp="1"/>
          </p:cNvSpPr>
          <p:nvPr>
            <p:ph type="title" hasCustomPrompt="1"/>
          </p:nvPr>
        </p:nvSpPr>
        <p:spPr>
          <a:xfrm>
            <a:off x="2889695" y="1945189"/>
            <a:ext cx="6043290" cy="3320716"/>
          </a:xfrm>
        </p:spPr>
        <p:txBody>
          <a:bodyPr>
            <a:noAutofit/>
          </a:bodyPr>
          <a:lstStyle>
            <a:lvl1pPr>
              <a:lnSpc>
                <a:spcPts val="7200"/>
              </a:lnSpc>
              <a:defRPr sz="6000" b="1"/>
            </a:lvl1pPr>
          </a:lstStyle>
          <a:p>
            <a:r>
              <a:rPr lang="en-US" dirty="0"/>
              <a:t>Click to edit title name</a:t>
            </a:r>
          </a:p>
        </p:txBody>
      </p:sp>
      <p:sp>
        <p:nvSpPr>
          <p:cNvPr id="3" name="Date Placeholder 2">
            <a:extLst>
              <a:ext uri="{FF2B5EF4-FFF2-40B4-BE49-F238E27FC236}">
                <a16:creationId xmlns:a16="http://schemas.microsoft.com/office/drawing/2014/main" id="{15DEC7A8-399D-6F43-A13D-66CDDD581515}"/>
              </a:ext>
            </a:extLst>
          </p:cNvPr>
          <p:cNvSpPr>
            <a:spLocks noGrp="1"/>
          </p:cNvSpPr>
          <p:nvPr>
            <p:ph type="dt" sz="half" idx="10"/>
          </p:nvPr>
        </p:nvSpPr>
        <p:spPr/>
        <p:txBody>
          <a:bodyPr/>
          <a:lstStyle/>
          <a:p>
            <a:fld id="{04C2DF11-0A99-3A46-9238-4C79C5E5BA1B}" type="datetime1">
              <a:rPr lang="en-US" smtClean="0"/>
              <a:t>11/16/2022</a:t>
            </a:fld>
            <a:endParaRPr lang="en-US"/>
          </a:p>
        </p:txBody>
      </p:sp>
      <p:sp>
        <p:nvSpPr>
          <p:cNvPr id="4" name="Footer Placeholder 3">
            <a:extLst>
              <a:ext uri="{FF2B5EF4-FFF2-40B4-BE49-F238E27FC236}">
                <a16:creationId xmlns:a16="http://schemas.microsoft.com/office/drawing/2014/main" id="{D8F1B23F-06B4-634F-89B5-9341C3240F5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F06E558-7798-584C-8812-04D9DA43D3EF}"/>
              </a:ext>
            </a:extLst>
          </p:cNvPr>
          <p:cNvSpPr>
            <a:spLocks noGrp="1"/>
          </p:cNvSpPr>
          <p:nvPr>
            <p:ph type="sldNum" sz="quarter" idx="12"/>
          </p:nvPr>
        </p:nvSpPr>
        <p:spPr/>
        <p:txBody>
          <a:bodyPr/>
          <a:lstStyle/>
          <a:p>
            <a:fld id="{FCA986F9-F165-2F42-8D29-0DAFF18616A6}" type="slidenum">
              <a:rPr lang="en-US" smtClean="0"/>
              <a:t>‹#›</a:t>
            </a:fld>
            <a:endParaRPr lang="en-US"/>
          </a:p>
        </p:txBody>
      </p:sp>
    </p:spTree>
    <p:extLst>
      <p:ext uri="{BB962C8B-B14F-4D97-AF65-F5344CB8AC3E}">
        <p14:creationId xmlns:p14="http://schemas.microsoft.com/office/powerpoint/2010/main" val="420030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16561C-481D-F84D-A2AC-02CD156E3FAA}"/>
              </a:ext>
            </a:extLst>
          </p:cNvPr>
          <p:cNvSpPr/>
          <p:nvPr userDrawn="1"/>
        </p:nvSpPr>
        <p:spPr>
          <a:xfrm>
            <a:off x="723900" y="0"/>
            <a:ext cx="11468100" cy="142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FD413-C396-0F4A-BBDD-FBAB482897AB}"/>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EBD8992-559E-2145-98E4-693E8AF2FEE6}"/>
              </a:ext>
            </a:extLst>
          </p:cNvPr>
          <p:cNvSpPr>
            <a:spLocks noGrp="1"/>
          </p:cNvSpPr>
          <p:nvPr>
            <p:ph idx="1"/>
          </p:nvPr>
        </p:nvSpPr>
        <p:spPr>
          <a:xfrm>
            <a:off x="838200" y="2055223"/>
            <a:ext cx="10515600" cy="4121740"/>
          </a:xfrm>
        </p:spPr>
        <p:txBody>
          <a:bodyPr>
            <a:noAutofit/>
          </a:bodyPr>
          <a:lstStyle>
            <a:lvl1pPr marL="0" indent="0" algn="l" defTabSz="914400" rtl="0" eaLnBrk="1" latinLnBrk="0" hangingPunct="1">
              <a:lnSpc>
                <a:spcPts val="3000"/>
              </a:lnSpc>
              <a:spcBef>
                <a:spcPts val="1000"/>
              </a:spcBef>
              <a:buFontTx/>
              <a:buNone/>
              <a:defRPr lang="en-US" sz="2400" kern="1200" dirty="0">
                <a:solidFill>
                  <a:schemeClr val="accent2"/>
                </a:solidFill>
                <a:latin typeface="+mn-lt"/>
                <a:ea typeface="+mn-ea"/>
                <a:cs typeface="+mn-cs"/>
              </a:defRPr>
            </a:lvl1pPr>
            <a:lvl2pPr marL="401638" indent="-169863">
              <a:tabLst/>
              <a:defRPr/>
            </a:lvl2pPr>
            <a:lvl3pPr marL="571500" indent="-169863">
              <a:tabLst/>
              <a:defRPr/>
            </a:lvl3pPr>
            <a:lvl4pPr marL="804863" indent="-233363">
              <a:tabLst/>
              <a:defRPr/>
            </a:lvl4pPr>
            <a:lvl5pPr marL="1028700" indent="-223838">
              <a:tabLst/>
              <a:defRPr/>
            </a:lvl5pPr>
          </a:lstStyle>
          <a:p>
            <a:pPr lvl="0"/>
            <a:r>
              <a:rPr lang="en-US" dirty="0"/>
              <a:t>Click to edit Master text styles</a:t>
            </a:r>
          </a:p>
          <a:p>
            <a:pPr lvl="1"/>
            <a:r>
              <a:rPr lang="en-US" dirty="0"/>
              <a:t>First level</a:t>
            </a:r>
          </a:p>
          <a:p>
            <a:pPr lvl="2"/>
            <a:r>
              <a:rPr lang="en-US" dirty="0"/>
              <a:t>Second level</a:t>
            </a:r>
          </a:p>
          <a:p>
            <a:pPr lvl="3"/>
            <a:r>
              <a:rPr lang="en-US" dirty="0"/>
              <a:t>Third level</a:t>
            </a:r>
          </a:p>
          <a:p>
            <a:pPr lvl="4"/>
            <a:r>
              <a:rPr lang="en-US" dirty="0"/>
              <a:t>Fourth level</a:t>
            </a:r>
          </a:p>
        </p:txBody>
      </p:sp>
      <p:pic>
        <p:nvPicPr>
          <p:cNvPr id="12" name="Picture 11">
            <a:extLst>
              <a:ext uri="{FF2B5EF4-FFF2-40B4-BE49-F238E27FC236}">
                <a16:creationId xmlns:a16="http://schemas.microsoft.com/office/drawing/2014/main" id="{D0D23C1E-0918-EF4D-8925-B0D31BF68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3"/>
          <a:stretch/>
        </p:blipFill>
        <p:spPr>
          <a:xfrm flipH="1">
            <a:off x="717548" y="1348244"/>
            <a:ext cx="11525251" cy="124956"/>
          </a:xfrm>
          <a:prstGeom prst="rect">
            <a:avLst/>
          </a:prstGeom>
        </p:spPr>
      </p:pic>
      <p:sp>
        <p:nvSpPr>
          <p:cNvPr id="9" name="Slide Number Placeholder 5">
            <a:extLst>
              <a:ext uri="{FF2B5EF4-FFF2-40B4-BE49-F238E27FC236}">
                <a16:creationId xmlns:a16="http://schemas.microsoft.com/office/drawing/2014/main" id="{25609B91-BA3E-EE4B-AB28-FB7EF549D0AD}"/>
              </a:ext>
            </a:extLst>
          </p:cNvPr>
          <p:cNvSpPr>
            <a:spLocks noGrp="1"/>
          </p:cNvSpPr>
          <p:nvPr>
            <p:ph type="sldNum" sz="quarter" idx="4"/>
          </p:nvPr>
        </p:nvSpPr>
        <p:spPr>
          <a:xfrm>
            <a:off x="9037320" y="6356350"/>
            <a:ext cx="2743200" cy="365125"/>
          </a:xfrm>
          <a:prstGeom prst="rect">
            <a:avLst/>
          </a:prstGeom>
        </p:spPr>
        <p:txBody>
          <a:bodyPr vert="horz" lIns="91440" tIns="45720" rIns="91440" bIns="45720" rtlCol="0" anchor="ctr"/>
          <a:lstStyle>
            <a:lvl1pPr algn="r">
              <a:defRPr sz="1000">
                <a:solidFill>
                  <a:schemeClr val="bg2"/>
                </a:solidFill>
              </a:defRPr>
            </a:lvl1pPr>
          </a:lstStyle>
          <a:p>
            <a:fld id="{FCA986F9-F165-2F42-8D29-0DAFF18616A6}" type="slidenum">
              <a:rPr lang="en-US" smtClean="0"/>
              <a:pPr/>
              <a:t>‹#›</a:t>
            </a:fld>
            <a:endParaRPr lang="en-US" dirty="0"/>
          </a:p>
        </p:txBody>
      </p:sp>
    </p:spTree>
    <p:extLst>
      <p:ext uri="{BB962C8B-B14F-4D97-AF65-F5344CB8AC3E}">
        <p14:creationId xmlns:p14="http://schemas.microsoft.com/office/powerpoint/2010/main" val="3632918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1FF74100-FCFB-7942-AF58-04119067A1E0}"/>
              </a:ext>
            </a:extLst>
          </p:cNvPr>
          <p:cNvSpPr>
            <a:spLocks noGrp="1"/>
          </p:cNvSpPr>
          <p:nvPr>
            <p:ph type="pic" idx="1"/>
          </p:nvPr>
        </p:nvSpPr>
        <p:spPr>
          <a:xfrm>
            <a:off x="5183188" y="2060294"/>
            <a:ext cx="6172200" cy="380075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1E4AA67-B22B-A24D-966B-B0EF7D4A97E5}"/>
              </a:ext>
            </a:extLst>
          </p:cNvPr>
          <p:cNvSpPr>
            <a:spLocks noGrp="1"/>
          </p:cNvSpPr>
          <p:nvPr>
            <p:ph type="body" sz="half" idx="2"/>
          </p:nvPr>
        </p:nvSpPr>
        <p:spPr>
          <a:xfrm>
            <a:off x="839788" y="2048720"/>
            <a:ext cx="3932237" cy="3820268"/>
          </a:xfrm>
        </p:spPr>
        <p:txBody>
          <a:bodyPr>
            <a:no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441A595C-029A-2D4A-8934-0C6769201068}"/>
              </a:ext>
            </a:extLst>
          </p:cNvPr>
          <p:cNvSpPr>
            <a:spLocks noGrp="1"/>
          </p:cNvSpPr>
          <p:nvPr>
            <p:ph type="dt" sz="half" idx="10"/>
          </p:nvPr>
        </p:nvSpPr>
        <p:spPr/>
        <p:txBody>
          <a:bodyPr/>
          <a:lstStyle/>
          <a:p>
            <a:fld id="{F26B8817-3533-D94B-B5EE-1F20D6019173}" type="datetime1">
              <a:rPr lang="en-US" smtClean="0"/>
              <a:t>11/16/2022</a:t>
            </a:fld>
            <a:endParaRPr lang="en-US"/>
          </a:p>
        </p:txBody>
      </p:sp>
      <p:sp>
        <p:nvSpPr>
          <p:cNvPr id="6" name="Footer Placeholder 5">
            <a:extLst>
              <a:ext uri="{FF2B5EF4-FFF2-40B4-BE49-F238E27FC236}">
                <a16:creationId xmlns:a16="http://schemas.microsoft.com/office/drawing/2014/main" id="{560DA416-57CE-EC4B-AC31-FB0C4312FB4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3AAF7D-3CC4-B248-807F-98BF233A2325}"/>
              </a:ext>
            </a:extLst>
          </p:cNvPr>
          <p:cNvSpPr>
            <a:spLocks noGrp="1"/>
          </p:cNvSpPr>
          <p:nvPr>
            <p:ph type="sldNum" sz="quarter" idx="12"/>
          </p:nvPr>
        </p:nvSpPr>
        <p:spPr/>
        <p:txBody>
          <a:bodyPr/>
          <a:lstStyle/>
          <a:p>
            <a:fld id="{FCA986F9-F165-2F42-8D29-0DAFF18616A6}" type="slidenum">
              <a:rPr lang="en-US" smtClean="0"/>
              <a:t>‹#›</a:t>
            </a:fld>
            <a:endParaRPr lang="en-US"/>
          </a:p>
        </p:txBody>
      </p:sp>
      <p:sp>
        <p:nvSpPr>
          <p:cNvPr id="8" name="Rectangle 7">
            <a:extLst>
              <a:ext uri="{FF2B5EF4-FFF2-40B4-BE49-F238E27FC236}">
                <a16:creationId xmlns:a16="http://schemas.microsoft.com/office/drawing/2014/main" id="{CBFCB347-5A74-2144-B7BF-A36074A16C54}"/>
              </a:ext>
            </a:extLst>
          </p:cNvPr>
          <p:cNvSpPr/>
          <p:nvPr userDrawn="1"/>
        </p:nvSpPr>
        <p:spPr>
          <a:xfrm>
            <a:off x="723900" y="0"/>
            <a:ext cx="11468100" cy="142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29E05DCF-57F3-124A-882B-E6A673145E7E}"/>
              </a:ext>
            </a:extLst>
          </p:cNvPr>
          <p:cNvSpPr txBox="1">
            <a:spLocks/>
          </p:cNvSpPr>
          <p:nvPr userDrawn="1"/>
        </p:nvSpPr>
        <p:spPr>
          <a:xfrm>
            <a:off x="838200" y="1"/>
            <a:ext cx="10515600" cy="1341119"/>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a:lstStyle>
          <a:p>
            <a:r>
              <a:rPr lang="en-US"/>
              <a:t>Click to edit Master title style</a:t>
            </a:r>
          </a:p>
        </p:txBody>
      </p:sp>
      <p:pic>
        <p:nvPicPr>
          <p:cNvPr id="10" name="Picture 9">
            <a:extLst>
              <a:ext uri="{FF2B5EF4-FFF2-40B4-BE49-F238E27FC236}">
                <a16:creationId xmlns:a16="http://schemas.microsoft.com/office/drawing/2014/main" id="{52B3A6BF-AEE6-0D46-AE6A-09609571CC5E}"/>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3"/>
          <a:stretch/>
        </p:blipFill>
        <p:spPr>
          <a:xfrm flipH="1">
            <a:off x="717548" y="1348244"/>
            <a:ext cx="11525251" cy="124956"/>
          </a:xfrm>
          <a:prstGeom prst="rect">
            <a:avLst/>
          </a:prstGeom>
        </p:spPr>
      </p:pic>
    </p:spTree>
    <p:extLst>
      <p:ext uri="{BB962C8B-B14F-4D97-AF65-F5344CB8AC3E}">
        <p14:creationId xmlns:p14="http://schemas.microsoft.com/office/powerpoint/2010/main" val="515719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CTA">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516561C-481D-F84D-A2AC-02CD156E3FAA}"/>
              </a:ext>
            </a:extLst>
          </p:cNvPr>
          <p:cNvSpPr/>
          <p:nvPr userDrawn="1"/>
        </p:nvSpPr>
        <p:spPr>
          <a:xfrm>
            <a:off x="723900" y="0"/>
            <a:ext cx="11468100" cy="1422400"/>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1FD413-C396-0F4A-BBDD-FBAB482897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EBD8992-559E-2145-98E4-693E8AF2FEE6}"/>
              </a:ext>
            </a:extLst>
          </p:cNvPr>
          <p:cNvSpPr>
            <a:spLocks noGrp="1"/>
          </p:cNvSpPr>
          <p:nvPr>
            <p:ph idx="1"/>
          </p:nvPr>
        </p:nvSpPr>
        <p:spPr>
          <a:xfrm>
            <a:off x="838200" y="2055223"/>
            <a:ext cx="10515600" cy="583805"/>
          </a:xfrm>
        </p:spPr>
        <p:txBody>
          <a:bodyPr>
            <a:noAutofit/>
          </a:bodyPr>
          <a:lstStyle>
            <a:lvl1pPr marL="0" indent="0">
              <a:buFontTx/>
              <a:buNone/>
              <a:defRPr/>
            </a:lvl1pPr>
            <a:lvl2pPr marL="231775" indent="0">
              <a:buNone/>
              <a:tabLst/>
              <a:defRPr/>
            </a:lvl2pPr>
            <a:lvl3pPr marL="401637" indent="0">
              <a:buNone/>
              <a:tabLst/>
              <a:defRPr/>
            </a:lvl3pPr>
            <a:lvl4pPr marL="571500" indent="0">
              <a:buNone/>
              <a:tabLst/>
              <a:defRPr/>
            </a:lvl4pPr>
            <a:lvl5pPr marL="804862" indent="0">
              <a:buNone/>
              <a:tabLst/>
              <a:defRPr/>
            </a:lvl5pPr>
          </a:lstStyle>
          <a:p>
            <a:pPr lvl="0"/>
            <a:r>
              <a:rPr lang="en-US" dirty="0"/>
              <a:t>Click to edit Master text styles</a:t>
            </a:r>
          </a:p>
          <a:p>
            <a:pPr lvl="0"/>
            <a:endParaRPr lang="en-US" dirty="0"/>
          </a:p>
        </p:txBody>
      </p:sp>
      <p:pic>
        <p:nvPicPr>
          <p:cNvPr id="12" name="Picture 11">
            <a:extLst>
              <a:ext uri="{FF2B5EF4-FFF2-40B4-BE49-F238E27FC236}">
                <a16:creationId xmlns:a16="http://schemas.microsoft.com/office/drawing/2014/main" id="{D0D23C1E-0918-EF4D-8925-B0D31BF68753}"/>
              </a:ext>
            </a:extLst>
          </p:cNvPr>
          <p:cNvPicPr>
            <a:picLocks noChangeAspect="1"/>
          </p:cNvPicPr>
          <p:nvPr userDrawn="1"/>
        </p:nvPicPr>
        <p:blipFill rotWithShape="1">
          <a:blip r:embed="rId2" cstate="print">
            <a:extLst>
              <a:ext uri="{28A0092B-C50C-407E-A947-70E740481C1C}">
                <a14:useLocalDpi xmlns:a14="http://schemas.microsoft.com/office/drawing/2010/main"/>
              </a:ext>
            </a:extLst>
          </a:blip>
          <a:srcRect b="-3243"/>
          <a:stretch/>
        </p:blipFill>
        <p:spPr>
          <a:xfrm flipH="1">
            <a:off x="717548" y="1348244"/>
            <a:ext cx="11525251" cy="124956"/>
          </a:xfrm>
          <a:prstGeom prst="rect">
            <a:avLst/>
          </a:prstGeom>
        </p:spPr>
      </p:pic>
      <p:sp>
        <p:nvSpPr>
          <p:cNvPr id="9" name="Slide Number Placeholder 5">
            <a:extLst>
              <a:ext uri="{FF2B5EF4-FFF2-40B4-BE49-F238E27FC236}">
                <a16:creationId xmlns:a16="http://schemas.microsoft.com/office/drawing/2014/main" id="{25609B91-BA3E-EE4B-AB28-FB7EF549D0AD}"/>
              </a:ext>
            </a:extLst>
          </p:cNvPr>
          <p:cNvSpPr>
            <a:spLocks noGrp="1"/>
          </p:cNvSpPr>
          <p:nvPr>
            <p:ph type="sldNum" sz="quarter" idx="4"/>
          </p:nvPr>
        </p:nvSpPr>
        <p:spPr>
          <a:xfrm>
            <a:off x="9037320" y="6356350"/>
            <a:ext cx="2743200" cy="365125"/>
          </a:xfrm>
          <a:prstGeom prst="rect">
            <a:avLst/>
          </a:prstGeom>
        </p:spPr>
        <p:txBody>
          <a:bodyPr vert="horz" lIns="91440" tIns="45720" rIns="91440" bIns="45720" rtlCol="0" anchor="ctr"/>
          <a:lstStyle>
            <a:lvl1pPr algn="r">
              <a:defRPr sz="1000">
                <a:solidFill>
                  <a:schemeClr val="bg2"/>
                </a:solidFill>
              </a:defRPr>
            </a:lvl1pPr>
          </a:lstStyle>
          <a:p>
            <a:fld id="{FCA986F9-F165-2F42-8D29-0DAFF18616A6}" type="slidenum">
              <a:rPr lang="en-US" smtClean="0"/>
              <a:pPr/>
              <a:t>‹#›</a:t>
            </a:fld>
            <a:endParaRPr lang="en-US" dirty="0"/>
          </a:p>
        </p:txBody>
      </p:sp>
    </p:spTree>
    <p:extLst>
      <p:ext uri="{BB962C8B-B14F-4D97-AF65-F5344CB8AC3E}">
        <p14:creationId xmlns:p14="http://schemas.microsoft.com/office/powerpoint/2010/main" val="3297575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40388D-830E-204F-9FA5-D296AD0E9AD5}"/>
              </a:ext>
            </a:extLst>
          </p:cNvPr>
          <p:cNvSpPr>
            <a:spLocks noGrp="1"/>
          </p:cNvSpPr>
          <p:nvPr>
            <p:ph type="title"/>
          </p:nvPr>
        </p:nvSpPr>
        <p:spPr>
          <a:xfrm>
            <a:off x="838200" y="1"/>
            <a:ext cx="10515600" cy="1341119"/>
          </a:xfrm>
          <a:prstGeom prst="rect">
            <a:avLst/>
          </a:prstGeom>
        </p:spPr>
        <p:txBody>
          <a:bodyPr vert="horz" lIns="0" tIns="0" rIns="0" bIns="0" rtlCol="0" anchor="ctr">
            <a:noAutofit/>
          </a:bodyPr>
          <a:lstStyle/>
          <a:p>
            <a:r>
              <a:rPr lang="en-US" dirty="0"/>
              <a:t>Click to edit Master title style</a:t>
            </a:r>
          </a:p>
        </p:txBody>
      </p:sp>
      <p:sp>
        <p:nvSpPr>
          <p:cNvPr id="3" name="Text Placeholder 2">
            <a:extLst>
              <a:ext uri="{FF2B5EF4-FFF2-40B4-BE49-F238E27FC236}">
                <a16:creationId xmlns:a16="http://schemas.microsoft.com/office/drawing/2014/main" id="{C6CB44F7-90FF-F843-A3B4-CFF52CCD9D2D}"/>
              </a:ext>
            </a:extLst>
          </p:cNvPr>
          <p:cNvSpPr>
            <a:spLocks noGrp="1"/>
          </p:cNvSpPr>
          <p:nvPr>
            <p:ph type="body" idx="1"/>
          </p:nvPr>
        </p:nvSpPr>
        <p:spPr>
          <a:xfrm>
            <a:off x="838200" y="2055223"/>
            <a:ext cx="10515600" cy="4121740"/>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DBFADE8-4DD4-B54B-B0B1-B5C9D98F7C3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800">
                <a:solidFill>
                  <a:schemeClr val="tx1">
                    <a:tint val="75000"/>
                  </a:schemeClr>
                </a:solidFill>
              </a:defRPr>
            </a:lvl1pPr>
          </a:lstStyle>
          <a:p>
            <a:fld id="{1A702BD1-2B55-AE45-B8D2-2083B6E25383}" type="datetime1">
              <a:rPr lang="en-US" smtClean="0"/>
              <a:t>11/16/2022</a:t>
            </a:fld>
            <a:endParaRPr lang="en-US" dirty="0"/>
          </a:p>
        </p:txBody>
      </p:sp>
      <p:sp>
        <p:nvSpPr>
          <p:cNvPr id="5" name="Footer Placeholder 4">
            <a:extLst>
              <a:ext uri="{FF2B5EF4-FFF2-40B4-BE49-F238E27FC236}">
                <a16:creationId xmlns:a16="http://schemas.microsoft.com/office/drawing/2014/main" id="{4D7FAB2B-E104-7A47-BAFD-9F445378E5D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EFCE7C-DD4C-A940-B357-9E2DB2431F15}"/>
              </a:ext>
            </a:extLst>
          </p:cNvPr>
          <p:cNvSpPr>
            <a:spLocks noGrp="1"/>
          </p:cNvSpPr>
          <p:nvPr>
            <p:ph type="sldNum" sz="quarter" idx="4"/>
          </p:nvPr>
        </p:nvSpPr>
        <p:spPr>
          <a:xfrm>
            <a:off x="9037320" y="6356350"/>
            <a:ext cx="2743200" cy="365125"/>
          </a:xfrm>
          <a:prstGeom prst="rect">
            <a:avLst/>
          </a:prstGeom>
        </p:spPr>
        <p:txBody>
          <a:bodyPr vert="horz" lIns="91440" tIns="45720" rIns="91440" bIns="45720" rtlCol="0" anchor="ctr"/>
          <a:lstStyle>
            <a:lvl1pPr algn="r">
              <a:defRPr sz="1000">
                <a:solidFill>
                  <a:schemeClr val="bg2"/>
                </a:solidFill>
              </a:defRPr>
            </a:lvl1pPr>
          </a:lstStyle>
          <a:p>
            <a:fld id="{FCA986F9-F165-2F42-8D29-0DAFF18616A6}" type="slidenum">
              <a:rPr lang="en-US" smtClean="0"/>
              <a:pPr/>
              <a:t>‹#›</a:t>
            </a:fld>
            <a:endParaRPr lang="en-US" dirty="0"/>
          </a:p>
        </p:txBody>
      </p:sp>
    </p:spTree>
    <p:extLst>
      <p:ext uri="{BB962C8B-B14F-4D97-AF65-F5344CB8AC3E}">
        <p14:creationId xmlns:p14="http://schemas.microsoft.com/office/powerpoint/2010/main" val="1080699091"/>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0" r:id="rId5"/>
    <p:sldLayoutId id="2147483661" r:id="rId6"/>
    <p:sldLayoutId id="2147483650" r:id="rId7"/>
    <p:sldLayoutId id="2147483657" r:id="rId8"/>
    <p:sldLayoutId id="2147483664" r:id="rId9"/>
    <p:sldLayoutId id="2147483663" r:id="rId10"/>
    <p:sldLayoutId id="2147483662" r:id="rId11"/>
    <p:sldLayoutId id="2147483652" r:id="rId12"/>
    <p:sldLayoutId id="2147483653" r:id="rId13"/>
    <p:sldLayoutId id="2147483654" r:id="rId14"/>
    <p:sldLayoutId id="2147483655" r:id="rId15"/>
    <p:sldLayoutId id="2147483656" r:id="rId16"/>
    <p:sldLayoutId id="2147483669" r:id="rId17"/>
  </p:sldLayoutIdLst>
  <p:hf hdr="0" ftr="0" dt="0"/>
  <p:txStyles>
    <p:title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accent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33.svg"/><Relationship Id="rId3" Type="http://schemas.openxmlformats.org/officeDocument/2006/relationships/image" Target="../media/image18.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25.svg"/><Relationship Id="rId5" Type="http://schemas.openxmlformats.org/officeDocument/2006/relationships/image" Target="../media/image24.png"/><Relationship Id="rId4" Type="http://schemas.openxmlformats.org/officeDocument/2006/relationships/image" Target="../media/image19.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chart" Target="../charts/chart2.xml"/></Relationships>
</file>

<file path=ppt/slides/_rels/slide14.xml.rels><?xml version="1.0" encoding="UTF-8" standalone="yes"?>
<Relationships xmlns="http://schemas.openxmlformats.org/package/2006/relationships"><Relationship Id="rId8" Type="http://schemas.openxmlformats.org/officeDocument/2006/relationships/image" Target="../media/image37.svg"/><Relationship Id="rId3" Type="http://schemas.openxmlformats.org/officeDocument/2006/relationships/image" Target="../media/image38.png"/><Relationship Id="rId7" Type="http://schemas.openxmlformats.org/officeDocument/2006/relationships/image" Target="../media/image36.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41.svg"/><Relationship Id="rId5" Type="http://schemas.openxmlformats.org/officeDocument/2006/relationships/image" Target="../media/image40.png"/><Relationship Id="rId4" Type="http://schemas.openxmlformats.org/officeDocument/2006/relationships/image" Target="../media/image39.sv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45.svg"/><Relationship Id="rId5" Type="http://schemas.openxmlformats.org/officeDocument/2006/relationships/image" Target="../media/image44.png"/><Relationship Id="rId4" Type="http://schemas.openxmlformats.org/officeDocument/2006/relationships/image" Target="../media/image43.sv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48.svg"/></Relationships>
</file>

<file path=ppt/slides/_rels/slide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20.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50.svg"/></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21.xml"/><Relationship Id="rId1" Type="http://schemas.openxmlformats.org/officeDocument/2006/relationships/slideLayout" Target="../slideLayouts/slideLayout9.xml"/><Relationship Id="rId5" Type="http://schemas.openxmlformats.org/officeDocument/2006/relationships/image" Target="../media/image16.jpg"/><Relationship Id="rId4" Type="http://schemas.openxmlformats.org/officeDocument/2006/relationships/image" Target="../media/image1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53.png"/><Relationship Id="rId1" Type="http://schemas.openxmlformats.org/officeDocument/2006/relationships/slideLayout" Target="../slideLayouts/slideLayout11.xml"/><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4.png"/><Relationship Id="rId7" Type="http://schemas.openxmlformats.org/officeDocument/2006/relationships/image" Target="../media/image2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9.svg"/><Relationship Id="rId5" Type="http://schemas.openxmlformats.org/officeDocument/2006/relationships/image" Target="../media/image18.png"/><Relationship Id="rId4" Type="http://schemas.openxmlformats.org/officeDocument/2006/relationships/image" Target="../media/image25.sv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1.svg"/><Relationship Id="rId5" Type="http://schemas.openxmlformats.org/officeDocument/2006/relationships/image" Target="../media/image30.png"/><Relationship Id="rId4" Type="http://schemas.openxmlformats.org/officeDocument/2006/relationships/image" Target="../media/image2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a:extLst>
              <a:ext uri="{FF2B5EF4-FFF2-40B4-BE49-F238E27FC236}">
                <a16:creationId xmlns:a16="http://schemas.microsoft.com/office/drawing/2014/main" id="{71FA663C-0C22-7B4E-9B05-C5DD88890EBE}"/>
              </a:ext>
            </a:extLst>
          </p:cNvPr>
          <p:cNvSpPr txBox="1"/>
          <p:nvPr/>
        </p:nvSpPr>
        <p:spPr>
          <a:xfrm>
            <a:off x="6970817" y="5133628"/>
            <a:ext cx="1743456" cy="523220"/>
          </a:xfrm>
          <a:prstGeom prst="rect">
            <a:avLst/>
          </a:prstGeom>
          <a:solidFill>
            <a:srgbClr val="001871"/>
          </a:solidFill>
        </p:spPr>
        <p:txBody>
          <a:bodyPr wrap="square" rtlCol="0">
            <a:spAutoFit/>
          </a:bodyPr>
          <a:lstStyle/>
          <a:p>
            <a:r>
              <a:rPr lang="en-US" sz="2800" dirty="0">
                <a:solidFill>
                  <a:srgbClr val="00A4E4"/>
                </a:solidFill>
                <a:latin typeface="+mj-lt"/>
              </a:rPr>
              <a:t>minute.</a:t>
            </a:r>
            <a:endParaRPr lang="en-US" sz="2800" dirty="0">
              <a:latin typeface="+mj-lt"/>
            </a:endParaRPr>
          </a:p>
        </p:txBody>
      </p:sp>
      <p:sp>
        <p:nvSpPr>
          <p:cNvPr id="23" name="TextBox 22">
            <a:extLst>
              <a:ext uri="{FF2B5EF4-FFF2-40B4-BE49-F238E27FC236}">
                <a16:creationId xmlns:a16="http://schemas.microsoft.com/office/drawing/2014/main" id="{01886B7D-E55F-0F4F-8754-3E73BDDCD216}"/>
              </a:ext>
            </a:extLst>
          </p:cNvPr>
          <p:cNvSpPr txBox="1"/>
          <p:nvPr/>
        </p:nvSpPr>
        <p:spPr>
          <a:xfrm>
            <a:off x="6970817" y="5133628"/>
            <a:ext cx="1743456" cy="523220"/>
          </a:xfrm>
          <a:prstGeom prst="rect">
            <a:avLst/>
          </a:prstGeom>
          <a:solidFill>
            <a:srgbClr val="001871"/>
          </a:solidFill>
        </p:spPr>
        <p:txBody>
          <a:bodyPr wrap="square" rtlCol="0">
            <a:spAutoFit/>
          </a:bodyPr>
          <a:lstStyle/>
          <a:p>
            <a:r>
              <a:rPr lang="en-US" sz="2800" dirty="0">
                <a:solidFill>
                  <a:srgbClr val="00A4E4"/>
                </a:solidFill>
                <a:highlight>
                  <a:srgbClr val="001871"/>
                </a:highlight>
                <a:latin typeface="+mj-lt"/>
              </a:rPr>
              <a:t>minutes.</a:t>
            </a:r>
            <a:endParaRPr lang="en-US" sz="2800" dirty="0">
              <a:highlight>
                <a:srgbClr val="001871"/>
              </a:highlight>
              <a:latin typeface="+mj-lt"/>
            </a:endParaRPr>
          </a:p>
        </p:txBody>
      </p:sp>
      <p:sp>
        <p:nvSpPr>
          <p:cNvPr id="2" name="Slide Number Placeholder 1">
            <a:extLst>
              <a:ext uri="{FF2B5EF4-FFF2-40B4-BE49-F238E27FC236}">
                <a16:creationId xmlns:a16="http://schemas.microsoft.com/office/drawing/2014/main" id="{15B1C4F9-15AA-044A-8F26-50E6518E1081}"/>
              </a:ext>
            </a:extLst>
          </p:cNvPr>
          <p:cNvSpPr>
            <a:spLocks noGrp="1"/>
          </p:cNvSpPr>
          <p:nvPr>
            <p:ph type="sldNum" sz="quarter" idx="4294967295"/>
          </p:nvPr>
        </p:nvSpPr>
        <p:spPr>
          <a:xfrm>
            <a:off x="9448800" y="6356350"/>
            <a:ext cx="2743200" cy="365125"/>
          </a:xfrm>
        </p:spPr>
        <p:txBody>
          <a:bodyPr/>
          <a:lstStyle/>
          <a:p>
            <a:fld id="{FCA986F9-F165-2F42-8D29-0DAFF18616A6}" type="slidenum">
              <a:rPr lang="en-US" smtClean="0"/>
              <a:t>1</a:t>
            </a:fld>
            <a:endParaRPr lang="en-US" dirty="0"/>
          </a:p>
        </p:txBody>
      </p:sp>
      <p:sp>
        <p:nvSpPr>
          <p:cNvPr id="10" name="Title 1">
            <a:extLst>
              <a:ext uri="{FF2B5EF4-FFF2-40B4-BE49-F238E27FC236}">
                <a16:creationId xmlns:a16="http://schemas.microsoft.com/office/drawing/2014/main" id="{56D5A416-6F55-994C-B572-52B6DC0947BE}"/>
              </a:ext>
            </a:extLst>
          </p:cNvPr>
          <p:cNvSpPr txBox="1">
            <a:spLocks/>
          </p:cNvSpPr>
          <p:nvPr/>
        </p:nvSpPr>
        <p:spPr>
          <a:xfrm>
            <a:off x="2135062" y="2770882"/>
            <a:ext cx="4435500" cy="658118"/>
          </a:xfrm>
          <a:prstGeom prst="rect">
            <a:avLst/>
          </a:prstGeom>
        </p:spPr>
        <p:txBody>
          <a:bodyPr/>
          <a:lst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a:lstStyle>
          <a:p>
            <a:pPr>
              <a:lnSpc>
                <a:spcPts val="4020"/>
              </a:lnSpc>
              <a:spcBef>
                <a:spcPts val="0"/>
              </a:spcBef>
            </a:pPr>
            <a:r>
              <a:rPr lang="en-US" sz="3600" b="1" dirty="0">
                <a:solidFill>
                  <a:srgbClr val="00A4E4"/>
                </a:solidFill>
              </a:rPr>
              <a:t>Thanks for joining</a:t>
            </a:r>
            <a:endParaRPr lang="en-US" sz="2800" dirty="0">
              <a:solidFill>
                <a:srgbClr val="00A4E4"/>
              </a:solidFill>
            </a:endParaRPr>
          </a:p>
        </p:txBody>
      </p:sp>
      <p:pic>
        <p:nvPicPr>
          <p:cNvPr id="24" name="Picture 23">
            <a:extLst>
              <a:ext uri="{FF2B5EF4-FFF2-40B4-BE49-F238E27FC236}">
                <a16:creationId xmlns:a16="http://schemas.microsoft.com/office/drawing/2014/main" id="{915A78D0-1997-E241-BB4B-9818CC09073C}"/>
              </a:ext>
            </a:extLst>
          </p:cNvPr>
          <p:cNvPicPr>
            <a:picLocks noChangeAspect="1"/>
          </p:cNvPicPr>
          <p:nvPr/>
        </p:nvPicPr>
        <p:blipFill>
          <a:blip r:embed="rId3"/>
          <a:stretch>
            <a:fillRect/>
          </a:stretch>
        </p:blipFill>
        <p:spPr>
          <a:xfrm>
            <a:off x="1471052" y="2295026"/>
            <a:ext cx="873871" cy="873871"/>
          </a:xfrm>
          <a:prstGeom prst="rect">
            <a:avLst/>
          </a:prstGeom>
        </p:spPr>
      </p:pic>
      <p:pic>
        <p:nvPicPr>
          <p:cNvPr id="25" name="Picture 24">
            <a:extLst>
              <a:ext uri="{FF2B5EF4-FFF2-40B4-BE49-F238E27FC236}">
                <a16:creationId xmlns:a16="http://schemas.microsoft.com/office/drawing/2014/main" id="{9725AFF1-1975-1044-90FC-B924E569629C}"/>
              </a:ext>
            </a:extLst>
          </p:cNvPr>
          <p:cNvPicPr>
            <a:picLocks noChangeAspect="1"/>
          </p:cNvPicPr>
          <p:nvPr/>
        </p:nvPicPr>
        <p:blipFill>
          <a:blip r:embed="rId3"/>
          <a:stretch>
            <a:fillRect/>
          </a:stretch>
        </p:blipFill>
        <p:spPr>
          <a:xfrm flipH="1" flipV="1">
            <a:off x="9708604" y="5219912"/>
            <a:ext cx="873871" cy="873871"/>
          </a:xfrm>
          <a:prstGeom prst="rect">
            <a:avLst/>
          </a:prstGeom>
        </p:spPr>
      </p:pic>
      <p:sp>
        <p:nvSpPr>
          <p:cNvPr id="28" name="TextBox 27">
            <a:extLst>
              <a:ext uri="{FF2B5EF4-FFF2-40B4-BE49-F238E27FC236}">
                <a16:creationId xmlns:a16="http://schemas.microsoft.com/office/drawing/2014/main" id="{C010959E-C262-364E-936E-FC5569CBFCD9}"/>
              </a:ext>
            </a:extLst>
          </p:cNvPr>
          <p:cNvSpPr txBox="1"/>
          <p:nvPr/>
        </p:nvSpPr>
        <p:spPr>
          <a:xfrm>
            <a:off x="2135062" y="3617516"/>
            <a:ext cx="8015936" cy="1200329"/>
          </a:xfrm>
          <a:prstGeom prst="rect">
            <a:avLst/>
          </a:prstGeom>
          <a:noFill/>
        </p:spPr>
        <p:txBody>
          <a:bodyPr wrap="square" rtlCol="0">
            <a:spAutoFit/>
          </a:bodyPr>
          <a:lstStyle/>
          <a:p>
            <a:pPr hangingPunct="0"/>
            <a:r>
              <a:rPr lang="en-US" sz="3600" b="1" dirty="0">
                <a:solidFill>
                  <a:srgbClr val="FFFFFF"/>
                </a:solidFill>
                <a:latin typeface="+mj-lt"/>
              </a:rPr>
              <a:t>Are you on track for the retirement you envision?</a:t>
            </a:r>
          </a:p>
        </p:txBody>
      </p:sp>
      <p:sp>
        <p:nvSpPr>
          <p:cNvPr id="11" name="TextBox 10">
            <a:extLst>
              <a:ext uri="{FF2B5EF4-FFF2-40B4-BE49-F238E27FC236}">
                <a16:creationId xmlns:a16="http://schemas.microsoft.com/office/drawing/2014/main" id="{225E0DA0-6266-D841-ABBD-DE6244825B53}"/>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1</a:t>
            </a:r>
            <a:r>
              <a:rPr lang="en-US" sz="3000" dirty="0">
                <a:solidFill>
                  <a:schemeClr val="bg1"/>
                </a:solidFill>
                <a:latin typeface="+mj-lt"/>
              </a:rPr>
              <a:t> </a:t>
            </a:r>
          </a:p>
        </p:txBody>
      </p:sp>
      <p:sp>
        <p:nvSpPr>
          <p:cNvPr id="12" name="TextBox 11">
            <a:extLst>
              <a:ext uri="{FF2B5EF4-FFF2-40B4-BE49-F238E27FC236}">
                <a16:creationId xmlns:a16="http://schemas.microsoft.com/office/drawing/2014/main" id="{46895A4A-1527-FC4C-BCFB-6946160A4366}"/>
              </a:ext>
            </a:extLst>
          </p:cNvPr>
          <p:cNvSpPr txBox="1"/>
          <p:nvPr/>
        </p:nvSpPr>
        <p:spPr>
          <a:xfrm>
            <a:off x="5629016" y="4489316"/>
            <a:ext cx="1385242"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2</a:t>
            </a:r>
            <a:r>
              <a:rPr lang="en-US" sz="3000" dirty="0">
                <a:solidFill>
                  <a:schemeClr val="bg1"/>
                </a:solidFill>
                <a:latin typeface="+mj-lt"/>
              </a:rPr>
              <a:t> </a:t>
            </a:r>
          </a:p>
        </p:txBody>
      </p:sp>
      <p:sp>
        <p:nvSpPr>
          <p:cNvPr id="13" name="TextBox 12">
            <a:extLst>
              <a:ext uri="{FF2B5EF4-FFF2-40B4-BE49-F238E27FC236}">
                <a16:creationId xmlns:a16="http://schemas.microsoft.com/office/drawing/2014/main" id="{63608507-43D5-A84C-A120-F0461E121845}"/>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3</a:t>
            </a:r>
            <a:r>
              <a:rPr lang="en-US" sz="3000" dirty="0">
                <a:solidFill>
                  <a:schemeClr val="bg1"/>
                </a:solidFill>
                <a:latin typeface="+mj-lt"/>
              </a:rPr>
              <a:t> </a:t>
            </a:r>
          </a:p>
        </p:txBody>
      </p:sp>
      <p:sp>
        <p:nvSpPr>
          <p:cNvPr id="15" name="TextBox 14">
            <a:extLst>
              <a:ext uri="{FF2B5EF4-FFF2-40B4-BE49-F238E27FC236}">
                <a16:creationId xmlns:a16="http://schemas.microsoft.com/office/drawing/2014/main" id="{D4201FC4-D2E8-1C43-980F-D3AFF219F393}"/>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4</a:t>
            </a:r>
            <a:r>
              <a:rPr lang="en-US" sz="3000" dirty="0">
                <a:solidFill>
                  <a:schemeClr val="bg1"/>
                </a:solidFill>
                <a:latin typeface="+mj-lt"/>
              </a:rPr>
              <a:t> </a:t>
            </a:r>
          </a:p>
        </p:txBody>
      </p:sp>
      <p:sp>
        <p:nvSpPr>
          <p:cNvPr id="16" name="TextBox 15">
            <a:extLst>
              <a:ext uri="{FF2B5EF4-FFF2-40B4-BE49-F238E27FC236}">
                <a16:creationId xmlns:a16="http://schemas.microsoft.com/office/drawing/2014/main" id="{DDE3696C-2C4B-FD4C-888B-F020505DBBA5}"/>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5</a:t>
            </a:r>
            <a:r>
              <a:rPr lang="en-US" sz="3000" dirty="0">
                <a:solidFill>
                  <a:schemeClr val="bg1"/>
                </a:solidFill>
                <a:latin typeface="+mj-lt"/>
              </a:rPr>
              <a:t> </a:t>
            </a:r>
          </a:p>
        </p:txBody>
      </p:sp>
      <p:sp>
        <p:nvSpPr>
          <p:cNvPr id="17" name="TextBox 16">
            <a:extLst>
              <a:ext uri="{FF2B5EF4-FFF2-40B4-BE49-F238E27FC236}">
                <a16:creationId xmlns:a16="http://schemas.microsoft.com/office/drawing/2014/main" id="{411CD4B2-50EB-5847-9272-FB1594FB6475}"/>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6</a:t>
            </a:r>
            <a:r>
              <a:rPr lang="en-US" sz="3000" dirty="0">
                <a:solidFill>
                  <a:schemeClr val="bg1"/>
                </a:solidFill>
                <a:latin typeface="+mj-lt"/>
              </a:rPr>
              <a:t> </a:t>
            </a:r>
          </a:p>
        </p:txBody>
      </p:sp>
      <p:sp>
        <p:nvSpPr>
          <p:cNvPr id="18" name="TextBox 17">
            <a:extLst>
              <a:ext uri="{FF2B5EF4-FFF2-40B4-BE49-F238E27FC236}">
                <a16:creationId xmlns:a16="http://schemas.microsoft.com/office/drawing/2014/main" id="{486A93C1-FC14-6E44-857E-8B8C6C3ACD58}"/>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7</a:t>
            </a:r>
            <a:r>
              <a:rPr lang="en-US" sz="3000" dirty="0">
                <a:solidFill>
                  <a:schemeClr val="bg1"/>
                </a:solidFill>
                <a:latin typeface="+mj-lt"/>
              </a:rPr>
              <a:t> </a:t>
            </a:r>
          </a:p>
        </p:txBody>
      </p:sp>
      <p:sp>
        <p:nvSpPr>
          <p:cNvPr id="19" name="TextBox 18">
            <a:extLst>
              <a:ext uri="{FF2B5EF4-FFF2-40B4-BE49-F238E27FC236}">
                <a16:creationId xmlns:a16="http://schemas.microsoft.com/office/drawing/2014/main" id="{47F9BAA7-2CC8-7641-A4F9-C4CB12E519EE}"/>
              </a:ext>
            </a:extLst>
          </p:cNvPr>
          <p:cNvSpPr txBox="1"/>
          <p:nvPr/>
        </p:nvSpPr>
        <p:spPr>
          <a:xfrm>
            <a:off x="5629015" y="4489316"/>
            <a:ext cx="1385243"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8</a:t>
            </a:r>
            <a:r>
              <a:rPr lang="en-US" sz="3000" dirty="0">
                <a:solidFill>
                  <a:schemeClr val="bg1"/>
                </a:solidFill>
                <a:latin typeface="+mj-lt"/>
              </a:rPr>
              <a:t> </a:t>
            </a:r>
          </a:p>
        </p:txBody>
      </p:sp>
      <p:sp>
        <p:nvSpPr>
          <p:cNvPr id="20" name="TextBox 19">
            <a:extLst>
              <a:ext uri="{FF2B5EF4-FFF2-40B4-BE49-F238E27FC236}">
                <a16:creationId xmlns:a16="http://schemas.microsoft.com/office/drawing/2014/main" id="{FAB5F014-ED1B-F542-BDAF-6EE649421F6B}"/>
              </a:ext>
            </a:extLst>
          </p:cNvPr>
          <p:cNvSpPr txBox="1"/>
          <p:nvPr/>
        </p:nvSpPr>
        <p:spPr>
          <a:xfrm>
            <a:off x="5629016" y="4489316"/>
            <a:ext cx="1385242"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9</a:t>
            </a:r>
            <a:r>
              <a:rPr lang="en-US" sz="3000" dirty="0">
                <a:solidFill>
                  <a:schemeClr val="bg1"/>
                </a:solidFill>
                <a:latin typeface="+mj-lt"/>
              </a:rPr>
              <a:t> </a:t>
            </a:r>
          </a:p>
        </p:txBody>
      </p:sp>
      <p:sp>
        <p:nvSpPr>
          <p:cNvPr id="29" name="TextBox 28">
            <a:extLst>
              <a:ext uri="{FF2B5EF4-FFF2-40B4-BE49-F238E27FC236}">
                <a16:creationId xmlns:a16="http://schemas.microsoft.com/office/drawing/2014/main" id="{B69DF458-646D-5647-8578-42405CA746C0}"/>
              </a:ext>
            </a:extLst>
          </p:cNvPr>
          <p:cNvSpPr txBox="1"/>
          <p:nvPr/>
        </p:nvSpPr>
        <p:spPr>
          <a:xfrm>
            <a:off x="6970817" y="5133628"/>
            <a:ext cx="1998096" cy="523220"/>
          </a:xfrm>
          <a:prstGeom prst="rect">
            <a:avLst/>
          </a:prstGeom>
          <a:solidFill>
            <a:srgbClr val="001871"/>
          </a:solidFill>
        </p:spPr>
        <p:txBody>
          <a:bodyPr wrap="square" rtlCol="0">
            <a:spAutoFit/>
          </a:bodyPr>
          <a:lstStyle/>
          <a:p>
            <a:pPr algn="r"/>
            <a:r>
              <a:rPr lang="en-US" sz="2800" dirty="0">
                <a:solidFill>
                  <a:srgbClr val="00A4E4"/>
                </a:solidFill>
                <a:highlight>
                  <a:srgbClr val="001871"/>
                </a:highlight>
                <a:latin typeface="+mj-lt"/>
              </a:rPr>
              <a:t>minutes.</a:t>
            </a:r>
            <a:endParaRPr lang="en-US" sz="2800" dirty="0">
              <a:highlight>
                <a:srgbClr val="001871"/>
              </a:highlight>
              <a:latin typeface="+mj-lt"/>
            </a:endParaRPr>
          </a:p>
        </p:txBody>
      </p:sp>
      <p:sp>
        <p:nvSpPr>
          <p:cNvPr id="21" name="TextBox 20">
            <a:extLst>
              <a:ext uri="{FF2B5EF4-FFF2-40B4-BE49-F238E27FC236}">
                <a16:creationId xmlns:a16="http://schemas.microsoft.com/office/drawing/2014/main" id="{92FDF383-A529-864D-8643-343C7CAB3B0E}"/>
              </a:ext>
            </a:extLst>
          </p:cNvPr>
          <p:cNvSpPr txBox="1"/>
          <p:nvPr/>
        </p:nvSpPr>
        <p:spPr>
          <a:xfrm>
            <a:off x="5582715" y="4489316"/>
            <a:ext cx="1897625" cy="1323439"/>
          </a:xfrm>
          <a:prstGeom prst="rect">
            <a:avLst/>
          </a:prstGeom>
          <a:solidFill>
            <a:srgbClr val="001871"/>
          </a:solidFill>
        </p:spPr>
        <p:txBody>
          <a:bodyPr wrap="square" rtlCol="0">
            <a:spAutoFit/>
          </a:bodyPr>
          <a:lstStyle/>
          <a:p>
            <a:pPr algn="r"/>
            <a:r>
              <a:rPr lang="en-US" sz="8000" b="1" dirty="0">
                <a:solidFill>
                  <a:srgbClr val="FFFFFF"/>
                </a:solidFill>
                <a:latin typeface="+mj-lt"/>
              </a:rPr>
              <a:t>10</a:t>
            </a:r>
            <a:r>
              <a:rPr lang="en-US" sz="3000" dirty="0">
                <a:solidFill>
                  <a:schemeClr val="bg1"/>
                </a:solidFill>
                <a:latin typeface="+mj-lt"/>
              </a:rPr>
              <a:t> </a:t>
            </a:r>
          </a:p>
        </p:txBody>
      </p:sp>
      <p:sp>
        <p:nvSpPr>
          <p:cNvPr id="27" name="Title 1">
            <a:extLst>
              <a:ext uri="{FF2B5EF4-FFF2-40B4-BE49-F238E27FC236}">
                <a16:creationId xmlns:a16="http://schemas.microsoft.com/office/drawing/2014/main" id="{1068F0B1-95D0-2C46-A758-2FFF1B4BE705}"/>
              </a:ext>
            </a:extLst>
          </p:cNvPr>
          <p:cNvSpPr txBox="1">
            <a:spLocks/>
          </p:cNvSpPr>
          <p:nvPr/>
        </p:nvSpPr>
        <p:spPr>
          <a:xfrm>
            <a:off x="2135061" y="5095346"/>
            <a:ext cx="4196291" cy="634968"/>
          </a:xfrm>
          <a:prstGeom prst="rect">
            <a:avLst/>
          </a:prstGeom>
        </p:spPr>
        <p:txBody>
          <a:bodyPr/>
          <a:lstStyle>
            <a:lvl1pPr algn="l" defTabSz="914400" rtl="0" eaLnBrk="1" latinLnBrk="0" hangingPunct="1">
              <a:lnSpc>
                <a:spcPct val="90000"/>
              </a:lnSpc>
              <a:spcBef>
                <a:spcPct val="0"/>
              </a:spcBef>
              <a:buNone/>
              <a:defRPr sz="3200" kern="1200">
                <a:solidFill>
                  <a:schemeClr val="accent3"/>
                </a:solidFill>
                <a:latin typeface="+mj-lt"/>
                <a:ea typeface="+mj-ea"/>
                <a:cs typeface="+mj-cs"/>
              </a:defRPr>
            </a:lvl1pPr>
          </a:lstStyle>
          <a:p>
            <a:pPr>
              <a:lnSpc>
                <a:spcPts val="4020"/>
              </a:lnSpc>
              <a:spcBef>
                <a:spcPts val="0"/>
              </a:spcBef>
            </a:pPr>
            <a:r>
              <a:rPr lang="en-US" sz="2800" dirty="0">
                <a:solidFill>
                  <a:srgbClr val="00A4E4"/>
                </a:solidFill>
              </a:rPr>
              <a:t>The workshop will start in</a:t>
            </a:r>
          </a:p>
        </p:txBody>
      </p:sp>
    </p:spTree>
    <p:extLst>
      <p:ext uri="{BB962C8B-B14F-4D97-AF65-F5344CB8AC3E}">
        <p14:creationId xmlns:p14="http://schemas.microsoft.com/office/powerpoint/2010/main" val="3292446485"/>
      </p:ext>
    </p:extLst>
  </p:cSld>
  <p:clrMapOvr>
    <a:masterClrMapping/>
  </p:clrMapOvr>
  <mc:AlternateContent xmlns:mc="http://schemas.openxmlformats.org/markup-compatibility/2006" xmlns:p14="http://schemas.microsoft.com/office/powerpoint/2010/main">
    <mc:Choice Requires="p14">
      <p:transition spd="slow" p14:dur="2000">
        <p:fad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xit" presetSubtype="0" fill="hold" grpId="0" nodeType="clickEffect">
                                  <p:stCondLst>
                                    <p:cond delay="58000"/>
                                  </p:stCondLst>
                                  <p:childTnLst>
                                    <p:animEffect transition="out" filter="dissolve">
                                      <p:cBhvr>
                                        <p:cTn id="6" dur="2000"/>
                                        <p:tgtEl>
                                          <p:spTgt spid="21"/>
                                        </p:tgtEl>
                                      </p:cBhvr>
                                    </p:animEffect>
                                    <p:set>
                                      <p:cBhvr>
                                        <p:cTn id="7" dur="1" fill="hold">
                                          <p:stCondLst>
                                            <p:cond delay="1999"/>
                                          </p:stCondLst>
                                        </p:cTn>
                                        <p:tgtEl>
                                          <p:spTgt spid="21"/>
                                        </p:tgtEl>
                                        <p:attrNameLst>
                                          <p:attrName>style.visibility</p:attrName>
                                        </p:attrNameLst>
                                      </p:cBhvr>
                                      <p:to>
                                        <p:strVal val="hidden"/>
                                      </p:to>
                                    </p:set>
                                  </p:childTnLst>
                                </p:cTn>
                              </p:par>
                            </p:childTnLst>
                          </p:cTn>
                        </p:par>
                        <p:par>
                          <p:cTn id="8" fill="hold">
                            <p:stCondLst>
                              <p:cond delay="60000"/>
                            </p:stCondLst>
                            <p:childTnLst>
                              <p:par>
                                <p:cTn id="9" presetID="9" presetClass="exit" presetSubtype="0" fill="hold" grpId="0" nodeType="afterEffect">
                                  <p:stCondLst>
                                    <p:cond delay="0"/>
                                  </p:stCondLst>
                                  <p:childTnLst>
                                    <p:animEffect transition="out" filter="dissolve">
                                      <p:cBhvr>
                                        <p:cTn id="10" dur="500"/>
                                        <p:tgtEl>
                                          <p:spTgt spid="29"/>
                                        </p:tgtEl>
                                      </p:cBhvr>
                                    </p:animEffect>
                                    <p:set>
                                      <p:cBhvr>
                                        <p:cTn id="11" dur="1" fill="hold">
                                          <p:stCondLst>
                                            <p:cond delay="499"/>
                                          </p:stCondLst>
                                        </p:cTn>
                                        <p:tgtEl>
                                          <p:spTgt spid="29"/>
                                        </p:tgtEl>
                                        <p:attrNameLst>
                                          <p:attrName>style.visibility</p:attrName>
                                        </p:attrNameLst>
                                      </p:cBhvr>
                                      <p:to>
                                        <p:strVal val="hidden"/>
                                      </p:to>
                                    </p:set>
                                  </p:childTnLst>
                                </p:cTn>
                              </p:par>
                            </p:childTnLst>
                          </p:cTn>
                        </p:par>
                        <p:par>
                          <p:cTn id="12" fill="hold">
                            <p:stCondLst>
                              <p:cond delay="60500"/>
                            </p:stCondLst>
                            <p:childTnLst>
                              <p:par>
                                <p:cTn id="13" presetID="9" presetClass="exit" presetSubtype="0" fill="hold" grpId="0" nodeType="afterEffect">
                                  <p:stCondLst>
                                    <p:cond delay="58000"/>
                                  </p:stCondLst>
                                  <p:childTnLst>
                                    <p:animEffect transition="out" filter="dissolve">
                                      <p:cBhvr>
                                        <p:cTn id="14" dur="2000"/>
                                        <p:tgtEl>
                                          <p:spTgt spid="20"/>
                                        </p:tgtEl>
                                      </p:cBhvr>
                                    </p:animEffect>
                                    <p:set>
                                      <p:cBhvr>
                                        <p:cTn id="15" dur="1" fill="hold">
                                          <p:stCondLst>
                                            <p:cond delay="1999"/>
                                          </p:stCondLst>
                                        </p:cTn>
                                        <p:tgtEl>
                                          <p:spTgt spid="20"/>
                                        </p:tgtEl>
                                        <p:attrNameLst>
                                          <p:attrName>style.visibility</p:attrName>
                                        </p:attrNameLst>
                                      </p:cBhvr>
                                      <p:to>
                                        <p:strVal val="hidden"/>
                                      </p:to>
                                    </p:set>
                                  </p:childTnLst>
                                </p:cTn>
                              </p:par>
                            </p:childTnLst>
                          </p:cTn>
                        </p:par>
                        <p:par>
                          <p:cTn id="16" fill="hold">
                            <p:stCondLst>
                              <p:cond delay="120500"/>
                            </p:stCondLst>
                            <p:childTnLst>
                              <p:par>
                                <p:cTn id="17" presetID="9" presetClass="exit" presetSubtype="0" fill="hold" grpId="0" nodeType="afterEffect">
                                  <p:stCondLst>
                                    <p:cond delay="58000"/>
                                  </p:stCondLst>
                                  <p:childTnLst>
                                    <p:animEffect transition="out" filter="dissolve">
                                      <p:cBhvr>
                                        <p:cTn id="18" dur="2000"/>
                                        <p:tgtEl>
                                          <p:spTgt spid="19"/>
                                        </p:tgtEl>
                                      </p:cBhvr>
                                    </p:animEffect>
                                    <p:set>
                                      <p:cBhvr>
                                        <p:cTn id="19" dur="1" fill="hold">
                                          <p:stCondLst>
                                            <p:cond delay="1999"/>
                                          </p:stCondLst>
                                        </p:cTn>
                                        <p:tgtEl>
                                          <p:spTgt spid="19"/>
                                        </p:tgtEl>
                                        <p:attrNameLst>
                                          <p:attrName>style.visibility</p:attrName>
                                        </p:attrNameLst>
                                      </p:cBhvr>
                                      <p:to>
                                        <p:strVal val="hidden"/>
                                      </p:to>
                                    </p:set>
                                  </p:childTnLst>
                                </p:cTn>
                              </p:par>
                            </p:childTnLst>
                          </p:cTn>
                        </p:par>
                        <p:par>
                          <p:cTn id="20" fill="hold">
                            <p:stCondLst>
                              <p:cond delay="180500"/>
                            </p:stCondLst>
                            <p:childTnLst>
                              <p:par>
                                <p:cTn id="21" presetID="9" presetClass="exit" presetSubtype="0" fill="hold" grpId="0" nodeType="afterEffect">
                                  <p:stCondLst>
                                    <p:cond delay="58000"/>
                                  </p:stCondLst>
                                  <p:childTnLst>
                                    <p:animEffect transition="out" filter="dissolve">
                                      <p:cBhvr>
                                        <p:cTn id="22" dur="2000"/>
                                        <p:tgtEl>
                                          <p:spTgt spid="18"/>
                                        </p:tgtEl>
                                      </p:cBhvr>
                                    </p:animEffect>
                                    <p:set>
                                      <p:cBhvr>
                                        <p:cTn id="23" dur="1" fill="hold">
                                          <p:stCondLst>
                                            <p:cond delay="1999"/>
                                          </p:stCondLst>
                                        </p:cTn>
                                        <p:tgtEl>
                                          <p:spTgt spid="18"/>
                                        </p:tgtEl>
                                        <p:attrNameLst>
                                          <p:attrName>style.visibility</p:attrName>
                                        </p:attrNameLst>
                                      </p:cBhvr>
                                      <p:to>
                                        <p:strVal val="hidden"/>
                                      </p:to>
                                    </p:set>
                                  </p:childTnLst>
                                </p:cTn>
                              </p:par>
                            </p:childTnLst>
                          </p:cTn>
                        </p:par>
                        <p:par>
                          <p:cTn id="24" fill="hold">
                            <p:stCondLst>
                              <p:cond delay="240500"/>
                            </p:stCondLst>
                            <p:childTnLst>
                              <p:par>
                                <p:cTn id="25" presetID="9" presetClass="exit" presetSubtype="0" fill="hold" grpId="0" nodeType="afterEffect">
                                  <p:stCondLst>
                                    <p:cond delay="58000"/>
                                  </p:stCondLst>
                                  <p:childTnLst>
                                    <p:animEffect transition="out" filter="dissolve">
                                      <p:cBhvr>
                                        <p:cTn id="26" dur="2000"/>
                                        <p:tgtEl>
                                          <p:spTgt spid="17"/>
                                        </p:tgtEl>
                                      </p:cBhvr>
                                    </p:animEffect>
                                    <p:set>
                                      <p:cBhvr>
                                        <p:cTn id="27" dur="1" fill="hold">
                                          <p:stCondLst>
                                            <p:cond delay="1999"/>
                                          </p:stCondLst>
                                        </p:cTn>
                                        <p:tgtEl>
                                          <p:spTgt spid="17"/>
                                        </p:tgtEl>
                                        <p:attrNameLst>
                                          <p:attrName>style.visibility</p:attrName>
                                        </p:attrNameLst>
                                      </p:cBhvr>
                                      <p:to>
                                        <p:strVal val="hidden"/>
                                      </p:to>
                                    </p:set>
                                  </p:childTnLst>
                                </p:cTn>
                              </p:par>
                            </p:childTnLst>
                          </p:cTn>
                        </p:par>
                        <p:par>
                          <p:cTn id="28" fill="hold">
                            <p:stCondLst>
                              <p:cond delay="300500"/>
                            </p:stCondLst>
                            <p:childTnLst>
                              <p:par>
                                <p:cTn id="29" presetID="9" presetClass="exit" presetSubtype="0" fill="hold" grpId="0" nodeType="afterEffect">
                                  <p:stCondLst>
                                    <p:cond delay="58000"/>
                                  </p:stCondLst>
                                  <p:childTnLst>
                                    <p:animEffect transition="out" filter="dissolve">
                                      <p:cBhvr>
                                        <p:cTn id="30" dur="2000"/>
                                        <p:tgtEl>
                                          <p:spTgt spid="16"/>
                                        </p:tgtEl>
                                      </p:cBhvr>
                                    </p:animEffect>
                                    <p:set>
                                      <p:cBhvr>
                                        <p:cTn id="31" dur="1" fill="hold">
                                          <p:stCondLst>
                                            <p:cond delay="1999"/>
                                          </p:stCondLst>
                                        </p:cTn>
                                        <p:tgtEl>
                                          <p:spTgt spid="16"/>
                                        </p:tgtEl>
                                        <p:attrNameLst>
                                          <p:attrName>style.visibility</p:attrName>
                                        </p:attrNameLst>
                                      </p:cBhvr>
                                      <p:to>
                                        <p:strVal val="hidden"/>
                                      </p:to>
                                    </p:set>
                                  </p:childTnLst>
                                </p:cTn>
                              </p:par>
                            </p:childTnLst>
                          </p:cTn>
                        </p:par>
                        <p:par>
                          <p:cTn id="32" fill="hold">
                            <p:stCondLst>
                              <p:cond delay="360500"/>
                            </p:stCondLst>
                            <p:childTnLst>
                              <p:par>
                                <p:cTn id="33" presetID="9" presetClass="exit" presetSubtype="0" fill="hold" grpId="0" nodeType="afterEffect">
                                  <p:stCondLst>
                                    <p:cond delay="58000"/>
                                  </p:stCondLst>
                                  <p:childTnLst>
                                    <p:animEffect transition="out" filter="dissolve">
                                      <p:cBhvr>
                                        <p:cTn id="34" dur="2000"/>
                                        <p:tgtEl>
                                          <p:spTgt spid="15"/>
                                        </p:tgtEl>
                                      </p:cBhvr>
                                    </p:animEffect>
                                    <p:set>
                                      <p:cBhvr>
                                        <p:cTn id="35" dur="1" fill="hold">
                                          <p:stCondLst>
                                            <p:cond delay="1999"/>
                                          </p:stCondLst>
                                        </p:cTn>
                                        <p:tgtEl>
                                          <p:spTgt spid="15"/>
                                        </p:tgtEl>
                                        <p:attrNameLst>
                                          <p:attrName>style.visibility</p:attrName>
                                        </p:attrNameLst>
                                      </p:cBhvr>
                                      <p:to>
                                        <p:strVal val="hidden"/>
                                      </p:to>
                                    </p:set>
                                  </p:childTnLst>
                                </p:cTn>
                              </p:par>
                            </p:childTnLst>
                          </p:cTn>
                        </p:par>
                        <p:par>
                          <p:cTn id="36" fill="hold">
                            <p:stCondLst>
                              <p:cond delay="420500"/>
                            </p:stCondLst>
                            <p:childTnLst>
                              <p:par>
                                <p:cTn id="37" presetID="9" presetClass="exit" presetSubtype="0" fill="hold" grpId="0" nodeType="afterEffect">
                                  <p:stCondLst>
                                    <p:cond delay="58000"/>
                                  </p:stCondLst>
                                  <p:childTnLst>
                                    <p:animEffect transition="out" filter="dissolve">
                                      <p:cBhvr>
                                        <p:cTn id="38" dur="2000"/>
                                        <p:tgtEl>
                                          <p:spTgt spid="13"/>
                                        </p:tgtEl>
                                      </p:cBhvr>
                                    </p:animEffect>
                                    <p:set>
                                      <p:cBhvr>
                                        <p:cTn id="39" dur="1" fill="hold">
                                          <p:stCondLst>
                                            <p:cond delay="1999"/>
                                          </p:stCondLst>
                                        </p:cTn>
                                        <p:tgtEl>
                                          <p:spTgt spid="13"/>
                                        </p:tgtEl>
                                        <p:attrNameLst>
                                          <p:attrName>style.visibility</p:attrName>
                                        </p:attrNameLst>
                                      </p:cBhvr>
                                      <p:to>
                                        <p:strVal val="hidden"/>
                                      </p:to>
                                    </p:set>
                                  </p:childTnLst>
                                </p:cTn>
                              </p:par>
                            </p:childTnLst>
                          </p:cTn>
                        </p:par>
                        <p:par>
                          <p:cTn id="40" fill="hold">
                            <p:stCondLst>
                              <p:cond delay="480500"/>
                            </p:stCondLst>
                            <p:childTnLst>
                              <p:par>
                                <p:cTn id="41" presetID="9" presetClass="exit" presetSubtype="0" fill="hold" grpId="0" nodeType="afterEffect">
                                  <p:stCondLst>
                                    <p:cond delay="58000"/>
                                  </p:stCondLst>
                                  <p:childTnLst>
                                    <p:animEffect transition="out" filter="dissolve">
                                      <p:cBhvr>
                                        <p:cTn id="42" dur="2000"/>
                                        <p:tgtEl>
                                          <p:spTgt spid="12"/>
                                        </p:tgtEl>
                                      </p:cBhvr>
                                    </p:animEffect>
                                    <p:set>
                                      <p:cBhvr>
                                        <p:cTn id="43" dur="1" fill="hold">
                                          <p:stCondLst>
                                            <p:cond delay="1999"/>
                                          </p:stCondLst>
                                        </p:cTn>
                                        <p:tgtEl>
                                          <p:spTgt spid="12"/>
                                        </p:tgtEl>
                                        <p:attrNameLst>
                                          <p:attrName>style.visibility</p:attrName>
                                        </p:attrNameLst>
                                      </p:cBhvr>
                                      <p:to>
                                        <p:strVal val="hidden"/>
                                      </p:to>
                                    </p:set>
                                  </p:childTnLst>
                                </p:cTn>
                              </p:par>
                            </p:childTnLst>
                          </p:cTn>
                        </p:par>
                        <p:par>
                          <p:cTn id="44" fill="hold">
                            <p:stCondLst>
                              <p:cond delay="540500"/>
                            </p:stCondLst>
                            <p:childTnLst>
                              <p:par>
                                <p:cTn id="45" presetID="9" presetClass="exit" presetSubtype="0" fill="hold" grpId="0" nodeType="afterEffect">
                                  <p:stCondLst>
                                    <p:cond delay="0"/>
                                  </p:stCondLst>
                                  <p:childTnLst>
                                    <p:animEffect transition="out" filter="dissolve">
                                      <p:cBhvr>
                                        <p:cTn id="46" dur="2000"/>
                                        <p:tgtEl>
                                          <p:spTgt spid="23"/>
                                        </p:tgtEl>
                                      </p:cBhvr>
                                    </p:animEffect>
                                    <p:set>
                                      <p:cBhvr>
                                        <p:cTn id="47" dur="1" fill="hold">
                                          <p:stCondLst>
                                            <p:cond delay="1999"/>
                                          </p:stCondLst>
                                        </p:cTn>
                                        <p:tgtEl>
                                          <p:spTgt spid="23"/>
                                        </p:tgtEl>
                                        <p:attrNameLst>
                                          <p:attrName>style.visibility</p:attrName>
                                        </p:attrNameLst>
                                      </p:cBhvr>
                                      <p:to>
                                        <p:strVal val="hidden"/>
                                      </p:to>
                                    </p:set>
                                  </p:childTnLst>
                                </p:cTn>
                              </p:par>
                            </p:childTnLst>
                          </p:cTn>
                        </p:par>
                        <p:par>
                          <p:cTn id="48" fill="hold">
                            <p:stCondLst>
                              <p:cond delay="542500"/>
                            </p:stCondLst>
                            <p:childTnLst>
                              <p:par>
                                <p:cTn id="49" presetID="9" presetClass="exit" presetSubtype="0" fill="hold" grpId="0" nodeType="afterEffect">
                                  <p:stCondLst>
                                    <p:cond delay="58000"/>
                                  </p:stCondLst>
                                  <p:childTnLst>
                                    <p:animEffect transition="out" filter="dissolve">
                                      <p:cBhvr>
                                        <p:cTn id="50" dur="2000"/>
                                        <p:tgtEl>
                                          <p:spTgt spid="11"/>
                                        </p:tgtEl>
                                      </p:cBhvr>
                                    </p:animEffect>
                                    <p:set>
                                      <p:cBhvr>
                                        <p:cTn id="51" dur="1" fill="hold">
                                          <p:stCondLst>
                                            <p:cond delay="1999"/>
                                          </p:stCondLst>
                                        </p:cTn>
                                        <p:tgtEl>
                                          <p:spTgt spid="11"/>
                                        </p:tgtEl>
                                        <p:attrNameLst>
                                          <p:attrName>style.visibility</p:attrName>
                                        </p:attrNameLst>
                                      </p:cBhvr>
                                      <p:to>
                                        <p:strVal val="hidden"/>
                                      </p:to>
                                    </p:set>
                                  </p:childTnLst>
                                </p:cTn>
                              </p:par>
                            </p:childTnLst>
                          </p:cTn>
                        </p:par>
                        <p:par>
                          <p:cTn id="52" fill="hold">
                            <p:stCondLst>
                              <p:cond delay="602500"/>
                            </p:stCondLst>
                            <p:childTnLst>
                              <p:par>
                                <p:cTn id="53" presetID="9" presetClass="exit" presetSubtype="0" fill="hold" grpId="0" nodeType="afterEffect">
                                  <p:stCondLst>
                                    <p:cond delay="0"/>
                                  </p:stCondLst>
                                  <p:childTnLst>
                                    <p:animEffect transition="out" filter="dissolve">
                                      <p:cBhvr>
                                        <p:cTn id="54" dur="500"/>
                                        <p:tgtEl>
                                          <p:spTgt spid="22"/>
                                        </p:tgtEl>
                                      </p:cBhvr>
                                    </p:animEffect>
                                    <p:set>
                                      <p:cBhvr>
                                        <p:cTn id="55" dur="1" fill="hold">
                                          <p:stCondLst>
                                            <p:cond delay="499"/>
                                          </p:stCondLst>
                                        </p:cTn>
                                        <p:tgtEl>
                                          <p:spTgt spid="22"/>
                                        </p:tgtEl>
                                        <p:attrNameLst>
                                          <p:attrName>style.visibility</p:attrName>
                                        </p:attrNameLst>
                                      </p:cBhvr>
                                      <p:to>
                                        <p:strVal val="hidden"/>
                                      </p:to>
                                    </p:set>
                                  </p:childTnLst>
                                </p:cTn>
                              </p:par>
                              <p:par>
                                <p:cTn id="56" presetID="9" presetClass="exit" presetSubtype="0" fill="hold" grpId="0" nodeType="withEffect">
                                  <p:stCondLst>
                                    <p:cond delay="0"/>
                                  </p:stCondLst>
                                  <p:childTnLst>
                                    <p:animEffect transition="out" filter="dissolve">
                                      <p:cBhvr>
                                        <p:cTn id="57" dur="500"/>
                                        <p:tgtEl>
                                          <p:spTgt spid="10"/>
                                        </p:tgtEl>
                                      </p:cBhvr>
                                    </p:animEffect>
                                    <p:set>
                                      <p:cBhvr>
                                        <p:cTn id="58" dur="1" fill="hold">
                                          <p:stCondLst>
                                            <p:cond delay="499"/>
                                          </p:stCondLst>
                                        </p:cTn>
                                        <p:tgtEl>
                                          <p:spTgt spid="10"/>
                                        </p:tgtEl>
                                        <p:attrNameLst>
                                          <p:attrName>style.visibility</p:attrName>
                                        </p:attrNameLst>
                                      </p:cBhvr>
                                      <p:to>
                                        <p:strVal val="hidden"/>
                                      </p:to>
                                    </p:set>
                                  </p:childTnLst>
                                </p:cTn>
                              </p:par>
                              <p:par>
                                <p:cTn id="59" presetID="9" presetClass="exit" presetSubtype="0" fill="hold" grpId="0" nodeType="withEffect">
                                  <p:stCondLst>
                                    <p:cond delay="0"/>
                                  </p:stCondLst>
                                  <p:childTnLst>
                                    <p:animEffect transition="out" filter="dissolve">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42" presetClass="path" presetSubtype="0" accel="50000" decel="50000" fill="hold" nodeType="withEffect">
                                  <p:stCondLst>
                                    <p:cond delay="0"/>
                                  </p:stCondLst>
                                  <p:childTnLst>
                                    <p:animMotion origin="layout" path="M -4.16667E-7 3.7037E-7 L 0.00026 0.11366 " pathEditMode="relative" rAng="0" ptsTypes="AA">
                                      <p:cBhvr>
                                        <p:cTn id="63" dur="3000" fill="hold"/>
                                        <p:tgtEl>
                                          <p:spTgt spid="24"/>
                                        </p:tgtEl>
                                        <p:attrNameLst>
                                          <p:attrName>ppt_x</p:attrName>
                                          <p:attrName>ppt_y</p:attrName>
                                        </p:attrNameLst>
                                      </p:cBhvr>
                                      <p:rCtr x="13" y="5671"/>
                                    </p:animMotion>
                                  </p:childTnLst>
                                </p:cTn>
                              </p:par>
                              <p:par>
                                <p:cTn id="64" presetID="64" presetClass="path" presetSubtype="0" accel="50000" decel="50000" fill="hold" nodeType="withEffect">
                                  <p:stCondLst>
                                    <p:cond delay="0"/>
                                  </p:stCondLst>
                                  <p:childTnLst>
                                    <p:animMotion origin="layout" path="M -1.45833E-6 1.48148E-6 L 0.00039 -0.12222 " pathEditMode="relative" rAng="0" ptsTypes="AA">
                                      <p:cBhvr>
                                        <p:cTn id="65" dur="3000" fill="hold"/>
                                        <p:tgtEl>
                                          <p:spTgt spid="25"/>
                                        </p:tgtEl>
                                        <p:attrNameLst>
                                          <p:attrName>ppt_x</p:attrName>
                                          <p:attrName>ppt_y</p:attrName>
                                        </p:attrNameLst>
                                      </p:cBhvr>
                                      <p:rCtr x="13" y="-611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0" grpId="0"/>
      <p:bldP spid="11" grpId="0" animBg="1"/>
      <p:bldP spid="12" grpId="0" animBg="1"/>
      <p:bldP spid="13" grpId="0" animBg="1"/>
      <p:bldP spid="15" grpId="0" animBg="1"/>
      <p:bldP spid="16" grpId="0" animBg="1"/>
      <p:bldP spid="17" grpId="0" animBg="1"/>
      <p:bldP spid="18" grpId="0" animBg="1"/>
      <p:bldP spid="19" grpId="0" animBg="1"/>
      <p:bldP spid="20" grpId="0" animBg="1"/>
      <p:bldP spid="29" grpId="0" animBg="1"/>
      <p:bldP spid="21" grpId="0" animBg="1"/>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85C058-6897-D84D-879F-B974050F684D}"/>
              </a:ext>
            </a:extLst>
          </p:cNvPr>
          <p:cNvSpPr>
            <a:spLocks noGrp="1"/>
          </p:cNvSpPr>
          <p:nvPr>
            <p:ph type="title"/>
          </p:nvPr>
        </p:nvSpPr>
        <p:spPr/>
        <p:txBody>
          <a:bodyPr/>
          <a:lstStyle/>
          <a:p>
            <a:r>
              <a:rPr lang="en-US" dirty="0"/>
              <a:t>Longer life expectancy</a:t>
            </a:r>
          </a:p>
        </p:txBody>
      </p:sp>
      <p:sp>
        <p:nvSpPr>
          <p:cNvPr id="3" name="Content Placeholder 2">
            <a:extLst>
              <a:ext uri="{FF2B5EF4-FFF2-40B4-BE49-F238E27FC236}">
                <a16:creationId xmlns:a16="http://schemas.microsoft.com/office/drawing/2014/main" id="{0DA89EA3-5EAD-DA47-81AE-1E17A8208446}"/>
              </a:ext>
            </a:extLst>
          </p:cNvPr>
          <p:cNvSpPr>
            <a:spLocks noGrp="1"/>
          </p:cNvSpPr>
          <p:nvPr>
            <p:ph idx="1"/>
          </p:nvPr>
        </p:nvSpPr>
        <p:spPr>
          <a:xfrm>
            <a:off x="838200" y="2055223"/>
            <a:ext cx="10287000" cy="947057"/>
          </a:xfrm>
        </p:spPr>
        <p:txBody>
          <a:bodyPr/>
          <a:lstStyle/>
          <a:p>
            <a:r>
              <a:rPr lang="en-US" dirty="0"/>
              <a:t>You could live to be 100…</a:t>
            </a:r>
            <a:r>
              <a:rPr lang="en-US" dirty="0">
                <a:solidFill>
                  <a:schemeClr val="bg1"/>
                </a:solidFill>
              </a:rPr>
              <a:t>or beyond!</a:t>
            </a:r>
          </a:p>
          <a:p>
            <a:endParaRPr lang="en-US" dirty="0"/>
          </a:p>
        </p:txBody>
      </p:sp>
      <p:sp>
        <p:nvSpPr>
          <p:cNvPr id="4" name="Slide Number Placeholder 3">
            <a:extLst>
              <a:ext uri="{FF2B5EF4-FFF2-40B4-BE49-F238E27FC236}">
                <a16:creationId xmlns:a16="http://schemas.microsoft.com/office/drawing/2014/main" id="{3F4FAD48-D3E3-644F-8422-DE53C42C1FCF}"/>
              </a:ext>
            </a:extLst>
          </p:cNvPr>
          <p:cNvSpPr>
            <a:spLocks noGrp="1"/>
          </p:cNvSpPr>
          <p:nvPr>
            <p:ph type="sldNum" sz="quarter" idx="4"/>
          </p:nvPr>
        </p:nvSpPr>
        <p:spPr/>
        <p:txBody>
          <a:bodyPr/>
          <a:lstStyle/>
          <a:p>
            <a:fld id="{FCA986F9-F165-2F42-8D29-0DAFF18616A6}" type="slidenum">
              <a:rPr lang="en-US" smtClean="0"/>
              <a:pPr/>
              <a:t>10</a:t>
            </a:fld>
            <a:endParaRPr lang="en-US" dirty="0"/>
          </a:p>
        </p:txBody>
      </p:sp>
      <p:sp>
        <p:nvSpPr>
          <p:cNvPr id="15" name="TextBox 14">
            <a:extLst>
              <a:ext uri="{FF2B5EF4-FFF2-40B4-BE49-F238E27FC236}">
                <a16:creationId xmlns:a16="http://schemas.microsoft.com/office/drawing/2014/main" id="{EFE43211-9858-B14A-A3C2-A7ED834BEF13}"/>
              </a:ext>
            </a:extLst>
          </p:cNvPr>
          <p:cNvSpPr txBox="1"/>
          <p:nvPr/>
        </p:nvSpPr>
        <p:spPr>
          <a:xfrm>
            <a:off x="2353708" y="4383193"/>
            <a:ext cx="2233682" cy="1292662"/>
          </a:xfrm>
          <a:prstGeom prst="rect">
            <a:avLst/>
          </a:prstGeom>
          <a:noFill/>
        </p:spPr>
        <p:txBody>
          <a:bodyPr wrap="square" rtlCol="0">
            <a:spAutoFit/>
          </a:bodyPr>
          <a:lstStyle/>
          <a:p>
            <a:pPr algn="ctr"/>
            <a:r>
              <a:rPr lang="en-US" sz="1400" dirty="0"/>
              <a:t>Average life </a:t>
            </a:r>
          </a:p>
          <a:p>
            <a:pPr algn="ctr"/>
            <a:r>
              <a:rPr lang="en-US" sz="1400" dirty="0"/>
              <a:t>expectancy:</a:t>
            </a:r>
            <a:br>
              <a:rPr lang="en-US" sz="1400" dirty="0"/>
            </a:br>
            <a:endParaRPr lang="en-US" sz="1400" dirty="0"/>
          </a:p>
          <a:p>
            <a:pPr algn="ctr"/>
            <a:r>
              <a:rPr lang="en-US" dirty="0"/>
              <a:t>Men – 84</a:t>
            </a:r>
          </a:p>
          <a:p>
            <a:pPr algn="ctr"/>
            <a:r>
              <a:rPr lang="en-US" dirty="0"/>
              <a:t>Women</a:t>
            </a:r>
            <a:r>
              <a:rPr lang="en-US" baseline="30000" dirty="0"/>
              <a:t>1</a:t>
            </a:r>
            <a:r>
              <a:rPr lang="en-US" dirty="0"/>
              <a:t> – 86.5</a:t>
            </a:r>
          </a:p>
        </p:txBody>
      </p:sp>
      <p:sp>
        <p:nvSpPr>
          <p:cNvPr id="16" name="TextBox 15">
            <a:extLst>
              <a:ext uri="{FF2B5EF4-FFF2-40B4-BE49-F238E27FC236}">
                <a16:creationId xmlns:a16="http://schemas.microsoft.com/office/drawing/2014/main" id="{8EE2EE61-1064-1841-B528-CED406380247}"/>
              </a:ext>
            </a:extLst>
          </p:cNvPr>
          <p:cNvSpPr txBox="1"/>
          <p:nvPr/>
        </p:nvSpPr>
        <p:spPr>
          <a:xfrm>
            <a:off x="4931042" y="4383193"/>
            <a:ext cx="2233682" cy="1107996"/>
          </a:xfrm>
          <a:prstGeom prst="rect">
            <a:avLst/>
          </a:prstGeom>
          <a:noFill/>
        </p:spPr>
        <p:txBody>
          <a:bodyPr wrap="square" rtlCol="0">
            <a:spAutoFit/>
          </a:bodyPr>
          <a:lstStyle/>
          <a:p>
            <a:pPr algn="ctr"/>
            <a:r>
              <a:rPr lang="en-US" sz="1400" dirty="0"/>
              <a:t>Pre-retirement income needed in retirement:</a:t>
            </a:r>
            <a:br>
              <a:rPr lang="en-US" sz="1400" dirty="0"/>
            </a:br>
            <a:endParaRPr lang="en-US" sz="1400" dirty="0"/>
          </a:p>
          <a:p>
            <a:pPr algn="ctr"/>
            <a:r>
              <a:rPr lang="en-US" sz="2400" dirty="0"/>
              <a:t>80</a:t>
            </a:r>
            <a:r>
              <a:rPr lang="en-US" sz="2000" dirty="0"/>
              <a:t>%</a:t>
            </a:r>
            <a:r>
              <a:rPr lang="en-US" sz="2000" baseline="30000" dirty="0"/>
              <a:t>2</a:t>
            </a:r>
          </a:p>
        </p:txBody>
      </p:sp>
      <p:sp>
        <p:nvSpPr>
          <p:cNvPr id="17" name="TextBox 16">
            <a:extLst>
              <a:ext uri="{FF2B5EF4-FFF2-40B4-BE49-F238E27FC236}">
                <a16:creationId xmlns:a16="http://schemas.microsoft.com/office/drawing/2014/main" id="{BBEAFA53-6EAD-2A42-8CA4-B460956B9BBF}"/>
              </a:ext>
            </a:extLst>
          </p:cNvPr>
          <p:cNvSpPr txBox="1"/>
          <p:nvPr/>
        </p:nvSpPr>
        <p:spPr>
          <a:xfrm>
            <a:off x="7654395" y="4383193"/>
            <a:ext cx="2233682" cy="1107996"/>
          </a:xfrm>
          <a:prstGeom prst="rect">
            <a:avLst/>
          </a:prstGeom>
          <a:noFill/>
        </p:spPr>
        <p:txBody>
          <a:bodyPr wrap="square" rtlCol="0">
            <a:spAutoFit/>
          </a:bodyPr>
          <a:lstStyle/>
          <a:p>
            <a:pPr algn="ctr"/>
            <a:r>
              <a:rPr lang="en-US" sz="1400" dirty="0"/>
              <a:t>Average annual rise in inflation since 1925:</a:t>
            </a:r>
            <a:br>
              <a:rPr lang="en-US" sz="1400" dirty="0"/>
            </a:br>
            <a:endParaRPr lang="en-US" sz="1400" dirty="0"/>
          </a:p>
          <a:p>
            <a:pPr algn="ctr"/>
            <a:r>
              <a:rPr lang="en-US" sz="2400" dirty="0"/>
              <a:t>3</a:t>
            </a:r>
            <a:r>
              <a:rPr lang="en-US" sz="2000" dirty="0"/>
              <a:t>%</a:t>
            </a:r>
            <a:r>
              <a:rPr lang="en-US" sz="2000" baseline="30000" dirty="0"/>
              <a:t>3</a:t>
            </a:r>
          </a:p>
        </p:txBody>
      </p:sp>
      <p:pic>
        <p:nvPicPr>
          <p:cNvPr id="18" name="Graphic 17">
            <a:extLst>
              <a:ext uri="{FF2B5EF4-FFF2-40B4-BE49-F238E27FC236}">
                <a16:creationId xmlns:a16="http://schemas.microsoft.com/office/drawing/2014/main" id="{E504AA5D-6CD7-264F-BC58-337494C2AC3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18012" y="3255068"/>
            <a:ext cx="1259741" cy="904885"/>
          </a:xfrm>
          <a:prstGeom prst="rect">
            <a:avLst/>
          </a:prstGeom>
        </p:spPr>
      </p:pic>
      <p:pic>
        <p:nvPicPr>
          <p:cNvPr id="19" name="Graphic 18">
            <a:extLst>
              <a:ext uri="{FF2B5EF4-FFF2-40B4-BE49-F238E27FC236}">
                <a16:creationId xmlns:a16="http://schemas.microsoft.com/office/drawing/2014/main" id="{E654DD86-9CA4-5B43-B2B9-6B56DF09D83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946547" y="3278726"/>
            <a:ext cx="1040914" cy="875313"/>
          </a:xfrm>
          <a:prstGeom prst="rect">
            <a:avLst/>
          </a:prstGeom>
        </p:spPr>
      </p:pic>
      <p:pic>
        <p:nvPicPr>
          <p:cNvPr id="20" name="Graphic 19">
            <a:extLst>
              <a:ext uri="{FF2B5EF4-FFF2-40B4-BE49-F238E27FC236}">
                <a16:creationId xmlns:a16="http://schemas.microsoft.com/office/drawing/2014/main" id="{1971ED0F-4FA8-3045-896A-30DDCA9018E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233037" y="2971184"/>
            <a:ext cx="1076398" cy="1182855"/>
          </a:xfrm>
          <a:prstGeom prst="rect">
            <a:avLst/>
          </a:prstGeom>
        </p:spPr>
      </p:pic>
      <p:sp>
        <p:nvSpPr>
          <p:cNvPr id="11" name="TextBox 5">
            <a:extLst>
              <a:ext uri="{FF2B5EF4-FFF2-40B4-BE49-F238E27FC236}">
                <a16:creationId xmlns:a16="http://schemas.microsoft.com/office/drawing/2014/main" id="{EB031A50-B310-4846-B567-98092C2C1554}"/>
              </a:ext>
            </a:extLst>
          </p:cNvPr>
          <p:cNvSpPr txBox="1">
            <a:spLocks noChangeArrowheads="1"/>
          </p:cNvSpPr>
          <p:nvPr/>
        </p:nvSpPr>
        <p:spPr bwMode="auto">
          <a:xfrm>
            <a:off x="850672" y="6075042"/>
            <a:ext cx="6945375"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dirty="0">
                <a:solidFill>
                  <a:schemeClr val="accent1">
                    <a:lumMod val="50000"/>
                  </a:schemeClr>
                </a:solidFill>
              </a:rPr>
              <a:t>Sources: </a:t>
            </a:r>
            <a:br>
              <a:rPr lang="en-US" altLang="en-US" sz="900" b="0" dirty="0">
                <a:solidFill>
                  <a:schemeClr val="accent1">
                    <a:lumMod val="50000"/>
                  </a:schemeClr>
                </a:solidFill>
              </a:rPr>
            </a:br>
            <a:r>
              <a:rPr lang="en-US" altLang="en-US" sz="900" b="0" baseline="30000" dirty="0">
                <a:solidFill>
                  <a:schemeClr val="accent1">
                    <a:lumMod val="50000"/>
                  </a:schemeClr>
                </a:solidFill>
              </a:rPr>
              <a:t>1</a:t>
            </a:r>
            <a:r>
              <a:rPr lang="en-US" altLang="en-US" sz="900" b="0" dirty="0">
                <a:solidFill>
                  <a:schemeClr val="accent1">
                    <a:lumMod val="50000"/>
                  </a:schemeClr>
                </a:solidFill>
              </a:rPr>
              <a:t> Benefits Planner: Life Expectancy. </a:t>
            </a:r>
            <a:r>
              <a:rPr lang="en-US" altLang="en-US" sz="900" b="0" dirty="0" err="1">
                <a:solidFill>
                  <a:schemeClr val="accent1">
                    <a:lumMod val="50000"/>
                  </a:schemeClr>
                </a:solidFill>
              </a:rPr>
              <a:t>SocialSecurity.gov</a:t>
            </a:r>
            <a:r>
              <a:rPr lang="en-US" altLang="en-US" sz="900" b="0" dirty="0">
                <a:solidFill>
                  <a:schemeClr val="accent1">
                    <a:lumMod val="50000"/>
                  </a:schemeClr>
                </a:solidFill>
              </a:rPr>
              <a:t>. </a:t>
            </a:r>
            <a:br>
              <a:rPr lang="en-US" altLang="en-US" sz="900" b="0" dirty="0">
                <a:solidFill>
                  <a:schemeClr val="accent1">
                    <a:lumMod val="50000"/>
                  </a:schemeClr>
                </a:solidFill>
              </a:rPr>
            </a:br>
            <a:r>
              <a:rPr lang="en-US" altLang="en-US" sz="900" b="0" baseline="30000" dirty="0">
                <a:solidFill>
                  <a:schemeClr val="accent1">
                    <a:lumMod val="50000"/>
                  </a:schemeClr>
                </a:solidFill>
              </a:rPr>
              <a:t>2</a:t>
            </a:r>
            <a:r>
              <a:rPr lang="en-US" altLang="en-US" sz="900" b="0" dirty="0">
                <a:solidFill>
                  <a:schemeClr val="accent1">
                    <a:lumMod val="50000"/>
                  </a:schemeClr>
                </a:solidFill>
              </a:rPr>
              <a:t> How Much Income Will You Actually Need in Retirement? </a:t>
            </a:r>
            <a:r>
              <a:rPr lang="en-US" altLang="en-US" sz="900" b="0" dirty="0" err="1">
                <a:solidFill>
                  <a:schemeClr val="accent1">
                    <a:lumMod val="50000"/>
                  </a:schemeClr>
                </a:solidFill>
              </a:rPr>
              <a:t>CNNMoney.com</a:t>
            </a:r>
            <a:r>
              <a:rPr lang="en-US" altLang="en-US" sz="900" b="0" dirty="0">
                <a:solidFill>
                  <a:schemeClr val="accent1">
                    <a:lumMod val="50000"/>
                  </a:schemeClr>
                </a:solidFill>
              </a:rPr>
              <a:t>. November 29, 2017.  </a:t>
            </a:r>
            <a:br>
              <a:rPr lang="en-US" altLang="en-US" sz="900" b="0" dirty="0">
                <a:solidFill>
                  <a:schemeClr val="accent1">
                    <a:lumMod val="50000"/>
                  </a:schemeClr>
                </a:solidFill>
              </a:rPr>
            </a:br>
            <a:r>
              <a:rPr lang="en-US" altLang="en-US" sz="900" b="0" baseline="30000" dirty="0">
                <a:solidFill>
                  <a:schemeClr val="accent1">
                    <a:lumMod val="50000"/>
                  </a:schemeClr>
                </a:solidFill>
              </a:rPr>
              <a:t>3</a:t>
            </a:r>
            <a:r>
              <a:rPr lang="en-US" altLang="en-US" sz="900" b="0" dirty="0">
                <a:solidFill>
                  <a:schemeClr val="accent1">
                    <a:lumMod val="50000"/>
                  </a:schemeClr>
                </a:solidFill>
              </a:rPr>
              <a:t> Consumer Price Index Data from 1913 to 2016. Bureau of Labor Statistics, Consumer Price Index. November 17, 2016. </a:t>
            </a:r>
          </a:p>
        </p:txBody>
      </p:sp>
    </p:spTree>
    <p:extLst>
      <p:ext uri="{BB962C8B-B14F-4D97-AF65-F5344CB8AC3E}">
        <p14:creationId xmlns:p14="http://schemas.microsoft.com/office/powerpoint/2010/main" val="3308951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4095-5C62-A140-AF21-DE4D6E85792F}"/>
              </a:ext>
            </a:extLst>
          </p:cNvPr>
          <p:cNvSpPr>
            <a:spLocks noGrp="1"/>
          </p:cNvSpPr>
          <p:nvPr>
            <p:ph type="title"/>
          </p:nvPr>
        </p:nvSpPr>
        <p:spPr>
          <a:xfrm>
            <a:off x="2146300" y="1788924"/>
            <a:ext cx="7848600" cy="3320716"/>
          </a:xfrm>
        </p:spPr>
        <p:txBody>
          <a:bodyPr/>
          <a:lstStyle/>
          <a:p>
            <a:pPr algn="ctr"/>
            <a:r>
              <a:rPr lang="en-US" altLang="en-US" sz="5700" dirty="0"/>
              <a:t>Investment options</a:t>
            </a:r>
            <a:endParaRPr lang="en-US" sz="5700" dirty="0"/>
          </a:p>
        </p:txBody>
      </p:sp>
      <p:sp>
        <p:nvSpPr>
          <p:cNvPr id="3" name="Slide Number Placeholder 2">
            <a:extLst>
              <a:ext uri="{FF2B5EF4-FFF2-40B4-BE49-F238E27FC236}">
                <a16:creationId xmlns:a16="http://schemas.microsoft.com/office/drawing/2014/main" id="{42D1ABF6-FE36-4149-8024-D73ABB724C12}"/>
              </a:ext>
            </a:extLst>
          </p:cNvPr>
          <p:cNvSpPr>
            <a:spLocks noGrp="1"/>
          </p:cNvSpPr>
          <p:nvPr>
            <p:ph type="sldNum" sz="quarter" idx="12"/>
          </p:nvPr>
        </p:nvSpPr>
        <p:spPr/>
        <p:txBody>
          <a:bodyPr/>
          <a:lstStyle/>
          <a:p>
            <a:fld id="{FCA986F9-F165-2F42-8D29-0DAFF18616A6}" type="slidenum">
              <a:rPr lang="en-US" smtClean="0"/>
              <a:t>11</a:t>
            </a:fld>
            <a:endParaRPr lang="en-US"/>
          </a:p>
        </p:txBody>
      </p:sp>
    </p:spTree>
    <p:extLst>
      <p:ext uri="{BB962C8B-B14F-4D97-AF65-F5344CB8AC3E}">
        <p14:creationId xmlns:p14="http://schemas.microsoft.com/office/powerpoint/2010/main" val="3894774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C3CB-68F9-7840-A243-979AF1913868}"/>
              </a:ext>
            </a:extLst>
          </p:cNvPr>
          <p:cNvSpPr>
            <a:spLocks noGrp="1"/>
          </p:cNvSpPr>
          <p:nvPr>
            <p:ph type="title"/>
          </p:nvPr>
        </p:nvSpPr>
        <p:spPr/>
        <p:txBody>
          <a:bodyPr/>
          <a:lstStyle/>
          <a:p>
            <a:r>
              <a:rPr lang="en-US" altLang="en-US" dirty="0">
                <a:latin typeface="Arial" pitchFamily="34" charset="0"/>
              </a:rPr>
              <a:t>Investment options</a:t>
            </a:r>
            <a:endParaRPr lang="en-US" dirty="0"/>
          </a:p>
        </p:txBody>
      </p:sp>
      <p:sp>
        <p:nvSpPr>
          <p:cNvPr id="4" name="Slide Number Placeholder 3">
            <a:extLst>
              <a:ext uri="{FF2B5EF4-FFF2-40B4-BE49-F238E27FC236}">
                <a16:creationId xmlns:a16="http://schemas.microsoft.com/office/drawing/2014/main" id="{185AC13C-CBFD-A34C-9E63-1AF0E1FD2966}"/>
              </a:ext>
            </a:extLst>
          </p:cNvPr>
          <p:cNvSpPr>
            <a:spLocks noGrp="1"/>
          </p:cNvSpPr>
          <p:nvPr>
            <p:ph type="sldNum" sz="quarter" idx="4"/>
          </p:nvPr>
        </p:nvSpPr>
        <p:spPr/>
        <p:txBody>
          <a:bodyPr/>
          <a:lstStyle/>
          <a:p>
            <a:fld id="{FCA986F9-F165-2F42-8D29-0DAFF18616A6}" type="slidenum">
              <a:rPr lang="en-US" smtClean="0"/>
              <a:pPr/>
              <a:t>12</a:t>
            </a:fld>
            <a:endParaRPr lang="en-US" dirty="0"/>
          </a:p>
        </p:txBody>
      </p:sp>
      <p:sp>
        <p:nvSpPr>
          <p:cNvPr id="16" name="TextBox 5">
            <a:extLst>
              <a:ext uri="{FF2B5EF4-FFF2-40B4-BE49-F238E27FC236}">
                <a16:creationId xmlns:a16="http://schemas.microsoft.com/office/drawing/2014/main" id="{2C590781-9288-5E47-8B73-D699D939DAD8}"/>
              </a:ext>
            </a:extLst>
          </p:cNvPr>
          <p:cNvSpPr txBox="1">
            <a:spLocks noChangeArrowheads="1"/>
          </p:cNvSpPr>
          <p:nvPr/>
        </p:nvSpPr>
        <p:spPr bwMode="auto">
          <a:xfrm>
            <a:off x="850672" y="6075042"/>
            <a:ext cx="8999909"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dirty="0">
                <a:solidFill>
                  <a:schemeClr val="accent1">
                    <a:lumMod val="50000"/>
                  </a:schemeClr>
                </a:solidFill>
              </a:rPr>
              <a:t>Asset classes and indexes from which their historical returns are derived are not managed funds, have no identifiable objectives and cannot be purchased. They do not provide an indicator of how individual investments performed in the past or how they will perform in the future. Performance of indexes does not reflect the deduction of any fees and charges and past performance of asset classes does not guarantee the future performance of any investment.</a:t>
            </a:r>
          </a:p>
          <a:p>
            <a:pPr marL="9525" indent="-9525">
              <a:spcBef>
                <a:spcPct val="0"/>
              </a:spcBef>
              <a:spcAft>
                <a:spcPct val="0"/>
              </a:spcAft>
              <a:buClrTx/>
              <a:buSzTx/>
              <a:buFontTx/>
              <a:buNone/>
            </a:pPr>
            <a:endParaRPr lang="en-US" altLang="en-US" sz="900" b="0" dirty="0">
              <a:solidFill>
                <a:schemeClr val="accent1">
                  <a:lumMod val="50000"/>
                </a:schemeClr>
              </a:solidFill>
            </a:endParaRPr>
          </a:p>
        </p:txBody>
      </p:sp>
      <p:sp>
        <p:nvSpPr>
          <p:cNvPr id="21" name="Content Placeholder 2">
            <a:extLst>
              <a:ext uri="{FF2B5EF4-FFF2-40B4-BE49-F238E27FC236}">
                <a16:creationId xmlns:a16="http://schemas.microsoft.com/office/drawing/2014/main" id="{05E0411A-83F8-4F2F-A48E-27AE4B61D69A}"/>
              </a:ext>
            </a:extLst>
          </p:cNvPr>
          <p:cNvSpPr txBox="1">
            <a:spLocks/>
          </p:cNvSpPr>
          <p:nvPr/>
        </p:nvSpPr>
        <p:spPr>
          <a:xfrm>
            <a:off x="838200" y="2885995"/>
            <a:ext cx="2736273" cy="184166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dirty="0"/>
              <a:t>Investment options</a:t>
            </a:r>
          </a:p>
          <a:p>
            <a:pPr marL="0" lvl="1" indent="0">
              <a:spcBef>
                <a:spcPct val="20000"/>
              </a:spcBef>
              <a:spcAft>
                <a:spcPts val="900"/>
              </a:spcAft>
              <a:buClr>
                <a:prstClr val="white"/>
              </a:buClr>
              <a:buSzPct val="25000"/>
              <a:buFont typeface="Arial" charset="0"/>
              <a:buChar char="•"/>
              <a:defRPr/>
            </a:pPr>
            <a:r>
              <a:rPr lang="en-US" dirty="0">
                <a:ea typeface="ＭＳ Ｐゴシック"/>
                <a:cs typeface="ＭＳ Ｐゴシック" charset="0"/>
              </a:rPr>
              <a:t>Asset classes</a:t>
            </a:r>
          </a:p>
        </p:txBody>
      </p:sp>
      <p:grpSp>
        <p:nvGrpSpPr>
          <p:cNvPr id="3" name="Group 2">
            <a:extLst>
              <a:ext uri="{FF2B5EF4-FFF2-40B4-BE49-F238E27FC236}">
                <a16:creationId xmlns:a16="http://schemas.microsoft.com/office/drawing/2014/main" id="{150DA59F-5F81-40BF-A236-41AB02E9FA49}"/>
              </a:ext>
            </a:extLst>
          </p:cNvPr>
          <p:cNvGrpSpPr/>
          <p:nvPr/>
        </p:nvGrpSpPr>
        <p:grpSpPr>
          <a:xfrm>
            <a:off x="3850002" y="2192582"/>
            <a:ext cx="7069010" cy="3658377"/>
            <a:chOff x="3850002" y="2192582"/>
            <a:chExt cx="7069010" cy="3658377"/>
          </a:xfrm>
        </p:grpSpPr>
        <p:sp>
          <p:nvSpPr>
            <p:cNvPr id="22" name="TextBox 54">
              <a:extLst>
                <a:ext uri="{FF2B5EF4-FFF2-40B4-BE49-F238E27FC236}">
                  <a16:creationId xmlns:a16="http://schemas.microsoft.com/office/drawing/2014/main" id="{C2B36B7F-F4A0-4B16-B525-94BA15BE765B}"/>
                </a:ext>
              </a:extLst>
            </p:cNvPr>
            <p:cNvSpPr txBox="1">
              <a:spLocks noChangeArrowheads="1"/>
            </p:cNvSpPr>
            <p:nvPr/>
          </p:nvSpPr>
          <p:spPr bwMode="auto">
            <a:xfrm>
              <a:off x="4037555" y="5420072"/>
              <a:ext cx="46519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900"/>
                </a:spcAft>
                <a:buClr>
                  <a:schemeClr val="bg1"/>
                </a:buClr>
                <a:buSzPct val="25000"/>
                <a:buFont typeface="Arial" pitchFamily="34" charset="0"/>
                <a:buChar char="•"/>
                <a:defRPr sz="2400" b="1">
                  <a:solidFill>
                    <a:srgbClr val="008A83"/>
                  </a:solidFill>
                  <a:latin typeface="Arial" pitchFamily="34" charset="0"/>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defRPr>
              </a:lvl3pPr>
              <a:lvl4pPr marL="1600200" indent="-228600">
                <a:spcBef>
                  <a:spcPct val="20000"/>
                </a:spcBef>
                <a:buClr>
                  <a:srgbClr val="ED834C"/>
                </a:buClr>
                <a:buFont typeface="Arial" pitchFamily="34" charset="0"/>
                <a:buChar char="•"/>
                <a:defRPr sz="1200">
                  <a:solidFill>
                    <a:srgbClr val="0097CE"/>
                  </a:solidFill>
                  <a:latin typeface="Arial" pitchFamily="34" charset="0"/>
                </a:defRPr>
              </a:lvl4pPr>
              <a:lvl5pPr marL="2057400" indent="-228600">
                <a:spcBef>
                  <a:spcPct val="20000"/>
                </a:spcBef>
                <a:buClr>
                  <a:srgbClr val="0097CE"/>
                </a:buClr>
                <a:buFont typeface="Lucida Grande"/>
                <a:buChar char="−"/>
                <a:defRPr sz="1000">
                  <a:solidFill>
                    <a:srgbClr val="6A747C"/>
                  </a:solidFill>
                  <a:latin typeface="Arial" pitchFamily="34" charset="0"/>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9pPr>
            </a:lstStyle>
            <a:p>
              <a:pPr algn="r" eaLnBrk="1" hangingPunct="1">
                <a:spcBef>
                  <a:spcPct val="0"/>
                </a:spcBef>
                <a:spcAft>
                  <a:spcPct val="0"/>
                </a:spcAft>
                <a:buClrTx/>
                <a:buSzTx/>
                <a:buFontTx/>
                <a:buNone/>
              </a:pPr>
              <a:r>
                <a:rPr lang="en-US" altLang="en-US" sz="1200" b="0" dirty="0">
                  <a:solidFill>
                    <a:schemeClr val="bg2"/>
                  </a:solidFill>
                </a:rPr>
                <a:t>Low</a:t>
              </a:r>
            </a:p>
          </p:txBody>
        </p:sp>
        <p:sp>
          <p:nvSpPr>
            <p:cNvPr id="23" name="TextBox 56">
              <a:extLst>
                <a:ext uri="{FF2B5EF4-FFF2-40B4-BE49-F238E27FC236}">
                  <a16:creationId xmlns:a16="http://schemas.microsoft.com/office/drawing/2014/main" id="{FC62C3FA-226F-4156-B770-7763999310E7}"/>
                </a:ext>
              </a:extLst>
            </p:cNvPr>
            <p:cNvSpPr txBox="1">
              <a:spLocks noChangeArrowheads="1"/>
            </p:cNvSpPr>
            <p:nvPr/>
          </p:nvSpPr>
          <p:spPr bwMode="auto">
            <a:xfrm>
              <a:off x="7449592" y="5543182"/>
              <a:ext cx="53412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900"/>
                </a:spcAft>
                <a:buClr>
                  <a:schemeClr val="bg1"/>
                </a:buClr>
                <a:buSzPct val="25000"/>
                <a:buFont typeface="Arial" pitchFamily="34" charset="0"/>
                <a:buChar char="•"/>
                <a:defRPr sz="2400" b="1">
                  <a:solidFill>
                    <a:srgbClr val="008A83"/>
                  </a:solidFill>
                  <a:latin typeface="Arial" pitchFamily="34" charset="0"/>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defRPr>
              </a:lvl3pPr>
              <a:lvl4pPr marL="1600200" indent="-228600">
                <a:spcBef>
                  <a:spcPct val="20000"/>
                </a:spcBef>
                <a:buClr>
                  <a:srgbClr val="ED834C"/>
                </a:buClr>
                <a:buFont typeface="Arial" pitchFamily="34" charset="0"/>
                <a:buChar char="•"/>
                <a:defRPr sz="1200">
                  <a:solidFill>
                    <a:srgbClr val="0097CE"/>
                  </a:solidFill>
                  <a:latin typeface="Arial" pitchFamily="34" charset="0"/>
                </a:defRPr>
              </a:lvl4pPr>
              <a:lvl5pPr marL="2057400" indent="-228600">
                <a:spcBef>
                  <a:spcPct val="20000"/>
                </a:spcBef>
                <a:buClr>
                  <a:srgbClr val="0097CE"/>
                </a:buClr>
                <a:buFont typeface="Lucida Grande"/>
                <a:buChar char="−"/>
                <a:defRPr sz="1000">
                  <a:solidFill>
                    <a:srgbClr val="6A747C"/>
                  </a:solidFill>
                  <a:latin typeface="Arial" pitchFamily="34" charset="0"/>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9pPr>
            </a:lstStyle>
            <a:p>
              <a:pPr eaLnBrk="1" hangingPunct="1">
                <a:spcBef>
                  <a:spcPct val="0"/>
                </a:spcBef>
                <a:spcAft>
                  <a:spcPct val="0"/>
                </a:spcAft>
                <a:buClrTx/>
                <a:buSzTx/>
                <a:buFontTx/>
                <a:buNone/>
              </a:pPr>
              <a:r>
                <a:rPr lang="en-US" altLang="en-US" sz="1400" b="0" dirty="0">
                  <a:solidFill>
                    <a:schemeClr val="tx1"/>
                  </a:solidFill>
                </a:rPr>
                <a:t>Risk</a:t>
              </a:r>
            </a:p>
          </p:txBody>
        </p:sp>
        <p:sp>
          <p:nvSpPr>
            <p:cNvPr id="24" name="TextBox 57">
              <a:extLst>
                <a:ext uri="{FF2B5EF4-FFF2-40B4-BE49-F238E27FC236}">
                  <a16:creationId xmlns:a16="http://schemas.microsoft.com/office/drawing/2014/main" id="{BFF18836-4DBC-4ED2-8C48-84C547CE2637}"/>
                </a:ext>
              </a:extLst>
            </p:cNvPr>
            <p:cNvSpPr txBox="1">
              <a:spLocks noChangeArrowheads="1"/>
            </p:cNvSpPr>
            <p:nvPr/>
          </p:nvSpPr>
          <p:spPr bwMode="auto">
            <a:xfrm rot="-5400000">
              <a:off x="3269555" y="3892783"/>
              <a:ext cx="146867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900"/>
                </a:spcAft>
                <a:buClr>
                  <a:schemeClr val="bg1"/>
                </a:buClr>
                <a:buSzPct val="25000"/>
                <a:buFont typeface="Arial" pitchFamily="34" charset="0"/>
                <a:buChar char="•"/>
                <a:defRPr sz="2400" b="1">
                  <a:solidFill>
                    <a:srgbClr val="008A83"/>
                  </a:solidFill>
                  <a:latin typeface="Arial" pitchFamily="34" charset="0"/>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defRPr>
              </a:lvl3pPr>
              <a:lvl4pPr marL="1600200" indent="-228600">
                <a:spcBef>
                  <a:spcPct val="20000"/>
                </a:spcBef>
                <a:buClr>
                  <a:srgbClr val="ED834C"/>
                </a:buClr>
                <a:buFont typeface="Arial" pitchFamily="34" charset="0"/>
                <a:buChar char="•"/>
                <a:defRPr sz="1200">
                  <a:solidFill>
                    <a:srgbClr val="0097CE"/>
                  </a:solidFill>
                  <a:latin typeface="Arial" pitchFamily="34" charset="0"/>
                </a:defRPr>
              </a:lvl4pPr>
              <a:lvl5pPr marL="2057400" indent="-228600">
                <a:spcBef>
                  <a:spcPct val="20000"/>
                </a:spcBef>
                <a:buClr>
                  <a:srgbClr val="0097CE"/>
                </a:buClr>
                <a:buFont typeface="Lucida Grande"/>
                <a:buChar char="−"/>
                <a:defRPr sz="1000">
                  <a:solidFill>
                    <a:srgbClr val="6A747C"/>
                  </a:solidFill>
                  <a:latin typeface="Arial" pitchFamily="34" charset="0"/>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9pPr>
            </a:lstStyle>
            <a:p>
              <a:pPr eaLnBrk="1" hangingPunct="1">
                <a:spcBef>
                  <a:spcPct val="0"/>
                </a:spcBef>
                <a:spcAft>
                  <a:spcPct val="0"/>
                </a:spcAft>
                <a:buClrTx/>
                <a:buSzTx/>
                <a:buFontTx/>
                <a:buNone/>
              </a:pPr>
              <a:r>
                <a:rPr lang="en-US" altLang="en-US" sz="1400" b="0" dirty="0">
                  <a:solidFill>
                    <a:schemeClr val="tx1"/>
                  </a:solidFill>
                </a:rPr>
                <a:t>Potential Return</a:t>
              </a:r>
            </a:p>
          </p:txBody>
        </p:sp>
        <p:sp>
          <p:nvSpPr>
            <p:cNvPr id="25" name="TextBox 58">
              <a:extLst>
                <a:ext uri="{FF2B5EF4-FFF2-40B4-BE49-F238E27FC236}">
                  <a16:creationId xmlns:a16="http://schemas.microsoft.com/office/drawing/2014/main" id="{30BDCF3B-CB65-45BD-8E8B-EEE9C5557FAD}"/>
                </a:ext>
              </a:extLst>
            </p:cNvPr>
            <p:cNvSpPr txBox="1">
              <a:spLocks noChangeArrowheads="1"/>
            </p:cNvSpPr>
            <p:nvPr/>
          </p:nvSpPr>
          <p:spPr bwMode="auto">
            <a:xfrm>
              <a:off x="10420157" y="5420072"/>
              <a:ext cx="4988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900"/>
                </a:spcAft>
                <a:buClr>
                  <a:schemeClr val="bg1"/>
                </a:buClr>
                <a:buSzPct val="25000"/>
                <a:buFont typeface="Arial" pitchFamily="34" charset="0"/>
                <a:buChar char="•"/>
                <a:defRPr sz="2400" b="1">
                  <a:solidFill>
                    <a:srgbClr val="008A83"/>
                  </a:solidFill>
                  <a:latin typeface="Arial" pitchFamily="34" charset="0"/>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defRPr>
              </a:lvl3pPr>
              <a:lvl4pPr marL="1600200" indent="-228600">
                <a:spcBef>
                  <a:spcPct val="20000"/>
                </a:spcBef>
                <a:buClr>
                  <a:srgbClr val="ED834C"/>
                </a:buClr>
                <a:buFont typeface="Arial" pitchFamily="34" charset="0"/>
                <a:buChar char="•"/>
                <a:defRPr sz="1200">
                  <a:solidFill>
                    <a:srgbClr val="0097CE"/>
                  </a:solidFill>
                  <a:latin typeface="Arial" pitchFamily="34" charset="0"/>
                </a:defRPr>
              </a:lvl4pPr>
              <a:lvl5pPr marL="2057400" indent="-228600">
                <a:spcBef>
                  <a:spcPct val="20000"/>
                </a:spcBef>
                <a:buClr>
                  <a:srgbClr val="0097CE"/>
                </a:buClr>
                <a:buFont typeface="Lucida Grande"/>
                <a:buChar char="−"/>
                <a:defRPr sz="1000">
                  <a:solidFill>
                    <a:srgbClr val="6A747C"/>
                  </a:solidFill>
                  <a:latin typeface="Arial" pitchFamily="34" charset="0"/>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9pPr>
            </a:lstStyle>
            <a:p>
              <a:pPr eaLnBrk="1" hangingPunct="1">
                <a:spcBef>
                  <a:spcPct val="0"/>
                </a:spcBef>
                <a:spcAft>
                  <a:spcPct val="0"/>
                </a:spcAft>
                <a:buClrTx/>
                <a:buSzTx/>
                <a:buFontTx/>
                <a:buNone/>
              </a:pPr>
              <a:r>
                <a:rPr lang="en-US" altLang="en-US" sz="1200" b="0" dirty="0">
                  <a:solidFill>
                    <a:schemeClr val="bg2"/>
                  </a:solidFill>
                </a:rPr>
                <a:t>High</a:t>
              </a:r>
            </a:p>
          </p:txBody>
        </p:sp>
        <p:sp>
          <p:nvSpPr>
            <p:cNvPr id="26" name="TextBox 59">
              <a:extLst>
                <a:ext uri="{FF2B5EF4-FFF2-40B4-BE49-F238E27FC236}">
                  <a16:creationId xmlns:a16="http://schemas.microsoft.com/office/drawing/2014/main" id="{4B650A82-DF18-479C-8843-C93A93A696C6}"/>
                </a:ext>
              </a:extLst>
            </p:cNvPr>
            <p:cNvSpPr txBox="1">
              <a:spLocks noChangeArrowheads="1"/>
            </p:cNvSpPr>
            <p:nvPr/>
          </p:nvSpPr>
          <p:spPr bwMode="auto">
            <a:xfrm>
              <a:off x="4003891" y="2440912"/>
              <a:ext cx="49885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spcAft>
                  <a:spcPts val="900"/>
                </a:spcAft>
                <a:buClr>
                  <a:schemeClr val="bg1"/>
                </a:buClr>
                <a:buSzPct val="25000"/>
                <a:buFont typeface="Arial" pitchFamily="34" charset="0"/>
                <a:buChar char="•"/>
                <a:defRPr sz="2400" b="1">
                  <a:solidFill>
                    <a:srgbClr val="008A83"/>
                  </a:solidFill>
                  <a:latin typeface="Arial" pitchFamily="34" charset="0"/>
                </a:defRPr>
              </a:lvl1pPr>
              <a:lvl2pPr marL="742950" indent="-28575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pitchFamily="34" charset="0"/>
                </a:defRPr>
              </a:lvl2pPr>
              <a:lvl3pPr marL="1143000" indent="-228600">
                <a:spcBef>
                  <a:spcPct val="20000"/>
                </a:spcBef>
                <a:buClr>
                  <a:srgbClr val="0097CE"/>
                </a:buClr>
                <a:buSzPct val="100000"/>
                <a:buFont typeface="Lucida Grande"/>
                <a:buChar char="−"/>
                <a:defRPr sz="1400">
                  <a:solidFill>
                    <a:srgbClr val="6A747C"/>
                  </a:solidFill>
                  <a:latin typeface="Arial" pitchFamily="34" charset="0"/>
                </a:defRPr>
              </a:lvl3pPr>
              <a:lvl4pPr marL="1600200" indent="-228600">
                <a:spcBef>
                  <a:spcPct val="20000"/>
                </a:spcBef>
                <a:buClr>
                  <a:srgbClr val="ED834C"/>
                </a:buClr>
                <a:buFont typeface="Arial" pitchFamily="34" charset="0"/>
                <a:buChar char="•"/>
                <a:defRPr sz="1200">
                  <a:solidFill>
                    <a:srgbClr val="0097CE"/>
                  </a:solidFill>
                  <a:latin typeface="Arial" pitchFamily="34" charset="0"/>
                </a:defRPr>
              </a:lvl4pPr>
              <a:lvl5pPr marL="2057400" indent="-228600">
                <a:spcBef>
                  <a:spcPct val="20000"/>
                </a:spcBef>
                <a:buClr>
                  <a:srgbClr val="0097CE"/>
                </a:buClr>
                <a:buFont typeface="Lucida Grande"/>
                <a:buChar char="−"/>
                <a:defRPr sz="1000">
                  <a:solidFill>
                    <a:srgbClr val="6A747C"/>
                  </a:solidFill>
                  <a:latin typeface="Arial" pitchFamily="34" charset="0"/>
                </a:defRPr>
              </a:lvl5pPr>
              <a:lvl6pPr marL="25146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6pPr>
              <a:lvl7pPr marL="29718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7pPr>
              <a:lvl8pPr marL="34290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8pPr>
              <a:lvl9pPr marL="3886200" indent="-228600" eaLnBrk="0" fontAlgn="base" hangingPunct="0">
                <a:spcBef>
                  <a:spcPct val="20000"/>
                </a:spcBef>
                <a:spcAft>
                  <a:spcPct val="0"/>
                </a:spcAft>
                <a:buClr>
                  <a:srgbClr val="0097CE"/>
                </a:buClr>
                <a:buFont typeface="Lucida Grande"/>
                <a:buChar char="−"/>
                <a:defRPr sz="1000">
                  <a:solidFill>
                    <a:srgbClr val="6A747C"/>
                  </a:solidFill>
                  <a:latin typeface="Arial" pitchFamily="34" charset="0"/>
                </a:defRPr>
              </a:lvl9pPr>
            </a:lstStyle>
            <a:p>
              <a:pPr algn="r" eaLnBrk="1" hangingPunct="1">
                <a:spcBef>
                  <a:spcPct val="0"/>
                </a:spcBef>
                <a:spcAft>
                  <a:spcPct val="0"/>
                </a:spcAft>
                <a:buClrTx/>
                <a:buSzTx/>
                <a:buFontTx/>
                <a:buNone/>
              </a:pPr>
              <a:r>
                <a:rPr lang="en-US" altLang="en-US" sz="1200" b="0" dirty="0">
                  <a:solidFill>
                    <a:schemeClr val="bg2"/>
                  </a:solidFill>
                </a:rPr>
                <a:t>High</a:t>
              </a:r>
            </a:p>
          </p:txBody>
        </p:sp>
        <p:sp>
          <p:nvSpPr>
            <p:cNvPr id="27" name="Rectangle 26">
              <a:extLst>
                <a:ext uri="{FF2B5EF4-FFF2-40B4-BE49-F238E27FC236}">
                  <a16:creationId xmlns:a16="http://schemas.microsoft.com/office/drawing/2014/main" id="{EA72C71D-12F2-4561-A7A1-6B4BC3E8D7FB}"/>
                </a:ext>
              </a:extLst>
            </p:cNvPr>
            <p:cNvSpPr/>
            <p:nvPr/>
          </p:nvSpPr>
          <p:spPr>
            <a:xfrm>
              <a:off x="6096000" y="2192582"/>
              <a:ext cx="2840669" cy="338554"/>
            </a:xfrm>
            <a:prstGeom prst="rect">
              <a:avLst/>
            </a:prstGeom>
          </p:spPr>
          <p:txBody>
            <a:bodyPr wrap="square">
              <a:spAutoFit/>
            </a:bodyPr>
            <a:lstStyle/>
            <a:p>
              <a:pPr marL="0" lvl="1" algn="ctr" eaLnBrk="1" hangingPunct="1">
                <a:spcBef>
                  <a:spcPct val="20000"/>
                </a:spcBef>
                <a:spcAft>
                  <a:spcPts val="900"/>
                </a:spcAft>
                <a:buClr>
                  <a:prstClr val="white"/>
                </a:buClr>
                <a:buSzPct val="25000"/>
                <a:buFont typeface="Arial" charset="0"/>
                <a:buChar char="•"/>
                <a:defRPr/>
              </a:pPr>
              <a:r>
                <a:rPr lang="en-US" sz="1600" kern="0" dirty="0">
                  <a:solidFill>
                    <a:schemeClr val="accent1"/>
                  </a:solidFill>
                  <a:latin typeface="Arial"/>
                  <a:ea typeface="ＭＳ Ｐゴシック"/>
                </a:rPr>
                <a:t>Theoretical risk versus return</a:t>
              </a:r>
            </a:p>
          </p:txBody>
        </p:sp>
        <p:cxnSp>
          <p:nvCxnSpPr>
            <p:cNvPr id="28" name="Straight Arrow Connector 27">
              <a:extLst>
                <a:ext uri="{FF2B5EF4-FFF2-40B4-BE49-F238E27FC236}">
                  <a16:creationId xmlns:a16="http://schemas.microsoft.com/office/drawing/2014/main" id="{0B516767-52E7-45D3-89EC-58F629265B22}"/>
                </a:ext>
              </a:extLst>
            </p:cNvPr>
            <p:cNvCxnSpPr>
              <a:cxnSpLocks/>
            </p:cNvCxnSpPr>
            <p:nvPr/>
          </p:nvCxnSpPr>
          <p:spPr>
            <a:xfrm flipV="1">
              <a:off x="4514293" y="2417887"/>
              <a:ext cx="0" cy="2965407"/>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37">
              <a:extLst>
                <a:ext uri="{FF2B5EF4-FFF2-40B4-BE49-F238E27FC236}">
                  <a16:creationId xmlns:a16="http://schemas.microsoft.com/office/drawing/2014/main" id="{1EC73F36-AAD1-4E76-87C3-00A1A5A9B018}"/>
                </a:ext>
              </a:extLst>
            </p:cNvPr>
            <p:cNvCxnSpPr>
              <a:cxnSpLocks/>
            </p:cNvCxnSpPr>
            <p:nvPr/>
          </p:nvCxnSpPr>
          <p:spPr>
            <a:xfrm>
              <a:off x="4514293" y="5383294"/>
              <a:ext cx="6404719" cy="0"/>
            </a:xfrm>
            <a:prstGeom prst="straightConnector1">
              <a:avLst/>
            </a:prstGeom>
            <a:ln w="1905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6BA4BAF-EBCB-4C5B-9B71-959854C818CA}"/>
              </a:ext>
            </a:extLst>
          </p:cNvPr>
          <p:cNvGrpSpPr/>
          <p:nvPr/>
        </p:nvGrpSpPr>
        <p:grpSpPr>
          <a:xfrm>
            <a:off x="4760240" y="2769679"/>
            <a:ext cx="6665277" cy="2428875"/>
            <a:chOff x="4760240" y="2769679"/>
            <a:chExt cx="6665277" cy="2428875"/>
          </a:xfrm>
        </p:grpSpPr>
        <p:grpSp>
          <p:nvGrpSpPr>
            <p:cNvPr id="6" name="Group 5">
              <a:extLst>
                <a:ext uri="{FF2B5EF4-FFF2-40B4-BE49-F238E27FC236}">
                  <a16:creationId xmlns:a16="http://schemas.microsoft.com/office/drawing/2014/main" id="{E2405A61-B56E-4F70-A2B8-BE5A9F1C60FB}"/>
                </a:ext>
              </a:extLst>
            </p:cNvPr>
            <p:cNvGrpSpPr/>
            <p:nvPr/>
          </p:nvGrpSpPr>
          <p:grpSpPr>
            <a:xfrm>
              <a:off x="4760240" y="4607020"/>
              <a:ext cx="2203641" cy="591534"/>
              <a:chOff x="4760240" y="4607020"/>
              <a:chExt cx="2203641" cy="591534"/>
            </a:xfrm>
          </p:grpSpPr>
          <p:pic>
            <p:nvPicPr>
              <p:cNvPr id="41" name="Graphic 40">
                <a:extLst>
                  <a:ext uri="{FF2B5EF4-FFF2-40B4-BE49-F238E27FC236}">
                    <a16:creationId xmlns:a16="http://schemas.microsoft.com/office/drawing/2014/main" id="{F9EA4C8A-FAFC-46B3-99FA-17CB72317D7B}"/>
                  </a:ext>
                </a:extLst>
              </p:cNvPr>
              <p:cNvPicPr>
                <a:picLocks noChangeAspect="1"/>
              </p:cNvPicPr>
              <p:nvPr/>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760240" y="4607020"/>
                <a:ext cx="916211" cy="555403"/>
              </a:xfrm>
              <a:prstGeom prst="rect">
                <a:avLst/>
              </a:prstGeom>
            </p:spPr>
          </p:pic>
          <p:sp>
            <p:nvSpPr>
              <p:cNvPr id="42" name="TextBox 41">
                <a:extLst>
                  <a:ext uri="{FF2B5EF4-FFF2-40B4-BE49-F238E27FC236}">
                    <a16:creationId xmlns:a16="http://schemas.microsoft.com/office/drawing/2014/main" id="{4DEE1155-7338-41D4-A88C-109B51EFA7DA}"/>
                  </a:ext>
                </a:extLst>
              </p:cNvPr>
              <p:cNvSpPr txBox="1"/>
              <p:nvPr/>
            </p:nvSpPr>
            <p:spPr>
              <a:xfrm>
                <a:off x="5840600" y="4721500"/>
                <a:ext cx="1123281" cy="477054"/>
              </a:xfrm>
              <a:prstGeom prst="rect">
                <a:avLst/>
              </a:prstGeom>
              <a:noFill/>
            </p:spPr>
            <p:txBody>
              <a:bodyPr wrap="square" rtlCol="0">
                <a:spAutoFit/>
              </a:bodyPr>
              <a:lstStyle/>
              <a:p>
                <a:r>
                  <a:rPr lang="en-US" sz="1400" dirty="0">
                    <a:solidFill>
                      <a:schemeClr val="bg1"/>
                    </a:solidFill>
                  </a:rPr>
                  <a:t>Cash</a:t>
                </a:r>
              </a:p>
              <a:p>
                <a:pPr lvl="0" eaLnBrk="0" fontAlgn="base" hangingPunct="0">
                  <a:spcBef>
                    <a:spcPct val="0"/>
                  </a:spcBef>
                  <a:spcAft>
                    <a:spcPct val="0"/>
                  </a:spcAft>
                  <a:buClr>
                    <a:srgbClr val="FDB913"/>
                  </a:buClr>
                  <a:buSzPct val="90000"/>
                  <a:defRPr/>
                </a:pPr>
                <a:r>
                  <a:rPr lang="en-US" altLang="en-US" sz="1100" dirty="0">
                    <a:solidFill>
                      <a:srgbClr val="000000"/>
                    </a:solidFill>
                    <a:latin typeface="Arial" pitchFamily="34" charset="0"/>
                    <a:ea typeface="ＭＳ Ｐゴシック" pitchFamily="34" charset="-128"/>
                  </a:rPr>
                  <a:t>Stable value</a:t>
                </a:r>
              </a:p>
            </p:txBody>
          </p:sp>
        </p:grpSp>
        <p:grpSp>
          <p:nvGrpSpPr>
            <p:cNvPr id="7" name="Group 6">
              <a:extLst>
                <a:ext uri="{FF2B5EF4-FFF2-40B4-BE49-F238E27FC236}">
                  <a16:creationId xmlns:a16="http://schemas.microsoft.com/office/drawing/2014/main" id="{B06810C4-1A65-4A0A-9ECD-86824195E5DE}"/>
                </a:ext>
              </a:extLst>
            </p:cNvPr>
            <p:cNvGrpSpPr/>
            <p:nvPr/>
          </p:nvGrpSpPr>
          <p:grpSpPr>
            <a:xfrm>
              <a:off x="7070485" y="3687480"/>
              <a:ext cx="2200429" cy="655096"/>
              <a:chOff x="7070485" y="3687480"/>
              <a:chExt cx="2200429" cy="655096"/>
            </a:xfrm>
          </p:grpSpPr>
          <p:pic>
            <p:nvPicPr>
              <p:cNvPr id="40" name="Graphic 39">
                <a:extLst>
                  <a:ext uri="{FF2B5EF4-FFF2-40B4-BE49-F238E27FC236}">
                    <a16:creationId xmlns:a16="http://schemas.microsoft.com/office/drawing/2014/main" id="{261FCE48-124F-4025-BFF5-854F3FB9CED0}"/>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7070485" y="3687480"/>
                <a:ext cx="908101" cy="655096"/>
              </a:xfrm>
              <a:prstGeom prst="rect">
                <a:avLst/>
              </a:prstGeom>
            </p:spPr>
          </p:pic>
          <p:sp>
            <p:nvSpPr>
              <p:cNvPr id="43" name="TextBox 42">
                <a:extLst>
                  <a:ext uri="{FF2B5EF4-FFF2-40B4-BE49-F238E27FC236}">
                    <a16:creationId xmlns:a16="http://schemas.microsoft.com/office/drawing/2014/main" id="{A1F49470-6187-4A71-9D3F-CF6EE175614B}"/>
                  </a:ext>
                </a:extLst>
              </p:cNvPr>
              <p:cNvSpPr txBox="1"/>
              <p:nvPr/>
            </p:nvSpPr>
            <p:spPr>
              <a:xfrm>
                <a:off x="8147633" y="3828345"/>
                <a:ext cx="1123281" cy="477054"/>
              </a:xfrm>
              <a:prstGeom prst="rect">
                <a:avLst/>
              </a:prstGeom>
              <a:noFill/>
            </p:spPr>
            <p:txBody>
              <a:bodyPr wrap="square" rtlCol="0">
                <a:spAutoFit/>
              </a:bodyPr>
              <a:lstStyle/>
              <a:p>
                <a:r>
                  <a:rPr lang="en-US" sz="1400" dirty="0">
                    <a:solidFill>
                      <a:schemeClr val="bg1"/>
                    </a:solidFill>
                  </a:rPr>
                  <a:t>Bonds</a:t>
                </a:r>
              </a:p>
              <a:p>
                <a:pPr lvl="0" eaLnBrk="0" fontAlgn="base" hangingPunct="0">
                  <a:spcBef>
                    <a:spcPct val="0"/>
                  </a:spcBef>
                  <a:spcAft>
                    <a:spcPct val="0"/>
                  </a:spcAft>
                  <a:buClr>
                    <a:srgbClr val="FDB913"/>
                  </a:buClr>
                  <a:buSzPct val="90000"/>
                  <a:defRPr/>
                </a:pPr>
                <a:r>
                  <a:rPr lang="en-US" altLang="en-US" sz="1100" dirty="0">
                    <a:solidFill>
                      <a:srgbClr val="000000"/>
                    </a:solidFill>
                    <a:latin typeface="Arial" pitchFamily="34" charset="0"/>
                    <a:ea typeface="ＭＳ Ｐゴシック" pitchFamily="34" charset="-128"/>
                  </a:rPr>
                  <a:t>Fixed income</a:t>
                </a:r>
              </a:p>
            </p:txBody>
          </p:sp>
        </p:grpSp>
        <p:grpSp>
          <p:nvGrpSpPr>
            <p:cNvPr id="8" name="Group 7">
              <a:extLst>
                <a:ext uri="{FF2B5EF4-FFF2-40B4-BE49-F238E27FC236}">
                  <a16:creationId xmlns:a16="http://schemas.microsoft.com/office/drawing/2014/main" id="{D16643E8-BB73-416A-B956-29CB3BB8235C}"/>
                </a:ext>
              </a:extLst>
            </p:cNvPr>
            <p:cNvGrpSpPr/>
            <p:nvPr/>
          </p:nvGrpSpPr>
          <p:grpSpPr>
            <a:xfrm>
              <a:off x="9482441" y="2769679"/>
              <a:ext cx="1943076" cy="733175"/>
              <a:chOff x="9482441" y="2769679"/>
              <a:chExt cx="1943076" cy="733175"/>
            </a:xfrm>
          </p:grpSpPr>
          <p:pic>
            <p:nvPicPr>
              <p:cNvPr id="39" name="Graphic 38">
                <a:extLst>
                  <a:ext uri="{FF2B5EF4-FFF2-40B4-BE49-F238E27FC236}">
                    <a16:creationId xmlns:a16="http://schemas.microsoft.com/office/drawing/2014/main" id="{806FE521-C136-4C2D-BDF2-2763AE6DBD0D}"/>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482441" y="2769679"/>
                <a:ext cx="693183" cy="733175"/>
              </a:xfrm>
              <a:prstGeom prst="rect">
                <a:avLst/>
              </a:prstGeom>
            </p:spPr>
          </p:pic>
          <p:sp>
            <p:nvSpPr>
              <p:cNvPr id="44" name="TextBox 43">
                <a:extLst>
                  <a:ext uri="{FF2B5EF4-FFF2-40B4-BE49-F238E27FC236}">
                    <a16:creationId xmlns:a16="http://schemas.microsoft.com/office/drawing/2014/main" id="{C7B008BE-860F-4C0C-9CE6-7B8D203A431A}"/>
                  </a:ext>
                </a:extLst>
              </p:cNvPr>
              <p:cNvSpPr txBox="1"/>
              <p:nvPr/>
            </p:nvSpPr>
            <p:spPr>
              <a:xfrm>
                <a:off x="10302236" y="2957733"/>
                <a:ext cx="1123281" cy="477054"/>
              </a:xfrm>
              <a:prstGeom prst="rect">
                <a:avLst/>
              </a:prstGeom>
              <a:noFill/>
            </p:spPr>
            <p:txBody>
              <a:bodyPr wrap="square" rtlCol="0">
                <a:spAutoFit/>
              </a:bodyPr>
              <a:lstStyle/>
              <a:p>
                <a:r>
                  <a:rPr lang="en-US" sz="1400" dirty="0">
                    <a:solidFill>
                      <a:schemeClr val="bg1"/>
                    </a:solidFill>
                  </a:rPr>
                  <a:t>Stocks</a:t>
                </a:r>
              </a:p>
              <a:p>
                <a:pPr lvl="0" eaLnBrk="0" fontAlgn="base" hangingPunct="0">
                  <a:spcBef>
                    <a:spcPct val="0"/>
                  </a:spcBef>
                  <a:spcAft>
                    <a:spcPct val="0"/>
                  </a:spcAft>
                  <a:buClr>
                    <a:srgbClr val="FDB913"/>
                  </a:buClr>
                  <a:buSzPct val="90000"/>
                  <a:defRPr/>
                </a:pPr>
                <a:r>
                  <a:rPr lang="en-US" altLang="en-US" sz="1100" dirty="0">
                    <a:solidFill>
                      <a:srgbClr val="000000"/>
                    </a:solidFill>
                    <a:latin typeface="Arial" pitchFamily="34" charset="0"/>
                    <a:ea typeface="ＭＳ Ｐゴシック" pitchFamily="34" charset="-128"/>
                  </a:rPr>
                  <a:t>Growth</a:t>
                </a:r>
              </a:p>
            </p:txBody>
          </p:sp>
        </p:grpSp>
      </p:grpSp>
    </p:spTree>
    <p:extLst>
      <p:ext uri="{BB962C8B-B14F-4D97-AF65-F5344CB8AC3E}">
        <p14:creationId xmlns:p14="http://schemas.microsoft.com/office/powerpoint/2010/main" val="2937646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500"/>
                                        <p:tgtEl>
                                          <p:spTgt spid="3"/>
                                        </p:tgtEl>
                                      </p:cBhvr>
                                    </p:animEffect>
                                  </p:childTnLst>
                                </p:cTn>
                              </p:par>
                              <p:par>
                                <p:cTn id="8" presetID="22" presetClass="entr" presetSubtype="8"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left)">
                                      <p:cBhvr>
                                        <p:cTn id="10"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C3CB-68F9-7840-A243-979AF1913868}"/>
              </a:ext>
            </a:extLst>
          </p:cNvPr>
          <p:cNvSpPr>
            <a:spLocks noGrp="1"/>
          </p:cNvSpPr>
          <p:nvPr>
            <p:ph type="title"/>
          </p:nvPr>
        </p:nvSpPr>
        <p:spPr/>
        <p:txBody>
          <a:bodyPr/>
          <a:lstStyle/>
          <a:p>
            <a:r>
              <a:rPr lang="en-US" altLang="en-US" dirty="0">
                <a:latin typeface="Arial" pitchFamily="34" charset="0"/>
              </a:rPr>
              <a:t>Investment options</a:t>
            </a:r>
            <a:endParaRPr lang="en-US" dirty="0"/>
          </a:p>
        </p:txBody>
      </p:sp>
      <p:sp>
        <p:nvSpPr>
          <p:cNvPr id="3" name="Content Placeholder 2">
            <a:extLst>
              <a:ext uri="{FF2B5EF4-FFF2-40B4-BE49-F238E27FC236}">
                <a16:creationId xmlns:a16="http://schemas.microsoft.com/office/drawing/2014/main" id="{F83ECE93-6C2F-BC4E-9D54-05F8D61398A2}"/>
              </a:ext>
            </a:extLst>
          </p:cNvPr>
          <p:cNvSpPr>
            <a:spLocks noGrp="1"/>
          </p:cNvSpPr>
          <p:nvPr>
            <p:ph idx="1"/>
          </p:nvPr>
        </p:nvSpPr>
        <p:spPr>
          <a:xfrm>
            <a:off x="838200" y="2841171"/>
            <a:ext cx="2431473" cy="871847"/>
          </a:xfrm>
        </p:spPr>
        <p:txBody>
          <a:bodyPr/>
          <a:lstStyle/>
          <a:p>
            <a:r>
              <a:rPr lang="en-US" dirty="0"/>
              <a:t>Asset allocation</a:t>
            </a:r>
          </a:p>
        </p:txBody>
      </p:sp>
      <p:sp>
        <p:nvSpPr>
          <p:cNvPr id="4" name="Slide Number Placeholder 3">
            <a:extLst>
              <a:ext uri="{FF2B5EF4-FFF2-40B4-BE49-F238E27FC236}">
                <a16:creationId xmlns:a16="http://schemas.microsoft.com/office/drawing/2014/main" id="{185AC13C-CBFD-A34C-9E63-1AF0E1FD2966}"/>
              </a:ext>
            </a:extLst>
          </p:cNvPr>
          <p:cNvSpPr>
            <a:spLocks noGrp="1"/>
          </p:cNvSpPr>
          <p:nvPr>
            <p:ph type="sldNum" sz="quarter" idx="4"/>
          </p:nvPr>
        </p:nvSpPr>
        <p:spPr/>
        <p:txBody>
          <a:bodyPr/>
          <a:lstStyle/>
          <a:p>
            <a:fld id="{FCA986F9-F165-2F42-8D29-0DAFF18616A6}" type="slidenum">
              <a:rPr lang="en-US" smtClean="0"/>
              <a:pPr/>
              <a:t>13</a:t>
            </a:fld>
            <a:endParaRPr lang="en-US" dirty="0"/>
          </a:p>
        </p:txBody>
      </p:sp>
      <p:sp>
        <p:nvSpPr>
          <p:cNvPr id="13" name="TextBox 5">
            <a:extLst>
              <a:ext uri="{FF2B5EF4-FFF2-40B4-BE49-F238E27FC236}">
                <a16:creationId xmlns:a16="http://schemas.microsoft.com/office/drawing/2014/main" id="{E076ACB8-5509-744C-897A-D5EFE3CC8F2D}"/>
              </a:ext>
            </a:extLst>
          </p:cNvPr>
          <p:cNvSpPr txBox="1">
            <a:spLocks noChangeArrowheads="1"/>
          </p:cNvSpPr>
          <p:nvPr/>
        </p:nvSpPr>
        <p:spPr bwMode="auto">
          <a:xfrm>
            <a:off x="850673" y="5798043"/>
            <a:ext cx="998358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dirty="0">
                <a:solidFill>
                  <a:schemeClr val="accent1">
                    <a:lumMod val="50000"/>
                  </a:schemeClr>
                </a:solidFill>
              </a:rPr>
              <a:t>Higher potential returns generally involve greater risk and short-term volatility is not uncommon when investing in various types of funds, including but not limited to sector funds, emerging market funds and small- and mid-cap funds. Risks for emerging markets include, for instance, risks relating to the relatively smaller size and reduced liquidity of these markets, high inflation rates and adverse political developments. Risks for smaller companies include business risks, significant stock price fluctuations and reduced liquidity. Investing in higher yielding, lower rated bonds has a greater risk of price fluctuation and loss of principal and income than U.S. government securities such as U.S. Treasury bonds and bills. Treasuries are guaranteed by the government for repayment of principal and interest if held to maturity. Investors should carefully assess the risks associated with an investment in the fund. Government securities are guaranteed by the timely payment of principal and interest if held to maturity. Fund shares are not insured and are not backed by the U.S. government and their value and yield will vary with market conditions.</a:t>
            </a:r>
          </a:p>
        </p:txBody>
      </p:sp>
      <p:grpSp>
        <p:nvGrpSpPr>
          <p:cNvPr id="5" name="Group 4">
            <a:extLst>
              <a:ext uri="{FF2B5EF4-FFF2-40B4-BE49-F238E27FC236}">
                <a16:creationId xmlns:a16="http://schemas.microsoft.com/office/drawing/2014/main" id="{B4A69EEA-898D-4F0A-9982-2BEC057D3F71}"/>
              </a:ext>
            </a:extLst>
          </p:cNvPr>
          <p:cNvGrpSpPr/>
          <p:nvPr/>
        </p:nvGrpSpPr>
        <p:grpSpPr>
          <a:xfrm>
            <a:off x="2933025" y="2025150"/>
            <a:ext cx="4116425" cy="3245360"/>
            <a:chOff x="2933025" y="2025150"/>
            <a:chExt cx="4116425" cy="3245360"/>
          </a:xfrm>
        </p:grpSpPr>
        <p:graphicFrame>
          <p:nvGraphicFramePr>
            <p:cNvPr id="11" name="Chart 10">
              <a:extLst>
                <a:ext uri="{FF2B5EF4-FFF2-40B4-BE49-F238E27FC236}">
                  <a16:creationId xmlns:a16="http://schemas.microsoft.com/office/drawing/2014/main" id="{35AD40E1-5819-497A-9BB4-43D0284E067A}"/>
                </a:ext>
              </a:extLst>
            </p:cNvPr>
            <p:cNvGraphicFramePr/>
            <p:nvPr/>
          </p:nvGraphicFramePr>
          <p:xfrm>
            <a:off x="2933025" y="2516581"/>
            <a:ext cx="3990578" cy="275392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a:extLst>
                <a:ext uri="{FF2B5EF4-FFF2-40B4-BE49-F238E27FC236}">
                  <a16:creationId xmlns:a16="http://schemas.microsoft.com/office/drawing/2014/main" id="{37E7FE57-47EE-41C1-BD75-CF14570FDF67}"/>
                </a:ext>
              </a:extLst>
            </p:cNvPr>
            <p:cNvSpPr txBox="1"/>
            <p:nvPr/>
          </p:nvSpPr>
          <p:spPr>
            <a:xfrm>
              <a:off x="3040126" y="4470174"/>
              <a:ext cx="940882" cy="637398"/>
            </a:xfrm>
            <a:prstGeom prst="rect">
              <a:avLst/>
            </a:prstGeom>
            <a:noFill/>
          </p:spPr>
          <p:txBody>
            <a:bodyPr wrap="none" rtlCol="0">
              <a:spAutoFit/>
            </a:bodyPr>
            <a:lstStyle/>
            <a:p>
              <a:r>
                <a:rPr lang="en-US" sz="2800" dirty="0">
                  <a:solidFill>
                    <a:schemeClr val="bg1"/>
                  </a:solidFill>
                </a:rPr>
                <a:t>70%</a:t>
              </a:r>
            </a:p>
            <a:p>
              <a:r>
                <a:rPr lang="en-US" sz="1400" dirty="0">
                  <a:solidFill>
                    <a:schemeClr val="accent1"/>
                  </a:solidFill>
                </a:rPr>
                <a:t>Bond funds</a:t>
              </a:r>
            </a:p>
          </p:txBody>
        </p:sp>
        <p:sp>
          <p:nvSpPr>
            <p:cNvPr id="14" name="TextBox 13">
              <a:extLst>
                <a:ext uri="{FF2B5EF4-FFF2-40B4-BE49-F238E27FC236}">
                  <a16:creationId xmlns:a16="http://schemas.microsoft.com/office/drawing/2014/main" id="{83CE4773-3724-428C-9DA9-B2C4EAD313E7}"/>
                </a:ext>
              </a:extLst>
            </p:cNvPr>
            <p:cNvSpPr txBox="1"/>
            <p:nvPr/>
          </p:nvSpPr>
          <p:spPr>
            <a:xfrm>
              <a:off x="5296335" y="2025150"/>
              <a:ext cx="780426" cy="637398"/>
            </a:xfrm>
            <a:prstGeom prst="rect">
              <a:avLst/>
            </a:prstGeom>
            <a:noFill/>
          </p:spPr>
          <p:txBody>
            <a:bodyPr wrap="none" rtlCol="0">
              <a:spAutoFit/>
            </a:bodyPr>
            <a:lstStyle/>
            <a:p>
              <a:r>
                <a:rPr lang="en-US" sz="2800" dirty="0">
                  <a:solidFill>
                    <a:schemeClr val="bg1"/>
                  </a:solidFill>
                </a:rPr>
                <a:t>10%</a:t>
              </a:r>
            </a:p>
            <a:p>
              <a:r>
                <a:rPr lang="en-US" sz="1400" dirty="0">
                  <a:solidFill>
                    <a:schemeClr val="accent1"/>
                  </a:solidFill>
                </a:rPr>
                <a:t>Cash</a:t>
              </a:r>
            </a:p>
          </p:txBody>
        </p:sp>
        <p:sp>
          <p:nvSpPr>
            <p:cNvPr id="15" name="TextBox 14">
              <a:extLst>
                <a:ext uri="{FF2B5EF4-FFF2-40B4-BE49-F238E27FC236}">
                  <a16:creationId xmlns:a16="http://schemas.microsoft.com/office/drawing/2014/main" id="{8F257C79-B888-4495-9665-8E0A2134BC0B}"/>
                </a:ext>
              </a:extLst>
            </p:cNvPr>
            <p:cNvSpPr txBox="1"/>
            <p:nvPr/>
          </p:nvSpPr>
          <p:spPr>
            <a:xfrm>
              <a:off x="6082287" y="2743371"/>
              <a:ext cx="967163" cy="637398"/>
            </a:xfrm>
            <a:prstGeom prst="rect">
              <a:avLst/>
            </a:prstGeom>
            <a:noFill/>
          </p:spPr>
          <p:txBody>
            <a:bodyPr wrap="none" rtlCol="0">
              <a:spAutoFit/>
            </a:bodyPr>
            <a:lstStyle/>
            <a:p>
              <a:r>
                <a:rPr lang="en-US" sz="2800" dirty="0">
                  <a:solidFill>
                    <a:schemeClr val="bg1"/>
                  </a:solidFill>
                </a:rPr>
                <a:t>20%</a:t>
              </a:r>
            </a:p>
            <a:p>
              <a:r>
                <a:rPr lang="en-US" sz="1400" dirty="0">
                  <a:solidFill>
                    <a:schemeClr val="accent1"/>
                  </a:solidFill>
                </a:rPr>
                <a:t>Stock funds</a:t>
              </a:r>
            </a:p>
          </p:txBody>
        </p:sp>
        <p:sp>
          <p:nvSpPr>
            <p:cNvPr id="16" name="Content Placeholder 2">
              <a:extLst>
                <a:ext uri="{FF2B5EF4-FFF2-40B4-BE49-F238E27FC236}">
                  <a16:creationId xmlns:a16="http://schemas.microsoft.com/office/drawing/2014/main" id="{5A20F328-64B6-4FCA-AD09-3820C1F67C33}"/>
                </a:ext>
              </a:extLst>
            </p:cNvPr>
            <p:cNvSpPr txBox="1">
              <a:spLocks/>
            </p:cNvSpPr>
            <p:nvPr/>
          </p:nvSpPr>
          <p:spPr>
            <a:xfrm>
              <a:off x="4021525" y="3749483"/>
              <a:ext cx="1813578" cy="32971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1"/>
                  </a:solidFill>
                </a:rPr>
                <a:t>Conservative</a:t>
              </a:r>
              <a:endParaRPr lang="en-US" sz="2200" dirty="0">
                <a:solidFill>
                  <a:schemeClr val="accent1"/>
                </a:solidFill>
              </a:endParaRPr>
            </a:p>
          </p:txBody>
        </p:sp>
      </p:grpSp>
      <p:grpSp>
        <p:nvGrpSpPr>
          <p:cNvPr id="6" name="Group 5">
            <a:extLst>
              <a:ext uri="{FF2B5EF4-FFF2-40B4-BE49-F238E27FC236}">
                <a16:creationId xmlns:a16="http://schemas.microsoft.com/office/drawing/2014/main" id="{BA323AC8-BDA3-4688-A2C5-4EA0FD900B39}"/>
              </a:ext>
            </a:extLst>
          </p:cNvPr>
          <p:cNvGrpSpPr/>
          <p:nvPr/>
        </p:nvGrpSpPr>
        <p:grpSpPr>
          <a:xfrm>
            <a:off x="7353694" y="1999697"/>
            <a:ext cx="4285426" cy="3270813"/>
            <a:chOff x="7353694" y="1999697"/>
            <a:chExt cx="4285426" cy="3270813"/>
          </a:xfrm>
        </p:grpSpPr>
        <p:graphicFrame>
          <p:nvGraphicFramePr>
            <p:cNvPr id="18" name="Chart 17">
              <a:extLst>
                <a:ext uri="{FF2B5EF4-FFF2-40B4-BE49-F238E27FC236}">
                  <a16:creationId xmlns:a16="http://schemas.microsoft.com/office/drawing/2014/main" id="{196A8C43-863B-4E1D-B03B-40A8C91AA234}"/>
                </a:ext>
              </a:extLst>
            </p:cNvPr>
            <p:cNvGraphicFramePr/>
            <p:nvPr/>
          </p:nvGraphicFramePr>
          <p:xfrm>
            <a:off x="7353694" y="2516581"/>
            <a:ext cx="3990578" cy="2753929"/>
          </p:xfrm>
          <a:graphic>
            <a:graphicData uri="http://schemas.openxmlformats.org/drawingml/2006/chart">
              <c:chart xmlns:c="http://schemas.openxmlformats.org/drawingml/2006/chart" xmlns:r="http://schemas.openxmlformats.org/officeDocument/2006/relationships" r:id="rId4"/>
            </a:graphicData>
          </a:graphic>
        </p:graphicFrame>
        <p:sp>
          <p:nvSpPr>
            <p:cNvPr id="19" name="Content Placeholder 2">
              <a:extLst>
                <a:ext uri="{FF2B5EF4-FFF2-40B4-BE49-F238E27FC236}">
                  <a16:creationId xmlns:a16="http://schemas.microsoft.com/office/drawing/2014/main" id="{5C901D28-7E40-44BB-8A2E-77D8EE3789A2}"/>
                </a:ext>
              </a:extLst>
            </p:cNvPr>
            <p:cNvSpPr txBox="1">
              <a:spLocks/>
            </p:cNvSpPr>
            <p:nvPr/>
          </p:nvSpPr>
          <p:spPr>
            <a:xfrm>
              <a:off x="8442194" y="3749483"/>
              <a:ext cx="1813578" cy="329715"/>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sz="2000" dirty="0">
                  <a:solidFill>
                    <a:schemeClr val="accent1"/>
                  </a:solidFill>
                </a:rPr>
                <a:t>Aggressive</a:t>
              </a:r>
              <a:endParaRPr lang="en-US" dirty="0">
                <a:solidFill>
                  <a:schemeClr val="accent1"/>
                </a:solidFill>
              </a:endParaRPr>
            </a:p>
          </p:txBody>
        </p:sp>
        <p:sp>
          <p:nvSpPr>
            <p:cNvPr id="24" name="TextBox 23">
              <a:extLst>
                <a:ext uri="{FF2B5EF4-FFF2-40B4-BE49-F238E27FC236}">
                  <a16:creationId xmlns:a16="http://schemas.microsoft.com/office/drawing/2014/main" id="{2E80ABB8-E58B-459D-8BB5-72663B5CDB23}"/>
                </a:ext>
              </a:extLst>
            </p:cNvPr>
            <p:cNvSpPr txBox="1"/>
            <p:nvPr/>
          </p:nvSpPr>
          <p:spPr>
            <a:xfrm>
              <a:off x="7894889" y="1999697"/>
              <a:ext cx="1090363" cy="738664"/>
            </a:xfrm>
            <a:prstGeom prst="rect">
              <a:avLst/>
            </a:prstGeom>
            <a:noFill/>
          </p:spPr>
          <p:txBody>
            <a:bodyPr wrap="none" rtlCol="0">
              <a:spAutoFit/>
            </a:bodyPr>
            <a:lstStyle/>
            <a:p>
              <a:r>
                <a:rPr lang="en-US" sz="2800" dirty="0">
                  <a:solidFill>
                    <a:schemeClr val="bg1"/>
                  </a:solidFill>
                </a:rPr>
                <a:t>10%</a:t>
              </a:r>
            </a:p>
            <a:p>
              <a:r>
                <a:rPr lang="en-US" sz="1400" dirty="0">
                  <a:solidFill>
                    <a:schemeClr val="accent1"/>
                  </a:solidFill>
                </a:rPr>
                <a:t>Bond funds</a:t>
              </a:r>
            </a:p>
          </p:txBody>
        </p:sp>
        <p:sp>
          <p:nvSpPr>
            <p:cNvPr id="25" name="TextBox 24">
              <a:extLst>
                <a:ext uri="{FF2B5EF4-FFF2-40B4-BE49-F238E27FC236}">
                  <a16:creationId xmlns:a16="http://schemas.microsoft.com/office/drawing/2014/main" id="{B96581C8-689B-410E-B05E-FCB7A7FE26E9}"/>
                </a:ext>
              </a:extLst>
            </p:cNvPr>
            <p:cNvSpPr txBox="1"/>
            <p:nvPr/>
          </p:nvSpPr>
          <p:spPr>
            <a:xfrm>
              <a:off x="9609903" y="2025149"/>
              <a:ext cx="780426" cy="637398"/>
            </a:xfrm>
            <a:prstGeom prst="rect">
              <a:avLst/>
            </a:prstGeom>
            <a:noFill/>
          </p:spPr>
          <p:txBody>
            <a:bodyPr wrap="none" rtlCol="0">
              <a:spAutoFit/>
            </a:bodyPr>
            <a:lstStyle/>
            <a:p>
              <a:r>
                <a:rPr lang="en-US" sz="2800" dirty="0">
                  <a:solidFill>
                    <a:schemeClr val="bg1"/>
                  </a:solidFill>
                </a:rPr>
                <a:t>10%</a:t>
              </a:r>
            </a:p>
            <a:p>
              <a:r>
                <a:rPr lang="en-US" sz="1400" dirty="0">
                  <a:solidFill>
                    <a:schemeClr val="accent1"/>
                  </a:solidFill>
                </a:rPr>
                <a:t>Cash</a:t>
              </a:r>
            </a:p>
          </p:txBody>
        </p:sp>
        <p:sp>
          <p:nvSpPr>
            <p:cNvPr id="26" name="TextBox 25">
              <a:extLst>
                <a:ext uri="{FF2B5EF4-FFF2-40B4-BE49-F238E27FC236}">
                  <a16:creationId xmlns:a16="http://schemas.microsoft.com/office/drawing/2014/main" id="{615807B2-A146-4816-915F-BAFDDBA3FC68}"/>
                </a:ext>
              </a:extLst>
            </p:cNvPr>
            <p:cNvSpPr txBox="1"/>
            <p:nvPr/>
          </p:nvSpPr>
          <p:spPr>
            <a:xfrm>
              <a:off x="10518300" y="2747546"/>
              <a:ext cx="1120820" cy="738664"/>
            </a:xfrm>
            <a:prstGeom prst="rect">
              <a:avLst/>
            </a:prstGeom>
            <a:noFill/>
          </p:spPr>
          <p:txBody>
            <a:bodyPr wrap="none" rtlCol="0">
              <a:spAutoFit/>
            </a:bodyPr>
            <a:lstStyle/>
            <a:p>
              <a:r>
                <a:rPr lang="en-US" sz="2800" dirty="0">
                  <a:solidFill>
                    <a:schemeClr val="bg1"/>
                  </a:solidFill>
                </a:rPr>
                <a:t>80%</a:t>
              </a:r>
            </a:p>
            <a:p>
              <a:r>
                <a:rPr lang="en-US" sz="1400" dirty="0">
                  <a:solidFill>
                    <a:schemeClr val="accent1"/>
                  </a:solidFill>
                </a:rPr>
                <a:t>Stock funds</a:t>
              </a:r>
            </a:p>
          </p:txBody>
        </p:sp>
      </p:grpSp>
      <p:sp>
        <p:nvSpPr>
          <p:cNvPr id="20" name="TextBox 19">
            <a:extLst>
              <a:ext uri="{FF2B5EF4-FFF2-40B4-BE49-F238E27FC236}">
                <a16:creationId xmlns:a16="http://schemas.microsoft.com/office/drawing/2014/main" id="{7BD5B887-6F86-9F4C-AEF8-37D21553C76F}"/>
              </a:ext>
            </a:extLst>
          </p:cNvPr>
          <p:cNvSpPr txBox="1"/>
          <p:nvPr/>
        </p:nvSpPr>
        <p:spPr>
          <a:xfrm>
            <a:off x="774030" y="5450084"/>
            <a:ext cx="10515600" cy="338554"/>
          </a:xfrm>
          <a:prstGeom prst="rect">
            <a:avLst/>
          </a:prstGeom>
          <a:noFill/>
        </p:spPr>
        <p:txBody>
          <a:bodyPr wrap="square" rtlCol="0">
            <a:spAutoFit/>
          </a:bodyPr>
          <a:lstStyle/>
          <a:p>
            <a:r>
              <a:rPr lang="en-US" sz="1600" dirty="0">
                <a:solidFill>
                  <a:srgbClr val="555555"/>
                </a:solidFill>
              </a:rPr>
              <a:t>Remember neither asset allocation nor diversification ensure a profit or guarantee against market loss.</a:t>
            </a:r>
            <a:endParaRPr lang="en-US" sz="1600" dirty="0">
              <a:solidFill>
                <a:schemeClr val="bg1"/>
              </a:solidFill>
            </a:endParaRPr>
          </a:p>
        </p:txBody>
      </p:sp>
    </p:spTree>
    <p:extLst>
      <p:ext uri="{BB962C8B-B14F-4D97-AF65-F5344CB8AC3E}">
        <p14:creationId xmlns:p14="http://schemas.microsoft.com/office/powerpoint/2010/main" val="3847986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1500"/>
                                        <p:tgtEl>
                                          <p:spTgt spid="5"/>
                                        </p:tgtEl>
                                      </p:cBhvr>
                                    </p:animEffect>
                                  </p:childTnLst>
                                </p:cTn>
                              </p:par>
                            </p:childTnLst>
                          </p:cTn>
                        </p:par>
                        <p:par>
                          <p:cTn id="8" fill="hold">
                            <p:stCondLst>
                              <p:cond delay="1500"/>
                            </p:stCondLst>
                            <p:childTnLst>
                              <p:par>
                                <p:cTn id="9" presetID="21" presetClass="entr" presetSubtype="1"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heel(1)">
                                      <p:cBhvr>
                                        <p:cTn id="11" dur="1500"/>
                                        <p:tgtEl>
                                          <p:spTgt spid="6"/>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5CC3CB-68F9-7840-A243-979AF1913868}"/>
              </a:ext>
            </a:extLst>
          </p:cNvPr>
          <p:cNvSpPr>
            <a:spLocks noGrp="1"/>
          </p:cNvSpPr>
          <p:nvPr>
            <p:ph type="title"/>
          </p:nvPr>
        </p:nvSpPr>
        <p:spPr/>
        <p:txBody>
          <a:bodyPr/>
          <a:lstStyle/>
          <a:p>
            <a:r>
              <a:rPr lang="en-US" altLang="en-US" dirty="0">
                <a:latin typeface="Arial" pitchFamily="34" charset="0"/>
              </a:rPr>
              <a:t>Investment options</a:t>
            </a:r>
            <a:endParaRPr lang="en-US" dirty="0"/>
          </a:p>
        </p:txBody>
      </p:sp>
      <p:sp>
        <p:nvSpPr>
          <p:cNvPr id="3" name="Content Placeholder 2">
            <a:extLst>
              <a:ext uri="{FF2B5EF4-FFF2-40B4-BE49-F238E27FC236}">
                <a16:creationId xmlns:a16="http://schemas.microsoft.com/office/drawing/2014/main" id="{F83ECE93-6C2F-BC4E-9D54-05F8D61398A2}"/>
              </a:ext>
            </a:extLst>
          </p:cNvPr>
          <p:cNvSpPr>
            <a:spLocks noGrp="1"/>
          </p:cNvSpPr>
          <p:nvPr>
            <p:ph idx="1"/>
          </p:nvPr>
        </p:nvSpPr>
        <p:spPr>
          <a:xfrm>
            <a:off x="838200" y="2853240"/>
            <a:ext cx="2701159" cy="3575652"/>
          </a:xfrm>
        </p:spPr>
        <p:txBody>
          <a:bodyPr/>
          <a:lstStyle/>
          <a:p>
            <a:r>
              <a:rPr lang="en-US" dirty="0"/>
              <a:t>Diversification:</a:t>
            </a:r>
          </a:p>
          <a:p>
            <a:pPr marL="0" lvl="1" indent="0">
              <a:spcBef>
                <a:spcPct val="20000"/>
              </a:spcBef>
              <a:spcAft>
                <a:spcPts val="900"/>
              </a:spcAft>
              <a:buClr>
                <a:prstClr val="white"/>
              </a:buClr>
              <a:buSzPct val="25000"/>
              <a:buFont typeface="Arial" charset="0"/>
              <a:buChar char="•"/>
              <a:defRPr/>
            </a:pPr>
            <a:r>
              <a:rPr lang="en-US" dirty="0">
                <a:ea typeface="ＭＳ Ｐゴシック"/>
              </a:rPr>
              <a:t>a technique that aims to reduce risk  and maximize returns by allocating among various instruments, industries, and categories</a:t>
            </a:r>
            <a:endParaRPr lang="en-US" dirty="0"/>
          </a:p>
          <a:p>
            <a:endParaRPr lang="en-US" dirty="0"/>
          </a:p>
        </p:txBody>
      </p:sp>
      <p:sp>
        <p:nvSpPr>
          <p:cNvPr id="4" name="Slide Number Placeholder 3">
            <a:extLst>
              <a:ext uri="{FF2B5EF4-FFF2-40B4-BE49-F238E27FC236}">
                <a16:creationId xmlns:a16="http://schemas.microsoft.com/office/drawing/2014/main" id="{185AC13C-CBFD-A34C-9E63-1AF0E1FD2966}"/>
              </a:ext>
            </a:extLst>
          </p:cNvPr>
          <p:cNvSpPr>
            <a:spLocks noGrp="1"/>
          </p:cNvSpPr>
          <p:nvPr>
            <p:ph type="sldNum" sz="quarter" idx="4"/>
          </p:nvPr>
        </p:nvSpPr>
        <p:spPr/>
        <p:txBody>
          <a:bodyPr/>
          <a:lstStyle/>
          <a:p>
            <a:fld id="{FCA986F9-F165-2F42-8D29-0DAFF18616A6}" type="slidenum">
              <a:rPr lang="en-US" smtClean="0"/>
              <a:pPr/>
              <a:t>14</a:t>
            </a:fld>
            <a:endParaRPr lang="en-US" dirty="0"/>
          </a:p>
        </p:txBody>
      </p:sp>
      <p:sp>
        <p:nvSpPr>
          <p:cNvPr id="13" name="TextBox 5">
            <a:extLst>
              <a:ext uri="{FF2B5EF4-FFF2-40B4-BE49-F238E27FC236}">
                <a16:creationId xmlns:a16="http://schemas.microsoft.com/office/drawing/2014/main" id="{E076ACB8-5509-744C-897A-D5EFE3CC8F2D}"/>
              </a:ext>
            </a:extLst>
          </p:cNvPr>
          <p:cNvSpPr txBox="1">
            <a:spLocks noChangeArrowheads="1"/>
          </p:cNvSpPr>
          <p:nvPr/>
        </p:nvSpPr>
        <p:spPr bwMode="auto">
          <a:xfrm>
            <a:off x="850673" y="6490541"/>
            <a:ext cx="4774272" cy="1384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dirty="0">
                <a:solidFill>
                  <a:schemeClr val="accent1">
                    <a:lumMod val="50000"/>
                  </a:schemeClr>
                </a:solidFill>
              </a:rPr>
              <a:t>Source: The Three General Types of Mutual Funds. </a:t>
            </a:r>
            <a:r>
              <a:rPr lang="en-US" altLang="en-US" sz="900" b="0" dirty="0" err="1">
                <a:solidFill>
                  <a:schemeClr val="accent1">
                    <a:lumMod val="50000"/>
                  </a:schemeClr>
                </a:solidFill>
              </a:rPr>
              <a:t>About.com</a:t>
            </a:r>
            <a:r>
              <a:rPr lang="en-US" altLang="en-US" sz="900" b="0" dirty="0">
                <a:solidFill>
                  <a:schemeClr val="accent1">
                    <a:lumMod val="50000"/>
                  </a:schemeClr>
                </a:solidFill>
              </a:rPr>
              <a:t>. Retrieved November 2016.</a:t>
            </a:r>
          </a:p>
        </p:txBody>
      </p:sp>
      <p:sp>
        <p:nvSpPr>
          <p:cNvPr id="20" name="TextBox 19">
            <a:extLst>
              <a:ext uri="{FF2B5EF4-FFF2-40B4-BE49-F238E27FC236}">
                <a16:creationId xmlns:a16="http://schemas.microsoft.com/office/drawing/2014/main" id="{93F43D53-50EA-40BC-B3B5-C87554859114}"/>
              </a:ext>
            </a:extLst>
          </p:cNvPr>
          <p:cNvSpPr txBox="1"/>
          <p:nvPr/>
        </p:nvSpPr>
        <p:spPr>
          <a:xfrm>
            <a:off x="9277305" y="4070931"/>
            <a:ext cx="2433280" cy="1231106"/>
          </a:xfrm>
          <a:prstGeom prst="rect">
            <a:avLst/>
          </a:prstGeom>
          <a:noFill/>
        </p:spPr>
        <p:txBody>
          <a:bodyPr wrap="square" rtlCol="0">
            <a:spAutoFit/>
          </a:bodyPr>
          <a:lstStyle/>
          <a:p>
            <a:r>
              <a:rPr lang="en-US" dirty="0">
                <a:solidFill>
                  <a:schemeClr val="bg1"/>
                </a:solidFill>
              </a:rPr>
              <a:t>Money market funds</a:t>
            </a:r>
          </a:p>
          <a:p>
            <a:pPr lvl="0" eaLnBrk="0" fontAlgn="base" hangingPunct="0">
              <a:spcBef>
                <a:spcPct val="0"/>
              </a:spcBef>
              <a:spcAft>
                <a:spcPct val="0"/>
              </a:spcAft>
              <a:buClr>
                <a:srgbClr val="FDB913"/>
              </a:buClr>
              <a:buSzPct val="90000"/>
              <a:defRPr/>
            </a:pPr>
            <a:r>
              <a:rPr lang="en-US" altLang="en-US" sz="1400" dirty="0">
                <a:solidFill>
                  <a:srgbClr val="000000"/>
                </a:solidFill>
                <a:latin typeface="Arial" charset="0"/>
                <a:ea typeface="ＭＳ Ｐゴシック" pitchFamily="34" charset="-128"/>
              </a:rPr>
              <a:t>Invest in high-quality, </a:t>
            </a:r>
            <a:br>
              <a:rPr lang="en-US" altLang="en-US" sz="1400" dirty="0">
                <a:solidFill>
                  <a:srgbClr val="000000"/>
                </a:solidFill>
                <a:latin typeface="Arial" charset="0"/>
                <a:ea typeface="ＭＳ Ｐゴシック" pitchFamily="34" charset="-128"/>
              </a:rPr>
            </a:br>
            <a:r>
              <a:rPr lang="en-US" altLang="en-US" sz="1400" dirty="0">
                <a:solidFill>
                  <a:srgbClr val="000000"/>
                </a:solidFill>
                <a:latin typeface="Arial" charset="0"/>
                <a:ea typeface="ＭＳ Ｐゴシック" pitchFamily="34" charset="-128"/>
              </a:rPr>
              <a:t>short-term debt [e.g., U.S. Treasury bills, certificates </a:t>
            </a:r>
            <a:br>
              <a:rPr lang="en-US" altLang="en-US" sz="1400" dirty="0">
                <a:solidFill>
                  <a:srgbClr val="000000"/>
                </a:solidFill>
                <a:latin typeface="Arial" charset="0"/>
                <a:ea typeface="ＭＳ Ｐゴシック" pitchFamily="34" charset="-128"/>
              </a:rPr>
            </a:br>
            <a:r>
              <a:rPr lang="en-US" altLang="en-US" sz="1400" dirty="0">
                <a:solidFill>
                  <a:srgbClr val="000000"/>
                </a:solidFill>
                <a:latin typeface="Arial" charset="0"/>
                <a:ea typeface="ＭＳ Ｐゴシック" pitchFamily="34" charset="-128"/>
              </a:rPr>
              <a:t>of deposit (CDs)]</a:t>
            </a:r>
            <a:endParaRPr lang="en-US" altLang="en-US" sz="1400" dirty="0">
              <a:solidFill>
                <a:srgbClr val="000000"/>
              </a:solidFill>
              <a:latin typeface="Arial" pitchFamily="34" charset="0"/>
              <a:ea typeface="ＭＳ Ｐゴシック" pitchFamily="34" charset="-128"/>
            </a:endParaRPr>
          </a:p>
        </p:txBody>
      </p:sp>
      <p:sp>
        <p:nvSpPr>
          <p:cNvPr id="21" name="TextBox 20">
            <a:extLst>
              <a:ext uri="{FF2B5EF4-FFF2-40B4-BE49-F238E27FC236}">
                <a16:creationId xmlns:a16="http://schemas.microsoft.com/office/drawing/2014/main" id="{DF13DE15-8E62-4E6A-AEB1-205096A83F34}"/>
              </a:ext>
            </a:extLst>
          </p:cNvPr>
          <p:cNvSpPr txBox="1"/>
          <p:nvPr/>
        </p:nvSpPr>
        <p:spPr>
          <a:xfrm>
            <a:off x="6547587" y="4063058"/>
            <a:ext cx="2355739" cy="1415772"/>
          </a:xfrm>
          <a:prstGeom prst="rect">
            <a:avLst/>
          </a:prstGeom>
          <a:noFill/>
        </p:spPr>
        <p:txBody>
          <a:bodyPr wrap="square" rtlCol="0">
            <a:spAutoFit/>
          </a:bodyPr>
          <a:lstStyle/>
          <a:p>
            <a:r>
              <a:rPr lang="en-US" dirty="0">
                <a:solidFill>
                  <a:schemeClr val="bg1"/>
                </a:solidFill>
              </a:rPr>
              <a:t>Bond (fixed) funds</a:t>
            </a:r>
          </a:p>
          <a:p>
            <a:r>
              <a:rPr lang="en-US" altLang="en-US" sz="1400" dirty="0">
                <a:solidFill>
                  <a:srgbClr val="000000"/>
                </a:solidFill>
                <a:latin typeface="Arial" pitchFamily="34" charset="0"/>
                <a:ea typeface="ＭＳ Ｐゴシック" pitchFamily="34" charset="-128"/>
              </a:rPr>
              <a:t>Corporate funds, high-yield (junk bond) funds,  international/global funds, treasury funds</a:t>
            </a:r>
          </a:p>
          <a:p>
            <a:endParaRPr lang="en-US" sz="1200" dirty="0">
              <a:solidFill>
                <a:schemeClr val="accent1"/>
              </a:solidFill>
            </a:endParaRPr>
          </a:p>
        </p:txBody>
      </p:sp>
      <p:sp>
        <p:nvSpPr>
          <p:cNvPr id="22" name="TextBox 21">
            <a:extLst>
              <a:ext uri="{FF2B5EF4-FFF2-40B4-BE49-F238E27FC236}">
                <a16:creationId xmlns:a16="http://schemas.microsoft.com/office/drawing/2014/main" id="{7FEC0077-E1DF-4EB2-8C01-FD8F328D49FF}"/>
              </a:ext>
            </a:extLst>
          </p:cNvPr>
          <p:cNvSpPr txBox="1"/>
          <p:nvPr/>
        </p:nvSpPr>
        <p:spPr>
          <a:xfrm>
            <a:off x="3680137" y="4064257"/>
            <a:ext cx="2532390" cy="800219"/>
          </a:xfrm>
          <a:prstGeom prst="rect">
            <a:avLst/>
          </a:prstGeom>
          <a:noFill/>
        </p:spPr>
        <p:txBody>
          <a:bodyPr wrap="square" rtlCol="0">
            <a:spAutoFit/>
          </a:bodyPr>
          <a:lstStyle/>
          <a:p>
            <a:r>
              <a:rPr lang="en-US" dirty="0">
                <a:solidFill>
                  <a:schemeClr val="bg1"/>
                </a:solidFill>
              </a:rPr>
              <a:t>Stock (equity) funds</a:t>
            </a:r>
          </a:p>
          <a:p>
            <a:pPr lvl="0" eaLnBrk="0" fontAlgn="base" hangingPunct="0">
              <a:spcBef>
                <a:spcPct val="0"/>
              </a:spcBef>
              <a:spcAft>
                <a:spcPct val="0"/>
              </a:spcAft>
              <a:buClr>
                <a:srgbClr val="FDB913"/>
              </a:buClr>
              <a:buSzPct val="90000"/>
              <a:defRPr/>
            </a:pPr>
            <a:r>
              <a:rPr lang="en-US" altLang="en-US" sz="1400" dirty="0">
                <a:solidFill>
                  <a:srgbClr val="000000"/>
                </a:solidFill>
                <a:latin typeface="Arial" pitchFamily="34" charset="0"/>
                <a:ea typeface="ＭＳ Ｐゴシック" pitchFamily="34" charset="-128"/>
              </a:rPr>
              <a:t>Growth funds, income funds, index funds, sector funds</a:t>
            </a:r>
          </a:p>
        </p:txBody>
      </p:sp>
      <p:pic>
        <p:nvPicPr>
          <p:cNvPr id="23" name="Graphic 22">
            <a:extLst>
              <a:ext uri="{FF2B5EF4-FFF2-40B4-BE49-F238E27FC236}">
                <a16:creationId xmlns:a16="http://schemas.microsoft.com/office/drawing/2014/main" id="{537D4EDF-B43B-48E0-9C77-7F01E7AEE39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401430" y="2894695"/>
            <a:ext cx="838751" cy="887141"/>
          </a:xfrm>
          <a:prstGeom prst="rect">
            <a:avLst/>
          </a:prstGeom>
        </p:spPr>
      </p:pic>
      <p:pic>
        <p:nvPicPr>
          <p:cNvPr id="24" name="Graphic 23">
            <a:extLst>
              <a:ext uri="{FF2B5EF4-FFF2-40B4-BE49-F238E27FC236}">
                <a16:creationId xmlns:a16="http://schemas.microsoft.com/office/drawing/2014/main" id="{1DDBBC13-5CCA-4FCC-9351-DBA26486218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30780" y="2824799"/>
            <a:ext cx="940907" cy="957037"/>
          </a:xfrm>
          <a:prstGeom prst="rect">
            <a:avLst/>
          </a:prstGeom>
        </p:spPr>
      </p:pic>
      <p:pic>
        <p:nvPicPr>
          <p:cNvPr id="25" name="Graphic 24">
            <a:extLst>
              <a:ext uri="{FF2B5EF4-FFF2-40B4-BE49-F238E27FC236}">
                <a16:creationId xmlns:a16="http://schemas.microsoft.com/office/drawing/2014/main" id="{A8976791-5BF1-4690-AF0C-000DD8ABB14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003606" y="2989169"/>
            <a:ext cx="1098802" cy="792667"/>
          </a:xfrm>
          <a:prstGeom prst="rect">
            <a:avLst/>
          </a:prstGeom>
        </p:spPr>
      </p:pic>
      <p:sp>
        <p:nvSpPr>
          <p:cNvPr id="12" name="TextBox 11">
            <a:extLst>
              <a:ext uri="{FF2B5EF4-FFF2-40B4-BE49-F238E27FC236}">
                <a16:creationId xmlns:a16="http://schemas.microsoft.com/office/drawing/2014/main" id="{195E2BC2-0142-0048-ADF3-2333C1B65ADB}"/>
              </a:ext>
            </a:extLst>
          </p:cNvPr>
          <p:cNvSpPr txBox="1"/>
          <p:nvPr/>
        </p:nvSpPr>
        <p:spPr>
          <a:xfrm>
            <a:off x="774030" y="6079673"/>
            <a:ext cx="10515600" cy="338554"/>
          </a:xfrm>
          <a:prstGeom prst="rect">
            <a:avLst/>
          </a:prstGeom>
          <a:noFill/>
        </p:spPr>
        <p:txBody>
          <a:bodyPr wrap="square" rtlCol="0">
            <a:spAutoFit/>
          </a:bodyPr>
          <a:lstStyle/>
          <a:p>
            <a:r>
              <a:rPr lang="en-US" sz="1600" dirty="0">
                <a:solidFill>
                  <a:srgbClr val="555555"/>
                </a:solidFill>
              </a:rPr>
              <a:t>Remember neither asset allocation nor diversification ensure a profit or guarantee against market loss.</a:t>
            </a:r>
            <a:endParaRPr lang="en-US" sz="1600" dirty="0">
              <a:solidFill>
                <a:schemeClr val="bg1"/>
              </a:solidFill>
            </a:endParaRPr>
          </a:p>
        </p:txBody>
      </p:sp>
    </p:spTree>
    <p:extLst>
      <p:ext uri="{BB962C8B-B14F-4D97-AF65-F5344CB8AC3E}">
        <p14:creationId xmlns:p14="http://schemas.microsoft.com/office/powerpoint/2010/main" val="2659541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Graphic 26">
            <a:extLst>
              <a:ext uri="{FF2B5EF4-FFF2-40B4-BE49-F238E27FC236}">
                <a16:creationId xmlns:a16="http://schemas.microsoft.com/office/drawing/2014/main" id="{810F8A8C-EC86-4B13-9605-E2DFFA1B4D65}"/>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388280" y="4348884"/>
            <a:ext cx="1268628" cy="1344183"/>
          </a:xfrm>
          <a:prstGeom prst="rect">
            <a:avLst/>
          </a:prstGeom>
        </p:spPr>
      </p:pic>
      <p:sp>
        <p:nvSpPr>
          <p:cNvPr id="21" name="Content Placeholder 2">
            <a:extLst>
              <a:ext uri="{FF2B5EF4-FFF2-40B4-BE49-F238E27FC236}">
                <a16:creationId xmlns:a16="http://schemas.microsoft.com/office/drawing/2014/main" id="{8A37DA77-2157-4D27-A511-AE34FC148451}"/>
              </a:ext>
            </a:extLst>
          </p:cNvPr>
          <p:cNvSpPr>
            <a:spLocks noGrp="1"/>
          </p:cNvSpPr>
          <p:nvPr>
            <p:ph idx="1"/>
          </p:nvPr>
        </p:nvSpPr>
        <p:spPr>
          <a:xfrm>
            <a:off x="838199" y="1877754"/>
            <a:ext cx="6424449" cy="2308763"/>
          </a:xfrm>
        </p:spPr>
        <p:txBody>
          <a:bodyPr/>
          <a:lstStyle/>
          <a:p>
            <a:pPr>
              <a:lnSpc>
                <a:spcPts val="2200"/>
              </a:lnSpc>
            </a:pPr>
            <a:r>
              <a:rPr lang="en-US" dirty="0"/>
              <a:t>Guided Portfolio Services</a:t>
            </a:r>
            <a:r>
              <a:rPr lang="en-US" b="1" kern="0" dirty="0"/>
              <a:t> </a:t>
            </a:r>
            <a:r>
              <a:rPr lang="en-US" b="1" kern="0" baseline="30000" dirty="0"/>
              <a:t>®</a:t>
            </a:r>
            <a:r>
              <a:rPr lang="en-US" b="1" kern="0" dirty="0"/>
              <a:t> </a:t>
            </a:r>
          </a:p>
          <a:p>
            <a:pPr>
              <a:lnSpc>
                <a:spcPts val="2200"/>
              </a:lnSpc>
            </a:pPr>
            <a:r>
              <a:rPr lang="en-US" dirty="0">
                <a:solidFill>
                  <a:schemeClr val="bg1"/>
                </a:solidFill>
              </a:rPr>
              <a:t>A valuable retirement planning service </a:t>
            </a:r>
          </a:p>
          <a:p>
            <a:pPr>
              <a:lnSpc>
                <a:spcPts val="2200"/>
              </a:lnSpc>
            </a:pPr>
            <a:r>
              <a:rPr lang="en-US" sz="2000" dirty="0">
                <a:solidFill>
                  <a:schemeClr val="accent1"/>
                </a:solidFill>
              </a:rPr>
              <a:t>Provides objective advice from independent financial expert Morningstar Investment Management LLC. </a:t>
            </a:r>
          </a:p>
          <a:p>
            <a:pPr>
              <a:lnSpc>
                <a:spcPts val="2200"/>
              </a:lnSpc>
            </a:pPr>
            <a:endParaRPr lang="en-US" dirty="0">
              <a:solidFill>
                <a:srgbClr val="016A96"/>
              </a:solidFill>
            </a:endParaRPr>
          </a:p>
          <a:p>
            <a:pPr>
              <a:lnSpc>
                <a:spcPts val="2200"/>
              </a:lnSpc>
            </a:pPr>
            <a:r>
              <a:rPr lang="en-US" dirty="0">
                <a:solidFill>
                  <a:schemeClr val="bg1"/>
                </a:solidFill>
              </a:rPr>
              <a:t>Two service levels:</a:t>
            </a:r>
          </a:p>
        </p:txBody>
      </p:sp>
      <p:sp>
        <p:nvSpPr>
          <p:cNvPr id="2" name="Title 1">
            <a:extLst>
              <a:ext uri="{FF2B5EF4-FFF2-40B4-BE49-F238E27FC236}">
                <a16:creationId xmlns:a16="http://schemas.microsoft.com/office/drawing/2014/main" id="{ED5CC3CB-68F9-7840-A243-979AF1913868}"/>
              </a:ext>
            </a:extLst>
          </p:cNvPr>
          <p:cNvSpPr>
            <a:spLocks noGrp="1"/>
          </p:cNvSpPr>
          <p:nvPr>
            <p:ph type="title"/>
          </p:nvPr>
        </p:nvSpPr>
        <p:spPr/>
        <p:txBody>
          <a:bodyPr/>
          <a:lstStyle/>
          <a:p>
            <a:r>
              <a:rPr lang="en-US" altLang="en-US" dirty="0">
                <a:latin typeface="Arial" pitchFamily="34" charset="0"/>
              </a:rPr>
              <a:t>Investment options</a:t>
            </a:r>
            <a:endParaRPr lang="en-US" dirty="0"/>
          </a:p>
        </p:txBody>
      </p:sp>
      <p:sp>
        <p:nvSpPr>
          <p:cNvPr id="4" name="Slide Number Placeholder 3">
            <a:extLst>
              <a:ext uri="{FF2B5EF4-FFF2-40B4-BE49-F238E27FC236}">
                <a16:creationId xmlns:a16="http://schemas.microsoft.com/office/drawing/2014/main" id="{185AC13C-CBFD-A34C-9E63-1AF0E1FD2966}"/>
              </a:ext>
            </a:extLst>
          </p:cNvPr>
          <p:cNvSpPr>
            <a:spLocks noGrp="1"/>
          </p:cNvSpPr>
          <p:nvPr>
            <p:ph type="sldNum" sz="quarter" idx="4"/>
          </p:nvPr>
        </p:nvSpPr>
        <p:spPr/>
        <p:txBody>
          <a:bodyPr/>
          <a:lstStyle/>
          <a:p>
            <a:fld id="{FCA986F9-F165-2F42-8D29-0DAFF18616A6}" type="slidenum">
              <a:rPr lang="en-US" smtClean="0"/>
              <a:pPr/>
              <a:t>15</a:t>
            </a:fld>
            <a:endParaRPr lang="en-US" dirty="0"/>
          </a:p>
        </p:txBody>
      </p:sp>
      <p:sp>
        <p:nvSpPr>
          <p:cNvPr id="32" name="Speech Bubble: Rectangle with Corners Rounded 31">
            <a:extLst>
              <a:ext uri="{FF2B5EF4-FFF2-40B4-BE49-F238E27FC236}">
                <a16:creationId xmlns:a16="http://schemas.microsoft.com/office/drawing/2014/main" id="{0D9629B4-4882-4132-91D8-00ACC77A4D7B}"/>
              </a:ext>
            </a:extLst>
          </p:cNvPr>
          <p:cNvSpPr/>
          <p:nvPr/>
        </p:nvSpPr>
        <p:spPr>
          <a:xfrm>
            <a:off x="3262993" y="4328277"/>
            <a:ext cx="1883561" cy="1305097"/>
          </a:xfrm>
          <a:prstGeom prst="wedgeRoundRectCallout">
            <a:avLst>
              <a:gd name="adj1" fmla="val -83887"/>
              <a:gd name="adj2" fmla="val -836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chemeClr val="bg1"/>
              </a:buClr>
              <a:buSzPct val="90000"/>
            </a:pPr>
            <a:r>
              <a:rPr lang="en-US" sz="1600" dirty="0">
                <a:solidFill>
                  <a:schemeClr val="tx1"/>
                </a:solidFill>
              </a:rPr>
              <a:t>I offer investment advice and you choose what to implement.</a:t>
            </a:r>
          </a:p>
        </p:txBody>
      </p:sp>
      <p:sp>
        <p:nvSpPr>
          <p:cNvPr id="33" name="Speech Bubble: Rectangle with Corners Rounded 32">
            <a:extLst>
              <a:ext uri="{FF2B5EF4-FFF2-40B4-BE49-F238E27FC236}">
                <a16:creationId xmlns:a16="http://schemas.microsoft.com/office/drawing/2014/main" id="{C8E3F2E5-FC5B-45FC-AE76-2025433C18BA}"/>
              </a:ext>
            </a:extLst>
          </p:cNvPr>
          <p:cNvSpPr/>
          <p:nvPr/>
        </p:nvSpPr>
        <p:spPr>
          <a:xfrm>
            <a:off x="7922689" y="4375075"/>
            <a:ext cx="3111760" cy="1305097"/>
          </a:xfrm>
          <a:prstGeom prst="wedgeRoundRectCallout">
            <a:avLst>
              <a:gd name="adj1" fmla="val -70714"/>
              <a:gd name="adj2" fmla="val -8369"/>
              <a:gd name="adj3" fmla="val 16667"/>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600"/>
              </a:spcAft>
              <a:buClr>
                <a:schemeClr val="bg1"/>
              </a:buClr>
              <a:buSzPct val="90000"/>
            </a:pPr>
            <a:r>
              <a:rPr lang="en-US" sz="1600" dirty="0">
                <a:solidFill>
                  <a:schemeClr val="tx1"/>
                </a:solidFill>
              </a:rPr>
              <a:t>I offer a fee-based service that implements for you based on your preferences and provides ongoing portfolio maintenance.</a:t>
            </a:r>
          </a:p>
        </p:txBody>
      </p:sp>
      <p:sp>
        <p:nvSpPr>
          <p:cNvPr id="24" name="Rectangle 23">
            <a:extLst>
              <a:ext uri="{FF2B5EF4-FFF2-40B4-BE49-F238E27FC236}">
                <a16:creationId xmlns:a16="http://schemas.microsoft.com/office/drawing/2014/main" id="{41BB3CA0-87E2-49D4-81FB-C57B54CAE297}"/>
              </a:ext>
            </a:extLst>
          </p:cNvPr>
          <p:cNvSpPr/>
          <p:nvPr/>
        </p:nvSpPr>
        <p:spPr bwMode="auto">
          <a:xfrm>
            <a:off x="6019546" y="5667854"/>
            <a:ext cx="1268628" cy="32026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en-US" sz="1050" dirty="0">
                <a:solidFill>
                  <a:srgbClr val="FFFFFF"/>
                </a:solidFill>
                <a:ea typeface="ＭＳ Ｐゴシック" pitchFamily="1" charset="-128"/>
              </a:rPr>
              <a:t>Portfolio Manager</a:t>
            </a:r>
          </a:p>
        </p:txBody>
      </p:sp>
      <p:sp>
        <p:nvSpPr>
          <p:cNvPr id="15" name="Rectangle 14">
            <a:extLst>
              <a:ext uri="{FF2B5EF4-FFF2-40B4-BE49-F238E27FC236}">
                <a16:creationId xmlns:a16="http://schemas.microsoft.com/office/drawing/2014/main" id="{AD275983-0828-45AF-9B58-ED4872952ABC}"/>
              </a:ext>
            </a:extLst>
          </p:cNvPr>
          <p:cNvSpPr/>
          <p:nvPr/>
        </p:nvSpPr>
        <p:spPr bwMode="auto">
          <a:xfrm>
            <a:off x="1388280" y="5667854"/>
            <a:ext cx="1268628" cy="320264"/>
          </a:xfrm>
          <a:prstGeom prst="rect">
            <a:avLst/>
          </a:prstGeom>
          <a:solidFill>
            <a:schemeClr val="tx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lvl="0" algn="ctr" eaLnBrk="1" hangingPunct="1"/>
            <a:r>
              <a:rPr lang="en-US" sz="1050">
                <a:solidFill>
                  <a:srgbClr val="FFFFFF"/>
                </a:solidFill>
                <a:ea typeface="ＭＳ Ｐゴシック" pitchFamily="1" charset="-128"/>
              </a:rPr>
              <a:t>Portfolio Advisor</a:t>
            </a:r>
            <a:endParaRPr lang="en-US" sz="1050" dirty="0">
              <a:solidFill>
                <a:srgbClr val="FFFFFF"/>
              </a:solidFill>
              <a:ea typeface="ＭＳ Ｐゴシック" pitchFamily="1" charset="-128"/>
            </a:endParaRPr>
          </a:p>
        </p:txBody>
      </p:sp>
      <p:pic>
        <p:nvPicPr>
          <p:cNvPr id="36" name="Graphic 35">
            <a:extLst>
              <a:ext uri="{FF2B5EF4-FFF2-40B4-BE49-F238E27FC236}">
                <a16:creationId xmlns:a16="http://schemas.microsoft.com/office/drawing/2014/main" id="{AD04DA3D-73DC-41CA-A700-7DE9640E112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19546" y="4348884"/>
            <a:ext cx="1268628" cy="1318970"/>
          </a:xfrm>
          <a:prstGeom prst="rect">
            <a:avLst/>
          </a:prstGeom>
        </p:spPr>
      </p:pic>
    </p:spTree>
    <p:extLst>
      <p:ext uri="{BB962C8B-B14F-4D97-AF65-F5344CB8AC3E}">
        <p14:creationId xmlns:p14="http://schemas.microsoft.com/office/powerpoint/2010/main" val="18111748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1000"/>
                                        <p:tgtEl>
                                          <p:spTgt spid="32"/>
                                        </p:tgtEl>
                                      </p:cBhvr>
                                    </p:animEffect>
                                  </p:childTnLst>
                                </p:cTn>
                              </p:par>
                            </p:childTnLst>
                          </p:cTn>
                        </p:par>
                        <p:par>
                          <p:cTn id="8" fill="hold">
                            <p:stCondLst>
                              <p:cond delay="1000"/>
                            </p:stCondLst>
                            <p:childTnLst>
                              <p:par>
                                <p:cTn id="9" presetID="22" presetClass="entr" presetSubtype="8" fill="hold" grpId="0" nodeType="afterEffect">
                                  <p:stCondLst>
                                    <p:cond delay="250"/>
                                  </p:stCondLst>
                                  <p:childTnLst>
                                    <p:set>
                                      <p:cBhvr>
                                        <p:cTn id="10" dur="1" fill="hold">
                                          <p:stCondLst>
                                            <p:cond delay="0"/>
                                          </p:stCondLst>
                                        </p:cTn>
                                        <p:tgtEl>
                                          <p:spTgt spid="33"/>
                                        </p:tgtEl>
                                        <p:attrNameLst>
                                          <p:attrName>style.visibility</p:attrName>
                                        </p:attrNameLst>
                                      </p:cBhvr>
                                      <p:to>
                                        <p:strVal val="visible"/>
                                      </p:to>
                                    </p:set>
                                    <p:animEffect transition="in" filter="wipe(left)">
                                      <p:cBhvr>
                                        <p:cTn id="11"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B770FDC-8D4D-924A-95C6-AFF2C9C1246B}"/>
              </a:ext>
            </a:extLst>
          </p:cNvPr>
          <p:cNvPicPr>
            <a:picLocks noChangeAspect="1"/>
          </p:cNvPicPr>
          <p:nvPr/>
        </p:nvPicPr>
        <p:blipFill>
          <a:blip r:embed="rId3"/>
          <a:srcRect/>
          <a:stretch/>
        </p:blipFill>
        <p:spPr>
          <a:xfrm>
            <a:off x="6350" y="0"/>
            <a:ext cx="12179300" cy="6858000"/>
          </a:xfrm>
          <a:prstGeom prst="rect">
            <a:avLst/>
          </a:prstGeom>
        </p:spPr>
      </p:pic>
      <p:sp>
        <p:nvSpPr>
          <p:cNvPr id="2" name="TextBox 1">
            <a:extLst>
              <a:ext uri="{FF2B5EF4-FFF2-40B4-BE49-F238E27FC236}">
                <a16:creationId xmlns:a16="http://schemas.microsoft.com/office/drawing/2014/main" id="{484A40F8-CBCE-0E45-A33F-D800CADC6FF2}"/>
              </a:ext>
            </a:extLst>
          </p:cNvPr>
          <p:cNvSpPr txBox="1"/>
          <p:nvPr/>
        </p:nvSpPr>
        <p:spPr>
          <a:xfrm>
            <a:off x="5213881" y="3866322"/>
            <a:ext cx="367747" cy="338554"/>
          </a:xfrm>
          <a:prstGeom prst="rect">
            <a:avLst/>
          </a:prstGeom>
          <a:noFill/>
        </p:spPr>
        <p:txBody>
          <a:bodyPr wrap="square" rtlCol="0">
            <a:spAutoFit/>
          </a:bodyPr>
          <a:lstStyle/>
          <a:p>
            <a:r>
              <a:rPr lang="en-US" sz="1600" dirty="0">
                <a:solidFill>
                  <a:srgbClr val="343741"/>
                </a:solidFill>
                <a:latin typeface="Arial" panose="020B0604020202020204" pitchFamily="34" charset="0"/>
                <a:cs typeface="Arial" panose="020B0604020202020204" pitchFamily="34" charset="0"/>
              </a:rPr>
              <a:t>*</a:t>
            </a:r>
          </a:p>
        </p:txBody>
      </p:sp>
      <p:sp>
        <p:nvSpPr>
          <p:cNvPr id="4" name="TextBox 3">
            <a:extLst>
              <a:ext uri="{FF2B5EF4-FFF2-40B4-BE49-F238E27FC236}">
                <a16:creationId xmlns:a16="http://schemas.microsoft.com/office/drawing/2014/main" id="{C6037ED0-4491-414F-9983-8B3E44B95D4E}"/>
              </a:ext>
            </a:extLst>
          </p:cNvPr>
          <p:cNvSpPr txBox="1"/>
          <p:nvPr/>
        </p:nvSpPr>
        <p:spPr>
          <a:xfrm>
            <a:off x="1434549" y="6175514"/>
            <a:ext cx="3843130" cy="276999"/>
          </a:xfrm>
          <a:prstGeom prst="rect">
            <a:avLst/>
          </a:prstGeom>
          <a:noFill/>
        </p:spPr>
        <p:txBody>
          <a:bodyPr wrap="square" rtlCol="0">
            <a:spAutoFit/>
          </a:bodyPr>
          <a:lstStyle/>
          <a:p>
            <a:r>
              <a:rPr lang="en-US" sz="1200" dirty="0">
                <a:solidFill>
                  <a:srgbClr val="343741"/>
                </a:solidFill>
                <a:latin typeface="Arial" panose="020B0604020202020204" pitchFamily="34" charset="0"/>
                <a:cs typeface="Arial" panose="020B0604020202020204" pitchFamily="34" charset="0"/>
              </a:rPr>
              <a:t>* This service is provided for a fee.</a:t>
            </a:r>
          </a:p>
        </p:txBody>
      </p:sp>
    </p:spTree>
    <p:extLst>
      <p:ext uri="{BB962C8B-B14F-4D97-AF65-F5344CB8AC3E}">
        <p14:creationId xmlns:p14="http://schemas.microsoft.com/office/powerpoint/2010/main" val="40906947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4095-5C62-A140-AF21-DE4D6E85792F}"/>
              </a:ext>
            </a:extLst>
          </p:cNvPr>
          <p:cNvSpPr>
            <a:spLocks noGrp="1"/>
          </p:cNvSpPr>
          <p:nvPr>
            <p:ph type="title"/>
          </p:nvPr>
        </p:nvSpPr>
        <p:spPr>
          <a:xfrm>
            <a:off x="3087559" y="2664070"/>
            <a:ext cx="6016881" cy="1529860"/>
          </a:xfrm>
        </p:spPr>
        <p:txBody>
          <a:bodyPr/>
          <a:lstStyle/>
          <a:p>
            <a:r>
              <a:rPr lang="en-US" dirty="0"/>
              <a:t>    Questions ?</a:t>
            </a:r>
          </a:p>
        </p:txBody>
      </p:sp>
      <p:sp>
        <p:nvSpPr>
          <p:cNvPr id="3" name="Slide Number Placeholder 2">
            <a:extLst>
              <a:ext uri="{FF2B5EF4-FFF2-40B4-BE49-F238E27FC236}">
                <a16:creationId xmlns:a16="http://schemas.microsoft.com/office/drawing/2014/main" id="{42D1ABF6-FE36-4149-8024-D73ABB724C12}"/>
              </a:ext>
            </a:extLst>
          </p:cNvPr>
          <p:cNvSpPr>
            <a:spLocks noGrp="1"/>
          </p:cNvSpPr>
          <p:nvPr>
            <p:ph type="sldNum" sz="quarter" idx="12"/>
          </p:nvPr>
        </p:nvSpPr>
        <p:spPr/>
        <p:txBody>
          <a:bodyPr/>
          <a:lstStyle/>
          <a:p>
            <a:fld id="{FCA986F9-F165-2F42-8D29-0DAFF18616A6}" type="slidenum">
              <a:rPr lang="en-US" smtClean="0"/>
              <a:t>17</a:t>
            </a:fld>
            <a:endParaRPr lang="en-US"/>
          </a:p>
        </p:txBody>
      </p:sp>
    </p:spTree>
    <p:extLst>
      <p:ext uri="{BB962C8B-B14F-4D97-AF65-F5344CB8AC3E}">
        <p14:creationId xmlns:p14="http://schemas.microsoft.com/office/powerpoint/2010/main" val="30218303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BB5ED9-A014-524B-84B8-71942808D52F}"/>
              </a:ext>
            </a:extLst>
          </p:cNvPr>
          <p:cNvSpPr>
            <a:spLocks noGrp="1"/>
          </p:cNvSpPr>
          <p:nvPr>
            <p:ph type="title"/>
          </p:nvPr>
        </p:nvSpPr>
        <p:spPr>
          <a:xfrm>
            <a:off x="3629746" y="2743894"/>
            <a:ext cx="4932507" cy="1370212"/>
          </a:xfrm>
        </p:spPr>
        <p:txBody>
          <a:bodyPr>
            <a:normAutofit fontScale="90000"/>
          </a:bodyPr>
          <a:lstStyle/>
          <a:p>
            <a:r>
              <a:rPr lang="en-US" dirty="0"/>
              <a:t>A case study: Maria Davis.</a:t>
            </a:r>
          </a:p>
        </p:txBody>
      </p:sp>
      <p:sp>
        <p:nvSpPr>
          <p:cNvPr id="3" name="Slide Number Placeholder 2">
            <a:extLst>
              <a:ext uri="{FF2B5EF4-FFF2-40B4-BE49-F238E27FC236}">
                <a16:creationId xmlns:a16="http://schemas.microsoft.com/office/drawing/2014/main" id="{2CC83289-8311-AA45-8A0A-742DBD0AA1C8}"/>
              </a:ext>
            </a:extLst>
          </p:cNvPr>
          <p:cNvSpPr>
            <a:spLocks noGrp="1"/>
          </p:cNvSpPr>
          <p:nvPr>
            <p:ph type="sldNum" sz="quarter" idx="12"/>
          </p:nvPr>
        </p:nvSpPr>
        <p:spPr/>
        <p:txBody>
          <a:bodyPr/>
          <a:lstStyle/>
          <a:p>
            <a:fld id="{FCA986F9-F165-2F42-8D29-0DAFF18616A6}" type="slidenum">
              <a:rPr lang="en-US" smtClean="0"/>
              <a:t>18</a:t>
            </a:fld>
            <a:endParaRPr lang="en-US"/>
          </a:p>
        </p:txBody>
      </p:sp>
    </p:spTree>
    <p:extLst>
      <p:ext uri="{BB962C8B-B14F-4D97-AF65-F5344CB8AC3E}">
        <p14:creationId xmlns:p14="http://schemas.microsoft.com/office/powerpoint/2010/main" val="33608421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p:txBody>
          <a:bodyPr/>
          <a:lstStyle/>
          <a:p>
            <a:r>
              <a:rPr lang="en-US" dirty="0"/>
              <a:t>Hypothetical client: </a:t>
            </a:r>
            <a:r>
              <a:rPr lang="en-US" dirty="0">
                <a:solidFill>
                  <a:schemeClr val="bg1"/>
                </a:solidFill>
              </a:rPr>
              <a:t>“Maria Davis”</a:t>
            </a:r>
          </a:p>
          <a:p>
            <a:pPr>
              <a:lnSpc>
                <a:spcPts val="2400"/>
              </a:lnSpc>
              <a:spcBef>
                <a:spcPts val="2400"/>
              </a:spcBef>
              <a:spcAft>
                <a:spcPts val="600"/>
              </a:spcAft>
            </a:pPr>
            <a:r>
              <a:rPr lang="en-US" sz="1800" dirty="0">
                <a:solidFill>
                  <a:schemeClr val="accent1"/>
                </a:solidFill>
              </a:rPr>
              <a:t>Age: </a:t>
            </a:r>
            <a:r>
              <a:rPr lang="en-US" sz="1800" dirty="0">
                <a:solidFill>
                  <a:schemeClr val="bg1"/>
                </a:solidFill>
              </a:rPr>
              <a:t>35 </a:t>
            </a:r>
            <a:r>
              <a:rPr lang="en-US" sz="1800" dirty="0">
                <a:solidFill>
                  <a:schemeClr val="accent1"/>
                </a:solidFill>
              </a:rPr>
              <a:t>    Annual Salary: </a:t>
            </a:r>
            <a:r>
              <a:rPr lang="en-US" sz="1800" dirty="0">
                <a:solidFill>
                  <a:schemeClr val="bg1"/>
                </a:solidFill>
              </a:rPr>
              <a:t>$50,000</a:t>
            </a:r>
            <a:r>
              <a:rPr lang="en-US" sz="1800" dirty="0">
                <a:solidFill>
                  <a:schemeClr val="accent1"/>
                </a:solidFill>
              </a:rPr>
              <a:t> </a:t>
            </a:r>
            <a:r>
              <a:rPr lang="en-US" sz="1800" dirty="0">
                <a:solidFill>
                  <a:schemeClr val="bg1"/>
                </a:solidFill>
              </a:rPr>
              <a:t>(2% annual increase)</a:t>
            </a:r>
            <a:r>
              <a:rPr lang="en-US" sz="1800" dirty="0">
                <a:solidFill>
                  <a:schemeClr val="accent1"/>
                </a:solidFill>
              </a:rPr>
              <a:t>     Retirement Age: </a:t>
            </a:r>
            <a:r>
              <a:rPr lang="en-US" sz="1800" dirty="0">
                <a:solidFill>
                  <a:schemeClr val="bg1"/>
                </a:solidFill>
              </a:rPr>
              <a:t>62</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19</a:t>
            </a:fld>
            <a:endParaRPr lang="en-US" dirty="0"/>
          </a:p>
        </p:txBody>
      </p:sp>
      <p:pic>
        <p:nvPicPr>
          <p:cNvPr id="5" name="Graphic 4">
            <a:extLst>
              <a:ext uri="{FF2B5EF4-FFF2-40B4-BE49-F238E27FC236}">
                <a16:creationId xmlns:a16="http://schemas.microsoft.com/office/drawing/2014/main" id="{FA3D8A61-FE16-4E1F-BFEC-B950695241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822628" y="2838450"/>
            <a:ext cx="1362075" cy="4019550"/>
          </a:xfrm>
          <a:prstGeom prst="rect">
            <a:avLst/>
          </a:prstGeom>
        </p:spPr>
      </p:pic>
      <p:cxnSp>
        <p:nvCxnSpPr>
          <p:cNvPr id="7" name="Straight Connector 6">
            <a:extLst>
              <a:ext uri="{FF2B5EF4-FFF2-40B4-BE49-F238E27FC236}">
                <a16:creationId xmlns:a16="http://schemas.microsoft.com/office/drawing/2014/main" id="{F6A0D5C1-BADA-EE44-895B-0CD0B05B5CE9}"/>
              </a:ext>
            </a:extLst>
          </p:cNvPr>
          <p:cNvCxnSpPr/>
          <p:nvPr/>
        </p:nvCxnSpPr>
        <p:spPr>
          <a:xfrm>
            <a:off x="819397" y="2624444"/>
            <a:ext cx="840773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6DB056CB-D036-6348-9219-516D5ACA18B5}"/>
              </a:ext>
            </a:extLst>
          </p:cNvPr>
          <p:cNvCxnSpPr/>
          <p:nvPr/>
        </p:nvCxnSpPr>
        <p:spPr>
          <a:xfrm>
            <a:off x="819397" y="3149925"/>
            <a:ext cx="8407730" cy="0"/>
          </a:xfrm>
          <a:prstGeom prst="line">
            <a:avLst/>
          </a:prstGeom>
          <a:ln>
            <a:solidFill>
              <a:schemeClr val="accent3"/>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E055AE15-6C5E-9447-8563-FDC68117A326}"/>
              </a:ext>
            </a:extLst>
          </p:cNvPr>
          <p:cNvCxnSpPr/>
          <p:nvPr/>
        </p:nvCxnSpPr>
        <p:spPr>
          <a:xfrm>
            <a:off x="1793174" y="2636322"/>
            <a:ext cx="0" cy="510639"/>
          </a:xfrm>
          <a:prstGeom prst="line">
            <a:avLst/>
          </a:prstGeom>
          <a:ln>
            <a:solidFill>
              <a:srgbClr val="00A4E4"/>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752B403D-97E2-614E-BC5F-8BE56E43AC45}"/>
              </a:ext>
            </a:extLst>
          </p:cNvPr>
          <p:cNvCxnSpPr/>
          <p:nvPr/>
        </p:nvCxnSpPr>
        <p:spPr>
          <a:xfrm>
            <a:off x="6669975" y="2636322"/>
            <a:ext cx="0" cy="510639"/>
          </a:xfrm>
          <a:prstGeom prst="line">
            <a:avLst/>
          </a:prstGeom>
          <a:ln>
            <a:solidFill>
              <a:srgbClr val="00A4E4"/>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4F5C78AE-51D1-4651-B0DA-C61FBED6B04E}"/>
              </a:ext>
            </a:extLst>
          </p:cNvPr>
          <p:cNvSpPr/>
          <p:nvPr/>
        </p:nvSpPr>
        <p:spPr>
          <a:xfrm>
            <a:off x="802143" y="3247003"/>
            <a:ext cx="8566141" cy="2684068"/>
          </a:xfrm>
          <a:prstGeom prst="rect">
            <a:avLst/>
          </a:prstGeom>
        </p:spPr>
        <p:txBody>
          <a:bodyPr wrap="square">
            <a:spAutoFit/>
          </a:bodyPr>
          <a:lstStyle/>
          <a:p>
            <a:pPr marL="285750" indent="-285750">
              <a:lnSpc>
                <a:spcPts val="2400"/>
              </a:lnSpc>
              <a:spcBef>
                <a:spcPts val="1800"/>
              </a:spcBef>
              <a:spcAft>
                <a:spcPct val="0"/>
              </a:spcAft>
              <a:buFont typeface="Arial" panose="020B0604020202020204" pitchFamily="34" charset="0"/>
              <a:buChar char="•"/>
            </a:pPr>
            <a:r>
              <a:rPr lang="en-US" dirty="0">
                <a:solidFill>
                  <a:schemeClr val="accent1"/>
                </a:solidFill>
              </a:rPr>
              <a:t>Estimated Retirement Expenses: </a:t>
            </a:r>
            <a:r>
              <a:rPr lang="en-US" dirty="0">
                <a:solidFill>
                  <a:schemeClr val="bg1"/>
                </a:solidFill>
              </a:rPr>
              <a:t>$45,000 (in today’s dollars with 2.5% inflation)</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Retirement Account Balance: </a:t>
            </a:r>
            <a:r>
              <a:rPr lang="en-US" dirty="0">
                <a:solidFill>
                  <a:schemeClr val="bg1"/>
                </a:solidFill>
              </a:rPr>
              <a:t>$40,000</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Retirement Contributions: </a:t>
            </a:r>
            <a:r>
              <a:rPr lang="en-US" dirty="0">
                <a:solidFill>
                  <a:schemeClr val="bg1"/>
                </a:solidFill>
              </a:rPr>
              <a:t>$2,600 annually</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Estimated Rate of Return: </a:t>
            </a:r>
            <a:r>
              <a:rPr lang="en-US" dirty="0">
                <a:solidFill>
                  <a:schemeClr val="bg1"/>
                </a:solidFill>
              </a:rPr>
              <a:t>7% before retirement; 4% after retirement</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Pension: </a:t>
            </a:r>
            <a:r>
              <a:rPr lang="en-US" dirty="0">
                <a:solidFill>
                  <a:schemeClr val="bg1"/>
                </a:solidFill>
              </a:rPr>
              <a:t>$35,000 at age 62 (0% annual increase)</a:t>
            </a:r>
          </a:p>
          <a:p>
            <a:pPr marL="285750" indent="-285750">
              <a:lnSpc>
                <a:spcPts val="2400"/>
              </a:lnSpc>
              <a:spcBef>
                <a:spcPts val="1200"/>
              </a:spcBef>
              <a:spcAft>
                <a:spcPct val="0"/>
              </a:spcAft>
              <a:buFont typeface="Arial" panose="020B0604020202020204" pitchFamily="34" charset="0"/>
              <a:buChar char="•"/>
            </a:pPr>
            <a:r>
              <a:rPr lang="en-US" dirty="0">
                <a:solidFill>
                  <a:schemeClr val="accent1"/>
                </a:solidFill>
              </a:rPr>
              <a:t>Social Security:</a:t>
            </a:r>
            <a:r>
              <a:rPr lang="en-US" dirty="0">
                <a:solidFill>
                  <a:schemeClr val="bg1"/>
                </a:solidFill>
              </a:rPr>
              <a:t> $3,505 monthly (future value at age 62; 2% annual increase)</a:t>
            </a:r>
          </a:p>
        </p:txBody>
      </p:sp>
    </p:spTree>
    <p:extLst>
      <p:ext uri="{BB962C8B-B14F-4D97-AF65-F5344CB8AC3E}">
        <p14:creationId xmlns:p14="http://schemas.microsoft.com/office/powerpoint/2010/main" val="1607864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up)">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6962FF9-ED25-5541-A5FC-5F17901F07DB}"/>
              </a:ext>
            </a:extLst>
          </p:cNvPr>
          <p:cNvSpPr>
            <a:spLocks noGrp="1"/>
          </p:cNvSpPr>
          <p:nvPr>
            <p:ph type="body" sz="quarter" idx="14"/>
          </p:nvPr>
        </p:nvSpPr>
        <p:spPr>
          <a:xfrm>
            <a:off x="8756024" y="4822594"/>
            <a:ext cx="2517774" cy="382010"/>
          </a:xfrm>
        </p:spPr>
        <p:txBody>
          <a:bodyPr/>
          <a:lstStyle/>
          <a:p>
            <a:r>
              <a:rPr lang="en-US" dirty="0"/>
              <a:t>Senior Financial Advisor</a:t>
            </a:r>
          </a:p>
        </p:txBody>
      </p:sp>
      <p:sp>
        <p:nvSpPr>
          <p:cNvPr id="6" name="Text Placeholder 5">
            <a:extLst>
              <a:ext uri="{FF2B5EF4-FFF2-40B4-BE49-F238E27FC236}">
                <a16:creationId xmlns:a16="http://schemas.microsoft.com/office/drawing/2014/main" id="{A7F961AC-4E64-AF47-9F23-A933E548528E}"/>
              </a:ext>
            </a:extLst>
          </p:cNvPr>
          <p:cNvSpPr>
            <a:spLocks noGrp="1"/>
          </p:cNvSpPr>
          <p:nvPr>
            <p:ph type="body" sz="quarter" idx="15"/>
          </p:nvPr>
        </p:nvSpPr>
        <p:spPr>
          <a:xfrm>
            <a:off x="8756024" y="4482036"/>
            <a:ext cx="2717800" cy="241300"/>
          </a:xfrm>
        </p:spPr>
        <p:txBody>
          <a:bodyPr/>
          <a:lstStyle/>
          <a:p>
            <a:r>
              <a:rPr lang="en-US" dirty="0"/>
              <a:t>Marissa Kerns	</a:t>
            </a:r>
          </a:p>
        </p:txBody>
      </p:sp>
      <p:sp>
        <p:nvSpPr>
          <p:cNvPr id="2" name="Slide Number Placeholder 1">
            <a:extLst>
              <a:ext uri="{FF2B5EF4-FFF2-40B4-BE49-F238E27FC236}">
                <a16:creationId xmlns:a16="http://schemas.microsoft.com/office/drawing/2014/main" id="{15B1C4F9-15AA-044A-8F26-50E6518E1081}"/>
              </a:ext>
            </a:extLst>
          </p:cNvPr>
          <p:cNvSpPr>
            <a:spLocks noGrp="1"/>
          </p:cNvSpPr>
          <p:nvPr>
            <p:ph type="sldNum" sz="quarter" idx="4294967295"/>
          </p:nvPr>
        </p:nvSpPr>
        <p:spPr>
          <a:xfrm>
            <a:off x="9448800" y="6356350"/>
            <a:ext cx="2743200" cy="365125"/>
          </a:xfrm>
        </p:spPr>
        <p:txBody>
          <a:bodyPr/>
          <a:lstStyle/>
          <a:p>
            <a:fld id="{FCA986F9-F165-2F42-8D29-0DAFF18616A6}" type="slidenum">
              <a:rPr lang="en-US" smtClean="0"/>
              <a:t>2</a:t>
            </a:fld>
            <a:endParaRPr lang="en-US" dirty="0"/>
          </a:p>
        </p:txBody>
      </p:sp>
      <p:sp>
        <p:nvSpPr>
          <p:cNvPr id="10" name="Rectangle 9">
            <a:extLst>
              <a:ext uri="{FF2B5EF4-FFF2-40B4-BE49-F238E27FC236}">
                <a16:creationId xmlns:a16="http://schemas.microsoft.com/office/drawing/2014/main" id="{9A328782-6D13-4F24-970C-419FB4954BB2}"/>
              </a:ext>
            </a:extLst>
          </p:cNvPr>
          <p:cNvSpPr/>
          <p:nvPr/>
        </p:nvSpPr>
        <p:spPr>
          <a:xfrm>
            <a:off x="11747864" y="1541419"/>
            <a:ext cx="1619793" cy="348342"/>
          </a:xfrm>
          <a:prstGeom prst="rect">
            <a:avLst/>
          </a:prstGeom>
          <a:gradFill>
            <a:gsLst>
              <a:gs pos="23000">
                <a:schemeClr val="accent6">
                  <a:alpha val="0"/>
                </a:schemeClr>
              </a:gs>
              <a:gs pos="91000">
                <a:schemeClr val="accent6">
                  <a:alpha val="0"/>
                </a:schemeClr>
              </a:gs>
              <a:gs pos="59000">
                <a:schemeClr val="accent6">
                  <a:lumMod val="60000"/>
                  <a:lumOff val="40000"/>
                  <a:alpha val="3500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arallelogram 10">
            <a:extLst>
              <a:ext uri="{FF2B5EF4-FFF2-40B4-BE49-F238E27FC236}">
                <a16:creationId xmlns:a16="http://schemas.microsoft.com/office/drawing/2014/main" id="{8FC5FE2D-6D7B-4D5E-B9FE-9BBE6213BAE8}"/>
              </a:ext>
            </a:extLst>
          </p:cNvPr>
          <p:cNvSpPr/>
          <p:nvPr/>
        </p:nvSpPr>
        <p:spPr>
          <a:xfrm>
            <a:off x="11538857" y="1541419"/>
            <a:ext cx="1123406" cy="357051"/>
          </a:xfrm>
          <a:prstGeom prst="parallelogram">
            <a:avLst>
              <a:gd name="adj" fmla="val 725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CFD90DF-14F0-4A29-BF6C-02C8738F8534}"/>
              </a:ext>
            </a:extLst>
          </p:cNvPr>
          <p:cNvSpPr/>
          <p:nvPr/>
        </p:nvSpPr>
        <p:spPr>
          <a:xfrm>
            <a:off x="-69670" y="1550128"/>
            <a:ext cx="5895703" cy="444135"/>
          </a:xfrm>
          <a:prstGeom prst="rect">
            <a:avLst/>
          </a:prstGeom>
          <a:gradFill>
            <a:gsLst>
              <a:gs pos="4000">
                <a:schemeClr val="tx1"/>
              </a:gs>
              <a:gs pos="88000">
                <a:schemeClr val="tx1">
                  <a:alpha val="0"/>
                </a:schemeClr>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Placeholder 7">
            <a:extLst>
              <a:ext uri="{FF2B5EF4-FFF2-40B4-BE49-F238E27FC236}">
                <a16:creationId xmlns:a16="http://schemas.microsoft.com/office/drawing/2014/main" id="{882232D5-6569-4EB4-BF57-E4CF5DCF1702}"/>
              </a:ext>
            </a:extLst>
          </p:cNvPr>
          <p:cNvPicPr>
            <a:picLocks noGrp="1" noChangeAspect="1"/>
          </p:cNvPicPr>
          <p:nvPr>
            <p:ph type="pic" sz="quarter" idx="13"/>
          </p:nvPr>
        </p:nvPicPr>
        <p:blipFill rotWithShape="1">
          <a:blip r:embed="rId3"/>
          <a:srcRect l="8928" t="5801" r="8344" b="13683"/>
          <a:stretch/>
        </p:blipFill>
        <p:spPr>
          <a:xfrm>
            <a:off x="7894766" y="4141478"/>
            <a:ext cx="744190" cy="1063127"/>
          </a:xfrm>
        </p:spPr>
      </p:pic>
      <p:sp>
        <p:nvSpPr>
          <p:cNvPr id="14" name="Text Placeholder 4">
            <a:extLst>
              <a:ext uri="{FF2B5EF4-FFF2-40B4-BE49-F238E27FC236}">
                <a16:creationId xmlns:a16="http://schemas.microsoft.com/office/drawing/2014/main" id="{F0825D7A-68D0-4715-AD1B-23F35311A220}"/>
              </a:ext>
            </a:extLst>
          </p:cNvPr>
          <p:cNvSpPr txBox="1">
            <a:spLocks/>
          </p:cNvSpPr>
          <p:nvPr/>
        </p:nvSpPr>
        <p:spPr>
          <a:xfrm>
            <a:off x="8756024" y="6024634"/>
            <a:ext cx="2517774" cy="38201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0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Financial Advisor</a:t>
            </a:r>
          </a:p>
        </p:txBody>
      </p:sp>
      <p:sp>
        <p:nvSpPr>
          <p:cNvPr id="15" name="Text Placeholder 5">
            <a:extLst>
              <a:ext uri="{FF2B5EF4-FFF2-40B4-BE49-F238E27FC236}">
                <a16:creationId xmlns:a16="http://schemas.microsoft.com/office/drawing/2014/main" id="{BD0A88AD-CECD-417C-B8E3-F1FAE49ADBC3}"/>
              </a:ext>
            </a:extLst>
          </p:cNvPr>
          <p:cNvSpPr txBox="1">
            <a:spLocks/>
          </p:cNvSpPr>
          <p:nvPr/>
        </p:nvSpPr>
        <p:spPr>
          <a:xfrm>
            <a:off x="8756024" y="5684076"/>
            <a:ext cx="2717800" cy="241300"/>
          </a:xfrm>
          <a:prstGeom prst="rect">
            <a:avLst/>
          </a:prstGeom>
        </p:spPr>
        <p:txBody>
          <a:bodyPr vert="horz" lIns="0" tIns="0" rIns="0" bIns="0" rtlCol="0">
            <a:normAutofit/>
          </a:bodyPr>
          <a:lstStyle>
            <a:lvl1pPr marL="0" indent="0" algn="l" defTabSz="914400" rtl="0" eaLnBrk="1" latinLnBrk="0" hangingPunct="1">
              <a:lnSpc>
                <a:spcPct val="90000"/>
              </a:lnSpc>
              <a:spcBef>
                <a:spcPts val="1000"/>
              </a:spcBef>
              <a:buFontTx/>
              <a:buNone/>
              <a:defRPr sz="1300" kern="1200">
                <a:solidFill>
                  <a:srgbClr val="FFFFFF"/>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Aleedra Duncan</a:t>
            </a:r>
          </a:p>
        </p:txBody>
      </p:sp>
      <p:pic>
        <p:nvPicPr>
          <p:cNvPr id="16" name="Picture Placeholder 7">
            <a:extLst>
              <a:ext uri="{FF2B5EF4-FFF2-40B4-BE49-F238E27FC236}">
                <a16:creationId xmlns:a16="http://schemas.microsoft.com/office/drawing/2014/main" id="{41FCE3D5-659E-43FB-A04A-CF35455AAB08}"/>
              </a:ext>
            </a:extLst>
          </p:cNvPr>
          <p:cNvPicPr>
            <a:picLocks noChangeAspect="1"/>
          </p:cNvPicPr>
          <p:nvPr/>
        </p:nvPicPr>
        <p:blipFill>
          <a:blip r:embed="rId4"/>
          <a:srcRect/>
          <a:stretch/>
        </p:blipFill>
        <p:spPr>
          <a:xfrm>
            <a:off x="7894767" y="5343518"/>
            <a:ext cx="744188" cy="1063127"/>
          </a:xfrm>
          <a:prstGeom prst="rect">
            <a:avLst/>
          </a:prstGeom>
        </p:spPr>
      </p:pic>
    </p:spTree>
    <p:extLst>
      <p:ext uri="{BB962C8B-B14F-4D97-AF65-F5344CB8AC3E}">
        <p14:creationId xmlns:p14="http://schemas.microsoft.com/office/powerpoint/2010/main" val="3550314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75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500" fill="hold"/>
                                        <p:tgtEl>
                                          <p:spTgt spid="10"/>
                                        </p:tgtEl>
                                        <p:attrNameLst>
                                          <p:attrName>ppt_x</p:attrName>
                                        </p:attrNameLst>
                                      </p:cBhvr>
                                      <p:tavLst>
                                        <p:tav tm="0">
                                          <p:val>
                                            <p:strVal val="0-#ppt_w/2"/>
                                          </p:val>
                                        </p:tav>
                                        <p:tav tm="100000">
                                          <p:val>
                                            <p:strVal val="#ppt_x"/>
                                          </p:val>
                                        </p:tav>
                                      </p:tavLst>
                                    </p:anim>
                                    <p:anim calcmode="lin" valueType="num">
                                      <p:cBhvr additive="base">
                                        <p:cTn id="8" dur="1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D027D-05EA-8B4B-8DA7-6A378FCEB12E}"/>
              </a:ext>
            </a:extLst>
          </p:cNvPr>
          <p:cNvSpPr>
            <a:spLocks noGrp="1"/>
          </p:cNvSpPr>
          <p:nvPr>
            <p:ph type="title"/>
          </p:nvPr>
        </p:nvSpPr>
        <p:spPr/>
        <p:txBody>
          <a:bodyPr/>
          <a:lstStyle/>
          <a:p>
            <a:r>
              <a:rPr lang="en-US" dirty="0"/>
              <a:t>A case study: Maria Davis</a:t>
            </a:r>
          </a:p>
        </p:txBody>
      </p:sp>
      <p:sp>
        <p:nvSpPr>
          <p:cNvPr id="3" name="Content Placeholder 2">
            <a:extLst>
              <a:ext uri="{FF2B5EF4-FFF2-40B4-BE49-F238E27FC236}">
                <a16:creationId xmlns:a16="http://schemas.microsoft.com/office/drawing/2014/main" id="{E8B51171-637C-E344-89CE-EC9A7CCDFE22}"/>
              </a:ext>
            </a:extLst>
          </p:cNvPr>
          <p:cNvSpPr>
            <a:spLocks noGrp="1"/>
          </p:cNvSpPr>
          <p:nvPr>
            <p:ph idx="1"/>
          </p:nvPr>
        </p:nvSpPr>
        <p:spPr>
          <a:xfrm>
            <a:off x="838200" y="2684615"/>
            <a:ext cx="3429000" cy="2611780"/>
          </a:xfrm>
        </p:spPr>
        <p:txBody>
          <a:bodyPr/>
          <a:lstStyle/>
          <a:p>
            <a:r>
              <a:rPr lang="en-US" dirty="0"/>
              <a:t>Once the plan is finalized, your financial professional can provide an electronic or physical copy of the analysis for your records.</a:t>
            </a:r>
          </a:p>
        </p:txBody>
      </p:sp>
      <p:sp>
        <p:nvSpPr>
          <p:cNvPr id="4" name="Slide Number Placeholder 3">
            <a:extLst>
              <a:ext uri="{FF2B5EF4-FFF2-40B4-BE49-F238E27FC236}">
                <a16:creationId xmlns:a16="http://schemas.microsoft.com/office/drawing/2014/main" id="{22F0E0E9-B8B0-8743-8864-37A5504A563D}"/>
              </a:ext>
            </a:extLst>
          </p:cNvPr>
          <p:cNvSpPr>
            <a:spLocks noGrp="1"/>
          </p:cNvSpPr>
          <p:nvPr>
            <p:ph type="sldNum" sz="quarter" idx="4"/>
          </p:nvPr>
        </p:nvSpPr>
        <p:spPr/>
        <p:txBody>
          <a:bodyPr/>
          <a:lstStyle/>
          <a:p>
            <a:fld id="{FCA986F9-F165-2F42-8D29-0DAFF18616A6}" type="slidenum">
              <a:rPr lang="en-US" smtClean="0"/>
              <a:pPr/>
              <a:t>20</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1672A1B6-961A-2D41-8BF6-16E9ABBF2A68}"/>
              </a:ext>
            </a:extLst>
          </p:cNvPr>
          <p:cNvPicPr>
            <a:picLocks noChangeAspect="1"/>
          </p:cNvPicPr>
          <p:nvPr/>
        </p:nvPicPr>
        <p:blipFill>
          <a:blip r:embed="rId2"/>
          <a:stretch>
            <a:fillRect/>
          </a:stretch>
        </p:blipFill>
        <p:spPr>
          <a:xfrm>
            <a:off x="5514111" y="1868163"/>
            <a:ext cx="5417126" cy="41798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35860210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E74095-5C62-A140-AF21-DE4D6E85792F}"/>
              </a:ext>
            </a:extLst>
          </p:cNvPr>
          <p:cNvSpPr>
            <a:spLocks noGrp="1"/>
          </p:cNvSpPr>
          <p:nvPr>
            <p:ph type="title"/>
          </p:nvPr>
        </p:nvSpPr>
        <p:spPr>
          <a:xfrm>
            <a:off x="3087559" y="2664070"/>
            <a:ext cx="6016881" cy="1529860"/>
          </a:xfrm>
        </p:spPr>
        <p:txBody>
          <a:bodyPr/>
          <a:lstStyle/>
          <a:p>
            <a:r>
              <a:rPr lang="en-US" dirty="0"/>
              <a:t>Answering other </a:t>
            </a:r>
            <a:br>
              <a:rPr lang="en-US" dirty="0"/>
            </a:br>
            <a:r>
              <a:rPr lang="en-US" dirty="0"/>
              <a:t>retirement questions.</a:t>
            </a:r>
          </a:p>
        </p:txBody>
      </p:sp>
      <p:sp>
        <p:nvSpPr>
          <p:cNvPr id="3" name="Slide Number Placeholder 2">
            <a:extLst>
              <a:ext uri="{FF2B5EF4-FFF2-40B4-BE49-F238E27FC236}">
                <a16:creationId xmlns:a16="http://schemas.microsoft.com/office/drawing/2014/main" id="{42D1ABF6-FE36-4149-8024-D73ABB724C12}"/>
              </a:ext>
            </a:extLst>
          </p:cNvPr>
          <p:cNvSpPr>
            <a:spLocks noGrp="1"/>
          </p:cNvSpPr>
          <p:nvPr>
            <p:ph type="sldNum" sz="quarter" idx="12"/>
          </p:nvPr>
        </p:nvSpPr>
        <p:spPr/>
        <p:txBody>
          <a:bodyPr/>
          <a:lstStyle/>
          <a:p>
            <a:fld id="{FCA986F9-F165-2F42-8D29-0DAFF18616A6}" type="slidenum">
              <a:rPr lang="en-US" smtClean="0"/>
              <a:t>21</a:t>
            </a:fld>
            <a:endParaRPr lang="en-US"/>
          </a:p>
        </p:txBody>
      </p:sp>
    </p:spTree>
    <p:extLst>
      <p:ext uri="{BB962C8B-B14F-4D97-AF65-F5344CB8AC3E}">
        <p14:creationId xmlns:p14="http://schemas.microsoft.com/office/powerpoint/2010/main" val="35735751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EEE8-F775-7A45-A8FE-62A872F34B2F}"/>
              </a:ext>
            </a:extLst>
          </p:cNvPr>
          <p:cNvSpPr>
            <a:spLocks noGrp="1"/>
          </p:cNvSpPr>
          <p:nvPr>
            <p:ph type="title"/>
          </p:nvPr>
        </p:nvSpPr>
        <p:spPr/>
        <p:txBody>
          <a:bodyPr/>
          <a:lstStyle/>
          <a:p>
            <a:r>
              <a:rPr lang="en-US" dirty="0"/>
              <a:t>Answering other retirement questions</a:t>
            </a:r>
          </a:p>
        </p:txBody>
      </p:sp>
      <p:sp>
        <p:nvSpPr>
          <p:cNvPr id="4" name="Slide Number Placeholder 3">
            <a:extLst>
              <a:ext uri="{FF2B5EF4-FFF2-40B4-BE49-F238E27FC236}">
                <a16:creationId xmlns:a16="http://schemas.microsoft.com/office/drawing/2014/main" id="{0736EBEC-0976-1548-BE39-ACBBABFB2CD6}"/>
              </a:ext>
            </a:extLst>
          </p:cNvPr>
          <p:cNvSpPr>
            <a:spLocks noGrp="1"/>
          </p:cNvSpPr>
          <p:nvPr>
            <p:ph type="sldNum" sz="quarter" idx="4"/>
          </p:nvPr>
        </p:nvSpPr>
        <p:spPr/>
        <p:txBody>
          <a:bodyPr/>
          <a:lstStyle/>
          <a:p>
            <a:fld id="{FCA986F9-F165-2F42-8D29-0DAFF18616A6}" type="slidenum">
              <a:rPr lang="en-US" smtClean="0"/>
              <a:pPr/>
              <a:t>22</a:t>
            </a:fld>
            <a:endParaRPr lang="en-US" dirty="0"/>
          </a:p>
        </p:txBody>
      </p:sp>
      <p:pic>
        <p:nvPicPr>
          <p:cNvPr id="8" name="Graphic 7">
            <a:extLst>
              <a:ext uri="{FF2B5EF4-FFF2-40B4-BE49-F238E27FC236}">
                <a16:creationId xmlns:a16="http://schemas.microsoft.com/office/drawing/2014/main" id="{63C727FB-EE01-4CD1-B631-CAB33609364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000376" y="2078182"/>
            <a:ext cx="1324841" cy="4779818"/>
          </a:xfrm>
          <a:prstGeom prst="rect">
            <a:avLst/>
          </a:prstGeom>
        </p:spPr>
      </p:pic>
      <p:sp>
        <p:nvSpPr>
          <p:cNvPr id="9" name="Content Placeholder 2">
            <a:extLst>
              <a:ext uri="{FF2B5EF4-FFF2-40B4-BE49-F238E27FC236}">
                <a16:creationId xmlns:a16="http://schemas.microsoft.com/office/drawing/2014/main" id="{79FA72AF-2CCB-4532-B35E-4D47804052E6}"/>
              </a:ext>
            </a:extLst>
          </p:cNvPr>
          <p:cNvSpPr txBox="1">
            <a:spLocks/>
          </p:cNvSpPr>
          <p:nvPr/>
        </p:nvSpPr>
        <p:spPr>
          <a:xfrm>
            <a:off x="838200" y="2055223"/>
            <a:ext cx="6560127" cy="4121740"/>
          </a:xfrm>
          <a:prstGeom prst="rect">
            <a:avLst/>
          </a:prstGeom>
        </p:spPr>
        <p:txBody>
          <a:bodyPr vert="horz" lIns="0" tIns="0" rIns="0" bIns="0" rtlCol="0">
            <a:noAutofit/>
          </a:bodyPr>
          <a:lstStyle>
            <a:lvl1pPr marL="0" indent="0" algn="l" defTabSz="914400" rtl="0" eaLnBrk="1" latinLnBrk="0" hangingPunct="1">
              <a:lnSpc>
                <a:spcPts val="3000"/>
              </a:lnSpc>
              <a:spcBef>
                <a:spcPts val="1000"/>
              </a:spcBef>
              <a:buFontTx/>
              <a:buNone/>
              <a:defRPr lang="en-US" sz="2400" kern="1200" dirty="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1200"/>
              </a:spcBef>
              <a:spcAft>
                <a:spcPts val="1200"/>
              </a:spcAft>
            </a:pPr>
            <a:r>
              <a:rPr lang="en-US"/>
              <a:t>Additional questions Retirement Pathfinder </a:t>
            </a:r>
            <a:br>
              <a:rPr lang="en-US"/>
            </a:br>
            <a:r>
              <a:rPr lang="en-US"/>
              <a:t>can help answer include:</a:t>
            </a:r>
          </a:p>
          <a:p>
            <a:pPr>
              <a:lnSpc>
                <a:spcPts val="2400"/>
              </a:lnSpc>
              <a:spcBef>
                <a:spcPts val="1200"/>
              </a:spcBef>
              <a:spcAft>
                <a:spcPts val="1200"/>
              </a:spcAft>
            </a:pPr>
            <a:r>
              <a:rPr lang="en-US" sz="2000">
                <a:solidFill>
                  <a:schemeClr val="accent1"/>
                </a:solidFill>
              </a:rPr>
              <a:t>Is it possible to guarantee my retirement income?</a:t>
            </a:r>
          </a:p>
          <a:p>
            <a:pPr>
              <a:lnSpc>
                <a:spcPts val="2400"/>
              </a:lnSpc>
              <a:spcBef>
                <a:spcPts val="1200"/>
              </a:spcBef>
              <a:spcAft>
                <a:spcPts val="1200"/>
              </a:spcAft>
            </a:pPr>
            <a:r>
              <a:rPr lang="en-US" sz="2000">
                <a:solidFill>
                  <a:schemeClr val="accent1"/>
                </a:solidFill>
              </a:rPr>
              <a:t>How do I convert retirement savings into income?</a:t>
            </a:r>
          </a:p>
          <a:p>
            <a:pPr>
              <a:lnSpc>
                <a:spcPts val="2400"/>
              </a:lnSpc>
              <a:spcBef>
                <a:spcPts val="1200"/>
              </a:spcBef>
              <a:spcAft>
                <a:spcPts val="1200"/>
              </a:spcAft>
            </a:pPr>
            <a:r>
              <a:rPr lang="en-US" sz="2000">
                <a:solidFill>
                  <a:schemeClr val="accent1"/>
                </a:solidFill>
              </a:rPr>
              <a:t>What happens if I die prematurely?</a:t>
            </a:r>
          </a:p>
          <a:p>
            <a:endParaRPr lang="en-US"/>
          </a:p>
          <a:p>
            <a:endParaRPr lang="en-US"/>
          </a:p>
        </p:txBody>
      </p:sp>
      <p:pic>
        <p:nvPicPr>
          <p:cNvPr id="10" name="Graphic 9">
            <a:extLst>
              <a:ext uri="{FF2B5EF4-FFF2-40B4-BE49-F238E27FC236}">
                <a16:creationId xmlns:a16="http://schemas.microsoft.com/office/drawing/2014/main" id="{0C051562-0A30-49AD-A67A-1094C7D1107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532499" y="3270709"/>
            <a:ext cx="771446" cy="865909"/>
          </a:xfrm>
          <a:prstGeom prst="rect">
            <a:avLst/>
          </a:prstGeom>
        </p:spPr>
      </p:pic>
    </p:spTree>
    <p:extLst>
      <p:ext uri="{BB962C8B-B14F-4D97-AF65-F5344CB8AC3E}">
        <p14:creationId xmlns:p14="http://schemas.microsoft.com/office/powerpoint/2010/main" val="1881114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0"/>
                                        </p:tgtEl>
                                        <p:attrNameLst>
                                          <p:attrName>r</p:attrName>
                                        </p:attrNameLst>
                                      </p:cBhvr>
                                    </p:animRot>
                                    <p:animRot by="-240000">
                                      <p:cBhvr>
                                        <p:cTn id="7" dur="200" fill="hold">
                                          <p:stCondLst>
                                            <p:cond delay="200"/>
                                          </p:stCondLst>
                                        </p:cTn>
                                        <p:tgtEl>
                                          <p:spTgt spid="10"/>
                                        </p:tgtEl>
                                        <p:attrNameLst>
                                          <p:attrName>r</p:attrName>
                                        </p:attrNameLst>
                                      </p:cBhvr>
                                    </p:animRot>
                                    <p:animRot by="240000">
                                      <p:cBhvr>
                                        <p:cTn id="8" dur="200" fill="hold">
                                          <p:stCondLst>
                                            <p:cond delay="400"/>
                                          </p:stCondLst>
                                        </p:cTn>
                                        <p:tgtEl>
                                          <p:spTgt spid="10"/>
                                        </p:tgtEl>
                                        <p:attrNameLst>
                                          <p:attrName>r</p:attrName>
                                        </p:attrNameLst>
                                      </p:cBhvr>
                                    </p:animRot>
                                    <p:animRot by="-240000">
                                      <p:cBhvr>
                                        <p:cTn id="9" dur="200" fill="hold">
                                          <p:stCondLst>
                                            <p:cond delay="600"/>
                                          </p:stCondLst>
                                        </p:cTn>
                                        <p:tgtEl>
                                          <p:spTgt spid="10"/>
                                        </p:tgtEl>
                                        <p:attrNameLst>
                                          <p:attrName>r</p:attrName>
                                        </p:attrNameLst>
                                      </p:cBhvr>
                                    </p:animRot>
                                    <p:animRot by="120000">
                                      <p:cBhvr>
                                        <p:cTn id="10" dur="200" fill="hold">
                                          <p:stCondLst>
                                            <p:cond delay="800"/>
                                          </p:stCondLst>
                                        </p:cTn>
                                        <p:tgtEl>
                                          <p:spTgt spid="10"/>
                                        </p:tgtEl>
                                        <p:attrNameLst>
                                          <p:attrName>r</p:attrName>
                                        </p:attrNameLst>
                                      </p:cBhvr>
                                    </p:animRot>
                                  </p:childTnLst>
                                </p:cTn>
                              </p:par>
                            </p:childTnLst>
                          </p:cTn>
                        </p:par>
                        <p:par>
                          <p:cTn id="11" fill="hold">
                            <p:stCondLst>
                              <p:cond delay="1000"/>
                            </p:stCondLst>
                            <p:childTnLst>
                              <p:par>
                                <p:cTn id="12" presetID="32" presetClass="emph" presetSubtype="0" fill="hold" nodeType="after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childTnLst>
                          </p:cTn>
                        </p:par>
                        <p:par>
                          <p:cTn id="18" fill="hold">
                            <p:stCondLst>
                              <p:cond delay="2000"/>
                            </p:stCondLst>
                            <p:childTnLst>
                              <p:par>
                                <p:cTn id="19" presetID="32" presetClass="emph" presetSubtype="0" fill="hold" nodeType="afterEffect">
                                  <p:stCondLst>
                                    <p:cond delay="0"/>
                                  </p:stCondLst>
                                  <p:childTnLst>
                                    <p:animRot by="120000">
                                      <p:cBhvr>
                                        <p:cTn id="20" dur="100" fill="hold">
                                          <p:stCondLst>
                                            <p:cond delay="0"/>
                                          </p:stCondLst>
                                        </p:cTn>
                                        <p:tgtEl>
                                          <p:spTgt spid="10"/>
                                        </p:tgtEl>
                                        <p:attrNameLst>
                                          <p:attrName>r</p:attrName>
                                        </p:attrNameLst>
                                      </p:cBhvr>
                                    </p:animRot>
                                    <p:animRot by="-240000">
                                      <p:cBhvr>
                                        <p:cTn id="21" dur="200" fill="hold">
                                          <p:stCondLst>
                                            <p:cond delay="200"/>
                                          </p:stCondLst>
                                        </p:cTn>
                                        <p:tgtEl>
                                          <p:spTgt spid="10"/>
                                        </p:tgtEl>
                                        <p:attrNameLst>
                                          <p:attrName>r</p:attrName>
                                        </p:attrNameLst>
                                      </p:cBhvr>
                                    </p:animRot>
                                    <p:animRot by="240000">
                                      <p:cBhvr>
                                        <p:cTn id="22" dur="200" fill="hold">
                                          <p:stCondLst>
                                            <p:cond delay="400"/>
                                          </p:stCondLst>
                                        </p:cTn>
                                        <p:tgtEl>
                                          <p:spTgt spid="10"/>
                                        </p:tgtEl>
                                        <p:attrNameLst>
                                          <p:attrName>r</p:attrName>
                                        </p:attrNameLst>
                                      </p:cBhvr>
                                    </p:animRot>
                                    <p:animRot by="-240000">
                                      <p:cBhvr>
                                        <p:cTn id="23" dur="200" fill="hold">
                                          <p:stCondLst>
                                            <p:cond delay="600"/>
                                          </p:stCondLst>
                                        </p:cTn>
                                        <p:tgtEl>
                                          <p:spTgt spid="10"/>
                                        </p:tgtEl>
                                        <p:attrNameLst>
                                          <p:attrName>r</p:attrName>
                                        </p:attrNameLst>
                                      </p:cBhvr>
                                    </p:animRot>
                                    <p:animRot by="120000">
                                      <p:cBhvr>
                                        <p:cTn id="24" dur="200" fill="hold">
                                          <p:stCondLst>
                                            <p:cond delay="800"/>
                                          </p:stCondLst>
                                        </p:cTn>
                                        <p:tgtEl>
                                          <p:spTgt spid="10"/>
                                        </p:tgtEl>
                                        <p:attrNameLst>
                                          <p:attrName>r</p:attrName>
                                        </p:attrNameLst>
                                      </p:cBhvr>
                                    </p:animRot>
                                  </p:childTnLst>
                                </p:cTn>
                              </p:par>
                            </p:childTnLst>
                          </p:cTn>
                        </p:par>
                        <p:par>
                          <p:cTn id="25" fill="hold">
                            <p:stCondLst>
                              <p:cond delay="3000"/>
                            </p:stCondLst>
                            <p:childTnLst>
                              <p:par>
                                <p:cTn id="26" presetID="32" presetClass="emph" presetSubtype="0" fill="hold" nodeType="afterEffect">
                                  <p:stCondLst>
                                    <p:cond delay="0"/>
                                  </p:stCondLst>
                                  <p:childTnLst>
                                    <p:animRot by="120000">
                                      <p:cBhvr>
                                        <p:cTn id="27" dur="100" fill="hold">
                                          <p:stCondLst>
                                            <p:cond delay="0"/>
                                          </p:stCondLst>
                                        </p:cTn>
                                        <p:tgtEl>
                                          <p:spTgt spid="10"/>
                                        </p:tgtEl>
                                        <p:attrNameLst>
                                          <p:attrName>r</p:attrName>
                                        </p:attrNameLst>
                                      </p:cBhvr>
                                    </p:animRot>
                                    <p:animRot by="-240000">
                                      <p:cBhvr>
                                        <p:cTn id="28" dur="200" fill="hold">
                                          <p:stCondLst>
                                            <p:cond delay="200"/>
                                          </p:stCondLst>
                                        </p:cTn>
                                        <p:tgtEl>
                                          <p:spTgt spid="10"/>
                                        </p:tgtEl>
                                        <p:attrNameLst>
                                          <p:attrName>r</p:attrName>
                                        </p:attrNameLst>
                                      </p:cBhvr>
                                    </p:animRot>
                                    <p:animRot by="240000">
                                      <p:cBhvr>
                                        <p:cTn id="29" dur="200" fill="hold">
                                          <p:stCondLst>
                                            <p:cond delay="400"/>
                                          </p:stCondLst>
                                        </p:cTn>
                                        <p:tgtEl>
                                          <p:spTgt spid="10"/>
                                        </p:tgtEl>
                                        <p:attrNameLst>
                                          <p:attrName>r</p:attrName>
                                        </p:attrNameLst>
                                      </p:cBhvr>
                                    </p:animRot>
                                    <p:animRot by="-240000">
                                      <p:cBhvr>
                                        <p:cTn id="30" dur="200" fill="hold">
                                          <p:stCondLst>
                                            <p:cond delay="600"/>
                                          </p:stCondLst>
                                        </p:cTn>
                                        <p:tgtEl>
                                          <p:spTgt spid="10"/>
                                        </p:tgtEl>
                                        <p:attrNameLst>
                                          <p:attrName>r</p:attrName>
                                        </p:attrNameLst>
                                      </p:cBhvr>
                                    </p:animRot>
                                    <p:animRot by="120000">
                                      <p:cBhvr>
                                        <p:cTn id="31" dur="200" fill="hold">
                                          <p:stCondLst>
                                            <p:cond delay="800"/>
                                          </p:stCondLst>
                                        </p:cTn>
                                        <p:tgtEl>
                                          <p:spTgt spid="10"/>
                                        </p:tgtEl>
                                        <p:attrNameLst>
                                          <p:attrName>r</p:attrName>
                                        </p:attrNameLst>
                                      </p:cBhvr>
                                    </p:animRot>
                                  </p:childTnLst>
                                </p:cTn>
                              </p:par>
                            </p:childTnLst>
                          </p:cTn>
                        </p:par>
                        <p:par>
                          <p:cTn id="32" fill="hold">
                            <p:stCondLst>
                              <p:cond delay="4000"/>
                            </p:stCondLst>
                            <p:childTnLst>
                              <p:par>
                                <p:cTn id="33" presetID="32" presetClass="emph" presetSubtype="0" fill="hold" nodeType="afterEffect">
                                  <p:stCondLst>
                                    <p:cond delay="0"/>
                                  </p:stCondLst>
                                  <p:childTnLst>
                                    <p:animRot by="120000">
                                      <p:cBhvr>
                                        <p:cTn id="34" dur="100" fill="hold">
                                          <p:stCondLst>
                                            <p:cond delay="0"/>
                                          </p:stCondLst>
                                        </p:cTn>
                                        <p:tgtEl>
                                          <p:spTgt spid="10"/>
                                        </p:tgtEl>
                                        <p:attrNameLst>
                                          <p:attrName>r</p:attrName>
                                        </p:attrNameLst>
                                      </p:cBhvr>
                                    </p:animRot>
                                    <p:animRot by="-240000">
                                      <p:cBhvr>
                                        <p:cTn id="35" dur="200" fill="hold">
                                          <p:stCondLst>
                                            <p:cond delay="200"/>
                                          </p:stCondLst>
                                        </p:cTn>
                                        <p:tgtEl>
                                          <p:spTgt spid="10"/>
                                        </p:tgtEl>
                                        <p:attrNameLst>
                                          <p:attrName>r</p:attrName>
                                        </p:attrNameLst>
                                      </p:cBhvr>
                                    </p:animRot>
                                    <p:animRot by="240000">
                                      <p:cBhvr>
                                        <p:cTn id="36" dur="200" fill="hold">
                                          <p:stCondLst>
                                            <p:cond delay="400"/>
                                          </p:stCondLst>
                                        </p:cTn>
                                        <p:tgtEl>
                                          <p:spTgt spid="10"/>
                                        </p:tgtEl>
                                        <p:attrNameLst>
                                          <p:attrName>r</p:attrName>
                                        </p:attrNameLst>
                                      </p:cBhvr>
                                    </p:animRot>
                                    <p:animRot by="-240000">
                                      <p:cBhvr>
                                        <p:cTn id="37" dur="200" fill="hold">
                                          <p:stCondLst>
                                            <p:cond delay="600"/>
                                          </p:stCondLst>
                                        </p:cTn>
                                        <p:tgtEl>
                                          <p:spTgt spid="10"/>
                                        </p:tgtEl>
                                        <p:attrNameLst>
                                          <p:attrName>r</p:attrName>
                                        </p:attrNameLst>
                                      </p:cBhvr>
                                    </p:animRot>
                                    <p:animRot by="120000">
                                      <p:cBhvr>
                                        <p:cTn id="38" dur="200" fill="hold">
                                          <p:stCondLst>
                                            <p:cond delay="800"/>
                                          </p:stCondLst>
                                        </p:cTn>
                                        <p:tgtEl>
                                          <p:spTgt spid="10"/>
                                        </p:tgtEl>
                                        <p:attrNameLst>
                                          <p:attrName>r</p:attrName>
                                        </p:attrNameLst>
                                      </p:cBhvr>
                                    </p:animRo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9">
                                            <p:txEl>
                                              <p:pRg st="1" end="1"/>
                                            </p:txEl>
                                          </p:spTgt>
                                        </p:tgtEl>
                                        <p:attrNameLst>
                                          <p:attrName>style.visibility</p:attrName>
                                        </p:attrNameLst>
                                      </p:cBhvr>
                                      <p:to>
                                        <p:strVal val="visible"/>
                                      </p:to>
                                    </p:set>
                                    <p:animEffect transition="in" filter="wipe(left)">
                                      <p:cBhvr>
                                        <p:cTn id="43" dur="500"/>
                                        <p:tgtEl>
                                          <p:spTgt spid="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9">
                                            <p:txEl>
                                              <p:pRg st="2" end="2"/>
                                            </p:txEl>
                                          </p:spTgt>
                                        </p:tgtEl>
                                        <p:attrNameLst>
                                          <p:attrName>style.visibility</p:attrName>
                                        </p:attrNameLst>
                                      </p:cBhvr>
                                      <p:to>
                                        <p:strVal val="visible"/>
                                      </p:to>
                                    </p:set>
                                    <p:animEffect transition="in" filter="wipe(left)">
                                      <p:cBhvr>
                                        <p:cTn id="48" dur="500"/>
                                        <p:tgtEl>
                                          <p:spTgt spid="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xEl>
                                              <p:pRg st="3" end="3"/>
                                            </p:txEl>
                                          </p:spTgt>
                                        </p:tgtEl>
                                        <p:attrNameLst>
                                          <p:attrName>style.visibility</p:attrName>
                                        </p:attrNameLst>
                                      </p:cBhvr>
                                      <p:to>
                                        <p:strVal val="visible"/>
                                      </p:to>
                                    </p:set>
                                    <p:animEffect transition="in" filter="wipe(left)">
                                      <p:cBhvr>
                                        <p:cTn id="53" dur="500"/>
                                        <p:tgtEl>
                                          <p:spTgt spid="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1EEE8-F775-7A45-A8FE-62A872F34B2F}"/>
              </a:ext>
            </a:extLst>
          </p:cNvPr>
          <p:cNvSpPr>
            <a:spLocks noGrp="1"/>
          </p:cNvSpPr>
          <p:nvPr>
            <p:ph type="title"/>
          </p:nvPr>
        </p:nvSpPr>
        <p:spPr/>
        <p:txBody>
          <a:bodyPr/>
          <a:lstStyle/>
          <a:p>
            <a:r>
              <a:rPr lang="en-US" dirty="0"/>
              <a:t>Answering other retirement questions</a:t>
            </a:r>
          </a:p>
        </p:txBody>
      </p:sp>
      <p:sp>
        <p:nvSpPr>
          <p:cNvPr id="3" name="Content Placeholder 2">
            <a:extLst>
              <a:ext uri="{FF2B5EF4-FFF2-40B4-BE49-F238E27FC236}">
                <a16:creationId xmlns:a16="http://schemas.microsoft.com/office/drawing/2014/main" id="{0124B739-E771-4842-B3DE-BDE2F99F5B5A}"/>
              </a:ext>
            </a:extLst>
          </p:cNvPr>
          <p:cNvSpPr>
            <a:spLocks noGrp="1"/>
          </p:cNvSpPr>
          <p:nvPr>
            <p:ph idx="1"/>
          </p:nvPr>
        </p:nvSpPr>
        <p:spPr>
          <a:xfrm>
            <a:off x="838201" y="2565069"/>
            <a:ext cx="4141424" cy="3611893"/>
          </a:xfrm>
        </p:spPr>
        <p:txBody>
          <a:bodyPr/>
          <a:lstStyle/>
          <a:p>
            <a:pPr>
              <a:lnSpc>
                <a:spcPts val="3000"/>
              </a:lnSpc>
              <a:spcAft>
                <a:spcPts val="1200"/>
              </a:spcAft>
            </a:pPr>
            <a:r>
              <a:rPr lang="en-US" dirty="0"/>
              <a:t>Get more control over your retirement savings strategy</a:t>
            </a:r>
          </a:p>
          <a:p>
            <a:pPr>
              <a:lnSpc>
                <a:spcPts val="2600"/>
              </a:lnSpc>
              <a:spcBef>
                <a:spcPct val="0"/>
              </a:spcBef>
              <a:spcAft>
                <a:spcPct val="0"/>
              </a:spcAft>
            </a:pPr>
            <a:r>
              <a:rPr lang="en-US" sz="1800" dirty="0">
                <a:solidFill>
                  <a:schemeClr val="accent1"/>
                </a:solidFill>
              </a:rPr>
              <a:t>Contact your financial advisor to </a:t>
            </a:r>
            <a:br>
              <a:rPr lang="en-US" sz="1800" dirty="0">
                <a:solidFill>
                  <a:schemeClr val="accent1"/>
                </a:solidFill>
              </a:rPr>
            </a:br>
            <a:r>
              <a:rPr lang="en-US" sz="1800" dirty="0">
                <a:solidFill>
                  <a:schemeClr val="accent1"/>
                </a:solidFill>
              </a:rPr>
              <a:t>make an appointment for a Retirement Pathfinder analysis and get answers to your important retirement questions.</a:t>
            </a:r>
          </a:p>
          <a:p>
            <a:endParaRPr lang="en-US" dirty="0"/>
          </a:p>
        </p:txBody>
      </p:sp>
      <p:sp>
        <p:nvSpPr>
          <p:cNvPr id="4" name="Slide Number Placeholder 3">
            <a:extLst>
              <a:ext uri="{FF2B5EF4-FFF2-40B4-BE49-F238E27FC236}">
                <a16:creationId xmlns:a16="http://schemas.microsoft.com/office/drawing/2014/main" id="{0736EBEC-0976-1548-BE39-ACBBABFB2CD6}"/>
              </a:ext>
            </a:extLst>
          </p:cNvPr>
          <p:cNvSpPr>
            <a:spLocks noGrp="1"/>
          </p:cNvSpPr>
          <p:nvPr>
            <p:ph type="sldNum" sz="quarter" idx="4"/>
          </p:nvPr>
        </p:nvSpPr>
        <p:spPr/>
        <p:txBody>
          <a:bodyPr/>
          <a:lstStyle/>
          <a:p>
            <a:fld id="{FCA986F9-F165-2F42-8D29-0DAFF18616A6}" type="slidenum">
              <a:rPr lang="en-US" smtClean="0"/>
              <a:pPr/>
              <a:t>23</a:t>
            </a:fld>
            <a:endParaRPr lang="en-US" dirty="0"/>
          </a:p>
        </p:txBody>
      </p:sp>
      <p:pic>
        <p:nvPicPr>
          <p:cNvPr id="6" name="Picture 5" descr="A screenshot of a cell phone&#10;&#10;Description automatically generated">
            <a:extLst>
              <a:ext uri="{FF2B5EF4-FFF2-40B4-BE49-F238E27FC236}">
                <a16:creationId xmlns:a16="http://schemas.microsoft.com/office/drawing/2014/main" id="{74AD5A56-94E9-414D-BC19-28A1D9AF4B3D}"/>
              </a:ext>
            </a:extLst>
          </p:cNvPr>
          <p:cNvPicPr>
            <a:picLocks noChangeAspect="1"/>
          </p:cNvPicPr>
          <p:nvPr/>
        </p:nvPicPr>
        <p:blipFill>
          <a:blip r:embed="rId3"/>
          <a:stretch>
            <a:fillRect/>
          </a:stretch>
        </p:blipFill>
        <p:spPr>
          <a:xfrm>
            <a:off x="5514111" y="1868163"/>
            <a:ext cx="5417126" cy="417988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40340895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1738F0-880C-BF48-BFC4-B4BF01B63C01}"/>
              </a:ext>
            </a:extLst>
          </p:cNvPr>
          <p:cNvSpPr>
            <a:spLocks noGrp="1"/>
          </p:cNvSpPr>
          <p:nvPr>
            <p:ph type="title"/>
          </p:nvPr>
        </p:nvSpPr>
        <p:spPr/>
        <p:txBody>
          <a:bodyPr/>
          <a:lstStyle/>
          <a:p>
            <a:r>
              <a:rPr lang="en-US" dirty="0"/>
              <a:t>Answering other retirement questions</a:t>
            </a:r>
          </a:p>
        </p:txBody>
      </p:sp>
      <p:sp>
        <p:nvSpPr>
          <p:cNvPr id="3" name="Content Placeholder 2">
            <a:extLst>
              <a:ext uri="{FF2B5EF4-FFF2-40B4-BE49-F238E27FC236}">
                <a16:creationId xmlns:a16="http://schemas.microsoft.com/office/drawing/2014/main" id="{79C6E589-17A6-6F4E-9C76-5724D7E4D19C}"/>
              </a:ext>
            </a:extLst>
          </p:cNvPr>
          <p:cNvSpPr>
            <a:spLocks noGrp="1"/>
          </p:cNvSpPr>
          <p:nvPr>
            <p:ph idx="1"/>
          </p:nvPr>
        </p:nvSpPr>
        <p:spPr>
          <a:xfrm>
            <a:off x="838200" y="2055223"/>
            <a:ext cx="7729603" cy="2270972"/>
          </a:xfrm>
        </p:spPr>
        <p:txBody>
          <a:bodyPr>
            <a:noAutofit/>
          </a:bodyPr>
          <a:lstStyle/>
          <a:p>
            <a:r>
              <a:rPr lang="en-US" dirty="0"/>
              <a:t>Schedule an appointment today!</a:t>
            </a:r>
          </a:p>
          <a:p>
            <a:pPr>
              <a:lnSpc>
                <a:spcPts val="2800"/>
              </a:lnSpc>
            </a:pPr>
            <a:r>
              <a:rPr lang="en-US" sz="2000" dirty="0">
                <a:solidFill>
                  <a:schemeClr val="accent1"/>
                </a:solidFill>
              </a:rPr>
              <a:t>Sign up to benefit from personal attention and get answers to help you plan for a more secure financial future.</a:t>
            </a:r>
          </a:p>
        </p:txBody>
      </p:sp>
      <p:sp>
        <p:nvSpPr>
          <p:cNvPr id="4" name="Slide Number Placeholder 3">
            <a:extLst>
              <a:ext uri="{FF2B5EF4-FFF2-40B4-BE49-F238E27FC236}">
                <a16:creationId xmlns:a16="http://schemas.microsoft.com/office/drawing/2014/main" id="{0628D9DA-4C00-974F-956D-D0E14BD81FD9}"/>
              </a:ext>
            </a:extLst>
          </p:cNvPr>
          <p:cNvSpPr>
            <a:spLocks noGrp="1"/>
          </p:cNvSpPr>
          <p:nvPr>
            <p:ph type="sldNum" sz="quarter" idx="4"/>
          </p:nvPr>
        </p:nvSpPr>
        <p:spPr/>
        <p:txBody>
          <a:bodyPr/>
          <a:lstStyle/>
          <a:p>
            <a:fld id="{FCA986F9-F165-2F42-8D29-0DAFF18616A6}" type="slidenum">
              <a:rPr lang="en-US" smtClean="0"/>
              <a:pPr/>
              <a:t>24</a:t>
            </a:fld>
            <a:endParaRPr lang="en-US" dirty="0"/>
          </a:p>
        </p:txBody>
      </p:sp>
      <p:sp>
        <p:nvSpPr>
          <p:cNvPr id="5" name="Content Placeholder 2">
            <a:extLst>
              <a:ext uri="{FF2B5EF4-FFF2-40B4-BE49-F238E27FC236}">
                <a16:creationId xmlns:a16="http://schemas.microsoft.com/office/drawing/2014/main" id="{DE3A8A07-2CD1-B842-BF31-8791EFB91B2C}"/>
              </a:ext>
            </a:extLst>
          </p:cNvPr>
          <p:cNvSpPr txBox="1">
            <a:spLocks/>
          </p:cNvSpPr>
          <p:nvPr/>
        </p:nvSpPr>
        <p:spPr>
          <a:xfrm>
            <a:off x="2690751" y="3816984"/>
            <a:ext cx="3405249" cy="12954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231775"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2pPr>
            <a:lvl3pPr marL="401637"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571500"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4pPr>
            <a:lvl5pPr marL="804862"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Bef>
                <a:spcPts val="0"/>
              </a:spcBef>
              <a:spcAft>
                <a:spcPts val="1200"/>
              </a:spcAft>
            </a:pPr>
            <a:r>
              <a:rPr lang="en-US" sz="1800" b="1" dirty="0">
                <a:solidFill>
                  <a:schemeClr val="bg1"/>
                </a:solidFill>
              </a:rPr>
              <a:t>Marissa Kerns</a:t>
            </a:r>
          </a:p>
          <a:p>
            <a:pPr>
              <a:lnSpc>
                <a:spcPct val="100000"/>
              </a:lnSpc>
              <a:spcBef>
                <a:spcPts val="0"/>
              </a:spcBef>
            </a:pPr>
            <a:r>
              <a:rPr lang="en-US" sz="1800" dirty="0">
                <a:solidFill>
                  <a:schemeClr val="accent1"/>
                </a:solidFill>
              </a:rPr>
              <a:t>Senior Financial Advisor</a:t>
            </a:r>
          </a:p>
          <a:p>
            <a:pPr>
              <a:lnSpc>
                <a:spcPct val="100000"/>
              </a:lnSpc>
              <a:spcBef>
                <a:spcPts val="0"/>
              </a:spcBef>
            </a:pPr>
            <a:r>
              <a:rPr lang="en-US" sz="1800" dirty="0">
                <a:solidFill>
                  <a:schemeClr val="accent1"/>
                </a:solidFill>
              </a:rPr>
              <a:t>(281) 728-4286</a:t>
            </a:r>
          </a:p>
          <a:p>
            <a:pPr>
              <a:lnSpc>
                <a:spcPct val="100000"/>
              </a:lnSpc>
              <a:spcBef>
                <a:spcPts val="0"/>
              </a:spcBef>
            </a:pPr>
            <a:r>
              <a:rPr lang="en-US" sz="1800" dirty="0">
                <a:solidFill>
                  <a:schemeClr val="accent1"/>
                </a:solidFill>
              </a:rPr>
              <a:t>Marissa.Kerns@aig.com</a:t>
            </a:r>
          </a:p>
          <a:p>
            <a:pPr>
              <a:lnSpc>
                <a:spcPct val="100000"/>
              </a:lnSpc>
              <a:spcBef>
                <a:spcPts val="0"/>
              </a:spcBef>
            </a:pPr>
            <a:r>
              <a:rPr lang="en-US" sz="1800" dirty="0">
                <a:solidFill>
                  <a:schemeClr val="accent1"/>
                </a:solidFill>
              </a:rPr>
              <a:t>District Office: (713) 831-6100</a:t>
            </a:r>
          </a:p>
          <a:p>
            <a:pPr>
              <a:lnSpc>
                <a:spcPct val="100000"/>
              </a:lnSpc>
              <a:spcBef>
                <a:spcPts val="0"/>
              </a:spcBef>
            </a:pPr>
            <a:r>
              <a:rPr lang="nl-NL" sz="1800" dirty="0">
                <a:solidFill>
                  <a:schemeClr val="accent1"/>
                </a:solidFill>
              </a:rPr>
              <a:t>2777 Allen Pkwy, Ste 285 Houston, TX 77019</a:t>
            </a:r>
            <a:r>
              <a:rPr lang="en-US" sz="1800" dirty="0">
                <a:solidFill>
                  <a:schemeClr val="accent1"/>
                </a:solidFill>
              </a:rPr>
              <a:t> </a:t>
            </a:r>
            <a:endParaRPr lang="en-US" sz="2000" dirty="0">
              <a:solidFill>
                <a:schemeClr val="accent1"/>
              </a:solidFill>
            </a:endParaRPr>
          </a:p>
        </p:txBody>
      </p:sp>
      <p:pic>
        <p:nvPicPr>
          <p:cNvPr id="8" name="Picture 7" descr="Qr code&#10;&#10;Description automatically generated">
            <a:extLst>
              <a:ext uri="{FF2B5EF4-FFF2-40B4-BE49-F238E27FC236}">
                <a16:creationId xmlns:a16="http://schemas.microsoft.com/office/drawing/2014/main" id="{E80B5ED0-021B-4D24-A00F-E840D8F7A3CB}"/>
              </a:ext>
            </a:extLst>
          </p:cNvPr>
          <p:cNvPicPr>
            <a:picLocks noChangeAspect="1"/>
          </p:cNvPicPr>
          <p:nvPr/>
        </p:nvPicPr>
        <p:blipFill>
          <a:blip r:embed="rId3"/>
          <a:stretch>
            <a:fillRect/>
          </a:stretch>
        </p:blipFill>
        <p:spPr>
          <a:xfrm>
            <a:off x="9448800" y="1763981"/>
            <a:ext cx="1905000" cy="1905000"/>
          </a:xfrm>
          <a:prstGeom prst="rect">
            <a:avLst/>
          </a:prstGeom>
        </p:spPr>
      </p:pic>
      <p:pic>
        <p:nvPicPr>
          <p:cNvPr id="11" name="Picture 10">
            <a:extLst>
              <a:ext uri="{FF2B5EF4-FFF2-40B4-BE49-F238E27FC236}">
                <a16:creationId xmlns:a16="http://schemas.microsoft.com/office/drawing/2014/main" id="{6E4C20BB-58EA-4D34-A631-39508B3DC57D}"/>
              </a:ext>
            </a:extLst>
          </p:cNvPr>
          <p:cNvPicPr>
            <a:picLocks noChangeAspect="1"/>
          </p:cNvPicPr>
          <p:nvPr/>
        </p:nvPicPr>
        <p:blipFill>
          <a:blip r:embed="rId4"/>
          <a:stretch>
            <a:fillRect/>
          </a:stretch>
        </p:blipFill>
        <p:spPr>
          <a:xfrm>
            <a:off x="838200" y="3429000"/>
            <a:ext cx="1679369" cy="2350823"/>
          </a:xfrm>
          <a:prstGeom prst="rect">
            <a:avLst/>
          </a:prstGeom>
        </p:spPr>
      </p:pic>
      <p:sp>
        <p:nvSpPr>
          <p:cNvPr id="13" name="Content Placeholder 2">
            <a:extLst>
              <a:ext uri="{FF2B5EF4-FFF2-40B4-BE49-F238E27FC236}">
                <a16:creationId xmlns:a16="http://schemas.microsoft.com/office/drawing/2014/main" id="{494DFE35-3283-4C25-A8E5-D105A0ADD898}"/>
              </a:ext>
            </a:extLst>
          </p:cNvPr>
          <p:cNvSpPr txBox="1">
            <a:spLocks/>
          </p:cNvSpPr>
          <p:nvPr/>
        </p:nvSpPr>
        <p:spPr>
          <a:xfrm>
            <a:off x="7948551" y="3816984"/>
            <a:ext cx="3405249" cy="12954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231775"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2pPr>
            <a:lvl3pPr marL="401637"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571500"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4pPr>
            <a:lvl5pPr marL="804862"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Bef>
                <a:spcPts val="0"/>
              </a:spcBef>
              <a:spcAft>
                <a:spcPts val="1200"/>
              </a:spcAft>
            </a:pPr>
            <a:r>
              <a:rPr lang="en-US" sz="1800" b="1" dirty="0">
                <a:solidFill>
                  <a:schemeClr val="bg1"/>
                </a:solidFill>
              </a:rPr>
              <a:t>Aleedra Duncan</a:t>
            </a:r>
          </a:p>
          <a:p>
            <a:pPr>
              <a:lnSpc>
                <a:spcPct val="100000"/>
              </a:lnSpc>
              <a:spcBef>
                <a:spcPts val="0"/>
              </a:spcBef>
            </a:pPr>
            <a:r>
              <a:rPr lang="en-US" sz="1800" dirty="0">
                <a:solidFill>
                  <a:schemeClr val="accent1"/>
                </a:solidFill>
              </a:rPr>
              <a:t>Financial Advisor</a:t>
            </a:r>
          </a:p>
          <a:p>
            <a:pPr>
              <a:lnSpc>
                <a:spcPct val="100000"/>
              </a:lnSpc>
              <a:spcBef>
                <a:spcPts val="0"/>
              </a:spcBef>
            </a:pPr>
            <a:r>
              <a:rPr lang="en-US" sz="1800" dirty="0">
                <a:solidFill>
                  <a:schemeClr val="accent1"/>
                </a:solidFill>
              </a:rPr>
              <a:t>(713) 824-4502</a:t>
            </a:r>
          </a:p>
          <a:p>
            <a:pPr>
              <a:lnSpc>
                <a:spcPct val="100000"/>
              </a:lnSpc>
              <a:spcBef>
                <a:spcPts val="0"/>
              </a:spcBef>
            </a:pPr>
            <a:r>
              <a:rPr lang="en-US" sz="1800" dirty="0">
                <a:solidFill>
                  <a:schemeClr val="accent1"/>
                </a:solidFill>
              </a:rPr>
              <a:t>Aleedra.Duncan@aig.com</a:t>
            </a:r>
          </a:p>
          <a:p>
            <a:pPr>
              <a:lnSpc>
                <a:spcPct val="100000"/>
              </a:lnSpc>
              <a:spcBef>
                <a:spcPts val="0"/>
              </a:spcBef>
            </a:pPr>
            <a:r>
              <a:rPr lang="en-US" sz="1800" dirty="0">
                <a:solidFill>
                  <a:schemeClr val="accent1"/>
                </a:solidFill>
              </a:rPr>
              <a:t>District Office: (713) 831-6100</a:t>
            </a:r>
          </a:p>
          <a:p>
            <a:pPr>
              <a:lnSpc>
                <a:spcPct val="100000"/>
              </a:lnSpc>
              <a:spcBef>
                <a:spcPts val="0"/>
              </a:spcBef>
            </a:pPr>
            <a:r>
              <a:rPr lang="en-US" sz="1800" dirty="0">
                <a:solidFill>
                  <a:schemeClr val="accent1"/>
                </a:solidFill>
              </a:rPr>
              <a:t>2727 Allen Parkway, WPL-02 Houston, TX 77019</a:t>
            </a:r>
            <a:endParaRPr lang="en-US" sz="2000" dirty="0">
              <a:solidFill>
                <a:schemeClr val="accent1"/>
              </a:solidFill>
            </a:endParaRPr>
          </a:p>
        </p:txBody>
      </p:sp>
      <p:pic>
        <p:nvPicPr>
          <p:cNvPr id="14" name="Picture 13">
            <a:extLst>
              <a:ext uri="{FF2B5EF4-FFF2-40B4-BE49-F238E27FC236}">
                <a16:creationId xmlns:a16="http://schemas.microsoft.com/office/drawing/2014/main" id="{A78BC020-EDC5-4A96-ACA7-CD471BD28CD8}"/>
              </a:ext>
            </a:extLst>
          </p:cNvPr>
          <p:cNvPicPr>
            <a:picLocks noChangeAspect="1"/>
          </p:cNvPicPr>
          <p:nvPr/>
        </p:nvPicPr>
        <p:blipFill>
          <a:blip r:embed="rId5"/>
          <a:srcRect/>
          <a:stretch/>
        </p:blipFill>
        <p:spPr>
          <a:xfrm>
            <a:off x="6112896" y="3429000"/>
            <a:ext cx="1645576" cy="2350823"/>
          </a:xfrm>
          <a:prstGeom prst="rect">
            <a:avLst/>
          </a:prstGeom>
        </p:spPr>
      </p:pic>
    </p:spTree>
    <p:extLst>
      <p:ext uri="{BB962C8B-B14F-4D97-AF65-F5344CB8AC3E}">
        <p14:creationId xmlns:p14="http://schemas.microsoft.com/office/powerpoint/2010/main" val="5363769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7ADDF83-00B0-5A45-8955-6E00FD7E6968}"/>
              </a:ext>
            </a:extLst>
          </p:cNvPr>
          <p:cNvSpPr>
            <a:spLocks noGrp="1"/>
          </p:cNvSpPr>
          <p:nvPr>
            <p:ph type="sldNum" sz="quarter" idx="12"/>
          </p:nvPr>
        </p:nvSpPr>
        <p:spPr/>
        <p:txBody>
          <a:bodyPr/>
          <a:lstStyle/>
          <a:p>
            <a:fld id="{FCA986F9-F165-2F42-8D29-0DAFF18616A6}" type="slidenum">
              <a:rPr lang="en-US" smtClean="0"/>
              <a:t>25</a:t>
            </a:fld>
            <a:endParaRPr lang="en-US"/>
          </a:p>
        </p:txBody>
      </p:sp>
      <p:sp>
        <p:nvSpPr>
          <p:cNvPr id="4" name="Text Placeholder 3">
            <a:extLst>
              <a:ext uri="{FF2B5EF4-FFF2-40B4-BE49-F238E27FC236}">
                <a16:creationId xmlns:a16="http://schemas.microsoft.com/office/drawing/2014/main" id="{DCBA1327-2B4A-AC45-BACC-CE4384EC3841}"/>
              </a:ext>
            </a:extLst>
          </p:cNvPr>
          <p:cNvSpPr>
            <a:spLocks noGrp="1"/>
          </p:cNvSpPr>
          <p:nvPr>
            <p:ph type="body" sz="quarter" idx="13"/>
          </p:nvPr>
        </p:nvSpPr>
        <p:spPr/>
        <p:txBody>
          <a:bodyPr>
            <a:normAutofit/>
          </a:bodyPr>
          <a:lstStyle/>
          <a:p>
            <a:r>
              <a:rPr lang="en-US" dirty="0"/>
              <a:t>This information is general in nature, may be subject to change, and does not constitute legal, tax or accounting advice from any company, its employees, financial professionals or other representatives. Applicable laws and regulations are complex and subject to change. For advice concerning your situation, consult your attorney, tax advisor or accountant. </a:t>
            </a:r>
          </a:p>
          <a:p>
            <a:r>
              <a:rPr lang="en-US" dirty="0"/>
              <a:t>Securities and investment advisory services offered through VALIC Financial Advisors, Inc. (VFA), member FINRA, SIPC and an SEC-registered investment adviser. </a:t>
            </a:r>
          </a:p>
          <a:p>
            <a:r>
              <a:rPr lang="en-US" dirty="0"/>
              <a:t>Annuities are issued by The Variable Annuity Life Insurance Company (VALIC), Houston, TX. Variable annuities are distributed by its affiliate, AIG Capital Services, Inc. (ACS), member FINRA. </a:t>
            </a:r>
          </a:p>
          <a:p>
            <a:r>
              <a:rPr lang="en-US" dirty="0"/>
              <a:t>AIG Retirement Services represents AIG member companies — The Variable Annuity Life Insurance Company (VALIC) and its subsidiaries, VALIC Financial Advisors, Inc. (VFA) and VALIC Retirement Services Company (VRSCO). All are members of American International Group, Inc. (AIG).</a:t>
            </a:r>
          </a:p>
          <a:p>
            <a:endParaRPr lang="en-US" dirty="0"/>
          </a:p>
        </p:txBody>
      </p:sp>
      <p:sp>
        <p:nvSpPr>
          <p:cNvPr id="7" name="Text Placeholder 6">
            <a:extLst>
              <a:ext uri="{FF2B5EF4-FFF2-40B4-BE49-F238E27FC236}">
                <a16:creationId xmlns:a16="http://schemas.microsoft.com/office/drawing/2014/main" id="{19AA752B-0212-7A4C-904C-04B4C5409684}"/>
              </a:ext>
            </a:extLst>
          </p:cNvPr>
          <p:cNvSpPr>
            <a:spLocks noGrp="1"/>
          </p:cNvSpPr>
          <p:nvPr>
            <p:ph type="body" sz="quarter" idx="15"/>
          </p:nvPr>
        </p:nvSpPr>
        <p:spPr/>
        <p:txBody>
          <a:bodyPr/>
          <a:lstStyle/>
          <a:p>
            <a:r>
              <a:rPr lang="en-US" dirty="0"/>
              <a:t>© American International Group, Inc. All rights reserved. </a:t>
            </a:r>
            <a:br>
              <a:rPr lang="en-US" dirty="0"/>
            </a:br>
            <a:r>
              <a:rPr lang="en-US" dirty="0"/>
              <a:t>VC 28513  (01/2020)  J491802   EE</a:t>
            </a:r>
          </a:p>
        </p:txBody>
      </p:sp>
    </p:spTree>
    <p:extLst>
      <p:ext uri="{BB962C8B-B14F-4D97-AF65-F5344CB8AC3E}">
        <p14:creationId xmlns:p14="http://schemas.microsoft.com/office/powerpoint/2010/main" val="1105281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0B779A-D6B2-4941-8CEB-EFF6CD1050BE}"/>
              </a:ext>
            </a:extLst>
          </p:cNvPr>
          <p:cNvSpPr>
            <a:spLocks noGrp="1"/>
          </p:cNvSpPr>
          <p:nvPr>
            <p:ph type="title"/>
          </p:nvPr>
        </p:nvSpPr>
        <p:spPr/>
        <p:txBody>
          <a:bodyPr/>
          <a:lstStyle/>
          <a:p>
            <a:r>
              <a:rPr lang="en-US" dirty="0"/>
              <a:t>Questions?</a:t>
            </a:r>
          </a:p>
        </p:txBody>
      </p:sp>
      <p:sp>
        <p:nvSpPr>
          <p:cNvPr id="3" name="Slide Number Placeholder 2">
            <a:extLst>
              <a:ext uri="{FF2B5EF4-FFF2-40B4-BE49-F238E27FC236}">
                <a16:creationId xmlns:a16="http://schemas.microsoft.com/office/drawing/2014/main" id="{FD7B405D-E4C5-464E-B690-93F71A43CE0F}"/>
              </a:ext>
            </a:extLst>
          </p:cNvPr>
          <p:cNvSpPr>
            <a:spLocks noGrp="1"/>
          </p:cNvSpPr>
          <p:nvPr>
            <p:ph type="sldNum" sz="quarter" idx="4294967295"/>
          </p:nvPr>
        </p:nvSpPr>
        <p:spPr>
          <a:xfrm>
            <a:off x="9037320" y="6356350"/>
            <a:ext cx="2743200" cy="365125"/>
          </a:xfrm>
        </p:spPr>
        <p:txBody>
          <a:bodyPr/>
          <a:lstStyle/>
          <a:p>
            <a:fld id="{FCA986F9-F165-2F42-8D29-0DAFF18616A6}" type="slidenum">
              <a:rPr lang="en-US" smtClean="0"/>
              <a:t>26</a:t>
            </a:fld>
            <a:endParaRPr lang="en-US"/>
          </a:p>
        </p:txBody>
      </p:sp>
      <p:sp>
        <p:nvSpPr>
          <p:cNvPr id="5" name="Content Placeholder 2">
            <a:extLst>
              <a:ext uri="{FF2B5EF4-FFF2-40B4-BE49-F238E27FC236}">
                <a16:creationId xmlns:a16="http://schemas.microsoft.com/office/drawing/2014/main" id="{A2A293A0-B1B3-4833-BCC5-B06F7A78C53A}"/>
              </a:ext>
            </a:extLst>
          </p:cNvPr>
          <p:cNvSpPr txBox="1">
            <a:spLocks/>
          </p:cNvSpPr>
          <p:nvPr/>
        </p:nvSpPr>
        <p:spPr>
          <a:xfrm>
            <a:off x="2374336" y="5157251"/>
            <a:ext cx="3405249" cy="12954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231775"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2pPr>
            <a:lvl3pPr marL="401637"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571500"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4pPr>
            <a:lvl5pPr marL="804862"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Bef>
                <a:spcPts val="0"/>
              </a:spcBef>
              <a:spcAft>
                <a:spcPts val="1200"/>
              </a:spcAft>
            </a:pPr>
            <a:r>
              <a:rPr lang="en-US" sz="1800" b="1" dirty="0">
                <a:solidFill>
                  <a:schemeClr val="accent1"/>
                </a:solidFill>
              </a:rPr>
              <a:t>Marissa Kerns</a:t>
            </a:r>
          </a:p>
          <a:p>
            <a:pPr>
              <a:lnSpc>
                <a:spcPct val="100000"/>
              </a:lnSpc>
              <a:spcBef>
                <a:spcPts val="0"/>
              </a:spcBef>
            </a:pPr>
            <a:r>
              <a:rPr lang="en-US" sz="1800" dirty="0">
                <a:solidFill>
                  <a:schemeClr val="accent1"/>
                </a:solidFill>
              </a:rPr>
              <a:t>(281) 728-4286</a:t>
            </a:r>
          </a:p>
          <a:p>
            <a:pPr>
              <a:lnSpc>
                <a:spcPct val="100000"/>
              </a:lnSpc>
              <a:spcBef>
                <a:spcPts val="0"/>
              </a:spcBef>
            </a:pPr>
            <a:r>
              <a:rPr lang="en-US" sz="1800" dirty="0">
                <a:solidFill>
                  <a:schemeClr val="accent1"/>
                </a:solidFill>
              </a:rPr>
              <a:t>Marissa.Kerns@aig.com</a:t>
            </a:r>
          </a:p>
        </p:txBody>
      </p:sp>
      <p:pic>
        <p:nvPicPr>
          <p:cNvPr id="6" name="Picture 5" descr="Qr code&#10;&#10;Description automatically generated">
            <a:extLst>
              <a:ext uri="{FF2B5EF4-FFF2-40B4-BE49-F238E27FC236}">
                <a16:creationId xmlns:a16="http://schemas.microsoft.com/office/drawing/2014/main" id="{DFCAED33-3864-40F0-8B5C-50FAC6FE2B94}"/>
              </a:ext>
            </a:extLst>
          </p:cNvPr>
          <p:cNvPicPr>
            <a:picLocks noChangeAspect="1"/>
          </p:cNvPicPr>
          <p:nvPr/>
        </p:nvPicPr>
        <p:blipFill>
          <a:blip r:embed="rId2"/>
          <a:stretch>
            <a:fillRect/>
          </a:stretch>
        </p:blipFill>
        <p:spPr>
          <a:xfrm>
            <a:off x="9132385" y="2603067"/>
            <a:ext cx="1905000" cy="1905000"/>
          </a:xfrm>
          <a:prstGeom prst="rect">
            <a:avLst/>
          </a:prstGeom>
        </p:spPr>
      </p:pic>
      <p:pic>
        <p:nvPicPr>
          <p:cNvPr id="7" name="Picture 6">
            <a:extLst>
              <a:ext uri="{FF2B5EF4-FFF2-40B4-BE49-F238E27FC236}">
                <a16:creationId xmlns:a16="http://schemas.microsoft.com/office/drawing/2014/main" id="{378CDD2B-E3F6-4A1B-B1E8-FA301099CB59}"/>
              </a:ext>
            </a:extLst>
          </p:cNvPr>
          <p:cNvPicPr>
            <a:picLocks noChangeAspect="1"/>
          </p:cNvPicPr>
          <p:nvPr/>
        </p:nvPicPr>
        <p:blipFill>
          <a:blip r:embed="rId3"/>
          <a:stretch>
            <a:fillRect/>
          </a:stretch>
        </p:blipFill>
        <p:spPr>
          <a:xfrm>
            <a:off x="1271910" y="4909354"/>
            <a:ext cx="996277" cy="1394614"/>
          </a:xfrm>
          <a:prstGeom prst="rect">
            <a:avLst/>
          </a:prstGeom>
        </p:spPr>
      </p:pic>
      <p:sp>
        <p:nvSpPr>
          <p:cNvPr id="8" name="Content Placeholder 2">
            <a:extLst>
              <a:ext uri="{FF2B5EF4-FFF2-40B4-BE49-F238E27FC236}">
                <a16:creationId xmlns:a16="http://schemas.microsoft.com/office/drawing/2014/main" id="{5CE204B3-5858-4534-A5B5-1DED82890B24}"/>
              </a:ext>
            </a:extLst>
          </p:cNvPr>
          <p:cNvSpPr txBox="1">
            <a:spLocks/>
          </p:cNvSpPr>
          <p:nvPr/>
        </p:nvSpPr>
        <p:spPr>
          <a:xfrm>
            <a:off x="7632136" y="5157251"/>
            <a:ext cx="3405249" cy="1295400"/>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231775"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2pPr>
            <a:lvl3pPr marL="401637"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3pPr>
            <a:lvl4pPr marL="571500"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4pPr>
            <a:lvl5pPr marL="804862" indent="0" algn="l" defTabSz="914400" rtl="0" eaLnBrk="1" latinLnBrk="0" hangingPunct="1">
              <a:lnSpc>
                <a:spcPct val="90000"/>
              </a:lnSpc>
              <a:spcBef>
                <a:spcPts val="500"/>
              </a:spcBef>
              <a:buFont typeface="Arial" panose="020B0604020202020204" pitchFamily="34" charset="0"/>
              <a:buNone/>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1600"/>
              </a:lnSpc>
              <a:spcBef>
                <a:spcPts val="0"/>
              </a:spcBef>
              <a:spcAft>
                <a:spcPts val="1200"/>
              </a:spcAft>
            </a:pPr>
            <a:r>
              <a:rPr lang="en-US" sz="1800" b="1" dirty="0">
                <a:solidFill>
                  <a:schemeClr val="accent1"/>
                </a:solidFill>
              </a:rPr>
              <a:t>Aleedra Price</a:t>
            </a:r>
          </a:p>
          <a:p>
            <a:pPr>
              <a:lnSpc>
                <a:spcPct val="100000"/>
              </a:lnSpc>
              <a:spcBef>
                <a:spcPts val="0"/>
              </a:spcBef>
            </a:pPr>
            <a:r>
              <a:rPr lang="en-US" sz="1800" dirty="0">
                <a:solidFill>
                  <a:schemeClr val="accent1"/>
                </a:solidFill>
              </a:rPr>
              <a:t>(713) 824-4502</a:t>
            </a:r>
          </a:p>
          <a:p>
            <a:pPr>
              <a:lnSpc>
                <a:spcPct val="100000"/>
              </a:lnSpc>
              <a:spcBef>
                <a:spcPts val="0"/>
              </a:spcBef>
            </a:pPr>
            <a:r>
              <a:rPr lang="en-US" sz="1800" dirty="0">
                <a:solidFill>
                  <a:schemeClr val="accent1"/>
                </a:solidFill>
              </a:rPr>
              <a:t>Aleedra.Price@aig.com</a:t>
            </a:r>
          </a:p>
        </p:txBody>
      </p:sp>
      <p:pic>
        <p:nvPicPr>
          <p:cNvPr id="9" name="Picture 8">
            <a:extLst>
              <a:ext uri="{FF2B5EF4-FFF2-40B4-BE49-F238E27FC236}">
                <a16:creationId xmlns:a16="http://schemas.microsoft.com/office/drawing/2014/main" id="{70AE25B2-6E56-47A5-8836-F5BB93615C57}"/>
              </a:ext>
            </a:extLst>
          </p:cNvPr>
          <p:cNvPicPr>
            <a:picLocks noChangeAspect="1"/>
          </p:cNvPicPr>
          <p:nvPr/>
        </p:nvPicPr>
        <p:blipFill>
          <a:blip r:embed="rId4"/>
          <a:srcRect/>
          <a:stretch/>
        </p:blipFill>
        <p:spPr>
          <a:xfrm>
            <a:off x="6546606" y="4909353"/>
            <a:ext cx="976229" cy="1394613"/>
          </a:xfrm>
          <a:prstGeom prst="rect">
            <a:avLst/>
          </a:prstGeom>
        </p:spPr>
      </p:pic>
    </p:spTree>
    <p:extLst>
      <p:ext uri="{BB962C8B-B14F-4D97-AF65-F5344CB8AC3E}">
        <p14:creationId xmlns:p14="http://schemas.microsoft.com/office/powerpoint/2010/main" val="37577362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4F06CBF-C657-FC46-84EE-AE5BE4A2093C}"/>
              </a:ext>
            </a:extLst>
          </p:cNvPr>
          <p:cNvSpPr>
            <a:spLocks noGrp="1"/>
          </p:cNvSpPr>
          <p:nvPr>
            <p:ph type="title"/>
          </p:nvPr>
        </p:nvSpPr>
        <p:spPr/>
        <p:txBody>
          <a:bodyPr/>
          <a:lstStyle/>
          <a:p>
            <a:r>
              <a:rPr lang="en-US" dirty="0"/>
              <a:t>Agenda</a:t>
            </a:r>
          </a:p>
        </p:txBody>
      </p:sp>
      <p:sp>
        <p:nvSpPr>
          <p:cNvPr id="2" name="Slide Number Placeholder 1">
            <a:extLst>
              <a:ext uri="{FF2B5EF4-FFF2-40B4-BE49-F238E27FC236}">
                <a16:creationId xmlns:a16="http://schemas.microsoft.com/office/drawing/2014/main" id="{EFAFEF2A-E2D2-FB45-BDAA-4E1658873DFA}"/>
              </a:ext>
            </a:extLst>
          </p:cNvPr>
          <p:cNvSpPr>
            <a:spLocks noGrp="1"/>
          </p:cNvSpPr>
          <p:nvPr>
            <p:ph type="sldNum" sz="quarter" idx="12"/>
          </p:nvPr>
        </p:nvSpPr>
        <p:spPr/>
        <p:txBody>
          <a:bodyPr/>
          <a:lstStyle/>
          <a:p>
            <a:fld id="{FCA986F9-F165-2F42-8D29-0DAFF18616A6}" type="slidenum">
              <a:rPr lang="en-US" smtClean="0"/>
              <a:t>3</a:t>
            </a:fld>
            <a:endParaRPr lang="en-US"/>
          </a:p>
        </p:txBody>
      </p:sp>
      <p:sp>
        <p:nvSpPr>
          <p:cNvPr id="5" name="Text Placeholder 4">
            <a:extLst>
              <a:ext uri="{FF2B5EF4-FFF2-40B4-BE49-F238E27FC236}">
                <a16:creationId xmlns:a16="http://schemas.microsoft.com/office/drawing/2014/main" id="{688EB2CB-7CEB-674C-A3B0-465E823C3BAE}"/>
              </a:ext>
            </a:extLst>
          </p:cNvPr>
          <p:cNvSpPr>
            <a:spLocks noGrp="1"/>
          </p:cNvSpPr>
          <p:nvPr>
            <p:ph type="body" sz="quarter" idx="13"/>
          </p:nvPr>
        </p:nvSpPr>
        <p:spPr/>
        <p:txBody>
          <a:bodyPr/>
          <a:lstStyle/>
          <a:p>
            <a:pPr marL="0" indent="0">
              <a:buNone/>
            </a:pPr>
            <a:r>
              <a:rPr lang="en-US" sz="1800" dirty="0">
                <a:solidFill>
                  <a:schemeClr val="accent1"/>
                </a:solidFill>
              </a:rPr>
              <a:t>Introducing Retirement Pathfinder</a:t>
            </a:r>
          </a:p>
        </p:txBody>
      </p:sp>
      <p:sp>
        <p:nvSpPr>
          <p:cNvPr id="6" name="Text Placeholder 5">
            <a:extLst>
              <a:ext uri="{FF2B5EF4-FFF2-40B4-BE49-F238E27FC236}">
                <a16:creationId xmlns:a16="http://schemas.microsoft.com/office/drawing/2014/main" id="{D0C1872C-100B-764D-8DB3-AE73129A1651}"/>
              </a:ext>
            </a:extLst>
          </p:cNvPr>
          <p:cNvSpPr>
            <a:spLocks noGrp="1"/>
          </p:cNvSpPr>
          <p:nvPr>
            <p:ph type="body" sz="quarter" idx="14"/>
          </p:nvPr>
        </p:nvSpPr>
        <p:spPr/>
        <p:txBody>
          <a:bodyPr>
            <a:normAutofit/>
          </a:bodyPr>
          <a:lstStyle/>
          <a:p>
            <a:pPr marL="0" indent="0">
              <a:buNone/>
            </a:pPr>
            <a:r>
              <a:rPr lang="en-US" dirty="0"/>
              <a:t>Investment Options</a:t>
            </a:r>
            <a:endParaRPr lang="en-US" sz="1800" dirty="0">
              <a:solidFill>
                <a:schemeClr val="accent1"/>
              </a:solidFill>
            </a:endParaRPr>
          </a:p>
        </p:txBody>
      </p:sp>
      <p:sp>
        <p:nvSpPr>
          <p:cNvPr id="7" name="Text Placeholder 6">
            <a:extLst>
              <a:ext uri="{FF2B5EF4-FFF2-40B4-BE49-F238E27FC236}">
                <a16:creationId xmlns:a16="http://schemas.microsoft.com/office/drawing/2014/main" id="{90478885-7430-B344-A258-887F196FD786}"/>
              </a:ext>
            </a:extLst>
          </p:cNvPr>
          <p:cNvSpPr>
            <a:spLocks noGrp="1"/>
          </p:cNvSpPr>
          <p:nvPr>
            <p:ph type="body" sz="quarter" idx="15"/>
          </p:nvPr>
        </p:nvSpPr>
        <p:spPr/>
        <p:txBody>
          <a:bodyPr/>
          <a:lstStyle/>
          <a:p>
            <a:r>
              <a:rPr lang="en-US" dirty="0"/>
              <a:t>A case study: Maria Davis</a:t>
            </a:r>
            <a:endParaRPr lang="en-US" sz="1800" dirty="0">
              <a:solidFill>
                <a:schemeClr val="accent1"/>
              </a:solidFill>
            </a:endParaRPr>
          </a:p>
        </p:txBody>
      </p:sp>
    </p:spTree>
    <p:extLst>
      <p:ext uri="{BB962C8B-B14F-4D97-AF65-F5344CB8AC3E}">
        <p14:creationId xmlns:p14="http://schemas.microsoft.com/office/powerpoint/2010/main" val="4509685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B3E6C8-FBE9-4D4F-A680-D725049AAF02}"/>
              </a:ext>
            </a:extLst>
          </p:cNvPr>
          <p:cNvSpPr>
            <a:spLocks noGrp="1"/>
          </p:cNvSpPr>
          <p:nvPr>
            <p:ph type="title"/>
          </p:nvPr>
        </p:nvSpPr>
        <p:spPr>
          <a:xfrm>
            <a:off x="3987311" y="2132829"/>
            <a:ext cx="4460003" cy="2592342"/>
          </a:xfrm>
        </p:spPr>
        <p:txBody>
          <a:bodyPr/>
          <a:lstStyle/>
          <a:p>
            <a:r>
              <a:rPr lang="en-US" dirty="0"/>
              <a:t>Introducing </a:t>
            </a:r>
            <a:br>
              <a:rPr lang="en-US" dirty="0"/>
            </a:br>
            <a:r>
              <a:rPr lang="en-US" dirty="0"/>
              <a:t>Retirement Pathfinder.</a:t>
            </a:r>
            <a:r>
              <a:rPr lang="en-US" sz="4800" b="0" baseline="30000" dirty="0"/>
              <a:t>®</a:t>
            </a:r>
            <a:endParaRPr lang="en-US" b="0" baseline="30000" dirty="0"/>
          </a:p>
        </p:txBody>
      </p:sp>
      <p:sp>
        <p:nvSpPr>
          <p:cNvPr id="3" name="Slide Number Placeholder 2">
            <a:extLst>
              <a:ext uri="{FF2B5EF4-FFF2-40B4-BE49-F238E27FC236}">
                <a16:creationId xmlns:a16="http://schemas.microsoft.com/office/drawing/2014/main" id="{4FC2A3C4-8F45-D74A-8767-81CFC09B1A19}"/>
              </a:ext>
            </a:extLst>
          </p:cNvPr>
          <p:cNvSpPr>
            <a:spLocks noGrp="1"/>
          </p:cNvSpPr>
          <p:nvPr>
            <p:ph type="sldNum" sz="quarter" idx="12"/>
          </p:nvPr>
        </p:nvSpPr>
        <p:spPr/>
        <p:txBody>
          <a:bodyPr/>
          <a:lstStyle/>
          <a:p>
            <a:fld id="{FCA986F9-F165-2F42-8D29-0DAFF18616A6}" type="slidenum">
              <a:rPr lang="en-US" smtClean="0"/>
              <a:t>4</a:t>
            </a:fld>
            <a:endParaRPr lang="en-US"/>
          </a:p>
        </p:txBody>
      </p:sp>
    </p:spTree>
    <p:extLst>
      <p:ext uri="{BB962C8B-B14F-4D97-AF65-F5344CB8AC3E}">
        <p14:creationId xmlns:p14="http://schemas.microsoft.com/office/powerpoint/2010/main" val="3953019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A80D-0305-254B-9CCF-B27015BDDED8}"/>
              </a:ext>
            </a:extLst>
          </p:cNvPr>
          <p:cNvSpPr>
            <a:spLocks noGrp="1"/>
          </p:cNvSpPr>
          <p:nvPr>
            <p:ph type="title"/>
          </p:nvPr>
        </p:nvSpPr>
        <p:spPr/>
        <p:txBody>
          <a:bodyPr/>
          <a:lstStyle/>
          <a:p>
            <a:r>
              <a:rPr lang="en-US" dirty="0"/>
              <a:t>Introducing Retirement Pathfinder</a:t>
            </a:r>
          </a:p>
        </p:txBody>
      </p:sp>
      <p:sp>
        <p:nvSpPr>
          <p:cNvPr id="4" name="Slide Number Placeholder 3">
            <a:extLst>
              <a:ext uri="{FF2B5EF4-FFF2-40B4-BE49-F238E27FC236}">
                <a16:creationId xmlns:a16="http://schemas.microsoft.com/office/drawing/2014/main" id="{2F1DF055-34E5-2342-82A6-3D8B68BE6542}"/>
              </a:ext>
            </a:extLst>
          </p:cNvPr>
          <p:cNvSpPr>
            <a:spLocks noGrp="1"/>
          </p:cNvSpPr>
          <p:nvPr>
            <p:ph type="sldNum" sz="quarter" idx="4"/>
          </p:nvPr>
        </p:nvSpPr>
        <p:spPr/>
        <p:txBody>
          <a:bodyPr/>
          <a:lstStyle/>
          <a:p>
            <a:fld id="{FCA986F9-F165-2F42-8D29-0DAFF18616A6}" type="slidenum">
              <a:rPr lang="en-US" smtClean="0"/>
              <a:pPr/>
              <a:t>5</a:t>
            </a:fld>
            <a:endParaRPr lang="en-US" dirty="0"/>
          </a:p>
        </p:txBody>
      </p:sp>
      <p:sp>
        <p:nvSpPr>
          <p:cNvPr id="9" name="Content Placeholder 2">
            <a:extLst>
              <a:ext uri="{FF2B5EF4-FFF2-40B4-BE49-F238E27FC236}">
                <a16:creationId xmlns:a16="http://schemas.microsoft.com/office/drawing/2014/main" id="{88EE7859-6B6D-4DC0-88E1-336AFE80FEF9}"/>
              </a:ext>
            </a:extLst>
          </p:cNvPr>
          <p:cNvSpPr txBox="1">
            <a:spLocks/>
          </p:cNvSpPr>
          <p:nvPr/>
        </p:nvSpPr>
        <p:spPr>
          <a:xfrm>
            <a:off x="838200" y="2055223"/>
            <a:ext cx="6741405" cy="4121740"/>
          </a:xfrm>
          <a:prstGeom prst="rect">
            <a:avLst/>
          </a:prstGeom>
        </p:spPr>
        <p:txBody>
          <a:bodyPr vert="horz" lIns="0" tIns="0" rIns="0" bIns="0" rtlCol="0">
            <a:noAutofit/>
          </a:bodyPr>
          <a:lstStyle>
            <a:lvl1pPr marL="0" indent="0" algn="l" defTabSz="914400" rtl="0" eaLnBrk="1" latinLnBrk="0" hangingPunct="1">
              <a:lnSpc>
                <a:spcPts val="3000"/>
              </a:lnSpc>
              <a:spcBef>
                <a:spcPts val="1000"/>
              </a:spcBef>
              <a:buFontTx/>
              <a:buNone/>
              <a:defRPr lang="en-US" sz="2400" kern="1200" dirty="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Aft>
                <a:spcPts val="600"/>
              </a:spcAft>
            </a:pPr>
            <a:r>
              <a:rPr lang="en-US" dirty="0"/>
              <a:t>Write your own personalized retirement story </a:t>
            </a:r>
          </a:p>
          <a:p>
            <a:pPr>
              <a:lnSpc>
                <a:spcPts val="2400"/>
              </a:lnSpc>
              <a:spcBef>
                <a:spcPts val="1200"/>
              </a:spcBef>
              <a:spcAft>
                <a:spcPct val="0"/>
              </a:spcAft>
            </a:pPr>
            <a:r>
              <a:rPr lang="en-US" sz="1800" dirty="0">
                <a:solidFill>
                  <a:schemeClr val="bg1"/>
                </a:solidFill>
              </a:rPr>
              <a:t>Quickly and graphically model retirement scenarios </a:t>
            </a:r>
            <a:br>
              <a:rPr lang="en-US" sz="1800" dirty="0">
                <a:solidFill>
                  <a:schemeClr val="bg1"/>
                </a:solidFill>
              </a:rPr>
            </a:br>
            <a:r>
              <a:rPr lang="en-US" sz="1800" dirty="0">
                <a:solidFill>
                  <a:schemeClr val="bg1"/>
                </a:solidFill>
              </a:rPr>
              <a:t>with your financial professional</a:t>
            </a:r>
          </a:p>
          <a:p>
            <a:pPr>
              <a:lnSpc>
                <a:spcPts val="2400"/>
              </a:lnSpc>
              <a:spcBef>
                <a:spcPts val="1200"/>
              </a:spcBef>
              <a:spcAft>
                <a:spcPct val="0"/>
              </a:spcAft>
            </a:pPr>
            <a:r>
              <a:rPr lang="en-US" sz="1800" dirty="0">
                <a:solidFill>
                  <a:schemeClr val="bg1"/>
                </a:solidFill>
              </a:rPr>
              <a:t>Receive engaging new insight on your retirement plan</a:t>
            </a:r>
          </a:p>
          <a:p>
            <a:pPr>
              <a:lnSpc>
                <a:spcPts val="2400"/>
              </a:lnSpc>
              <a:spcBef>
                <a:spcPts val="1200"/>
              </a:spcBef>
              <a:spcAft>
                <a:spcPct val="0"/>
              </a:spcAft>
            </a:pPr>
            <a:r>
              <a:rPr lang="en-US" sz="1800" dirty="0">
                <a:solidFill>
                  <a:schemeClr val="bg1"/>
                </a:solidFill>
              </a:rPr>
              <a:t>Real-time answers to questions such as:</a:t>
            </a:r>
          </a:p>
          <a:p>
            <a:pPr marL="285750" indent="-285750">
              <a:lnSpc>
                <a:spcPts val="2200"/>
              </a:lnSpc>
              <a:spcBef>
                <a:spcPts val="600"/>
              </a:spcBef>
              <a:spcAft>
                <a:spcPct val="0"/>
              </a:spcAft>
              <a:buFont typeface="Arial" panose="020B0604020202020204" pitchFamily="34" charset="0"/>
              <a:buChar char="•"/>
            </a:pPr>
            <a:r>
              <a:rPr lang="en-US" sz="1700" dirty="0">
                <a:solidFill>
                  <a:schemeClr val="accent1"/>
                </a:solidFill>
              </a:rPr>
              <a:t>Can I retire when I planned?</a:t>
            </a:r>
          </a:p>
          <a:p>
            <a:pPr marL="285750" indent="-285750">
              <a:lnSpc>
                <a:spcPts val="2200"/>
              </a:lnSpc>
              <a:spcBef>
                <a:spcPts val="600"/>
              </a:spcBef>
              <a:spcAft>
                <a:spcPct val="0"/>
              </a:spcAft>
              <a:buFont typeface="Arial" panose="020B0604020202020204" pitchFamily="34" charset="0"/>
              <a:buChar char="•"/>
            </a:pPr>
            <a:r>
              <a:rPr lang="en-US" sz="1700" dirty="0">
                <a:solidFill>
                  <a:schemeClr val="accent1"/>
                </a:solidFill>
              </a:rPr>
              <a:t>Am I saving enough to achieve my retirement goals?</a:t>
            </a:r>
          </a:p>
          <a:p>
            <a:pPr marL="285750" indent="-285750">
              <a:lnSpc>
                <a:spcPts val="2200"/>
              </a:lnSpc>
              <a:spcBef>
                <a:spcPts val="600"/>
              </a:spcBef>
              <a:spcAft>
                <a:spcPct val="0"/>
              </a:spcAft>
              <a:buFont typeface="Arial" panose="020B0604020202020204" pitchFamily="34" charset="0"/>
              <a:buChar char="•"/>
            </a:pPr>
            <a:r>
              <a:rPr lang="en-US" sz="1700" dirty="0">
                <a:solidFill>
                  <a:schemeClr val="accent1"/>
                </a:solidFill>
              </a:rPr>
              <a:t>Am I in danger of outliving or depleting my </a:t>
            </a:r>
            <a:br>
              <a:rPr lang="en-US" sz="1700" dirty="0">
                <a:solidFill>
                  <a:schemeClr val="accent1"/>
                </a:solidFill>
              </a:rPr>
            </a:br>
            <a:r>
              <a:rPr lang="en-US" sz="1700" dirty="0">
                <a:solidFill>
                  <a:schemeClr val="accent1"/>
                </a:solidFill>
              </a:rPr>
              <a:t>retirement savings?</a:t>
            </a:r>
          </a:p>
        </p:txBody>
      </p:sp>
      <p:sp>
        <p:nvSpPr>
          <p:cNvPr id="10" name="TextBox 9">
            <a:extLst>
              <a:ext uri="{FF2B5EF4-FFF2-40B4-BE49-F238E27FC236}">
                <a16:creationId xmlns:a16="http://schemas.microsoft.com/office/drawing/2014/main" id="{43FA0D45-4ED6-4C4C-82C9-E09CB1983057}"/>
              </a:ext>
            </a:extLst>
          </p:cNvPr>
          <p:cNvSpPr txBox="1"/>
          <p:nvPr/>
        </p:nvSpPr>
        <p:spPr bwMode="auto">
          <a:xfrm>
            <a:off x="7493329" y="5616759"/>
            <a:ext cx="3918857" cy="3539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45720" rIns="91440" bIns="45720" numCol="1" rtlCol="0" anchor="ctr" anchorCtr="0" compatLnSpc="1">
            <a:prstTxWarp prst="textNoShape">
              <a:avLst/>
            </a:prstTxWarp>
            <a:spAutoFit/>
          </a:bodyPr>
          <a:lstStyle/>
          <a:p>
            <a:pPr algn="ctr"/>
            <a:r>
              <a:rPr lang="en-US" sz="1700" dirty="0">
                <a:solidFill>
                  <a:schemeClr val="tx1">
                    <a:lumMod val="75000"/>
                    <a:lumOff val="25000"/>
                  </a:schemeClr>
                </a:solidFill>
              </a:rPr>
              <a:t>Your personalized report</a:t>
            </a:r>
            <a:endParaRPr lang="en-US" sz="1700" kern="0" dirty="0">
              <a:solidFill>
                <a:schemeClr val="tx1">
                  <a:lumMod val="75000"/>
                  <a:lumOff val="25000"/>
                </a:schemeClr>
              </a:solidFill>
            </a:endParaRPr>
          </a:p>
        </p:txBody>
      </p:sp>
      <p:pic>
        <p:nvPicPr>
          <p:cNvPr id="8" name="Picture 7" descr="A screenshot of a cell phone&#10;&#10;Description automatically generated">
            <a:extLst>
              <a:ext uri="{FF2B5EF4-FFF2-40B4-BE49-F238E27FC236}">
                <a16:creationId xmlns:a16="http://schemas.microsoft.com/office/drawing/2014/main" id="{AC9E2F9E-C678-AC47-9A5B-865BD0DA81E4}"/>
              </a:ext>
            </a:extLst>
          </p:cNvPr>
          <p:cNvPicPr>
            <a:picLocks noChangeAspect="1"/>
          </p:cNvPicPr>
          <p:nvPr/>
        </p:nvPicPr>
        <p:blipFill>
          <a:blip r:embed="rId3"/>
          <a:stretch>
            <a:fillRect/>
          </a:stretch>
        </p:blipFill>
        <p:spPr>
          <a:xfrm>
            <a:off x="7505914" y="2160152"/>
            <a:ext cx="3979963" cy="3070959"/>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56473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9">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A80D-0305-254B-9CCF-B27015BDDED8}"/>
              </a:ext>
            </a:extLst>
          </p:cNvPr>
          <p:cNvSpPr>
            <a:spLocks noGrp="1"/>
          </p:cNvSpPr>
          <p:nvPr>
            <p:ph type="title"/>
          </p:nvPr>
        </p:nvSpPr>
        <p:spPr/>
        <p:txBody>
          <a:bodyPr/>
          <a:lstStyle/>
          <a:p>
            <a:r>
              <a:rPr lang="en-US" dirty="0"/>
              <a:t>Introducing Retirement Pathfinder</a:t>
            </a:r>
          </a:p>
        </p:txBody>
      </p:sp>
      <p:sp>
        <p:nvSpPr>
          <p:cNvPr id="3" name="Content Placeholder 2">
            <a:extLst>
              <a:ext uri="{FF2B5EF4-FFF2-40B4-BE49-F238E27FC236}">
                <a16:creationId xmlns:a16="http://schemas.microsoft.com/office/drawing/2014/main" id="{14807654-7951-AA4D-97DB-512E23C527BD}"/>
              </a:ext>
            </a:extLst>
          </p:cNvPr>
          <p:cNvSpPr>
            <a:spLocks noGrp="1"/>
          </p:cNvSpPr>
          <p:nvPr>
            <p:ph idx="1"/>
          </p:nvPr>
        </p:nvSpPr>
        <p:spPr>
          <a:xfrm>
            <a:off x="838200" y="2055223"/>
            <a:ext cx="6175291" cy="1137693"/>
          </a:xfrm>
        </p:spPr>
        <p:txBody>
          <a:bodyPr/>
          <a:lstStyle/>
          <a:p>
            <a:r>
              <a:rPr lang="en-US" dirty="0"/>
              <a:t>Three broad categories of retirement savers</a:t>
            </a:r>
          </a:p>
          <a:p>
            <a:pPr>
              <a:lnSpc>
                <a:spcPts val="2400"/>
              </a:lnSpc>
              <a:spcBef>
                <a:spcPts val="600"/>
              </a:spcBef>
              <a:spcAft>
                <a:spcPct val="0"/>
              </a:spcAft>
            </a:pPr>
            <a:r>
              <a:rPr lang="en-US" sz="2000" dirty="0">
                <a:solidFill>
                  <a:schemeClr val="bg1"/>
                </a:solidFill>
              </a:rPr>
              <a:t>Employees who are:</a:t>
            </a:r>
          </a:p>
        </p:txBody>
      </p:sp>
      <p:sp>
        <p:nvSpPr>
          <p:cNvPr id="4" name="Slide Number Placeholder 3">
            <a:extLst>
              <a:ext uri="{FF2B5EF4-FFF2-40B4-BE49-F238E27FC236}">
                <a16:creationId xmlns:a16="http://schemas.microsoft.com/office/drawing/2014/main" id="{2F1DF055-34E5-2342-82A6-3D8B68BE6542}"/>
              </a:ext>
            </a:extLst>
          </p:cNvPr>
          <p:cNvSpPr>
            <a:spLocks noGrp="1"/>
          </p:cNvSpPr>
          <p:nvPr>
            <p:ph type="sldNum" sz="quarter" idx="4"/>
          </p:nvPr>
        </p:nvSpPr>
        <p:spPr/>
        <p:txBody>
          <a:bodyPr/>
          <a:lstStyle/>
          <a:p>
            <a:fld id="{FCA986F9-F165-2F42-8D29-0DAFF18616A6}" type="slidenum">
              <a:rPr lang="en-US" smtClean="0"/>
              <a:pPr/>
              <a:t>6</a:t>
            </a:fld>
            <a:endParaRPr lang="en-US" dirty="0"/>
          </a:p>
        </p:txBody>
      </p:sp>
      <p:pic>
        <p:nvPicPr>
          <p:cNvPr id="5" name="Graphic 4">
            <a:extLst>
              <a:ext uri="{FF2B5EF4-FFF2-40B4-BE49-F238E27FC236}">
                <a16:creationId xmlns:a16="http://schemas.microsoft.com/office/drawing/2014/main" id="{20CFDCA2-5CEE-4668-8B9A-8EF5D7253CD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66129" y="3254043"/>
            <a:ext cx="1259741" cy="904885"/>
          </a:xfrm>
          <a:prstGeom prst="rect">
            <a:avLst/>
          </a:prstGeom>
        </p:spPr>
      </p:pic>
      <p:pic>
        <p:nvPicPr>
          <p:cNvPr id="6" name="Graphic 5">
            <a:extLst>
              <a:ext uri="{FF2B5EF4-FFF2-40B4-BE49-F238E27FC236}">
                <a16:creationId xmlns:a16="http://schemas.microsoft.com/office/drawing/2014/main" id="{5B6AB2D4-0802-4E8C-8C12-8B178F6ED34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925086" y="3271787"/>
            <a:ext cx="733369" cy="887141"/>
          </a:xfrm>
          <a:prstGeom prst="rect">
            <a:avLst/>
          </a:prstGeom>
        </p:spPr>
      </p:pic>
      <p:pic>
        <p:nvPicPr>
          <p:cNvPr id="7" name="Graphic 6">
            <a:extLst>
              <a:ext uri="{FF2B5EF4-FFF2-40B4-BE49-F238E27FC236}">
                <a16:creationId xmlns:a16="http://schemas.microsoft.com/office/drawing/2014/main" id="{02B65A79-413E-4D03-8FB7-2EACB3C12A89}"/>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311034" y="3206730"/>
            <a:ext cx="952198" cy="952198"/>
          </a:xfrm>
          <a:prstGeom prst="rect">
            <a:avLst/>
          </a:prstGeom>
        </p:spPr>
      </p:pic>
      <p:sp>
        <p:nvSpPr>
          <p:cNvPr id="8" name="TextBox 7">
            <a:extLst>
              <a:ext uri="{FF2B5EF4-FFF2-40B4-BE49-F238E27FC236}">
                <a16:creationId xmlns:a16="http://schemas.microsoft.com/office/drawing/2014/main" id="{FDD335D6-B2EB-4BF2-80B4-C63AB3EC7DEC}"/>
              </a:ext>
            </a:extLst>
          </p:cNvPr>
          <p:cNvSpPr txBox="1"/>
          <p:nvPr/>
        </p:nvSpPr>
        <p:spPr>
          <a:xfrm>
            <a:off x="1836659" y="4420264"/>
            <a:ext cx="2352210" cy="893065"/>
          </a:xfrm>
          <a:prstGeom prst="rect">
            <a:avLst/>
          </a:prstGeom>
          <a:noFill/>
        </p:spPr>
        <p:txBody>
          <a:bodyPr wrap="square" lIns="0" tIns="0" rIns="0" bIns="0" rtlCol="0">
            <a:spAutoFit/>
          </a:bodyPr>
          <a:lstStyle/>
          <a:p>
            <a:pPr>
              <a:lnSpc>
                <a:spcPts val="2400"/>
              </a:lnSpc>
              <a:spcBef>
                <a:spcPct val="0"/>
              </a:spcBef>
              <a:spcAft>
                <a:spcPct val="0"/>
              </a:spcAft>
            </a:pPr>
            <a:r>
              <a:rPr lang="en-US" sz="1600" dirty="0">
                <a:solidFill>
                  <a:schemeClr val="accent1"/>
                </a:solidFill>
              </a:rPr>
              <a:t>Not currently enrolled or no longer contributing to a retirement savings plan</a:t>
            </a:r>
          </a:p>
        </p:txBody>
      </p:sp>
      <p:sp>
        <p:nvSpPr>
          <p:cNvPr id="9" name="TextBox 8">
            <a:extLst>
              <a:ext uri="{FF2B5EF4-FFF2-40B4-BE49-F238E27FC236}">
                <a16:creationId xmlns:a16="http://schemas.microsoft.com/office/drawing/2014/main" id="{141B0240-D146-4F73-932F-582F6952E589}"/>
              </a:ext>
            </a:extLst>
          </p:cNvPr>
          <p:cNvSpPr txBox="1"/>
          <p:nvPr/>
        </p:nvSpPr>
        <p:spPr>
          <a:xfrm>
            <a:off x="5167320" y="4420264"/>
            <a:ext cx="2352210" cy="1508618"/>
          </a:xfrm>
          <a:prstGeom prst="rect">
            <a:avLst/>
          </a:prstGeom>
          <a:noFill/>
        </p:spPr>
        <p:txBody>
          <a:bodyPr wrap="square" lIns="0" tIns="0" rIns="0" bIns="0" rtlCol="0">
            <a:spAutoFit/>
          </a:bodyPr>
          <a:lstStyle/>
          <a:p>
            <a:pPr>
              <a:lnSpc>
                <a:spcPts val="2400"/>
              </a:lnSpc>
              <a:spcBef>
                <a:spcPct val="0"/>
              </a:spcBef>
              <a:spcAft>
                <a:spcPct val="0"/>
              </a:spcAft>
            </a:pPr>
            <a:r>
              <a:rPr lang="en-US" sz="1600" dirty="0">
                <a:solidFill>
                  <a:schemeClr val="accent1"/>
                </a:solidFill>
              </a:rPr>
              <a:t>Currently enrolled in or saving to a retirement plan, but do not know the impact of the savings on their retirement</a:t>
            </a:r>
          </a:p>
        </p:txBody>
      </p:sp>
      <p:sp>
        <p:nvSpPr>
          <p:cNvPr id="10" name="TextBox 9">
            <a:extLst>
              <a:ext uri="{FF2B5EF4-FFF2-40B4-BE49-F238E27FC236}">
                <a16:creationId xmlns:a16="http://schemas.microsoft.com/office/drawing/2014/main" id="{2D06FE80-EAF5-4C65-9853-93458CE0D3A9}"/>
              </a:ext>
            </a:extLst>
          </p:cNvPr>
          <p:cNvSpPr txBox="1"/>
          <p:nvPr/>
        </p:nvSpPr>
        <p:spPr>
          <a:xfrm>
            <a:off x="8319850" y="4420264"/>
            <a:ext cx="2213932" cy="893065"/>
          </a:xfrm>
          <a:prstGeom prst="rect">
            <a:avLst/>
          </a:prstGeom>
          <a:noFill/>
        </p:spPr>
        <p:txBody>
          <a:bodyPr wrap="square" lIns="0" tIns="0" rIns="0" bIns="0" rtlCol="0">
            <a:spAutoFit/>
          </a:bodyPr>
          <a:lstStyle/>
          <a:p>
            <a:pPr>
              <a:lnSpc>
                <a:spcPts val="2400"/>
              </a:lnSpc>
              <a:spcBef>
                <a:spcPct val="0"/>
              </a:spcBef>
              <a:spcAft>
                <a:spcPct val="0"/>
              </a:spcAft>
            </a:pPr>
            <a:r>
              <a:rPr lang="en-US" sz="1600" dirty="0">
                <a:solidFill>
                  <a:schemeClr val="accent1"/>
                </a:solidFill>
              </a:rPr>
              <a:t>Nearing retirement and need to develop a retirement budget</a:t>
            </a:r>
          </a:p>
        </p:txBody>
      </p:sp>
    </p:spTree>
    <p:extLst>
      <p:ext uri="{BB962C8B-B14F-4D97-AF65-F5344CB8AC3E}">
        <p14:creationId xmlns:p14="http://schemas.microsoft.com/office/powerpoint/2010/main" val="3418831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733229-534B-B248-B9B9-24A68F8558E1}"/>
              </a:ext>
            </a:extLst>
          </p:cNvPr>
          <p:cNvSpPr>
            <a:spLocks noGrp="1"/>
          </p:cNvSpPr>
          <p:nvPr>
            <p:ph type="title"/>
          </p:nvPr>
        </p:nvSpPr>
        <p:spPr/>
        <p:txBody>
          <a:bodyPr/>
          <a:lstStyle/>
          <a:p>
            <a:r>
              <a:rPr lang="en-US" dirty="0"/>
              <a:t>Your workplace retirement plan</a:t>
            </a:r>
          </a:p>
        </p:txBody>
      </p:sp>
      <p:sp>
        <p:nvSpPr>
          <p:cNvPr id="3" name="Content Placeholder 2">
            <a:extLst>
              <a:ext uri="{FF2B5EF4-FFF2-40B4-BE49-F238E27FC236}">
                <a16:creationId xmlns:a16="http://schemas.microsoft.com/office/drawing/2014/main" id="{F39654CC-4CBB-2A4A-B9F6-EB02696A3E8B}"/>
              </a:ext>
            </a:extLst>
          </p:cNvPr>
          <p:cNvSpPr>
            <a:spLocks noGrp="1"/>
          </p:cNvSpPr>
          <p:nvPr>
            <p:ph idx="1"/>
          </p:nvPr>
        </p:nvSpPr>
        <p:spPr>
          <a:xfrm>
            <a:off x="838201" y="2142771"/>
            <a:ext cx="3004226" cy="3752191"/>
          </a:xfrm>
        </p:spPr>
        <p:txBody>
          <a:bodyPr lIns="0"/>
          <a:lstStyle/>
          <a:p>
            <a:pPr>
              <a:lnSpc>
                <a:spcPts val="3000"/>
              </a:lnSpc>
            </a:pPr>
            <a:r>
              <a:rPr lang="en-US" dirty="0"/>
              <a:t>VALIC workplace supplemental retirement plan</a:t>
            </a:r>
          </a:p>
        </p:txBody>
      </p:sp>
      <p:sp>
        <p:nvSpPr>
          <p:cNvPr id="4" name="Slide Number Placeholder 3">
            <a:extLst>
              <a:ext uri="{FF2B5EF4-FFF2-40B4-BE49-F238E27FC236}">
                <a16:creationId xmlns:a16="http://schemas.microsoft.com/office/drawing/2014/main" id="{962C89A9-E193-E747-8559-F2E776896C20}"/>
              </a:ext>
            </a:extLst>
          </p:cNvPr>
          <p:cNvSpPr>
            <a:spLocks noGrp="1"/>
          </p:cNvSpPr>
          <p:nvPr>
            <p:ph type="sldNum" sz="quarter" idx="4"/>
          </p:nvPr>
        </p:nvSpPr>
        <p:spPr/>
        <p:txBody>
          <a:bodyPr/>
          <a:lstStyle/>
          <a:p>
            <a:fld id="{FCA986F9-F165-2F42-8D29-0DAFF18616A6}" type="slidenum">
              <a:rPr lang="en-US" smtClean="0"/>
              <a:pPr/>
              <a:t>7</a:t>
            </a:fld>
            <a:endParaRPr lang="en-US" dirty="0"/>
          </a:p>
        </p:txBody>
      </p:sp>
      <p:sp>
        <p:nvSpPr>
          <p:cNvPr id="5" name="TextBox 5">
            <a:extLst>
              <a:ext uri="{FF2B5EF4-FFF2-40B4-BE49-F238E27FC236}">
                <a16:creationId xmlns:a16="http://schemas.microsoft.com/office/drawing/2014/main" id="{691DE64D-D6ED-A640-A339-53E63F1B44ED}"/>
              </a:ext>
            </a:extLst>
          </p:cNvPr>
          <p:cNvSpPr txBox="1">
            <a:spLocks noChangeArrowheads="1"/>
          </p:cNvSpPr>
          <p:nvPr/>
        </p:nvSpPr>
        <p:spPr bwMode="auto">
          <a:xfrm>
            <a:off x="850671" y="6352041"/>
            <a:ext cx="8130043"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baseline="30000" dirty="0">
                <a:solidFill>
                  <a:schemeClr val="bg2"/>
                </a:solidFill>
              </a:rPr>
              <a:t>1</a:t>
            </a:r>
            <a:r>
              <a:rPr lang="en-US" altLang="en-US" sz="900" b="0" dirty="0">
                <a:solidFill>
                  <a:schemeClr val="bg2"/>
                </a:solidFill>
              </a:rPr>
              <a:t> Income taxes are payable upon withdrawal; federal restrictions and a 10% federal early withdrawal tax penalty might apply to withdrawals prior to age 59½.</a:t>
            </a:r>
          </a:p>
          <a:p>
            <a:pPr marL="9525" indent="-9525">
              <a:spcBef>
                <a:spcPct val="0"/>
              </a:spcBef>
              <a:spcAft>
                <a:spcPct val="0"/>
              </a:spcAft>
              <a:buClrTx/>
              <a:buSzTx/>
              <a:buFontTx/>
              <a:buNone/>
            </a:pPr>
            <a:r>
              <a:rPr lang="en-US" altLang="en-US" sz="900" b="0" baseline="30000" dirty="0">
                <a:solidFill>
                  <a:schemeClr val="bg2"/>
                </a:solidFill>
              </a:rPr>
              <a:t>2</a:t>
            </a:r>
            <a:r>
              <a:rPr lang="en-US" altLang="en-US" sz="900" b="0" dirty="0">
                <a:solidFill>
                  <a:schemeClr val="bg2"/>
                </a:solidFill>
              </a:rPr>
              <a:t> Roth contributions are after-tax contributions.</a:t>
            </a:r>
          </a:p>
        </p:txBody>
      </p:sp>
      <p:graphicFrame>
        <p:nvGraphicFramePr>
          <p:cNvPr id="7" name="Table 6">
            <a:extLst>
              <a:ext uri="{FF2B5EF4-FFF2-40B4-BE49-F238E27FC236}">
                <a16:creationId xmlns:a16="http://schemas.microsoft.com/office/drawing/2014/main" id="{E466EB8C-B9A7-5241-BFC5-1A5F91D32A7A}"/>
              </a:ext>
            </a:extLst>
          </p:cNvPr>
          <p:cNvGraphicFramePr>
            <a:graphicFrameLocks noGrp="1"/>
          </p:cNvGraphicFramePr>
          <p:nvPr/>
        </p:nvGraphicFramePr>
        <p:xfrm>
          <a:off x="3913112" y="2892871"/>
          <a:ext cx="3291335" cy="855662"/>
        </p:xfrm>
        <a:graphic>
          <a:graphicData uri="http://schemas.openxmlformats.org/drawingml/2006/table">
            <a:tbl>
              <a:tblPr firstRow="1" bandRow="1">
                <a:tableStyleId>{5C22544A-7EE6-4342-B048-85BDC9FD1C3A}</a:tableStyleId>
              </a:tblPr>
              <a:tblGrid>
                <a:gridCol w="1625351">
                  <a:extLst>
                    <a:ext uri="{9D8B030D-6E8A-4147-A177-3AD203B41FA5}">
                      <a16:colId xmlns:a16="http://schemas.microsoft.com/office/drawing/2014/main" val="20000"/>
                    </a:ext>
                  </a:extLst>
                </a:gridCol>
                <a:gridCol w="1665984">
                  <a:extLst>
                    <a:ext uri="{9D8B030D-6E8A-4147-A177-3AD203B41FA5}">
                      <a16:colId xmlns:a16="http://schemas.microsoft.com/office/drawing/2014/main" val="20001"/>
                    </a:ext>
                  </a:extLst>
                </a:gridCol>
              </a:tblGrid>
              <a:tr h="855662">
                <a:tc>
                  <a:txBody>
                    <a:bodyPr/>
                    <a:lstStyle/>
                    <a:p>
                      <a:pPr algn="ctr"/>
                      <a:r>
                        <a:rPr lang="en-US" sz="2400" b="0" dirty="0">
                          <a:solidFill>
                            <a:srgbClr val="FFFFFF"/>
                          </a:solidFill>
                        </a:rPr>
                        <a:t>403(b)</a:t>
                      </a:r>
                    </a:p>
                  </a:txBody>
                  <a:tcPr marL="91429" marR="91429" marT="45708" marB="45708" anchor="ctr">
                    <a:lnL w="12700" cmpd="sng">
                      <a:noFill/>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rgbClr val="00A4E4"/>
                    </a:solidFill>
                  </a:tcPr>
                </a:tc>
                <a:tc>
                  <a:txBody>
                    <a:bodyPr/>
                    <a:lstStyle/>
                    <a:p>
                      <a:pPr algn="ctr"/>
                      <a:r>
                        <a:rPr lang="en-US" sz="2400" b="0" dirty="0">
                          <a:solidFill>
                            <a:schemeClr val="bg1"/>
                          </a:solidFill>
                        </a:rPr>
                        <a:t>Roth 403(b)</a:t>
                      </a:r>
                    </a:p>
                  </a:txBody>
                  <a:tcPr marL="91429" marR="91429" marT="45708" marB="45708"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solidFill>
                      <a:schemeClr val="accent3">
                        <a:alpha val="20000"/>
                      </a:schemeClr>
                    </a:solidFill>
                  </a:tcPr>
                </a:tc>
                <a:extLst>
                  <a:ext uri="{0D108BD9-81ED-4DB2-BD59-A6C34878D82A}">
                    <a16:rowId xmlns:a16="http://schemas.microsoft.com/office/drawing/2014/main" val="10000"/>
                  </a:ext>
                </a:extLst>
              </a:tr>
            </a:tbl>
          </a:graphicData>
        </a:graphic>
      </p:graphicFrame>
      <p:sp>
        <p:nvSpPr>
          <p:cNvPr id="9" name="Rectangle 8">
            <a:extLst>
              <a:ext uri="{FF2B5EF4-FFF2-40B4-BE49-F238E27FC236}">
                <a16:creationId xmlns:a16="http://schemas.microsoft.com/office/drawing/2014/main" id="{919CC967-519F-544F-A51C-4997D3B6CB7A}"/>
              </a:ext>
            </a:extLst>
          </p:cNvPr>
          <p:cNvSpPr/>
          <p:nvPr/>
        </p:nvSpPr>
        <p:spPr>
          <a:xfrm>
            <a:off x="3913113" y="2142771"/>
            <a:ext cx="3307306" cy="602354"/>
          </a:xfrm>
          <a:prstGeom prst="rect">
            <a:avLst/>
          </a:prstGeom>
          <a:solidFill>
            <a:schemeClr val="bg1"/>
          </a:solidFill>
        </p:spPr>
        <p:txBody>
          <a:bodyPr wrap="square" lIns="0" tIns="0" rIns="0" bIns="0" anchor="ctr">
            <a:noAutofit/>
          </a:bodyPr>
          <a:lstStyle/>
          <a:p>
            <a:pPr marL="228600" lvl="1" indent="-169863" algn="ctr">
              <a:lnSpc>
                <a:spcPct val="110000"/>
              </a:lnSpc>
              <a:spcBef>
                <a:spcPts val="900"/>
              </a:spcBef>
              <a:spcAft>
                <a:spcPts val="400"/>
              </a:spcAft>
              <a:buClr>
                <a:srgbClr val="ED834C"/>
              </a:buClr>
              <a:buSzPct val="90000"/>
              <a:defRPr/>
            </a:pPr>
            <a:r>
              <a:rPr lang="en-US" sz="2800" b="1" kern="0" baseline="30000" dirty="0">
                <a:solidFill>
                  <a:schemeClr val="tx2"/>
                </a:solidFill>
                <a:ea typeface="ＭＳ Ｐゴシック" pitchFamily="64" charset="-128"/>
              </a:rPr>
              <a:t>You choose, or do both!</a:t>
            </a:r>
          </a:p>
        </p:txBody>
      </p:sp>
      <p:sp>
        <p:nvSpPr>
          <p:cNvPr id="8" name="TextBox 7">
            <a:extLst>
              <a:ext uri="{FF2B5EF4-FFF2-40B4-BE49-F238E27FC236}">
                <a16:creationId xmlns:a16="http://schemas.microsoft.com/office/drawing/2014/main" id="{9E63DB0C-FB80-48E8-AC69-869DDC6F7445}"/>
              </a:ext>
            </a:extLst>
          </p:cNvPr>
          <p:cNvSpPr txBox="1"/>
          <p:nvPr/>
        </p:nvSpPr>
        <p:spPr>
          <a:xfrm>
            <a:off x="3842427" y="3944628"/>
            <a:ext cx="6294995" cy="2031325"/>
          </a:xfrm>
          <a:prstGeom prst="rect">
            <a:avLst/>
          </a:prstGeom>
          <a:noFill/>
        </p:spPr>
        <p:txBody>
          <a:bodyPr wrap="square" rtlCol="0">
            <a:spAutoFit/>
          </a:bodyPr>
          <a:lstStyle/>
          <a:p>
            <a:pPr marL="285750" indent="-285750">
              <a:buFont typeface="Arial" panose="020B0604020202020204" pitchFamily="34" charset="0"/>
              <a:buChar char="•"/>
            </a:pPr>
            <a:r>
              <a:rPr lang="en-US" dirty="0"/>
              <a:t>Pre-Tax savings allows you to save more by deferring taxes until the funds are needed</a:t>
            </a:r>
          </a:p>
          <a:p>
            <a:pPr marL="285750" indent="-285750">
              <a:buFont typeface="Arial" panose="020B0604020202020204" pitchFamily="34" charset="0"/>
              <a:buChar char="•"/>
            </a:pPr>
            <a:r>
              <a:rPr lang="en-US" dirty="0"/>
              <a:t>The more money saved, the higher potential for larger gains</a:t>
            </a:r>
          </a:p>
          <a:p>
            <a:pPr marL="285750" indent="-285750">
              <a:buFont typeface="Arial" panose="020B0604020202020204" pitchFamily="34" charset="0"/>
              <a:buChar char="•"/>
            </a:pPr>
            <a:r>
              <a:rPr lang="en-US" dirty="0"/>
              <a:t>Roth 403b is an after-tax option for contributions, and the accumulated assets may not subject to taxation if withdrawals meet IRS requirements</a:t>
            </a:r>
          </a:p>
        </p:txBody>
      </p:sp>
    </p:spTree>
    <p:extLst>
      <p:ext uri="{BB962C8B-B14F-4D97-AF65-F5344CB8AC3E}">
        <p14:creationId xmlns:p14="http://schemas.microsoft.com/office/powerpoint/2010/main" val="1407896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0"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500"/>
                                        <p:tgtEl>
                                          <p:spTgt spid="7"/>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5EDA5E-96C5-1B4A-8A40-C9A84719D60E}"/>
              </a:ext>
            </a:extLst>
          </p:cNvPr>
          <p:cNvSpPr>
            <a:spLocks noGrp="1"/>
          </p:cNvSpPr>
          <p:nvPr>
            <p:ph type="title"/>
          </p:nvPr>
        </p:nvSpPr>
        <p:spPr/>
        <p:txBody>
          <a:bodyPr/>
          <a:lstStyle/>
          <a:p>
            <a:r>
              <a:rPr lang="en-US" dirty="0"/>
              <a:t>Plan highlights - Contributions</a:t>
            </a:r>
          </a:p>
        </p:txBody>
      </p:sp>
      <p:sp>
        <p:nvSpPr>
          <p:cNvPr id="4" name="Slide Number Placeholder 3">
            <a:extLst>
              <a:ext uri="{FF2B5EF4-FFF2-40B4-BE49-F238E27FC236}">
                <a16:creationId xmlns:a16="http://schemas.microsoft.com/office/drawing/2014/main" id="{817995BD-4498-6441-9C08-148FCCBF8AFA}"/>
              </a:ext>
            </a:extLst>
          </p:cNvPr>
          <p:cNvSpPr>
            <a:spLocks noGrp="1"/>
          </p:cNvSpPr>
          <p:nvPr>
            <p:ph type="sldNum" sz="quarter" idx="4"/>
          </p:nvPr>
        </p:nvSpPr>
        <p:spPr/>
        <p:txBody>
          <a:bodyPr/>
          <a:lstStyle/>
          <a:p>
            <a:fld id="{FCA986F9-F165-2F42-8D29-0DAFF18616A6}" type="slidenum">
              <a:rPr lang="en-US" smtClean="0"/>
              <a:pPr/>
              <a:t>8</a:t>
            </a:fld>
            <a:endParaRPr lang="en-US" dirty="0"/>
          </a:p>
        </p:txBody>
      </p:sp>
      <p:sp>
        <p:nvSpPr>
          <p:cNvPr id="8" name="Content Placeholder 2">
            <a:extLst>
              <a:ext uri="{FF2B5EF4-FFF2-40B4-BE49-F238E27FC236}">
                <a16:creationId xmlns:a16="http://schemas.microsoft.com/office/drawing/2014/main" id="{6D85B224-E014-4BC7-BEE4-B438161DD111}"/>
              </a:ext>
            </a:extLst>
          </p:cNvPr>
          <p:cNvSpPr txBox="1">
            <a:spLocks/>
          </p:cNvSpPr>
          <p:nvPr/>
        </p:nvSpPr>
        <p:spPr>
          <a:xfrm>
            <a:off x="838949" y="2100048"/>
            <a:ext cx="8636000" cy="584068"/>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How much can you save in your plan?</a:t>
            </a:r>
            <a:endParaRPr lang="en-US" sz="2000" dirty="0">
              <a:solidFill>
                <a:schemeClr val="accent1"/>
              </a:solidFill>
            </a:endParaRPr>
          </a:p>
        </p:txBody>
      </p:sp>
      <p:sp>
        <p:nvSpPr>
          <p:cNvPr id="6" name="Content Placeholder 2">
            <a:extLst>
              <a:ext uri="{FF2B5EF4-FFF2-40B4-BE49-F238E27FC236}">
                <a16:creationId xmlns:a16="http://schemas.microsoft.com/office/drawing/2014/main" id="{088C9FC9-75C1-9345-913F-E2ED1DBCD27C}"/>
              </a:ext>
            </a:extLst>
          </p:cNvPr>
          <p:cNvSpPr txBox="1">
            <a:spLocks/>
          </p:cNvSpPr>
          <p:nvPr/>
        </p:nvSpPr>
        <p:spPr>
          <a:xfrm>
            <a:off x="1371666" y="3750780"/>
            <a:ext cx="2508531" cy="1253836"/>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sz="2000" dirty="0">
                <a:solidFill>
                  <a:schemeClr val="bg1"/>
                </a:solidFill>
              </a:rPr>
              <a:t>You can contribute up to $20,500 for 2022</a:t>
            </a:r>
            <a:endParaRPr lang="en-US" sz="2000" dirty="0">
              <a:solidFill>
                <a:schemeClr val="accent1"/>
              </a:solidFill>
            </a:endParaRPr>
          </a:p>
        </p:txBody>
      </p:sp>
      <p:sp>
        <p:nvSpPr>
          <p:cNvPr id="7" name="Content Placeholder 2">
            <a:extLst>
              <a:ext uri="{FF2B5EF4-FFF2-40B4-BE49-F238E27FC236}">
                <a16:creationId xmlns:a16="http://schemas.microsoft.com/office/drawing/2014/main" id="{A53B98A1-3771-B54B-83E4-558253C89993}"/>
              </a:ext>
            </a:extLst>
          </p:cNvPr>
          <p:cNvSpPr txBox="1">
            <a:spLocks/>
          </p:cNvSpPr>
          <p:nvPr/>
        </p:nvSpPr>
        <p:spPr>
          <a:xfrm>
            <a:off x="4798083" y="3750780"/>
            <a:ext cx="2954224" cy="280208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sz="2000" dirty="0">
                <a:solidFill>
                  <a:schemeClr val="bg1"/>
                </a:solidFill>
              </a:rPr>
              <a:t>“15-year rule” </a:t>
            </a:r>
            <a:br>
              <a:rPr lang="en-US" sz="2000" dirty="0">
                <a:solidFill>
                  <a:schemeClr val="bg1"/>
                </a:solidFill>
              </a:rPr>
            </a:br>
            <a:r>
              <a:rPr lang="en-US" sz="2000" dirty="0">
                <a:solidFill>
                  <a:schemeClr val="bg1"/>
                </a:solidFill>
              </a:rPr>
              <a:t>catch-up contribution</a:t>
            </a:r>
          </a:p>
          <a:p>
            <a:pPr fontAlgn="base">
              <a:lnSpc>
                <a:spcPts val="2200"/>
              </a:lnSpc>
              <a:spcAft>
                <a:spcPct val="0"/>
              </a:spcAft>
              <a:defRPr/>
            </a:pPr>
            <a:r>
              <a:rPr lang="en-US" sz="1700" dirty="0">
                <a:solidFill>
                  <a:schemeClr val="accent1"/>
                </a:solidFill>
              </a:rPr>
              <a:t>$3,000 annual limit</a:t>
            </a:r>
          </a:p>
          <a:p>
            <a:pPr fontAlgn="base">
              <a:lnSpc>
                <a:spcPts val="2200"/>
              </a:lnSpc>
              <a:spcAft>
                <a:spcPct val="0"/>
              </a:spcAft>
              <a:defRPr/>
            </a:pPr>
            <a:r>
              <a:rPr lang="en-US" sz="1700" dirty="0">
                <a:solidFill>
                  <a:schemeClr val="accent1"/>
                </a:solidFill>
              </a:rPr>
              <a:t>For participants who have under contributed in the past </a:t>
            </a:r>
            <a:br>
              <a:rPr lang="en-US" sz="1700" dirty="0">
                <a:solidFill>
                  <a:schemeClr val="accent1"/>
                </a:solidFill>
              </a:rPr>
            </a:br>
            <a:r>
              <a:rPr lang="en-US" sz="1700" dirty="0">
                <a:solidFill>
                  <a:schemeClr val="accent1"/>
                </a:solidFill>
              </a:rPr>
              <a:t>and have 15 years of service </a:t>
            </a:r>
            <a:br>
              <a:rPr lang="en-US" sz="1700" dirty="0">
                <a:solidFill>
                  <a:schemeClr val="accent1"/>
                </a:solidFill>
              </a:rPr>
            </a:br>
            <a:r>
              <a:rPr lang="en-US" sz="1700" dirty="0">
                <a:solidFill>
                  <a:schemeClr val="accent1"/>
                </a:solidFill>
              </a:rPr>
              <a:t>with eligible employers</a:t>
            </a:r>
          </a:p>
        </p:txBody>
      </p:sp>
      <p:sp>
        <p:nvSpPr>
          <p:cNvPr id="10" name="Content Placeholder 2">
            <a:extLst>
              <a:ext uri="{FF2B5EF4-FFF2-40B4-BE49-F238E27FC236}">
                <a16:creationId xmlns:a16="http://schemas.microsoft.com/office/drawing/2014/main" id="{4169CE49-6119-8F42-9C07-A8FE3B842EDA}"/>
              </a:ext>
            </a:extLst>
          </p:cNvPr>
          <p:cNvSpPr txBox="1">
            <a:spLocks/>
          </p:cNvSpPr>
          <p:nvPr/>
        </p:nvSpPr>
        <p:spPr>
          <a:xfrm>
            <a:off x="8670193" y="3750780"/>
            <a:ext cx="2720393" cy="2802082"/>
          </a:xfrm>
          <a:prstGeom prst="rect">
            <a:avLst/>
          </a:prstGeom>
        </p:spPr>
        <p:txBody>
          <a:bodyPr vert="horz" lIns="0" tIns="0" rIns="0" bIns="0" rtlCol="0">
            <a:noAutofit/>
          </a:bodyPr>
          <a:lstStyle>
            <a:lvl1pPr marL="0" indent="0" algn="l" defTabSz="914400" rtl="0" eaLnBrk="1" latinLnBrk="0" hangingPunct="1">
              <a:lnSpc>
                <a:spcPct val="90000"/>
              </a:lnSpc>
              <a:spcBef>
                <a:spcPts val="1000"/>
              </a:spcBef>
              <a:buFontTx/>
              <a:buNone/>
              <a:defRPr sz="2400" kern="1200">
                <a:solidFill>
                  <a:schemeClr val="accent2"/>
                </a:solidFill>
                <a:latin typeface="+mn-lt"/>
                <a:ea typeface="+mn-ea"/>
                <a:cs typeface="+mn-cs"/>
              </a:defRPr>
            </a:lvl1pPr>
            <a:lvl2pPr marL="401638"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2pPr>
            <a:lvl3pPr marL="571500" indent="-1698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3pPr>
            <a:lvl4pPr marL="804863" indent="-233363"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4pPr>
            <a:lvl5pPr marL="1028700" indent="-223838" algn="l" defTabSz="914400" rtl="0" eaLnBrk="1" latinLnBrk="0" hangingPunct="1">
              <a:lnSpc>
                <a:spcPct val="90000"/>
              </a:lnSpc>
              <a:spcBef>
                <a:spcPts val="500"/>
              </a:spcBef>
              <a:buFont typeface="Arial" panose="020B0604020202020204" pitchFamily="34" charset="0"/>
              <a:buChar char="•"/>
              <a:tabLst/>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2800"/>
              </a:lnSpc>
            </a:pPr>
            <a:r>
              <a:rPr lang="en-US" sz="2000" dirty="0">
                <a:solidFill>
                  <a:schemeClr val="bg1"/>
                </a:solidFill>
              </a:rPr>
              <a:t>Age-based </a:t>
            </a:r>
            <a:br>
              <a:rPr lang="en-US" sz="2000" dirty="0">
                <a:solidFill>
                  <a:schemeClr val="bg1"/>
                </a:solidFill>
              </a:rPr>
            </a:br>
            <a:r>
              <a:rPr lang="en-US" sz="2000" dirty="0">
                <a:solidFill>
                  <a:schemeClr val="bg1"/>
                </a:solidFill>
              </a:rPr>
              <a:t>catch-up contribution</a:t>
            </a:r>
          </a:p>
          <a:p>
            <a:pPr fontAlgn="base">
              <a:lnSpc>
                <a:spcPts val="2200"/>
              </a:lnSpc>
              <a:spcAft>
                <a:spcPct val="0"/>
              </a:spcAft>
              <a:defRPr/>
            </a:pPr>
            <a:r>
              <a:rPr lang="en-US" sz="1700" dirty="0">
                <a:solidFill>
                  <a:schemeClr val="accent1"/>
                </a:solidFill>
              </a:rPr>
              <a:t>Up to $6,500 in 2022</a:t>
            </a:r>
          </a:p>
          <a:p>
            <a:pPr fontAlgn="base">
              <a:lnSpc>
                <a:spcPts val="2200"/>
              </a:lnSpc>
              <a:spcAft>
                <a:spcPct val="0"/>
              </a:spcAft>
              <a:defRPr/>
            </a:pPr>
            <a:r>
              <a:rPr lang="en-US" sz="1700" dirty="0">
                <a:solidFill>
                  <a:schemeClr val="accent1"/>
                </a:solidFill>
              </a:rPr>
              <a:t>For participants age </a:t>
            </a:r>
            <a:br>
              <a:rPr lang="en-US" sz="1700" dirty="0">
                <a:solidFill>
                  <a:schemeClr val="accent1"/>
                </a:solidFill>
              </a:rPr>
            </a:br>
            <a:r>
              <a:rPr lang="en-US" sz="1700" dirty="0">
                <a:solidFill>
                  <a:schemeClr val="accent1"/>
                </a:solidFill>
              </a:rPr>
              <a:t>50 or older</a:t>
            </a:r>
          </a:p>
        </p:txBody>
      </p:sp>
      <p:pic>
        <p:nvPicPr>
          <p:cNvPr id="3" name="Graphic 2">
            <a:extLst>
              <a:ext uri="{FF2B5EF4-FFF2-40B4-BE49-F238E27FC236}">
                <a16:creationId xmlns:a16="http://schemas.microsoft.com/office/drawing/2014/main" id="{D1E5F716-373A-40BF-A93D-98147C37F9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949309" y="2669563"/>
            <a:ext cx="1040914" cy="875313"/>
          </a:xfrm>
          <a:prstGeom prst="rect">
            <a:avLst/>
          </a:prstGeom>
        </p:spPr>
      </p:pic>
      <p:pic>
        <p:nvPicPr>
          <p:cNvPr id="5" name="Graphic 4">
            <a:extLst>
              <a:ext uri="{FF2B5EF4-FFF2-40B4-BE49-F238E27FC236}">
                <a16:creationId xmlns:a16="http://schemas.microsoft.com/office/drawing/2014/main" id="{65CE10F5-2EBB-4078-B566-2EB54A3EDF5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854113" y="2639291"/>
            <a:ext cx="1259741" cy="904885"/>
          </a:xfrm>
          <a:prstGeom prst="rect">
            <a:avLst/>
          </a:prstGeom>
        </p:spPr>
      </p:pic>
      <p:pic>
        <p:nvPicPr>
          <p:cNvPr id="11" name="Graphic 10">
            <a:extLst>
              <a:ext uri="{FF2B5EF4-FFF2-40B4-BE49-F238E27FC236}">
                <a16:creationId xmlns:a16="http://schemas.microsoft.com/office/drawing/2014/main" id="{3000E858-2403-4E96-B81B-876781890A30}"/>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5547871" y="2745750"/>
            <a:ext cx="745198" cy="798426"/>
          </a:xfrm>
          <a:prstGeom prst="rect">
            <a:avLst/>
          </a:prstGeom>
        </p:spPr>
      </p:pic>
    </p:spTree>
    <p:extLst>
      <p:ext uri="{BB962C8B-B14F-4D97-AF65-F5344CB8AC3E}">
        <p14:creationId xmlns:p14="http://schemas.microsoft.com/office/powerpoint/2010/main" val="1057379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BB88D9-DF60-8043-93F7-37C11B2EB540}"/>
              </a:ext>
            </a:extLst>
          </p:cNvPr>
          <p:cNvSpPr>
            <a:spLocks noGrp="1"/>
          </p:cNvSpPr>
          <p:nvPr>
            <p:ph type="title"/>
          </p:nvPr>
        </p:nvSpPr>
        <p:spPr/>
        <p:txBody>
          <a:bodyPr/>
          <a:lstStyle/>
          <a:p>
            <a:r>
              <a:rPr lang="en-US" dirty="0"/>
              <a:t>Take advantage of starting early</a:t>
            </a:r>
          </a:p>
        </p:txBody>
      </p:sp>
      <p:sp>
        <p:nvSpPr>
          <p:cNvPr id="3" name="Content Placeholder 2">
            <a:extLst>
              <a:ext uri="{FF2B5EF4-FFF2-40B4-BE49-F238E27FC236}">
                <a16:creationId xmlns:a16="http://schemas.microsoft.com/office/drawing/2014/main" id="{BA7E21D4-CB70-C34E-AE82-9A2A28AA7C4E}"/>
              </a:ext>
            </a:extLst>
          </p:cNvPr>
          <p:cNvSpPr>
            <a:spLocks noGrp="1"/>
          </p:cNvSpPr>
          <p:nvPr>
            <p:ph idx="1"/>
          </p:nvPr>
        </p:nvSpPr>
        <p:spPr>
          <a:xfrm>
            <a:off x="838199" y="1950960"/>
            <a:ext cx="4840685" cy="3583577"/>
          </a:xfrm>
        </p:spPr>
        <p:txBody>
          <a:bodyPr/>
          <a:lstStyle/>
          <a:p>
            <a:r>
              <a:rPr lang="en-US" dirty="0"/>
              <a:t>Why start today?</a:t>
            </a:r>
            <a:endParaRPr lang="en-US" baseline="30000" dirty="0"/>
          </a:p>
          <a:p>
            <a:r>
              <a:rPr lang="en-US" dirty="0">
                <a:solidFill>
                  <a:schemeClr val="bg1"/>
                </a:solidFill>
              </a:rPr>
              <a:t>No matter your age – starting as soon as you can – will give you the benefit of time.</a:t>
            </a:r>
          </a:p>
          <a:p>
            <a:pPr marL="285750" indent="-285750">
              <a:lnSpc>
                <a:spcPts val="2200"/>
              </a:lnSpc>
              <a:spcAft>
                <a:spcPts val="600"/>
              </a:spcAft>
              <a:buFont typeface="Arial" panose="020B0604020202020204" pitchFamily="34" charset="0"/>
              <a:buChar char="•"/>
            </a:pPr>
            <a:r>
              <a:rPr lang="en-US" sz="2000" dirty="0">
                <a:solidFill>
                  <a:schemeClr val="accent1"/>
                </a:solidFill>
              </a:rPr>
              <a:t>Elaine started saving for </a:t>
            </a:r>
            <a:br>
              <a:rPr lang="en-US" sz="2000" dirty="0">
                <a:solidFill>
                  <a:schemeClr val="accent1"/>
                </a:solidFill>
              </a:rPr>
            </a:br>
            <a:r>
              <a:rPr lang="en-US" sz="2000" dirty="0">
                <a:solidFill>
                  <a:schemeClr val="accent1"/>
                </a:solidFill>
              </a:rPr>
              <a:t>retirement at age 25.</a:t>
            </a:r>
          </a:p>
          <a:p>
            <a:pPr marL="285750" indent="-285750">
              <a:lnSpc>
                <a:spcPts val="2200"/>
              </a:lnSpc>
              <a:spcAft>
                <a:spcPts val="600"/>
              </a:spcAft>
              <a:buFont typeface="Arial" panose="020B0604020202020204" pitchFamily="34" charset="0"/>
              <a:buChar char="•"/>
            </a:pPr>
            <a:r>
              <a:rPr lang="en-US" sz="2000" dirty="0">
                <a:solidFill>
                  <a:schemeClr val="accent1"/>
                </a:solidFill>
              </a:rPr>
              <a:t>Mike waited until he </a:t>
            </a:r>
            <a:br>
              <a:rPr lang="en-US" sz="2000" dirty="0">
                <a:solidFill>
                  <a:schemeClr val="accent1"/>
                </a:solidFill>
              </a:rPr>
            </a:br>
            <a:r>
              <a:rPr lang="en-US" sz="2000" dirty="0">
                <a:solidFill>
                  <a:schemeClr val="accent1"/>
                </a:solidFill>
              </a:rPr>
              <a:t>was 30 to start.</a:t>
            </a:r>
          </a:p>
        </p:txBody>
      </p:sp>
      <p:sp>
        <p:nvSpPr>
          <p:cNvPr id="4" name="Slide Number Placeholder 3">
            <a:extLst>
              <a:ext uri="{FF2B5EF4-FFF2-40B4-BE49-F238E27FC236}">
                <a16:creationId xmlns:a16="http://schemas.microsoft.com/office/drawing/2014/main" id="{919F4837-202A-394E-A6A1-9FAF3F4AC235}"/>
              </a:ext>
            </a:extLst>
          </p:cNvPr>
          <p:cNvSpPr>
            <a:spLocks noGrp="1"/>
          </p:cNvSpPr>
          <p:nvPr>
            <p:ph type="sldNum" sz="quarter" idx="4"/>
          </p:nvPr>
        </p:nvSpPr>
        <p:spPr/>
        <p:txBody>
          <a:bodyPr/>
          <a:lstStyle/>
          <a:p>
            <a:fld id="{FCA986F9-F165-2F42-8D29-0DAFF18616A6}" type="slidenum">
              <a:rPr lang="en-US" smtClean="0"/>
              <a:pPr/>
              <a:t>9</a:t>
            </a:fld>
            <a:endParaRPr lang="en-US" dirty="0"/>
          </a:p>
        </p:txBody>
      </p:sp>
      <p:sp>
        <p:nvSpPr>
          <p:cNvPr id="18" name="TextBox 5">
            <a:extLst>
              <a:ext uri="{FF2B5EF4-FFF2-40B4-BE49-F238E27FC236}">
                <a16:creationId xmlns:a16="http://schemas.microsoft.com/office/drawing/2014/main" id="{4E964E99-7C84-D346-8E76-7A770C45422E}"/>
              </a:ext>
            </a:extLst>
          </p:cNvPr>
          <p:cNvSpPr txBox="1">
            <a:spLocks noChangeArrowheads="1"/>
          </p:cNvSpPr>
          <p:nvPr/>
        </p:nvSpPr>
        <p:spPr bwMode="auto">
          <a:xfrm>
            <a:off x="850671" y="6213542"/>
            <a:ext cx="1010688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marL="109538" indent="-109538"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marL="9525" indent="-9525">
              <a:spcBef>
                <a:spcPct val="0"/>
              </a:spcBef>
              <a:spcAft>
                <a:spcPct val="0"/>
              </a:spcAft>
              <a:buClrTx/>
              <a:buSzTx/>
              <a:buFontTx/>
              <a:buNone/>
            </a:pPr>
            <a:r>
              <a:rPr lang="en-US" altLang="en-US" sz="900" b="0" dirty="0">
                <a:solidFill>
                  <a:schemeClr val="accent1">
                    <a:lumMod val="50000"/>
                  </a:schemeClr>
                </a:solidFill>
              </a:rPr>
              <a:t>This example is hypothetical and does not represent the returns from any specific investment. Assumes a starting salary of $30,000 and 10% contribution rate from respective starting ages to age 60, with 5% average annual return, biweekly contributions and a 4% annual pay increase. Fees and charges, if applicable, are not reflected in this example and would reduce the amount shown.</a:t>
            </a:r>
          </a:p>
          <a:p>
            <a:pPr marL="9525" indent="-9525">
              <a:spcBef>
                <a:spcPct val="0"/>
              </a:spcBef>
              <a:spcAft>
                <a:spcPct val="0"/>
              </a:spcAft>
              <a:buClrTx/>
              <a:buSzTx/>
              <a:buFontTx/>
              <a:buNone/>
            </a:pPr>
            <a:r>
              <a:rPr lang="en-US" altLang="en-US" sz="900" b="0" dirty="0">
                <a:solidFill>
                  <a:schemeClr val="accent1">
                    <a:lumMod val="50000"/>
                  </a:schemeClr>
                </a:solidFill>
              </a:rPr>
              <a:t>Investing involves risk including the possible loss of principal. </a:t>
            </a:r>
          </a:p>
        </p:txBody>
      </p:sp>
      <p:pic>
        <p:nvPicPr>
          <p:cNvPr id="7" name="Graphic 6">
            <a:extLst>
              <a:ext uri="{FF2B5EF4-FFF2-40B4-BE49-F238E27FC236}">
                <a16:creationId xmlns:a16="http://schemas.microsoft.com/office/drawing/2014/main" id="{76548E08-0E79-6542-B8B0-DABDF490725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12711" y="3788589"/>
            <a:ext cx="1450104" cy="1645753"/>
          </a:xfrm>
          <a:prstGeom prst="rect">
            <a:avLst/>
          </a:prstGeom>
        </p:spPr>
      </p:pic>
      <p:grpSp>
        <p:nvGrpSpPr>
          <p:cNvPr id="5" name="Group 4">
            <a:extLst>
              <a:ext uri="{FF2B5EF4-FFF2-40B4-BE49-F238E27FC236}">
                <a16:creationId xmlns:a16="http://schemas.microsoft.com/office/drawing/2014/main" id="{B335DA0C-F896-403C-8A6B-4044F2F3062E}"/>
              </a:ext>
            </a:extLst>
          </p:cNvPr>
          <p:cNvGrpSpPr/>
          <p:nvPr/>
        </p:nvGrpSpPr>
        <p:grpSpPr>
          <a:xfrm>
            <a:off x="7631841" y="2425700"/>
            <a:ext cx="2189209" cy="3008642"/>
            <a:chOff x="7631841" y="2425700"/>
            <a:chExt cx="2189209" cy="3008642"/>
          </a:xfrm>
        </p:grpSpPr>
        <p:sp>
          <p:nvSpPr>
            <p:cNvPr id="9" name="Rectangle 8">
              <a:extLst>
                <a:ext uri="{FF2B5EF4-FFF2-40B4-BE49-F238E27FC236}">
                  <a16:creationId xmlns:a16="http://schemas.microsoft.com/office/drawing/2014/main" id="{72487BFF-9FE9-7143-9EDD-364852A394CC}"/>
                </a:ext>
              </a:extLst>
            </p:cNvPr>
            <p:cNvSpPr/>
            <p:nvPr/>
          </p:nvSpPr>
          <p:spPr>
            <a:xfrm>
              <a:off x="7881804" y="3906612"/>
              <a:ext cx="601796" cy="1527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E635DDA-08AA-FC46-8F59-85B5235BEA63}"/>
                </a:ext>
              </a:extLst>
            </p:cNvPr>
            <p:cNvSpPr/>
            <p:nvPr/>
          </p:nvSpPr>
          <p:spPr>
            <a:xfrm>
              <a:off x="8890000" y="2672239"/>
              <a:ext cx="681089" cy="27621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7">
              <a:extLst>
                <a:ext uri="{FF2B5EF4-FFF2-40B4-BE49-F238E27FC236}">
                  <a16:creationId xmlns:a16="http://schemas.microsoft.com/office/drawing/2014/main" id="{A99C9011-FD25-6046-A1E5-BC4891AC543B}"/>
                </a:ext>
              </a:extLst>
            </p:cNvPr>
            <p:cNvSpPr txBox="1">
              <a:spLocks noChangeArrowheads="1"/>
            </p:cNvSpPr>
            <p:nvPr/>
          </p:nvSpPr>
          <p:spPr bwMode="auto">
            <a:xfrm>
              <a:off x="7631841" y="3660073"/>
              <a:ext cx="1057559" cy="240066"/>
            </a:xfrm>
            <a:prstGeom prst="rect">
              <a:avLst/>
            </a:prstGeom>
            <a:noFill/>
            <a:ln>
              <a:noFill/>
            </a:ln>
          </p:spPr>
          <p:txBody>
            <a:bodyPr wrap="square">
              <a:spAutoFit/>
            </a:bodyPr>
            <a:lstStyle>
              <a:lvl1pPr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algn="ctr" eaLnBrk="1" hangingPunct="1">
                <a:lnSpc>
                  <a:spcPct val="80000"/>
                </a:lnSpc>
                <a:spcAft>
                  <a:spcPct val="0"/>
                </a:spcAft>
                <a:buClrTx/>
                <a:buSzTx/>
                <a:buFontTx/>
                <a:buNone/>
              </a:pPr>
              <a:r>
                <a:rPr lang="en-US" altLang="en-US" sz="1200" dirty="0">
                  <a:solidFill>
                    <a:schemeClr val="tx1"/>
                  </a:solidFill>
                </a:rPr>
                <a:t>$511,443</a:t>
              </a:r>
            </a:p>
          </p:txBody>
        </p:sp>
        <p:sp>
          <p:nvSpPr>
            <p:cNvPr id="12" name="Text Box 7">
              <a:extLst>
                <a:ext uri="{FF2B5EF4-FFF2-40B4-BE49-F238E27FC236}">
                  <a16:creationId xmlns:a16="http://schemas.microsoft.com/office/drawing/2014/main" id="{FEA3F0C8-1926-7544-B13B-B47723CDF08E}"/>
                </a:ext>
              </a:extLst>
            </p:cNvPr>
            <p:cNvSpPr txBox="1">
              <a:spLocks noChangeArrowheads="1"/>
            </p:cNvSpPr>
            <p:nvPr/>
          </p:nvSpPr>
          <p:spPr bwMode="auto">
            <a:xfrm>
              <a:off x="8763491" y="2425700"/>
              <a:ext cx="1057559" cy="240066"/>
            </a:xfrm>
            <a:prstGeom prst="rect">
              <a:avLst/>
            </a:prstGeom>
            <a:noFill/>
            <a:ln>
              <a:noFill/>
            </a:ln>
          </p:spPr>
          <p:txBody>
            <a:bodyPr wrap="square">
              <a:spAutoFit/>
            </a:bodyPr>
            <a:lstStyle>
              <a:lvl1pPr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algn="ctr" eaLnBrk="1" hangingPunct="1">
                <a:lnSpc>
                  <a:spcPct val="80000"/>
                </a:lnSpc>
                <a:spcAft>
                  <a:spcPct val="0"/>
                </a:spcAft>
                <a:buClrTx/>
                <a:buSzTx/>
                <a:buFontTx/>
                <a:buNone/>
              </a:pPr>
              <a:r>
                <a:rPr lang="en-US" altLang="en-US" sz="1200" dirty="0">
                  <a:solidFill>
                    <a:schemeClr val="tx1"/>
                  </a:solidFill>
                </a:rPr>
                <a:t>$812,943</a:t>
              </a:r>
            </a:p>
          </p:txBody>
        </p:sp>
      </p:grpSp>
      <p:sp>
        <p:nvSpPr>
          <p:cNvPr id="13" name="Text Box 7">
            <a:extLst>
              <a:ext uri="{FF2B5EF4-FFF2-40B4-BE49-F238E27FC236}">
                <a16:creationId xmlns:a16="http://schemas.microsoft.com/office/drawing/2014/main" id="{BE502E02-7012-D240-B83A-B0388F7520A6}"/>
              </a:ext>
            </a:extLst>
          </p:cNvPr>
          <p:cNvSpPr txBox="1">
            <a:spLocks noChangeArrowheads="1"/>
          </p:cNvSpPr>
          <p:nvPr/>
        </p:nvSpPr>
        <p:spPr bwMode="auto">
          <a:xfrm>
            <a:off x="6329483" y="5534537"/>
            <a:ext cx="2154276" cy="290064"/>
          </a:xfrm>
          <a:prstGeom prst="rect">
            <a:avLst/>
          </a:prstGeom>
          <a:noFill/>
          <a:ln>
            <a:noFill/>
          </a:ln>
        </p:spPr>
        <p:txBody>
          <a:bodyPr wrap="square">
            <a:spAutoFit/>
          </a:bodyPr>
          <a:lstStyle>
            <a:lvl1pPr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algn="ctr" eaLnBrk="1" hangingPunct="1">
              <a:lnSpc>
                <a:spcPct val="80000"/>
              </a:lnSpc>
              <a:spcAft>
                <a:spcPct val="0"/>
              </a:spcAft>
              <a:buClrTx/>
              <a:buSzTx/>
              <a:buFontTx/>
              <a:buNone/>
            </a:pPr>
            <a:r>
              <a:rPr lang="en-US" altLang="en-US" sz="1200" b="0" dirty="0">
                <a:solidFill>
                  <a:schemeClr val="tx1"/>
                </a:solidFill>
              </a:rPr>
              <a:t>Mike’s total at age 60.</a:t>
            </a:r>
          </a:p>
        </p:txBody>
      </p:sp>
      <p:sp>
        <p:nvSpPr>
          <p:cNvPr id="14" name="Text Box 7">
            <a:extLst>
              <a:ext uri="{FF2B5EF4-FFF2-40B4-BE49-F238E27FC236}">
                <a16:creationId xmlns:a16="http://schemas.microsoft.com/office/drawing/2014/main" id="{2747571D-73B5-084D-814A-F4509D47D4F4}"/>
              </a:ext>
            </a:extLst>
          </p:cNvPr>
          <p:cNvSpPr txBox="1">
            <a:spLocks noChangeArrowheads="1"/>
          </p:cNvSpPr>
          <p:nvPr/>
        </p:nvSpPr>
        <p:spPr bwMode="auto">
          <a:xfrm>
            <a:off x="9017586" y="5534537"/>
            <a:ext cx="2154276" cy="290064"/>
          </a:xfrm>
          <a:prstGeom prst="rect">
            <a:avLst/>
          </a:prstGeom>
          <a:noFill/>
          <a:ln>
            <a:noFill/>
          </a:ln>
        </p:spPr>
        <p:txBody>
          <a:bodyPr wrap="square">
            <a:spAutoFit/>
          </a:bodyPr>
          <a:lstStyle>
            <a:lvl1pPr eaLnBrk="0" hangingPunct="0">
              <a:spcBef>
                <a:spcPct val="20000"/>
              </a:spcBef>
              <a:spcAft>
                <a:spcPts val="900"/>
              </a:spcAft>
              <a:buClr>
                <a:schemeClr val="bg1"/>
              </a:buClr>
              <a:buSzPct val="25000"/>
              <a:buFont typeface="Arial" charset="0"/>
              <a:buChar char="•"/>
              <a:defRPr sz="2400" b="1">
                <a:solidFill>
                  <a:srgbClr val="008A83"/>
                </a:solidFill>
                <a:latin typeface="Arial" charset="0"/>
              </a:defRPr>
            </a:lvl1pPr>
            <a:lvl2pPr marL="742950" indent="-285750" eaLnBrk="0" hangingPunct="0">
              <a:lnSpc>
                <a:spcPct val="110000"/>
              </a:lnSpc>
              <a:spcBef>
                <a:spcPts val="900"/>
              </a:spcBef>
              <a:spcAft>
                <a:spcPts val="400"/>
              </a:spcAft>
              <a:buClr>
                <a:srgbClr val="ED834C"/>
              </a:buClr>
              <a:buSzPct val="90000"/>
              <a:buFont typeface="Arial Black" pitchFamily="34" charset="0"/>
              <a:buChar char="&gt;"/>
              <a:defRPr sz="1600">
                <a:solidFill>
                  <a:srgbClr val="0097CE"/>
                </a:solidFill>
                <a:latin typeface="Arial" charset="0"/>
              </a:defRPr>
            </a:lvl2pPr>
            <a:lvl3pPr marL="1143000" indent="-228600" eaLnBrk="0" hangingPunct="0">
              <a:spcBef>
                <a:spcPct val="20000"/>
              </a:spcBef>
              <a:buClr>
                <a:srgbClr val="0097CE"/>
              </a:buClr>
              <a:buSzPct val="100000"/>
              <a:buFont typeface="Lucida Grande" pitchFamily="-110" charset="0"/>
              <a:buChar char="−"/>
              <a:defRPr sz="1400">
                <a:solidFill>
                  <a:srgbClr val="6A747C"/>
                </a:solidFill>
                <a:latin typeface="Arial" charset="0"/>
              </a:defRPr>
            </a:lvl3pPr>
            <a:lvl4pPr marL="1600200" indent="-228600" eaLnBrk="0" hangingPunct="0">
              <a:spcBef>
                <a:spcPct val="20000"/>
              </a:spcBef>
              <a:buClr>
                <a:srgbClr val="ED834C"/>
              </a:buClr>
              <a:buFont typeface="Arial" charset="0"/>
              <a:buChar char="•"/>
              <a:defRPr sz="1200">
                <a:solidFill>
                  <a:srgbClr val="0097CE"/>
                </a:solidFill>
                <a:latin typeface="Arial" charset="0"/>
              </a:defRPr>
            </a:lvl4pPr>
            <a:lvl5pPr marL="2057400" indent="-228600" eaLnBrk="0" hangingPunct="0">
              <a:spcBef>
                <a:spcPct val="20000"/>
              </a:spcBef>
              <a:buClr>
                <a:srgbClr val="0097CE"/>
              </a:buClr>
              <a:buFont typeface="Lucida Grande" pitchFamily="-110" charset="0"/>
              <a:buChar char="−"/>
              <a:defRPr sz="1000">
                <a:solidFill>
                  <a:srgbClr val="6A747C"/>
                </a:solidFill>
                <a:latin typeface="Arial" charset="0"/>
              </a:defRPr>
            </a:lvl5pPr>
            <a:lvl6pPr marL="25146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6pPr>
            <a:lvl7pPr marL="29718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7pPr>
            <a:lvl8pPr marL="34290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8pPr>
            <a:lvl9pPr marL="3886200" indent="-228600" eaLnBrk="0" fontAlgn="base" hangingPunct="0">
              <a:spcBef>
                <a:spcPct val="20000"/>
              </a:spcBef>
              <a:spcAft>
                <a:spcPct val="0"/>
              </a:spcAft>
              <a:buClr>
                <a:srgbClr val="0097CE"/>
              </a:buClr>
              <a:buFont typeface="Lucida Grande" pitchFamily="-110" charset="0"/>
              <a:buChar char="−"/>
              <a:defRPr sz="1000">
                <a:solidFill>
                  <a:srgbClr val="6A747C"/>
                </a:solidFill>
                <a:latin typeface="Arial" charset="0"/>
              </a:defRPr>
            </a:lvl9pPr>
          </a:lstStyle>
          <a:p>
            <a:pPr algn="ctr" eaLnBrk="1" hangingPunct="1">
              <a:lnSpc>
                <a:spcPct val="80000"/>
              </a:lnSpc>
              <a:spcAft>
                <a:spcPct val="0"/>
              </a:spcAft>
              <a:buClrTx/>
              <a:buSzTx/>
              <a:buFontTx/>
              <a:buNone/>
            </a:pPr>
            <a:r>
              <a:rPr lang="en-US" altLang="en-US" sz="1200" b="0" dirty="0">
                <a:solidFill>
                  <a:schemeClr val="tx1"/>
                </a:solidFill>
              </a:rPr>
              <a:t>Elaine’s total at age 60.</a:t>
            </a:r>
          </a:p>
        </p:txBody>
      </p:sp>
      <p:pic>
        <p:nvPicPr>
          <p:cNvPr id="15" name="Graphic 14">
            <a:extLst>
              <a:ext uri="{FF2B5EF4-FFF2-40B4-BE49-F238E27FC236}">
                <a16:creationId xmlns:a16="http://schemas.microsoft.com/office/drawing/2014/main" id="{4EC4550F-7573-4E21-A30D-2790D391091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808844" y="3777081"/>
            <a:ext cx="1450103" cy="1657261"/>
          </a:xfrm>
          <a:prstGeom prst="rect">
            <a:avLst/>
          </a:prstGeom>
        </p:spPr>
      </p:pic>
    </p:spTree>
    <p:extLst>
      <p:ext uri="{BB962C8B-B14F-4D97-AF65-F5344CB8AC3E}">
        <p14:creationId xmlns:p14="http://schemas.microsoft.com/office/powerpoint/2010/main" val="1865034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1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AIG 2020">
      <a:dk1>
        <a:srgbClr val="001870"/>
      </a:dk1>
      <a:lt1>
        <a:srgbClr val="1252DE"/>
      </a:lt1>
      <a:dk2>
        <a:srgbClr val="C7DAF4"/>
      </a:dk2>
      <a:lt2>
        <a:srgbClr val="B1B1B2"/>
      </a:lt2>
      <a:accent1>
        <a:srgbClr val="333641"/>
      </a:accent1>
      <a:accent2>
        <a:srgbClr val="00BE6E"/>
      </a:accent2>
      <a:accent3>
        <a:srgbClr val="00A3E4"/>
      </a:accent3>
      <a:accent4>
        <a:srgbClr val="FFBE3E"/>
      </a:accent4>
      <a:accent5>
        <a:srgbClr val="EC1944"/>
      </a:accent5>
      <a:accent6>
        <a:srgbClr val="904FD7"/>
      </a:accent6>
      <a:hlink>
        <a:srgbClr val="00BEB2"/>
      </a:hlink>
      <a:folHlink>
        <a:srgbClr val="FF82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5771</TotalTime>
  <Words>4066</Words>
  <Application>Microsoft Office PowerPoint</Application>
  <PresentationFormat>Widescreen</PresentationFormat>
  <Paragraphs>341</Paragraphs>
  <Slides>26</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26</vt:i4>
      </vt:variant>
    </vt:vector>
  </HeadingPairs>
  <TitlesOfParts>
    <vt:vector size="30" baseType="lpstr">
      <vt:lpstr>Arial</vt:lpstr>
      <vt:lpstr>Calibri</vt:lpstr>
      <vt:lpstr>Wingdings</vt:lpstr>
      <vt:lpstr>Office Theme</vt:lpstr>
      <vt:lpstr>PowerPoint Presentation</vt:lpstr>
      <vt:lpstr>PowerPoint Presentation</vt:lpstr>
      <vt:lpstr>Agenda</vt:lpstr>
      <vt:lpstr>Introducing  Retirement Pathfinder.®</vt:lpstr>
      <vt:lpstr>Introducing Retirement Pathfinder</vt:lpstr>
      <vt:lpstr>Introducing Retirement Pathfinder</vt:lpstr>
      <vt:lpstr>Your workplace retirement plan</vt:lpstr>
      <vt:lpstr>Plan highlights - Contributions</vt:lpstr>
      <vt:lpstr>Take advantage of starting early</vt:lpstr>
      <vt:lpstr>Longer life expectancy</vt:lpstr>
      <vt:lpstr>Investment options</vt:lpstr>
      <vt:lpstr>Investment options</vt:lpstr>
      <vt:lpstr>Investment options</vt:lpstr>
      <vt:lpstr>Investment options</vt:lpstr>
      <vt:lpstr>Investment options</vt:lpstr>
      <vt:lpstr>PowerPoint Presentation</vt:lpstr>
      <vt:lpstr>    Questions ?</vt:lpstr>
      <vt:lpstr>A case study: Maria Davis.</vt:lpstr>
      <vt:lpstr>A case study: Maria Davis</vt:lpstr>
      <vt:lpstr>A case study: Maria Davis</vt:lpstr>
      <vt:lpstr>Answering other  retirement questions.</vt:lpstr>
      <vt:lpstr>Answering other retirement questions</vt:lpstr>
      <vt:lpstr>Answering other retirement questions</vt:lpstr>
      <vt:lpstr>Answering other retirement questions</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Thomas, Mia T</cp:lastModifiedBy>
  <cp:revision>137</cp:revision>
  <dcterms:created xsi:type="dcterms:W3CDTF">2020-06-08T14:21:00Z</dcterms:created>
  <dcterms:modified xsi:type="dcterms:W3CDTF">2022-11-16T16:54:03Z</dcterms:modified>
</cp:coreProperties>
</file>