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24.xml"/>
  <Override ContentType="application/vnd.openxmlformats-officedocument.presentationml.slideMaster+xml" PartName="/ppt/slideMasters/slideMaster9.xml"/>
  <Override ContentType="application/vnd.openxmlformats-officedocument.presentationml.slideMaster+xml" PartName="/ppt/slideMasters/slideMaster18.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5.xml"/>
  <Override ContentType="application/vnd.openxmlformats-officedocument.presentationml.slideMaster+xml" PartName="/ppt/slideMasters/slideMaster23.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21.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9.xml"/>
  <Override ContentType="application/vnd.openxmlformats-officedocument.presentationml.slideMaster+xml" PartName="/ppt/slideMasters/slideMaster14.xml"/>
  <Override ContentType="application/vnd.openxmlformats-officedocument.presentationml.slideMaster+xml" PartName="/ppt/slideMasters/slideMaster17.xml"/>
  <Override ContentType="application/vnd.openxmlformats-officedocument.presentationml.slideMaster+xml" PartName="/ppt/slideMasters/slideMaster12.xml"/>
  <Override ContentType="application/vnd.openxmlformats-officedocument.presentationml.slideMaster+xml" PartName="/ppt/slideMasters/slideMaster22.xml"/>
  <Override ContentType="application/vnd.openxmlformats-officedocument.presentationml.slideMaster+xml" PartName="/ppt/slideMasters/slideMaster16.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2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0.xml"/>
  <Override ContentType="application/vnd.openxmlformats-officedocument.theme+xml" PartName="/ppt/theme/theme17.xml"/>
  <Override ContentType="application/vnd.openxmlformats-officedocument.theme+xml" PartName="/ppt/theme/theme11.xml"/>
  <Override ContentType="application/vnd.openxmlformats-officedocument.theme+xml" PartName="/ppt/theme/theme24.xml"/>
  <Override ContentType="application/vnd.openxmlformats-officedocument.theme+xml" PartName="/ppt/theme/theme5.xml"/>
  <Override ContentType="application/vnd.openxmlformats-officedocument.theme+xml" PartName="/ppt/theme/theme7.xml"/>
  <Override ContentType="application/vnd.openxmlformats-officedocument.theme+xml" PartName="/ppt/theme/theme4.xml"/>
  <Override ContentType="application/vnd.openxmlformats-officedocument.theme+xml" PartName="/ppt/theme/theme18.xml"/>
  <Override ContentType="application/vnd.openxmlformats-officedocument.theme+xml" PartName="/ppt/theme/theme23.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4.xml"/>
  <Override ContentType="application/vnd.openxmlformats-officedocument.theme+xml" PartName="/ppt/theme/theme19.xml"/>
  <Override ContentType="application/vnd.openxmlformats-officedocument.theme+xml" PartName="/ppt/theme/theme22.xml"/>
  <Override ContentType="application/vnd.openxmlformats-officedocument.theme+xml" PartName="/ppt/theme/theme3.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21.xml"/>
  <Override ContentType="application/vnd.openxmlformats-officedocument.theme+xml" PartName="/ppt/theme/theme2.xml"/>
  <Override ContentType="application/vnd.openxmlformats-officedocument.theme+xml" PartName="/ppt/theme/theme16.xml"/>
  <Override ContentType="application/vnd.openxmlformats-officedocument.theme+xml" PartName="/ppt/theme/theme25.xml"/>
  <Override ContentType="application/vnd.openxmlformats-officedocument.theme+xml" PartName="/ppt/theme/theme1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 id="2147483672" r:id="rId5"/>
    <p:sldMasterId id="2147483673" r:id="rId6"/>
    <p:sldMasterId id="2147483674" r:id="rId7"/>
    <p:sldMasterId id="2147483675" r:id="rId8"/>
    <p:sldMasterId id="2147483676" r:id="rId9"/>
    <p:sldMasterId id="2147483677" r:id="rId10"/>
    <p:sldMasterId id="2147483678" r:id="rId11"/>
    <p:sldMasterId id="2147483679" r:id="rId12"/>
    <p:sldMasterId id="2147483680" r:id="rId13"/>
    <p:sldMasterId id="2147483681" r:id="rId14"/>
    <p:sldMasterId id="2147483682" r:id="rId15"/>
    <p:sldMasterId id="2147483683" r:id="rId16"/>
    <p:sldMasterId id="2147483684" r:id="rId17"/>
    <p:sldMasterId id="2147483685" r:id="rId18"/>
    <p:sldMasterId id="2147483686" r:id="rId19"/>
    <p:sldMasterId id="2147483687" r:id="rId20"/>
    <p:sldMasterId id="2147483688" r:id="rId21"/>
    <p:sldMasterId id="2147483689" r:id="rId22"/>
    <p:sldMasterId id="2147483690" r:id="rId23"/>
    <p:sldMasterId id="2147483691" r:id="rId24"/>
    <p:sldMasterId id="2147483692" r:id="rId25"/>
    <p:sldMasterId id="2147483693" r:id="rId26"/>
  </p:sldMasterIdLst>
  <p:notesMasterIdLst>
    <p:notesMasterId r:id="rId27"/>
  </p:notes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Lst>
  <p:sldSz cy="6858000" cx="9144000"/>
  <p:notesSz cx="6858000" cy="9144000"/>
  <p:embeddedFontLst>
    <p:embeddedFont>
      <p:font typeface="Helvetica Neue"/>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13.xml"/><Relationship Id="rId42" Type="http://schemas.openxmlformats.org/officeDocument/2006/relationships/slide" Target="slides/slide15.xml"/><Relationship Id="rId41" Type="http://schemas.openxmlformats.org/officeDocument/2006/relationships/slide" Target="slides/slide14.xml"/><Relationship Id="rId44" Type="http://schemas.openxmlformats.org/officeDocument/2006/relationships/slide" Target="slides/slide17.xml"/><Relationship Id="rId43" Type="http://schemas.openxmlformats.org/officeDocument/2006/relationships/slide" Target="slides/slide16.xml"/><Relationship Id="rId46" Type="http://schemas.openxmlformats.org/officeDocument/2006/relationships/slide" Target="slides/slide19.xml"/><Relationship Id="rId45" Type="http://schemas.openxmlformats.org/officeDocument/2006/relationships/slide" Target="slides/slide18.xml"/><Relationship Id="rId1" Type="http://schemas.openxmlformats.org/officeDocument/2006/relationships/theme" Target="theme/theme7.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Master" Target="slideMasters/slideMaster7.xml"/><Relationship Id="rId48" Type="http://schemas.openxmlformats.org/officeDocument/2006/relationships/slide" Target="slides/slide21.xml"/><Relationship Id="rId47" Type="http://schemas.openxmlformats.org/officeDocument/2006/relationships/slide" Target="slides/slide20.xml"/><Relationship Id="rId49" Type="http://schemas.openxmlformats.org/officeDocument/2006/relationships/slide" Target="slides/slide2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HelveticaNeue-boldItalic.fntdata"/><Relationship Id="rId72" Type="http://schemas.openxmlformats.org/officeDocument/2006/relationships/font" Target="fonts/HelveticaNeue-italic.fntdata"/><Relationship Id="rId31" Type="http://schemas.openxmlformats.org/officeDocument/2006/relationships/slide" Target="slides/slide4.xml"/><Relationship Id="rId30" Type="http://schemas.openxmlformats.org/officeDocument/2006/relationships/slide" Target="slides/slide3.xml"/><Relationship Id="rId33" Type="http://schemas.openxmlformats.org/officeDocument/2006/relationships/slide" Target="slides/slide6.xml"/><Relationship Id="rId32" Type="http://schemas.openxmlformats.org/officeDocument/2006/relationships/slide" Target="slides/slide5.xml"/><Relationship Id="rId35" Type="http://schemas.openxmlformats.org/officeDocument/2006/relationships/slide" Target="slides/slide8.xml"/><Relationship Id="rId34" Type="http://schemas.openxmlformats.org/officeDocument/2006/relationships/slide" Target="slides/slide7.xml"/><Relationship Id="rId71" Type="http://schemas.openxmlformats.org/officeDocument/2006/relationships/font" Target="fonts/HelveticaNeue-bold.fntdata"/><Relationship Id="rId70" Type="http://schemas.openxmlformats.org/officeDocument/2006/relationships/font" Target="fonts/HelveticaNeue-regular.fntdata"/><Relationship Id="rId37" Type="http://schemas.openxmlformats.org/officeDocument/2006/relationships/slide" Target="slides/slide10.xml"/><Relationship Id="rId36" Type="http://schemas.openxmlformats.org/officeDocument/2006/relationships/slide" Target="slides/slide9.xml"/><Relationship Id="rId39" Type="http://schemas.openxmlformats.org/officeDocument/2006/relationships/slide" Target="slides/slide12.xml"/><Relationship Id="rId38" Type="http://schemas.openxmlformats.org/officeDocument/2006/relationships/slide" Target="slides/slide11.xml"/><Relationship Id="rId62" Type="http://schemas.openxmlformats.org/officeDocument/2006/relationships/slide" Target="slides/slide35.xml"/><Relationship Id="rId61" Type="http://schemas.openxmlformats.org/officeDocument/2006/relationships/slide" Target="slides/slide34.xml"/><Relationship Id="rId20" Type="http://schemas.openxmlformats.org/officeDocument/2006/relationships/slideMaster" Target="slideMasters/slideMaster18.xml"/><Relationship Id="rId64" Type="http://schemas.openxmlformats.org/officeDocument/2006/relationships/slide" Target="slides/slide37.xml"/><Relationship Id="rId63" Type="http://schemas.openxmlformats.org/officeDocument/2006/relationships/slide" Target="slides/slide36.xml"/><Relationship Id="rId22" Type="http://schemas.openxmlformats.org/officeDocument/2006/relationships/slideMaster" Target="slideMasters/slideMaster20.xml"/><Relationship Id="rId66" Type="http://schemas.openxmlformats.org/officeDocument/2006/relationships/slide" Target="slides/slide39.xml"/><Relationship Id="rId21" Type="http://schemas.openxmlformats.org/officeDocument/2006/relationships/slideMaster" Target="slideMasters/slideMaster19.xml"/><Relationship Id="rId65" Type="http://schemas.openxmlformats.org/officeDocument/2006/relationships/slide" Target="slides/slide38.xml"/><Relationship Id="rId24" Type="http://schemas.openxmlformats.org/officeDocument/2006/relationships/slideMaster" Target="slideMasters/slideMaster22.xml"/><Relationship Id="rId68" Type="http://schemas.openxmlformats.org/officeDocument/2006/relationships/slide" Target="slides/slide41.xml"/><Relationship Id="rId23" Type="http://schemas.openxmlformats.org/officeDocument/2006/relationships/slideMaster" Target="slideMasters/slideMaster21.xml"/><Relationship Id="rId67" Type="http://schemas.openxmlformats.org/officeDocument/2006/relationships/slide" Target="slides/slide40.xml"/><Relationship Id="rId60" Type="http://schemas.openxmlformats.org/officeDocument/2006/relationships/slide" Target="slides/slide33.xml"/><Relationship Id="rId26" Type="http://schemas.openxmlformats.org/officeDocument/2006/relationships/slideMaster" Target="slideMasters/slideMaster24.xml"/><Relationship Id="rId25" Type="http://schemas.openxmlformats.org/officeDocument/2006/relationships/slideMaster" Target="slideMasters/slideMaster23.xml"/><Relationship Id="rId69" Type="http://schemas.openxmlformats.org/officeDocument/2006/relationships/slide" Target="slides/slide42.xml"/><Relationship Id="rId28" Type="http://schemas.openxmlformats.org/officeDocument/2006/relationships/slide" Target="slides/slide1.xml"/><Relationship Id="rId27" Type="http://schemas.openxmlformats.org/officeDocument/2006/relationships/notesMaster" Target="notesMasters/notesMaster1.xml"/><Relationship Id="rId29" Type="http://schemas.openxmlformats.org/officeDocument/2006/relationships/slide" Target="slides/slide2.xml"/><Relationship Id="rId51" Type="http://schemas.openxmlformats.org/officeDocument/2006/relationships/slide" Target="slides/slide24.xml"/><Relationship Id="rId50" Type="http://schemas.openxmlformats.org/officeDocument/2006/relationships/slide" Target="slides/slide23.xml"/><Relationship Id="rId53" Type="http://schemas.openxmlformats.org/officeDocument/2006/relationships/slide" Target="slides/slide26.xml"/><Relationship Id="rId52" Type="http://schemas.openxmlformats.org/officeDocument/2006/relationships/slide" Target="slides/slide25.xml"/><Relationship Id="rId11" Type="http://schemas.openxmlformats.org/officeDocument/2006/relationships/slideMaster" Target="slideMasters/slideMaster9.xml"/><Relationship Id="rId55" Type="http://schemas.openxmlformats.org/officeDocument/2006/relationships/slide" Target="slides/slide28.xml"/><Relationship Id="rId10" Type="http://schemas.openxmlformats.org/officeDocument/2006/relationships/slideMaster" Target="slideMasters/slideMaster8.xml"/><Relationship Id="rId54" Type="http://schemas.openxmlformats.org/officeDocument/2006/relationships/slide" Target="slides/slide27.xml"/><Relationship Id="rId13" Type="http://schemas.openxmlformats.org/officeDocument/2006/relationships/slideMaster" Target="slideMasters/slideMaster11.xml"/><Relationship Id="rId57" Type="http://schemas.openxmlformats.org/officeDocument/2006/relationships/slide" Target="slides/slide30.xml"/><Relationship Id="rId12" Type="http://schemas.openxmlformats.org/officeDocument/2006/relationships/slideMaster" Target="slideMasters/slideMaster10.xml"/><Relationship Id="rId56" Type="http://schemas.openxmlformats.org/officeDocument/2006/relationships/slide" Target="slides/slide29.xml"/><Relationship Id="rId15" Type="http://schemas.openxmlformats.org/officeDocument/2006/relationships/slideMaster" Target="slideMasters/slideMaster13.xml"/><Relationship Id="rId59" Type="http://schemas.openxmlformats.org/officeDocument/2006/relationships/slide" Target="slides/slide32.xml"/><Relationship Id="rId14" Type="http://schemas.openxmlformats.org/officeDocument/2006/relationships/slideMaster" Target="slideMasters/slideMaster12.xml"/><Relationship Id="rId58" Type="http://schemas.openxmlformats.org/officeDocument/2006/relationships/slide" Target="slides/slide31.xml"/><Relationship Id="rId17" Type="http://schemas.openxmlformats.org/officeDocument/2006/relationships/slideMaster" Target="slideMasters/slideMaster15.xml"/><Relationship Id="rId16" Type="http://schemas.openxmlformats.org/officeDocument/2006/relationships/slideMaster" Target="slideMasters/slideMaster14.xml"/><Relationship Id="rId19" Type="http://schemas.openxmlformats.org/officeDocument/2006/relationships/slideMaster" Target="slideMasters/slideMaster17.xml"/><Relationship Id="rId18"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rgbClr val="000000"/>
                </a:solidFill>
                <a:latin typeface="Times"/>
                <a:ea typeface="Times"/>
                <a:cs typeface="Times"/>
                <a:sym typeface="Times"/>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cap="none" strike="noStrike">
                <a:solidFill>
                  <a:srgbClr val="000000"/>
                </a:solidFill>
                <a:latin typeface="Times"/>
                <a:ea typeface="Times"/>
                <a:cs typeface="Times"/>
                <a:sym typeface="Times"/>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arsprogram.jpl.nasa.gov/gallery/polaricecaps/PIA03459.htm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p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http://www.nasa.gov/externalflash/nasacity/index2.htm</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http://ntrs.nasa.gov/archive/nasa/casi.ntrs.nasa.gov/20080003903_2008001475.pdf</a:t>
            </a:r>
            <a:endParaRPr/>
          </a:p>
        </p:txBody>
      </p:sp>
      <p:sp>
        <p:nvSpPr>
          <p:cNvPr id="352" name="Google Shape;35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p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https://www.nysdot.gov/regional-offices/region1/projects/i87exit3/repository/Exit3_environment.jpg</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http://pubs.usgs.gov/fs/2007/3035/pdf/FS07-3035_508.pdf</a:t>
            </a:r>
            <a:endParaRPr/>
          </a:p>
        </p:txBody>
      </p:sp>
      <p:sp>
        <p:nvSpPr>
          <p:cNvPr id="359" name="Google Shape;35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lang="en-US" sz="1200">
                <a:solidFill>
                  <a:schemeClr val="dk1"/>
                </a:solidFill>
              </a:rPr>
              <a:t>5-8 Science and Technology:  Develop understandings about science and technology:  Many different people in different cultures have made and continue to make contributions to science and technology.  </a:t>
            </a:r>
            <a:endParaRPr/>
          </a:p>
        </p:txBody>
      </p:sp>
      <p:sp>
        <p:nvSpPr>
          <p:cNvPr id="378" name="Google Shape;37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1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p1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2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Nanedi Vallis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This picture of a canyon on the Martian surface was obtained a few minutes after 10 PM PST, January 8, 1998 by the Mars Orbiter Camera (MOC), during the 87th orbit around Mars of the Mars Global Surveyor spacecraft. It shows the canyon of Nanedi Vallis, one of the Martian valley systems cutting through cratered plains in the Xanthe Terra region of Mars. The picture covers an area 9.8 km by 18.5 km (6.1 mi by 11.5 mi), and features as small as 12 m (39 ft) can be seen. The canyon is about 2.5 km (1.6 mi) wide. Rocky outcrops are found along the upper canyon walls; weathered debris is found on the lower canyon slopes and along the canyon floor. The origin of this canyon is enigmatic: some features, such as terraces within the canyon (as seen near the top of the frame) and the small 200 m (660 ft) wide channel (also seen near the top of the frame) suggest continual fluid flow and downcutting. Other features, such as the lack of a contributing pattern of smaller channels on the surface surrounding the canyon, box-headed tributaries, and the size and tightness of the apparent meanders (as seen, for example, in the Viking image 89A32), suggest formation by collapse. It is likely that both continual flow and collapse have been responsible for the canyon as it now appears. Further observations, especially in areas west of the present image, will be used to help separate the relative effects of these and other potential formation and modification processes.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Malin Space Science Systems (MSSS) and the California Institute of Technology built the MOC using spare hardware from the Mars Observer mission. MSSS operates the camera from its facilities in San Diego, CA. The Jet Propulsion Laboratory's Mars Surveyor Operations Project operates the Mars Global Surveyor spacecraft with its industrial partner, Lockheed Martin Astronautics, from facilities in Pasadena, CA and Denver, CO.</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Photo Credit: NASA/JPL/Malin Space Science Systems </a:t>
            </a:r>
            <a:endParaRPr/>
          </a:p>
        </p:txBody>
      </p:sp>
      <p:sp>
        <p:nvSpPr>
          <p:cNvPr id="449" name="Google Shape;44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p2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This map shows regions high in hydrogen at the north and south poles. The areas shown in blue and violet are believed to consist of 50% water ice by volume.</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Image credit: NASA/JPL/University of Arizona </a:t>
            </a:r>
            <a:endParaRPr/>
          </a:p>
        </p:txBody>
      </p:sp>
      <p:sp>
        <p:nvSpPr>
          <p:cNvPr id="457" name="Google Shape;45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p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http://www.nasa.gov/images/content/462887main_iss022e097231.jpg</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http://www.nasa.gov/vision/earth/livingthings/biofarming.html</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http://settlement.arc.nasa.gov/designer/regen.html</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http://quest.arc.nasa.gov/test/speakersnotes/ITP/912/examples_spsci.html</a:t>
            </a:r>
            <a:endParaRPr/>
          </a:p>
        </p:txBody>
      </p:sp>
      <p:sp>
        <p:nvSpPr>
          <p:cNvPr id="464" name="Google Shape;46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p2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http://marsprogram.jpl.nasa.gov/gallery/martianterrain/PIA00563.html</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First color image from Viking 1</a:t>
            </a:r>
            <a:endParaRPr/>
          </a:p>
        </p:txBody>
      </p:sp>
      <p:sp>
        <p:nvSpPr>
          <p:cNvPr id="477" name="Google Shape;477;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p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u="sng">
                <a:solidFill>
                  <a:schemeClr val="hlink"/>
                </a:solidFill>
                <a:hlinkClick r:id="rId2"/>
              </a:rPr>
              <a:t>http://marsprogram.jpl.nasa.gov/gallery/polaricecaps/PIA03459.html</a:t>
            </a:r>
            <a:r>
              <a:rPr lang="en-US" sz="1200">
                <a:solidFill>
                  <a:schemeClr val="dk1"/>
                </a:solidFill>
              </a:rPr>
              <a:t> </a:t>
            </a:r>
            <a:r>
              <a:rPr b="1" lang="en-US" sz="1400">
                <a:solidFill>
                  <a:schemeClr val="dk1"/>
                </a:solidFill>
              </a:rPr>
              <a:t>First THEMIS Image of Mars</a:t>
            </a:r>
            <a:endParaRPr b="1" sz="1400">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US" sz="1400">
                <a:solidFill>
                  <a:schemeClr val="dk1"/>
                </a:solidFill>
              </a:rPr>
              <a:t>This thermal infrared image was acquired by Mars Odyssey's thermal emission imaging system on October 30, 2001, as the spacecraft orbited Mars on its ninth revolution around the planet. The image was taken as part of the calibration and testing process of the camera system.</a:t>
            </a:r>
            <a:endParaRPr sz="1400">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US" sz="1400">
                <a:solidFill>
                  <a:schemeClr val="dk1"/>
                </a:solidFill>
              </a:rPr>
              <a:t>This image shows the temperature of Mars in one of the 10 thermal infrared filters. The spacecraft was approximately 22,000 kilometers (about 13,600 miles) above the planet looking down toward the south pole of Mars when this image was acquired.</a:t>
            </a:r>
            <a:endParaRPr sz="1400">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US" sz="1400">
                <a:solidFill>
                  <a:schemeClr val="dk1"/>
                </a:solidFill>
              </a:rPr>
              <a:t>It is late spring in the martian southern hemisphere. The extremely cold, circular feature shown in blue is the martian south polar carbon dioxide ice cap at a temperature of about -120 °C (-184 ° F). The cap is more than 900 kilometers (540 miles) in diameter at this time and will continue to shrink as summer progresses. Clouds of cooler air blowing off the cap can be seen in orange extending across the image to the left of the cap. The cold region in the lower right portion of the image shows the nighttime temperatures of Mars, demonstrating the "night-vision" capability of the camera system to observe Mars even when the surface is in darkness. The warmest regions occur near local noontime. The ring of mountains surrounding the 900-kilometer (540-mile) diameter impact basin Argyre can be seen in the early afternoon in the upper portion of the image. The thin blue crescent along the upper limb of the planet is the martian atmosphere.</a:t>
            </a:r>
            <a:endParaRPr sz="1400">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US" sz="1400">
                <a:solidFill>
                  <a:schemeClr val="dk1"/>
                </a:solidFill>
              </a:rPr>
              <a:t>This image covers a length of over 6,500 kilometers (3,900 miles) spanning the planet from limb to limb, with a resolution of approximately 5.5 kilometers per pixel (3.4 miles per pixel), or picture elements, at the point directly beneath the spacecraft. The Odyssey's infrared camera is planned to have a resolution of 100 meters per pixel (about 300 feet per pixel) from its mapping orbit.</a:t>
            </a:r>
            <a:endParaRPr sz="1400">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US" sz="1400">
                <a:solidFill>
                  <a:schemeClr val="dk1"/>
                </a:solidFill>
              </a:rPr>
              <a:t>JPL manages the 2001 Mars Odyssey mission for NASA's Office of Space Science, Washington, D.C. The thermal emission imaging system was developed at Arizona State University, Tempe with Raytheon Santa Barbara Remote Sensing, Santa Barbara, Calif. Lockheed Martin Astronautics, Denver, Colo., is the prime contractor for the project, and developed and built the orbiter. Mission operations are conducted jointly from Lockheed Martin and from JPL, a division of the California Institute of Technology in Pasadena.</a:t>
            </a:r>
            <a:endParaRPr sz="1400">
              <a:solidFill>
                <a:schemeClr val="dk1"/>
              </a:solidFill>
            </a:endParaRPr>
          </a:p>
          <a:p>
            <a:pPr indent="0" lvl="0" marL="0" rtl="0" algn="l">
              <a:lnSpc>
                <a:spcPct val="115000"/>
              </a:lnSpc>
              <a:spcBef>
                <a:spcPts val="500"/>
              </a:spcBef>
              <a:spcAft>
                <a:spcPts val="0"/>
              </a:spcAft>
              <a:buNone/>
            </a:pPr>
            <a:r>
              <a:rPr lang="en-US" sz="1400">
                <a:solidFill>
                  <a:schemeClr val="dk1"/>
                </a:solidFill>
              </a:rPr>
              <a:t>Image credit: NASA/Jet Propulsion Laboratory/Arizona State University. </a:t>
            </a:r>
            <a:endParaRPr/>
          </a:p>
        </p:txBody>
      </p:sp>
      <p:sp>
        <p:nvSpPr>
          <p:cNvPr id="484" name="Google Shape;48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p2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495" name="Google Shape;49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6" name="Google Shape;496;p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K-4:  Science in Personal and Social Perspectives:  Understanding of types of resources:  Resources are things that we get from the living and nonliving environment to meet the needs and wants of a population.  And, Some resources are basic materials, such as air, water, and soil; some are produced from basic resources, such as food fuel, and building materials. . . . .</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9-12:  Science in Personal and Social Perspectives:  Understanding of Natural resources, Understanding of Environmental quality. </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The air of Mars is mainly carbon dioxide (95%).  Only 0.1% is oxygen. Earth’s air is 21% oxygen, 0.035% carbon dioxide, and 78% nitrogen.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http://spaceflight.nasa.gov/gallery/images/shuttle/sts-107/html/s107e05697.html</a:t>
            </a:r>
            <a:endParaRPr sz="1200">
              <a:solidFill>
                <a:schemeClr val="dk1"/>
              </a:solidFill>
            </a:endParaRPr>
          </a:p>
          <a:p>
            <a:pPr indent="0" lvl="0" marL="0" rtl="0" algn="l">
              <a:lnSpc>
                <a:spcPct val="115000"/>
              </a:lnSpc>
              <a:spcBef>
                <a:spcPts val="600"/>
              </a:spcBef>
              <a:spcAft>
                <a:spcPts val="0"/>
              </a:spcAft>
              <a:buSzPts val="1100"/>
              <a:buNone/>
            </a:pPr>
            <a:r>
              <a:rPr lang="en-US" sz="1600">
                <a:solidFill>
                  <a:schemeClr val="dk1"/>
                </a:solidFill>
                <a:latin typeface="Times New Roman"/>
                <a:ea typeface="Times New Roman"/>
                <a:cs typeface="Times New Roman"/>
                <a:sym typeface="Times New Roman"/>
              </a:rPr>
              <a:t>STS107-E-05697 (26 January 2003) --- A quarter moon is visible in this oblique view of Earth's horizon and airglow, recorded with a digital still camera aboard the Space Shuttle Columbia.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2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K-4  Science in Personal and Social Perspectives:  Understanding of science and technology in local challenges:  People continue inventing new ways of doing things, solving problems, and getting work done</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5-8  Science &amp; Technology:  Science &amp; Technology in Society:  Societal challenges often inspire questions for scientific research, and social priorities often influence research priorities through the availability of funding for research.</a:t>
            </a:r>
            <a:endParaRPr/>
          </a:p>
        </p:txBody>
      </p:sp>
      <p:sp>
        <p:nvSpPr>
          <p:cNvPr id="512" name="Google Shape;51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2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519" name="Google Shape;519;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0" name="Google Shape;520;p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Meridiani Planum in Color</a:t>
            </a:r>
            <a:endParaRPr sz="1200">
              <a:solidFill>
                <a:schemeClr val="dk1"/>
              </a:solidFill>
            </a:endParaRPr>
          </a:p>
          <a:p>
            <a:pPr indent="0" lvl="0" marL="0" rtl="0" algn="l">
              <a:lnSpc>
                <a:spcPct val="115000"/>
              </a:lnSpc>
              <a:spcBef>
                <a:spcPts val="400"/>
              </a:spcBef>
              <a:spcAft>
                <a:spcPts val="0"/>
              </a:spcAft>
              <a:buSzPts val="1100"/>
              <a:buFont typeface="Arial"/>
              <a:buNone/>
            </a:pPr>
            <a:r>
              <a:rPr lang="en-US" sz="1200">
                <a:solidFill>
                  <a:schemeClr val="dk1"/>
                </a:solidFill>
              </a:rPr>
              <a:t>This color image shows the martian landscape at Meridiani Planum, where the Mars Exploration Rover Opportunity successfully landed at 9:05 p.m. PST on Saturday. This is one of the first images beamed back to Earth from the rover shortly after it touched down. The image was captured by the rover's panoramic camera.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p2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528" name="Google Shape;528;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9" name="Google Shape;529;p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Font typeface="Arial"/>
              <a:buNone/>
            </a:pPr>
            <a:r>
              <a:rPr b="0" i="0" lang="en-US" sz="1800" u="none" cap="none" strike="noStrike"/>
              <a:t>5-8 Science and Technology:  Develop understandings about science and technology:  Many different people in different cultures have made and continue to make contributions to science and technology.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p3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536" name="Google Shape;53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7" name="Google Shape;537;p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Meridiani Planum in Color</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This color image shows the martian landscape at Meridiani Planum, where the Mars Exploration Rover Opportunity successfully landed at 9:05 p.m. PST on Saturday. This is one of the first images beamed back to Earth from the rover shortly after it touched down. The image was captured by the rover's panoramic camera.</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Before and After a Cleaning Event on Spirit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These two images from 10 days apart show that dust was removed from the panoramic camera's calibration target on NASA's Mars Exploration Rover Spirit. Spirit's panoramic camera took the picture on the left on the rover's 416th martian day, or sol, (March 5, 2005) and took the picture on the right on sol 426 (March 15, 2005). During the time in-between, other evidence of dust-lifting winds were a jump in power output by Spirit's solar arrays on sol 420 from removal of some accumulated dust, and sighting of two dust devils in sol 421 images from Spirit. The size of the base plate on the calibration target shown in both of these images is 8 centimeters (3.15 inches) on each side.</a:t>
            </a:r>
            <a:endParaRPr sz="1200">
              <a:solidFill>
                <a:schemeClr val="dk1"/>
              </a:solidFill>
            </a:endParaRPr>
          </a:p>
          <a:p>
            <a:pPr indent="0" lvl="0" marL="0" rtl="0" algn="l">
              <a:lnSpc>
                <a:spcPct val="115000"/>
              </a:lnSpc>
              <a:spcBef>
                <a:spcPts val="400"/>
              </a:spcBef>
              <a:spcAft>
                <a:spcPts val="0"/>
              </a:spcAft>
              <a:buSzPts val="1100"/>
              <a:buNone/>
            </a:pPr>
            <a:r>
              <a:rPr lang="en-US" sz="1200">
                <a:solidFill>
                  <a:schemeClr val="dk1"/>
                </a:solidFill>
              </a:rPr>
              <a:t>These are the panoramic camera team's best current attempt at generating "true color" views of what these scenes would look like if viewed by a human on Mars. They were generated from mathematical combinations of six calibrated, left-eye Pancam images for each sequence, using filters ranging from 430-nanometer to 750-nanometer wavelengths.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p3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3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557" name="Google Shape;557;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8" name="Google Shape;558;p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SzPts val="1100"/>
              <a:buFont typeface="Arial"/>
              <a:buNone/>
            </a:pPr>
            <a:r>
              <a:rPr lang="en-US" sz="1200">
                <a:solidFill>
                  <a:schemeClr val="dk1"/>
                </a:solidFill>
              </a:rPr>
              <a:t>9-12 Science in Personal and Social Perspectives: Understanding of natural resources: Human populations use resources in the environment in order to maintain and improve their existence.  Natural resources have been and will continue to be used to maintain human populations.  </a:t>
            </a:r>
            <a:endParaRPr sz="1200">
              <a:solidFill>
                <a:schemeClr val="dk1"/>
              </a:solidFill>
            </a:endParaRPr>
          </a:p>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p3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565" name="Google Shape;565;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6" name="Google Shape;566;p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SzPts val="1100"/>
              <a:buFont typeface="Arial"/>
              <a:buNone/>
            </a:pPr>
            <a:r>
              <a:rPr lang="en-US" sz="1200">
                <a:solidFill>
                  <a:schemeClr val="dk1"/>
                </a:solidFill>
              </a:rPr>
              <a:t>Earth’s magnetic field shoots out from the poles up to 50,000 miles from the surface of Earth.  Mars does not have a magnetic field.  The magnetic field protects us from solar rays from our Sun and from Galactic Cosmic Rays coming from other stars and supernova. </a:t>
            </a:r>
            <a:endParaRPr/>
          </a:p>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p3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lang="en-US" sz="1200">
                <a:solidFill>
                  <a:schemeClr val="dk1"/>
                </a:solidFill>
              </a:rPr>
              <a:t>9-12  History &amp;Nature of Science:  Understanding of Science as a human endeavor:  Individuals and teams have contributed and will continue to contribute to the scientific enterprise.  Doing science or engineering can be as simple as an individual conducting field studies or as complex as hundreds of people working on a major scientific question or technological problem.  </a:t>
            </a:r>
            <a:endParaRPr/>
          </a:p>
        </p:txBody>
      </p:sp>
      <p:sp>
        <p:nvSpPr>
          <p:cNvPr id="577" name="Google Shape;577;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p3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lang="en-US" sz="1200">
                <a:solidFill>
                  <a:schemeClr val="dk1"/>
                </a:solidFill>
              </a:rPr>
              <a:t>K-4:  Science and Technology:  Develop abilities of technological design:  Identify a Simple Problem</a:t>
            </a:r>
            <a:endParaRPr/>
          </a:p>
        </p:txBody>
      </p:sp>
      <p:sp>
        <p:nvSpPr>
          <p:cNvPr id="587" name="Google Shape;58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p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K-4  Science in Personal and Social Perspectives:  Understanding of changes in environments:  Environments are the space, conditions, and factors that affect an individual’s and a population’s ability to survive and their quality of life. </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5-8  Science &amp; Technology:  Develop abilities of technological design:  Students should make and compare different proposals in the light of the criteria they have selected. . . .</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9-12  Science and Technology:  Develop abilities of technological design:  Itentify a problem or design and opportunity. </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9-12  Science in Personal and Social Perspectives:  Understanding of environmental quality</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Mars Odyssey Marie data.  Higher elevations (Olympus Mons) offer less sheilding.</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http://marie.jsc.nasa.gov/Documents/Index.html</a:t>
            </a:r>
            <a:endParaRPr/>
          </a:p>
        </p:txBody>
      </p:sp>
      <p:sp>
        <p:nvSpPr>
          <p:cNvPr id="594" name="Google Shape;59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3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604" name="Google Shape;604;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5" name="Google Shape;605;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K-4:  Science in Personal and Social Perspectives:  Understanding of personal health:  Safety and security are basic needs of humans.  Safety involves freedom from danger, risk or injury. . . . .</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5-8  Science and Technology:  Develop abilities of technological design and Develop understandings about science and technology – technological designs have constraints.. .. .</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http://spaceflight.nasa.gov/gallery/images/mars/marsbases/html/s89_51054.html</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p3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p3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619" name="Google Shape;61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0" name="Google Shape;620;p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K-4  Science and Technology:  Develop abilities of technological design:  Identify a Simple Problem and Propose a Solution</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5-8  Science and Technology:  Develop understandings about science and technology:  Technological designs have constraints.  And technological solutions have intended benefits and unintended consequences. </a:t>
            </a:r>
            <a:endParaRPr sz="1200">
              <a:solidFill>
                <a:schemeClr val="dk1"/>
              </a:solidFill>
            </a:endParaRPr>
          </a:p>
          <a:p>
            <a:pPr indent="0" lvl="0" marL="0" rtl="0" algn="l">
              <a:lnSpc>
                <a:spcPct val="115000"/>
              </a:lnSpc>
              <a:spcBef>
                <a:spcPts val="400"/>
              </a:spcBef>
              <a:spcAft>
                <a:spcPts val="0"/>
              </a:spcAft>
              <a:buSzPts val="1100"/>
              <a:buFont typeface="Arial"/>
              <a:buNone/>
            </a:pPr>
            <a:r>
              <a:rPr lang="en-US" sz="1200">
                <a:solidFill>
                  <a:schemeClr val="dk1"/>
                </a:solidFill>
              </a:rPr>
              <a:t>9-12 Science and Technology:  Develop abilities of technological design:  Identify a Problem and Propose designs and choose between alternative solutions.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p4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Explain Hohman transfer and that TCM = trajectory correction maneuver.</a:t>
            </a:r>
            <a:endParaRPr sz="1200">
              <a:solidFill>
                <a:schemeClr val="dk1"/>
              </a:solidFill>
            </a:endParaRPr>
          </a:p>
          <a:p>
            <a:pPr indent="0" lvl="0" marL="0" rtl="0" algn="l">
              <a:spcBef>
                <a:spcPts val="0"/>
              </a:spcBef>
              <a:spcAft>
                <a:spcPts val="0"/>
              </a:spcAft>
              <a:buNone/>
            </a:pPr>
            <a:r>
              <a:t/>
            </a:r>
            <a:endParaRPr/>
          </a:p>
        </p:txBody>
      </p:sp>
      <p:sp>
        <p:nvSpPr>
          <p:cNvPr id="627" name="Google Shape;627;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p4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647" name="Google Shape;647;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8" name="Google Shape;648;p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400"/>
              </a:spcBef>
              <a:spcAft>
                <a:spcPts val="0"/>
              </a:spcAft>
              <a:buSzPts val="1100"/>
              <a:buFont typeface="Arial"/>
              <a:buNone/>
            </a:pPr>
            <a:r>
              <a:rPr lang="en-US" sz="1200">
                <a:solidFill>
                  <a:schemeClr val="dk1"/>
                </a:solidFill>
              </a:rPr>
              <a:t>5-8  Science &amp; Technology:  Science &amp; Technology in Society:  Societal challenges often inspire questions for scientific research, and social priorities often influence research priorities through the availability of funding for research.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p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p4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lang="en-US" sz="1200">
                <a:solidFill>
                  <a:schemeClr val="dk1"/>
                </a:solidFill>
              </a:rPr>
              <a:t>5-8 Science and Technology:  Develop understandings about science and technology:  Many different people in different cultures have made and continue to make contributions to science and technology.  </a:t>
            </a:r>
            <a:endParaRPr/>
          </a:p>
        </p:txBody>
      </p:sp>
      <p:sp>
        <p:nvSpPr>
          <p:cNvPr id="655" name="Google Shape;655;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p4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Times"/>
              <a:buNone/>
            </a:pPr>
            <a:fld id="{00000000-1234-1234-1234-123412341234}" type="slidenum">
              <a:rPr b="0" i="0" lang="en-US" sz="1200" u="none">
                <a:solidFill>
                  <a:srgbClr val="000000"/>
                </a:solidFill>
                <a:latin typeface="Times"/>
                <a:ea typeface="Times"/>
                <a:cs typeface="Times"/>
                <a:sym typeface="Times"/>
              </a:rPr>
              <a:t>‹#›</a:t>
            </a:fld>
            <a:endParaRPr/>
          </a:p>
        </p:txBody>
      </p:sp>
      <p:sp>
        <p:nvSpPr>
          <p:cNvPr id="664" name="Google Shape;664;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5" name="Google Shape;665;p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p4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p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Olympus Mons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Olympus Mons, 1998</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Olympus Mons is a mountain of mystery. Taller than three Mount Everests and about as wide as the entire Hawaiian Island chain, this giant volcano is nearly as flat as a pancake. That is, its flanks typically only slope 2° to 5°.</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The Mars Orbiter Camera (MOC) obtained this spectacular wide-angle view of Olympus Mons on Mars Global Surveyor's 263rd orbit, around 10:40 p.m. PDT on April 25, 1998. In the view presented here, north is to the left and east is up. The spacecraft was traveling from north to south (left to right). Although the camera looks straight down (towards the nadir) and cannot be pointed to the side, the wide angle camera has such a large field of view (it sees from horizon to horizon) that, in effect, it provides side looking views. Unlike some other MOC images, that have had to be warped to provide a view as if seen from a certain direction and altitude, this image shows what the camera saw without additional processing. It is easy to imagine that you are looking out a window at the surface of Mars from about 900 km (560 miles) up.</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Apollinaris Patera</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This month (April 1999), the Mars Global Surveyor Mars Orbiter Camera (MOC) passed over the Apollinaris Patera volcano and captured a patch of bright clouds hanging over its summit in the early martian afternoon. This ancient volcano is located near the equator and--based on observations from the 1970s Viking Orbiters--is thought to be as much as 5 kilometers (3 miles) high. The caldera--the semi-circular crater at the volcano summit--is about 80 kilometers (50 miles) across.</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The color in this picture was derived from the MOC red and blue wide angle camera systems and does not represent true color as it would appear to the human eye (that is, if a human were in a position to be orbiting around the red planet). Illumination is from the upper left. </a:t>
            </a:r>
            <a:endParaRPr/>
          </a:p>
        </p:txBody>
      </p:sp>
      <p:sp>
        <p:nvSpPr>
          <p:cNvPr id="294" name="Google Shape;29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Rover Tracks Seen from Orbit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Wheel tracks left by NASA's Mars Exploration Rover Spirit, and even the rover itself, are visible in this image from the Mars Orbiter Camera on NASA's Mars Global Surveyor orbiter. North is up in this image. The tracks and rover are in the area south of a crater informally named "Bonneville," which is just southeast of the center of the image. The orbiter captured this image with use of an enhanced-resolution technique called compensated pitch and roll targeted observation. It took the picture on March 30, 2004, 85 martian days, or sols, after Spirit landed on Mars. The rover had driven from its landing site to the rim of Bonneville and was examining materials around the crater's rim.</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Gusev-plain</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The designated landing site for the first Mars Exploration Rover mission is Gusev Crater, seen here in its geological context from NASA Viking images.</a:t>
            </a:r>
            <a:endParaRPr/>
          </a:p>
        </p:txBody>
      </p:sp>
      <p:sp>
        <p:nvSpPr>
          <p:cNvPr id="304" name="Google Shape;30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Heat Shield Impact Site</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NASA's Mars Exploration Rover Opportunity gained this view of its own heat shield during the rover's 325th martian day (Dec. 22, 2004). The main structure from the successfully used shield is to the far left. Additional fragments of the heat shield lie in the upper center of the image. The heat shield's impact mark is visible just above and to the right of the foreground shadow of Opportunity's camera mast. This view is a mosaic of three images taken with the rover's navigation camera.</a:t>
            </a:r>
            <a:endParaRPr/>
          </a:p>
        </p:txBody>
      </p:sp>
      <p:sp>
        <p:nvSpPr>
          <p:cNvPr id="314" name="Google Shape;31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1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The Grand Canyon of Mars - Valles Marineris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This mosaic image of Valles Marineris - colored to resemble the martian surface - comes from the Thermal Emission Imaging System (THEMIS), a visible-light and infrared-sensing camera on NASA's Mars Odyssey orbiter.</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Built from more than 500 daytime infrared photos, the mosaic shows the whole valley in more detail than any previous composite photo. Despite the valley's huge extent - including its western extension through Noctis Labyrinthus, it reaches some 3,000 kilometers (2,000 miles) long - the smallest details visible in the image are about the size of a football field: 100 meters (328 feet).</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Geologists think Valles Marineris began to open along geological faults about 3.5 billion years ago. The faulting was caused by the tectonic activity that accompanied the growth of the giant volcanoes in Tharsis, lying just to the west. As molten rock (magma) pushed into Tharsis from below, the entire region rose, and the surrounding crustal rocks stretched and broke into faults and fractures.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As cracks opened, the ground sank, much as the keystone in an arch drops when the ends of the arch move apart. The faulting also opened paths for subsurface water to escape, undermining the ground and enlarging the fracture zone. In countless places, the valley's steep, newly exposed walls became unstable, causing landslides that widened the canyon further. It's not clear when the valley's growth stopped - and in places even today small landslides undoubtedly occur. But it appears the main activity came to a halt roughly 2 billion years ago.</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High View of Melas</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Soaring high above Valles Marineris, the "Grand Canyon of Mars," viewers look down and catch a sight resembling parts of the desert West of the United States, but on a vastly greater scale. Here the canyon averages over a hundred miles wide, and its floor is heaped with rocks, sediments, and landslide debris. Within the canyon walls lie possibly hundreds of layers filling many pages of Mars' geologic record.</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This scene comes from "Flight Through Mariner Valley," an exciting video produced for NASA by the Jet Propulsion Laboratory. The video takes viewers on a simulated flight into Valles Marineris, where they explore its scenic wonders as their imaginary scout ship dives low over landslides and races through winding canyons.</a:t>
            </a:r>
            <a:endParaRPr/>
          </a:p>
        </p:txBody>
      </p:sp>
      <p:sp>
        <p:nvSpPr>
          <p:cNvPr id="321" name="Google Shape;32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http://beacon.jpl.nasa.gov/Histphotos/hpom/p-14116ac.html</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http://ipp.nasa.gov/innovation/innovation131/A-feature-nasatech.html</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http://www.sti.nasa.gov/tto/Spinoff2006/ch_9.html</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http://ntrs.nasa.gov/archive/nasa/casi.ntrs.nasa.gov/20090002497_2009001820.pdf</a:t>
            </a:r>
            <a:endParaRPr sz="1200">
              <a:solidFill>
                <a:schemeClr val="dk1"/>
              </a:solidFill>
            </a:endParaRPr>
          </a:p>
          <a:p>
            <a:pPr indent="0" lvl="0" marL="0" rtl="0" algn="l">
              <a:lnSpc>
                <a:spcPct val="115000"/>
              </a:lnSpc>
              <a:spcBef>
                <a:spcPts val="400"/>
              </a:spcBef>
              <a:spcAft>
                <a:spcPts val="0"/>
              </a:spcAft>
              <a:buClr>
                <a:schemeClr val="dk1"/>
              </a:buClr>
              <a:buSzPts val="1100"/>
              <a:buFont typeface="Arial"/>
              <a:buNone/>
            </a:pPr>
            <a:r>
              <a:rPr lang="en-US" sz="1200">
                <a:solidFill>
                  <a:schemeClr val="dk1"/>
                </a:solidFill>
              </a:rPr>
              <a:t>http://www.nasa.gov/images/content/351558main_crop_forecast_sensor_HI.jpg</a:t>
            </a:r>
            <a:endParaRPr sz="1200">
              <a:solidFill>
                <a:schemeClr val="dk1"/>
              </a:solidFill>
            </a:endParaRPr>
          </a:p>
          <a:p>
            <a:pPr indent="0" lvl="0" marL="0" rtl="0" algn="l">
              <a:lnSpc>
                <a:spcPct val="115000"/>
              </a:lnSpc>
              <a:spcBef>
                <a:spcPts val="400"/>
              </a:spcBef>
              <a:spcAft>
                <a:spcPts val="0"/>
              </a:spcAft>
              <a:buNone/>
            </a:pPr>
            <a:r>
              <a:rPr lang="en-US" sz="1200">
                <a:solidFill>
                  <a:schemeClr val="dk1"/>
                </a:solidFill>
              </a:rPr>
              <a:t>http://www.nasa.gov/topics/earth/features/crop_forecast.html</a:t>
            </a:r>
            <a:endParaRPr/>
          </a:p>
        </p:txBody>
      </p:sp>
      <p:sp>
        <p:nvSpPr>
          <p:cNvPr id="332" name="Google Shape;33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 name="Shape 14"/>
        <p:cNvGrpSpPr/>
        <p:nvPr/>
      </p:nvGrpSpPr>
      <p:grpSpPr>
        <a:xfrm>
          <a:off x="0" y="0"/>
          <a:ext cx="0" cy="0"/>
          <a:chOff x="0" y="0"/>
          <a:chExt cx="0" cy="0"/>
        </a:xfrm>
      </p:grpSpPr>
      <p:sp>
        <p:nvSpPr>
          <p:cNvPr id="15" name="Google Shape;15;p2"/>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cap="none" strike="noStrik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6" name="Google Shape;16;p2"/>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7" name="Google Shape;17;p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22"/>
          <p:cNvSpPr txBox="1"/>
          <p:nvPr>
            <p:ph type="title"/>
          </p:nvPr>
        </p:nvSpPr>
        <p:spPr>
          <a:xfrm rot="5400000">
            <a:off x="4732337" y="2171700"/>
            <a:ext cx="5851525" cy="20574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22" name="Google Shape;122;p22"/>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3" name="Google Shape;123;p22"/>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24" name="Google Shape;124;p22"/>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25" name="Google Shape;125;p2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1" name="Shape 131"/>
        <p:cNvGrpSpPr/>
        <p:nvPr/>
      </p:nvGrpSpPr>
      <p:grpSpPr>
        <a:xfrm>
          <a:off x="0" y="0"/>
          <a:ext cx="0" cy="0"/>
          <a:chOff x="0" y="0"/>
          <a:chExt cx="0" cy="0"/>
        </a:xfrm>
      </p:grpSpPr>
      <p:sp>
        <p:nvSpPr>
          <p:cNvPr id="132" name="Google Shape;132;p24"/>
          <p:cNvSpPr txBox="1"/>
          <p:nvPr>
            <p:ph type="ctrTitle"/>
          </p:nvPr>
        </p:nvSpPr>
        <p:spPr>
          <a:xfrm>
            <a:off x="685800" y="2130425"/>
            <a:ext cx="7772400" cy="1470025"/>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33" name="Google Shape;133;p24"/>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indent="0" lvl="0" marL="0" marR="0" rtl="0" algn="ctr">
              <a:spcBef>
                <a:spcPts val="64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134" name="Google Shape;134;p24"/>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35" name="Google Shape;135;p24"/>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36" name="Google Shape;136;p2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42" name="Shape 142"/>
        <p:cNvGrpSpPr/>
        <p:nvPr/>
      </p:nvGrpSpPr>
      <p:grpSpPr>
        <a:xfrm>
          <a:off x="0" y="0"/>
          <a:ext cx="0" cy="0"/>
          <a:chOff x="0" y="0"/>
          <a:chExt cx="0" cy="0"/>
        </a:xfrm>
      </p:grpSpPr>
      <p:sp>
        <p:nvSpPr>
          <p:cNvPr id="143" name="Google Shape;143;p26"/>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44" name="Google Shape;144;p26"/>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5" name="Google Shape;145;p26"/>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46" name="Google Shape;146;p26"/>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47" name="Google Shape;147;p2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3" name="Shape 153"/>
        <p:cNvGrpSpPr/>
        <p:nvPr/>
      </p:nvGrpSpPr>
      <p:grpSpPr>
        <a:xfrm>
          <a:off x="0" y="0"/>
          <a:ext cx="0" cy="0"/>
          <a:chOff x="0" y="0"/>
          <a:chExt cx="0" cy="0"/>
        </a:xfrm>
      </p:grpSpPr>
      <p:sp>
        <p:nvSpPr>
          <p:cNvPr id="154" name="Google Shape;154;p28"/>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55" name="Google Shape;155;p28"/>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4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56" name="Google Shape;156;p28"/>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57" name="Google Shape;157;p28"/>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58" name="Google Shape;158;p2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64" name="Shape 164"/>
        <p:cNvGrpSpPr/>
        <p:nvPr/>
      </p:nvGrpSpPr>
      <p:grpSpPr>
        <a:xfrm>
          <a:off x="0" y="0"/>
          <a:ext cx="0" cy="0"/>
          <a:chOff x="0" y="0"/>
          <a:chExt cx="0" cy="0"/>
        </a:xfrm>
      </p:grpSpPr>
      <p:sp>
        <p:nvSpPr>
          <p:cNvPr id="165" name="Google Shape;165;p30"/>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6" name="Google Shape;166;p30"/>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7" name="Google Shape;167;p30"/>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8" name="Google Shape;168;p30"/>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69" name="Google Shape;169;p30"/>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70" name="Google Shape;170;p30"/>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76" name="Shape 176"/>
        <p:cNvGrpSpPr/>
        <p:nvPr/>
      </p:nvGrpSpPr>
      <p:grpSpPr>
        <a:xfrm>
          <a:off x="0" y="0"/>
          <a:ext cx="0" cy="0"/>
          <a:chOff x="0" y="0"/>
          <a:chExt cx="0" cy="0"/>
        </a:xfrm>
      </p:grpSpPr>
      <p:sp>
        <p:nvSpPr>
          <p:cNvPr id="177" name="Google Shape;177;p32"/>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78" name="Google Shape;178;p32"/>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179" name="Google Shape;179;p32"/>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80" name="Google Shape;180;p32"/>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181" name="Google Shape;181;p32"/>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82" name="Google Shape;182;p32"/>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83" name="Google Shape;183;p32"/>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84" name="Google Shape;184;p3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90" name="Shape 190"/>
        <p:cNvGrpSpPr/>
        <p:nvPr/>
      </p:nvGrpSpPr>
      <p:grpSpPr>
        <a:xfrm>
          <a:off x="0" y="0"/>
          <a:ext cx="0" cy="0"/>
          <a:chOff x="0" y="0"/>
          <a:chExt cx="0" cy="0"/>
        </a:xfrm>
      </p:grpSpPr>
      <p:sp>
        <p:nvSpPr>
          <p:cNvPr id="191" name="Google Shape;191;p34"/>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92" name="Google Shape;192;p34"/>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93" name="Google Shape;193;p34"/>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94" name="Google Shape;194;p3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00" name="Shape 200"/>
        <p:cNvGrpSpPr/>
        <p:nvPr/>
      </p:nvGrpSpPr>
      <p:grpSpPr>
        <a:xfrm>
          <a:off x="0" y="0"/>
          <a:ext cx="0" cy="0"/>
          <a:chOff x="0" y="0"/>
          <a:chExt cx="0" cy="0"/>
        </a:xfrm>
      </p:grpSpPr>
      <p:sp>
        <p:nvSpPr>
          <p:cNvPr id="201" name="Google Shape;201;p36"/>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02" name="Google Shape;202;p36"/>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03" name="Google Shape;203;p3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09" name="Shape 209"/>
        <p:cNvGrpSpPr/>
        <p:nvPr/>
      </p:nvGrpSpPr>
      <p:grpSpPr>
        <a:xfrm>
          <a:off x="0" y="0"/>
          <a:ext cx="0" cy="0"/>
          <a:chOff x="0" y="0"/>
          <a:chExt cx="0" cy="0"/>
        </a:xfrm>
      </p:grpSpPr>
      <p:sp>
        <p:nvSpPr>
          <p:cNvPr id="210" name="Google Shape;210;p38"/>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11" name="Google Shape;211;p38"/>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2" name="Google Shape;212;p38"/>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213" name="Google Shape;213;p38"/>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14" name="Google Shape;214;p38"/>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15" name="Google Shape;215;p3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21" name="Shape 221"/>
        <p:cNvGrpSpPr/>
        <p:nvPr/>
      </p:nvGrpSpPr>
      <p:grpSpPr>
        <a:xfrm>
          <a:off x="0" y="0"/>
          <a:ext cx="0" cy="0"/>
          <a:chOff x="0" y="0"/>
          <a:chExt cx="0" cy="0"/>
        </a:xfrm>
      </p:grpSpPr>
      <p:sp>
        <p:nvSpPr>
          <p:cNvPr id="222" name="Google Shape;222;p40"/>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23" name="Google Shape;223;p40"/>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224" name="Google Shape;224;p40"/>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225" name="Google Shape;225;p40"/>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26" name="Google Shape;226;p40"/>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27" name="Google Shape;227;p40"/>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6"/>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9" name="Google Shape;29;p6"/>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 name="Google Shape;30;p6"/>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31" name="Google Shape;31;p6"/>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32" name="Google Shape;32;p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33" name="Shape 233"/>
        <p:cNvGrpSpPr/>
        <p:nvPr/>
      </p:nvGrpSpPr>
      <p:grpSpPr>
        <a:xfrm>
          <a:off x="0" y="0"/>
          <a:ext cx="0" cy="0"/>
          <a:chOff x="0" y="0"/>
          <a:chExt cx="0" cy="0"/>
        </a:xfrm>
      </p:grpSpPr>
      <p:sp>
        <p:nvSpPr>
          <p:cNvPr id="234" name="Google Shape;234;p42"/>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35" name="Google Shape;235;p42"/>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6" name="Google Shape;236;p42"/>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37" name="Google Shape;237;p42"/>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38" name="Google Shape;238;p4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44" name="Shape 244"/>
        <p:cNvGrpSpPr/>
        <p:nvPr/>
      </p:nvGrpSpPr>
      <p:grpSpPr>
        <a:xfrm>
          <a:off x="0" y="0"/>
          <a:ext cx="0" cy="0"/>
          <a:chOff x="0" y="0"/>
          <a:chExt cx="0" cy="0"/>
        </a:xfrm>
      </p:grpSpPr>
      <p:sp>
        <p:nvSpPr>
          <p:cNvPr id="245" name="Google Shape;245;p44"/>
          <p:cNvSpPr txBox="1"/>
          <p:nvPr>
            <p:ph type="title"/>
          </p:nvPr>
        </p:nvSpPr>
        <p:spPr>
          <a:xfrm rot="5400000">
            <a:off x="4732337" y="2171700"/>
            <a:ext cx="5851525" cy="20574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46" name="Google Shape;246;p44"/>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7" name="Google Shape;247;p44"/>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48" name="Google Shape;248;p44"/>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49" name="Google Shape;249;p4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55" name="Shape 255"/>
        <p:cNvGrpSpPr/>
        <p:nvPr/>
      </p:nvGrpSpPr>
      <p:grpSpPr>
        <a:xfrm>
          <a:off x="0" y="0"/>
          <a:ext cx="0" cy="0"/>
          <a:chOff x="0" y="0"/>
          <a:chExt cx="0" cy="0"/>
        </a:xfrm>
      </p:grpSpPr>
      <p:sp>
        <p:nvSpPr>
          <p:cNvPr id="256" name="Google Shape;256;p46"/>
          <p:cNvSpPr txBox="1"/>
          <p:nvPr>
            <p:ph type="ctrTitle"/>
          </p:nvPr>
        </p:nvSpPr>
        <p:spPr>
          <a:xfrm>
            <a:off x="685800" y="2130425"/>
            <a:ext cx="7772400" cy="1470025"/>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57" name="Google Shape;257;p46"/>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indent="0" lvl="0" marL="0" marR="0" rtl="0" algn="ctr">
              <a:spcBef>
                <a:spcPts val="640"/>
              </a:spcBef>
              <a:spcAft>
                <a:spcPts val="0"/>
              </a:spcAft>
              <a:buClr>
                <a:srgbClr val="888888"/>
              </a:buClr>
              <a:buSzPts val="14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14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1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9pPr>
          </a:lstStyle>
          <a:p/>
        </p:txBody>
      </p:sp>
      <p:sp>
        <p:nvSpPr>
          <p:cNvPr id="258" name="Google Shape;258;p46"/>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59" name="Google Shape;259;p46"/>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60" name="Google Shape;260;p4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8" name="Shape 38"/>
        <p:cNvGrpSpPr/>
        <p:nvPr/>
      </p:nvGrpSpPr>
      <p:grpSpPr>
        <a:xfrm>
          <a:off x="0" y="0"/>
          <a:ext cx="0" cy="0"/>
          <a:chOff x="0" y="0"/>
          <a:chExt cx="0" cy="0"/>
        </a:xfrm>
      </p:grpSpPr>
      <p:sp>
        <p:nvSpPr>
          <p:cNvPr id="39" name="Google Shape;39;p8"/>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indent="0" lvl="0" marL="0" marR="0" rtl="0" algn="l">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0" name="Google Shape;40;p8"/>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rgbClr val="888888"/>
              </a:buClr>
              <a:buSzPts val="14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spcBef>
                <a:spcPts val="360"/>
              </a:spcBef>
              <a:spcAft>
                <a:spcPts val="0"/>
              </a:spcAft>
              <a:buClr>
                <a:srgbClr val="888888"/>
              </a:buClr>
              <a:buSzPts val="14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spcBef>
                <a:spcPts val="320"/>
              </a:spcBef>
              <a:spcAft>
                <a:spcPts val="0"/>
              </a:spcAft>
              <a:buClr>
                <a:srgbClr val="888888"/>
              </a:buClr>
              <a:buSzPts val="1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41" name="Google Shape;41;p8"/>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42" name="Google Shape;42;p8"/>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43" name="Google Shape;43;p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9" name="Shape 49"/>
        <p:cNvGrpSpPr/>
        <p:nvPr/>
      </p:nvGrpSpPr>
      <p:grpSpPr>
        <a:xfrm>
          <a:off x="0" y="0"/>
          <a:ext cx="0" cy="0"/>
          <a:chOff x="0" y="0"/>
          <a:chExt cx="0" cy="0"/>
        </a:xfrm>
      </p:grpSpPr>
      <p:sp>
        <p:nvSpPr>
          <p:cNvPr id="50" name="Google Shape;50;p10"/>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1" name="Google Shape;51;p10"/>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2" name="Google Shape;52;p10"/>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0"/>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54" name="Google Shape;54;p10"/>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55" name="Google Shape;55;p10"/>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1" name="Shape 61"/>
        <p:cNvGrpSpPr/>
        <p:nvPr/>
      </p:nvGrpSpPr>
      <p:grpSpPr>
        <a:xfrm>
          <a:off x="0" y="0"/>
          <a:ext cx="0" cy="0"/>
          <a:chOff x="0" y="0"/>
          <a:chExt cx="0" cy="0"/>
        </a:xfrm>
      </p:grpSpPr>
      <p:sp>
        <p:nvSpPr>
          <p:cNvPr id="62" name="Google Shape;62;p12"/>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3" name="Google Shape;63;p12"/>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64" name="Google Shape;64;p12"/>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5" name="Google Shape;65;p12"/>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dk1"/>
              </a:buClr>
              <a:buSzPts val="1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spcBef>
                <a:spcPts val="400"/>
              </a:spcBef>
              <a:spcAft>
                <a:spcPts val="0"/>
              </a:spcAft>
              <a:buClr>
                <a:schemeClr val="dk1"/>
              </a:buClr>
              <a:buSzPts val="1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Clr>
                <a:schemeClr val="dk1"/>
              </a:buClr>
              <a:buSzPts val="1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400"/>
              <a:buFont typeface="Arial"/>
              <a:buNone/>
              <a:defRPr b="1" i="0" sz="1600" u="none" cap="none" strike="noStrike">
                <a:solidFill>
                  <a:schemeClr val="dk1"/>
                </a:solidFill>
                <a:latin typeface="Calibri"/>
                <a:ea typeface="Calibri"/>
                <a:cs typeface="Calibri"/>
                <a:sym typeface="Calibri"/>
              </a:defRPr>
            </a:lvl9pPr>
          </a:lstStyle>
          <a:p/>
        </p:txBody>
      </p:sp>
      <p:sp>
        <p:nvSpPr>
          <p:cNvPr id="66" name="Google Shape;66;p12"/>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7" name="Google Shape;67;p12"/>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68" name="Google Shape;68;p12"/>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69" name="Google Shape;69;p12"/>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5" name="Shape 75"/>
        <p:cNvGrpSpPr/>
        <p:nvPr/>
      </p:nvGrpSpPr>
      <p:grpSpPr>
        <a:xfrm>
          <a:off x="0" y="0"/>
          <a:ext cx="0" cy="0"/>
          <a:chOff x="0" y="0"/>
          <a:chExt cx="0" cy="0"/>
        </a:xfrm>
      </p:grpSpPr>
      <p:sp>
        <p:nvSpPr>
          <p:cNvPr id="76" name="Google Shape;76;p14"/>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7" name="Google Shape;77;p14"/>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78" name="Google Shape;78;p14"/>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79" name="Google Shape;79;p14"/>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85" name="Shape 85"/>
        <p:cNvGrpSpPr/>
        <p:nvPr/>
      </p:nvGrpSpPr>
      <p:grpSpPr>
        <a:xfrm>
          <a:off x="0" y="0"/>
          <a:ext cx="0" cy="0"/>
          <a:chOff x="0" y="0"/>
          <a:chExt cx="0" cy="0"/>
        </a:xfrm>
      </p:grpSpPr>
      <p:sp>
        <p:nvSpPr>
          <p:cNvPr id="86" name="Google Shape;86;p16"/>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7" name="Google Shape;87;p16"/>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 name="Google Shape;88;p16"/>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89" name="Google Shape;89;p16"/>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90" name="Google Shape;90;p16"/>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91" name="Google Shape;91;p16"/>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97" name="Shape 97"/>
        <p:cNvGrpSpPr/>
        <p:nvPr/>
      </p:nvGrpSpPr>
      <p:grpSpPr>
        <a:xfrm>
          <a:off x="0" y="0"/>
          <a:ext cx="0" cy="0"/>
          <a:chOff x="0" y="0"/>
          <a:chExt cx="0" cy="0"/>
        </a:xfrm>
      </p:grpSpPr>
      <p:sp>
        <p:nvSpPr>
          <p:cNvPr id="98" name="Google Shape;98;p18"/>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9" name="Google Shape;99;p18"/>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100" name="Google Shape;100;p18"/>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spcBef>
                <a:spcPts val="24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spcBef>
                <a:spcPts val="200"/>
              </a:spcBef>
              <a:spcAft>
                <a:spcPts val="0"/>
              </a:spcAft>
              <a:buClr>
                <a:schemeClr val="dk1"/>
              </a:buClr>
              <a:buSzPts val="1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spcBef>
                <a:spcPts val="180"/>
              </a:spcBef>
              <a:spcAft>
                <a:spcPts val="0"/>
              </a:spcAft>
              <a:buClr>
                <a:schemeClr val="dk1"/>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101" name="Google Shape;101;p18"/>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02" name="Google Shape;102;p18"/>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03" name="Google Shape;103;p18"/>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09" name="Shape 109"/>
        <p:cNvGrpSpPr/>
        <p:nvPr/>
      </p:nvGrpSpPr>
      <p:grpSpPr>
        <a:xfrm>
          <a:off x="0" y="0"/>
          <a:ext cx="0" cy="0"/>
          <a:chOff x="0" y="0"/>
          <a:chExt cx="0" cy="0"/>
        </a:xfrm>
      </p:grpSpPr>
      <p:sp>
        <p:nvSpPr>
          <p:cNvPr id="110" name="Google Shape;110;p20"/>
          <p:cNvSpPr txBox="1"/>
          <p:nvPr>
            <p:ph type="title"/>
          </p:nvPr>
        </p:nvSpPr>
        <p:spPr>
          <a:xfrm>
            <a:off x="457200" y="274638"/>
            <a:ext cx="8229600" cy="1143000"/>
          </a:xfrm>
          <a:prstGeom prst="rect">
            <a:avLst/>
          </a:prstGeom>
          <a:noFill/>
          <a:ln>
            <a:noFill/>
          </a:ln>
        </p:spPr>
        <p:txBody>
          <a:bodyPr anchorCtr="0" anchor="t" bIns="91425" lIns="91425" spcFirstLastPara="1"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1" name="Google Shape;111;p20"/>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2" name="Google Shape;112;p20"/>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13" name="Google Shape;113;p20"/>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14" name="Google Shape;114;p20"/>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7.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8.xml"/><Relationship Id="rId3" Type="http://schemas.openxmlformats.org/officeDocument/2006/relationships/theme" Target="../theme/theme16.xml"/></Relationships>
</file>

<file path=ppt/slideMasters/_rels/slideMaster1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9.xml"/><Relationship Id="rId3" Type="http://schemas.openxmlformats.org/officeDocument/2006/relationships/theme" Target="../theme/theme1.xml"/></Relationships>
</file>

<file path=ppt/slideMasters/_rels/slideMaster1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0.xml"/><Relationship Id="rId3" Type="http://schemas.openxmlformats.org/officeDocument/2006/relationships/theme" Target="../theme/theme3.xml"/></Relationships>
</file>

<file path=ppt/slideMasters/_rels/slideMaster1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1.xml"/><Relationship Id="rId3" Type="http://schemas.openxmlformats.org/officeDocument/2006/relationships/theme" Target="../theme/theme12.xml"/></Relationships>
</file>

<file path=ppt/slideMasters/_rels/slideMaster14.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theme" Target="../theme/theme10.xml"/></Relationships>
</file>

<file path=ppt/slideMasters/_rels/slideMaster15.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3.xml"/><Relationship Id="rId3" Type="http://schemas.openxmlformats.org/officeDocument/2006/relationships/theme" Target="../theme/theme19.xml"/></Relationships>
</file>

<file path=ppt/slideMasters/_rels/slideMaster16.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4.xml"/><Relationship Id="rId3" Type="http://schemas.openxmlformats.org/officeDocument/2006/relationships/theme" Target="../theme/theme15.xml"/></Relationships>
</file>

<file path=ppt/slideMasters/_rels/slideMaster17.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5.xml"/><Relationship Id="rId3" Type="http://schemas.openxmlformats.org/officeDocument/2006/relationships/theme" Target="../theme/theme13.xml"/></Relationships>
</file>

<file path=ppt/slideMasters/_rels/slideMaster18.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6.xml"/><Relationship Id="rId3" Type="http://schemas.openxmlformats.org/officeDocument/2006/relationships/theme" Target="../theme/theme20.xml"/></Relationships>
</file>

<file path=ppt/slideMasters/_rels/slideMaster19.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7.xml"/><Relationship Id="rId3"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theme" Target="../theme/theme4.xml"/></Relationships>
</file>

<file path=ppt/slideMasters/_rels/slideMaster20.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8.xml"/><Relationship Id="rId3" Type="http://schemas.openxmlformats.org/officeDocument/2006/relationships/theme" Target="../theme/theme25.xml"/></Relationships>
</file>

<file path=ppt/slideMasters/_rels/slideMaster2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9.xml"/><Relationship Id="rId3" Type="http://schemas.openxmlformats.org/officeDocument/2006/relationships/theme" Target="../theme/theme24.xml"/></Relationships>
</file>

<file path=ppt/slideMasters/_rels/slideMaster2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0.xml"/><Relationship Id="rId3" Type="http://schemas.openxmlformats.org/officeDocument/2006/relationships/theme" Target="../theme/theme17.xml"/></Relationships>
</file>

<file path=ppt/slideMasters/_rels/slideMaster2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1.xml"/><Relationship Id="rId3" Type="http://schemas.openxmlformats.org/officeDocument/2006/relationships/theme" Target="../theme/theme8.xml"/></Relationships>
</file>

<file path=ppt/slideMasters/_rels/slideMaster24.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2.xml"/><Relationship Id="rId3" Type="http://schemas.openxmlformats.org/officeDocument/2006/relationships/theme" Target="../theme/theme1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theme" Target="../theme/theme21.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3.xml"/><Relationship Id="rId3"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4.xml"/><Relationship Id="rId3" Type="http://schemas.openxmlformats.org/officeDocument/2006/relationships/theme" Target="../theme/theme23.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5.xml"/><Relationship Id="rId3" Type="http://schemas.openxmlformats.org/officeDocument/2006/relationships/theme" Target="../theme/theme18.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6.xml"/><Relationship Id="rId3" Type="http://schemas.openxmlformats.org/officeDocument/2006/relationships/theme" Target="../theme/theme22.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7.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1" name="Google Shape;11;p1"/>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cap="none" strike="noStrik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2" name="Google Shape;12;p1"/>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3" name="Google Shape;13;p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cap="none" strike="noStrik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2" name="Shape 92"/>
        <p:cNvGrpSpPr/>
        <p:nvPr/>
      </p:nvGrpSpPr>
      <p:grpSpPr>
        <a:xfrm>
          <a:off x="0" y="0"/>
          <a:ext cx="0" cy="0"/>
          <a:chOff x="0" y="0"/>
          <a:chExt cx="0" cy="0"/>
        </a:xfrm>
      </p:grpSpPr>
      <p:pic>
        <p:nvPicPr>
          <p:cNvPr id="93" name="Google Shape;93;p17"/>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94" name="Google Shape;94;p17"/>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95" name="Google Shape;95;p17"/>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96" name="Google Shape;96;p1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4" name="Shape 104"/>
        <p:cNvGrpSpPr/>
        <p:nvPr/>
      </p:nvGrpSpPr>
      <p:grpSpPr>
        <a:xfrm>
          <a:off x="0" y="0"/>
          <a:ext cx="0" cy="0"/>
          <a:chOff x="0" y="0"/>
          <a:chExt cx="0" cy="0"/>
        </a:xfrm>
      </p:grpSpPr>
      <p:pic>
        <p:nvPicPr>
          <p:cNvPr id="105" name="Google Shape;105;p19"/>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06" name="Google Shape;106;p19"/>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07" name="Google Shape;107;p19"/>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08" name="Google Shape;108;p1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15" name="Shape 115"/>
        <p:cNvGrpSpPr/>
        <p:nvPr/>
      </p:nvGrpSpPr>
      <p:grpSpPr>
        <a:xfrm>
          <a:off x="0" y="0"/>
          <a:ext cx="0" cy="0"/>
          <a:chOff x="0" y="0"/>
          <a:chExt cx="0" cy="0"/>
        </a:xfrm>
      </p:grpSpPr>
      <p:pic>
        <p:nvPicPr>
          <p:cNvPr id="116" name="Google Shape;116;p21"/>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17" name="Google Shape;117;p21"/>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18" name="Google Shape;118;p21"/>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19" name="Google Shape;119;p2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26" name="Shape 126"/>
        <p:cNvGrpSpPr/>
        <p:nvPr/>
      </p:nvGrpSpPr>
      <p:grpSpPr>
        <a:xfrm>
          <a:off x="0" y="0"/>
          <a:ext cx="0" cy="0"/>
          <a:chOff x="0" y="0"/>
          <a:chExt cx="0" cy="0"/>
        </a:xfrm>
      </p:grpSpPr>
      <p:pic>
        <p:nvPicPr>
          <p:cNvPr id="127" name="Google Shape;127;p23"/>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28" name="Google Shape;128;p23"/>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29" name="Google Shape;129;p23"/>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30" name="Google Shape;130;p2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7" name="Shape 137"/>
        <p:cNvGrpSpPr/>
        <p:nvPr/>
      </p:nvGrpSpPr>
      <p:grpSpPr>
        <a:xfrm>
          <a:off x="0" y="0"/>
          <a:ext cx="0" cy="0"/>
          <a:chOff x="0" y="0"/>
          <a:chExt cx="0" cy="0"/>
        </a:xfrm>
      </p:grpSpPr>
      <p:pic>
        <p:nvPicPr>
          <p:cNvPr id="138" name="Google Shape;138;p25"/>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39" name="Google Shape;139;p25"/>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40" name="Google Shape;140;p25"/>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41" name="Google Shape;141;p2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8" name="Shape 148"/>
        <p:cNvGrpSpPr/>
        <p:nvPr/>
      </p:nvGrpSpPr>
      <p:grpSpPr>
        <a:xfrm>
          <a:off x="0" y="0"/>
          <a:ext cx="0" cy="0"/>
          <a:chOff x="0" y="0"/>
          <a:chExt cx="0" cy="0"/>
        </a:xfrm>
      </p:grpSpPr>
      <p:pic>
        <p:nvPicPr>
          <p:cNvPr id="149" name="Google Shape;149;p27"/>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50" name="Google Shape;150;p27"/>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51" name="Google Shape;151;p27"/>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52" name="Google Shape;152;p2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9" name="Shape 159"/>
        <p:cNvGrpSpPr/>
        <p:nvPr/>
      </p:nvGrpSpPr>
      <p:grpSpPr>
        <a:xfrm>
          <a:off x="0" y="0"/>
          <a:ext cx="0" cy="0"/>
          <a:chOff x="0" y="0"/>
          <a:chExt cx="0" cy="0"/>
        </a:xfrm>
      </p:grpSpPr>
      <p:pic>
        <p:nvPicPr>
          <p:cNvPr id="160" name="Google Shape;160;p29"/>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61" name="Google Shape;161;p29"/>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62" name="Google Shape;162;p29"/>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63" name="Google Shape;163;p2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1" name="Shape 171"/>
        <p:cNvGrpSpPr/>
        <p:nvPr/>
      </p:nvGrpSpPr>
      <p:grpSpPr>
        <a:xfrm>
          <a:off x="0" y="0"/>
          <a:ext cx="0" cy="0"/>
          <a:chOff x="0" y="0"/>
          <a:chExt cx="0" cy="0"/>
        </a:xfrm>
      </p:grpSpPr>
      <p:pic>
        <p:nvPicPr>
          <p:cNvPr id="172" name="Google Shape;172;p31"/>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73" name="Google Shape;173;p31"/>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74" name="Google Shape;174;p31"/>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75" name="Google Shape;175;p3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2"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5" name="Shape 185"/>
        <p:cNvGrpSpPr/>
        <p:nvPr/>
      </p:nvGrpSpPr>
      <p:grpSpPr>
        <a:xfrm>
          <a:off x="0" y="0"/>
          <a:ext cx="0" cy="0"/>
          <a:chOff x="0" y="0"/>
          <a:chExt cx="0" cy="0"/>
        </a:xfrm>
      </p:grpSpPr>
      <p:pic>
        <p:nvPicPr>
          <p:cNvPr id="186" name="Google Shape;186;p33"/>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87" name="Google Shape;187;p33"/>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88" name="Google Shape;188;p33"/>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89" name="Google Shape;189;p3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3"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95" name="Shape 195"/>
        <p:cNvGrpSpPr/>
        <p:nvPr/>
      </p:nvGrpSpPr>
      <p:grpSpPr>
        <a:xfrm>
          <a:off x="0" y="0"/>
          <a:ext cx="0" cy="0"/>
          <a:chOff x="0" y="0"/>
          <a:chExt cx="0" cy="0"/>
        </a:xfrm>
      </p:grpSpPr>
      <p:pic>
        <p:nvPicPr>
          <p:cNvPr id="196" name="Google Shape;196;p35"/>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197" name="Google Shape;197;p35"/>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98" name="Google Shape;198;p35"/>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199" name="Google Shape;199;p3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4"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 name="Shape 18"/>
        <p:cNvGrpSpPr/>
        <p:nvPr/>
      </p:nvGrpSpPr>
      <p:grpSpPr>
        <a:xfrm>
          <a:off x="0" y="0"/>
          <a:ext cx="0" cy="0"/>
          <a:chOff x="0" y="0"/>
          <a:chExt cx="0" cy="0"/>
        </a:xfrm>
      </p:grpSpPr>
      <p:pic>
        <p:nvPicPr>
          <p:cNvPr id="19" name="Google Shape;19;p3"/>
          <p:cNvPicPr preferRelativeResize="0"/>
          <p:nvPr/>
        </p:nvPicPr>
        <p:blipFill rotWithShape="1">
          <a:blip r:embed="rId1">
            <a:alphaModFix/>
          </a:blip>
          <a:srcRect b="0" l="0" r="0" t="0"/>
          <a:stretch/>
        </p:blipFill>
        <p:spPr>
          <a:xfrm>
            <a:off x="0" y="0"/>
            <a:ext cx="9107424" cy="6851142"/>
          </a:xfrm>
          <a:prstGeom prst="rect">
            <a:avLst/>
          </a:prstGeom>
          <a:noFill/>
          <a:ln>
            <a:noFill/>
          </a:ln>
        </p:spPr>
      </p:pic>
    </p:spTree>
  </p:cSld>
  <p:clrMap accent1="accent1" accent2="accent2" accent3="accent3" accent4="accent4" accent5="accent5" accent6="accent6" bg1="lt1" bg2="dk2" tx1="dk1" tx2="lt2" folHlink="folHlink" hlink="hlink"/>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4" name="Shape 204"/>
        <p:cNvGrpSpPr/>
        <p:nvPr/>
      </p:nvGrpSpPr>
      <p:grpSpPr>
        <a:xfrm>
          <a:off x="0" y="0"/>
          <a:ext cx="0" cy="0"/>
          <a:chOff x="0" y="0"/>
          <a:chExt cx="0" cy="0"/>
        </a:xfrm>
      </p:grpSpPr>
      <p:pic>
        <p:nvPicPr>
          <p:cNvPr id="205" name="Google Shape;205;p37"/>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206" name="Google Shape;206;p37"/>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07" name="Google Shape;207;p37"/>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08" name="Google Shape;208;p3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5"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6" name="Shape 216"/>
        <p:cNvGrpSpPr/>
        <p:nvPr/>
      </p:nvGrpSpPr>
      <p:grpSpPr>
        <a:xfrm>
          <a:off x="0" y="0"/>
          <a:ext cx="0" cy="0"/>
          <a:chOff x="0" y="0"/>
          <a:chExt cx="0" cy="0"/>
        </a:xfrm>
      </p:grpSpPr>
      <p:pic>
        <p:nvPicPr>
          <p:cNvPr id="217" name="Google Shape;217;p39"/>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218" name="Google Shape;218;p39"/>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19" name="Google Shape;219;p39"/>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20" name="Google Shape;220;p3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8" name="Shape 228"/>
        <p:cNvGrpSpPr/>
        <p:nvPr/>
      </p:nvGrpSpPr>
      <p:grpSpPr>
        <a:xfrm>
          <a:off x="0" y="0"/>
          <a:ext cx="0" cy="0"/>
          <a:chOff x="0" y="0"/>
          <a:chExt cx="0" cy="0"/>
        </a:xfrm>
      </p:grpSpPr>
      <p:pic>
        <p:nvPicPr>
          <p:cNvPr id="229" name="Google Shape;229;p41"/>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230" name="Google Shape;230;p41"/>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31" name="Google Shape;231;p41"/>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32" name="Google Shape;232;p4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7"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9" name="Shape 239"/>
        <p:cNvGrpSpPr/>
        <p:nvPr/>
      </p:nvGrpSpPr>
      <p:grpSpPr>
        <a:xfrm>
          <a:off x="0" y="0"/>
          <a:ext cx="0" cy="0"/>
          <a:chOff x="0" y="0"/>
          <a:chExt cx="0" cy="0"/>
        </a:xfrm>
      </p:grpSpPr>
      <p:pic>
        <p:nvPicPr>
          <p:cNvPr id="240" name="Google Shape;240;p43"/>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241" name="Google Shape;241;p43"/>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42" name="Google Shape;242;p43"/>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43" name="Google Shape;243;p4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0" name="Shape 250"/>
        <p:cNvGrpSpPr/>
        <p:nvPr/>
      </p:nvGrpSpPr>
      <p:grpSpPr>
        <a:xfrm>
          <a:off x="0" y="0"/>
          <a:ext cx="0" cy="0"/>
          <a:chOff x="0" y="0"/>
          <a:chExt cx="0" cy="0"/>
        </a:xfrm>
      </p:grpSpPr>
      <p:pic>
        <p:nvPicPr>
          <p:cNvPr id="251" name="Google Shape;251;p45"/>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252" name="Google Shape;252;p45"/>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53" name="Google Shape;253;p45"/>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54" name="Google Shape;254;p4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24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 name="Shape 20"/>
        <p:cNvGrpSpPr/>
        <p:nvPr/>
      </p:nvGrpSpPr>
      <p:grpSpPr>
        <a:xfrm>
          <a:off x="0" y="0"/>
          <a:ext cx="0" cy="0"/>
          <a:chOff x="0" y="0"/>
          <a:chExt cx="0" cy="0"/>
        </a:xfrm>
      </p:grpSpPr>
      <p:pic>
        <p:nvPicPr>
          <p:cNvPr id="21" name="Google Shape;21;p4"/>
          <p:cNvPicPr preferRelativeResize="0"/>
          <p:nvPr/>
        </p:nvPicPr>
        <p:blipFill rotWithShape="1">
          <a:blip r:embed="rId1">
            <a:alphaModFix/>
          </a:blip>
          <a:srcRect b="0" l="0" r="0" t="0"/>
          <a:stretch/>
        </p:blipFill>
        <p:spPr>
          <a:xfrm>
            <a:off x="0" y="0"/>
            <a:ext cx="9107424" cy="6851142"/>
          </a:xfrm>
          <a:prstGeom prst="rect">
            <a:avLst/>
          </a:prstGeom>
          <a:noFill/>
          <a:ln>
            <a:noFill/>
          </a:ln>
        </p:spPr>
      </p:pic>
    </p:spTree>
  </p:cSld>
  <p:clrMap accent1="accent1" accent2="accent2" accent3="accent3" accent4="accent4" accent5="accent5" accent6="accent6" bg1="lt1" bg2="dk2" tx1="dk1" tx2="lt2" folHlink="folHlink" hlink="hlink"/>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24" name="Google Shape;24;p5"/>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5" name="Google Shape;25;p5"/>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26" name="Google Shape;26;p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3" name="Shape 33"/>
        <p:cNvGrpSpPr/>
        <p:nvPr/>
      </p:nvGrpSpPr>
      <p:grpSpPr>
        <a:xfrm>
          <a:off x="0" y="0"/>
          <a:ext cx="0" cy="0"/>
          <a:chOff x="0" y="0"/>
          <a:chExt cx="0" cy="0"/>
        </a:xfrm>
      </p:grpSpPr>
      <p:pic>
        <p:nvPicPr>
          <p:cNvPr id="34" name="Google Shape;34;p7"/>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35" name="Google Shape;35;p7"/>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36" name="Google Shape;36;p7"/>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37" name="Google Shape;37;p7"/>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4" name="Shape 44"/>
        <p:cNvGrpSpPr/>
        <p:nvPr/>
      </p:nvGrpSpPr>
      <p:grpSpPr>
        <a:xfrm>
          <a:off x="0" y="0"/>
          <a:ext cx="0" cy="0"/>
          <a:chOff x="0" y="0"/>
          <a:chExt cx="0" cy="0"/>
        </a:xfrm>
      </p:grpSpPr>
      <p:pic>
        <p:nvPicPr>
          <p:cNvPr id="45" name="Google Shape;45;p9"/>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46" name="Google Shape;46;p9"/>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47" name="Google Shape;47;p9"/>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48" name="Google Shape;48;p9"/>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6" name="Shape 56"/>
        <p:cNvGrpSpPr/>
        <p:nvPr/>
      </p:nvGrpSpPr>
      <p:grpSpPr>
        <a:xfrm>
          <a:off x="0" y="0"/>
          <a:ext cx="0" cy="0"/>
          <a:chOff x="0" y="0"/>
          <a:chExt cx="0" cy="0"/>
        </a:xfrm>
      </p:grpSpPr>
      <p:pic>
        <p:nvPicPr>
          <p:cNvPr id="57" name="Google Shape;57;p11"/>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58" name="Google Shape;58;p11"/>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59" name="Google Shape;59;p11"/>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60" name="Google Shape;60;p11"/>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2"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0" name="Shape 70"/>
        <p:cNvGrpSpPr/>
        <p:nvPr/>
      </p:nvGrpSpPr>
      <p:grpSpPr>
        <a:xfrm>
          <a:off x="0" y="0"/>
          <a:ext cx="0" cy="0"/>
          <a:chOff x="0" y="0"/>
          <a:chExt cx="0" cy="0"/>
        </a:xfrm>
      </p:grpSpPr>
      <p:pic>
        <p:nvPicPr>
          <p:cNvPr id="71" name="Google Shape;71;p13"/>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72" name="Google Shape;72;p13"/>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73" name="Google Shape;73;p13"/>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74" name="Google Shape;74;p13"/>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3"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0" name="Shape 80"/>
        <p:cNvGrpSpPr/>
        <p:nvPr/>
      </p:nvGrpSpPr>
      <p:grpSpPr>
        <a:xfrm>
          <a:off x="0" y="0"/>
          <a:ext cx="0" cy="0"/>
          <a:chOff x="0" y="0"/>
          <a:chExt cx="0" cy="0"/>
        </a:xfrm>
      </p:grpSpPr>
      <p:pic>
        <p:nvPicPr>
          <p:cNvPr id="81" name="Google Shape;81;p15"/>
          <p:cNvPicPr preferRelativeResize="0"/>
          <p:nvPr/>
        </p:nvPicPr>
        <p:blipFill rotWithShape="1">
          <a:blip r:embed="rId1">
            <a:alphaModFix/>
          </a:blip>
          <a:srcRect b="0" l="0" r="0" t="0"/>
          <a:stretch/>
        </p:blipFill>
        <p:spPr>
          <a:xfrm>
            <a:off x="0" y="0"/>
            <a:ext cx="9107424" cy="6851142"/>
          </a:xfrm>
          <a:prstGeom prst="rect">
            <a:avLst/>
          </a:prstGeom>
          <a:noFill/>
          <a:ln>
            <a:noFill/>
          </a:ln>
        </p:spPr>
      </p:pic>
      <p:sp>
        <p:nvSpPr>
          <p:cNvPr id="82" name="Google Shape;82;p15"/>
          <p:cNvSpPr txBox="1"/>
          <p:nvPr>
            <p:ph idx="10" type="dt"/>
          </p:nvPr>
        </p:nvSpPr>
        <p:spPr>
          <a:xfrm>
            <a:off x="457200" y="6356350"/>
            <a:ext cx="2133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83" name="Google Shape;83;p15"/>
          <p:cNvSpPr txBox="1"/>
          <p:nvPr>
            <p:ph idx="11" type="ftr"/>
          </p:nvPr>
        </p:nvSpPr>
        <p:spPr>
          <a:xfrm>
            <a:off x="3124200" y="6356350"/>
            <a:ext cx="2895600" cy="365125"/>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2400" u="none">
                <a:solidFill>
                  <a:schemeClr val="dk1"/>
                </a:solidFill>
                <a:latin typeface="Times"/>
                <a:ea typeface="Times"/>
                <a:cs typeface="Times"/>
                <a:sym typeface="Times"/>
              </a:defRPr>
            </a:lvl1pPr>
            <a:lvl2pPr indent="0" lvl="1" marL="4572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2pPr>
            <a:lvl3pPr indent="0" lvl="2" marL="914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3pPr>
            <a:lvl4pPr indent="0" lvl="3" marL="13716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4pPr>
            <a:lvl5pPr indent="0" lvl="4" marL="1828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5pPr>
            <a:lvl6pPr indent="0" lvl="5" marL="2286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6pPr>
            <a:lvl7pPr indent="0" lvl="6" marL="32004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7pPr>
            <a:lvl8pPr indent="0" lvl="7" marL="45720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8pPr>
            <a:lvl9pPr indent="0" lvl="8" marL="6400800" marR="0" rtl="0" algn="l">
              <a:lnSpc>
                <a:spcPct val="100000"/>
              </a:lnSpc>
              <a:spcBef>
                <a:spcPts val="0"/>
              </a:spcBef>
              <a:spcAft>
                <a:spcPts val="0"/>
              </a:spcAft>
              <a:buSzPts val="1400"/>
              <a:buNone/>
              <a:defRPr b="0" i="0" sz="2400" u="none" cap="none" strike="noStrike">
                <a:solidFill>
                  <a:schemeClr val="dk1"/>
                </a:solidFill>
                <a:latin typeface="Times"/>
                <a:ea typeface="Times"/>
                <a:cs typeface="Times"/>
                <a:sym typeface="Times"/>
              </a:defRPr>
            </a:lvl9pPr>
          </a:lstStyle>
          <a:p/>
        </p:txBody>
      </p:sp>
      <p:sp>
        <p:nvSpPr>
          <p:cNvPr id="84" name="Google Shape;84;p15"/>
          <p:cNvSpPr txBox="1"/>
          <p:nvPr>
            <p:ph idx="12" type="sldNum"/>
          </p:nvPr>
        </p:nvSpPr>
        <p:spPr>
          <a:xfrm>
            <a:off x="6553200" y="6356350"/>
            <a:ext cx="21336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1pPr>
            <a:lvl2pPr indent="0" lvl="1"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2pPr>
            <a:lvl3pPr indent="0" lvl="2"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3pPr>
            <a:lvl4pPr indent="0" lvl="3"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4pPr>
            <a:lvl5pPr indent="0" lvl="4"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5pPr>
            <a:lvl6pPr indent="0" lvl="5"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6pPr>
            <a:lvl7pPr indent="0" lvl="6"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7pPr>
            <a:lvl8pPr indent="0" lvl="7"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8pPr>
            <a:lvl9pPr indent="0" lvl="8" marL="0" marR="0" rtl="0" algn="l">
              <a:lnSpc>
                <a:spcPct val="100000"/>
              </a:lnSpc>
              <a:spcBef>
                <a:spcPts val="0"/>
              </a:spcBef>
              <a:spcAft>
                <a:spcPts val="0"/>
              </a:spcAft>
              <a:buClr>
                <a:schemeClr val="dk1"/>
              </a:buClr>
              <a:buFont typeface="Times"/>
              <a:buNone/>
              <a:defRPr b="0" i="0" sz="1800" u="none">
                <a:solidFill>
                  <a:schemeClr val="dk1"/>
                </a:solidFill>
                <a:latin typeface="Times"/>
                <a:ea typeface="Times"/>
                <a:cs typeface="Times"/>
                <a:sym typeface="Times"/>
              </a:defRPr>
            </a:lvl9pPr>
          </a:lstStyle>
          <a:p>
            <a:pPr indent="0" lvl="0" marL="0" rtl="0" algn="l">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4"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0.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29.jpg"/><Relationship Id="rId9" Type="http://schemas.openxmlformats.org/officeDocument/2006/relationships/image" Target="../media/image49.jpg"/><Relationship Id="rId5" Type="http://schemas.openxmlformats.org/officeDocument/2006/relationships/image" Target="../media/image33.jpg"/><Relationship Id="rId6"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3.jp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1.jp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7.jpg"/><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6.jpg"/><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6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4.jpg"/><Relationship Id="rId4" Type="http://schemas.openxmlformats.org/officeDocument/2006/relationships/image" Target="../media/image69.png"/><Relationship Id="rId5"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3.png"/><Relationship Id="rId11" Type="http://schemas.openxmlformats.org/officeDocument/2006/relationships/image" Target="../media/image18.jpg"/><Relationship Id="rId10" Type="http://schemas.openxmlformats.org/officeDocument/2006/relationships/image" Target="../media/image7.jpg"/><Relationship Id="rId9" Type="http://schemas.openxmlformats.org/officeDocument/2006/relationships/image" Target="../media/image5.jpg"/><Relationship Id="rId5" Type="http://schemas.openxmlformats.org/officeDocument/2006/relationships/image" Target="../media/image4.png"/><Relationship Id="rId6" Type="http://schemas.openxmlformats.org/officeDocument/2006/relationships/image" Target="../media/image17.png"/><Relationship Id="rId7" Type="http://schemas.openxmlformats.org/officeDocument/2006/relationships/image" Target="../media/image12.jpg"/><Relationship Id="rId8"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7"/>
          <p:cNvSpPr txBox="1"/>
          <p:nvPr/>
        </p:nvSpPr>
        <p:spPr>
          <a:xfrm>
            <a:off x="1066800" y="349250"/>
            <a:ext cx="8077200" cy="554037"/>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3000" u="none" cap="none" strike="noStrike">
                <a:solidFill>
                  <a:srgbClr val="FFFFFF"/>
                </a:solidFill>
                <a:latin typeface="Helvetica Neue"/>
                <a:ea typeface="Helvetica Neue"/>
                <a:cs typeface="Helvetica Neue"/>
                <a:sym typeface="Helvetica Neue"/>
              </a:rPr>
              <a:t>What Will It Take To Live on Mars? </a:t>
            </a:r>
            <a:endParaRPr/>
          </a:p>
        </p:txBody>
      </p:sp>
      <p:sp>
        <p:nvSpPr>
          <p:cNvPr id="266" name="Google Shape;266;p47"/>
          <p:cNvSpPr txBox="1"/>
          <p:nvPr/>
        </p:nvSpPr>
        <p:spPr>
          <a:xfrm>
            <a:off x="1066800" y="5486400"/>
            <a:ext cx="8077200" cy="954087"/>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2800" u="none" cap="none" strike="noStrike">
                <a:solidFill>
                  <a:srgbClr val="FFFFFF"/>
                </a:solidFill>
                <a:latin typeface="Helvetica Neue"/>
                <a:ea typeface="Helvetica Neue"/>
                <a:cs typeface="Helvetica Neue"/>
                <a:sym typeface="Helvetica Neue"/>
              </a:rPr>
              <a:t>Understanding Martian Resources </a:t>
            </a:r>
            <a:endParaRPr/>
          </a:p>
          <a:p>
            <a:pPr indent="0" lvl="0" marL="0" marR="0" rtl="0" algn="ctr">
              <a:lnSpc>
                <a:spcPct val="100000"/>
              </a:lnSpc>
              <a:spcBef>
                <a:spcPts val="0"/>
              </a:spcBef>
              <a:spcAft>
                <a:spcPts val="0"/>
              </a:spcAft>
              <a:buClr>
                <a:srgbClr val="FFFFFF"/>
              </a:buClr>
              <a:buFont typeface="Helvetica Neue"/>
              <a:buNone/>
            </a:pPr>
            <a:r>
              <a:rPr b="0" i="0" lang="en-US" sz="2800" u="none" cap="none" strike="noStrike">
                <a:solidFill>
                  <a:srgbClr val="FFFFFF"/>
                </a:solidFill>
                <a:latin typeface="Helvetica Neue"/>
                <a:ea typeface="Helvetica Neue"/>
                <a:cs typeface="Helvetica Neue"/>
                <a:sym typeface="Helvetica Neue"/>
              </a:rPr>
              <a:t>and Environmental Constraints</a:t>
            </a:r>
            <a:endParaRPr/>
          </a:p>
        </p:txBody>
      </p:sp>
      <p:pic>
        <p:nvPicPr>
          <p:cNvPr id="267" name="Google Shape;267;p47"/>
          <p:cNvPicPr preferRelativeResize="0"/>
          <p:nvPr/>
        </p:nvPicPr>
        <p:blipFill rotWithShape="1">
          <a:blip r:embed="rId3">
            <a:alphaModFix/>
          </a:blip>
          <a:srcRect b="0" l="0" r="0" t="0"/>
          <a:stretch/>
        </p:blipFill>
        <p:spPr>
          <a:xfrm>
            <a:off x="981075" y="1295400"/>
            <a:ext cx="7151507" cy="40424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pic>
        <p:nvPicPr>
          <p:cNvPr descr="spinpost.gif" id="354" name="Google Shape;354;p56"/>
          <p:cNvPicPr preferRelativeResize="0"/>
          <p:nvPr/>
        </p:nvPicPr>
        <p:blipFill rotWithShape="1">
          <a:blip r:embed="rId3">
            <a:alphaModFix/>
          </a:blip>
          <a:srcRect b="1993" l="1225" r="595" t="7962"/>
          <a:stretch/>
        </p:blipFill>
        <p:spPr>
          <a:xfrm>
            <a:off x="304800" y="1524000"/>
            <a:ext cx="8503261" cy="4952835"/>
          </a:xfrm>
          <a:prstGeom prst="rect">
            <a:avLst/>
          </a:prstGeom>
          <a:noFill/>
          <a:ln>
            <a:noFill/>
          </a:ln>
        </p:spPr>
      </p:pic>
      <p:sp>
        <p:nvSpPr>
          <p:cNvPr id="355" name="Google Shape;355;p56"/>
          <p:cNvSpPr txBox="1"/>
          <p:nvPr/>
        </p:nvSpPr>
        <p:spPr>
          <a:xfrm>
            <a:off x="228600" y="381000"/>
            <a:ext cx="90678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Many men and women have chosen science and technology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careers to design solutions for a better life on Earth.</a:t>
            </a:r>
            <a:endParaRPr/>
          </a:p>
        </p:txBody>
      </p:sp>
      <p:sp>
        <p:nvSpPr>
          <p:cNvPr id="356" name="Google Shape;356;p56"/>
          <p:cNvSpPr txBox="1"/>
          <p:nvPr/>
        </p:nvSpPr>
        <p:spPr>
          <a:xfrm>
            <a:off x="228600" y="6477000"/>
            <a:ext cx="8686800" cy="3079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1" i="0" lang="en-US" sz="1400" u="none">
                <a:solidFill>
                  <a:srgbClr val="A6A6A6"/>
                </a:solidFill>
                <a:latin typeface="Helvetica Neue"/>
                <a:ea typeface="Helvetica Neue"/>
                <a:cs typeface="Helvetica Neue"/>
                <a:sym typeface="Helvetica Neue"/>
              </a:rPr>
              <a:t>Sample of NASA Technologies Used in Society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57"/>
          <p:cNvSpPr txBox="1"/>
          <p:nvPr/>
        </p:nvSpPr>
        <p:spPr>
          <a:xfrm>
            <a:off x="1066800" y="228600"/>
            <a:ext cx="8077200" cy="1016000"/>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In designing community solutions on Earth, we have to </a:t>
            </a:r>
            <a:endParaRPr/>
          </a:p>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balance natural and human-made resources with </a:t>
            </a:r>
            <a:endParaRPr/>
          </a:p>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environmental and other constraints.</a:t>
            </a:r>
            <a:endParaRPr/>
          </a:p>
        </p:txBody>
      </p:sp>
      <p:pic>
        <p:nvPicPr>
          <p:cNvPr id="362" name="Google Shape;362;p57"/>
          <p:cNvPicPr preferRelativeResize="0"/>
          <p:nvPr/>
        </p:nvPicPr>
        <p:blipFill rotWithShape="1">
          <a:blip r:embed="rId3">
            <a:alphaModFix/>
          </a:blip>
          <a:srcRect b="0" l="0" r="0" t="0"/>
          <a:stretch/>
        </p:blipFill>
        <p:spPr>
          <a:xfrm>
            <a:off x="442912" y="1981200"/>
            <a:ext cx="5631417" cy="4419600"/>
          </a:xfrm>
          <a:prstGeom prst="rect">
            <a:avLst/>
          </a:prstGeom>
          <a:noFill/>
          <a:ln>
            <a:noFill/>
          </a:ln>
        </p:spPr>
      </p:pic>
      <p:pic>
        <p:nvPicPr>
          <p:cNvPr id="363" name="Google Shape;363;p57"/>
          <p:cNvPicPr preferRelativeResize="0"/>
          <p:nvPr/>
        </p:nvPicPr>
        <p:blipFill rotWithShape="1">
          <a:blip r:embed="rId4">
            <a:alphaModFix/>
          </a:blip>
          <a:srcRect b="0" l="0" r="0" t="0"/>
          <a:stretch/>
        </p:blipFill>
        <p:spPr>
          <a:xfrm>
            <a:off x="6434137" y="1600200"/>
            <a:ext cx="2246692" cy="486265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58"/>
          <p:cNvSpPr txBox="1"/>
          <p:nvPr/>
        </p:nvSpPr>
        <p:spPr>
          <a:xfrm>
            <a:off x="1066800" y="304800"/>
            <a:ext cx="8051800" cy="147796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To design a community on Mars, you need to</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understand how it is different from Earth</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so that you can balance resources and constraints</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for your community’s survival there.</a:t>
            </a:r>
            <a:endParaRPr/>
          </a:p>
          <a:p>
            <a:pPr indent="0" lvl="0" marL="0" marR="0" rtl="0" algn="l">
              <a:lnSpc>
                <a:spcPct val="100000"/>
              </a:lnSpc>
              <a:spcBef>
                <a:spcPts val="0"/>
              </a:spcBef>
              <a:spcAft>
                <a:spcPts val="0"/>
              </a:spcAft>
              <a:buNone/>
            </a:pPr>
            <a:r>
              <a:t/>
            </a:r>
            <a:endParaRPr b="0" i="0" sz="1800" u="none">
              <a:solidFill>
                <a:srgbClr val="FFFFFF"/>
              </a:solidFill>
              <a:latin typeface="Helvetica Neue"/>
              <a:ea typeface="Helvetica Neue"/>
              <a:cs typeface="Helvetica Neue"/>
              <a:sym typeface="Helvetica Neue"/>
            </a:endParaRPr>
          </a:p>
        </p:txBody>
      </p:sp>
      <p:pic>
        <p:nvPicPr>
          <p:cNvPr id="369" name="Google Shape;369;p58"/>
          <p:cNvPicPr preferRelativeResize="0"/>
          <p:nvPr/>
        </p:nvPicPr>
        <p:blipFill rotWithShape="1">
          <a:blip r:embed="rId3">
            <a:alphaModFix/>
          </a:blip>
          <a:srcRect b="3812" l="0" r="1773" t="0"/>
          <a:stretch/>
        </p:blipFill>
        <p:spPr>
          <a:xfrm>
            <a:off x="0" y="1828800"/>
            <a:ext cx="9144000" cy="50280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59"/>
          <p:cNvSpPr txBox="1"/>
          <p:nvPr/>
        </p:nvSpPr>
        <p:spPr>
          <a:xfrm>
            <a:off x="1066800" y="381000"/>
            <a:ext cx="80010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sun is an example of a natural resource</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that provides power and energy for life systems.</a:t>
            </a:r>
            <a:endParaRPr/>
          </a:p>
        </p:txBody>
      </p:sp>
      <p:pic>
        <p:nvPicPr>
          <p:cNvPr descr="superprom.jpg" id="375" name="Google Shape;375;p59"/>
          <p:cNvPicPr preferRelativeResize="0"/>
          <p:nvPr/>
        </p:nvPicPr>
        <p:blipFill rotWithShape="1">
          <a:blip r:embed="rId3">
            <a:alphaModFix/>
          </a:blip>
          <a:srcRect b="34863" l="0" r="0" t="4001"/>
          <a:stretch/>
        </p:blipFill>
        <p:spPr>
          <a:xfrm>
            <a:off x="33337" y="1463675"/>
            <a:ext cx="9087886" cy="53031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pic>
        <p:nvPicPr>
          <p:cNvPr id="380" name="Google Shape;380;p60"/>
          <p:cNvPicPr preferRelativeResize="0"/>
          <p:nvPr/>
        </p:nvPicPr>
        <p:blipFill rotWithShape="1">
          <a:blip r:embed="rId3">
            <a:alphaModFix/>
          </a:blip>
          <a:srcRect b="18888" l="0" r="0" t="21110"/>
          <a:stretch/>
        </p:blipFill>
        <p:spPr>
          <a:xfrm>
            <a:off x="0" y="1600200"/>
            <a:ext cx="9107424" cy="4110685"/>
          </a:xfrm>
          <a:prstGeom prst="rect">
            <a:avLst/>
          </a:prstGeom>
          <a:noFill/>
          <a:ln>
            <a:noFill/>
          </a:ln>
        </p:spPr>
      </p:pic>
      <p:sp>
        <p:nvSpPr>
          <p:cNvPr id="381" name="Google Shape;381;p60"/>
          <p:cNvSpPr txBox="1"/>
          <p:nvPr/>
        </p:nvSpPr>
        <p:spPr>
          <a:xfrm>
            <a:off x="76200" y="5638800"/>
            <a:ext cx="8991600" cy="7080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0" i="0" lang="en-US" sz="2000" u="none">
                <a:solidFill>
                  <a:schemeClr val="lt1"/>
                </a:solidFill>
                <a:latin typeface="Helvetica Neue"/>
                <a:ea typeface="Helvetica Neue"/>
                <a:cs typeface="Helvetica Neue"/>
                <a:sym typeface="Helvetica Neue"/>
              </a:rPr>
              <a:t>Since Mars is farther away from the sun,</a:t>
            </a:r>
            <a:endParaRPr/>
          </a:p>
          <a:p>
            <a:pPr indent="0" lvl="0" marL="0" marR="0" rtl="0" algn="ctr">
              <a:lnSpc>
                <a:spcPct val="100000"/>
              </a:lnSpc>
              <a:spcBef>
                <a:spcPts val="0"/>
              </a:spcBef>
              <a:spcAft>
                <a:spcPts val="0"/>
              </a:spcAft>
              <a:buClr>
                <a:schemeClr val="lt1"/>
              </a:buClr>
              <a:buFont typeface="Helvetica Neue"/>
              <a:buNone/>
            </a:pPr>
            <a:r>
              <a:rPr b="0" i="0" lang="en-US" sz="2000" u="none">
                <a:solidFill>
                  <a:schemeClr val="lt1"/>
                </a:solidFill>
                <a:latin typeface="Helvetica Neue"/>
                <a:ea typeface="Helvetica Neue"/>
                <a:cs typeface="Helvetica Neue"/>
                <a:sym typeface="Helvetica Neue"/>
              </a:rPr>
              <a:t>it receives less light than the Earth.</a:t>
            </a:r>
            <a:endParaRPr/>
          </a:p>
        </p:txBody>
      </p:sp>
      <p:sp>
        <p:nvSpPr>
          <p:cNvPr id="382" name="Google Shape;382;p60"/>
          <p:cNvSpPr txBox="1"/>
          <p:nvPr/>
        </p:nvSpPr>
        <p:spPr>
          <a:xfrm>
            <a:off x="1066800" y="228600"/>
            <a:ext cx="7696200" cy="1016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0" i="0" lang="en-US" sz="2000" u="none">
                <a:solidFill>
                  <a:schemeClr val="lt1"/>
                </a:solidFill>
                <a:latin typeface="Helvetica Neue"/>
                <a:ea typeface="Helvetica Neue"/>
                <a:cs typeface="Helvetica Neue"/>
                <a:sym typeface="Helvetica Neue"/>
              </a:rPr>
              <a:t>Because of the work of scientists and engineers from all </a:t>
            </a:r>
            <a:endParaRPr/>
          </a:p>
          <a:p>
            <a:pPr indent="0" lvl="0" marL="0" marR="0" rtl="0" algn="ctr">
              <a:lnSpc>
                <a:spcPct val="100000"/>
              </a:lnSpc>
              <a:spcBef>
                <a:spcPts val="0"/>
              </a:spcBef>
              <a:spcAft>
                <a:spcPts val="0"/>
              </a:spcAft>
              <a:buClr>
                <a:schemeClr val="lt1"/>
              </a:buClr>
              <a:buFont typeface="Helvetica Neue"/>
              <a:buNone/>
            </a:pPr>
            <a:r>
              <a:rPr b="0" i="0" lang="en-US" sz="2000" u="none">
                <a:solidFill>
                  <a:schemeClr val="lt1"/>
                </a:solidFill>
                <a:latin typeface="Helvetica Neue"/>
                <a:ea typeface="Helvetica Neue"/>
                <a:cs typeface="Helvetica Neue"/>
                <a:sym typeface="Helvetica Neue"/>
              </a:rPr>
              <a:t>over the world, we know Mars is Earth’s neighbor and </a:t>
            </a:r>
            <a:endParaRPr/>
          </a:p>
          <a:p>
            <a:pPr indent="0" lvl="0" marL="0" marR="0" rtl="0" algn="ctr">
              <a:lnSpc>
                <a:spcPct val="100000"/>
              </a:lnSpc>
              <a:spcBef>
                <a:spcPts val="0"/>
              </a:spcBef>
              <a:spcAft>
                <a:spcPts val="0"/>
              </a:spcAft>
              <a:buClr>
                <a:schemeClr val="lt1"/>
              </a:buClr>
              <a:buFont typeface="Helvetica Neue"/>
              <a:buNone/>
            </a:pPr>
            <a:r>
              <a:rPr b="0" i="0" lang="en-US" sz="2000" u="none">
                <a:solidFill>
                  <a:schemeClr val="lt1"/>
                </a:solidFill>
                <a:latin typeface="Helvetica Neue"/>
                <a:ea typeface="Helvetica Neue"/>
                <a:cs typeface="Helvetica Neue"/>
                <a:sym typeface="Helvetica Neue"/>
              </a:rPr>
              <a:t>the 4</a:t>
            </a:r>
            <a:r>
              <a:rPr b="0" baseline="30000" i="0" lang="en-US" sz="2000" u="none">
                <a:solidFill>
                  <a:schemeClr val="lt1"/>
                </a:solidFill>
                <a:latin typeface="Helvetica Neue"/>
                <a:ea typeface="Helvetica Neue"/>
                <a:cs typeface="Helvetica Neue"/>
                <a:sym typeface="Helvetica Neue"/>
              </a:rPr>
              <a:t>th</a:t>
            </a:r>
            <a:r>
              <a:rPr b="0" i="0" lang="en-US" sz="2000" u="none">
                <a:solidFill>
                  <a:schemeClr val="lt1"/>
                </a:solidFill>
                <a:latin typeface="Helvetica Neue"/>
                <a:ea typeface="Helvetica Neue"/>
                <a:cs typeface="Helvetica Neue"/>
                <a:sym typeface="Helvetica Neue"/>
              </a:rPr>
              <a:t> planet from the sun.</a:t>
            </a:r>
            <a:endParaRPr/>
          </a:p>
        </p:txBody>
      </p:sp>
      <p:cxnSp>
        <p:nvCxnSpPr>
          <p:cNvPr id="383" name="Google Shape;383;p60"/>
          <p:cNvCxnSpPr/>
          <p:nvPr/>
        </p:nvCxnSpPr>
        <p:spPr>
          <a:xfrm flipH="1">
            <a:off x="2286000" y="1447800"/>
            <a:ext cx="2286000" cy="2133600"/>
          </a:xfrm>
          <a:prstGeom prst="straightConnector1">
            <a:avLst/>
          </a:prstGeom>
          <a:noFill/>
          <a:ln cap="flat" cmpd="sng" w="57150">
            <a:solidFill>
              <a:schemeClr val="lt1"/>
            </a:solidFill>
            <a:prstDash val="solid"/>
            <a:miter lim="800000"/>
            <a:headEnd len="sm" w="sm" type="none"/>
            <a:tailEnd len="med" w="med" type="triangle"/>
          </a:ln>
        </p:spPr>
      </p:cxnSp>
      <p:sp>
        <p:nvSpPr>
          <p:cNvPr id="384" name="Google Shape;384;p60"/>
          <p:cNvSpPr txBox="1"/>
          <p:nvPr/>
        </p:nvSpPr>
        <p:spPr>
          <a:xfrm>
            <a:off x="7162800" y="5181600"/>
            <a:ext cx="1616075" cy="2746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BBD8E"/>
              </a:buClr>
              <a:buFont typeface="Helvetica Neue"/>
              <a:buNone/>
            </a:pPr>
            <a:r>
              <a:rPr b="1" i="0" lang="en-US" sz="1200" u="none">
                <a:solidFill>
                  <a:srgbClr val="FBBD8E"/>
                </a:solidFill>
                <a:latin typeface="Helvetica Neue"/>
                <a:ea typeface="Helvetica Neue"/>
                <a:cs typeface="Helvetica Neue"/>
                <a:sym typeface="Helvetica Neue"/>
              </a:rPr>
              <a:t>Not to scale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61"/>
          <p:cNvSpPr txBox="1"/>
          <p:nvPr/>
        </p:nvSpPr>
        <p:spPr>
          <a:xfrm>
            <a:off x="381000" y="2362200"/>
            <a:ext cx="533400" cy="22098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pic>
        <p:nvPicPr>
          <p:cNvPr id="390" name="Google Shape;390;p61"/>
          <p:cNvPicPr preferRelativeResize="0"/>
          <p:nvPr/>
        </p:nvPicPr>
        <p:blipFill rotWithShape="1">
          <a:blip r:embed="rId3">
            <a:alphaModFix/>
          </a:blip>
          <a:srcRect b="0" l="0" r="0" t="0"/>
          <a:stretch/>
        </p:blipFill>
        <p:spPr>
          <a:xfrm>
            <a:off x="685800" y="2374900"/>
            <a:ext cx="2206264" cy="2206264"/>
          </a:xfrm>
          <a:prstGeom prst="rect">
            <a:avLst/>
          </a:prstGeom>
          <a:noFill/>
          <a:ln>
            <a:noFill/>
          </a:ln>
        </p:spPr>
      </p:pic>
      <p:sp>
        <p:nvSpPr>
          <p:cNvPr id="391" name="Google Shape;391;p61"/>
          <p:cNvSpPr txBox="1"/>
          <p:nvPr/>
        </p:nvSpPr>
        <p:spPr>
          <a:xfrm>
            <a:off x="3429000" y="2057400"/>
            <a:ext cx="1616075" cy="2746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1" i="0" lang="en-US" sz="1200" u="none">
                <a:solidFill>
                  <a:srgbClr val="FFFFFF"/>
                </a:solidFill>
                <a:latin typeface="Helvetica Neue"/>
                <a:ea typeface="Helvetica Neue"/>
                <a:cs typeface="Helvetica Neue"/>
                <a:sym typeface="Helvetica Neue"/>
              </a:rPr>
              <a:t>Not to scale</a:t>
            </a:r>
            <a:endParaRPr/>
          </a:p>
        </p:txBody>
      </p:sp>
      <p:cxnSp>
        <p:nvCxnSpPr>
          <p:cNvPr id="392" name="Google Shape;392;p61"/>
          <p:cNvCxnSpPr/>
          <p:nvPr/>
        </p:nvCxnSpPr>
        <p:spPr>
          <a:xfrm flipH="1" rot="10800000">
            <a:off x="1981200" y="2463800"/>
            <a:ext cx="6134100" cy="965200"/>
          </a:xfrm>
          <a:prstGeom prst="straightConnector1">
            <a:avLst/>
          </a:prstGeom>
          <a:noFill/>
          <a:ln cap="flat" cmpd="sng" w="38100">
            <a:solidFill>
              <a:srgbClr val="FF0000"/>
            </a:solidFill>
            <a:prstDash val="solid"/>
            <a:miter lim="800000"/>
            <a:headEnd len="sm" w="sm" type="none"/>
            <a:tailEnd len="med" w="med" type="triangle"/>
          </a:ln>
        </p:spPr>
      </p:cxnSp>
      <p:cxnSp>
        <p:nvCxnSpPr>
          <p:cNvPr id="393" name="Google Shape;393;p61"/>
          <p:cNvCxnSpPr/>
          <p:nvPr/>
        </p:nvCxnSpPr>
        <p:spPr>
          <a:xfrm flipH="1" rot="10800000">
            <a:off x="2057400" y="3352800"/>
            <a:ext cx="5867400" cy="76200"/>
          </a:xfrm>
          <a:prstGeom prst="straightConnector1">
            <a:avLst/>
          </a:prstGeom>
          <a:noFill/>
          <a:ln cap="flat" cmpd="sng" w="38100">
            <a:solidFill>
              <a:srgbClr val="FF0000"/>
            </a:solidFill>
            <a:prstDash val="solid"/>
            <a:miter lim="800000"/>
            <a:headEnd len="sm" w="sm" type="none"/>
            <a:tailEnd len="med" w="med" type="triangle"/>
          </a:ln>
        </p:spPr>
      </p:cxnSp>
      <p:cxnSp>
        <p:nvCxnSpPr>
          <p:cNvPr id="394" name="Google Shape;394;p61"/>
          <p:cNvCxnSpPr/>
          <p:nvPr/>
        </p:nvCxnSpPr>
        <p:spPr>
          <a:xfrm>
            <a:off x="2070100" y="3416300"/>
            <a:ext cx="6096000" cy="457200"/>
          </a:xfrm>
          <a:prstGeom prst="straightConnector1">
            <a:avLst/>
          </a:prstGeom>
          <a:noFill/>
          <a:ln cap="flat" cmpd="sng" w="38100">
            <a:solidFill>
              <a:srgbClr val="FF0000"/>
            </a:solidFill>
            <a:prstDash val="solid"/>
            <a:miter lim="800000"/>
            <a:headEnd len="sm" w="sm" type="none"/>
            <a:tailEnd len="med" w="med" type="triangle"/>
          </a:ln>
        </p:spPr>
      </p:cxnSp>
      <p:cxnSp>
        <p:nvCxnSpPr>
          <p:cNvPr id="395" name="Google Shape;395;p61"/>
          <p:cNvCxnSpPr/>
          <p:nvPr/>
        </p:nvCxnSpPr>
        <p:spPr>
          <a:xfrm>
            <a:off x="1981200" y="3429000"/>
            <a:ext cx="5410200" cy="914400"/>
          </a:xfrm>
          <a:prstGeom prst="straightConnector1">
            <a:avLst/>
          </a:prstGeom>
          <a:noFill/>
          <a:ln cap="flat" cmpd="sng" w="38100">
            <a:solidFill>
              <a:srgbClr val="FF0000"/>
            </a:solidFill>
            <a:prstDash val="solid"/>
            <a:miter lim="800000"/>
            <a:headEnd len="sm" w="sm" type="none"/>
            <a:tailEnd len="med" w="med" type="triangle"/>
          </a:ln>
        </p:spPr>
      </p:cxnSp>
      <p:sp>
        <p:nvSpPr>
          <p:cNvPr id="396" name="Google Shape;396;p61"/>
          <p:cNvSpPr/>
          <p:nvPr/>
        </p:nvSpPr>
        <p:spPr>
          <a:xfrm>
            <a:off x="4422775" y="2959100"/>
            <a:ext cx="469900" cy="890587"/>
          </a:xfrm>
          <a:custGeom>
            <a:rect b="b" l="l" r="r" t="t"/>
            <a:pathLst>
              <a:path extrusionOk="0" h="120000" w="120000">
                <a:moveTo>
                  <a:pt x="4054" y="30802"/>
                </a:moveTo>
                <a:cubicBezTo>
                  <a:pt x="8108" y="37647"/>
                  <a:pt x="10540" y="42994"/>
                  <a:pt x="12162" y="50481"/>
                </a:cubicBezTo>
                <a:cubicBezTo>
                  <a:pt x="9324" y="54759"/>
                  <a:pt x="12972" y="64171"/>
                  <a:pt x="13783" y="67593"/>
                </a:cubicBezTo>
                <a:cubicBezTo>
                  <a:pt x="11756" y="84919"/>
                  <a:pt x="11756" y="90053"/>
                  <a:pt x="8918" y="103529"/>
                </a:cubicBezTo>
                <a:cubicBezTo>
                  <a:pt x="6891" y="110588"/>
                  <a:pt x="7297" y="108877"/>
                  <a:pt x="4054" y="116363"/>
                </a:cubicBezTo>
                <a:cubicBezTo>
                  <a:pt x="3243" y="117433"/>
                  <a:pt x="0" y="120000"/>
                  <a:pt x="2432" y="119786"/>
                </a:cubicBezTo>
                <a:cubicBezTo>
                  <a:pt x="20675" y="116363"/>
                  <a:pt x="37297" y="111443"/>
                  <a:pt x="55945" y="108663"/>
                </a:cubicBezTo>
                <a:cubicBezTo>
                  <a:pt x="65270" y="107165"/>
                  <a:pt x="68108" y="106524"/>
                  <a:pt x="77027" y="103529"/>
                </a:cubicBezTo>
                <a:cubicBezTo>
                  <a:pt x="78648" y="102887"/>
                  <a:pt x="81891" y="101818"/>
                  <a:pt x="81891" y="101818"/>
                </a:cubicBezTo>
                <a:cubicBezTo>
                  <a:pt x="87162" y="97326"/>
                  <a:pt x="83108" y="99679"/>
                  <a:pt x="94864" y="95828"/>
                </a:cubicBezTo>
                <a:cubicBezTo>
                  <a:pt x="96486" y="95187"/>
                  <a:pt x="99729" y="94117"/>
                  <a:pt x="99729" y="94117"/>
                </a:cubicBezTo>
                <a:cubicBezTo>
                  <a:pt x="102972" y="91550"/>
                  <a:pt x="107432" y="89197"/>
                  <a:pt x="109459" y="86417"/>
                </a:cubicBezTo>
                <a:cubicBezTo>
                  <a:pt x="110270" y="84705"/>
                  <a:pt x="111486" y="82994"/>
                  <a:pt x="112702" y="81283"/>
                </a:cubicBezTo>
                <a:cubicBezTo>
                  <a:pt x="113108" y="80427"/>
                  <a:pt x="114324" y="78716"/>
                  <a:pt x="114324" y="78716"/>
                </a:cubicBezTo>
                <a:cubicBezTo>
                  <a:pt x="115540" y="73155"/>
                  <a:pt x="117972" y="68663"/>
                  <a:pt x="115945" y="63315"/>
                </a:cubicBezTo>
                <a:cubicBezTo>
                  <a:pt x="120000" y="54331"/>
                  <a:pt x="115540" y="44064"/>
                  <a:pt x="114324" y="35080"/>
                </a:cubicBezTo>
                <a:cubicBezTo>
                  <a:pt x="113513" y="27807"/>
                  <a:pt x="113513" y="20748"/>
                  <a:pt x="112702" y="13689"/>
                </a:cubicBezTo>
                <a:cubicBezTo>
                  <a:pt x="112297" y="12620"/>
                  <a:pt x="111486" y="11978"/>
                  <a:pt x="111081" y="11122"/>
                </a:cubicBezTo>
                <a:cubicBezTo>
                  <a:pt x="105810" y="1925"/>
                  <a:pt x="113918" y="14759"/>
                  <a:pt x="106216" y="2566"/>
                </a:cubicBezTo>
                <a:cubicBezTo>
                  <a:pt x="105405" y="1711"/>
                  <a:pt x="104594" y="0"/>
                  <a:pt x="104594" y="0"/>
                </a:cubicBezTo>
                <a:cubicBezTo>
                  <a:pt x="99729" y="2352"/>
                  <a:pt x="96891" y="4705"/>
                  <a:pt x="91621" y="6844"/>
                </a:cubicBezTo>
                <a:cubicBezTo>
                  <a:pt x="87162" y="10053"/>
                  <a:pt x="86351" y="11978"/>
                  <a:pt x="80270" y="13689"/>
                </a:cubicBezTo>
                <a:cubicBezTo>
                  <a:pt x="77027" y="14331"/>
                  <a:pt x="70540" y="15401"/>
                  <a:pt x="70540" y="15401"/>
                </a:cubicBezTo>
                <a:cubicBezTo>
                  <a:pt x="66081" y="17540"/>
                  <a:pt x="61216" y="19037"/>
                  <a:pt x="55945" y="20534"/>
                </a:cubicBezTo>
                <a:cubicBezTo>
                  <a:pt x="52702" y="21176"/>
                  <a:pt x="46216" y="22245"/>
                  <a:pt x="46216" y="22245"/>
                </a:cubicBezTo>
                <a:cubicBezTo>
                  <a:pt x="35675" y="27593"/>
                  <a:pt x="18648" y="30802"/>
                  <a:pt x="4054" y="30802"/>
                </a:cubicBezTo>
                <a:close/>
              </a:path>
            </a:pathLst>
          </a:custGeom>
          <a:solidFill>
            <a:srgbClr val="FFFF00"/>
          </a:solidFill>
          <a:ln cap="flat" cmpd="sng" w="2857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descr="20%" id="397" name="Google Shape;397;p61"/>
          <p:cNvSpPr/>
          <p:nvPr/>
        </p:nvSpPr>
        <p:spPr>
          <a:xfrm>
            <a:off x="6324600" y="2667000"/>
            <a:ext cx="769937" cy="1543050"/>
          </a:xfrm>
          <a:custGeom>
            <a:rect b="b" l="l" r="r" t="t"/>
            <a:pathLst>
              <a:path extrusionOk="0" h="120000" w="120000">
                <a:moveTo>
                  <a:pt x="989" y="28148"/>
                </a:moveTo>
                <a:cubicBezTo>
                  <a:pt x="10886" y="35679"/>
                  <a:pt x="8412" y="46666"/>
                  <a:pt x="12865" y="55308"/>
                </a:cubicBezTo>
                <a:cubicBezTo>
                  <a:pt x="14350" y="67283"/>
                  <a:pt x="15587" y="79506"/>
                  <a:pt x="9896" y="91358"/>
                </a:cubicBezTo>
                <a:cubicBezTo>
                  <a:pt x="8164" y="100617"/>
                  <a:pt x="4453" y="109012"/>
                  <a:pt x="0" y="118024"/>
                </a:cubicBezTo>
                <a:cubicBezTo>
                  <a:pt x="5938" y="120000"/>
                  <a:pt x="12618" y="117037"/>
                  <a:pt x="18804" y="116049"/>
                </a:cubicBezTo>
                <a:cubicBezTo>
                  <a:pt x="21773" y="115432"/>
                  <a:pt x="25237" y="115432"/>
                  <a:pt x="28701" y="115061"/>
                </a:cubicBezTo>
                <a:cubicBezTo>
                  <a:pt x="36123" y="113827"/>
                  <a:pt x="42309" y="111604"/>
                  <a:pt x="49484" y="110123"/>
                </a:cubicBezTo>
                <a:cubicBezTo>
                  <a:pt x="59876" y="107654"/>
                  <a:pt x="51463" y="110370"/>
                  <a:pt x="58391" y="108148"/>
                </a:cubicBezTo>
                <a:cubicBezTo>
                  <a:pt x="61855" y="105432"/>
                  <a:pt x="67051" y="105802"/>
                  <a:pt x="72247" y="104197"/>
                </a:cubicBezTo>
                <a:cubicBezTo>
                  <a:pt x="77443" y="102345"/>
                  <a:pt x="81896" y="100370"/>
                  <a:pt x="87092" y="98765"/>
                </a:cubicBezTo>
                <a:cubicBezTo>
                  <a:pt x="89814" y="96666"/>
                  <a:pt x="93773" y="95679"/>
                  <a:pt x="97979" y="94320"/>
                </a:cubicBezTo>
                <a:cubicBezTo>
                  <a:pt x="99958" y="93580"/>
                  <a:pt x="103917" y="92345"/>
                  <a:pt x="103917" y="92345"/>
                </a:cubicBezTo>
                <a:cubicBezTo>
                  <a:pt x="118020" y="81604"/>
                  <a:pt x="116041" y="63456"/>
                  <a:pt x="118762" y="51358"/>
                </a:cubicBezTo>
                <a:cubicBezTo>
                  <a:pt x="119010" y="47160"/>
                  <a:pt x="120000" y="43086"/>
                  <a:pt x="119752" y="39012"/>
                </a:cubicBezTo>
                <a:cubicBezTo>
                  <a:pt x="119505" y="37901"/>
                  <a:pt x="117773" y="36049"/>
                  <a:pt x="117773" y="36049"/>
                </a:cubicBezTo>
                <a:cubicBezTo>
                  <a:pt x="115051" y="26049"/>
                  <a:pt x="118020" y="38765"/>
                  <a:pt x="115793" y="18765"/>
                </a:cubicBezTo>
                <a:cubicBezTo>
                  <a:pt x="115298" y="16296"/>
                  <a:pt x="112824" y="11851"/>
                  <a:pt x="112824" y="11851"/>
                </a:cubicBezTo>
                <a:cubicBezTo>
                  <a:pt x="111340" y="5679"/>
                  <a:pt x="112329" y="8765"/>
                  <a:pt x="109855" y="2469"/>
                </a:cubicBezTo>
                <a:cubicBezTo>
                  <a:pt x="109360" y="1604"/>
                  <a:pt x="108865" y="0"/>
                  <a:pt x="108865" y="0"/>
                </a:cubicBezTo>
                <a:cubicBezTo>
                  <a:pt x="106391" y="1604"/>
                  <a:pt x="104164" y="2716"/>
                  <a:pt x="100948" y="3950"/>
                </a:cubicBezTo>
                <a:cubicBezTo>
                  <a:pt x="92288" y="10246"/>
                  <a:pt x="79670" y="11728"/>
                  <a:pt x="67298" y="15308"/>
                </a:cubicBezTo>
                <a:cubicBezTo>
                  <a:pt x="64082" y="16172"/>
                  <a:pt x="61608" y="17654"/>
                  <a:pt x="58391" y="18271"/>
                </a:cubicBezTo>
                <a:cubicBezTo>
                  <a:pt x="46762" y="20123"/>
                  <a:pt x="36618" y="23209"/>
                  <a:pt x="25731" y="25679"/>
                </a:cubicBezTo>
                <a:cubicBezTo>
                  <a:pt x="20288" y="26790"/>
                  <a:pt x="14350" y="27037"/>
                  <a:pt x="8907" y="27654"/>
                </a:cubicBezTo>
                <a:cubicBezTo>
                  <a:pt x="7670" y="27654"/>
                  <a:pt x="989" y="29012"/>
                  <a:pt x="989" y="28148"/>
                </a:cubicBezTo>
                <a:close/>
              </a:path>
            </a:pathLst>
          </a:custGeom>
          <a:solidFill>
            <a:srgbClr val="FFFFFF"/>
          </a:solid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cxnSp>
        <p:nvCxnSpPr>
          <p:cNvPr id="398" name="Google Shape;398;p61"/>
          <p:cNvCxnSpPr/>
          <p:nvPr/>
        </p:nvCxnSpPr>
        <p:spPr>
          <a:xfrm flipH="1" rot="10800000">
            <a:off x="1981200" y="2895600"/>
            <a:ext cx="5334000" cy="533400"/>
          </a:xfrm>
          <a:prstGeom prst="straightConnector1">
            <a:avLst/>
          </a:prstGeom>
          <a:noFill/>
          <a:ln cap="flat" cmpd="sng" w="38100">
            <a:solidFill>
              <a:srgbClr val="FF0000"/>
            </a:solidFill>
            <a:prstDash val="solid"/>
            <a:miter lim="800000"/>
            <a:headEnd len="sm" w="sm" type="none"/>
            <a:tailEnd len="med" w="med" type="triangle"/>
          </a:ln>
        </p:spPr>
      </p:cxnSp>
      <p:cxnSp>
        <p:nvCxnSpPr>
          <p:cNvPr id="399" name="Google Shape;399;p61"/>
          <p:cNvCxnSpPr/>
          <p:nvPr/>
        </p:nvCxnSpPr>
        <p:spPr>
          <a:xfrm>
            <a:off x="4730750" y="3397250"/>
            <a:ext cx="152400" cy="0"/>
          </a:xfrm>
          <a:prstGeom prst="straightConnector1">
            <a:avLst/>
          </a:prstGeom>
          <a:noFill/>
          <a:ln cap="flat" cmpd="sng" w="38100">
            <a:solidFill>
              <a:srgbClr val="FF0000"/>
            </a:solidFill>
            <a:prstDash val="solid"/>
            <a:miter lim="800000"/>
            <a:headEnd len="sm" w="sm" type="none"/>
            <a:tailEnd len="sm" w="sm" type="none"/>
          </a:ln>
        </p:spPr>
      </p:cxnSp>
      <p:cxnSp>
        <p:nvCxnSpPr>
          <p:cNvPr id="400" name="Google Shape;400;p61"/>
          <p:cNvCxnSpPr/>
          <p:nvPr/>
        </p:nvCxnSpPr>
        <p:spPr>
          <a:xfrm>
            <a:off x="6788150" y="3359150"/>
            <a:ext cx="304800" cy="0"/>
          </a:xfrm>
          <a:prstGeom prst="straightConnector1">
            <a:avLst/>
          </a:prstGeom>
          <a:noFill/>
          <a:ln cap="flat" cmpd="sng" w="38100">
            <a:solidFill>
              <a:srgbClr val="FF0000"/>
            </a:solidFill>
            <a:prstDash val="solid"/>
            <a:miter lim="800000"/>
            <a:headEnd len="sm" w="sm" type="none"/>
            <a:tailEnd len="sm" w="sm" type="none"/>
          </a:ln>
        </p:spPr>
      </p:cxnSp>
      <p:sp>
        <p:nvSpPr>
          <p:cNvPr id="401" name="Google Shape;401;p61"/>
          <p:cNvSpPr txBox="1"/>
          <p:nvPr/>
        </p:nvSpPr>
        <p:spPr>
          <a:xfrm>
            <a:off x="304800" y="1676400"/>
            <a:ext cx="188912" cy="2308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1" i="0" lang="en-US" sz="1800" u="none">
                <a:solidFill>
                  <a:srgbClr val="FFFFFF"/>
                </a:solidFill>
                <a:latin typeface="Helvetica Neue"/>
                <a:ea typeface="Helvetica Neue"/>
                <a:cs typeface="Helvetica Neue"/>
                <a:sym typeface="Helvetica Neue"/>
              </a:rPr>
              <a:t>THE</a:t>
            </a:r>
            <a:endParaRPr/>
          </a:p>
          <a:p>
            <a:pPr indent="0" lvl="0" marL="0" marR="0" rtl="0" algn="ctr">
              <a:lnSpc>
                <a:spcPct val="100000"/>
              </a:lnSpc>
              <a:spcBef>
                <a:spcPts val="0"/>
              </a:spcBef>
              <a:spcAft>
                <a:spcPts val="0"/>
              </a:spcAft>
              <a:buClr>
                <a:schemeClr val="dk1"/>
              </a:buClr>
              <a:buFont typeface="Times"/>
              <a:buNone/>
            </a:pPr>
            <a:r>
              <a:t/>
            </a:r>
            <a:endParaRPr b="1" i="0" sz="1800" u="non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Font typeface="Helvetica Neue"/>
              <a:buNone/>
            </a:pPr>
            <a:r>
              <a:rPr b="1" i="0" lang="en-US" sz="1800" u="none">
                <a:solidFill>
                  <a:srgbClr val="FFFFFF"/>
                </a:solidFill>
                <a:latin typeface="Helvetica Neue"/>
                <a:ea typeface="Helvetica Neue"/>
                <a:cs typeface="Helvetica Neue"/>
                <a:sym typeface="Helvetica Neue"/>
              </a:rPr>
              <a:t>SUN</a:t>
            </a:r>
            <a:endParaRPr/>
          </a:p>
        </p:txBody>
      </p:sp>
      <p:sp>
        <p:nvSpPr>
          <p:cNvPr id="402" name="Google Shape;402;p61"/>
          <p:cNvSpPr txBox="1"/>
          <p:nvPr/>
        </p:nvSpPr>
        <p:spPr>
          <a:xfrm>
            <a:off x="1066800" y="228600"/>
            <a:ext cx="76962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Compared to Earth, Mars is about 1.5 times</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farther away from the sun.</a:t>
            </a:r>
            <a:endParaRPr/>
          </a:p>
        </p:txBody>
      </p:sp>
      <p:sp>
        <p:nvSpPr>
          <p:cNvPr id="403" name="Google Shape;403;p61"/>
          <p:cNvSpPr txBox="1"/>
          <p:nvPr/>
        </p:nvSpPr>
        <p:spPr>
          <a:xfrm>
            <a:off x="609600" y="5486400"/>
            <a:ext cx="81534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If you are about twice as far away from the sun,</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you only have about ¼ the solar energy.</a:t>
            </a:r>
            <a:endParaRPr/>
          </a:p>
        </p:txBody>
      </p:sp>
      <p:sp>
        <p:nvSpPr>
          <p:cNvPr id="404" name="Google Shape;404;p61"/>
          <p:cNvSpPr/>
          <p:nvPr/>
        </p:nvSpPr>
        <p:spPr>
          <a:xfrm>
            <a:off x="4419600" y="3962400"/>
            <a:ext cx="304800" cy="304800"/>
          </a:xfrm>
          <a:prstGeom prst="ellipse">
            <a:avLst/>
          </a:prstGeom>
          <a:solidFill>
            <a:schemeClr val="accen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405" name="Google Shape;405;p61"/>
          <p:cNvSpPr/>
          <p:nvPr/>
        </p:nvSpPr>
        <p:spPr>
          <a:xfrm>
            <a:off x="6324600" y="4343400"/>
            <a:ext cx="304800" cy="304800"/>
          </a:xfrm>
          <a:prstGeom prst="ellipse">
            <a:avLst/>
          </a:prstGeom>
          <a:solidFill>
            <a:srgbClr val="FBB789"/>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406" name="Google Shape;406;p61"/>
          <p:cNvSpPr txBox="1"/>
          <p:nvPr/>
        </p:nvSpPr>
        <p:spPr>
          <a:xfrm>
            <a:off x="3733800" y="4267200"/>
            <a:ext cx="1905000"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1" i="0" lang="en-US" sz="1200" u="none">
                <a:solidFill>
                  <a:srgbClr val="FFFFFF"/>
                </a:solidFill>
                <a:latin typeface="Helvetica Neue"/>
                <a:ea typeface="Helvetica Neue"/>
                <a:cs typeface="Helvetica Neue"/>
                <a:sym typeface="Helvetica Neue"/>
              </a:rPr>
              <a:t>Earth:  Sunlight</a:t>
            </a:r>
            <a:endParaRPr/>
          </a:p>
        </p:txBody>
      </p:sp>
      <p:sp>
        <p:nvSpPr>
          <p:cNvPr id="407" name="Google Shape;407;p61"/>
          <p:cNvSpPr txBox="1"/>
          <p:nvPr/>
        </p:nvSpPr>
        <p:spPr>
          <a:xfrm>
            <a:off x="5562600" y="4648200"/>
            <a:ext cx="2057400" cy="276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1" i="0" lang="en-US" sz="1200" u="none">
                <a:solidFill>
                  <a:srgbClr val="FFFFFF"/>
                </a:solidFill>
                <a:latin typeface="Helvetica Neue"/>
                <a:ea typeface="Helvetica Neue"/>
                <a:cs typeface="Helvetica Neue"/>
                <a:sym typeface="Helvetica Neue"/>
              </a:rPr>
              <a:t>Mars: Reduced Sunlight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62"/>
          <p:cNvSpPr txBox="1"/>
          <p:nvPr/>
        </p:nvSpPr>
        <p:spPr>
          <a:xfrm>
            <a:off x="647700" y="1195387"/>
            <a:ext cx="7696200" cy="4672012"/>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413" name="Google Shape;413;p62"/>
          <p:cNvSpPr txBox="1"/>
          <p:nvPr/>
        </p:nvSpPr>
        <p:spPr>
          <a:xfrm>
            <a:off x="3092450" y="1387475"/>
            <a:ext cx="4724400" cy="830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50021"/>
              </a:buClr>
              <a:buFont typeface="Helvetica Neue"/>
              <a:buNone/>
            </a:pPr>
            <a:r>
              <a:rPr b="1" i="0" lang="en-US" sz="2400" u="none">
                <a:solidFill>
                  <a:srgbClr val="A50021"/>
                </a:solidFill>
                <a:latin typeface="Helvetica Neue"/>
                <a:ea typeface="Helvetica Neue"/>
                <a:cs typeface="Helvetica Neue"/>
                <a:sym typeface="Helvetica Neue"/>
              </a:rPr>
              <a:t>Compared to Earth, the sun’s intensity at other planets is: </a:t>
            </a:r>
            <a:endParaRPr/>
          </a:p>
        </p:txBody>
      </p:sp>
      <p:sp>
        <p:nvSpPr>
          <p:cNvPr id="414" name="Google Shape;414;p62"/>
          <p:cNvSpPr txBox="1"/>
          <p:nvPr/>
        </p:nvSpPr>
        <p:spPr>
          <a:xfrm>
            <a:off x="8959850" y="3886200"/>
            <a:ext cx="184150" cy="461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grpSp>
        <p:nvGrpSpPr>
          <p:cNvPr id="415" name="Google Shape;415;p62"/>
          <p:cNvGrpSpPr/>
          <p:nvPr/>
        </p:nvGrpSpPr>
        <p:grpSpPr>
          <a:xfrm>
            <a:off x="1238250" y="1387475"/>
            <a:ext cx="1778000" cy="762000"/>
            <a:chOff x="2184400" y="1295400"/>
            <a:chExt cx="1778000" cy="762000"/>
          </a:xfrm>
        </p:grpSpPr>
        <p:sp>
          <p:nvSpPr>
            <p:cNvPr id="416" name="Google Shape;416;p62"/>
            <p:cNvSpPr/>
            <p:nvPr/>
          </p:nvSpPr>
          <p:spPr>
            <a:xfrm>
              <a:off x="3200400" y="1295400"/>
              <a:ext cx="762000" cy="762000"/>
            </a:xfrm>
            <a:prstGeom prst="sun">
              <a:avLst>
                <a:gd fmla="val 25000" name="adj"/>
              </a:avLst>
            </a:prstGeom>
            <a:solidFill>
              <a:srgbClr val="F9FF1D"/>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417" name="Google Shape;417;p62"/>
            <p:cNvSpPr txBox="1"/>
            <p:nvPr/>
          </p:nvSpPr>
          <p:spPr>
            <a:xfrm>
              <a:off x="2184400" y="1333500"/>
              <a:ext cx="1073150" cy="4619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Earth:</a:t>
              </a:r>
              <a:endParaRPr/>
            </a:p>
          </p:txBody>
        </p:sp>
        <p:sp>
          <p:nvSpPr>
            <p:cNvPr id="418" name="Google Shape;418;p62"/>
            <p:cNvSpPr txBox="1"/>
            <p:nvPr/>
          </p:nvSpPr>
          <p:spPr>
            <a:xfrm>
              <a:off x="2308225" y="1636712"/>
              <a:ext cx="841375"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1" i="0" lang="en-US" sz="2000" u="none">
                  <a:solidFill>
                    <a:schemeClr val="dk1"/>
                  </a:solidFill>
                  <a:latin typeface="Helvetica Neue"/>
                  <a:ea typeface="Helvetica Neue"/>
                  <a:cs typeface="Helvetica Neue"/>
                  <a:sym typeface="Helvetica Neue"/>
                </a:rPr>
                <a:t>100%</a:t>
              </a:r>
              <a:endParaRPr/>
            </a:p>
          </p:txBody>
        </p:sp>
      </p:grpSp>
      <p:sp>
        <p:nvSpPr>
          <p:cNvPr id="419" name="Google Shape;419;p62"/>
          <p:cNvSpPr txBox="1"/>
          <p:nvPr/>
        </p:nvSpPr>
        <p:spPr>
          <a:xfrm>
            <a:off x="1360487" y="4953000"/>
            <a:ext cx="1260475" cy="830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Saturn:</a:t>
            </a:r>
            <a:endParaRPr/>
          </a:p>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~1%</a:t>
            </a:r>
            <a:endParaRPr/>
          </a:p>
        </p:txBody>
      </p:sp>
      <p:sp>
        <p:nvSpPr>
          <p:cNvPr id="420" name="Google Shape;420;p62"/>
          <p:cNvSpPr txBox="1"/>
          <p:nvPr/>
        </p:nvSpPr>
        <p:spPr>
          <a:xfrm>
            <a:off x="3016250" y="4953000"/>
            <a:ext cx="1346200" cy="830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Uranus:</a:t>
            </a:r>
            <a:endParaRPr/>
          </a:p>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 0.2%</a:t>
            </a:r>
            <a:endParaRPr/>
          </a:p>
        </p:txBody>
      </p:sp>
      <p:sp>
        <p:nvSpPr>
          <p:cNvPr id="421" name="Google Shape;421;p62"/>
          <p:cNvSpPr txBox="1"/>
          <p:nvPr/>
        </p:nvSpPr>
        <p:spPr>
          <a:xfrm>
            <a:off x="4725987" y="4953000"/>
            <a:ext cx="1517650" cy="830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Neptune:</a:t>
            </a:r>
            <a:endParaRPr/>
          </a:p>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 0.1%</a:t>
            </a:r>
            <a:endParaRPr/>
          </a:p>
        </p:txBody>
      </p:sp>
      <p:sp>
        <p:nvSpPr>
          <p:cNvPr id="422" name="Google Shape;422;p62"/>
          <p:cNvSpPr txBox="1"/>
          <p:nvPr/>
        </p:nvSpPr>
        <p:spPr>
          <a:xfrm>
            <a:off x="6510337" y="4953000"/>
            <a:ext cx="1323975" cy="830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Pluto:</a:t>
            </a:r>
            <a:endParaRPr/>
          </a:p>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 0.06%</a:t>
            </a:r>
            <a:endParaRPr/>
          </a:p>
        </p:txBody>
      </p:sp>
      <p:grpSp>
        <p:nvGrpSpPr>
          <p:cNvPr id="423" name="Google Shape;423;p62"/>
          <p:cNvGrpSpPr/>
          <p:nvPr/>
        </p:nvGrpSpPr>
        <p:grpSpPr>
          <a:xfrm>
            <a:off x="4495800" y="2743200"/>
            <a:ext cx="2914650" cy="1524000"/>
            <a:chOff x="5543550" y="2590800"/>
            <a:chExt cx="2914650" cy="1524000"/>
          </a:xfrm>
        </p:grpSpPr>
        <p:sp>
          <p:nvSpPr>
            <p:cNvPr id="424" name="Google Shape;424;p62"/>
            <p:cNvSpPr txBox="1"/>
            <p:nvPr/>
          </p:nvSpPr>
          <p:spPr>
            <a:xfrm>
              <a:off x="5543550" y="3032125"/>
              <a:ext cx="1312862" cy="830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Jupiter:</a:t>
              </a:r>
              <a:endParaRPr/>
            </a:p>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4%</a:t>
              </a:r>
              <a:endParaRPr/>
            </a:p>
          </p:txBody>
        </p:sp>
        <p:grpSp>
          <p:nvGrpSpPr>
            <p:cNvPr id="425" name="Google Shape;425;p62"/>
            <p:cNvGrpSpPr/>
            <p:nvPr/>
          </p:nvGrpSpPr>
          <p:grpSpPr>
            <a:xfrm>
              <a:off x="6946900" y="2590800"/>
              <a:ext cx="1511300" cy="1524000"/>
              <a:chOff x="6946900" y="2590800"/>
              <a:chExt cx="1511300" cy="1524000"/>
            </a:xfrm>
          </p:grpSpPr>
          <p:sp>
            <p:nvSpPr>
              <p:cNvPr id="426" name="Google Shape;426;p62"/>
              <p:cNvSpPr/>
              <p:nvPr/>
            </p:nvSpPr>
            <p:spPr>
              <a:xfrm>
                <a:off x="6946900" y="2590800"/>
                <a:ext cx="1511300" cy="1524000"/>
              </a:xfrm>
              <a:prstGeom prst="sun">
                <a:avLst>
                  <a:gd fmla="val 25000" name="adj"/>
                </a:avLst>
              </a:prstGeom>
              <a:solidFill>
                <a:srgbClr val="F9FF1D">
                  <a:alpha val="32549"/>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pic>
            <p:nvPicPr>
              <p:cNvPr id="427" name="Google Shape;427;p62"/>
              <p:cNvPicPr preferRelativeResize="0"/>
              <p:nvPr/>
            </p:nvPicPr>
            <p:blipFill rotWithShape="1">
              <a:blip r:embed="rId3">
                <a:alphaModFix/>
              </a:blip>
              <a:srcRect b="0" l="0" r="0" t="0"/>
              <a:stretch/>
            </p:blipFill>
            <p:spPr>
              <a:xfrm>
                <a:off x="7559675" y="3235325"/>
                <a:ext cx="295167" cy="222971"/>
              </a:xfrm>
              <a:prstGeom prst="rect">
                <a:avLst/>
              </a:prstGeom>
              <a:noFill/>
              <a:ln>
                <a:noFill/>
              </a:ln>
            </p:spPr>
          </p:pic>
        </p:grpSp>
      </p:grpSp>
      <p:sp>
        <p:nvSpPr>
          <p:cNvPr id="428" name="Google Shape;428;p62"/>
          <p:cNvSpPr txBox="1"/>
          <p:nvPr/>
        </p:nvSpPr>
        <p:spPr>
          <a:xfrm>
            <a:off x="1385887" y="3184525"/>
            <a:ext cx="1006475" cy="830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Mars:</a:t>
            </a:r>
            <a:endParaRPr/>
          </a:p>
          <a:p>
            <a:pPr indent="0" lvl="0" marL="0" marR="0" rtl="0" algn="ctr">
              <a:lnSpc>
                <a:spcPct val="100000"/>
              </a:lnSpc>
              <a:spcBef>
                <a:spcPts val="0"/>
              </a:spcBef>
              <a:spcAft>
                <a:spcPts val="0"/>
              </a:spcAft>
              <a:buClr>
                <a:schemeClr val="dk1"/>
              </a:buClr>
              <a:buFont typeface="Helvetica Neue"/>
              <a:buNone/>
            </a:pPr>
            <a:r>
              <a:rPr b="1" i="0" lang="en-US" sz="2400" u="none">
                <a:solidFill>
                  <a:schemeClr val="dk1"/>
                </a:solidFill>
                <a:latin typeface="Helvetica Neue"/>
                <a:ea typeface="Helvetica Neue"/>
                <a:cs typeface="Helvetica Neue"/>
                <a:sym typeface="Helvetica Neue"/>
              </a:rPr>
              <a:t>44%</a:t>
            </a:r>
            <a:endParaRPr/>
          </a:p>
        </p:txBody>
      </p:sp>
      <p:sp>
        <p:nvSpPr>
          <p:cNvPr id="429" name="Google Shape;429;p62"/>
          <p:cNvSpPr/>
          <p:nvPr/>
        </p:nvSpPr>
        <p:spPr>
          <a:xfrm>
            <a:off x="2482850" y="2784475"/>
            <a:ext cx="1422400" cy="1441450"/>
          </a:xfrm>
          <a:prstGeom prst="sun">
            <a:avLst>
              <a:gd fmla="val 25000" name="adj"/>
            </a:avLst>
          </a:prstGeom>
          <a:solidFill>
            <a:srgbClr val="F9FF1D">
              <a:alpha val="32549"/>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pic>
        <p:nvPicPr>
          <p:cNvPr id="430" name="Google Shape;430;p62"/>
          <p:cNvPicPr preferRelativeResize="0"/>
          <p:nvPr/>
        </p:nvPicPr>
        <p:blipFill rotWithShape="1">
          <a:blip r:embed="rId4">
            <a:alphaModFix/>
          </a:blip>
          <a:srcRect b="0" l="0" r="0" t="0"/>
          <a:stretch/>
        </p:blipFill>
        <p:spPr>
          <a:xfrm>
            <a:off x="3059112" y="3406775"/>
            <a:ext cx="280781" cy="210514"/>
          </a:xfrm>
          <a:prstGeom prst="rect">
            <a:avLst/>
          </a:prstGeom>
          <a:noFill/>
          <a:ln>
            <a:noFill/>
          </a:ln>
        </p:spPr>
      </p:pic>
      <p:cxnSp>
        <p:nvCxnSpPr>
          <p:cNvPr id="431" name="Google Shape;431;p62"/>
          <p:cNvCxnSpPr/>
          <p:nvPr/>
        </p:nvCxnSpPr>
        <p:spPr>
          <a:xfrm>
            <a:off x="1416050" y="2514600"/>
            <a:ext cx="6172200" cy="0"/>
          </a:xfrm>
          <a:prstGeom prst="straightConnector1">
            <a:avLst/>
          </a:prstGeom>
          <a:noFill/>
          <a:ln cap="flat" cmpd="sng" w="9525">
            <a:solidFill>
              <a:schemeClr val="dk1"/>
            </a:solidFill>
            <a:prstDash val="solid"/>
            <a:miter lim="800000"/>
            <a:headEnd len="sm" w="sm" type="none"/>
            <a:tailEnd len="sm" w="sm" type="none"/>
          </a:ln>
        </p:spPr>
      </p:cxnSp>
      <p:cxnSp>
        <p:nvCxnSpPr>
          <p:cNvPr id="432" name="Google Shape;432;p62"/>
          <p:cNvCxnSpPr/>
          <p:nvPr/>
        </p:nvCxnSpPr>
        <p:spPr>
          <a:xfrm>
            <a:off x="1416050" y="4572000"/>
            <a:ext cx="6172200" cy="0"/>
          </a:xfrm>
          <a:prstGeom prst="straightConnector1">
            <a:avLst/>
          </a:prstGeom>
          <a:noFill/>
          <a:ln cap="flat" cmpd="sng" w="9525">
            <a:solidFill>
              <a:schemeClr val="dk1"/>
            </a:solidFill>
            <a:prstDash val="solid"/>
            <a:miter lim="800000"/>
            <a:headEnd len="sm" w="sm" type="none"/>
            <a:tailEnd len="sm" w="sm" type="none"/>
          </a:ln>
        </p:spPr>
      </p:cxnSp>
      <p:sp>
        <p:nvSpPr>
          <p:cNvPr id="433" name="Google Shape;433;p62"/>
          <p:cNvSpPr txBox="1"/>
          <p:nvPr/>
        </p:nvSpPr>
        <p:spPr>
          <a:xfrm>
            <a:off x="990600" y="228600"/>
            <a:ext cx="77724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While solar energy is lower for Mars, the sun can still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be used as a natural resource for power.</a:t>
            </a:r>
            <a:endParaRPr/>
          </a:p>
        </p:txBody>
      </p:sp>
      <p:sp>
        <p:nvSpPr>
          <p:cNvPr id="434" name="Google Shape;434;p62"/>
          <p:cNvSpPr txBox="1"/>
          <p:nvPr/>
        </p:nvSpPr>
        <p:spPr>
          <a:xfrm>
            <a:off x="0" y="5983287"/>
            <a:ext cx="91440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You may wish to consider other sources to ensure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you have enough energy for your community.</a:t>
            </a:r>
            <a:endParaRPr/>
          </a:p>
        </p:txBody>
      </p:sp>
      <p:sp>
        <p:nvSpPr>
          <p:cNvPr id="435" name="Google Shape;435;p62"/>
          <p:cNvSpPr txBox="1"/>
          <p:nvPr/>
        </p:nvSpPr>
        <p:spPr>
          <a:xfrm>
            <a:off x="0" y="4614862"/>
            <a:ext cx="9144000" cy="3381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Helvetica Neue"/>
              <a:buNone/>
            </a:pPr>
            <a:r>
              <a:rPr b="0" i="0" lang="en-US" sz="1600" u="none">
                <a:solidFill>
                  <a:schemeClr val="dk1"/>
                </a:solidFill>
                <a:latin typeface="Helvetica Neue"/>
                <a:ea typeface="Helvetica Neue"/>
                <a:cs typeface="Helvetica Neue"/>
                <a:sym typeface="Helvetica Neue"/>
              </a:rPr>
              <a:t>Not enough solar power: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pic>
        <p:nvPicPr>
          <p:cNvPr id="440" name="Google Shape;440;p63"/>
          <p:cNvPicPr preferRelativeResize="0"/>
          <p:nvPr/>
        </p:nvPicPr>
        <p:blipFill rotWithShape="1">
          <a:blip r:embed="rId3">
            <a:alphaModFix/>
          </a:blip>
          <a:srcRect b="0" l="0" r="0" t="0"/>
          <a:stretch/>
        </p:blipFill>
        <p:spPr>
          <a:xfrm>
            <a:off x="381000" y="1524000"/>
            <a:ext cx="5657088" cy="2852928"/>
          </a:xfrm>
          <a:prstGeom prst="rect">
            <a:avLst/>
          </a:prstGeom>
          <a:noFill/>
          <a:ln>
            <a:noFill/>
          </a:ln>
        </p:spPr>
      </p:pic>
      <p:sp>
        <p:nvSpPr>
          <p:cNvPr id="441" name="Google Shape;441;p63"/>
          <p:cNvSpPr txBox="1"/>
          <p:nvPr/>
        </p:nvSpPr>
        <p:spPr>
          <a:xfrm>
            <a:off x="533400" y="152400"/>
            <a:ext cx="76200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Times"/>
              <a:buNone/>
            </a:pPr>
            <a:r>
              <a:rPr b="1" i="0" lang="en-US" sz="3200" u="none">
                <a:solidFill>
                  <a:schemeClr val="dk1"/>
                </a:solidFill>
                <a:latin typeface="Times"/>
                <a:ea typeface="Times"/>
                <a:cs typeface="Times"/>
                <a:sym typeface="Times"/>
              </a:rPr>
              <a:t>Hematite </a:t>
            </a:r>
            <a:r>
              <a:rPr b="1" i="0" lang="en-US" sz="2400" u="none">
                <a:solidFill>
                  <a:schemeClr val="dk1"/>
                </a:solidFill>
                <a:latin typeface="Times"/>
                <a:ea typeface="Times"/>
                <a:cs typeface="Times"/>
                <a:sym typeface="Times"/>
              </a:rPr>
              <a:t>(aqueous mineral)</a:t>
            </a:r>
            <a:r>
              <a:rPr b="1" i="0" lang="en-US" sz="3200" u="none">
                <a:solidFill>
                  <a:schemeClr val="dk1"/>
                </a:solidFill>
                <a:latin typeface="Times"/>
                <a:ea typeface="Times"/>
                <a:cs typeface="Times"/>
                <a:sym typeface="Times"/>
              </a:rPr>
              <a:t> on Mars</a:t>
            </a:r>
            <a:endParaRPr/>
          </a:p>
        </p:txBody>
      </p:sp>
      <p:cxnSp>
        <p:nvCxnSpPr>
          <p:cNvPr id="442" name="Google Shape;442;p63"/>
          <p:cNvCxnSpPr/>
          <p:nvPr/>
        </p:nvCxnSpPr>
        <p:spPr>
          <a:xfrm flipH="1" rot="10800000">
            <a:off x="1981200" y="3048000"/>
            <a:ext cx="1066800" cy="1676400"/>
          </a:xfrm>
          <a:prstGeom prst="straightConnector1">
            <a:avLst/>
          </a:prstGeom>
          <a:noFill/>
          <a:ln cap="flat" cmpd="sng" w="57150">
            <a:solidFill>
              <a:schemeClr val="lt1"/>
            </a:solidFill>
            <a:prstDash val="solid"/>
            <a:miter lim="800000"/>
            <a:headEnd len="sm" w="sm" type="none"/>
            <a:tailEnd len="med" w="med" type="triangle"/>
          </a:ln>
        </p:spPr>
      </p:cxnSp>
      <p:pic>
        <p:nvPicPr>
          <p:cNvPr id="443" name="Google Shape;443;p63"/>
          <p:cNvPicPr preferRelativeResize="0"/>
          <p:nvPr/>
        </p:nvPicPr>
        <p:blipFill rotWithShape="1">
          <a:blip r:embed="rId4">
            <a:alphaModFix/>
          </a:blip>
          <a:srcRect b="8748" l="0" r="0" t="0"/>
          <a:stretch/>
        </p:blipFill>
        <p:spPr>
          <a:xfrm>
            <a:off x="3657600" y="2514600"/>
            <a:ext cx="5249388" cy="3188939"/>
          </a:xfrm>
          <a:prstGeom prst="rect">
            <a:avLst/>
          </a:prstGeom>
          <a:noFill/>
          <a:ln>
            <a:noFill/>
          </a:ln>
        </p:spPr>
      </p:pic>
      <p:sp>
        <p:nvSpPr>
          <p:cNvPr id="444" name="Google Shape;444;p63"/>
          <p:cNvSpPr txBox="1"/>
          <p:nvPr/>
        </p:nvSpPr>
        <p:spPr>
          <a:xfrm>
            <a:off x="1143000" y="228600"/>
            <a:ext cx="800100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For your community to survive and thrive,</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you will also need to identify places with natural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resources such as minerals that might be useful to you.</a:t>
            </a:r>
            <a:endParaRPr/>
          </a:p>
        </p:txBody>
      </p:sp>
      <p:cxnSp>
        <p:nvCxnSpPr>
          <p:cNvPr id="445" name="Google Shape;445;p63"/>
          <p:cNvCxnSpPr/>
          <p:nvPr/>
        </p:nvCxnSpPr>
        <p:spPr>
          <a:xfrm flipH="1" rot="10800000">
            <a:off x="1981200" y="4419600"/>
            <a:ext cx="4724400" cy="304800"/>
          </a:xfrm>
          <a:prstGeom prst="straightConnector1">
            <a:avLst/>
          </a:prstGeom>
          <a:noFill/>
          <a:ln cap="flat" cmpd="sng" w="57150">
            <a:solidFill>
              <a:schemeClr val="lt1"/>
            </a:solidFill>
            <a:prstDash val="solid"/>
            <a:miter lim="800000"/>
            <a:headEnd len="sm" w="sm" type="none"/>
            <a:tailEnd len="med" w="med" type="triangle"/>
          </a:ln>
        </p:spPr>
      </p:cxnSp>
      <p:sp>
        <p:nvSpPr>
          <p:cNvPr id="446" name="Google Shape;446;p63"/>
          <p:cNvSpPr txBox="1"/>
          <p:nvPr/>
        </p:nvSpPr>
        <p:spPr>
          <a:xfrm>
            <a:off x="0" y="5867400"/>
            <a:ext cx="91440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Technologies that identify where different minerals are on Mars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(in false color above) will be key to include.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64"/>
          <p:cNvSpPr txBox="1"/>
          <p:nvPr/>
        </p:nvSpPr>
        <p:spPr>
          <a:xfrm>
            <a:off x="990600" y="228600"/>
            <a:ext cx="8153400" cy="747712"/>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Humans depend on Earth’s natural resources for life.  </a:t>
            </a:r>
            <a:endParaRPr/>
          </a:p>
          <a:p>
            <a:pPr indent="0" lvl="0" marL="0" marR="0" rtl="0" algn="ctr">
              <a:lnSpc>
                <a:spcPct val="12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Water is one of the most precious of these resources. </a:t>
            </a:r>
            <a:endParaRPr/>
          </a:p>
        </p:txBody>
      </p:sp>
      <p:pic>
        <p:nvPicPr>
          <p:cNvPr descr="water" id="452" name="Google Shape;452;p64"/>
          <p:cNvPicPr preferRelativeResize="0"/>
          <p:nvPr/>
        </p:nvPicPr>
        <p:blipFill rotWithShape="1">
          <a:blip r:embed="rId3">
            <a:alphaModFix/>
          </a:blip>
          <a:srcRect b="53569" l="0" r="0" t="0"/>
          <a:stretch/>
        </p:blipFill>
        <p:spPr>
          <a:xfrm>
            <a:off x="609600" y="1752600"/>
            <a:ext cx="4396679" cy="3803142"/>
          </a:xfrm>
          <a:prstGeom prst="rect">
            <a:avLst/>
          </a:prstGeom>
          <a:noFill/>
          <a:ln cap="flat" cmpd="sng" w="9525">
            <a:solidFill>
              <a:schemeClr val="dk1"/>
            </a:solidFill>
            <a:prstDash val="solid"/>
            <a:miter lim="800000"/>
            <a:headEnd len="sm" w="sm" type="none"/>
            <a:tailEnd len="sm" w="sm" type="none"/>
          </a:ln>
        </p:spPr>
      </p:pic>
      <p:sp>
        <p:nvSpPr>
          <p:cNvPr id="453" name="Google Shape;453;p64"/>
          <p:cNvSpPr txBox="1"/>
          <p:nvPr/>
        </p:nvSpPr>
        <p:spPr>
          <a:xfrm>
            <a:off x="609600" y="5638800"/>
            <a:ext cx="1371600"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BFBFBF"/>
              </a:buClr>
              <a:buFont typeface="Helvetica Neue"/>
              <a:buNone/>
            </a:pPr>
            <a:r>
              <a:rPr b="1" i="0" lang="en-US" sz="1400" u="none">
                <a:solidFill>
                  <a:srgbClr val="BFBFBF"/>
                </a:solidFill>
                <a:latin typeface="Helvetica Neue"/>
                <a:ea typeface="Helvetica Neue"/>
                <a:cs typeface="Helvetica Neue"/>
                <a:sym typeface="Helvetica Neue"/>
              </a:rPr>
              <a:t>Nanedi Vallis</a:t>
            </a:r>
            <a:endParaRPr/>
          </a:p>
        </p:txBody>
      </p:sp>
      <p:sp>
        <p:nvSpPr>
          <p:cNvPr id="454" name="Google Shape;454;p64"/>
          <p:cNvSpPr txBox="1"/>
          <p:nvPr/>
        </p:nvSpPr>
        <p:spPr>
          <a:xfrm>
            <a:off x="5257800" y="2166937"/>
            <a:ext cx="3429000" cy="28622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Water probably flowed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on Mars long ago,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but no liquid water is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on the surface now.</a:t>
            </a:r>
            <a:endParaRPr/>
          </a:p>
          <a:p>
            <a:pPr indent="0" lvl="0" marL="0" marR="0" rtl="0" algn="ctr">
              <a:lnSpc>
                <a:spcPct val="100000"/>
              </a:lnSpc>
              <a:spcBef>
                <a:spcPts val="0"/>
              </a:spcBef>
              <a:spcAft>
                <a:spcPts val="0"/>
              </a:spcAft>
              <a:buClr>
                <a:schemeClr val="dk1"/>
              </a:buClr>
              <a:buFont typeface="Times"/>
              <a:buNone/>
            </a:pPr>
            <a:r>
              <a:t/>
            </a:r>
            <a:endParaRPr b="0" i="0" sz="1800" u="non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Humans will have to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find a way to get water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to their community on Mars.</a:t>
            </a:r>
            <a:endParaRPr/>
          </a:p>
          <a:p>
            <a:pPr indent="0" lvl="0" marL="0" marR="0" rtl="0" algn="ctr">
              <a:lnSpc>
                <a:spcPct val="100000"/>
              </a:lnSpc>
              <a:spcBef>
                <a:spcPts val="0"/>
              </a:spcBef>
              <a:spcAft>
                <a:spcPts val="0"/>
              </a:spcAft>
              <a:buClr>
                <a:schemeClr val="dk1"/>
              </a:buClr>
              <a:buFont typeface="Times"/>
              <a:buNone/>
            </a:pPr>
            <a:r>
              <a:t/>
            </a:r>
            <a:endParaRPr b="0" i="0" sz="1800" u="none">
              <a:solidFill>
                <a:srgbClr val="FFFFFF"/>
              </a:solidFill>
              <a:latin typeface="Helvetica Neue"/>
              <a:ea typeface="Helvetica Neue"/>
              <a:cs typeface="Helvetica Neue"/>
              <a:sym typeface="Helvetica Neue"/>
            </a:endParaRPr>
          </a:p>
          <a:p>
            <a:pPr indent="0" lvl="0" marL="0" marR="0" rtl="0" algn="l">
              <a:lnSpc>
                <a:spcPct val="100000"/>
              </a:lnSpc>
              <a:spcBef>
                <a:spcPts val="0"/>
              </a:spcBef>
              <a:spcAft>
                <a:spcPts val="0"/>
              </a:spcAft>
              <a:buNone/>
            </a:pPr>
            <a:r>
              <a:t/>
            </a:r>
            <a:endParaRPr b="0" i="0" sz="1800" u="none">
              <a:solidFill>
                <a:srgbClr val="FFFFFF"/>
              </a:solidFill>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65"/>
          <p:cNvSpPr txBox="1"/>
          <p:nvPr/>
        </p:nvSpPr>
        <p:spPr>
          <a:xfrm>
            <a:off x="1066800" y="228600"/>
            <a:ext cx="807720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Scientists used a technology on the Odyssey spacecraft to </a:t>
            </a:r>
            <a:endParaRPr/>
          </a:p>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discover that Mars has water ice in the ice caps</a:t>
            </a:r>
            <a:endParaRPr/>
          </a:p>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and below the surface in other areas.</a:t>
            </a:r>
            <a:endParaRPr/>
          </a:p>
        </p:txBody>
      </p:sp>
      <p:pic>
        <p:nvPicPr>
          <p:cNvPr id="460" name="Google Shape;460;p65"/>
          <p:cNvPicPr preferRelativeResize="0"/>
          <p:nvPr/>
        </p:nvPicPr>
        <p:blipFill rotWithShape="1">
          <a:blip r:embed="rId3">
            <a:alphaModFix/>
          </a:blip>
          <a:srcRect b="0" l="0" r="0" t="5958"/>
          <a:stretch/>
        </p:blipFill>
        <p:spPr>
          <a:xfrm>
            <a:off x="1828800" y="1447800"/>
            <a:ext cx="5590946" cy="3955266"/>
          </a:xfrm>
          <a:prstGeom prst="rect">
            <a:avLst/>
          </a:prstGeom>
          <a:noFill/>
          <a:ln cap="flat" cmpd="sng" w="38100">
            <a:solidFill>
              <a:srgbClr val="1001E0"/>
            </a:solidFill>
            <a:prstDash val="solid"/>
            <a:miter lim="800000"/>
            <a:headEnd len="sm" w="sm" type="none"/>
            <a:tailEnd len="sm" w="sm" type="none"/>
          </a:ln>
        </p:spPr>
      </p:pic>
      <p:sp>
        <p:nvSpPr>
          <p:cNvPr id="461" name="Google Shape;461;p65"/>
          <p:cNvSpPr txBox="1"/>
          <p:nvPr/>
        </p:nvSpPr>
        <p:spPr>
          <a:xfrm>
            <a:off x="0" y="5638800"/>
            <a:ext cx="914400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Your community will need to be near the natural resource water,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but since water ice is below the surface, you will have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to design technologies to access it.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8"/>
          <p:cNvSpPr txBox="1"/>
          <p:nvPr/>
        </p:nvSpPr>
        <p:spPr>
          <a:xfrm>
            <a:off x="0" y="1295400"/>
            <a:ext cx="9144000" cy="4495800"/>
          </a:xfrm>
          <a:prstGeom prst="rect">
            <a:avLst/>
          </a:prstGeom>
          <a:solidFill>
            <a:schemeClr val="dk1"/>
          </a:solidFill>
          <a:ln>
            <a:noFill/>
          </a:ln>
          <a:effectLst>
            <a:outerShdw blurRad="63500" dir="5400000" dist="23000">
              <a:srgbClr val="808080">
                <a:alpha val="34901"/>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pic>
        <p:nvPicPr>
          <p:cNvPr id="273" name="Google Shape;273;p48"/>
          <p:cNvPicPr preferRelativeResize="0"/>
          <p:nvPr/>
        </p:nvPicPr>
        <p:blipFill rotWithShape="1">
          <a:blip r:embed="rId3">
            <a:alphaModFix/>
          </a:blip>
          <a:srcRect b="0" l="0" r="0" t="0"/>
          <a:stretch/>
        </p:blipFill>
        <p:spPr>
          <a:xfrm>
            <a:off x="2141537" y="1371600"/>
            <a:ext cx="4708161" cy="4336595"/>
          </a:xfrm>
          <a:prstGeom prst="rect">
            <a:avLst/>
          </a:prstGeom>
          <a:noFill/>
          <a:ln>
            <a:noFill/>
          </a:ln>
        </p:spPr>
      </p:pic>
      <p:sp>
        <p:nvSpPr>
          <p:cNvPr id="274" name="Google Shape;274;p48"/>
          <p:cNvSpPr txBox="1"/>
          <p:nvPr/>
        </p:nvSpPr>
        <p:spPr>
          <a:xfrm>
            <a:off x="914400" y="381000"/>
            <a:ext cx="82296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Beyond Earth, Mars is one of the only places in the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solar system where humans could one day live.</a:t>
            </a:r>
            <a:endParaRPr/>
          </a:p>
        </p:txBody>
      </p:sp>
      <p:sp>
        <p:nvSpPr>
          <p:cNvPr id="275" name="Google Shape;275;p48"/>
          <p:cNvSpPr txBox="1"/>
          <p:nvPr/>
        </p:nvSpPr>
        <p:spPr>
          <a:xfrm>
            <a:off x="914400" y="5903912"/>
            <a:ext cx="8229600" cy="369887"/>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In size, Mars is about half the diameter of Earth.</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66"/>
          <p:cNvSpPr txBox="1"/>
          <p:nvPr/>
        </p:nvSpPr>
        <p:spPr>
          <a:xfrm>
            <a:off x="228600" y="5216525"/>
            <a:ext cx="8839200" cy="696912"/>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Scientists and engineers around the world have to design a technology </a:t>
            </a:r>
            <a:endParaRPr/>
          </a:p>
          <a:p>
            <a:pPr indent="0" lvl="0" marL="0" marR="0" rtl="0" algn="ctr">
              <a:lnSpc>
                <a:spcPct val="11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for growing food without soil.  This technology is called hydroponics.  </a:t>
            </a:r>
            <a:endParaRPr/>
          </a:p>
        </p:txBody>
      </p:sp>
      <p:sp>
        <p:nvSpPr>
          <p:cNvPr id="467" name="Google Shape;467;p66"/>
          <p:cNvSpPr txBox="1"/>
          <p:nvPr/>
        </p:nvSpPr>
        <p:spPr>
          <a:xfrm>
            <a:off x="381000" y="152400"/>
            <a:ext cx="8534400" cy="1001712"/>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Food is another resource on which humans depend.</a:t>
            </a:r>
            <a:endParaRPr/>
          </a:p>
          <a:p>
            <a:pPr indent="0" lvl="0" marL="0" marR="0" rtl="0" algn="ctr">
              <a:lnSpc>
                <a:spcPct val="11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Martian soil is toxic, which is a good example </a:t>
            </a:r>
            <a:endParaRPr/>
          </a:p>
          <a:p>
            <a:pPr indent="0" lvl="0" marL="0" marR="0" rtl="0" algn="ctr">
              <a:lnSpc>
                <a:spcPct val="11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of an environmental constraint.</a:t>
            </a:r>
            <a:endParaRPr/>
          </a:p>
        </p:txBody>
      </p:sp>
      <p:pic>
        <p:nvPicPr>
          <p:cNvPr descr="64160main_hydroponic_82.jpg" id="468" name="Google Shape;468;p66"/>
          <p:cNvPicPr preferRelativeResize="0"/>
          <p:nvPr/>
        </p:nvPicPr>
        <p:blipFill rotWithShape="1">
          <a:blip r:embed="rId3">
            <a:alphaModFix/>
          </a:blip>
          <a:srcRect b="0" l="0" r="0" t="0"/>
          <a:stretch/>
        </p:blipFill>
        <p:spPr>
          <a:xfrm>
            <a:off x="3810000" y="1600200"/>
            <a:ext cx="2941244" cy="1903809"/>
          </a:xfrm>
          <a:prstGeom prst="rect">
            <a:avLst/>
          </a:prstGeom>
          <a:noFill/>
          <a:ln>
            <a:noFill/>
          </a:ln>
        </p:spPr>
      </p:pic>
      <p:pic>
        <p:nvPicPr>
          <p:cNvPr descr="64162main_radishes.jpg" id="469" name="Google Shape;469;p66"/>
          <p:cNvPicPr preferRelativeResize="0"/>
          <p:nvPr/>
        </p:nvPicPr>
        <p:blipFill rotWithShape="1">
          <a:blip r:embed="rId4">
            <a:alphaModFix/>
          </a:blip>
          <a:srcRect b="0" l="0" r="0" t="0"/>
          <a:stretch/>
        </p:blipFill>
        <p:spPr>
          <a:xfrm>
            <a:off x="2667000" y="3505200"/>
            <a:ext cx="2129866" cy="1370743"/>
          </a:xfrm>
          <a:prstGeom prst="rect">
            <a:avLst/>
          </a:prstGeom>
          <a:noFill/>
          <a:ln>
            <a:noFill/>
          </a:ln>
        </p:spPr>
      </p:pic>
      <p:pic>
        <p:nvPicPr>
          <p:cNvPr descr="NASA-Aeroponics_International-lettuce-day30.jpg" id="470" name="Google Shape;470;p66"/>
          <p:cNvPicPr preferRelativeResize="0"/>
          <p:nvPr/>
        </p:nvPicPr>
        <p:blipFill rotWithShape="1">
          <a:blip r:embed="rId5">
            <a:alphaModFix/>
          </a:blip>
          <a:srcRect b="0" l="0" r="0" t="0"/>
          <a:stretch/>
        </p:blipFill>
        <p:spPr>
          <a:xfrm>
            <a:off x="6705600" y="1600200"/>
            <a:ext cx="1802228" cy="1901222"/>
          </a:xfrm>
          <a:prstGeom prst="rect">
            <a:avLst/>
          </a:prstGeom>
          <a:noFill/>
          <a:ln>
            <a:noFill/>
          </a:ln>
        </p:spPr>
      </p:pic>
      <p:pic>
        <p:nvPicPr>
          <p:cNvPr descr="Grunfig.gif" id="471" name="Google Shape;471;p66"/>
          <p:cNvPicPr preferRelativeResize="0"/>
          <p:nvPr/>
        </p:nvPicPr>
        <p:blipFill rotWithShape="1">
          <a:blip r:embed="rId6">
            <a:alphaModFix/>
          </a:blip>
          <a:srcRect b="0" l="0" r="0" t="0"/>
          <a:stretch/>
        </p:blipFill>
        <p:spPr>
          <a:xfrm>
            <a:off x="762000" y="3505200"/>
            <a:ext cx="1904809" cy="1371006"/>
          </a:xfrm>
          <a:prstGeom prst="rect">
            <a:avLst/>
          </a:prstGeom>
          <a:noFill/>
          <a:ln>
            <a:noFill/>
          </a:ln>
        </p:spPr>
      </p:pic>
      <p:pic>
        <p:nvPicPr>
          <p:cNvPr descr="celss.gif" id="472" name="Google Shape;472;p66"/>
          <p:cNvPicPr preferRelativeResize="0"/>
          <p:nvPr/>
        </p:nvPicPr>
        <p:blipFill rotWithShape="1">
          <a:blip r:embed="rId7">
            <a:alphaModFix/>
          </a:blip>
          <a:srcRect b="0" l="0" r="0" t="0"/>
          <a:stretch/>
        </p:blipFill>
        <p:spPr>
          <a:xfrm>
            <a:off x="4800600" y="3505200"/>
            <a:ext cx="2204975" cy="1449242"/>
          </a:xfrm>
          <a:prstGeom prst="rect">
            <a:avLst/>
          </a:prstGeom>
          <a:noFill/>
          <a:ln>
            <a:noFill/>
          </a:ln>
        </p:spPr>
      </p:pic>
      <p:pic>
        <p:nvPicPr>
          <p:cNvPr descr="Screen shot 2011-05-31 at 7.06.48 PM.png" id="473" name="Google Shape;473;p66"/>
          <p:cNvPicPr preferRelativeResize="0"/>
          <p:nvPr/>
        </p:nvPicPr>
        <p:blipFill rotWithShape="1">
          <a:blip r:embed="rId8">
            <a:alphaModFix/>
          </a:blip>
          <a:srcRect b="0" l="0" r="0" t="0"/>
          <a:stretch/>
        </p:blipFill>
        <p:spPr>
          <a:xfrm>
            <a:off x="762000" y="1600200"/>
            <a:ext cx="3079453" cy="1903095"/>
          </a:xfrm>
          <a:prstGeom prst="rect">
            <a:avLst/>
          </a:prstGeom>
          <a:noFill/>
          <a:ln>
            <a:noFill/>
          </a:ln>
        </p:spPr>
      </p:pic>
      <p:pic>
        <p:nvPicPr>
          <p:cNvPr descr="plants_growing.jpg" id="474" name="Google Shape;474;p66"/>
          <p:cNvPicPr preferRelativeResize="0"/>
          <p:nvPr/>
        </p:nvPicPr>
        <p:blipFill rotWithShape="1">
          <a:blip r:embed="rId9">
            <a:alphaModFix/>
          </a:blip>
          <a:srcRect b="0" l="0" r="0" t="0"/>
          <a:stretch/>
        </p:blipFill>
        <p:spPr>
          <a:xfrm>
            <a:off x="7010400" y="3505200"/>
            <a:ext cx="1524000" cy="1371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67"/>
          <p:cNvSpPr txBox="1"/>
          <p:nvPr>
            <p:ph type="title"/>
          </p:nvPr>
        </p:nvSpPr>
        <p:spPr>
          <a:xfrm>
            <a:off x="-14287" y="304800"/>
            <a:ext cx="9144000" cy="83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cap="none" strike="noStrike">
                <a:solidFill>
                  <a:srgbClr val="FFFFFF"/>
                </a:solidFill>
                <a:latin typeface="Helvetica Neue"/>
                <a:ea typeface="Helvetica Neue"/>
                <a:cs typeface="Helvetica Neue"/>
                <a:sym typeface="Helvetica Neue"/>
              </a:rPr>
              <a:t>Compared to Earth, Mars is cold. </a:t>
            </a:r>
            <a:endParaRPr/>
          </a:p>
        </p:txBody>
      </p:sp>
      <p:pic>
        <p:nvPicPr>
          <p:cNvPr id="480" name="Google Shape;480;p67"/>
          <p:cNvPicPr preferRelativeResize="0"/>
          <p:nvPr/>
        </p:nvPicPr>
        <p:blipFill rotWithShape="1">
          <a:blip r:embed="rId3">
            <a:alphaModFix/>
          </a:blip>
          <a:srcRect b="47668" l="0" r="2868" t="0"/>
          <a:stretch/>
        </p:blipFill>
        <p:spPr>
          <a:xfrm>
            <a:off x="0" y="1211262"/>
            <a:ext cx="9134856" cy="4472608"/>
          </a:xfrm>
          <a:prstGeom prst="rect">
            <a:avLst/>
          </a:prstGeom>
          <a:noFill/>
          <a:ln>
            <a:noFill/>
          </a:ln>
        </p:spPr>
      </p:pic>
      <p:sp>
        <p:nvSpPr>
          <p:cNvPr id="481" name="Google Shape;481;p67"/>
          <p:cNvSpPr txBox="1"/>
          <p:nvPr/>
        </p:nvSpPr>
        <p:spPr>
          <a:xfrm>
            <a:off x="228600" y="5867400"/>
            <a:ext cx="8458200" cy="838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Temperature is another environmental constraint to be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considered in your community planning.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68"/>
          <p:cNvSpPr txBox="1"/>
          <p:nvPr/>
        </p:nvSpPr>
        <p:spPr>
          <a:xfrm>
            <a:off x="5791200" y="1524000"/>
            <a:ext cx="3352800" cy="23082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extreme temperatures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on Mars vary between</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 -190° F and 75° F.</a:t>
            </a:r>
            <a:endParaRPr/>
          </a:p>
          <a:p>
            <a:pPr indent="0" lvl="0" marL="0" marR="0" rtl="0" algn="ctr">
              <a:lnSpc>
                <a:spcPct val="100000"/>
              </a:lnSpc>
              <a:spcBef>
                <a:spcPts val="0"/>
              </a:spcBef>
              <a:spcAft>
                <a:spcPts val="0"/>
              </a:spcAft>
              <a:buClr>
                <a:schemeClr val="dk1"/>
              </a:buClr>
              <a:buFont typeface="Times"/>
              <a:buNone/>
            </a:pPr>
            <a:r>
              <a:t/>
            </a:r>
            <a:endParaRPr b="0" i="0" sz="1800" u="non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How will you stay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warm and provide</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power to your</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community?</a:t>
            </a:r>
            <a:endParaRPr/>
          </a:p>
        </p:txBody>
      </p:sp>
      <p:grpSp>
        <p:nvGrpSpPr>
          <p:cNvPr id="487" name="Google Shape;487;p68"/>
          <p:cNvGrpSpPr/>
          <p:nvPr/>
        </p:nvGrpSpPr>
        <p:grpSpPr>
          <a:xfrm>
            <a:off x="381000" y="1333500"/>
            <a:ext cx="5668961" cy="5505554"/>
            <a:chOff x="1450975" y="731837"/>
            <a:chExt cx="4654549" cy="4519815"/>
          </a:xfrm>
        </p:grpSpPr>
        <p:pic>
          <p:nvPicPr>
            <p:cNvPr id="488" name="Google Shape;488;p68"/>
            <p:cNvPicPr preferRelativeResize="0"/>
            <p:nvPr/>
          </p:nvPicPr>
          <p:blipFill rotWithShape="1">
            <a:blip r:embed="rId3">
              <a:alphaModFix/>
            </a:blip>
            <a:srcRect b="0" l="0" r="0" t="0"/>
            <a:stretch/>
          </p:blipFill>
          <p:spPr>
            <a:xfrm>
              <a:off x="1450975" y="731837"/>
              <a:ext cx="4095910" cy="4519815"/>
            </a:xfrm>
            <a:prstGeom prst="rect">
              <a:avLst/>
            </a:prstGeom>
            <a:noFill/>
            <a:ln>
              <a:noFill/>
            </a:ln>
          </p:spPr>
        </p:pic>
        <p:grpSp>
          <p:nvGrpSpPr>
            <p:cNvPr id="489" name="Google Shape;489;p68"/>
            <p:cNvGrpSpPr/>
            <p:nvPr/>
          </p:nvGrpSpPr>
          <p:grpSpPr>
            <a:xfrm>
              <a:off x="5329237" y="2265362"/>
              <a:ext cx="776287" cy="1500188"/>
              <a:chOff x="5329237" y="2265362"/>
              <a:chExt cx="776287" cy="1500188"/>
            </a:xfrm>
          </p:grpSpPr>
          <p:sp>
            <p:nvSpPr>
              <p:cNvPr id="490" name="Google Shape;490;p68"/>
              <p:cNvSpPr txBox="1"/>
              <p:nvPr/>
            </p:nvSpPr>
            <p:spPr>
              <a:xfrm>
                <a:off x="5329237" y="2265362"/>
                <a:ext cx="596900" cy="276225"/>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Helvetica Neue"/>
                  <a:buNone/>
                </a:pPr>
                <a:r>
                  <a:rPr b="1" i="0" lang="en-US" sz="1200" u="none">
                    <a:solidFill>
                      <a:schemeClr val="lt1"/>
                    </a:solidFill>
                    <a:latin typeface="Helvetica Neue"/>
                    <a:ea typeface="Helvetica Neue"/>
                    <a:cs typeface="Helvetica Neue"/>
                    <a:sym typeface="Helvetica Neue"/>
                  </a:rPr>
                  <a:t> 32° F</a:t>
                </a:r>
                <a:endParaRPr/>
              </a:p>
            </p:txBody>
          </p:sp>
          <p:sp>
            <p:nvSpPr>
              <p:cNvPr id="491" name="Google Shape;491;p68"/>
              <p:cNvSpPr txBox="1"/>
              <p:nvPr/>
            </p:nvSpPr>
            <p:spPr>
              <a:xfrm>
                <a:off x="5329237" y="3489325"/>
                <a:ext cx="776287" cy="276225"/>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Helvetica Neue"/>
                  <a:buNone/>
                </a:pPr>
                <a:r>
                  <a:rPr b="1" i="0" lang="en-US" sz="1200" u="none">
                    <a:solidFill>
                      <a:schemeClr val="lt1"/>
                    </a:solidFill>
                    <a:latin typeface="Helvetica Neue"/>
                    <a:ea typeface="Helvetica Neue"/>
                    <a:cs typeface="Helvetica Neue"/>
                    <a:sym typeface="Helvetica Neue"/>
                  </a:rPr>
                  <a:t> - 184° F</a:t>
                </a:r>
                <a:endParaRPr/>
              </a:p>
            </p:txBody>
          </p:sp>
        </p:grpSp>
      </p:grpSp>
      <p:sp>
        <p:nvSpPr>
          <p:cNvPr id="492" name="Google Shape;492;p68"/>
          <p:cNvSpPr txBox="1"/>
          <p:nvPr/>
        </p:nvSpPr>
        <p:spPr>
          <a:xfrm>
            <a:off x="1524000" y="228600"/>
            <a:ext cx="701040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Mars is cold because it is farther from the Sun than Earth, and receives less of the Sun’s warming rays.  Also, Mars’ thin atmosphere does not hold much of the heat from the Sun.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69"/>
          <p:cNvSpPr txBox="1"/>
          <p:nvPr/>
        </p:nvSpPr>
        <p:spPr>
          <a:xfrm>
            <a:off x="609600" y="228600"/>
            <a:ext cx="8001000" cy="1200150"/>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Unlike Earth, Mars’ very thin atmosphere has another big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environmental constraint—it does not have enough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oxygen for a human to breathe. </a:t>
            </a:r>
            <a:endParaRPr/>
          </a:p>
          <a:p>
            <a:pPr indent="0" lvl="0" marL="0" marR="0" rtl="0" algn="l">
              <a:lnSpc>
                <a:spcPct val="100000"/>
              </a:lnSpc>
              <a:spcBef>
                <a:spcPts val="0"/>
              </a:spcBef>
              <a:spcAft>
                <a:spcPts val="0"/>
              </a:spcAft>
              <a:buNone/>
            </a:pPr>
            <a:r>
              <a:t/>
            </a:r>
            <a:endParaRPr b="0" i="0" sz="1800" u="none">
              <a:solidFill>
                <a:srgbClr val="FFFFFF"/>
              </a:solidFill>
              <a:latin typeface="Helvetica Neue"/>
              <a:ea typeface="Helvetica Neue"/>
              <a:cs typeface="Helvetica Neue"/>
              <a:sym typeface="Helvetica Neue"/>
            </a:endParaRPr>
          </a:p>
        </p:txBody>
      </p:sp>
      <p:pic>
        <p:nvPicPr>
          <p:cNvPr id="499" name="Google Shape;499;p69"/>
          <p:cNvPicPr preferRelativeResize="0"/>
          <p:nvPr/>
        </p:nvPicPr>
        <p:blipFill rotWithShape="1">
          <a:blip r:embed="rId3">
            <a:alphaModFix/>
          </a:blip>
          <a:srcRect b="23167" l="0" r="0" t="18612"/>
          <a:stretch/>
        </p:blipFill>
        <p:spPr>
          <a:xfrm>
            <a:off x="609600" y="1524000"/>
            <a:ext cx="3651748" cy="3267862"/>
          </a:xfrm>
          <a:prstGeom prst="rect">
            <a:avLst/>
          </a:prstGeom>
          <a:noFill/>
          <a:ln cap="flat" cmpd="sng" w="38100">
            <a:solidFill>
              <a:srgbClr val="121620"/>
            </a:solidFill>
            <a:prstDash val="solid"/>
            <a:miter lim="800000"/>
            <a:headEnd len="sm" w="sm" type="none"/>
            <a:tailEnd len="sm" w="sm" type="none"/>
          </a:ln>
        </p:spPr>
      </p:pic>
      <p:pic>
        <p:nvPicPr>
          <p:cNvPr id="500" name="Google Shape;500;p69"/>
          <p:cNvPicPr preferRelativeResize="0"/>
          <p:nvPr/>
        </p:nvPicPr>
        <p:blipFill rotWithShape="1">
          <a:blip r:embed="rId4">
            <a:alphaModFix/>
          </a:blip>
          <a:srcRect b="0" l="0" r="0" t="0"/>
          <a:stretch/>
        </p:blipFill>
        <p:spPr>
          <a:xfrm>
            <a:off x="4572000" y="1524000"/>
            <a:ext cx="4191000" cy="3290356"/>
          </a:xfrm>
          <a:prstGeom prst="rect">
            <a:avLst/>
          </a:prstGeom>
          <a:noFill/>
          <a:ln cap="flat" cmpd="sng" w="38100">
            <a:solidFill>
              <a:srgbClr val="251B12"/>
            </a:solidFill>
            <a:prstDash val="solid"/>
            <a:miter lim="800000"/>
            <a:headEnd len="sm" w="sm" type="none"/>
            <a:tailEnd len="sm" w="sm" type="none"/>
          </a:ln>
        </p:spPr>
      </p:pic>
      <p:sp>
        <p:nvSpPr>
          <p:cNvPr id="501" name="Google Shape;501;p69"/>
          <p:cNvSpPr txBox="1"/>
          <p:nvPr/>
        </p:nvSpPr>
        <p:spPr>
          <a:xfrm>
            <a:off x="152400" y="4811712"/>
            <a:ext cx="4572000" cy="39687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0" i="0" lang="en-US" sz="1000" u="none">
                <a:solidFill>
                  <a:srgbClr val="A6A6A6"/>
                </a:solidFill>
                <a:latin typeface="Helvetica Neue"/>
                <a:ea typeface="Helvetica Neue"/>
                <a:cs typeface="Helvetica Neue"/>
                <a:sym typeface="Helvetica Neue"/>
              </a:rPr>
              <a:t>Digital camera image of Earth’s atmosphere and moon </a:t>
            </a:r>
            <a:endParaRPr/>
          </a:p>
          <a:p>
            <a:pPr indent="0" lvl="0" marL="0" marR="0" rtl="0" algn="ctr">
              <a:lnSpc>
                <a:spcPct val="100000"/>
              </a:lnSpc>
              <a:spcBef>
                <a:spcPts val="0"/>
              </a:spcBef>
              <a:spcAft>
                <a:spcPts val="0"/>
              </a:spcAft>
              <a:buClr>
                <a:srgbClr val="A6A6A6"/>
              </a:buClr>
              <a:buFont typeface="Helvetica Neue"/>
              <a:buNone/>
            </a:pPr>
            <a:r>
              <a:rPr b="0" i="0" lang="en-US" sz="1000" u="none">
                <a:solidFill>
                  <a:srgbClr val="A6A6A6"/>
                </a:solidFill>
                <a:latin typeface="Helvetica Neue"/>
                <a:ea typeface="Helvetica Neue"/>
                <a:cs typeface="Helvetica Neue"/>
                <a:sym typeface="Helvetica Neue"/>
              </a:rPr>
              <a:t>taken by the Columbia Space Shuttle Crew Jan 26, 2003.</a:t>
            </a:r>
            <a:endParaRPr/>
          </a:p>
        </p:txBody>
      </p:sp>
      <p:sp>
        <p:nvSpPr>
          <p:cNvPr id="502" name="Google Shape;502;p69"/>
          <p:cNvSpPr txBox="1"/>
          <p:nvPr/>
        </p:nvSpPr>
        <p:spPr>
          <a:xfrm>
            <a:off x="4267200" y="4811712"/>
            <a:ext cx="4572000" cy="39687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0" i="0" lang="en-US" sz="1000" u="none">
                <a:solidFill>
                  <a:srgbClr val="A6A6A6"/>
                </a:solidFill>
                <a:latin typeface="Helvetica Neue"/>
                <a:ea typeface="Helvetica Neue"/>
                <a:cs typeface="Helvetica Neue"/>
                <a:sym typeface="Helvetica Neue"/>
              </a:rPr>
              <a:t>Artist’s concept of the Mars Reconnaissance Orbiter</a:t>
            </a:r>
            <a:endParaRPr/>
          </a:p>
          <a:p>
            <a:pPr indent="0" lvl="0" marL="0" marR="0" rtl="0" algn="ctr">
              <a:lnSpc>
                <a:spcPct val="100000"/>
              </a:lnSpc>
              <a:spcBef>
                <a:spcPts val="0"/>
              </a:spcBef>
              <a:spcAft>
                <a:spcPts val="0"/>
              </a:spcAft>
              <a:buClr>
                <a:srgbClr val="A6A6A6"/>
              </a:buClr>
              <a:buFont typeface="Helvetica Neue"/>
              <a:buNone/>
            </a:pPr>
            <a:r>
              <a:rPr b="0" i="0" lang="en-US" sz="1000" u="none">
                <a:solidFill>
                  <a:srgbClr val="A6A6A6"/>
                </a:solidFill>
                <a:latin typeface="Helvetica Neue"/>
                <a:ea typeface="Helvetica Neue"/>
                <a:cs typeface="Helvetica Neue"/>
                <a:sym typeface="Helvetica Neue"/>
              </a:rPr>
              <a:t>flying through the martian atmosphere during aerobraking.</a:t>
            </a:r>
            <a:endParaRPr/>
          </a:p>
        </p:txBody>
      </p:sp>
      <p:sp>
        <p:nvSpPr>
          <p:cNvPr id="503" name="Google Shape;503;p69"/>
          <p:cNvSpPr txBox="1"/>
          <p:nvPr/>
        </p:nvSpPr>
        <p:spPr>
          <a:xfrm>
            <a:off x="374650" y="5562600"/>
            <a:ext cx="87630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Oxygen is a basic and necessary natural resource on Earth.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Will we have to produce oxygen on Mars?</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What technologies enable that?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pic>
        <p:nvPicPr>
          <p:cNvPr id="508" name="Google Shape;508;p70"/>
          <p:cNvPicPr preferRelativeResize="0"/>
          <p:nvPr/>
        </p:nvPicPr>
        <p:blipFill rotWithShape="1">
          <a:blip r:embed="rId3">
            <a:alphaModFix/>
          </a:blip>
          <a:srcRect b="29684" l="6465" r="10783" t="6871"/>
          <a:stretch/>
        </p:blipFill>
        <p:spPr>
          <a:xfrm>
            <a:off x="0" y="1600200"/>
            <a:ext cx="9107424" cy="5252542"/>
          </a:xfrm>
          <a:prstGeom prst="rect">
            <a:avLst/>
          </a:prstGeom>
          <a:noFill/>
          <a:ln>
            <a:noFill/>
          </a:ln>
        </p:spPr>
      </p:pic>
      <p:sp>
        <p:nvSpPr>
          <p:cNvPr id="509" name="Google Shape;509;p70"/>
          <p:cNvSpPr txBox="1"/>
          <p:nvPr/>
        </p:nvSpPr>
        <p:spPr>
          <a:xfrm>
            <a:off x="381000" y="381000"/>
            <a:ext cx="8763000" cy="110807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thin atmosphere means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surface pressure on Mars is 1/100 of Earth. </a:t>
            </a:r>
            <a:endParaRPr/>
          </a:p>
          <a:p>
            <a:pPr indent="0" lvl="0" marL="0" marR="0" rtl="0" algn="ctr">
              <a:lnSpc>
                <a:spcPct val="100000"/>
              </a:lnSpc>
              <a:spcBef>
                <a:spcPts val="0"/>
              </a:spcBef>
              <a:spcAft>
                <a:spcPts val="0"/>
              </a:spcAft>
              <a:buClr>
                <a:schemeClr val="dk1"/>
              </a:buClr>
              <a:buFont typeface="Times"/>
              <a:buNone/>
            </a:pPr>
            <a:r>
              <a:t/>
            </a:r>
            <a:endParaRPr b="0" i="0" sz="1200" u="non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Without a special pressure suit, your organs would push out against your skin.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pic>
        <p:nvPicPr>
          <p:cNvPr id="514" name="Google Shape;514;p71"/>
          <p:cNvPicPr preferRelativeResize="0"/>
          <p:nvPr/>
        </p:nvPicPr>
        <p:blipFill rotWithShape="1">
          <a:blip r:embed="rId3">
            <a:alphaModFix/>
          </a:blip>
          <a:srcRect b="2324" l="17016" r="18562" t="29804"/>
          <a:stretch/>
        </p:blipFill>
        <p:spPr>
          <a:xfrm>
            <a:off x="1295400" y="1160462"/>
            <a:ext cx="6223407" cy="4930601"/>
          </a:xfrm>
          <a:prstGeom prst="rect">
            <a:avLst/>
          </a:prstGeom>
          <a:noFill/>
          <a:ln>
            <a:noFill/>
          </a:ln>
        </p:spPr>
      </p:pic>
      <p:sp>
        <p:nvSpPr>
          <p:cNvPr id="515" name="Google Shape;515;p71"/>
          <p:cNvSpPr txBox="1"/>
          <p:nvPr/>
        </p:nvSpPr>
        <p:spPr>
          <a:xfrm>
            <a:off x="152400" y="304800"/>
            <a:ext cx="87630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So, now engineers are researching how to make the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best spacesuits to protect human skin and organs. </a:t>
            </a:r>
            <a:endParaRPr/>
          </a:p>
        </p:txBody>
      </p:sp>
      <p:sp>
        <p:nvSpPr>
          <p:cNvPr id="516" name="Google Shape;516;p71"/>
          <p:cNvSpPr txBox="1"/>
          <p:nvPr/>
        </p:nvSpPr>
        <p:spPr>
          <a:xfrm>
            <a:off x="152400" y="6172200"/>
            <a:ext cx="89916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Each new discovery leads to new technologies that must be developed.</a:t>
            </a:r>
            <a:endParaRPr b="0" i="0" sz="1200" u="non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A protective spacesuit is an example of a human-made resource.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72"/>
          <p:cNvSpPr txBox="1"/>
          <p:nvPr/>
        </p:nvSpPr>
        <p:spPr>
          <a:xfrm>
            <a:off x="685800" y="196850"/>
            <a:ext cx="769143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BB789"/>
              </a:buClr>
              <a:buFont typeface="Helvetica Neue"/>
              <a:buNone/>
            </a:pPr>
            <a:r>
              <a:rPr b="1" i="0" lang="en-US" sz="3600" u="none">
                <a:solidFill>
                  <a:srgbClr val="FBB789"/>
                </a:solidFill>
                <a:latin typeface="Helvetica Neue"/>
                <a:ea typeface="Helvetica Neue"/>
                <a:cs typeface="Helvetica Neue"/>
                <a:sym typeface="Helvetica Neue"/>
              </a:rPr>
              <a:t> </a:t>
            </a:r>
            <a:endParaRPr/>
          </a:p>
        </p:txBody>
      </p:sp>
      <p:sp>
        <p:nvSpPr>
          <p:cNvPr id="523" name="Google Shape;523;p72"/>
          <p:cNvSpPr txBox="1"/>
          <p:nvPr/>
        </p:nvSpPr>
        <p:spPr>
          <a:xfrm>
            <a:off x="1066800" y="304800"/>
            <a:ext cx="8077200" cy="7080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Mars is a dusty place, with a fine reddish-brown or </a:t>
            </a:r>
            <a:br>
              <a:rPr b="0" i="0" lang="en-US" sz="2000" u="none">
                <a:solidFill>
                  <a:srgbClr val="FFFFFF"/>
                </a:solidFill>
                <a:latin typeface="Helvetica Neue"/>
                <a:ea typeface="Helvetica Neue"/>
                <a:cs typeface="Helvetica Neue"/>
                <a:sym typeface="Helvetica Neue"/>
              </a:rPr>
            </a:br>
            <a:r>
              <a:rPr b="0" i="0" lang="en-US" sz="2000" u="none">
                <a:solidFill>
                  <a:srgbClr val="FFFFFF"/>
                </a:solidFill>
                <a:latin typeface="Helvetica Neue"/>
                <a:ea typeface="Helvetica Neue"/>
                <a:cs typeface="Helvetica Neue"/>
                <a:sym typeface="Helvetica Neue"/>
              </a:rPr>
              <a:t>butterscotch-colored soil on the surface. </a:t>
            </a:r>
            <a:endParaRPr/>
          </a:p>
        </p:txBody>
      </p:sp>
      <p:pic>
        <p:nvPicPr>
          <p:cNvPr descr="soil_meridianiplanum" id="524" name="Google Shape;524;p72"/>
          <p:cNvPicPr preferRelativeResize="0"/>
          <p:nvPr/>
        </p:nvPicPr>
        <p:blipFill rotWithShape="1">
          <a:blip r:embed="rId3">
            <a:alphaModFix/>
          </a:blip>
          <a:srcRect b="0" l="8044" r="9889" t="33439"/>
          <a:stretch/>
        </p:blipFill>
        <p:spPr>
          <a:xfrm>
            <a:off x="228600" y="1447800"/>
            <a:ext cx="4716841" cy="4805656"/>
          </a:xfrm>
          <a:prstGeom prst="rect">
            <a:avLst/>
          </a:prstGeom>
          <a:noFill/>
          <a:ln>
            <a:noFill/>
          </a:ln>
        </p:spPr>
      </p:pic>
      <p:sp>
        <p:nvSpPr>
          <p:cNvPr id="525" name="Google Shape;525;p72"/>
          <p:cNvSpPr txBox="1"/>
          <p:nvPr/>
        </p:nvSpPr>
        <p:spPr>
          <a:xfrm>
            <a:off x="4953000" y="1604962"/>
            <a:ext cx="4038600" cy="25860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This dust can gunk up spacesuits, jamming the shoulder, elbow,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knee and other joints,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making movement</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 difficult for people.  </a:t>
            </a:r>
            <a:endParaRPr/>
          </a:p>
          <a:p>
            <a:pPr indent="0" lvl="0" marL="0" marR="0" rtl="0" algn="ctr">
              <a:lnSpc>
                <a:spcPct val="100000"/>
              </a:lnSpc>
              <a:spcBef>
                <a:spcPts val="0"/>
              </a:spcBef>
              <a:spcAft>
                <a:spcPts val="0"/>
              </a:spcAft>
              <a:buClr>
                <a:schemeClr val="dk1"/>
              </a:buClr>
              <a:buFont typeface="Times"/>
              <a:buNone/>
            </a:pPr>
            <a:r>
              <a:t/>
            </a:r>
            <a:endParaRPr b="0" i="0" sz="1800" u="none">
              <a:solidFill>
                <a:srgbClr val="FFFFFF"/>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What can you invent to solve</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 this environmental problem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your community must address?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73"/>
          <p:cNvSpPr txBox="1"/>
          <p:nvPr/>
        </p:nvSpPr>
        <p:spPr>
          <a:xfrm>
            <a:off x="1066800" y="76200"/>
            <a:ext cx="8077200" cy="12001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0" i="0" lang="en-US" sz="2000" u="none">
                <a:solidFill>
                  <a:schemeClr val="lt1"/>
                </a:solidFill>
                <a:latin typeface="Helvetica Neue"/>
                <a:ea typeface="Helvetica Neue"/>
                <a:cs typeface="Helvetica Neue"/>
                <a:sym typeface="Helvetica Neue"/>
              </a:rPr>
              <a:t>Winds on Mars also blow dust around the surface.</a:t>
            </a:r>
            <a:endParaRPr/>
          </a:p>
          <a:p>
            <a:pPr indent="0" lvl="0" marL="0" marR="0" rtl="0" algn="ctr">
              <a:lnSpc>
                <a:spcPct val="100000"/>
              </a:lnSpc>
              <a:spcBef>
                <a:spcPts val="0"/>
              </a:spcBef>
              <a:spcAft>
                <a:spcPts val="0"/>
              </a:spcAft>
              <a:buClr>
                <a:schemeClr val="dk1"/>
              </a:buClr>
              <a:buFont typeface="Times"/>
              <a:buNone/>
            </a:pPr>
            <a:r>
              <a:t/>
            </a:r>
            <a:endParaRPr b="0" i="0" sz="1200" u="non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Font typeface="Helvetica Neue"/>
              <a:buNone/>
            </a:pPr>
            <a:r>
              <a:rPr b="0" i="0" lang="en-US" sz="2000" u="none">
                <a:solidFill>
                  <a:schemeClr val="lt1"/>
                </a:solidFill>
                <a:latin typeface="Helvetica Neue"/>
                <a:ea typeface="Helvetica Neue"/>
                <a:cs typeface="Helvetica Neue"/>
                <a:sym typeface="Helvetica Neue"/>
              </a:rPr>
              <a:t>Is the wind a potential natural resource you could use </a:t>
            </a:r>
            <a:endParaRPr/>
          </a:p>
          <a:p>
            <a:pPr indent="0" lvl="0" marL="0" marR="0" rtl="0" algn="ctr">
              <a:lnSpc>
                <a:spcPct val="100000"/>
              </a:lnSpc>
              <a:spcBef>
                <a:spcPts val="0"/>
              </a:spcBef>
              <a:spcAft>
                <a:spcPts val="0"/>
              </a:spcAft>
              <a:buClr>
                <a:schemeClr val="lt1"/>
              </a:buClr>
              <a:buFont typeface="Helvetica Neue"/>
              <a:buNone/>
            </a:pPr>
            <a:r>
              <a:rPr b="0" i="0" lang="en-US" sz="2000" u="none">
                <a:solidFill>
                  <a:schemeClr val="lt1"/>
                </a:solidFill>
                <a:latin typeface="Helvetica Neue"/>
                <a:ea typeface="Helvetica Neue"/>
                <a:cs typeface="Helvetica Neue"/>
                <a:sym typeface="Helvetica Neue"/>
              </a:rPr>
              <a:t>or is it an environmental hazard?</a:t>
            </a:r>
            <a:endParaRPr/>
          </a:p>
        </p:txBody>
      </p:sp>
      <p:pic>
        <p:nvPicPr>
          <p:cNvPr descr="2N177950967EFFADNDP0645L0M1" id="532" name="Google Shape;532;p73"/>
          <p:cNvPicPr preferRelativeResize="0"/>
          <p:nvPr/>
        </p:nvPicPr>
        <p:blipFill rotWithShape="1">
          <a:blip r:embed="rId3">
            <a:alphaModFix/>
          </a:blip>
          <a:srcRect b="26375" l="0" r="0" t="0"/>
          <a:stretch/>
        </p:blipFill>
        <p:spPr>
          <a:xfrm>
            <a:off x="152400" y="1624012"/>
            <a:ext cx="5858012" cy="4312676"/>
          </a:xfrm>
          <a:prstGeom prst="rect">
            <a:avLst/>
          </a:prstGeom>
          <a:noFill/>
          <a:ln cap="flat" cmpd="sng" w="9525">
            <a:solidFill>
              <a:srgbClr val="A12011"/>
            </a:solidFill>
            <a:prstDash val="solid"/>
            <a:miter lim="800000"/>
            <a:headEnd len="sm" w="sm" type="none"/>
            <a:tailEnd len="sm" w="sm" type="none"/>
          </a:ln>
        </p:spPr>
      </p:pic>
      <p:pic>
        <p:nvPicPr>
          <p:cNvPr descr="123624main_dust_devil_mars_web" id="533" name="Google Shape;533;p73"/>
          <p:cNvPicPr preferRelativeResize="0"/>
          <p:nvPr/>
        </p:nvPicPr>
        <p:blipFill rotWithShape="1">
          <a:blip r:embed="rId4">
            <a:alphaModFix/>
          </a:blip>
          <a:srcRect b="0" l="0" r="0" t="0"/>
          <a:stretch/>
        </p:blipFill>
        <p:spPr>
          <a:xfrm>
            <a:off x="4495800" y="3200400"/>
            <a:ext cx="4528908" cy="2672243"/>
          </a:xfrm>
          <a:prstGeom prst="rect">
            <a:avLst/>
          </a:prstGeom>
          <a:noFill/>
          <a:ln cap="flat" cmpd="sng" w="9525">
            <a:solidFill>
              <a:srgbClr val="A12011"/>
            </a:solidFill>
            <a:prstDash val="solid"/>
            <a:miter lim="800000"/>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74"/>
          <p:cNvSpPr txBox="1"/>
          <p:nvPr/>
        </p:nvSpPr>
        <p:spPr>
          <a:xfrm>
            <a:off x="685800" y="196850"/>
            <a:ext cx="769143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BB789"/>
              </a:buClr>
              <a:buFont typeface="Helvetica Neue"/>
              <a:buNone/>
            </a:pPr>
            <a:r>
              <a:rPr b="1" i="0" lang="en-US" sz="3600" u="none">
                <a:solidFill>
                  <a:srgbClr val="FBB789"/>
                </a:solidFill>
                <a:latin typeface="Helvetica Neue"/>
                <a:ea typeface="Helvetica Neue"/>
                <a:cs typeface="Helvetica Neue"/>
                <a:sym typeface="Helvetica Neue"/>
              </a:rPr>
              <a:t> </a:t>
            </a:r>
            <a:endParaRPr/>
          </a:p>
        </p:txBody>
      </p:sp>
      <p:sp>
        <p:nvSpPr>
          <p:cNvPr id="540" name="Google Shape;540;p74"/>
          <p:cNvSpPr txBox="1"/>
          <p:nvPr/>
        </p:nvSpPr>
        <p:spPr>
          <a:xfrm>
            <a:off x="1066800" y="152400"/>
            <a:ext cx="8077200" cy="1016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The wind can be helpful in cleaning off important equipment </a:t>
            </a:r>
            <a:endParaRPr/>
          </a:p>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such as solar panels and other technologies…</a:t>
            </a:r>
            <a:endParaRPr/>
          </a:p>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but you can’t depend on it being there when you need it.  </a:t>
            </a:r>
            <a:endParaRPr/>
          </a:p>
        </p:txBody>
      </p:sp>
      <p:pic>
        <p:nvPicPr>
          <p:cNvPr descr="dust_rover" id="541" name="Google Shape;541;p74"/>
          <p:cNvPicPr preferRelativeResize="0"/>
          <p:nvPr/>
        </p:nvPicPr>
        <p:blipFill rotWithShape="1">
          <a:blip r:embed="rId3">
            <a:alphaModFix/>
          </a:blip>
          <a:srcRect b="0" l="0" r="50901" t="0"/>
          <a:stretch/>
        </p:blipFill>
        <p:spPr>
          <a:xfrm>
            <a:off x="119062" y="1524000"/>
            <a:ext cx="4398539" cy="3759283"/>
          </a:xfrm>
          <a:prstGeom prst="rect">
            <a:avLst/>
          </a:prstGeom>
          <a:noFill/>
          <a:ln>
            <a:noFill/>
          </a:ln>
        </p:spPr>
      </p:pic>
      <p:sp>
        <p:nvSpPr>
          <p:cNvPr id="542" name="Google Shape;542;p74"/>
          <p:cNvSpPr txBox="1"/>
          <p:nvPr/>
        </p:nvSpPr>
        <p:spPr>
          <a:xfrm>
            <a:off x="609600" y="5334000"/>
            <a:ext cx="8153400" cy="2762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A6A6A6"/>
              </a:buClr>
              <a:buFont typeface="Helvetica Neue"/>
              <a:buNone/>
            </a:pPr>
            <a:r>
              <a:rPr b="0" i="0" lang="en-US" sz="1200" u="none">
                <a:solidFill>
                  <a:srgbClr val="A6A6A6"/>
                </a:solidFill>
                <a:latin typeface="Helvetica Neue"/>
                <a:ea typeface="Helvetica Neue"/>
                <a:cs typeface="Helvetica Neue"/>
                <a:sym typeface="Helvetica Neue"/>
              </a:rPr>
              <a:t>Spirit panoramic camera:  March 5, 2005 (left) 416th martian day, or sol; March 15, 2005 (right), sol 426.</a:t>
            </a:r>
            <a:endParaRPr/>
          </a:p>
        </p:txBody>
      </p:sp>
      <p:sp>
        <p:nvSpPr>
          <p:cNvPr id="543" name="Google Shape;543;p74"/>
          <p:cNvSpPr txBox="1"/>
          <p:nvPr/>
        </p:nvSpPr>
        <p:spPr>
          <a:xfrm>
            <a:off x="533400" y="5867400"/>
            <a:ext cx="807720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These two images show that wind removed dust </a:t>
            </a:r>
            <a:endParaRPr/>
          </a:p>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from the sundial and color calibration target</a:t>
            </a:r>
            <a:endParaRPr/>
          </a:p>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on NASA's Mars Exploration Rover Spirit. </a:t>
            </a:r>
            <a:endParaRPr/>
          </a:p>
        </p:txBody>
      </p:sp>
      <p:pic>
        <p:nvPicPr>
          <p:cNvPr descr="dust_rover" id="544" name="Google Shape;544;p74"/>
          <p:cNvPicPr preferRelativeResize="0"/>
          <p:nvPr/>
        </p:nvPicPr>
        <p:blipFill rotWithShape="1">
          <a:blip r:embed="rId3">
            <a:alphaModFix/>
          </a:blip>
          <a:srcRect b="0" l="50933" r="0" t="0"/>
          <a:stretch/>
        </p:blipFill>
        <p:spPr>
          <a:xfrm>
            <a:off x="4624387" y="1524000"/>
            <a:ext cx="4395375" cy="37592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8" name="Shape 548"/>
        <p:cNvGrpSpPr/>
        <p:nvPr/>
      </p:nvGrpSpPr>
      <p:grpSpPr>
        <a:xfrm>
          <a:off x="0" y="0"/>
          <a:ext cx="0" cy="0"/>
          <a:chOff x="0" y="0"/>
          <a:chExt cx="0" cy="0"/>
        </a:xfrm>
      </p:grpSpPr>
      <p:sp>
        <p:nvSpPr>
          <p:cNvPr id="549" name="Google Shape;549;p75"/>
          <p:cNvSpPr txBox="1"/>
          <p:nvPr/>
        </p:nvSpPr>
        <p:spPr>
          <a:xfrm>
            <a:off x="368300" y="381000"/>
            <a:ext cx="87630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  Dust storms often occur in the spring. . . and are sometimes helpful.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However, global dust storms can blanket the whole planet,</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cutting of sunlight and affecting communications with Earth.</a:t>
            </a:r>
            <a:endParaRPr/>
          </a:p>
        </p:txBody>
      </p:sp>
      <p:sp>
        <p:nvSpPr>
          <p:cNvPr id="550" name="Google Shape;550;p75"/>
          <p:cNvSpPr txBox="1"/>
          <p:nvPr/>
        </p:nvSpPr>
        <p:spPr>
          <a:xfrm>
            <a:off x="0" y="6019800"/>
            <a:ext cx="91440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  In winter, frozen carbon dioxide (dry ice) forms on the poles,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making the water ice there harder to access.</a:t>
            </a:r>
            <a:endParaRPr/>
          </a:p>
        </p:txBody>
      </p:sp>
      <p:sp>
        <p:nvSpPr>
          <p:cNvPr id="551" name="Google Shape;551;p75"/>
          <p:cNvSpPr txBox="1"/>
          <p:nvPr/>
        </p:nvSpPr>
        <p:spPr>
          <a:xfrm>
            <a:off x="228600" y="5026025"/>
            <a:ext cx="4038600" cy="3079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FBFBF"/>
              </a:buClr>
              <a:buFont typeface="Helvetica Neue"/>
              <a:buNone/>
            </a:pPr>
            <a:r>
              <a:rPr b="1" i="0" lang="en-US" sz="1400" u="none">
                <a:solidFill>
                  <a:srgbClr val="BFBFBF"/>
                </a:solidFill>
                <a:latin typeface="Helvetica Neue"/>
                <a:ea typeface="Helvetica Neue"/>
                <a:cs typeface="Helvetica Neue"/>
                <a:sym typeface="Helvetica Neue"/>
              </a:rPr>
              <a:t>Springtime North Polar Dust Storm 2002</a:t>
            </a:r>
            <a:endParaRPr/>
          </a:p>
        </p:txBody>
      </p:sp>
      <p:pic>
        <p:nvPicPr>
          <p:cNvPr descr="5_24_02_npolar_storms_50" id="552" name="Google Shape;552;p75"/>
          <p:cNvPicPr preferRelativeResize="0"/>
          <p:nvPr/>
        </p:nvPicPr>
        <p:blipFill rotWithShape="1">
          <a:blip r:embed="rId3">
            <a:alphaModFix/>
          </a:blip>
          <a:srcRect b="0" l="0" r="0" t="0"/>
          <a:stretch/>
        </p:blipFill>
        <p:spPr>
          <a:xfrm>
            <a:off x="228600" y="1920875"/>
            <a:ext cx="4133576" cy="3100182"/>
          </a:xfrm>
          <a:prstGeom prst="rect">
            <a:avLst/>
          </a:prstGeom>
          <a:noFill/>
          <a:ln>
            <a:noFill/>
          </a:ln>
        </p:spPr>
      </p:pic>
      <p:pic>
        <p:nvPicPr>
          <p:cNvPr descr="mars-hst3" id="553" name="Google Shape;553;p75"/>
          <p:cNvPicPr preferRelativeResize="0"/>
          <p:nvPr/>
        </p:nvPicPr>
        <p:blipFill rotWithShape="1">
          <a:blip r:embed="rId4">
            <a:alphaModFix/>
          </a:blip>
          <a:srcRect b="7053" l="6033" r="0" t="0"/>
          <a:stretch/>
        </p:blipFill>
        <p:spPr>
          <a:xfrm>
            <a:off x="4495800" y="1908175"/>
            <a:ext cx="4516231" cy="3188939"/>
          </a:xfrm>
          <a:prstGeom prst="rect">
            <a:avLst/>
          </a:prstGeom>
          <a:noFill/>
          <a:ln>
            <a:noFill/>
          </a:ln>
        </p:spPr>
      </p:pic>
      <p:cxnSp>
        <p:nvCxnSpPr>
          <p:cNvPr id="554" name="Google Shape;554;p75"/>
          <p:cNvCxnSpPr/>
          <p:nvPr/>
        </p:nvCxnSpPr>
        <p:spPr>
          <a:xfrm rot="10800000">
            <a:off x="1219200" y="4340225"/>
            <a:ext cx="0" cy="533400"/>
          </a:xfrm>
          <a:prstGeom prst="straightConnector1">
            <a:avLst/>
          </a:prstGeom>
          <a:noFill/>
          <a:ln cap="flat" cmpd="sng" w="57150">
            <a:solidFill>
              <a:schemeClr val="lt1"/>
            </a:solidFill>
            <a:prstDash val="solid"/>
            <a:miter lim="800000"/>
            <a:headEnd len="sm" w="sm"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pic>
        <p:nvPicPr>
          <p:cNvPr id="280" name="Google Shape;280;p49"/>
          <p:cNvPicPr preferRelativeResize="0"/>
          <p:nvPr/>
        </p:nvPicPr>
        <p:blipFill rotWithShape="1">
          <a:blip r:embed="rId3">
            <a:alphaModFix/>
          </a:blip>
          <a:srcRect b="0" l="0" r="0" t="0"/>
          <a:stretch/>
        </p:blipFill>
        <p:spPr>
          <a:xfrm>
            <a:off x="1143000" y="1676400"/>
            <a:ext cx="3270424" cy="3236989"/>
          </a:xfrm>
          <a:prstGeom prst="rect">
            <a:avLst/>
          </a:prstGeom>
          <a:noFill/>
          <a:ln>
            <a:noFill/>
          </a:ln>
        </p:spPr>
      </p:pic>
      <p:pic>
        <p:nvPicPr>
          <p:cNvPr id="281" name="Google Shape;281;p49"/>
          <p:cNvPicPr preferRelativeResize="0"/>
          <p:nvPr/>
        </p:nvPicPr>
        <p:blipFill rotWithShape="1">
          <a:blip r:embed="rId4">
            <a:alphaModFix/>
          </a:blip>
          <a:srcRect b="0" l="0" r="0" t="0"/>
          <a:stretch/>
        </p:blipFill>
        <p:spPr>
          <a:xfrm>
            <a:off x="5715000" y="2514600"/>
            <a:ext cx="1979219" cy="1947275"/>
          </a:xfrm>
          <a:prstGeom prst="rect">
            <a:avLst/>
          </a:prstGeom>
          <a:noFill/>
          <a:ln>
            <a:noFill/>
          </a:ln>
        </p:spPr>
      </p:pic>
      <p:sp>
        <p:nvSpPr>
          <p:cNvPr id="282" name="Google Shape;282;p49"/>
          <p:cNvSpPr txBox="1"/>
          <p:nvPr/>
        </p:nvSpPr>
        <p:spPr>
          <a:xfrm>
            <a:off x="990600" y="457200"/>
            <a:ext cx="81534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Mars’ surface area is equal to about 1/3 the surface of Earth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(about the total area of Earth's continents). That’s a lot of territory!</a:t>
            </a:r>
            <a:endParaRPr/>
          </a:p>
        </p:txBody>
      </p:sp>
      <p:sp>
        <p:nvSpPr>
          <p:cNvPr id="283" name="Google Shape;283;p49"/>
          <p:cNvSpPr txBox="1"/>
          <p:nvPr/>
        </p:nvSpPr>
        <p:spPr>
          <a:xfrm>
            <a:off x="990600" y="5353050"/>
            <a:ext cx="8153400" cy="12001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Where will you want to build your community?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Natural and human-made resources that are available,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along with environmental constraints, will help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you decide where and how to live.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pic>
        <p:nvPicPr>
          <p:cNvPr descr="seasons_on_mars_labeled" id="560" name="Google Shape;560;p76"/>
          <p:cNvPicPr preferRelativeResize="0"/>
          <p:nvPr/>
        </p:nvPicPr>
        <p:blipFill rotWithShape="1">
          <a:blip r:embed="rId3">
            <a:alphaModFix/>
          </a:blip>
          <a:srcRect b="25349" l="0" r="0" t="29209"/>
          <a:stretch/>
        </p:blipFill>
        <p:spPr>
          <a:xfrm>
            <a:off x="914400" y="3886200"/>
            <a:ext cx="7694473" cy="2814889"/>
          </a:xfrm>
          <a:prstGeom prst="rect">
            <a:avLst/>
          </a:prstGeom>
          <a:noFill/>
          <a:ln>
            <a:noFill/>
          </a:ln>
        </p:spPr>
      </p:pic>
      <p:sp>
        <p:nvSpPr>
          <p:cNvPr id="561" name="Google Shape;561;p76"/>
          <p:cNvSpPr txBox="1"/>
          <p:nvPr/>
        </p:nvSpPr>
        <p:spPr>
          <a:xfrm>
            <a:off x="4724400" y="304800"/>
            <a:ext cx="4267200" cy="1754187"/>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Therefore, you’ll have to deal with seasonal changes, but watch out!  </a:t>
            </a:r>
            <a:endParaRPr/>
          </a:p>
          <a:p>
            <a:pPr indent="0" lvl="0" marL="0" marR="0" rtl="0" algn="ctr">
              <a:lnSpc>
                <a:spcPct val="100000"/>
              </a:lnSpc>
              <a:spcBef>
                <a:spcPts val="0"/>
              </a:spcBef>
              <a:spcAft>
                <a:spcPts val="0"/>
              </a:spcAft>
              <a:buClr>
                <a:schemeClr val="dk1"/>
              </a:buClr>
              <a:buFont typeface="Times"/>
              <a:buNone/>
            </a:pPr>
            <a:r>
              <a:t/>
            </a:r>
            <a:endParaRPr b="0" i="0" sz="1800" u="non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Mars has seasons just like </a:t>
            </a:r>
            <a:endParaRPr/>
          </a:p>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Earth, but they last </a:t>
            </a:r>
            <a:endParaRPr/>
          </a:p>
          <a:p>
            <a:pPr indent="0" lvl="0" marL="0" marR="0" rtl="0" algn="ctr">
              <a:lnSpc>
                <a:spcPct val="100000"/>
              </a:lnSpc>
              <a:spcBef>
                <a:spcPts val="0"/>
              </a:spcBef>
              <a:spcAft>
                <a:spcPts val="0"/>
              </a:spcAft>
              <a:buClr>
                <a:schemeClr val="lt1"/>
              </a:buClr>
              <a:buFont typeface="Helvetica Neue"/>
              <a:buNone/>
            </a:pPr>
            <a:r>
              <a:rPr b="0" i="0" lang="en-US" sz="1800" u="none">
                <a:solidFill>
                  <a:schemeClr val="lt1"/>
                </a:solidFill>
                <a:latin typeface="Helvetica Neue"/>
                <a:ea typeface="Helvetica Neue"/>
                <a:cs typeface="Helvetica Neue"/>
                <a:sym typeface="Helvetica Neue"/>
              </a:rPr>
              <a:t>about twice as long.</a:t>
            </a:r>
            <a:endParaRPr/>
          </a:p>
        </p:txBody>
      </p:sp>
      <p:pic>
        <p:nvPicPr>
          <p:cNvPr descr="EarthMarsOrbitTop" id="562" name="Google Shape;562;p76"/>
          <p:cNvPicPr preferRelativeResize="0"/>
          <p:nvPr/>
        </p:nvPicPr>
        <p:blipFill rotWithShape="1">
          <a:blip r:embed="rId4">
            <a:alphaModFix/>
          </a:blip>
          <a:srcRect b="0" l="0" r="0" t="0"/>
          <a:stretch/>
        </p:blipFill>
        <p:spPr>
          <a:xfrm>
            <a:off x="228600" y="304800"/>
            <a:ext cx="4366017" cy="3273323"/>
          </a:xfrm>
          <a:prstGeom prst="rect">
            <a:avLst/>
          </a:prstGeom>
          <a:noFill/>
          <a:ln cap="flat" cmpd="sng" w="9525">
            <a:solidFill>
              <a:srgbClr val="5E231D"/>
            </a:solidFill>
            <a:prstDash val="solid"/>
            <a:miter lim="800000"/>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Google Shape;568;p77"/>
          <p:cNvSpPr txBox="1"/>
          <p:nvPr/>
        </p:nvSpPr>
        <p:spPr>
          <a:xfrm>
            <a:off x="914400" y="228600"/>
            <a:ext cx="82296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Mars’ thin atmosphere and missing magnetic field also allow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more of the sun’s harmful radiation to reach the surface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than we experience on Earth.  </a:t>
            </a:r>
            <a:endParaRPr/>
          </a:p>
        </p:txBody>
      </p:sp>
      <p:sp>
        <p:nvSpPr>
          <p:cNvPr id="569" name="Google Shape;569;p77"/>
          <p:cNvSpPr txBox="1"/>
          <p:nvPr/>
        </p:nvSpPr>
        <p:spPr>
          <a:xfrm>
            <a:off x="457200" y="5562600"/>
            <a:ext cx="82296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Radiation can be considered an environmental constraint to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living healthily.  How will you protect people from radiation?</a:t>
            </a:r>
            <a:endParaRPr/>
          </a:p>
        </p:txBody>
      </p:sp>
      <p:sp>
        <p:nvSpPr>
          <p:cNvPr id="570" name="Google Shape;570;p77"/>
          <p:cNvSpPr txBox="1"/>
          <p:nvPr/>
        </p:nvSpPr>
        <p:spPr>
          <a:xfrm>
            <a:off x="1600200" y="4876800"/>
            <a:ext cx="1951037"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Helvetica Neue"/>
              <a:buNone/>
            </a:pPr>
            <a:r>
              <a:rPr b="0" i="0" lang="en-US" sz="1400" u="none">
                <a:solidFill>
                  <a:schemeClr val="dk1"/>
                </a:solidFill>
                <a:latin typeface="Helvetica Neue"/>
                <a:ea typeface="Helvetica Neue"/>
                <a:cs typeface="Helvetica Neue"/>
                <a:sym typeface="Helvetica Neue"/>
              </a:rPr>
              <a:t>Earth’s magnetic field</a:t>
            </a:r>
            <a:endParaRPr/>
          </a:p>
        </p:txBody>
      </p:sp>
      <p:sp>
        <p:nvSpPr>
          <p:cNvPr id="571" name="Google Shape;571;p77"/>
          <p:cNvSpPr txBox="1"/>
          <p:nvPr/>
        </p:nvSpPr>
        <p:spPr>
          <a:xfrm>
            <a:off x="5181600" y="4876800"/>
            <a:ext cx="2898775"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Helvetica Neue"/>
              <a:buNone/>
            </a:pPr>
            <a:r>
              <a:rPr b="0" i="0" lang="en-US" sz="1400" u="none">
                <a:solidFill>
                  <a:schemeClr val="dk1"/>
                </a:solidFill>
                <a:latin typeface="Helvetica Neue"/>
                <a:ea typeface="Helvetica Neue"/>
                <a:cs typeface="Helvetica Neue"/>
                <a:sym typeface="Helvetica Neue"/>
              </a:rPr>
              <a:t>Remnants of Mars’ magnetic field</a:t>
            </a:r>
            <a:endParaRPr/>
          </a:p>
        </p:txBody>
      </p:sp>
      <p:grpSp>
        <p:nvGrpSpPr>
          <p:cNvPr id="572" name="Google Shape;572;p77"/>
          <p:cNvGrpSpPr/>
          <p:nvPr/>
        </p:nvGrpSpPr>
        <p:grpSpPr>
          <a:xfrm>
            <a:off x="217487" y="1600200"/>
            <a:ext cx="8765689" cy="3347435"/>
            <a:chOff x="0" y="0"/>
            <a:chExt cx="2147483647" cy="2147483647"/>
          </a:xfrm>
        </p:grpSpPr>
        <p:pic>
          <p:nvPicPr>
            <p:cNvPr id="573" name="Google Shape;573;p77"/>
            <p:cNvPicPr preferRelativeResize="0"/>
            <p:nvPr/>
          </p:nvPicPr>
          <p:blipFill rotWithShape="1">
            <a:blip r:embed="rId3">
              <a:alphaModFix/>
            </a:blip>
            <a:srcRect b="12436" l="6787" r="50929" t="13081"/>
            <a:stretch/>
          </p:blipFill>
          <p:spPr>
            <a:xfrm>
              <a:off x="0" y="0"/>
              <a:ext cx="1076787502" cy="2147483647"/>
            </a:xfrm>
            <a:prstGeom prst="rect">
              <a:avLst/>
            </a:prstGeom>
            <a:noFill/>
            <a:ln>
              <a:noFill/>
            </a:ln>
          </p:spPr>
        </p:pic>
        <p:pic>
          <p:nvPicPr>
            <p:cNvPr id="574" name="Google Shape;574;p77"/>
            <p:cNvPicPr preferRelativeResize="0"/>
            <p:nvPr/>
          </p:nvPicPr>
          <p:blipFill rotWithShape="1">
            <a:blip r:embed="rId3">
              <a:alphaModFix/>
            </a:blip>
            <a:srcRect b="13197" l="51684" r="7278" t="12733"/>
            <a:stretch/>
          </p:blipFill>
          <p:spPr>
            <a:xfrm>
              <a:off x="1102439326" y="0"/>
              <a:ext cx="1045044320" cy="2135553052"/>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78"/>
          <p:cNvSpPr txBox="1"/>
          <p:nvPr/>
        </p:nvSpPr>
        <p:spPr>
          <a:xfrm>
            <a:off x="1066800" y="265112"/>
            <a:ext cx="80772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World scientists want to know more about radiation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on Mars to prepare for human exploration.  </a:t>
            </a:r>
            <a:endParaRPr/>
          </a:p>
        </p:txBody>
      </p:sp>
      <p:sp>
        <p:nvSpPr>
          <p:cNvPr id="580" name="Google Shape;580;p78"/>
          <p:cNvSpPr txBox="1"/>
          <p:nvPr/>
        </p:nvSpPr>
        <p:spPr>
          <a:xfrm>
            <a:off x="1066800" y="5781675"/>
            <a:ext cx="76200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So, they worked together with engineers to build the 2001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Mars Odyssey Orbiter to study radiation and other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aspects of Mars’ environment. </a:t>
            </a:r>
            <a:endParaRPr/>
          </a:p>
        </p:txBody>
      </p:sp>
      <p:sp>
        <p:nvSpPr>
          <p:cNvPr id="581" name="Google Shape;581;p78"/>
          <p:cNvSpPr txBox="1"/>
          <p:nvPr/>
        </p:nvSpPr>
        <p:spPr>
          <a:xfrm>
            <a:off x="1600200" y="4876800"/>
            <a:ext cx="1951037"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Helvetica Neue"/>
              <a:buNone/>
            </a:pPr>
            <a:r>
              <a:rPr b="0" i="0" lang="en-US" sz="1400" u="none">
                <a:solidFill>
                  <a:schemeClr val="dk1"/>
                </a:solidFill>
                <a:latin typeface="Helvetica Neue"/>
                <a:ea typeface="Helvetica Neue"/>
                <a:cs typeface="Helvetica Neue"/>
                <a:sym typeface="Helvetica Neue"/>
              </a:rPr>
              <a:t>Earth’s magnetic field</a:t>
            </a:r>
            <a:endParaRPr/>
          </a:p>
        </p:txBody>
      </p:sp>
      <p:sp>
        <p:nvSpPr>
          <p:cNvPr id="582" name="Google Shape;582;p78"/>
          <p:cNvSpPr txBox="1"/>
          <p:nvPr/>
        </p:nvSpPr>
        <p:spPr>
          <a:xfrm>
            <a:off x="5181600" y="4876800"/>
            <a:ext cx="2898775" cy="3079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Helvetica Neue"/>
              <a:buNone/>
            </a:pPr>
            <a:r>
              <a:rPr b="0" i="0" lang="en-US" sz="1400" u="none">
                <a:solidFill>
                  <a:schemeClr val="dk1"/>
                </a:solidFill>
                <a:latin typeface="Helvetica Neue"/>
                <a:ea typeface="Helvetica Neue"/>
                <a:cs typeface="Helvetica Neue"/>
                <a:sym typeface="Helvetica Neue"/>
              </a:rPr>
              <a:t>Remnants of Mars’ magnetic field</a:t>
            </a:r>
            <a:endParaRPr/>
          </a:p>
        </p:txBody>
      </p:sp>
      <p:pic>
        <p:nvPicPr>
          <p:cNvPr id="583" name="Google Shape;583;p78"/>
          <p:cNvPicPr preferRelativeResize="0"/>
          <p:nvPr/>
        </p:nvPicPr>
        <p:blipFill rotWithShape="1">
          <a:blip r:embed="rId3">
            <a:alphaModFix/>
          </a:blip>
          <a:srcRect b="0" l="13333" r="51665" t="25555"/>
          <a:stretch/>
        </p:blipFill>
        <p:spPr>
          <a:xfrm>
            <a:off x="76200" y="1343025"/>
            <a:ext cx="2759106" cy="4415181"/>
          </a:xfrm>
          <a:prstGeom prst="rect">
            <a:avLst/>
          </a:prstGeom>
          <a:noFill/>
          <a:ln>
            <a:noFill/>
          </a:ln>
        </p:spPr>
      </p:pic>
      <p:pic>
        <p:nvPicPr>
          <p:cNvPr descr="scienceteam.jpg" id="584" name="Google Shape;584;p78"/>
          <p:cNvPicPr preferRelativeResize="0"/>
          <p:nvPr/>
        </p:nvPicPr>
        <p:blipFill rotWithShape="1">
          <a:blip r:embed="rId4">
            <a:alphaModFix/>
          </a:blip>
          <a:srcRect b="0" l="2862" r="3874" t="0"/>
          <a:stretch/>
        </p:blipFill>
        <p:spPr>
          <a:xfrm>
            <a:off x="3059112" y="1373187"/>
            <a:ext cx="5905561" cy="426314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pic>
        <p:nvPicPr>
          <p:cNvPr id="589" name="Google Shape;589;p79"/>
          <p:cNvPicPr preferRelativeResize="0"/>
          <p:nvPr/>
        </p:nvPicPr>
        <p:blipFill rotWithShape="1">
          <a:blip r:embed="rId3">
            <a:alphaModFix/>
          </a:blip>
          <a:srcRect b="7300" l="16401" r="16432" t="31711"/>
          <a:stretch/>
        </p:blipFill>
        <p:spPr>
          <a:xfrm>
            <a:off x="914400" y="1090612"/>
            <a:ext cx="7361835" cy="5028928"/>
          </a:xfrm>
          <a:prstGeom prst="rect">
            <a:avLst/>
          </a:prstGeom>
          <a:noFill/>
          <a:ln>
            <a:noFill/>
          </a:ln>
        </p:spPr>
      </p:pic>
      <p:sp>
        <p:nvSpPr>
          <p:cNvPr id="590" name="Google Shape;590;p79"/>
          <p:cNvSpPr txBox="1"/>
          <p:nvPr/>
        </p:nvSpPr>
        <p:spPr>
          <a:xfrm>
            <a:off x="1066800" y="268287"/>
            <a:ext cx="80772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Odyssey science team discovered that radiation levels at Mars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are twice as high as those in orbit around Earth.  </a:t>
            </a:r>
            <a:endParaRPr/>
          </a:p>
        </p:txBody>
      </p:sp>
      <p:sp>
        <p:nvSpPr>
          <p:cNvPr id="591" name="Google Shape;591;p79"/>
          <p:cNvSpPr txBox="1"/>
          <p:nvPr/>
        </p:nvSpPr>
        <p:spPr>
          <a:xfrm>
            <a:off x="457200" y="6135687"/>
            <a:ext cx="82296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How will you solve this big potential health problem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for human explorers on Mars?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80"/>
          <p:cNvSpPr txBox="1"/>
          <p:nvPr/>
        </p:nvSpPr>
        <p:spPr>
          <a:xfrm>
            <a:off x="1066800" y="228600"/>
            <a:ext cx="80772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good news is that scientists also discovered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that lower elevations on Mars have higher levels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of natural shielding from radiation. </a:t>
            </a:r>
            <a:endParaRPr/>
          </a:p>
        </p:txBody>
      </p:sp>
      <p:grpSp>
        <p:nvGrpSpPr>
          <p:cNvPr id="597" name="Google Shape;597;p80"/>
          <p:cNvGrpSpPr/>
          <p:nvPr/>
        </p:nvGrpSpPr>
        <p:grpSpPr>
          <a:xfrm>
            <a:off x="304800" y="1524000"/>
            <a:ext cx="8322449" cy="4565168"/>
            <a:chOff x="0" y="0"/>
            <a:chExt cx="2147483647" cy="2147483646"/>
          </a:xfrm>
        </p:grpSpPr>
        <p:pic>
          <p:nvPicPr>
            <p:cNvPr id="598" name="Google Shape;598;p80"/>
            <p:cNvPicPr preferRelativeResize="0"/>
            <p:nvPr/>
          </p:nvPicPr>
          <p:blipFill rotWithShape="1">
            <a:blip r:embed="rId3">
              <a:alphaModFix/>
            </a:blip>
            <a:srcRect b="6468" l="1132" r="0" t="0"/>
            <a:stretch/>
          </p:blipFill>
          <p:spPr>
            <a:xfrm>
              <a:off x="107454702" y="142019481"/>
              <a:ext cx="2040028944" cy="2005464165"/>
            </a:xfrm>
            <a:prstGeom prst="rect">
              <a:avLst/>
            </a:prstGeom>
            <a:noFill/>
            <a:ln cap="flat" cmpd="sng" w="38100">
              <a:solidFill>
                <a:srgbClr val="CC443E"/>
              </a:solidFill>
              <a:prstDash val="solid"/>
              <a:miter lim="800000"/>
              <a:headEnd len="sm" w="sm" type="none"/>
              <a:tailEnd len="sm" w="sm" type="none"/>
            </a:ln>
          </p:spPr>
        </p:pic>
        <p:sp>
          <p:nvSpPr>
            <p:cNvPr id="599" name="Google Shape;599;p80"/>
            <p:cNvSpPr txBox="1"/>
            <p:nvPr/>
          </p:nvSpPr>
          <p:spPr>
            <a:xfrm>
              <a:off x="0" y="0"/>
              <a:ext cx="663980389" cy="466052688"/>
            </a:xfrm>
            <a:prstGeom prst="rect">
              <a:avLst/>
            </a:prstGeom>
            <a:solidFill>
              <a:srgbClr val="75B473"/>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600" name="Google Shape;600;p80"/>
            <p:cNvSpPr txBox="1"/>
            <p:nvPr/>
          </p:nvSpPr>
          <p:spPr>
            <a:xfrm>
              <a:off x="0" y="34280575"/>
              <a:ext cx="682784918" cy="42687489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C443E"/>
                </a:buClr>
                <a:buFont typeface="Helvetica Neue"/>
                <a:buNone/>
              </a:pPr>
              <a:r>
                <a:rPr b="1" i="0" lang="en-US" sz="1200" u="none">
                  <a:solidFill>
                    <a:srgbClr val="CC443E"/>
                  </a:solidFill>
                  <a:latin typeface="Helvetica Neue"/>
                  <a:ea typeface="Helvetica Neue"/>
                  <a:cs typeface="Helvetica Neue"/>
                  <a:sym typeface="Helvetica Neue"/>
                </a:rPr>
                <a:t>Red</a:t>
              </a:r>
              <a:r>
                <a:rPr b="1" i="0" lang="en-US" sz="1200" u="none">
                  <a:solidFill>
                    <a:schemeClr val="dk1"/>
                  </a:solidFill>
                  <a:latin typeface="Helvetica Neue"/>
                  <a:ea typeface="Helvetica Neue"/>
                  <a:cs typeface="Helvetica Neue"/>
                  <a:sym typeface="Helvetica Neue"/>
                </a:rPr>
                <a:t> = 	high elevation,</a:t>
              </a:r>
              <a:endParaRPr/>
            </a:p>
            <a:p>
              <a:pPr indent="0" lvl="0" marL="0" marR="0" rtl="0" algn="l">
                <a:lnSpc>
                  <a:spcPct val="100000"/>
                </a:lnSpc>
                <a:spcBef>
                  <a:spcPts val="0"/>
                </a:spcBef>
                <a:spcAft>
                  <a:spcPts val="0"/>
                </a:spcAft>
                <a:buClr>
                  <a:schemeClr val="dk1"/>
                </a:buClr>
                <a:buFont typeface="Helvetica Neue"/>
                <a:buNone/>
              </a:pPr>
              <a:r>
                <a:rPr b="1" i="0" lang="en-US" sz="1200" u="none">
                  <a:solidFill>
                    <a:schemeClr val="dk1"/>
                  </a:solidFill>
                  <a:latin typeface="Helvetica Neue"/>
                  <a:ea typeface="Helvetica Neue"/>
                  <a:cs typeface="Helvetica Neue"/>
                  <a:sym typeface="Helvetica Neue"/>
                </a:rPr>
                <a:t> 	low level of shielding</a:t>
              </a:r>
              <a:endParaRPr/>
            </a:p>
            <a:p>
              <a:pPr indent="0" lvl="0" marL="0" marR="0" rtl="0" algn="l">
                <a:lnSpc>
                  <a:spcPct val="100000"/>
                </a:lnSpc>
                <a:spcBef>
                  <a:spcPts val="0"/>
                </a:spcBef>
                <a:spcAft>
                  <a:spcPts val="0"/>
                </a:spcAft>
                <a:buClr>
                  <a:srgbClr val="F1E246"/>
                </a:buClr>
                <a:buFont typeface="Helvetica Neue"/>
                <a:buNone/>
              </a:pPr>
              <a:r>
                <a:rPr b="1" i="0" lang="en-US" sz="1200" u="none">
                  <a:solidFill>
                    <a:srgbClr val="F1E246"/>
                  </a:solidFill>
                  <a:latin typeface="Helvetica Neue"/>
                  <a:ea typeface="Helvetica Neue"/>
                  <a:cs typeface="Helvetica Neue"/>
                  <a:sym typeface="Helvetica Neue"/>
                </a:rPr>
                <a:t>Yellow</a:t>
              </a:r>
              <a:r>
                <a:rPr b="1" i="0" lang="en-US" sz="1200" u="none">
                  <a:solidFill>
                    <a:schemeClr val="dk1"/>
                  </a:solidFill>
                  <a:latin typeface="Helvetica Neue"/>
                  <a:ea typeface="Helvetica Neue"/>
                  <a:cs typeface="Helvetica Neue"/>
                  <a:sym typeface="Helvetica Neue"/>
                </a:rPr>
                <a:t> = low elevation, </a:t>
              </a:r>
              <a:endParaRPr/>
            </a:p>
            <a:p>
              <a:pPr indent="0" lvl="0" marL="0" marR="0" rtl="0" algn="l">
                <a:lnSpc>
                  <a:spcPct val="100000"/>
                </a:lnSpc>
                <a:spcBef>
                  <a:spcPts val="0"/>
                </a:spcBef>
                <a:spcAft>
                  <a:spcPts val="0"/>
                </a:spcAft>
                <a:buClr>
                  <a:schemeClr val="dk1"/>
                </a:buClr>
                <a:buFont typeface="Helvetica Neue"/>
                <a:buNone/>
              </a:pPr>
              <a:r>
                <a:rPr b="1" i="0" lang="en-US" sz="1200" u="none">
                  <a:solidFill>
                    <a:schemeClr val="dk1"/>
                  </a:solidFill>
                  <a:latin typeface="Helvetica Neue"/>
                  <a:ea typeface="Helvetica Neue"/>
                  <a:cs typeface="Helvetica Neue"/>
                  <a:sym typeface="Helvetica Neue"/>
                </a:rPr>
                <a:t>	high level of shielding</a:t>
              </a:r>
              <a:endParaRPr/>
            </a:p>
          </p:txBody>
        </p:sp>
      </p:grpSp>
      <p:sp>
        <p:nvSpPr>
          <p:cNvPr id="601" name="Google Shape;601;p80"/>
          <p:cNvSpPr txBox="1"/>
          <p:nvPr/>
        </p:nvSpPr>
        <p:spPr>
          <a:xfrm>
            <a:off x="152400" y="6335712"/>
            <a:ext cx="8915400" cy="369887"/>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Where will you build your community to encourage its survival?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81"/>
          <p:cNvSpPr txBox="1"/>
          <p:nvPr/>
        </p:nvSpPr>
        <p:spPr>
          <a:xfrm>
            <a:off x="1066800" y="228600"/>
            <a:ext cx="80772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Scientists are currently researching materials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to shield astronauts from radiation.  </a:t>
            </a:r>
            <a:endParaRPr/>
          </a:p>
          <a:p>
            <a:pPr indent="0" lvl="0" marL="0" marR="0" rtl="0" algn="l">
              <a:lnSpc>
                <a:spcPct val="100000"/>
              </a:lnSpc>
              <a:spcBef>
                <a:spcPts val="0"/>
              </a:spcBef>
              <a:spcAft>
                <a:spcPts val="0"/>
              </a:spcAft>
              <a:buNone/>
            </a:pPr>
            <a:r>
              <a:t/>
            </a:r>
            <a:endParaRPr b="0" i="0" sz="1800" u="none">
              <a:solidFill>
                <a:srgbClr val="FFFFFF"/>
              </a:solidFill>
              <a:latin typeface="Helvetica Neue"/>
              <a:ea typeface="Helvetica Neue"/>
              <a:cs typeface="Helvetica Neue"/>
              <a:sym typeface="Helvetica Neue"/>
            </a:endParaRPr>
          </a:p>
        </p:txBody>
      </p:sp>
      <p:sp>
        <p:nvSpPr>
          <p:cNvPr id="608" name="Google Shape;608;p81"/>
          <p:cNvSpPr txBox="1"/>
          <p:nvPr/>
        </p:nvSpPr>
        <p:spPr>
          <a:xfrm>
            <a:off x="1066800" y="5857875"/>
            <a:ext cx="80772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So far, research shows that metals increase radiation levels,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while hydrogen seems to shield against it.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How will you keep your community members safe?</a:t>
            </a:r>
            <a:endParaRPr/>
          </a:p>
        </p:txBody>
      </p:sp>
      <p:pic>
        <p:nvPicPr>
          <p:cNvPr id="609" name="Google Shape;609;p81"/>
          <p:cNvPicPr preferRelativeResize="0"/>
          <p:nvPr/>
        </p:nvPicPr>
        <p:blipFill rotWithShape="1">
          <a:blip r:embed="rId3">
            <a:alphaModFix/>
          </a:blip>
          <a:srcRect b="0" l="0" r="0" t="35105"/>
          <a:stretch/>
        </p:blipFill>
        <p:spPr>
          <a:xfrm>
            <a:off x="1143000" y="1143000"/>
            <a:ext cx="7067703" cy="45867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p82"/>
          <p:cNvSpPr txBox="1"/>
          <p:nvPr/>
        </p:nvSpPr>
        <p:spPr>
          <a:xfrm>
            <a:off x="1066800" y="76200"/>
            <a:ext cx="807720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pull of gravity on an object on Mars is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1/3 of the pull on the same object on Earth.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People will be able to jump higher and lift more on Mars.</a:t>
            </a:r>
            <a:endParaRPr/>
          </a:p>
        </p:txBody>
      </p:sp>
      <p:pic>
        <p:nvPicPr>
          <p:cNvPr id="615" name="Google Shape;615;p82"/>
          <p:cNvPicPr preferRelativeResize="0"/>
          <p:nvPr/>
        </p:nvPicPr>
        <p:blipFill rotWithShape="1">
          <a:blip r:embed="rId3">
            <a:alphaModFix/>
          </a:blip>
          <a:srcRect b="0" l="0" r="21110" t="49484"/>
          <a:stretch/>
        </p:blipFill>
        <p:spPr>
          <a:xfrm>
            <a:off x="304800" y="1328737"/>
            <a:ext cx="8512424" cy="4289805"/>
          </a:xfrm>
          <a:prstGeom prst="rect">
            <a:avLst/>
          </a:prstGeom>
          <a:noFill/>
          <a:ln cap="flat" cmpd="sng" w="38100">
            <a:solidFill>
              <a:srgbClr val="E2B75A"/>
            </a:solidFill>
            <a:prstDash val="solid"/>
            <a:miter lim="800000"/>
            <a:headEnd len="sm" w="sm" type="none"/>
            <a:tailEnd len="sm" w="sm" type="none"/>
          </a:ln>
        </p:spPr>
      </p:pic>
      <p:sp>
        <p:nvSpPr>
          <p:cNvPr id="616" name="Google Shape;616;p82"/>
          <p:cNvSpPr txBox="1"/>
          <p:nvPr/>
        </p:nvSpPr>
        <p:spPr>
          <a:xfrm>
            <a:off x="1066800" y="5827712"/>
            <a:ext cx="80772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Even if tasks are easier, will reduced gravity affect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human health, and what would help?</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pic>
        <p:nvPicPr>
          <p:cNvPr id="622" name="Google Shape;622;p83"/>
          <p:cNvPicPr preferRelativeResize="0"/>
          <p:nvPr/>
        </p:nvPicPr>
        <p:blipFill rotWithShape="1">
          <a:blip r:embed="rId3">
            <a:alphaModFix/>
          </a:blip>
          <a:srcRect b="27777" l="0" r="0" t="17778"/>
          <a:stretch/>
        </p:blipFill>
        <p:spPr>
          <a:xfrm>
            <a:off x="0" y="1219200"/>
            <a:ext cx="9107424" cy="3730066"/>
          </a:xfrm>
          <a:prstGeom prst="rect">
            <a:avLst/>
          </a:prstGeom>
          <a:noFill/>
          <a:ln>
            <a:noFill/>
          </a:ln>
        </p:spPr>
      </p:pic>
      <p:sp>
        <p:nvSpPr>
          <p:cNvPr id="623" name="Google Shape;623;p83"/>
          <p:cNvSpPr txBox="1"/>
          <p:nvPr/>
        </p:nvSpPr>
        <p:spPr>
          <a:xfrm>
            <a:off x="990600" y="220662"/>
            <a:ext cx="81534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Scientific research shows that during long journeys in zero gravity,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astronauts lose muscle and bone mass.</a:t>
            </a:r>
            <a:endParaRPr/>
          </a:p>
        </p:txBody>
      </p:sp>
      <p:sp>
        <p:nvSpPr>
          <p:cNvPr id="624" name="Google Shape;624;p83"/>
          <p:cNvSpPr txBox="1"/>
          <p:nvPr/>
        </p:nvSpPr>
        <p:spPr>
          <a:xfrm>
            <a:off x="-19050" y="5429250"/>
            <a:ext cx="9163050" cy="12001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They must exercise 2 hours a day to stay healthy.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How will you keep the first Martian settlers strong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during their six-month journey . .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and in a 1/3 gravity environment on Mars?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84"/>
          <p:cNvSpPr txBox="1"/>
          <p:nvPr/>
        </p:nvSpPr>
        <p:spPr>
          <a:xfrm>
            <a:off x="1066800" y="381000"/>
            <a:ext cx="80772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It’s important, because with the propulsion technologies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we now have, it takes a minimum of six months to get to Mars.  </a:t>
            </a:r>
            <a:endParaRPr/>
          </a:p>
        </p:txBody>
      </p:sp>
      <p:pic>
        <p:nvPicPr>
          <p:cNvPr descr="trajectory" id="630" name="Google Shape;630;p84"/>
          <p:cNvPicPr preferRelativeResize="0"/>
          <p:nvPr/>
        </p:nvPicPr>
        <p:blipFill rotWithShape="1">
          <a:blip r:embed="rId3">
            <a:alphaModFix/>
          </a:blip>
          <a:srcRect b="1753" l="1196" r="1361" t="1753"/>
          <a:stretch/>
        </p:blipFill>
        <p:spPr>
          <a:xfrm>
            <a:off x="2184400" y="1560512"/>
            <a:ext cx="4168888" cy="3771978"/>
          </a:xfrm>
          <a:prstGeom prst="rect">
            <a:avLst/>
          </a:prstGeom>
          <a:noFill/>
          <a:ln cap="flat" cmpd="sng" w="9525">
            <a:solidFill>
              <a:srgbClr val="000000"/>
            </a:solidFill>
            <a:prstDash val="solid"/>
            <a:miter lim="800000"/>
            <a:headEnd len="sm" w="sm" type="none"/>
            <a:tailEnd len="sm" w="sm" type="none"/>
          </a:ln>
        </p:spPr>
      </p:pic>
      <p:sp>
        <p:nvSpPr>
          <p:cNvPr id="631" name="Google Shape;631;p84"/>
          <p:cNvSpPr/>
          <p:nvPr/>
        </p:nvSpPr>
        <p:spPr>
          <a:xfrm>
            <a:off x="3076575" y="4081462"/>
            <a:ext cx="104775" cy="984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632" name="Google Shape;632;p84"/>
          <p:cNvSpPr/>
          <p:nvPr/>
        </p:nvSpPr>
        <p:spPr>
          <a:xfrm>
            <a:off x="6140450" y="4125912"/>
            <a:ext cx="104775" cy="96837"/>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633" name="Google Shape;633;p84"/>
          <p:cNvSpPr/>
          <p:nvPr/>
        </p:nvSpPr>
        <p:spPr>
          <a:xfrm>
            <a:off x="3076575" y="4913312"/>
            <a:ext cx="104775" cy="96837"/>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634" name="Google Shape;634;p84"/>
          <p:cNvSpPr/>
          <p:nvPr/>
        </p:nvSpPr>
        <p:spPr>
          <a:xfrm>
            <a:off x="5799137" y="3290887"/>
            <a:ext cx="104775" cy="96837"/>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635" name="Google Shape;635;p84"/>
          <p:cNvSpPr txBox="1"/>
          <p:nvPr/>
        </p:nvSpPr>
        <p:spPr>
          <a:xfrm>
            <a:off x="3181350" y="3935412"/>
            <a:ext cx="1031875"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Helvetica Neue"/>
              <a:buNone/>
            </a:pPr>
            <a:r>
              <a:rPr b="0" i="0" lang="en-US" sz="1200" u="none">
                <a:solidFill>
                  <a:schemeClr val="lt1"/>
                </a:solidFill>
                <a:latin typeface="Helvetica Neue"/>
                <a:ea typeface="Helvetica Neue"/>
                <a:cs typeface="Helvetica Neue"/>
                <a:sym typeface="Helvetica Neue"/>
              </a:rPr>
              <a:t>Launch</a:t>
            </a:r>
            <a:endParaRPr/>
          </a:p>
          <a:p>
            <a:pPr indent="0" lvl="0" marL="0" marR="0" rtl="0" algn="l">
              <a:lnSpc>
                <a:spcPct val="100000"/>
              </a:lnSpc>
              <a:spcBef>
                <a:spcPts val="0"/>
              </a:spcBef>
              <a:spcAft>
                <a:spcPts val="0"/>
              </a:spcAft>
              <a:buClr>
                <a:schemeClr val="lt1"/>
              </a:buClr>
              <a:buFont typeface="Helvetica Neue"/>
              <a:buNone/>
            </a:pPr>
            <a:r>
              <a:rPr b="0" i="0" lang="en-US" sz="1200" u="none">
                <a:solidFill>
                  <a:schemeClr val="lt1"/>
                </a:solidFill>
                <a:latin typeface="Helvetica Neue"/>
                <a:ea typeface="Helvetica Neue"/>
                <a:cs typeface="Helvetica Neue"/>
                <a:sym typeface="Helvetica Neue"/>
              </a:rPr>
              <a:t>07-Apr-2001</a:t>
            </a:r>
            <a:endParaRPr/>
          </a:p>
        </p:txBody>
      </p:sp>
      <p:sp>
        <p:nvSpPr>
          <p:cNvPr id="636" name="Google Shape;636;p84"/>
          <p:cNvSpPr txBox="1"/>
          <p:nvPr/>
        </p:nvSpPr>
        <p:spPr>
          <a:xfrm>
            <a:off x="2286000" y="5029200"/>
            <a:ext cx="698500" cy="461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Helvetica Neue"/>
              <a:buNone/>
            </a:pPr>
            <a:r>
              <a:rPr b="0" i="0" lang="en-US" sz="1200" u="none">
                <a:solidFill>
                  <a:schemeClr val="lt1"/>
                </a:solidFill>
                <a:latin typeface="Helvetica Neue"/>
                <a:ea typeface="Helvetica Neue"/>
                <a:cs typeface="Helvetica Neue"/>
                <a:sym typeface="Helvetica Neue"/>
              </a:rPr>
              <a:t>Mars at </a:t>
            </a:r>
            <a:endParaRPr/>
          </a:p>
          <a:p>
            <a:pPr indent="0" lvl="0" marL="0" marR="0" rtl="0" algn="l">
              <a:lnSpc>
                <a:spcPct val="100000"/>
              </a:lnSpc>
              <a:spcBef>
                <a:spcPts val="0"/>
              </a:spcBef>
              <a:spcAft>
                <a:spcPts val="0"/>
              </a:spcAft>
              <a:buClr>
                <a:schemeClr val="lt1"/>
              </a:buClr>
              <a:buFont typeface="Helvetica Neue"/>
              <a:buNone/>
            </a:pPr>
            <a:r>
              <a:rPr b="0" i="0" lang="en-US" sz="1200" u="none">
                <a:solidFill>
                  <a:schemeClr val="lt1"/>
                </a:solidFill>
                <a:latin typeface="Helvetica Neue"/>
                <a:ea typeface="Helvetica Neue"/>
                <a:cs typeface="Helvetica Neue"/>
                <a:sym typeface="Helvetica Neue"/>
              </a:rPr>
              <a:t>Launch</a:t>
            </a:r>
            <a:endParaRPr/>
          </a:p>
        </p:txBody>
      </p:sp>
      <p:sp>
        <p:nvSpPr>
          <p:cNvPr id="637" name="Google Shape;637;p84"/>
          <p:cNvSpPr txBox="1"/>
          <p:nvPr/>
        </p:nvSpPr>
        <p:spPr>
          <a:xfrm>
            <a:off x="6324600" y="4006850"/>
            <a:ext cx="1031875"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Helvetica Neue"/>
              <a:buNone/>
            </a:pPr>
            <a:r>
              <a:rPr b="0" i="0" lang="en-US" sz="1200" u="none">
                <a:solidFill>
                  <a:schemeClr val="lt1"/>
                </a:solidFill>
                <a:latin typeface="Helvetica Neue"/>
                <a:ea typeface="Helvetica Neue"/>
                <a:cs typeface="Helvetica Neue"/>
                <a:sym typeface="Helvetica Neue"/>
              </a:rPr>
              <a:t>Mars Arrival</a:t>
            </a:r>
            <a:endParaRPr/>
          </a:p>
          <a:p>
            <a:pPr indent="0" lvl="0" marL="0" marR="0" rtl="0" algn="l">
              <a:lnSpc>
                <a:spcPct val="100000"/>
              </a:lnSpc>
              <a:spcBef>
                <a:spcPts val="0"/>
              </a:spcBef>
              <a:spcAft>
                <a:spcPts val="0"/>
              </a:spcAft>
              <a:buClr>
                <a:schemeClr val="lt1"/>
              </a:buClr>
              <a:buFont typeface="Helvetica Neue"/>
              <a:buNone/>
            </a:pPr>
            <a:r>
              <a:rPr b="0" i="0" lang="en-US" sz="1200" u="none">
                <a:solidFill>
                  <a:schemeClr val="lt1"/>
                </a:solidFill>
                <a:latin typeface="Helvetica Neue"/>
                <a:ea typeface="Helvetica Neue"/>
                <a:cs typeface="Helvetica Neue"/>
                <a:sym typeface="Helvetica Neue"/>
              </a:rPr>
              <a:t>23-Oct-2001</a:t>
            </a:r>
            <a:endParaRPr/>
          </a:p>
        </p:txBody>
      </p:sp>
      <p:sp>
        <p:nvSpPr>
          <p:cNvPr id="638" name="Google Shape;638;p84"/>
          <p:cNvSpPr txBox="1"/>
          <p:nvPr/>
        </p:nvSpPr>
        <p:spPr>
          <a:xfrm>
            <a:off x="5251450" y="3287712"/>
            <a:ext cx="723900" cy="4619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Helvetica Neue"/>
              <a:buNone/>
            </a:pPr>
            <a:r>
              <a:rPr b="0" i="0" lang="en-US" sz="1200" u="none">
                <a:solidFill>
                  <a:schemeClr val="lt1"/>
                </a:solidFill>
                <a:latin typeface="Helvetica Neue"/>
                <a:ea typeface="Helvetica Neue"/>
                <a:cs typeface="Helvetica Neue"/>
                <a:sym typeface="Helvetica Neue"/>
              </a:rPr>
              <a:t>Earth at </a:t>
            </a:r>
            <a:endParaRPr/>
          </a:p>
          <a:p>
            <a:pPr indent="0" lvl="0" marL="0" marR="0" rtl="0" algn="l">
              <a:lnSpc>
                <a:spcPct val="100000"/>
              </a:lnSpc>
              <a:spcBef>
                <a:spcPts val="0"/>
              </a:spcBef>
              <a:spcAft>
                <a:spcPts val="0"/>
              </a:spcAft>
              <a:buClr>
                <a:schemeClr val="lt1"/>
              </a:buClr>
              <a:buFont typeface="Helvetica Neue"/>
              <a:buNone/>
            </a:pPr>
            <a:r>
              <a:rPr b="0" i="0" lang="en-US" sz="1200" u="none">
                <a:solidFill>
                  <a:schemeClr val="lt1"/>
                </a:solidFill>
                <a:latin typeface="Helvetica Neue"/>
                <a:ea typeface="Helvetica Neue"/>
                <a:cs typeface="Helvetica Neue"/>
                <a:sym typeface="Helvetica Neue"/>
              </a:rPr>
              <a:t>arrival</a:t>
            </a:r>
            <a:endParaRPr/>
          </a:p>
        </p:txBody>
      </p:sp>
      <p:cxnSp>
        <p:nvCxnSpPr>
          <p:cNvPr id="639" name="Google Shape;639;p84"/>
          <p:cNvCxnSpPr/>
          <p:nvPr/>
        </p:nvCxnSpPr>
        <p:spPr>
          <a:xfrm>
            <a:off x="5851525" y="3349625"/>
            <a:ext cx="287337" cy="1025525"/>
          </a:xfrm>
          <a:prstGeom prst="straightConnector1">
            <a:avLst/>
          </a:prstGeom>
          <a:noFill/>
          <a:ln>
            <a:noFill/>
          </a:ln>
        </p:spPr>
      </p:cxnSp>
      <p:cxnSp>
        <p:nvCxnSpPr>
          <p:cNvPr id="640" name="Google Shape;640;p84"/>
          <p:cNvCxnSpPr/>
          <p:nvPr/>
        </p:nvCxnSpPr>
        <p:spPr>
          <a:xfrm rot="60000">
            <a:off x="5262562" y="4175125"/>
            <a:ext cx="1754187" cy="538162"/>
          </a:xfrm>
          <a:prstGeom prst="straightConnector1">
            <a:avLst/>
          </a:prstGeom>
          <a:noFill/>
          <a:ln>
            <a:noFill/>
          </a:ln>
        </p:spPr>
      </p:cxnSp>
      <p:sp>
        <p:nvSpPr>
          <p:cNvPr id="641" name="Google Shape;641;p84"/>
          <p:cNvSpPr/>
          <p:nvPr/>
        </p:nvSpPr>
        <p:spPr>
          <a:xfrm>
            <a:off x="4122737" y="3457575"/>
            <a:ext cx="628650" cy="587375"/>
          </a:xfrm>
          <a:prstGeom prst="sun">
            <a:avLst>
              <a:gd fmla="val 25000" name="adj"/>
            </a:avLst>
          </a:prstGeom>
          <a:solidFill>
            <a:srgbClr val="FF66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642" name="Google Shape;642;p84"/>
          <p:cNvSpPr/>
          <p:nvPr/>
        </p:nvSpPr>
        <p:spPr>
          <a:xfrm>
            <a:off x="6108700" y="3930650"/>
            <a:ext cx="139700" cy="106362"/>
          </a:xfrm>
          <a:custGeom>
            <a:rect b="b" l="l" r="r" t="t"/>
            <a:pathLst>
              <a:path extrusionOk="0" h="120000" w="120000">
                <a:moveTo>
                  <a:pt x="0" y="120000"/>
                </a:moveTo>
                <a:cubicBezTo>
                  <a:pt x="11250" y="75428"/>
                  <a:pt x="15937" y="8000"/>
                  <a:pt x="63750" y="2285"/>
                </a:cubicBezTo>
                <a:cubicBezTo>
                  <a:pt x="82500" y="0"/>
                  <a:pt x="101250" y="2285"/>
                  <a:pt x="120000" y="2285"/>
                </a:cubicBezTo>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a:ea typeface="Times"/>
              <a:cs typeface="Times"/>
              <a:sym typeface="Times"/>
            </a:endParaRPr>
          </a:p>
        </p:txBody>
      </p:sp>
      <p:sp>
        <p:nvSpPr>
          <p:cNvPr id="643" name="Google Shape;643;p84"/>
          <p:cNvSpPr txBox="1"/>
          <p:nvPr/>
        </p:nvSpPr>
        <p:spPr>
          <a:xfrm>
            <a:off x="1066800" y="5857875"/>
            <a:ext cx="807720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With radio communications technology, it takes a minimum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of 4 minutes, and as much as 20 minutes each way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depending on where the planets are in their orbits.</a:t>
            </a:r>
            <a:endParaRPr/>
          </a:p>
        </p:txBody>
      </p:sp>
      <p:sp>
        <p:nvSpPr>
          <p:cNvPr id="644" name="Google Shape;644;p84"/>
          <p:cNvSpPr txBox="1"/>
          <p:nvPr/>
        </p:nvSpPr>
        <p:spPr>
          <a:xfrm>
            <a:off x="6400800" y="2932112"/>
            <a:ext cx="2819400" cy="646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00"/>
              </a:buClr>
              <a:buFont typeface="Helvetica Neue"/>
              <a:buNone/>
            </a:pPr>
            <a:r>
              <a:rPr b="1" i="0" lang="en-US" sz="1200" u="none">
                <a:solidFill>
                  <a:srgbClr val="FFFF00"/>
                </a:solidFill>
                <a:latin typeface="Helvetica Neue"/>
                <a:ea typeface="Helvetica Neue"/>
                <a:cs typeface="Helvetica Neue"/>
                <a:sym typeface="Helvetica Neue"/>
              </a:rPr>
              <a:t>Yellow Line = </a:t>
            </a:r>
            <a:endParaRPr/>
          </a:p>
          <a:p>
            <a:pPr indent="0" lvl="0" marL="0" marR="0" rtl="0" algn="l">
              <a:lnSpc>
                <a:spcPct val="100000"/>
              </a:lnSpc>
              <a:spcBef>
                <a:spcPts val="0"/>
              </a:spcBef>
              <a:spcAft>
                <a:spcPts val="0"/>
              </a:spcAft>
              <a:buClr>
                <a:schemeClr val="lt1"/>
              </a:buClr>
              <a:buFont typeface="Helvetica Neue"/>
              <a:buNone/>
            </a:pPr>
            <a:r>
              <a:rPr b="1" i="0" lang="en-US" sz="1200" u="none">
                <a:solidFill>
                  <a:schemeClr val="lt1"/>
                </a:solidFill>
                <a:latin typeface="Helvetica Neue"/>
                <a:ea typeface="Helvetica Neue"/>
                <a:cs typeface="Helvetica Neue"/>
                <a:sym typeface="Helvetica Neue"/>
              </a:rPr>
              <a:t>Successful route to Mars </a:t>
            </a:r>
            <a:endParaRPr/>
          </a:p>
          <a:p>
            <a:pPr indent="0" lvl="0" marL="0" marR="0" rtl="0" algn="l">
              <a:lnSpc>
                <a:spcPct val="100000"/>
              </a:lnSpc>
              <a:spcBef>
                <a:spcPts val="0"/>
              </a:spcBef>
              <a:spcAft>
                <a:spcPts val="0"/>
              </a:spcAft>
              <a:buClr>
                <a:schemeClr val="lt1"/>
              </a:buClr>
              <a:buFont typeface="Helvetica Neue"/>
              <a:buNone/>
            </a:pPr>
            <a:r>
              <a:rPr b="1" i="0" lang="en-US" sz="1200" u="none">
                <a:solidFill>
                  <a:schemeClr val="lt1"/>
                </a:solidFill>
                <a:latin typeface="Helvetica Neue"/>
                <a:ea typeface="Helvetica Neue"/>
                <a:cs typeface="Helvetica Neue"/>
                <a:sym typeface="Helvetica Neue"/>
              </a:rPr>
              <a:t>of the 2001 Mars Odyssey Orbiter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pic>
        <p:nvPicPr>
          <p:cNvPr id="650" name="Google Shape;650;p85"/>
          <p:cNvPicPr preferRelativeResize="0"/>
          <p:nvPr/>
        </p:nvPicPr>
        <p:blipFill rotWithShape="1">
          <a:blip r:embed="rId3">
            <a:alphaModFix/>
          </a:blip>
          <a:srcRect b="3630" l="0" r="0" t="18888"/>
          <a:stretch/>
        </p:blipFill>
        <p:spPr>
          <a:xfrm>
            <a:off x="381000" y="1219200"/>
            <a:ext cx="8338985" cy="4860822"/>
          </a:xfrm>
          <a:prstGeom prst="rect">
            <a:avLst/>
          </a:prstGeom>
          <a:noFill/>
          <a:ln>
            <a:noFill/>
          </a:ln>
        </p:spPr>
      </p:pic>
      <p:sp>
        <p:nvSpPr>
          <p:cNvPr id="651" name="Google Shape;651;p85"/>
          <p:cNvSpPr txBox="1"/>
          <p:nvPr/>
        </p:nvSpPr>
        <p:spPr>
          <a:xfrm>
            <a:off x="1066800" y="304800"/>
            <a:ext cx="80772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Even though Mars is 65 million miles away,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we now have the technology to land on its surface.  </a:t>
            </a:r>
            <a:endParaRPr/>
          </a:p>
        </p:txBody>
      </p:sp>
      <p:sp>
        <p:nvSpPr>
          <p:cNvPr id="652" name="Google Shape;652;p85"/>
          <p:cNvSpPr txBox="1"/>
          <p:nvPr/>
        </p:nvSpPr>
        <p:spPr>
          <a:xfrm>
            <a:off x="1066800" y="6211887"/>
            <a:ext cx="80772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That accomplishment required the talents of men and women from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different backgrounds with different skills to contribute.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50"/>
          <p:cNvSpPr txBox="1"/>
          <p:nvPr/>
        </p:nvSpPr>
        <p:spPr>
          <a:xfrm>
            <a:off x="990600" y="457200"/>
            <a:ext cx="81534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Scientists and engineers from all over the world have discovered many environmental and other similarities between Earth and Mars. </a:t>
            </a:r>
            <a:endParaRPr/>
          </a:p>
        </p:txBody>
      </p:sp>
      <p:grpSp>
        <p:nvGrpSpPr>
          <p:cNvPr id="289" name="Google Shape;289;p50"/>
          <p:cNvGrpSpPr/>
          <p:nvPr/>
        </p:nvGrpSpPr>
        <p:grpSpPr>
          <a:xfrm>
            <a:off x="1828800" y="1828800"/>
            <a:ext cx="5365115" cy="4391330"/>
            <a:chOff x="0" y="0"/>
            <a:chExt cx="2147483647" cy="2147483647"/>
          </a:xfrm>
        </p:grpSpPr>
        <p:pic>
          <p:nvPicPr>
            <p:cNvPr id="290" name="Google Shape;290;p50"/>
            <p:cNvPicPr preferRelativeResize="0"/>
            <p:nvPr/>
          </p:nvPicPr>
          <p:blipFill rotWithShape="1">
            <a:blip r:embed="rId3">
              <a:alphaModFix/>
            </a:blip>
            <a:srcRect b="396" l="485" r="485" t="593"/>
            <a:stretch/>
          </p:blipFill>
          <p:spPr>
            <a:xfrm>
              <a:off x="0" y="0"/>
              <a:ext cx="2147483647" cy="2147483647"/>
            </a:xfrm>
            <a:prstGeom prst="rect">
              <a:avLst/>
            </a:prstGeom>
            <a:noFill/>
            <a:ln>
              <a:noFill/>
            </a:ln>
          </p:spPr>
        </p:pic>
        <p:sp>
          <p:nvSpPr>
            <p:cNvPr id="291" name="Google Shape;291;p50"/>
            <p:cNvSpPr txBox="1"/>
            <p:nvPr/>
          </p:nvSpPr>
          <p:spPr>
            <a:xfrm>
              <a:off x="110345479" y="1355223179"/>
              <a:ext cx="295868151" cy="1023324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Helvetica Neue"/>
                <a:buNone/>
              </a:pPr>
              <a:r>
                <a:rPr b="1" i="0" lang="en-US" sz="900" u="none">
                  <a:solidFill>
                    <a:schemeClr val="dk1"/>
                  </a:solidFill>
                  <a:latin typeface="Helvetica Neue"/>
                  <a:ea typeface="Helvetica Neue"/>
                  <a:cs typeface="Helvetica Neue"/>
                  <a:sym typeface="Helvetica Neue"/>
                </a:rPr>
                <a:t>RADIATION</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86"/>
          <p:cNvSpPr txBox="1"/>
          <p:nvPr/>
        </p:nvSpPr>
        <p:spPr>
          <a:xfrm>
            <a:off x="1143000" y="228600"/>
            <a:ext cx="80010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Thousands of years ago, humans could only see Mars</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 as a red dot in the sky, but now we are exploring with robots.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Maybe one day humans will go!</a:t>
            </a:r>
            <a:endParaRPr/>
          </a:p>
        </p:txBody>
      </p:sp>
      <p:sp>
        <p:nvSpPr>
          <p:cNvPr id="658" name="Google Shape;658;p86"/>
          <p:cNvSpPr txBox="1"/>
          <p:nvPr/>
        </p:nvSpPr>
        <p:spPr>
          <a:xfrm>
            <a:off x="1066800" y="5581650"/>
            <a:ext cx="8153400" cy="12001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The possibility of human communities on Mars will depend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on men and women from around the world choosing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science and technology careers that will benefit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life in communities on Earth first.</a:t>
            </a:r>
            <a:endParaRPr/>
          </a:p>
        </p:txBody>
      </p:sp>
      <p:pic>
        <p:nvPicPr>
          <p:cNvPr descr="Tribe.jpg" id="659" name="Google Shape;659;p86"/>
          <p:cNvPicPr preferRelativeResize="0"/>
          <p:nvPr/>
        </p:nvPicPr>
        <p:blipFill rotWithShape="1">
          <a:blip r:embed="rId3">
            <a:alphaModFix/>
          </a:blip>
          <a:srcRect b="0" l="0" r="0" t="0"/>
          <a:stretch/>
        </p:blipFill>
        <p:spPr>
          <a:xfrm>
            <a:off x="120650" y="1984375"/>
            <a:ext cx="3374279" cy="2640740"/>
          </a:xfrm>
          <a:prstGeom prst="rect">
            <a:avLst/>
          </a:prstGeom>
          <a:noFill/>
          <a:ln>
            <a:noFill/>
          </a:ln>
        </p:spPr>
      </p:pic>
      <p:pic>
        <p:nvPicPr>
          <p:cNvPr descr="timeline.gif" id="660" name="Google Shape;660;p86"/>
          <p:cNvPicPr preferRelativeResize="0"/>
          <p:nvPr/>
        </p:nvPicPr>
        <p:blipFill rotWithShape="1">
          <a:blip r:embed="rId4">
            <a:alphaModFix/>
          </a:blip>
          <a:srcRect b="0" l="0" r="0" t="0"/>
          <a:stretch/>
        </p:blipFill>
        <p:spPr>
          <a:xfrm>
            <a:off x="4997450" y="1981200"/>
            <a:ext cx="4042987" cy="2655748"/>
          </a:xfrm>
          <a:prstGeom prst="rect">
            <a:avLst/>
          </a:prstGeom>
          <a:noFill/>
          <a:ln>
            <a:noFill/>
          </a:ln>
        </p:spPr>
      </p:pic>
      <p:pic>
        <p:nvPicPr>
          <p:cNvPr descr="galileostelescope_s.gif" id="661" name="Google Shape;661;p86"/>
          <p:cNvPicPr preferRelativeResize="0"/>
          <p:nvPr/>
        </p:nvPicPr>
        <p:blipFill rotWithShape="1">
          <a:blip r:embed="rId5">
            <a:alphaModFix/>
          </a:blip>
          <a:srcRect b="0" l="0" r="0" t="0"/>
          <a:stretch/>
        </p:blipFill>
        <p:spPr>
          <a:xfrm>
            <a:off x="3549650" y="1984375"/>
            <a:ext cx="1417637" cy="2646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Google Shape;667;p87"/>
          <p:cNvSpPr txBox="1"/>
          <p:nvPr/>
        </p:nvSpPr>
        <p:spPr>
          <a:xfrm>
            <a:off x="1066800" y="111125"/>
            <a:ext cx="80772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What are all of the careers that make a community thrive?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How do people in those careers use science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and technology to improve their lives?</a:t>
            </a:r>
            <a:endParaRPr/>
          </a:p>
        </p:txBody>
      </p:sp>
      <p:sp>
        <p:nvSpPr>
          <p:cNvPr id="668" name="Google Shape;668;p87"/>
          <p:cNvSpPr txBox="1"/>
          <p:nvPr/>
        </p:nvSpPr>
        <p:spPr>
          <a:xfrm>
            <a:off x="1066800" y="5935662"/>
            <a:ext cx="8001000" cy="646112"/>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What kind of careers will be needed to make</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sure your community on Mars survives and thrives?</a:t>
            </a:r>
            <a:endParaRPr/>
          </a:p>
        </p:txBody>
      </p:sp>
      <p:pic>
        <p:nvPicPr>
          <p:cNvPr id="669" name="Google Shape;669;p87"/>
          <p:cNvPicPr preferRelativeResize="0"/>
          <p:nvPr/>
        </p:nvPicPr>
        <p:blipFill rotWithShape="1">
          <a:blip r:embed="rId3">
            <a:alphaModFix/>
          </a:blip>
          <a:srcRect b="0" l="0" r="0" t="0"/>
          <a:stretch/>
        </p:blipFill>
        <p:spPr>
          <a:xfrm>
            <a:off x="685800" y="1371600"/>
            <a:ext cx="7620000" cy="42789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88"/>
          <p:cNvSpPr txBox="1"/>
          <p:nvPr/>
        </p:nvSpPr>
        <p:spPr>
          <a:xfrm>
            <a:off x="1066800" y="271462"/>
            <a:ext cx="8077200" cy="7080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Because of the work of scientists and engineers, </a:t>
            </a:r>
            <a:endParaRPr/>
          </a:p>
          <a:p>
            <a:pPr indent="0" lvl="0" marL="0" marR="0" rtl="0" algn="ctr">
              <a:lnSpc>
                <a:spcPct val="100000"/>
              </a:lnSpc>
              <a:spcBef>
                <a:spcPts val="0"/>
              </a:spcBef>
              <a:spcAft>
                <a:spcPts val="0"/>
              </a:spcAft>
              <a:buClr>
                <a:srgbClr val="FFFFFF"/>
              </a:buClr>
              <a:buFont typeface="Helvetica Neue"/>
              <a:buNone/>
            </a:pPr>
            <a:r>
              <a:rPr b="0" i="0" lang="en-US" sz="2000" u="none">
                <a:solidFill>
                  <a:srgbClr val="FFFFFF"/>
                </a:solidFill>
                <a:latin typeface="Helvetica Neue"/>
                <a:ea typeface="Helvetica Neue"/>
                <a:cs typeface="Helvetica Neue"/>
                <a:sym typeface="Helvetica Neue"/>
              </a:rPr>
              <a:t>we know more about Mars every day. </a:t>
            </a:r>
            <a:endParaRPr/>
          </a:p>
        </p:txBody>
      </p:sp>
      <p:sp>
        <p:nvSpPr>
          <p:cNvPr id="675" name="Google Shape;675;p88"/>
          <p:cNvSpPr txBox="1"/>
          <p:nvPr/>
        </p:nvSpPr>
        <p:spPr>
          <a:xfrm>
            <a:off x="1066800" y="5867400"/>
            <a:ext cx="7924800" cy="923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Someday we may use this knowledge to build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safe and thriving communities. . . . What will your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community be like?  What do you want to contribute?</a:t>
            </a:r>
            <a:endParaRPr/>
          </a:p>
        </p:txBody>
      </p:sp>
      <p:pic>
        <p:nvPicPr>
          <p:cNvPr id="676" name="Google Shape;676;p88"/>
          <p:cNvPicPr preferRelativeResize="0"/>
          <p:nvPr/>
        </p:nvPicPr>
        <p:blipFill rotWithShape="1">
          <a:blip r:embed="rId3">
            <a:alphaModFix/>
          </a:blip>
          <a:srcRect b="0" l="0" r="0" t="0"/>
          <a:stretch/>
        </p:blipFill>
        <p:spPr>
          <a:xfrm>
            <a:off x="533400" y="1143000"/>
            <a:ext cx="8145825" cy="4605490"/>
          </a:xfrm>
          <a:prstGeom prst="rect">
            <a:avLst/>
          </a:prstGeom>
          <a:noFill/>
          <a:ln cap="flat" cmpd="sng" w="38100">
            <a:solidFill>
              <a:srgbClr val="BB6F52"/>
            </a:solidFill>
            <a:prstDash val="solid"/>
            <a:miter lim="800000"/>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51"/>
          <p:cNvSpPr txBox="1"/>
          <p:nvPr/>
        </p:nvSpPr>
        <p:spPr>
          <a:xfrm>
            <a:off x="990600" y="304800"/>
            <a:ext cx="8153400" cy="64611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Mars has many landforms that are familiar to people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on Earth.  Where is the best place to survive?</a:t>
            </a:r>
            <a:endParaRPr/>
          </a:p>
        </p:txBody>
      </p:sp>
      <p:pic>
        <p:nvPicPr>
          <p:cNvPr descr="olympus mons" id="297" name="Google Shape;297;p51"/>
          <p:cNvPicPr preferRelativeResize="0"/>
          <p:nvPr/>
        </p:nvPicPr>
        <p:blipFill rotWithShape="1">
          <a:blip r:embed="rId3">
            <a:alphaModFix/>
          </a:blip>
          <a:srcRect b="28149" l="0" r="11203" t="19650"/>
          <a:stretch/>
        </p:blipFill>
        <p:spPr>
          <a:xfrm>
            <a:off x="685800" y="1524000"/>
            <a:ext cx="3620562" cy="4440222"/>
          </a:xfrm>
          <a:prstGeom prst="rect">
            <a:avLst/>
          </a:prstGeom>
          <a:noFill/>
          <a:ln cap="flat" cmpd="sng" w="9525">
            <a:solidFill>
              <a:schemeClr val="dk1"/>
            </a:solidFill>
            <a:prstDash val="solid"/>
            <a:miter lim="800000"/>
            <a:headEnd len="sm" w="sm" type="none"/>
            <a:tailEnd len="sm" w="sm" type="none"/>
          </a:ln>
        </p:spPr>
      </p:pic>
      <p:sp>
        <p:nvSpPr>
          <p:cNvPr id="298" name="Google Shape;298;p51"/>
          <p:cNvSpPr txBox="1"/>
          <p:nvPr/>
        </p:nvSpPr>
        <p:spPr>
          <a:xfrm>
            <a:off x="6553200" y="6096000"/>
            <a:ext cx="2895600" cy="5238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Helvetica Neue"/>
              <a:buNone/>
            </a:pPr>
            <a:r>
              <a:rPr b="1" i="0" lang="en-US" sz="2800" u="none">
                <a:solidFill>
                  <a:srgbClr val="FFFFFF"/>
                </a:solidFill>
                <a:latin typeface="Helvetica Neue"/>
                <a:ea typeface="Helvetica Neue"/>
                <a:cs typeface="Helvetica Neue"/>
                <a:sym typeface="Helvetica Neue"/>
              </a:rPr>
              <a:t>Volcanoes?</a:t>
            </a:r>
            <a:endParaRPr/>
          </a:p>
        </p:txBody>
      </p:sp>
      <p:sp>
        <p:nvSpPr>
          <p:cNvPr id="299" name="Google Shape;299;p51"/>
          <p:cNvSpPr txBox="1"/>
          <p:nvPr/>
        </p:nvSpPr>
        <p:spPr>
          <a:xfrm>
            <a:off x="7239000" y="1249362"/>
            <a:ext cx="17526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Helvetica Neue"/>
              <a:buNone/>
            </a:pPr>
            <a:r>
              <a:rPr b="1" i="0" lang="en-US" sz="1200" u="none">
                <a:solidFill>
                  <a:srgbClr val="FFFFFF"/>
                </a:solidFill>
                <a:latin typeface="Helvetica Neue"/>
                <a:ea typeface="Helvetica Neue"/>
                <a:cs typeface="Helvetica Neue"/>
                <a:sym typeface="Helvetica Neue"/>
              </a:rPr>
              <a:t>Apollinaris Patera</a:t>
            </a:r>
            <a:endParaRPr/>
          </a:p>
        </p:txBody>
      </p:sp>
      <p:sp>
        <p:nvSpPr>
          <p:cNvPr id="300" name="Google Shape;300;p51"/>
          <p:cNvSpPr txBox="1"/>
          <p:nvPr/>
        </p:nvSpPr>
        <p:spPr>
          <a:xfrm>
            <a:off x="609600" y="1249362"/>
            <a:ext cx="17526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Helvetica Neue"/>
              <a:buNone/>
            </a:pPr>
            <a:r>
              <a:rPr b="1" i="0" lang="en-US" sz="1200" u="none">
                <a:solidFill>
                  <a:srgbClr val="FFFFFF"/>
                </a:solidFill>
                <a:latin typeface="Helvetica Neue"/>
                <a:ea typeface="Helvetica Neue"/>
                <a:cs typeface="Helvetica Neue"/>
                <a:sym typeface="Helvetica Neue"/>
              </a:rPr>
              <a:t>Olympus Mons</a:t>
            </a:r>
            <a:endParaRPr/>
          </a:p>
        </p:txBody>
      </p:sp>
      <p:pic>
        <p:nvPicPr>
          <p:cNvPr descr="volcano 2" id="301" name="Google Shape;301;p51"/>
          <p:cNvPicPr preferRelativeResize="0"/>
          <p:nvPr/>
        </p:nvPicPr>
        <p:blipFill rotWithShape="1">
          <a:blip r:embed="rId4">
            <a:alphaModFix/>
          </a:blip>
          <a:srcRect b="18667" l="0" r="0" t="3810"/>
          <a:stretch/>
        </p:blipFill>
        <p:spPr>
          <a:xfrm>
            <a:off x="4810125" y="1524000"/>
            <a:ext cx="3714685" cy="4492808"/>
          </a:xfrm>
          <a:prstGeom prst="rect">
            <a:avLst/>
          </a:prstGeom>
          <a:noFill/>
          <a:ln cap="flat" cmpd="sng" w="9525">
            <a:solidFill>
              <a:schemeClr val="dk1"/>
            </a:solidFill>
            <a:prstDash val="solid"/>
            <a:miter lim="800000"/>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52"/>
          <p:cNvSpPr txBox="1"/>
          <p:nvPr/>
        </p:nvSpPr>
        <p:spPr>
          <a:xfrm>
            <a:off x="685800" y="196850"/>
            <a:ext cx="769143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BB789"/>
              </a:buClr>
              <a:buFont typeface="Helvetica Neue"/>
              <a:buNone/>
            </a:pPr>
            <a:r>
              <a:rPr b="1" i="0" lang="en-US" sz="3600" u="none">
                <a:solidFill>
                  <a:srgbClr val="FBB789"/>
                </a:solidFill>
                <a:latin typeface="Helvetica Neue"/>
                <a:ea typeface="Helvetica Neue"/>
                <a:cs typeface="Helvetica Neue"/>
                <a:sym typeface="Helvetica Neue"/>
              </a:rPr>
              <a:t> </a:t>
            </a:r>
            <a:endParaRPr/>
          </a:p>
        </p:txBody>
      </p:sp>
      <p:sp>
        <p:nvSpPr>
          <p:cNvPr id="307" name="Google Shape;307;p52"/>
          <p:cNvSpPr txBox="1"/>
          <p:nvPr/>
        </p:nvSpPr>
        <p:spPr>
          <a:xfrm>
            <a:off x="5486400" y="5029200"/>
            <a:ext cx="3429000" cy="5238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Helvetica Neue"/>
              <a:buNone/>
            </a:pPr>
            <a:r>
              <a:rPr b="1" i="0" lang="en-US" sz="2800" u="none">
                <a:solidFill>
                  <a:srgbClr val="FFFFFF"/>
                </a:solidFill>
                <a:latin typeface="Helvetica Neue"/>
                <a:ea typeface="Helvetica Neue"/>
                <a:cs typeface="Helvetica Neue"/>
                <a:sym typeface="Helvetica Neue"/>
              </a:rPr>
              <a:t>Impact Craters?</a:t>
            </a:r>
            <a:endParaRPr/>
          </a:p>
        </p:txBody>
      </p:sp>
      <p:pic>
        <p:nvPicPr>
          <p:cNvPr descr="crater_rover" id="308" name="Google Shape;308;p52"/>
          <p:cNvPicPr preferRelativeResize="0"/>
          <p:nvPr/>
        </p:nvPicPr>
        <p:blipFill rotWithShape="1">
          <a:blip r:embed="rId3">
            <a:alphaModFix/>
          </a:blip>
          <a:srcRect b="0" l="0" r="0" t="0"/>
          <a:stretch/>
        </p:blipFill>
        <p:spPr>
          <a:xfrm>
            <a:off x="2895600" y="152400"/>
            <a:ext cx="5808286" cy="3858115"/>
          </a:xfrm>
          <a:prstGeom prst="rect">
            <a:avLst/>
          </a:prstGeom>
          <a:noFill/>
          <a:ln cap="flat" cmpd="sng" w="9525">
            <a:solidFill>
              <a:schemeClr val="dk1"/>
            </a:solidFill>
            <a:prstDash val="solid"/>
            <a:miter lim="800000"/>
            <a:headEnd len="sm" w="sm" type="none"/>
            <a:tailEnd len="sm" w="sm" type="none"/>
          </a:ln>
        </p:spPr>
      </p:pic>
      <p:pic>
        <p:nvPicPr>
          <p:cNvPr descr="Gusev(plain)_br" id="309" name="Google Shape;309;p52"/>
          <p:cNvPicPr preferRelativeResize="0"/>
          <p:nvPr/>
        </p:nvPicPr>
        <p:blipFill rotWithShape="1">
          <a:blip r:embed="rId4">
            <a:alphaModFix/>
          </a:blip>
          <a:srcRect b="0" l="0" r="13731" t="0"/>
          <a:stretch/>
        </p:blipFill>
        <p:spPr>
          <a:xfrm>
            <a:off x="609600" y="2286000"/>
            <a:ext cx="4296986" cy="3985082"/>
          </a:xfrm>
          <a:prstGeom prst="rect">
            <a:avLst/>
          </a:prstGeom>
          <a:noFill/>
          <a:ln cap="flat" cmpd="sng" w="9525">
            <a:solidFill>
              <a:schemeClr val="dk1"/>
            </a:solidFill>
            <a:prstDash val="solid"/>
            <a:miter lim="800000"/>
            <a:headEnd len="sm" w="sm" type="none"/>
            <a:tailEnd len="sm" w="sm" type="none"/>
          </a:ln>
        </p:spPr>
      </p:pic>
      <p:sp>
        <p:nvSpPr>
          <p:cNvPr id="310" name="Google Shape;310;p52"/>
          <p:cNvSpPr txBox="1"/>
          <p:nvPr/>
        </p:nvSpPr>
        <p:spPr>
          <a:xfrm>
            <a:off x="609600" y="1828800"/>
            <a:ext cx="17526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Helvetica Neue"/>
              <a:buNone/>
            </a:pPr>
            <a:r>
              <a:rPr b="1" i="0" lang="en-US" sz="1200" u="none">
                <a:solidFill>
                  <a:srgbClr val="FFFFFF"/>
                </a:solidFill>
                <a:latin typeface="Helvetica Neue"/>
                <a:ea typeface="Helvetica Neue"/>
                <a:cs typeface="Helvetica Neue"/>
                <a:sym typeface="Helvetica Neue"/>
              </a:rPr>
              <a:t>Gusev Crater</a:t>
            </a:r>
            <a:endParaRPr/>
          </a:p>
        </p:txBody>
      </p:sp>
      <p:sp>
        <p:nvSpPr>
          <p:cNvPr id="311" name="Google Shape;311;p52"/>
          <p:cNvSpPr txBox="1"/>
          <p:nvPr/>
        </p:nvSpPr>
        <p:spPr>
          <a:xfrm>
            <a:off x="7010400" y="4114800"/>
            <a:ext cx="17526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Font typeface="Helvetica Neue"/>
              <a:buNone/>
            </a:pPr>
            <a:r>
              <a:rPr b="1" i="0" lang="en-US" sz="1200" u="none">
                <a:solidFill>
                  <a:srgbClr val="FFFFFF"/>
                </a:solidFill>
                <a:latin typeface="Helvetica Neue"/>
                <a:ea typeface="Helvetica Neue"/>
                <a:cs typeface="Helvetica Neue"/>
                <a:sym typeface="Helvetica Neue"/>
              </a:rPr>
              <a:t>Bonneville Crater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53"/>
          <p:cNvSpPr txBox="1"/>
          <p:nvPr/>
        </p:nvSpPr>
        <p:spPr>
          <a:xfrm>
            <a:off x="990600" y="373062"/>
            <a:ext cx="8153400"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1" i="0" lang="en-US" sz="2000" u="none">
                <a:solidFill>
                  <a:schemeClr val="lt1"/>
                </a:solidFill>
                <a:latin typeface="Helvetica Neue"/>
                <a:ea typeface="Helvetica Neue"/>
                <a:cs typeface="Helvetica Neue"/>
                <a:sym typeface="Helvetica Neue"/>
              </a:rPr>
              <a:t>Low, Flat Plains?</a:t>
            </a:r>
            <a:endParaRPr/>
          </a:p>
        </p:txBody>
      </p:sp>
      <p:pic>
        <p:nvPicPr>
          <p:cNvPr descr="plains" id="317" name="Google Shape;317;p53"/>
          <p:cNvPicPr preferRelativeResize="0"/>
          <p:nvPr/>
        </p:nvPicPr>
        <p:blipFill rotWithShape="1">
          <a:blip r:embed="rId3">
            <a:alphaModFix/>
          </a:blip>
          <a:srcRect b="0" l="6016" r="8504" t="0"/>
          <a:stretch/>
        </p:blipFill>
        <p:spPr>
          <a:xfrm>
            <a:off x="381000" y="1143000"/>
            <a:ext cx="8479536" cy="4142926"/>
          </a:xfrm>
          <a:prstGeom prst="rect">
            <a:avLst/>
          </a:prstGeom>
          <a:noFill/>
          <a:ln cap="flat" cmpd="sng" w="9525">
            <a:solidFill>
              <a:schemeClr val="dk1"/>
            </a:solidFill>
            <a:prstDash val="solid"/>
            <a:miter lim="800000"/>
            <a:headEnd len="sm" w="sm" type="none"/>
            <a:tailEnd len="sm" w="sm" type="none"/>
          </a:ln>
        </p:spPr>
      </p:pic>
      <p:sp>
        <p:nvSpPr>
          <p:cNvPr id="318" name="Google Shape;318;p53"/>
          <p:cNvSpPr txBox="1"/>
          <p:nvPr/>
        </p:nvSpPr>
        <p:spPr>
          <a:xfrm>
            <a:off x="2362200" y="5330825"/>
            <a:ext cx="6553200" cy="3079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BB6F52"/>
              </a:buClr>
              <a:buFont typeface="Helvetica Neue"/>
              <a:buNone/>
            </a:pPr>
            <a:r>
              <a:rPr b="1" i="0" lang="en-US" sz="1400" u="none">
                <a:solidFill>
                  <a:srgbClr val="BB6F52"/>
                </a:solidFill>
                <a:latin typeface="Helvetica Neue"/>
                <a:ea typeface="Helvetica Neue"/>
                <a:cs typeface="Helvetica Neue"/>
                <a:sym typeface="Helvetica Neue"/>
              </a:rPr>
              <a:t>The rover Opportunity’s heat shield and shadow at Meridiani Planum.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54"/>
          <p:cNvSpPr txBox="1"/>
          <p:nvPr/>
        </p:nvSpPr>
        <p:spPr>
          <a:xfrm>
            <a:off x="685800" y="196850"/>
            <a:ext cx="7691437" cy="641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BB789"/>
              </a:buClr>
              <a:buFont typeface="Helvetica Neue"/>
              <a:buNone/>
            </a:pPr>
            <a:r>
              <a:rPr b="1" i="0" lang="en-US" sz="3600" u="none">
                <a:solidFill>
                  <a:srgbClr val="FBB789"/>
                </a:solidFill>
                <a:latin typeface="Helvetica Neue"/>
                <a:ea typeface="Helvetica Neue"/>
                <a:cs typeface="Helvetica Neue"/>
                <a:sym typeface="Helvetica Neue"/>
              </a:rPr>
              <a:t> </a:t>
            </a:r>
            <a:endParaRPr/>
          </a:p>
        </p:txBody>
      </p:sp>
      <p:sp>
        <p:nvSpPr>
          <p:cNvPr id="324" name="Google Shape;324;p54"/>
          <p:cNvSpPr txBox="1"/>
          <p:nvPr/>
        </p:nvSpPr>
        <p:spPr>
          <a:xfrm>
            <a:off x="1219200" y="4144962"/>
            <a:ext cx="1752600" cy="2746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BB789"/>
              </a:buClr>
              <a:buFont typeface="Helvetica Neue"/>
              <a:buNone/>
            </a:pPr>
            <a:r>
              <a:rPr b="1" i="0" lang="en-US" sz="1200" u="none">
                <a:solidFill>
                  <a:srgbClr val="FBB789"/>
                </a:solidFill>
                <a:latin typeface="Helvetica Neue"/>
                <a:ea typeface="Helvetica Neue"/>
                <a:cs typeface="Helvetica Neue"/>
                <a:sym typeface="Helvetica Neue"/>
              </a:rPr>
              <a:t>Valles Marineris</a:t>
            </a:r>
            <a:endParaRPr/>
          </a:p>
        </p:txBody>
      </p:sp>
      <p:sp>
        <p:nvSpPr>
          <p:cNvPr id="325" name="Google Shape;325;p54"/>
          <p:cNvSpPr txBox="1"/>
          <p:nvPr/>
        </p:nvSpPr>
        <p:spPr>
          <a:xfrm>
            <a:off x="5791200" y="2009775"/>
            <a:ext cx="2819400" cy="4619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BB789"/>
              </a:buClr>
              <a:buFont typeface="Helvetica Neue"/>
              <a:buNone/>
            </a:pPr>
            <a:r>
              <a:rPr b="1" i="0" lang="en-US" sz="1200" u="none">
                <a:solidFill>
                  <a:srgbClr val="FBB789"/>
                </a:solidFill>
                <a:latin typeface="Helvetica Neue"/>
                <a:ea typeface="Helvetica Neue"/>
                <a:cs typeface="Helvetica Neue"/>
                <a:sym typeface="Helvetica Neue"/>
              </a:rPr>
              <a:t>Artist’s concept of High View of Melas </a:t>
            </a:r>
            <a:endParaRPr/>
          </a:p>
        </p:txBody>
      </p:sp>
      <p:pic>
        <p:nvPicPr>
          <p:cNvPr descr="vallesmarineris500" id="326" name="Google Shape;326;p54"/>
          <p:cNvPicPr preferRelativeResize="0"/>
          <p:nvPr/>
        </p:nvPicPr>
        <p:blipFill rotWithShape="1">
          <a:blip r:embed="rId3">
            <a:alphaModFix/>
          </a:blip>
          <a:srcRect b="0" l="0" r="0" t="0"/>
          <a:stretch/>
        </p:blipFill>
        <p:spPr>
          <a:xfrm>
            <a:off x="304800" y="1371600"/>
            <a:ext cx="5360987" cy="2679700"/>
          </a:xfrm>
          <a:prstGeom prst="rect">
            <a:avLst/>
          </a:prstGeom>
          <a:noFill/>
          <a:ln cap="flat" cmpd="sng" w="9525">
            <a:solidFill>
              <a:srgbClr val="000000"/>
            </a:solidFill>
            <a:prstDash val="solid"/>
            <a:miter lim="800000"/>
            <a:headEnd len="sm" w="sm" type="none"/>
            <a:tailEnd len="sm" w="sm" type="none"/>
          </a:ln>
        </p:spPr>
      </p:pic>
      <p:pic>
        <p:nvPicPr>
          <p:cNvPr descr="canyon_art" id="327" name="Google Shape;327;p54"/>
          <p:cNvPicPr preferRelativeResize="0"/>
          <p:nvPr/>
        </p:nvPicPr>
        <p:blipFill rotWithShape="1">
          <a:blip r:embed="rId4">
            <a:alphaModFix/>
          </a:blip>
          <a:srcRect b="0" l="0" r="0" t="0"/>
          <a:stretch/>
        </p:blipFill>
        <p:spPr>
          <a:xfrm>
            <a:off x="3352800" y="2438400"/>
            <a:ext cx="5424487" cy="3047670"/>
          </a:xfrm>
          <a:prstGeom prst="rect">
            <a:avLst/>
          </a:prstGeom>
          <a:noFill/>
          <a:ln cap="flat" cmpd="sng" w="9525">
            <a:solidFill>
              <a:srgbClr val="000000"/>
            </a:solidFill>
            <a:prstDash val="solid"/>
            <a:miter lim="800000"/>
            <a:headEnd len="sm" w="sm" type="none"/>
            <a:tailEnd len="sm" w="sm" type="none"/>
          </a:ln>
        </p:spPr>
      </p:pic>
      <p:sp>
        <p:nvSpPr>
          <p:cNvPr id="328" name="Google Shape;328;p54"/>
          <p:cNvSpPr txBox="1"/>
          <p:nvPr/>
        </p:nvSpPr>
        <p:spPr>
          <a:xfrm>
            <a:off x="0" y="5597525"/>
            <a:ext cx="9144000" cy="11080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0" i="0" lang="en-US" sz="2200" u="none">
                <a:solidFill>
                  <a:schemeClr val="lt1"/>
                </a:solidFill>
                <a:latin typeface="Helvetica Neue"/>
                <a:ea typeface="Helvetica Neue"/>
                <a:cs typeface="Helvetica Neue"/>
                <a:sym typeface="Helvetica Neue"/>
              </a:rPr>
              <a:t>To decide on a place where your community will </a:t>
            </a:r>
            <a:endParaRPr/>
          </a:p>
          <a:p>
            <a:pPr indent="0" lvl="0" marL="0" marR="0" rtl="0" algn="ctr">
              <a:lnSpc>
                <a:spcPct val="100000"/>
              </a:lnSpc>
              <a:spcBef>
                <a:spcPts val="0"/>
              </a:spcBef>
              <a:spcAft>
                <a:spcPts val="0"/>
              </a:spcAft>
              <a:buClr>
                <a:schemeClr val="lt1"/>
              </a:buClr>
              <a:buFont typeface="Helvetica Neue"/>
              <a:buNone/>
            </a:pPr>
            <a:r>
              <a:rPr b="0" i="0" lang="en-US" sz="2200" u="none">
                <a:solidFill>
                  <a:schemeClr val="lt1"/>
                </a:solidFill>
                <a:latin typeface="Helvetica Neue"/>
                <a:ea typeface="Helvetica Neue"/>
                <a:cs typeface="Helvetica Neue"/>
                <a:sym typeface="Helvetica Neue"/>
              </a:rPr>
              <a:t>survive and thrive, you’ll want to find the safest place. </a:t>
            </a:r>
            <a:endParaRPr/>
          </a:p>
          <a:p>
            <a:pPr indent="0" lvl="0" marL="0" marR="0" rtl="0" algn="ctr">
              <a:lnSpc>
                <a:spcPct val="100000"/>
              </a:lnSpc>
              <a:spcBef>
                <a:spcPts val="0"/>
              </a:spcBef>
              <a:spcAft>
                <a:spcPts val="0"/>
              </a:spcAft>
              <a:buClr>
                <a:schemeClr val="lt1"/>
              </a:buClr>
              <a:buFont typeface="Helvetica Neue"/>
              <a:buNone/>
            </a:pPr>
            <a:r>
              <a:rPr b="0" i="0" lang="en-US" sz="2200" u="none">
                <a:solidFill>
                  <a:schemeClr val="lt1"/>
                </a:solidFill>
                <a:latin typeface="Helvetica Neue"/>
                <a:ea typeface="Helvetica Neue"/>
                <a:cs typeface="Helvetica Neue"/>
                <a:sym typeface="Helvetica Neue"/>
              </a:rPr>
              <a:t>with the most resources, plus design a few technologies.</a:t>
            </a:r>
            <a:endParaRPr/>
          </a:p>
        </p:txBody>
      </p:sp>
      <p:sp>
        <p:nvSpPr>
          <p:cNvPr id="329" name="Google Shape;329;p54"/>
          <p:cNvSpPr txBox="1"/>
          <p:nvPr/>
        </p:nvSpPr>
        <p:spPr>
          <a:xfrm>
            <a:off x="990600" y="373062"/>
            <a:ext cx="8153400" cy="4000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Helvetica Neue"/>
              <a:buNone/>
            </a:pPr>
            <a:r>
              <a:rPr b="1" i="0" lang="en-US" sz="2000" u="none">
                <a:solidFill>
                  <a:schemeClr val="lt1"/>
                </a:solidFill>
                <a:latin typeface="Helvetica Neue"/>
                <a:ea typeface="Helvetica Neue"/>
                <a:cs typeface="Helvetica Neue"/>
                <a:sym typeface="Helvetica Neue"/>
              </a:rPr>
              <a:t>Deep Canyons?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descr="nasa_tech_1.jpg" id="334" name="Google Shape;334;p55"/>
          <p:cNvPicPr preferRelativeResize="0"/>
          <p:nvPr/>
        </p:nvPicPr>
        <p:blipFill rotWithShape="1">
          <a:blip r:embed="rId3">
            <a:alphaModFix/>
          </a:blip>
          <a:srcRect b="0" l="0" r="0" t="0"/>
          <a:stretch/>
        </p:blipFill>
        <p:spPr>
          <a:xfrm>
            <a:off x="228600" y="1600200"/>
            <a:ext cx="2241550" cy="2533227"/>
          </a:xfrm>
          <a:prstGeom prst="rect">
            <a:avLst/>
          </a:prstGeom>
          <a:noFill/>
          <a:ln>
            <a:noFill/>
          </a:ln>
        </p:spPr>
      </p:pic>
      <p:sp>
        <p:nvSpPr>
          <p:cNvPr id="335" name="Google Shape;335;p55"/>
          <p:cNvSpPr txBox="1"/>
          <p:nvPr/>
        </p:nvSpPr>
        <p:spPr>
          <a:xfrm>
            <a:off x="160337" y="304800"/>
            <a:ext cx="8991600" cy="923925"/>
          </a:xfrm>
          <a:prstGeom prst="rect">
            <a:avLst/>
          </a:prstGeom>
          <a:noFill/>
          <a:ln>
            <a:noFill/>
          </a:ln>
          <a:effectLst>
            <a:outerShdw blurRad="63500" dir="2700000" dist="17960">
              <a:srgbClr val="4E1502">
                <a:alpha val="74901"/>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For a better life, every Earth community relies on people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of all different backgrounds to design solutions to problems.  </a:t>
            </a:r>
            <a:endParaRPr/>
          </a:p>
          <a:p>
            <a:pPr indent="0" lvl="0" marL="0" marR="0" rtl="0" algn="ctr">
              <a:lnSpc>
                <a:spcPct val="100000"/>
              </a:lnSpc>
              <a:spcBef>
                <a:spcPts val="0"/>
              </a:spcBef>
              <a:spcAft>
                <a:spcPts val="0"/>
              </a:spcAft>
              <a:buClr>
                <a:srgbClr val="FFFFFF"/>
              </a:buClr>
              <a:buFont typeface="Helvetica Neue"/>
              <a:buNone/>
            </a:pPr>
            <a:r>
              <a:rPr b="0" i="0" lang="en-US" sz="1800" u="none">
                <a:solidFill>
                  <a:srgbClr val="FFFFFF"/>
                </a:solidFill>
                <a:latin typeface="Helvetica Neue"/>
                <a:ea typeface="Helvetica Neue"/>
                <a:cs typeface="Helvetica Neue"/>
                <a:sym typeface="Helvetica Neue"/>
              </a:rPr>
              <a:t>Mars communities will too!</a:t>
            </a:r>
            <a:endParaRPr/>
          </a:p>
        </p:txBody>
      </p:sp>
      <p:sp>
        <p:nvSpPr>
          <p:cNvPr id="336" name="Google Shape;336;p55"/>
          <p:cNvSpPr txBox="1"/>
          <p:nvPr/>
        </p:nvSpPr>
        <p:spPr>
          <a:xfrm>
            <a:off x="533400" y="4191000"/>
            <a:ext cx="1905000" cy="30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1" i="0" lang="en-US" sz="1400" u="none">
                <a:solidFill>
                  <a:srgbClr val="A6A6A6"/>
                </a:solidFill>
                <a:latin typeface="Helvetica Neue"/>
                <a:ea typeface="Helvetica Neue"/>
                <a:cs typeface="Helvetica Neue"/>
                <a:sym typeface="Helvetica Neue"/>
              </a:rPr>
              <a:t>Medical Devices</a:t>
            </a:r>
            <a:endParaRPr/>
          </a:p>
        </p:txBody>
      </p:sp>
      <p:sp>
        <p:nvSpPr>
          <p:cNvPr id="337" name="Google Shape;337;p55"/>
          <p:cNvSpPr txBox="1"/>
          <p:nvPr/>
        </p:nvSpPr>
        <p:spPr>
          <a:xfrm>
            <a:off x="6096000" y="3733800"/>
            <a:ext cx="2590800" cy="3079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1" i="0" lang="en-US" sz="1400" u="none">
                <a:solidFill>
                  <a:srgbClr val="A6A6A6"/>
                </a:solidFill>
                <a:latin typeface="Helvetica Neue"/>
                <a:ea typeface="Helvetica Neue"/>
                <a:cs typeface="Helvetica Neue"/>
                <a:sym typeface="Helvetica Neue"/>
              </a:rPr>
              <a:t>Clean Car/Clean Energy</a:t>
            </a:r>
            <a:endParaRPr/>
          </a:p>
        </p:txBody>
      </p:sp>
      <p:pic>
        <p:nvPicPr>
          <p:cNvPr id="338" name="Google Shape;338;p55"/>
          <p:cNvPicPr preferRelativeResize="0"/>
          <p:nvPr/>
        </p:nvPicPr>
        <p:blipFill rotWithShape="1">
          <a:blip r:embed="rId4">
            <a:alphaModFix/>
          </a:blip>
          <a:srcRect b="0" l="0" r="0" t="0"/>
          <a:stretch/>
        </p:blipFill>
        <p:spPr>
          <a:xfrm>
            <a:off x="2819400" y="1676400"/>
            <a:ext cx="1521409" cy="858493"/>
          </a:xfrm>
          <a:prstGeom prst="rect">
            <a:avLst/>
          </a:prstGeom>
          <a:noFill/>
          <a:ln>
            <a:noFill/>
          </a:ln>
        </p:spPr>
      </p:pic>
      <p:sp>
        <p:nvSpPr>
          <p:cNvPr id="339" name="Google Shape;339;p55"/>
          <p:cNvSpPr txBox="1"/>
          <p:nvPr/>
        </p:nvSpPr>
        <p:spPr>
          <a:xfrm>
            <a:off x="2514600" y="2514600"/>
            <a:ext cx="2057400" cy="30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1" i="0" lang="en-US" sz="1400" u="none">
                <a:solidFill>
                  <a:srgbClr val="A6A6A6"/>
                </a:solidFill>
                <a:latin typeface="Helvetica Neue"/>
                <a:ea typeface="Helvetica Neue"/>
                <a:cs typeface="Helvetica Neue"/>
                <a:sym typeface="Helvetica Neue"/>
              </a:rPr>
              <a:t>Communications</a:t>
            </a:r>
            <a:endParaRPr/>
          </a:p>
        </p:txBody>
      </p:sp>
      <p:pic>
        <p:nvPicPr>
          <p:cNvPr id="340" name="Google Shape;340;p55"/>
          <p:cNvPicPr preferRelativeResize="0"/>
          <p:nvPr/>
        </p:nvPicPr>
        <p:blipFill rotWithShape="1">
          <a:blip r:embed="rId5">
            <a:alphaModFix/>
          </a:blip>
          <a:srcRect b="0" l="0" r="0" t="0"/>
          <a:stretch/>
        </p:blipFill>
        <p:spPr>
          <a:xfrm>
            <a:off x="381000" y="4953000"/>
            <a:ext cx="1830876" cy="1293068"/>
          </a:xfrm>
          <a:prstGeom prst="rect">
            <a:avLst/>
          </a:prstGeom>
          <a:noFill/>
          <a:ln>
            <a:noFill/>
          </a:ln>
        </p:spPr>
      </p:pic>
      <p:pic>
        <p:nvPicPr>
          <p:cNvPr id="341" name="Google Shape;341;p55"/>
          <p:cNvPicPr preferRelativeResize="0"/>
          <p:nvPr/>
        </p:nvPicPr>
        <p:blipFill rotWithShape="1">
          <a:blip r:embed="rId6">
            <a:alphaModFix/>
          </a:blip>
          <a:srcRect b="0" l="0" r="0" t="0"/>
          <a:stretch/>
        </p:blipFill>
        <p:spPr>
          <a:xfrm>
            <a:off x="2133600" y="4648200"/>
            <a:ext cx="1167640" cy="1673466"/>
          </a:xfrm>
          <a:prstGeom prst="rect">
            <a:avLst/>
          </a:prstGeom>
          <a:noFill/>
          <a:ln>
            <a:noFill/>
          </a:ln>
        </p:spPr>
      </p:pic>
      <p:sp>
        <p:nvSpPr>
          <p:cNvPr id="342" name="Google Shape;342;p55"/>
          <p:cNvSpPr txBox="1"/>
          <p:nvPr/>
        </p:nvSpPr>
        <p:spPr>
          <a:xfrm>
            <a:off x="76200" y="6324600"/>
            <a:ext cx="3429000" cy="30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1" i="0" lang="en-US" sz="1400" u="none">
                <a:solidFill>
                  <a:srgbClr val="A6A6A6"/>
                </a:solidFill>
                <a:latin typeface="Helvetica Neue"/>
                <a:ea typeface="Helvetica Neue"/>
                <a:cs typeface="Helvetica Neue"/>
                <a:sym typeface="Helvetica Neue"/>
              </a:rPr>
              <a:t>Environmental Monitoring</a:t>
            </a:r>
            <a:endParaRPr/>
          </a:p>
        </p:txBody>
      </p:sp>
      <p:pic>
        <p:nvPicPr>
          <p:cNvPr descr="351558main_crop_forecast_sensor_HI.jpg" id="343" name="Google Shape;343;p55"/>
          <p:cNvPicPr preferRelativeResize="0"/>
          <p:nvPr/>
        </p:nvPicPr>
        <p:blipFill rotWithShape="1">
          <a:blip r:embed="rId7">
            <a:alphaModFix/>
          </a:blip>
          <a:srcRect b="17985" l="12950" r="9352" t="9173"/>
          <a:stretch/>
        </p:blipFill>
        <p:spPr>
          <a:xfrm>
            <a:off x="3733800" y="4738687"/>
            <a:ext cx="2431898" cy="1825874"/>
          </a:xfrm>
          <a:prstGeom prst="rect">
            <a:avLst/>
          </a:prstGeom>
          <a:noFill/>
          <a:ln>
            <a:noFill/>
          </a:ln>
        </p:spPr>
      </p:pic>
      <p:sp>
        <p:nvSpPr>
          <p:cNvPr id="344" name="Google Shape;344;p55"/>
          <p:cNvSpPr txBox="1"/>
          <p:nvPr/>
        </p:nvSpPr>
        <p:spPr>
          <a:xfrm>
            <a:off x="3746500" y="4419600"/>
            <a:ext cx="2438400" cy="3079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1" i="0" lang="en-US" sz="1400" u="none">
                <a:solidFill>
                  <a:srgbClr val="A6A6A6"/>
                </a:solidFill>
                <a:latin typeface="Helvetica Neue"/>
                <a:ea typeface="Helvetica Neue"/>
                <a:cs typeface="Helvetica Neue"/>
                <a:sym typeface="Helvetica Neue"/>
              </a:rPr>
              <a:t>Crop Forecasting</a:t>
            </a:r>
            <a:endParaRPr/>
          </a:p>
        </p:txBody>
      </p:sp>
      <p:pic>
        <p:nvPicPr>
          <p:cNvPr descr="p038-065_img_30.jpg" id="345" name="Google Shape;345;p55"/>
          <p:cNvPicPr preferRelativeResize="0"/>
          <p:nvPr/>
        </p:nvPicPr>
        <p:blipFill rotWithShape="1">
          <a:blip r:embed="rId8">
            <a:alphaModFix/>
          </a:blip>
          <a:srcRect b="0" l="0" r="0" t="0"/>
          <a:stretch/>
        </p:blipFill>
        <p:spPr>
          <a:xfrm>
            <a:off x="6553200" y="4419600"/>
            <a:ext cx="2387777" cy="1668547"/>
          </a:xfrm>
          <a:prstGeom prst="rect">
            <a:avLst/>
          </a:prstGeom>
          <a:noFill/>
          <a:ln>
            <a:noFill/>
          </a:ln>
        </p:spPr>
      </p:pic>
      <p:sp>
        <p:nvSpPr>
          <p:cNvPr id="346" name="Google Shape;346;p55"/>
          <p:cNvSpPr txBox="1"/>
          <p:nvPr/>
        </p:nvSpPr>
        <p:spPr>
          <a:xfrm>
            <a:off x="6553200" y="6096000"/>
            <a:ext cx="2438400" cy="5238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A6A6A6"/>
              </a:buClr>
              <a:buFont typeface="Helvetica Neue"/>
              <a:buNone/>
            </a:pPr>
            <a:r>
              <a:rPr b="1" i="0" lang="en-US" sz="1400" u="none">
                <a:solidFill>
                  <a:srgbClr val="A6A6A6"/>
                </a:solidFill>
                <a:latin typeface="Helvetica Neue"/>
                <a:ea typeface="Helvetica Neue"/>
                <a:cs typeface="Helvetica Neue"/>
                <a:sym typeface="Helvetica Neue"/>
              </a:rPr>
              <a:t>Advanced Materials for</a:t>
            </a:r>
            <a:endParaRPr/>
          </a:p>
          <a:p>
            <a:pPr indent="0" lvl="0" marL="0" marR="0" rtl="0" algn="ctr">
              <a:lnSpc>
                <a:spcPct val="100000"/>
              </a:lnSpc>
              <a:spcBef>
                <a:spcPts val="0"/>
              </a:spcBef>
              <a:spcAft>
                <a:spcPts val="0"/>
              </a:spcAft>
              <a:buClr>
                <a:srgbClr val="A6A6A6"/>
              </a:buClr>
              <a:buFont typeface="Helvetica Neue"/>
              <a:buNone/>
            </a:pPr>
            <a:r>
              <a:rPr b="1" i="0" lang="en-US" sz="1400" u="none">
                <a:solidFill>
                  <a:srgbClr val="A6A6A6"/>
                </a:solidFill>
                <a:latin typeface="Helvetica Neue"/>
                <a:ea typeface="Helvetica Neue"/>
                <a:cs typeface="Helvetica Neue"/>
                <a:sym typeface="Helvetica Neue"/>
              </a:rPr>
              <a:t>Disaster Relief</a:t>
            </a:r>
            <a:endParaRPr/>
          </a:p>
        </p:txBody>
      </p:sp>
      <p:pic>
        <p:nvPicPr>
          <p:cNvPr descr="Triple_042307.jpg" id="347" name="Google Shape;347;p55"/>
          <p:cNvPicPr preferRelativeResize="0"/>
          <p:nvPr/>
        </p:nvPicPr>
        <p:blipFill rotWithShape="1">
          <a:blip r:embed="rId9">
            <a:alphaModFix/>
          </a:blip>
          <a:srcRect b="0" l="0" r="0" t="0"/>
          <a:stretch/>
        </p:blipFill>
        <p:spPr>
          <a:xfrm>
            <a:off x="4495800" y="2209800"/>
            <a:ext cx="2037612" cy="1431756"/>
          </a:xfrm>
          <a:prstGeom prst="rect">
            <a:avLst/>
          </a:prstGeom>
          <a:noFill/>
          <a:ln>
            <a:noFill/>
          </a:ln>
        </p:spPr>
      </p:pic>
      <p:pic>
        <p:nvPicPr>
          <p:cNvPr descr="mti_2.jpg" id="348" name="Google Shape;348;p55"/>
          <p:cNvPicPr preferRelativeResize="0"/>
          <p:nvPr/>
        </p:nvPicPr>
        <p:blipFill rotWithShape="1">
          <a:blip r:embed="rId10">
            <a:alphaModFix/>
          </a:blip>
          <a:srcRect b="0" l="0" r="0" t="0"/>
          <a:stretch/>
        </p:blipFill>
        <p:spPr>
          <a:xfrm>
            <a:off x="2819400" y="3048000"/>
            <a:ext cx="1936996" cy="1286217"/>
          </a:xfrm>
          <a:prstGeom prst="rect">
            <a:avLst/>
          </a:prstGeom>
          <a:noFill/>
          <a:ln>
            <a:noFill/>
          </a:ln>
        </p:spPr>
      </p:pic>
      <p:pic>
        <p:nvPicPr>
          <p:cNvPr descr="291604main_19_946-710.jpg" id="349" name="Google Shape;349;p55"/>
          <p:cNvPicPr preferRelativeResize="0"/>
          <p:nvPr/>
        </p:nvPicPr>
        <p:blipFill rotWithShape="1">
          <a:blip r:embed="rId11">
            <a:alphaModFix/>
          </a:blip>
          <a:srcRect b="0" l="0" r="0" t="0"/>
          <a:stretch/>
        </p:blipFill>
        <p:spPr>
          <a:xfrm>
            <a:off x="6248400" y="1600200"/>
            <a:ext cx="2420485" cy="18286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1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2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1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1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1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6.xml><?xml version="1.0" encoding="utf-8"?>
<a:theme xmlns:a="http://schemas.openxmlformats.org/drawingml/2006/main" xmlns:r="http://schemas.openxmlformats.org/officeDocument/2006/relationships"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7.xml><?xml version="1.0" encoding="utf-8"?>
<a:theme xmlns:a="http://schemas.openxmlformats.org/drawingml/2006/main" xmlns:r="http://schemas.openxmlformats.org/officeDocument/2006/relationships" name="2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8.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9.xml><?xml version="1.0" encoding="utf-8"?>
<a:theme xmlns:a="http://schemas.openxmlformats.org/drawingml/2006/main" xmlns:r="http://schemas.openxmlformats.org/officeDocument/2006/relationships" name="1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0.xml><?xml version="1.0" encoding="utf-8"?>
<a:theme xmlns:a="http://schemas.openxmlformats.org/drawingml/2006/main" xmlns:r="http://schemas.openxmlformats.org/officeDocument/2006/relationships" name="1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2.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3.xml><?xml version="1.0" encoding="utf-8"?>
<a:theme xmlns:a="http://schemas.openxmlformats.org/drawingml/2006/main" xmlns:r="http://schemas.openxmlformats.org/officeDocument/2006/relationships"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4.xml><?xml version="1.0" encoding="utf-8"?>
<a:theme xmlns:a="http://schemas.openxmlformats.org/drawingml/2006/main" xmlns:r="http://schemas.openxmlformats.org/officeDocument/2006/relationships" name="2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5.xml><?xml version="1.0" encoding="utf-8"?>
<a:theme xmlns:a="http://schemas.openxmlformats.org/drawingml/2006/main" xmlns:r="http://schemas.openxmlformats.org/officeDocument/2006/relationships" name="1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2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