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9" r:id="rId3"/>
    <p:sldId id="260" r:id="rId4"/>
    <p:sldId id="261" r:id="rId5"/>
    <p:sldId id="262" r:id="rId6"/>
    <p:sldId id="263" r:id="rId7"/>
    <p:sldId id="264" r:id="rId8"/>
    <p:sldId id="265" r:id="rId9"/>
    <p:sldId id="266" r:id="rId10"/>
    <p:sldId id="256" r:id="rId11"/>
    <p:sldId id="257" r:id="rId12"/>
    <p:sldId id="269" r:id="rId1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062" y="-8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F911D10-083F-452C-B70C-1076F50D6BBD}" type="datetimeFigureOut">
              <a:rPr lang="en-US" smtClean="0"/>
              <a:t>6/16/2013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349381-9C03-4238-98CB-9DC963C421F8}" type="slidenum">
              <a:rPr lang="en-US" smtClean="0"/>
              <a:t>‹#›</a:t>
            </a:fld>
            <a:endParaRPr lang="en-US"/>
          </a:p>
        </p:txBody>
      </p:sp>
    </p:spTree>
    <p:extLst>
      <p:ext uri="{BB962C8B-B14F-4D97-AF65-F5344CB8AC3E}">
        <p14:creationId xmlns:p14="http://schemas.microsoft.com/office/powerpoint/2010/main" val="40022201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F911D10-083F-452C-B70C-1076F50D6BBD}" type="datetimeFigureOut">
              <a:rPr lang="en-US" smtClean="0"/>
              <a:t>6/16/2013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349381-9C03-4238-98CB-9DC963C421F8}" type="slidenum">
              <a:rPr lang="en-US" smtClean="0"/>
              <a:t>‹#›</a:t>
            </a:fld>
            <a:endParaRPr lang="en-US"/>
          </a:p>
        </p:txBody>
      </p:sp>
    </p:spTree>
    <p:extLst>
      <p:ext uri="{BB962C8B-B14F-4D97-AF65-F5344CB8AC3E}">
        <p14:creationId xmlns:p14="http://schemas.microsoft.com/office/powerpoint/2010/main" val="15756674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F911D10-083F-452C-B70C-1076F50D6BBD}" type="datetimeFigureOut">
              <a:rPr lang="en-US" smtClean="0"/>
              <a:t>6/16/2013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349381-9C03-4238-98CB-9DC963C421F8}" type="slidenum">
              <a:rPr lang="en-US" smtClean="0"/>
              <a:t>‹#›</a:t>
            </a:fld>
            <a:endParaRPr lang="en-US"/>
          </a:p>
        </p:txBody>
      </p:sp>
    </p:spTree>
    <p:extLst>
      <p:ext uri="{BB962C8B-B14F-4D97-AF65-F5344CB8AC3E}">
        <p14:creationId xmlns:p14="http://schemas.microsoft.com/office/powerpoint/2010/main" val="1213357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F911D10-083F-452C-B70C-1076F50D6BBD}" type="datetimeFigureOut">
              <a:rPr lang="en-US" smtClean="0"/>
              <a:t>6/16/2013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349381-9C03-4238-98CB-9DC963C421F8}" type="slidenum">
              <a:rPr lang="en-US" smtClean="0"/>
              <a:t>‹#›</a:t>
            </a:fld>
            <a:endParaRPr lang="en-US"/>
          </a:p>
        </p:txBody>
      </p:sp>
    </p:spTree>
    <p:extLst>
      <p:ext uri="{BB962C8B-B14F-4D97-AF65-F5344CB8AC3E}">
        <p14:creationId xmlns:p14="http://schemas.microsoft.com/office/powerpoint/2010/main" val="7982801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F911D10-083F-452C-B70C-1076F50D6BBD}" type="datetimeFigureOut">
              <a:rPr lang="en-US" smtClean="0"/>
              <a:t>6/16/2013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349381-9C03-4238-98CB-9DC963C421F8}" type="slidenum">
              <a:rPr lang="en-US" smtClean="0"/>
              <a:t>‹#›</a:t>
            </a:fld>
            <a:endParaRPr lang="en-US"/>
          </a:p>
        </p:txBody>
      </p:sp>
    </p:spTree>
    <p:extLst>
      <p:ext uri="{BB962C8B-B14F-4D97-AF65-F5344CB8AC3E}">
        <p14:creationId xmlns:p14="http://schemas.microsoft.com/office/powerpoint/2010/main" val="34089605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F911D10-083F-452C-B70C-1076F50D6BBD}" type="datetimeFigureOut">
              <a:rPr lang="en-US" smtClean="0"/>
              <a:t>6/16/2013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349381-9C03-4238-98CB-9DC963C421F8}" type="slidenum">
              <a:rPr lang="en-US" smtClean="0"/>
              <a:t>‹#›</a:t>
            </a:fld>
            <a:endParaRPr lang="en-US"/>
          </a:p>
        </p:txBody>
      </p:sp>
    </p:spTree>
    <p:extLst>
      <p:ext uri="{BB962C8B-B14F-4D97-AF65-F5344CB8AC3E}">
        <p14:creationId xmlns:p14="http://schemas.microsoft.com/office/powerpoint/2010/main" val="28370558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F911D10-083F-452C-B70C-1076F50D6BBD}" type="datetimeFigureOut">
              <a:rPr lang="en-US" smtClean="0"/>
              <a:t>6/16/2013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4349381-9C03-4238-98CB-9DC963C421F8}" type="slidenum">
              <a:rPr lang="en-US" smtClean="0"/>
              <a:t>‹#›</a:t>
            </a:fld>
            <a:endParaRPr lang="en-US"/>
          </a:p>
        </p:txBody>
      </p:sp>
    </p:spTree>
    <p:extLst>
      <p:ext uri="{BB962C8B-B14F-4D97-AF65-F5344CB8AC3E}">
        <p14:creationId xmlns:p14="http://schemas.microsoft.com/office/powerpoint/2010/main" val="31611742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F911D10-083F-452C-B70C-1076F50D6BBD}" type="datetimeFigureOut">
              <a:rPr lang="en-US" smtClean="0"/>
              <a:t>6/16/2013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4349381-9C03-4238-98CB-9DC963C421F8}" type="slidenum">
              <a:rPr lang="en-US" smtClean="0"/>
              <a:t>‹#›</a:t>
            </a:fld>
            <a:endParaRPr lang="en-US"/>
          </a:p>
        </p:txBody>
      </p:sp>
    </p:spTree>
    <p:extLst>
      <p:ext uri="{BB962C8B-B14F-4D97-AF65-F5344CB8AC3E}">
        <p14:creationId xmlns:p14="http://schemas.microsoft.com/office/powerpoint/2010/main" val="227062286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F911D10-083F-452C-B70C-1076F50D6BBD}" type="datetimeFigureOut">
              <a:rPr lang="en-US" smtClean="0"/>
              <a:t>6/16/2013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4349381-9C03-4238-98CB-9DC963C421F8}" type="slidenum">
              <a:rPr lang="en-US" smtClean="0"/>
              <a:t>‹#›</a:t>
            </a:fld>
            <a:endParaRPr lang="en-US"/>
          </a:p>
        </p:txBody>
      </p:sp>
    </p:spTree>
    <p:extLst>
      <p:ext uri="{BB962C8B-B14F-4D97-AF65-F5344CB8AC3E}">
        <p14:creationId xmlns:p14="http://schemas.microsoft.com/office/powerpoint/2010/main" val="402809891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F911D10-083F-452C-B70C-1076F50D6BBD}" type="datetimeFigureOut">
              <a:rPr lang="en-US" smtClean="0"/>
              <a:t>6/16/2013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349381-9C03-4238-98CB-9DC963C421F8}" type="slidenum">
              <a:rPr lang="en-US" smtClean="0"/>
              <a:t>‹#›</a:t>
            </a:fld>
            <a:endParaRPr lang="en-US"/>
          </a:p>
        </p:txBody>
      </p:sp>
    </p:spTree>
    <p:extLst>
      <p:ext uri="{BB962C8B-B14F-4D97-AF65-F5344CB8AC3E}">
        <p14:creationId xmlns:p14="http://schemas.microsoft.com/office/powerpoint/2010/main" val="304764121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F911D10-083F-452C-B70C-1076F50D6BBD}" type="datetimeFigureOut">
              <a:rPr lang="en-US" smtClean="0"/>
              <a:t>6/16/2013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349381-9C03-4238-98CB-9DC963C421F8}" type="slidenum">
              <a:rPr lang="en-US" smtClean="0"/>
              <a:t>‹#›</a:t>
            </a:fld>
            <a:endParaRPr lang="en-US"/>
          </a:p>
        </p:txBody>
      </p:sp>
    </p:spTree>
    <p:extLst>
      <p:ext uri="{BB962C8B-B14F-4D97-AF65-F5344CB8AC3E}">
        <p14:creationId xmlns:p14="http://schemas.microsoft.com/office/powerpoint/2010/main" val="367805839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5">
            <a:lumMod val="20000"/>
            <a:lumOff val="80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F911D10-083F-452C-B70C-1076F50D6BBD}" type="datetimeFigureOut">
              <a:rPr lang="en-US" smtClean="0"/>
              <a:t>6/16/2013</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4349381-9C03-4238-98CB-9DC963C421F8}" type="slidenum">
              <a:rPr lang="en-US" smtClean="0"/>
              <a:t>‹#›</a:t>
            </a:fld>
            <a:endParaRPr lang="en-US"/>
          </a:p>
        </p:txBody>
      </p:sp>
    </p:spTree>
    <p:extLst>
      <p:ext uri="{BB962C8B-B14F-4D97-AF65-F5344CB8AC3E}">
        <p14:creationId xmlns:p14="http://schemas.microsoft.com/office/powerpoint/2010/main" val="146730242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achen@princeton.edu" TargetMode="Externa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When Is Myopic Retrospection Rational?</a:t>
            </a:r>
            <a:endParaRPr lang="en-US" dirty="0"/>
          </a:p>
        </p:txBody>
      </p:sp>
      <p:sp>
        <p:nvSpPr>
          <p:cNvPr id="3" name="Subtitle 2"/>
          <p:cNvSpPr>
            <a:spLocks noGrp="1"/>
          </p:cNvSpPr>
          <p:nvPr>
            <p:ph type="subTitle" idx="1"/>
          </p:nvPr>
        </p:nvSpPr>
        <p:spPr/>
        <p:txBody>
          <a:bodyPr>
            <a:normAutofit fontScale="85000" lnSpcReduction="20000"/>
          </a:bodyPr>
          <a:lstStyle/>
          <a:p>
            <a:r>
              <a:rPr lang="en-US" dirty="0" smtClean="0"/>
              <a:t>Christopher H. Achen</a:t>
            </a:r>
          </a:p>
          <a:p>
            <a:r>
              <a:rPr lang="en-US" dirty="0" smtClean="0"/>
              <a:t>Princeton University</a:t>
            </a:r>
          </a:p>
          <a:p>
            <a:r>
              <a:rPr lang="en-US" dirty="0" smtClean="0">
                <a:hlinkClick r:id="rId2"/>
              </a:rPr>
              <a:t>achen@princeton.edu</a:t>
            </a:r>
            <a:endParaRPr lang="en-US" dirty="0" smtClean="0"/>
          </a:p>
          <a:p>
            <a:r>
              <a:rPr lang="en-US" dirty="0" smtClean="0"/>
              <a:t>September 2012</a:t>
            </a:r>
            <a:endParaRPr lang="en-US" dirty="0"/>
          </a:p>
        </p:txBody>
      </p:sp>
    </p:spTree>
    <p:extLst>
      <p:ext uri="{BB962C8B-B14F-4D97-AF65-F5344CB8AC3E}">
        <p14:creationId xmlns:p14="http://schemas.microsoft.com/office/powerpoint/2010/main" val="2708519263"/>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9" name="Picture 5"/>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600200" y="1557338"/>
            <a:ext cx="5867400" cy="4233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426384344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905000" y="457200"/>
            <a:ext cx="5257799" cy="6248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6477866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Conclusion</a:t>
            </a:r>
            <a:endParaRPr lang="en-US" dirty="0"/>
          </a:p>
        </p:txBody>
      </p:sp>
      <p:sp>
        <p:nvSpPr>
          <p:cNvPr id="3" name="Content Placeholder 2"/>
          <p:cNvSpPr>
            <a:spLocks noGrp="1"/>
          </p:cNvSpPr>
          <p:nvPr>
            <p:ph idx="1"/>
          </p:nvPr>
        </p:nvSpPr>
        <p:spPr>
          <a:xfrm>
            <a:off x="457200" y="1600200"/>
            <a:ext cx="8229600" cy="5029200"/>
          </a:xfrm>
        </p:spPr>
        <p:txBody>
          <a:bodyPr>
            <a:normAutofit/>
          </a:bodyPr>
          <a:lstStyle/>
          <a:p>
            <a:r>
              <a:rPr lang="en-US" dirty="0" smtClean="0"/>
              <a:t>Extend the model:  intercept term, AR(p) for competence,…</a:t>
            </a:r>
          </a:p>
          <a:p>
            <a:r>
              <a:rPr lang="en-US" dirty="0" smtClean="0"/>
              <a:t>Additional empirical tests</a:t>
            </a:r>
          </a:p>
          <a:p>
            <a:r>
              <a:rPr lang="en-US" dirty="0" smtClean="0"/>
              <a:t>More political sophistication—see comparative politics literature</a:t>
            </a:r>
          </a:p>
          <a:p>
            <a:r>
              <a:rPr lang="en-US" dirty="0" smtClean="0"/>
              <a:t>Kicking-the-dog models?</a:t>
            </a:r>
          </a:p>
          <a:p>
            <a:r>
              <a:rPr lang="en-US" dirty="0" smtClean="0"/>
              <a:t>Value of rationality assumptions in thinking about voters</a:t>
            </a:r>
          </a:p>
          <a:p>
            <a:endParaRPr lang="en-US" dirty="0" smtClean="0"/>
          </a:p>
          <a:p>
            <a:endParaRPr lang="en-US" dirty="0"/>
          </a:p>
        </p:txBody>
      </p:sp>
    </p:spTree>
    <p:extLst>
      <p:ext uri="{BB962C8B-B14F-4D97-AF65-F5344CB8AC3E}">
        <p14:creationId xmlns:p14="http://schemas.microsoft.com/office/powerpoint/2010/main" val="21350139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600" dirty="0" smtClean="0"/>
              <a:t>Myopic Retrospection Is Not a New Idea</a:t>
            </a:r>
            <a:endParaRPr lang="en-US" sz="3600" dirty="0"/>
          </a:p>
        </p:txBody>
      </p:sp>
      <p:sp>
        <p:nvSpPr>
          <p:cNvPr id="3" name="Content Placeholder 2"/>
          <p:cNvSpPr>
            <a:spLocks noGrp="1"/>
          </p:cNvSpPr>
          <p:nvPr>
            <p:ph idx="1"/>
          </p:nvPr>
        </p:nvSpPr>
        <p:spPr/>
        <p:txBody>
          <a:bodyPr/>
          <a:lstStyle/>
          <a:p>
            <a:r>
              <a:rPr lang="en-US" dirty="0" smtClean="0"/>
              <a:t>President James Buchanan on the 1858 midterm election in Pennsylvania</a:t>
            </a:r>
          </a:p>
          <a:p>
            <a:r>
              <a:rPr lang="en-US" dirty="0" smtClean="0"/>
              <a:t>Prime Minister Benjamin Disraeli in 1879</a:t>
            </a:r>
          </a:p>
          <a:p>
            <a:r>
              <a:rPr lang="en-US" dirty="0" smtClean="0"/>
              <a:t>Several brilliant articles by Harold Gosnell in the 1930s and early 1940s</a:t>
            </a:r>
          </a:p>
          <a:p>
            <a:r>
              <a:rPr lang="en-US" dirty="0" smtClean="0"/>
              <a:t>Then with modern computing tools: Kramer in 1971 in APSR.</a:t>
            </a:r>
            <a:endParaRPr lang="en-US" dirty="0"/>
          </a:p>
        </p:txBody>
      </p:sp>
    </p:spTree>
    <p:extLst>
      <p:ext uri="{BB962C8B-B14F-4D97-AF65-F5344CB8AC3E}">
        <p14:creationId xmlns:p14="http://schemas.microsoft.com/office/powerpoint/2010/main" val="29847998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Kramer vs. Bartels on Myopia</a:t>
            </a:r>
            <a:endParaRPr lang="en-US" dirty="0"/>
          </a:p>
        </p:txBody>
      </p:sp>
      <p:sp>
        <p:nvSpPr>
          <p:cNvPr id="3" name="Content Placeholder 2"/>
          <p:cNvSpPr>
            <a:spLocks noGrp="1"/>
          </p:cNvSpPr>
          <p:nvPr>
            <p:ph idx="1"/>
          </p:nvPr>
        </p:nvSpPr>
        <p:spPr/>
        <p:txBody>
          <a:bodyPr>
            <a:normAutofit fontScale="92500"/>
          </a:bodyPr>
          <a:lstStyle/>
          <a:p>
            <a:r>
              <a:rPr lang="en-US" dirty="0" smtClean="0"/>
              <a:t>Kramer:  the voters look back one year—“a reasonable and convenient hypothesis….[The voters] are not ‘irrational,’ or random…”</a:t>
            </a:r>
          </a:p>
          <a:p>
            <a:r>
              <a:rPr lang="en-US" dirty="0" smtClean="0"/>
              <a:t>Bartels (2010):  But myopia is incompetent and irrational:  Incumbents should be judged over the full term.  Otherwise they will exploit you relentlessly for the first three years, democratic control will evaporate, and you won’t even notice because your fourth year was fine.</a:t>
            </a:r>
            <a:endParaRPr lang="en-US" dirty="0"/>
          </a:p>
        </p:txBody>
      </p:sp>
    </p:spTree>
    <p:extLst>
      <p:ext uri="{BB962C8B-B14F-4D97-AF65-F5344CB8AC3E}">
        <p14:creationId xmlns:p14="http://schemas.microsoft.com/office/powerpoint/2010/main" val="40111658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to Adjudicate?</a:t>
            </a:r>
            <a:endParaRPr lang="en-US" dirty="0"/>
          </a:p>
        </p:txBody>
      </p:sp>
      <p:sp>
        <p:nvSpPr>
          <p:cNvPr id="3" name="Content Placeholder 2"/>
          <p:cNvSpPr>
            <a:spLocks noGrp="1"/>
          </p:cNvSpPr>
          <p:nvPr>
            <p:ph idx="1"/>
          </p:nvPr>
        </p:nvSpPr>
        <p:spPr/>
        <p:txBody>
          <a:bodyPr>
            <a:normAutofit lnSpcReduction="10000"/>
          </a:bodyPr>
          <a:lstStyle/>
          <a:p>
            <a:r>
              <a:rPr lang="en-US" dirty="0" smtClean="0"/>
              <a:t>Option 1:  Assume the problem away, as in the political economy literature (</a:t>
            </a:r>
            <a:r>
              <a:rPr lang="en-US" dirty="0" err="1" smtClean="0"/>
              <a:t>Alesina</a:t>
            </a:r>
            <a:r>
              <a:rPr lang="en-US" dirty="0" smtClean="0"/>
              <a:t> and Rosenthal; </a:t>
            </a:r>
            <a:r>
              <a:rPr lang="en-US" dirty="0" err="1" smtClean="0"/>
              <a:t>Alesina</a:t>
            </a:r>
            <a:r>
              <a:rPr lang="en-US" dirty="0" smtClean="0"/>
              <a:t> and </a:t>
            </a:r>
            <a:r>
              <a:rPr lang="en-US" dirty="0" err="1" smtClean="0"/>
              <a:t>Roubini</a:t>
            </a:r>
            <a:r>
              <a:rPr lang="en-US" dirty="0" smtClean="0"/>
              <a:t>; </a:t>
            </a:r>
            <a:r>
              <a:rPr lang="en-US" dirty="0" err="1" smtClean="0"/>
              <a:t>Duch</a:t>
            </a:r>
            <a:r>
              <a:rPr lang="en-US" dirty="0" smtClean="0"/>
              <a:t> and Stevenson):</a:t>
            </a:r>
          </a:p>
          <a:p>
            <a:pPr lvl="1"/>
            <a:r>
              <a:rPr lang="en-US" dirty="0"/>
              <a:t>	</a:t>
            </a:r>
            <a:r>
              <a:rPr lang="en-US" dirty="0" smtClean="0"/>
              <a:t>competence is MA(1), e.g., c(t) = d(t) + </a:t>
            </a:r>
            <a:r>
              <a:rPr lang="en-US" dirty="0" err="1" smtClean="0"/>
              <a:t>rd</a:t>
            </a:r>
            <a:r>
              <a:rPr lang="en-US" dirty="0" smtClean="0"/>
              <a:t>(t-1)</a:t>
            </a:r>
          </a:p>
          <a:p>
            <a:pPr lvl="1"/>
            <a:r>
              <a:rPr lang="en-US" dirty="0"/>
              <a:t> </a:t>
            </a:r>
            <a:r>
              <a:rPr lang="en-US" dirty="0" smtClean="0"/>
              <a:t>  the voters learn last period’s competence with     certainty</a:t>
            </a:r>
          </a:p>
          <a:p>
            <a:pPr lvl="1"/>
            <a:r>
              <a:rPr lang="en-US" dirty="0"/>
              <a:t> </a:t>
            </a:r>
            <a:r>
              <a:rPr lang="en-US" dirty="0" smtClean="0"/>
              <a:t>  Hence myopia is fully rational and exhausts all the information available about future performance </a:t>
            </a:r>
          </a:p>
          <a:p>
            <a:endParaRPr lang="en-US" dirty="0"/>
          </a:p>
        </p:txBody>
      </p:sp>
    </p:spTree>
    <p:extLst>
      <p:ext uri="{BB962C8B-B14F-4D97-AF65-F5344CB8AC3E}">
        <p14:creationId xmlns:p14="http://schemas.microsoft.com/office/powerpoint/2010/main" val="480090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Another Option Taken Here</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Stick with MA(1)</a:t>
            </a:r>
          </a:p>
          <a:p>
            <a:r>
              <a:rPr lang="en-US" dirty="0" smtClean="0"/>
              <a:t>Stick with rest of political economy model, but:</a:t>
            </a:r>
          </a:p>
          <a:p>
            <a:r>
              <a:rPr lang="en-US" dirty="0" smtClean="0"/>
              <a:t>Let perceptions of competence be noisy</a:t>
            </a:r>
          </a:p>
          <a:p>
            <a:pPr marL="0" indent="0">
              <a:buNone/>
            </a:pPr>
            <a:r>
              <a:rPr lang="en-US" dirty="0" smtClean="0"/>
              <a:t>Then:</a:t>
            </a:r>
          </a:p>
          <a:p>
            <a:r>
              <a:rPr lang="en-US" dirty="0" smtClean="0"/>
              <a:t>See whether the conventional models blow up with this change</a:t>
            </a:r>
          </a:p>
          <a:p>
            <a:r>
              <a:rPr lang="en-US" dirty="0" smtClean="0"/>
              <a:t>Replace them with a new model if not</a:t>
            </a:r>
          </a:p>
          <a:p>
            <a:r>
              <a:rPr lang="en-US" dirty="0" smtClean="0"/>
              <a:t>Check whether any surprising implications of the new model are verified.</a:t>
            </a:r>
            <a:endParaRPr lang="en-US" dirty="0"/>
          </a:p>
        </p:txBody>
      </p:sp>
    </p:spTree>
    <p:extLst>
      <p:ext uri="{BB962C8B-B14F-4D97-AF65-F5344CB8AC3E}">
        <p14:creationId xmlns:p14="http://schemas.microsoft.com/office/powerpoint/2010/main" val="381959027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Math</a:t>
            </a:r>
            <a:endParaRPr lang="en-US" dirty="0"/>
          </a:p>
        </p:txBody>
      </p:sp>
      <p:sp>
        <p:nvSpPr>
          <p:cNvPr id="4" name="Content Placeholder 3"/>
          <p:cNvSpPr>
            <a:spLocks noGrp="1"/>
          </p:cNvSpPr>
          <p:nvPr>
            <p:ph idx="1"/>
          </p:nvPr>
        </p:nvSpPr>
        <p:spPr/>
        <p:txBody>
          <a:bodyPr/>
          <a:lstStyle/>
          <a:p>
            <a:endParaRPr lang="en-US"/>
          </a:p>
        </p:txBody>
      </p:sp>
    </p:spTree>
    <p:extLst>
      <p:ext uri="{BB962C8B-B14F-4D97-AF65-F5344CB8AC3E}">
        <p14:creationId xmlns:p14="http://schemas.microsoft.com/office/powerpoint/2010/main" val="372215638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Where to Look for Big Income Changes</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From 1948 to 2007 in the U.S., real annual income change per capita never reached 6% nor fell below -4%.</a:t>
            </a:r>
          </a:p>
          <a:p>
            <a:r>
              <a:rPr lang="en-US" dirty="0" smtClean="0"/>
              <a:t>The Depression was much more dramatic:</a:t>
            </a:r>
          </a:p>
          <a:p>
            <a:pPr lvl="1">
              <a:buFont typeface="Arial" pitchFamily="34" charset="0"/>
              <a:buChar char="•"/>
            </a:pPr>
            <a:r>
              <a:rPr lang="en-US" dirty="0" smtClean="0"/>
              <a:t>1930:  -8%</a:t>
            </a:r>
          </a:p>
          <a:p>
            <a:pPr lvl="1">
              <a:buFont typeface="Arial" pitchFamily="34" charset="0"/>
              <a:buChar char="•"/>
            </a:pPr>
            <a:r>
              <a:rPr lang="en-US" dirty="0" smtClean="0"/>
              <a:t>1931:  -6%</a:t>
            </a:r>
          </a:p>
          <a:p>
            <a:pPr lvl="1">
              <a:buFont typeface="Arial" pitchFamily="34" charset="0"/>
              <a:buChar char="•"/>
            </a:pPr>
            <a:r>
              <a:rPr lang="en-US" dirty="0" smtClean="0"/>
              <a:t>1932:  -14%</a:t>
            </a:r>
          </a:p>
          <a:p>
            <a:r>
              <a:rPr lang="en-US" dirty="0" smtClean="0"/>
              <a:t>Individual states, especially farm states, went through even worse drops (and big rises in subsequent years).</a:t>
            </a:r>
          </a:p>
          <a:p>
            <a:pPr marL="57150" indent="0">
              <a:buNone/>
            </a:pPr>
            <a:endParaRPr lang="en-US" dirty="0" smtClean="0"/>
          </a:p>
        </p:txBody>
      </p:sp>
    </p:spTree>
    <p:extLst>
      <p:ext uri="{BB962C8B-B14F-4D97-AF65-F5344CB8AC3E}">
        <p14:creationId xmlns:p14="http://schemas.microsoft.com/office/powerpoint/2010/main" val="39080661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Data Issue:  No County Income Data</a:t>
            </a:r>
            <a:endParaRPr lang="en-US" dirty="0"/>
          </a:p>
        </p:txBody>
      </p:sp>
      <p:sp>
        <p:nvSpPr>
          <p:cNvPr id="3" name="Content Placeholder 2"/>
          <p:cNvSpPr>
            <a:spLocks noGrp="1"/>
          </p:cNvSpPr>
          <p:nvPr>
            <p:ph idx="1"/>
          </p:nvPr>
        </p:nvSpPr>
        <p:spPr>
          <a:xfrm>
            <a:off x="457200" y="1600200"/>
            <a:ext cx="8229600" cy="4876800"/>
          </a:xfrm>
        </p:spPr>
        <p:txBody>
          <a:bodyPr>
            <a:normAutofit fontScale="92500" lnSpcReduction="20000"/>
          </a:bodyPr>
          <a:lstStyle/>
          <a:p>
            <a:r>
              <a:rPr lang="en-US" dirty="0" smtClean="0"/>
              <a:t>But some states are heavily dependent on one crop in many counties</a:t>
            </a:r>
          </a:p>
          <a:p>
            <a:r>
              <a:rPr lang="en-US" dirty="0" smtClean="0"/>
              <a:t>We do have production data by county and crop prices =&gt; we can estimate the main source of income</a:t>
            </a:r>
          </a:p>
          <a:p>
            <a:r>
              <a:rPr lang="en-US" dirty="0" smtClean="0"/>
              <a:t>Montana has 56 counties--mining and timber in the west, but mostly it grew wheat in the Thirties</a:t>
            </a:r>
          </a:p>
          <a:p>
            <a:r>
              <a:rPr lang="en-US" dirty="0" smtClean="0"/>
              <a:t>The state had 31 counties averaging 16 acres of wheat cultivation per capita, producing &gt;100 bushels of wheat for every man, woman, and child:  Those 31 counties over time are the dataset.</a:t>
            </a:r>
            <a:endParaRPr lang="en-US" dirty="0"/>
          </a:p>
        </p:txBody>
      </p:sp>
    </p:spTree>
    <p:extLst>
      <p:ext uri="{BB962C8B-B14F-4D97-AF65-F5344CB8AC3E}">
        <p14:creationId xmlns:p14="http://schemas.microsoft.com/office/powerpoint/2010/main" val="11956713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Politics</a:t>
            </a:r>
            <a:endParaRPr lang="en-US" dirty="0"/>
          </a:p>
        </p:txBody>
      </p:sp>
      <p:sp>
        <p:nvSpPr>
          <p:cNvPr id="3" name="Content Placeholder 2"/>
          <p:cNvSpPr>
            <a:spLocks noGrp="1"/>
          </p:cNvSpPr>
          <p:nvPr>
            <p:ph idx="1"/>
          </p:nvPr>
        </p:nvSpPr>
        <p:spPr>
          <a:xfrm>
            <a:off x="457200" y="1600200"/>
            <a:ext cx="8229600" cy="5029200"/>
          </a:xfrm>
        </p:spPr>
        <p:txBody>
          <a:bodyPr>
            <a:normAutofit fontScale="92500"/>
          </a:bodyPr>
          <a:lstStyle/>
          <a:p>
            <a:r>
              <a:rPr lang="en-US" dirty="0" smtClean="0"/>
              <a:t>Hoover carried all 31 of these counties in 1928.</a:t>
            </a:r>
          </a:p>
          <a:p>
            <a:r>
              <a:rPr lang="en-US" dirty="0" smtClean="0"/>
              <a:t>Incomes were up dramatically in 1932 from the 1931 drought.  Even relative to 1930, incomes were up.  Hoover should have won easily under myopia.</a:t>
            </a:r>
          </a:p>
          <a:p>
            <a:r>
              <a:rPr lang="en-US" dirty="0" smtClean="0"/>
              <a:t>But Hoover was crushed: </a:t>
            </a:r>
            <a:r>
              <a:rPr lang="en-US" dirty="0"/>
              <a:t>He </a:t>
            </a:r>
            <a:r>
              <a:rPr lang="en-US" dirty="0" smtClean="0"/>
              <a:t>dropped on average 25 points in these counties in 1932, and lost all but one.</a:t>
            </a:r>
          </a:p>
          <a:p>
            <a:r>
              <a:rPr lang="en-US" dirty="0" smtClean="0"/>
              <a:t>Why the Republican electoral disaster when myopia favored them?</a:t>
            </a:r>
            <a:endParaRPr lang="en-US" dirty="0"/>
          </a:p>
          <a:p>
            <a:endParaRPr lang="en-US" dirty="0" smtClean="0"/>
          </a:p>
          <a:p>
            <a:endParaRPr lang="en-US" dirty="0"/>
          </a:p>
        </p:txBody>
      </p:sp>
    </p:spTree>
    <p:extLst>
      <p:ext uri="{BB962C8B-B14F-4D97-AF65-F5344CB8AC3E}">
        <p14:creationId xmlns:p14="http://schemas.microsoft.com/office/powerpoint/2010/main" val="5391260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332</TotalTime>
  <Words>506</Words>
  <Application>Microsoft Office PowerPoint</Application>
  <PresentationFormat>On-screen Show (4:3)</PresentationFormat>
  <Paragraphs>50</Paragraphs>
  <Slides>12</Slides>
  <Notes>0</Notes>
  <HiddenSlides>0</HiddenSlides>
  <MMClips>0</MMClips>
  <ScaleCrop>false</ScaleCrop>
  <HeadingPairs>
    <vt:vector size="4" baseType="variant">
      <vt:variant>
        <vt:lpstr>Theme</vt:lpstr>
      </vt:variant>
      <vt:variant>
        <vt:i4>1</vt:i4>
      </vt:variant>
      <vt:variant>
        <vt:lpstr>Slide Titles</vt:lpstr>
      </vt:variant>
      <vt:variant>
        <vt:i4>12</vt:i4>
      </vt:variant>
    </vt:vector>
  </HeadingPairs>
  <TitlesOfParts>
    <vt:vector size="13" baseType="lpstr">
      <vt:lpstr>Office Theme</vt:lpstr>
      <vt:lpstr>When Is Myopic Retrospection Rational?</vt:lpstr>
      <vt:lpstr>Myopic Retrospection Is Not a New Idea</vt:lpstr>
      <vt:lpstr>Kramer vs. Bartels on Myopia</vt:lpstr>
      <vt:lpstr>How to Adjudicate?</vt:lpstr>
      <vt:lpstr>Another Option Taken Here</vt:lpstr>
      <vt:lpstr>The Math</vt:lpstr>
      <vt:lpstr>Where to Look for Big Income Changes</vt:lpstr>
      <vt:lpstr>Data Issue:  No County Income Data</vt:lpstr>
      <vt:lpstr>Politics</vt:lpstr>
      <vt:lpstr>PowerPoint Presentation</vt:lpstr>
      <vt:lpstr>PowerPoint Presentation</vt:lpstr>
      <vt:lpstr>Conclusion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dc:creator>
  <cp:lastModifiedBy>user</cp:lastModifiedBy>
  <cp:revision>23</cp:revision>
  <dcterms:created xsi:type="dcterms:W3CDTF">2012-10-06T21:18:47Z</dcterms:created>
  <dcterms:modified xsi:type="dcterms:W3CDTF">2013-06-17T00:36:32Z</dcterms:modified>
</cp:coreProperties>
</file>