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1" r:id="rId1"/>
  </p:sldMasterIdLst>
  <p:sldIdLst>
    <p:sldId id="256" r:id="rId2"/>
    <p:sldId id="269" r:id="rId3"/>
    <p:sldId id="258" r:id="rId4"/>
    <p:sldId id="262" r:id="rId5"/>
    <p:sldId id="266" r:id="rId6"/>
    <p:sldId id="268" r:id="rId7"/>
    <p:sldId id="259" r:id="rId8"/>
    <p:sldId id="263" r:id="rId9"/>
    <p:sldId id="274" r:id="rId10"/>
    <p:sldId id="270" r:id="rId11"/>
    <p:sldId id="271" r:id="rId12"/>
    <p:sldId id="272" r:id="rId13"/>
    <p:sldId id="276" r:id="rId14"/>
    <p:sldId id="277" r:id="rId15"/>
    <p:sldId id="278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8"/>
    <p:restoredTop sz="94660"/>
  </p:normalViewPr>
  <p:slideViewPr>
    <p:cSldViewPr snapToGrid="0">
      <p:cViewPr varScale="1">
        <p:scale>
          <a:sx n="119" d="100"/>
          <a:sy n="119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588583-C042-4A68-BB02-42DC7FA38E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BC1D4B-9BC9-4E66-B998-1E6CA554C77E}">
      <dgm:prSet/>
      <dgm:spPr/>
      <dgm:t>
        <a:bodyPr/>
        <a:lstStyle/>
        <a:p>
          <a:r>
            <a:rPr lang="en-US" dirty="0"/>
            <a:t>They showcase some of Francisco’s key academic virtues:</a:t>
          </a:r>
          <a:br>
            <a:rPr lang="en-US" dirty="0"/>
          </a:br>
          <a:endParaRPr lang="en-US" dirty="0"/>
        </a:p>
      </dgm:t>
    </dgm:pt>
    <dgm:pt modelId="{97C830A2-9666-489F-BA34-70009753CE09}" type="parTrans" cxnId="{869A5C0C-DBBD-4E23-8A03-462C4F11CB25}">
      <dgm:prSet/>
      <dgm:spPr/>
      <dgm:t>
        <a:bodyPr/>
        <a:lstStyle/>
        <a:p>
          <a:endParaRPr lang="en-US"/>
        </a:p>
      </dgm:t>
    </dgm:pt>
    <dgm:pt modelId="{C099E312-66BF-4E35-A6B7-59AF2120FBAE}" type="sibTrans" cxnId="{869A5C0C-DBBD-4E23-8A03-462C4F11CB25}">
      <dgm:prSet/>
      <dgm:spPr/>
      <dgm:t>
        <a:bodyPr/>
        <a:lstStyle/>
        <a:p>
          <a:endParaRPr lang="en-US"/>
        </a:p>
      </dgm:t>
    </dgm:pt>
    <dgm:pt modelId="{7DE32996-6AE0-4034-935F-C8E01A8B5E0A}">
      <dgm:prSet/>
      <dgm:spPr/>
      <dgm:t>
        <a:bodyPr anchor="ctr"/>
        <a:lstStyle/>
        <a:p>
          <a:r>
            <a:rPr lang="en-US" dirty="0"/>
            <a:t>Knowledge and interest of </a:t>
          </a:r>
          <a:r>
            <a:rPr lang="en-US" b="1" dirty="0"/>
            <a:t>political history</a:t>
          </a:r>
          <a:endParaRPr lang="en-US" dirty="0"/>
        </a:p>
      </dgm:t>
    </dgm:pt>
    <dgm:pt modelId="{C7CC5711-7363-4ACD-A744-626F2EA504DE}" type="parTrans" cxnId="{CD4CC6ED-C41B-4D61-B74F-61A1D22AA793}">
      <dgm:prSet/>
      <dgm:spPr/>
      <dgm:t>
        <a:bodyPr/>
        <a:lstStyle/>
        <a:p>
          <a:endParaRPr lang="en-US"/>
        </a:p>
      </dgm:t>
    </dgm:pt>
    <dgm:pt modelId="{3EA27647-FB62-4E87-A095-258D2E593170}" type="sibTrans" cxnId="{CD4CC6ED-C41B-4D61-B74F-61A1D22AA793}">
      <dgm:prSet/>
      <dgm:spPr/>
      <dgm:t>
        <a:bodyPr/>
        <a:lstStyle/>
        <a:p>
          <a:endParaRPr lang="en-US"/>
        </a:p>
      </dgm:t>
    </dgm:pt>
    <dgm:pt modelId="{796DD2DC-2EC7-4D40-8989-F5A2E234BD46}">
      <dgm:prSet/>
      <dgm:spPr/>
      <dgm:t>
        <a:bodyPr anchor="ctr"/>
        <a:lstStyle/>
        <a:p>
          <a:r>
            <a:rPr lang="en-US" b="1" dirty="0"/>
            <a:t>Commitment</a:t>
          </a:r>
          <a:r>
            <a:rPr lang="en-US" dirty="0"/>
            <a:t> to </a:t>
          </a:r>
          <a:r>
            <a:rPr lang="en-US" b="1" dirty="0"/>
            <a:t>hard work</a:t>
          </a:r>
          <a:r>
            <a:rPr lang="en-US" dirty="0"/>
            <a:t>: scanning 53,000 electoral tallies by hand</a:t>
          </a:r>
        </a:p>
      </dgm:t>
    </dgm:pt>
    <dgm:pt modelId="{1217C0FF-CB9F-43FA-A5BB-C1D0B855BA12}" type="parTrans" cxnId="{7EFA7B2B-FABA-4090-8F39-E5F37DF5E70F}">
      <dgm:prSet/>
      <dgm:spPr/>
      <dgm:t>
        <a:bodyPr/>
        <a:lstStyle/>
        <a:p>
          <a:endParaRPr lang="en-US"/>
        </a:p>
      </dgm:t>
    </dgm:pt>
    <dgm:pt modelId="{385CA175-9862-446A-811D-C4DC39B41C37}" type="sibTrans" cxnId="{7EFA7B2B-FABA-4090-8F39-E5F37DF5E70F}">
      <dgm:prSet/>
      <dgm:spPr/>
      <dgm:t>
        <a:bodyPr/>
        <a:lstStyle/>
        <a:p>
          <a:endParaRPr lang="en-US"/>
        </a:p>
      </dgm:t>
    </dgm:pt>
    <dgm:pt modelId="{7616619A-85E2-4157-AED1-22FFE456F445}">
      <dgm:prSet/>
      <dgm:spPr/>
      <dgm:t>
        <a:bodyPr anchor="ctr"/>
        <a:lstStyle/>
        <a:p>
          <a:r>
            <a:rPr lang="en-US" dirty="0"/>
            <a:t>Capacity to </a:t>
          </a:r>
          <a:r>
            <a:rPr lang="en-US" b="1" dirty="0"/>
            <a:t>deploy cutting-edge tools </a:t>
          </a:r>
          <a:r>
            <a:rPr lang="en-US" dirty="0"/>
            <a:t>to understand pressing political problems</a:t>
          </a:r>
        </a:p>
      </dgm:t>
    </dgm:pt>
    <dgm:pt modelId="{15C822D8-DF09-418A-B85B-EE8C740235EF}" type="parTrans" cxnId="{8F6CE72C-E8FE-473B-B5C7-D32BDEB0F095}">
      <dgm:prSet/>
      <dgm:spPr/>
      <dgm:t>
        <a:bodyPr/>
        <a:lstStyle/>
        <a:p>
          <a:endParaRPr lang="en-US"/>
        </a:p>
      </dgm:t>
    </dgm:pt>
    <dgm:pt modelId="{6EC0F2D2-1F24-41F0-8FE7-D931BE46B7EE}" type="sibTrans" cxnId="{8F6CE72C-E8FE-473B-B5C7-D32BDEB0F095}">
      <dgm:prSet/>
      <dgm:spPr/>
      <dgm:t>
        <a:bodyPr/>
        <a:lstStyle/>
        <a:p>
          <a:endParaRPr lang="en-US"/>
        </a:p>
      </dgm:t>
    </dgm:pt>
    <dgm:pt modelId="{4FEC7E96-38FD-4FD4-AB11-44BA0FA3DB2C}">
      <dgm:prSet/>
      <dgm:spPr/>
      <dgm:t>
        <a:bodyPr anchor="ctr"/>
        <a:lstStyle/>
        <a:p>
          <a:r>
            <a:rPr lang="en-US" dirty="0"/>
            <a:t>This amounts to </a:t>
          </a:r>
          <a:r>
            <a:rPr lang="en-US" b="1" dirty="0"/>
            <a:t>invaluable public service</a:t>
          </a:r>
          <a:r>
            <a:rPr lang="en-US" dirty="0"/>
            <a:t>. Done in the most </a:t>
          </a:r>
          <a:r>
            <a:rPr lang="en-US" b="1" dirty="0"/>
            <a:t>discreet </a:t>
          </a:r>
          <a:r>
            <a:rPr lang="en-US" dirty="0"/>
            <a:t>and </a:t>
          </a:r>
          <a:r>
            <a:rPr lang="en-US" b="1" dirty="0"/>
            <a:t>humble</a:t>
          </a:r>
          <a:r>
            <a:rPr lang="en-US" dirty="0"/>
            <a:t> way.</a:t>
          </a:r>
        </a:p>
      </dgm:t>
    </dgm:pt>
    <dgm:pt modelId="{D4C083EA-6835-4D14-A408-CEC1135AECB5}" type="parTrans" cxnId="{C531552E-0A40-4E33-8F36-B6CCC44F819B}">
      <dgm:prSet/>
      <dgm:spPr/>
      <dgm:t>
        <a:bodyPr/>
        <a:lstStyle/>
        <a:p>
          <a:endParaRPr lang="en-US"/>
        </a:p>
      </dgm:t>
    </dgm:pt>
    <dgm:pt modelId="{10159FED-B937-42A7-AF3A-AB48F5D02115}" type="sibTrans" cxnId="{C531552E-0A40-4E33-8F36-B6CCC44F819B}">
      <dgm:prSet/>
      <dgm:spPr/>
      <dgm:t>
        <a:bodyPr/>
        <a:lstStyle/>
        <a:p>
          <a:endParaRPr lang="en-US"/>
        </a:p>
      </dgm:t>
    </dgm:pt>
    <dgm:pt modelId="{38E1302D-FCEC-904C-8005-F72BD39BE045}" type="pres">
      <dgm:prSet presAssocID="{CB588583-C042-4A68-BB02-42DC7FA38E71}" presName="linear" presStyleCnt="0">
        <dgm:presLayoutVars>
          <dgm:animLvl val="lvl"/>
          <dgm:resizeHandles val="exact"/>
        </dgm:presLayoutVars>
      </dgm:prSet>
      <dgm:spPr/>
    </dgm:pt>
    <dgm:pt modelId="{697897C7-60E6-9648-B1CC-5582F93EDED6}" type="pres">
      <dgm:prSet presAssocID="{28BC1D4B-9BC9-4E66-B998-1E6CA554C77E}" presName="parentText" presStyleLbl="node1" presStyleIdx="0" presStyleCnt="1" custLinFactNeighborX="694" custLinFactNeighborY="-15764">
        <dgm:presLayoutVars>
          <dgm:chMax val="0"/>
          <dgm:bulletEnabled val="1"/>
        </dgm:presLayoutVars>
      </dgm:prSet>
      <dgm:spPr/>
    </dgm:pt>
    <dgm:pt modelId="{210F1FAD-8292-FA4A-88B6-A7FC6EB0300E}" type="pres">
      <dgm:prSet presAssocID="{28BC1D4B-9BC9-4E66-B998-1E6CA554C77E}" presName="childText" presStyleLbl="revTx" presStyleIdx="0" presStyleCnt="1" custScaleY="130563">
        <dgm:presLayoutVars>
          <dgm:bulletEnabled val="1"/>
        </dgm:presLayoutVars>
      </dgm:prSet>
      <dgm:spPr/>
    </dgm:pt>
  </dgm:ptLst>
  <dgm:cxnLst>
    <dgm:cxn modelId="{4CE89203-2AE2-6C47-A841-C0F99718DCBC}" type="presOf" srcId="{7DE32996-6AE0-4034-935F-C8E01A8B5E0A}" destId="{210F1FAD-8292-FA4A-88B6-A7FC6EB0300E}" srcOrd="0" destOrd="0" presId="urn:microsoft.com/office/officeart/2005/8/layout/vList2"/>
    <dgm:cxn modelId="{869A5C0C-DBBD-4E23-8A03-462C4F11CB25}" srcId="{CB588583-C042-4A68-BB02-42DC7FA38E71}" destId="{28BC1D4B-9BC9-4E66-B998-1E6CA554C77E}" srcOrd="0" destOrd="0" parTransId="{97C830A2-9666-489F-BA34-70009753CE09}" sibTransId="{C099E312-66BF-4E35-A6B7-59AF2120FBAE}"/>
    <dgm:cxn modelId="{7EFA7B2B-FABA-4090-8F39-E5F37DF5E70F}" srcId="{28BC1D4B-9BC9-4E66-B998-1E6CA554C77E}" destId="{796DD2DC-2EC7-4D40-8989-F5A2E234BD46}" srcOrd="1" destOrd="0" parTransId="{1217C0FF-CB9F-43FA-A5BB-C1D0B855BA12}" sibTransId="{385CA175-9862-446A-811D-C4DC39B41C37}"/>
    <dgm:cxn modelId="{8F6CE72C-E8FE-473B-B5C7-D32BDEB0F095}" srcId="{28BC1D4B-9BC9-4E66-B998-1E6CA554C77E}" destId="{7616619A-85E2-4157-AED1-22FFE456F445}" srcOrd="2" destOrd="0" parTransId="{15C822D8-DF09-418A-B85B-EE8C740235EF}" sibTransId="{6EC0F2D2-1F24-41F0-8FE7-D931BE46B7EE}"/>
    <dgm:cxn modelId="{C531552E-0A40-4E33-8F36-B6CCC44F819B}" srcId="{28BC1D4B-9BC9-4E66-B998-1E6CA554C77E}" destId="{4FEC7E96-38FD-4FD4-AB11-44BA0FA3DB2C}" srcOrd="3" destOrd="0" parTransId="{D4C083EA-6835-4D14-A408-CEC1135AECB5}" sibTransId="{10159FED-B937-42A7-AF3A-AB48F5D02115}"/>
    <dgm:cxn modelId="{CFD51A3E-8D8D-9747-840A-885F22A4FA92}" type="presOf" srcId="{796DD2DC-2EC7-4D40-8989-F5A2E234BD46}" destId="{210F1FAD-8292-FA4A-88B6-A7FC6EB0300E}" srcOrd="0" destOrd="1" presId="urn:microsoft.com/office/officeart/2005/8/layout/vList2"/>
    <dgm:cxn modelId="{E6184047-8714-0247-80CA-156CD33825D3}" type="presOf" srcId="{28BC1D4B-9BC9-4E66-B998-1E6CA554C77E}" destId="{697897C7-60E6-9648-B1CC-5582F93EDED6}" srcOrd="0" destOrd="0" presId="urn:microsoft.com/office/officeart/2005/8/layout/vList2"/>
    <dgm:cxn modelId="{D56E289E-A8FE-9142-BD7B-8B11804B1405}" type="presOf" srcId="{7616619A-85E2-4157-AED1-22FFE456F445}" destId="{210F1FAD-8292-FA4A-88B6-A7FC6EB0300E}" srcOrd="0" destOrd="2" presId="urn:microsoft.com/office/officeart/2005/8/layout/vList2"/>
    <dgm:cxn modelId="{0EC4CDAE-4982-9C4F-9B40-C9225B64DE7E}" type="presOf" srcId="{CB588583-C042-4A68-BB02-42DC7FA38E71}" destId="{38E1302D-FCEC-904C-8005-F72BD39BE045}" srcOrd="0" destOrd="0" presId="urn:microsoft.com/office/officeart/2005/8/layout/vList2"/>
    <dgm:cxn modelId="{444712ED-B6F2-A94A-ABC5-4179F94FD747}" type="presOf" srcId="{4FEC7E96-38FD-4FD4-AB11-44BA0FA3DB2C}" destId="{210F1FAD-8292-FA4A-88B6-A7FC6EB0300E}" srcOrd="0" destOrd="3" presId="urn:microsoft.com/office/officeart/2005/8/layout/vList2"/>
    <dgm:cxn modelId="{CD4CC6ED-C41B-4D61-B74F-61A1D22AA793}" srcId="{28BC1D4B-9BC9-4E66-B998-1E6CA554C77E}" destId="{7DE32996-6AE0-4034-935F-C8E01A8B5E0A}" srcOrd="0" destOrd="0" parTransId="{C7CC5711-7363-4ACD-A744-626F2EA504DE}" sibTransId="{3EA27647-FB62-4E87-A095-258D2E593170}"/>
    <dgm:cxn modelId="{3468EC0D-48EE-A640-B67C-2020964A3EF7}" type="presParOf" srcId="{38E1302D-FCEC-904C-8005-F72BD39BE045}" destId="{697897C7-60E6-9648-B1CC-5582F93EDED6}" srcOrd="0" destOrd="0" presId="urn:microsoft.com/office/officeart/2005/8/layout/vList2"/>
    <dgm:cxn modelId="{C89681DF-6695-D140-943B-9A0C59BE0F90}" type="presParOf" srcId="{38E1302D-FCEC-904C-8005-F72BD39BE045}" destId="{210F1FAD-8292-FA4A-88B6-A7FC6EB0300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897C7-60E6-9648-B1CC-5582F93EDED6}">
      <dsp:nvSpPr>
        <dsp:cNvPr id="0" name=""/>
        <dsp:cNvSpPr/>
      </dsp:nvSpPr>
      <dsp:spPr>
        <a:xfrm>
          <a:off x="0" y="0"/>
          <a:ext cx="10987996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They showcase some of Francisco’s key academic virtues:</a:t>
          </a:r>
          <a:br>
            <a:rPr lang="en-US" sz="3200" kern="1200" dirty="0"/>
          </a:br>
          <a:endParaRPr lang="en-US" sz="3200" kern="1200" dirty="0"/>
        </a:p>
      </dsp:txBody>
      <dsp:txXfrm>
        <a:off x="62141" y="62141"/>
        <a:ext cx="10863714" cy="1148678"/>
      </dsp:txXfrm>
    </dsp:sp>
    <dsp:sp modelId="{210F1FAD-8292-FA4A-88B6-A7FC6EB0300E}">
      <dsp:nvSpPr>
        <dsp:cNvPr id="0" name=""/>
        <dsp:cNvSpPr/>
      </dsp:nvSpPr>
      <dsp:spPr>
        <a:xfrm>
          <a:off x="0" y="1283871"/>
          <a:ext cx="10987996" cy="3199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8869" tIns="40640" rIns="227584" bIns="4064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Knowledge and interest of </a:t>
          </a:r>
          <a:r>
            <a:rPr lang="en-US" sz="2500" b="1" kern="1200" dirty="0"/>
            <a:t>political history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b="1" kern="1200" dirty="0"/>
            <a:t>Commitment</a:t>
          </a:r>
          <a:r>
            <a:rPr lang="en-US" sz="2500" kern="1200" dirty="0"/>
            <a:t> to </a:t>
          </a:r>
          <a:r>
            <a:rPr lang="en-US" sz="2500" b="1" kern="1200" dirty="0"/>
            <a:t>hard work</a:t>
          </a:r>
          <a:r>
            <a:rPr lang="en-US" sz="2500" kern="1200" dirty="0"/>
            <a:t>: scanning 53,000 electoral tallies by hand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Capacity to </a:t>
          </a:r>
          <a:r>
            <a:rPr lang="en-US" sz="2500" b="1" kern="1200" dirty="0"/>
            <a:t>deploy cutting-edge tools </a:t>
          </a:r>
          <a:r>
            <a:rPr lang="en-US" sz="2500" kern="1200" dirty="0"/>
            <a:t>to understand pressing political problems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This amounts to </a:t>
          </a:r>
          <a:r>
            <a:rPr lang="en-US" sz="2500" b="1" kern="1200" dirty="0"/>
            <a:t>invaluable public service</a:t>
          </a:r>
          <a:r>
            <a:rPr lang="en-US" sz="2500" kern="1200" dirty="0"/>
            <a:t>. Done in the most </a:t>
          </a:r>
          <a:r>
            <a:rPr lang="en-US" sz="2500" b="1" kern="1200" dirty="0"/>
            <a:t>discreet </a:t>
          </a:r>
          <a:r>
            <a:rPr lang="en-US" sz="2500" kern="1200" dirty="0"/>
            <a:t>and </a:t>
          </a:r>
          <a:r>
            <a:rPr lang="en-US" sz="2500" b="1" kern="1200" dirty="0"/>
            <a:t>humble</a:t>
          </a:r>
          <a:r>
            <a:rPr lang="en-US" sz="2500" kern="1200" dirty="0"/>
            <a:t> way.</a:t>
          </a:r>
        </a:p>
      </dsp:txBody>
      <dsp:txXfrm>
        <a:off x="0" y="1283871"/>
        <a:ext cx="10987996" cy="3199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328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8440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567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399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7560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764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3/27/25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1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3/27/25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891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3/27/25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2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250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850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3/27/25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50" r:id="rId6"/>
    <p:sldLayoutId id="2147483745" r:id="rId7"/>
    <p:sldLayoutId id="2147483746" r:id="rId8"/>
    <p:sldLayoutId id="2147483747" r:id="rId9"/>
    <p:sldLayoutId id="2147483749" r:id="rId10"/>
    <p:sldLayoutId id="214748374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IfcnikwWCg?start=84&amp;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ADD72-C537-31BF-70EA-805EFE641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5340911" cy="1978346"/>
          </a:xfrm>
        </p:spPr>
        <p:txBody>
          <a:bodyPr>
            <a:normAutofit/>
          </a:bodyPr>
          <a:lstStyle/>
          <a:p>
            <a:r>
              <a:rPr lang="en-US" dirty="0"/>
              <a:t>The Legacy of Francisco Cantú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7018B0-B8A0-2C1E-2098-8754B47F4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5340911" cy="27098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i="1" dirty="0"/>
              <a:t>Deploying broad historical knowledge and sharp methodological tools for the public interest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7F2079-504C-499A-A644-58F4DDC7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icture 3" descr="Top view of wood desk with the plant, white keyboard, coffee in a white mug, notebook, and pen">
            <a:extLst>
              <a:ext uri="{FF2B5EF4-FFF2-40B4-BE49-F238E27FC236}">
                <a16:creationId xmlns:a16="http://schemas.microsoft.com/office/drawing/2014/main" id="{48096B9E-B4A2-0168-172B-2966234114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64" r="22129" b="-1"/>
          <a:stretch/>
        </p:blipFill>
        <p:spPr>
          <a:xfrm>
            <a:off x="6535696" y="10"/>
            <a:ext cx="5669280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8921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9D711-7D8D-F60E-8DDE-B4B99BED8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9"/>
            <a:ext cx="10077557" cy="770270"/>
          </a:xfrm>
        </p:spPr>
        <p:txBody>
          <a:bodyPr anchor="t">
            <a:normAutofit fontScale="90000"/>
          </a:bodyPr>
          <a:lstStyle/>
          <a:p>
            <a:r>
              <a:rPr lang="en-US" i="0" dirty="0"/>
              <a:t>Method: Convolutional Neural Networks (CNN)</a:t>
            </a:r>
          </a:p>
        </p:txBody>
      </p:sp>
      <p:pic>
        <p:nvPicPr>
          <p:cNvPr id="6" name="Content Placeholder 5" descr="A diagram of a diagram&#10;&#10;AI-generated content may be incorrect.">
            <a:extLst>
              <a:ext uri="{FF2B5EF4-FFF2-40B4-BE49-F238E27FC236}">
                <a16:creationId xmlns:a16="http://schemas.microsoft.com/office/drawing/2014/main" id="{E841D68A-AFD2-F9E7-1E5F-BEB17FC83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17" y="1467187"/>
            <a:ext cx="10415587" cy="51536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392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7AD5D4-0AD5-8554-1777-34E415EA7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8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59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1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84AFD-8534-6FF9-5D75-40E1176A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122363"/>
            <a:ext cx="3555873" cy="10699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i="0" dirty="0"/>
              <a:t>Training set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-7670"/>
            <a:ext cx="3129498" cy="888208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4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0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82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Content Placeholder 11" descr="A close-up of a paper&#10;&#10;AI-generated content may be incorrect.">
            <a:extLst>
              <a:ext uri="{FF2B5EF4-FFF2-40B4-BE49-F238E27FC236}">
                <a16:creationId xmlns:a16="http://schemas.microsoft.com/office/drawing/2014/main" id="{74A584DC-6ACF-CC1E-E889-D3D7136C5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8594" y="1600219"/>
            <a:ext cx="7723596" cy="48272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B626E9-AD57-DE23-1153-B58663C32B1F}"/>
              </a:ext>
            </a:extLst>
          </p:cNvPr>
          <p:cNvSpPr txBox="1"/>
          <p:nvPr/>
        </p:nvSpPr>
        <p:spPr>
          <a:xfrm>
            <a:off x="371475" y="3643313"/>
            <a:ext cx="37147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200" b="1" dirty="0"/>
              <a:t>Class balance </a:t>
            </a:r>
            <a:r>
              <a:rPr lang="en-US" sz="2200" dirty="0"/>
              <a:t>(equal number of altered and clean tallies)</a:t>
            </a:r>
          </a:p>
          <a:p>
            <a:pPr marL="342900" indent="-342900">
              <a:buAutoNum type="alphaUcPeriod"/>
            </a:pPr>
            <a:endParaRPr lang="en-US" sz="2200" dirty="0"/>
          </a:p>
          <a:p>
            <a:pPr marL="342900" indent="-342900">
              <a:buAutoNum type="alphaUcPeriod"/>
            </a:pPr>
            <a:r>
              <a:rPr lang="en-US" sz="2200" b="1" dirty="0"/>
              <a:t>Active Learning </a:t>
            </a:r>
            <a:r>
              <a:rPr lang="en-US" sz="2200" dirty="0"/>
              <a:t>(Informativeness – clear cases of fraud and also benign alternations)</a:t>
            </a:r>
          </a:p>
        </p:txBody>
      </p:sp>
    </p:spTree>
    <p:extLst>
      <p:ext uri="{BB962C8B-B14F-4D97-AF65-F5344CB8AC3E}">
        <p14:creationId xmlns:p14="http://schemas.microsoft.com/office/powerpoint/2010/main" val="1849361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FFB6EA-E3A4-B4DE-8ED4-FF21890B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F4F1391-E35E-B71B-D26B-A8D66BE16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8F107E-34AD-E951-ACF0-B5A921267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6430049-055B-124C-0EF4-556FDFCDE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FD7B6E9-C1B2-92CC-B42C-4417DC03C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DDB5A19-6BFE-B31E-935A-4F709A1B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51" name="Graphic 12">
              <a:extLst>
                <a:ext uri="{FF2B5EF4-FFF2-40B4-BE49-F238E27FC236}">
                  <a16:creationId xmlns:a16="http://schemas.microsoft.com/office/drawing/2014/main" id="{12762CCC-235E-CF22-AF19-D685A09A7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15">
              <a:extLst>
                <a:ext uri="{FF2B5EF4-FFF2-40B4-BE49-F238E27FC236}">
                  <a16:creationId xmlns:a16="http://schemas.microsoft.com/office/drawing/2014/main" id="{0E41E2C7-7F5F-2416-0ECC-2E86B405F0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15">
              <a:extLst>
                <a:ext uri="{FF2B5EF4-FFF2-40B4-BE49-F238E27FC236}">
                  <a16:creationId xmlns:a16="http://schemas.microsoft.com/office/drawing/2014/main" id="{D9C7C696-B3EB-40AC-5BA3-87913B251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E49B494-6A0C-7D70-D144-42FF897DF4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A7476E3-BD80-05AA-45C6-F844AA614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8" name="Graphic 78">
            <a:extLst>
              <a:ext uri="{FF2B5EF4-FFF2-40B4-BE49-F238E27FC236}">
                <a16:creationId xmlns:a16="http://schemas.microsoft.com/office/drawing/2014/main" id="{EA40D0F8-B8B7-7EC7-C38F-7D38874E1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59" name="Graphic 78">
              <a:extLst>
                <a:ext uri="{FF2B5EF4-FFF2-40B4-BE49-F238E27FC236}">
                  <a16:creationId xmlns:a16="http://schemas.microsoft.com/office/drawing/2014/main" id="{2AE1D76A-0D00-08FD-3813-EB4FD0B60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aphic 78">
              <a:extLst>
                <a:ext uri="{FF2B5EF4-FFF2-40B4-BE49-F238E27FC236}">
                  <a16:creationId xmlns:a16="http://schemas.microsoft.com/office/drawing/2014/main" id="{3A6BA41E-BC8E-A5F5-01B9-688F35509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61" name="Graphic 78">
                <a:extLst>
                  <a:ext uri="{FF2B5EF4-FFF2-40B4-BE49-F238E27FC236}">
                    <a16:creationId xmlns:a16="http://schemas.microsoft.com/office/drawing/2014/main" id="{45BC4632-B27B-967B-B80A-0CD1010DE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Graphic 78">
                <a:extLst>
                  <a:ext uri="{FF2B5EF4-FFF2-40B4-BE49-F238E27FC236}">
                    <a16:creationId xmlns:a16="http://schemas.microsoft.com/office/drawing/2014/main" id="{68A7313B-ADA2-6054-5CD1-C0EB4C95BD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Graphic 78">
                <a:extLst>
                  <a:ext uri="{FF2B5EF4-FFF2-40B4-BE49-F238E27FC236}">
                    <a16:creationId xmlns:a16="http://schemas.microsoft.com/office/drawing/2014/main" id="{137FAE71-D78C-BE83-1431-921DD6D776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Graphic 78">
                <a:extLst>
                  <a:ext uri="{FF2B5EF4-FFF2-40B4-BE49-F238E27FC236}">
                    <a16:creationId xmlns:a16="http://schemas.microsoft.com/office/drawing/2014/main" id="{71F59C68-AE2A-24CD-335C-2896710B2F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FF856552-ED29-93AB-99B2-626DB320F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A6BE0-3EC9-8FE1-2173-8E0ADA82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122363"/>
            <a:ext cx="3555873" cy="10699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i="0" dirty="0"/>
              <a:t>Training set</a:t>
            </a: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851A5FEE-4FA4-480C-7185-E115FDD5C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-7670"/>
            <a:ext cx="3129498" cy="888208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509EA09-C11D-B18E-FB30-CBA71246C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1701611" y="285553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8E5D2BAA-C943-0C3C-1C27-64EF2D5E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D30F91D-A3C2-FD2D-C5D1-3C09786B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7AD7F1D-61E2-237A-914D-8424C652AD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74" name="Graphic 12">
              <a:extLst>
                <a:ext uri="{FF2B5EF4-FFF2-40B4-BE49-F238E27FC236}">
                  <a16:creationId xmlns:a16="http://schemas.microsoft.com/office/drawing/2014/main" id="{2B6961F7-98D1-0864-64B0-99423A934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Graphic 15">
              <a:extLst>
                <a:ext uri="{FF2B5EF4-FFF2-40B4-BE49-F238E27FC236}">
                  <a16:creationId xmlns:a16="http://schemas.microsoft.com/office/drawing/2014/main" id="{002C6AAF-B7EF-E73B-8A45-D4AE1C838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Graphic 15">
              <a:extLst>
                <a:ext uri="{FF2B5EF4-FFF2-40B4-BE49-F238E27FC236}">
                  <a16:creationId xmlns:a16="http://schemas.microsoft.com/office/drawing/2014/main" id="{7C12CC05-18C9-53D2-CA59-0A3056AFC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B479931-DAED-A22E-BA85-FB8E929B9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aphic 78">
            <a:extLst>
              <a:ext uri="{FF2B5EF4-FFF2-40B4-BE49-F238E27FC236}">
                <a16:creationId xmlns:a16="http://schemas.microsoft.com/office/drawing/2014/main" id="{83F32DDD-49A9-92F6-4206-2ABB5EF37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0" name="Graphic 78">
              <a:extLst>
                <a:ext uri="{FF2B5EF4-FFF2-40B4-BE49-F238E27FC236}">
                  <a16:creationId xmlns:a16="http://schemas.microsoft.com/office/drawing/2014/main" id="{98CA6AFF-EB22-1C05-295E-67CC8D96F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aphic 78">
              <a:extLst>
                <a:ext uri="{FF2B5EF4-FFF2-40B4-BE49-F238E27FC236}">
                  <a16:creationId xmlns:a16="http://schemas.microsoft.com/office/drawing/2014/main" id="{59F9A900-6A43-8B0B-2071-73BD4F165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82" name="Graphic 78">
                <a:extLst>
                  <a:ext uri="{FF2B5EF4-FFF2-40B4-BE49-F238E27FC236}">
                    <a16:creationId xmlns:a16="http://schemas.microsoft.com/office/drawing/2014/main" id="{A3C0CB98-92B2-FD93-4945-F04D39FB3A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Graphic 78">
                <a:extLst>
                  <a:ext uri="{FF2B5EF4-FFF2-40B4-BE49-F238E27FC236}">
                    <a16:creationId xmlns:a16="http://schemas.microsoft.com/office/drawing/2014/main" id="{A6BD6884-9AFD-8C47-7014-1ABB79E685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Graphic 78">
                <a:extLst>
                  <a:ext uri="{FF2B5EF4-FFF2-40B4-BE49-F238E27FC236}">
                    <a16:creationId xmlns:a16="http://schemas.microsoft.com/office/drawing/2014/main" id="{4AEFABF3-3B4A-8822-89D7-103D17B65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Graphic 78">
                <a:extLst>
                  <a:ext uri="{FF2B5EF4-FFF2-40B4-BE49-F238E27FC236}">
                    <a16:creationId xmlns:a16="http://schemas.microsoft.com/office/drawing/2014/main" id="{555C4D42-E21D-4F31-842C-D6452B5B9C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54A8B5-ECF8-3897-22D5-29FC01ED9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328594" y="1600219"/>
            <a:ext cx="7723596" cy="48272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E8EA23-9E17-F099-786D-2BBA5A0B2302}"/>
              </a:ext>
            </a:extLst>
          </p:cNvPr>
          <p:cNvSpPr txBox="1"/>
          <p:nvPr/>
        </p:nvSpPr>
        <p:spPr>
          <a:xfrm>
            <a:off x="371475" y="3643313"/>
            <a:ext cx="37147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200" b="1" dirty="0"/>
              <a:t>Class balance </a:t>
            </a:r>
            <a:r>
              <a:rPr lang="en-US" sz="2200" dirty="0"/>
              <a:t>(equal number of altered and clean tallies)</a:t>
            </a:r>
          </a:p>
          <a:p>
            <a:pPr marL="342900" indent="-342900">
              <a:buAutoNum type="alphaUcPeriod"/>
            </a:pPr>
            <a:endParaRPr lang="en-US" sz="2200" dirty="0"/>
          </a:p>
          <a:p>
            <a:pPr marL="342900" indent="-342900">
              <a:buAutoNum type="alphaUcPeriod"/>
            </a:pPr>
            <a:r>
              <a:rPr lang="en-US" sz="2200" b="1" dirty="0"/>
              <a:t>Active Learning </a:t>
            </a:r>
            <a:r>
              <a:rPr lang="en-US" sz="2200" dirty="0"/>
              <a:t>(Informativeness – clear cases of fraud and also benign alternations)</a:t>
            </a:r>
          </a:p>
        </p:txBody>
      </p:sp>
    </p:spTree>
    <p:extLst>
      <p:ext uri="{BB962C8B-B14F-4D97-AF65-F5344CB8AC3E}">
        <p14:creationId xmlns:p14="http://schemas.microsoft.com/office/powerpoint/2010/main" val="3531829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F2A4B-1F1A-581C-DDD9-5640048DF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DFF49A-6AE8-32D0-E117-0D1E0FDD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 anchor="t">
            <a:normAutofit/>
          </a:bodyPr>
          <a:lstStyle/>
          <a:p>
            <a:r>
              <a:rPr lang="en-US" i="0" dirty="0"/>
              <a:t>Why this work is great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C0577-E14C-3BB1-78DB-2D0DC72AA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35" y="2821760"/>
            <a:ext cx="5275918" cy="37171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1600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en-US" b="1" dirty="0"/>
              <a:t>PRODUCTION OF DESCRIPTIVE DATA THAT ALLOWS TO:</a:t>
            </a:r>
          </a:p>
          <a:p>
            <a:pPr>
              <a:lnSpc>
                <a:spcPct val="100000"/>
              </a:lnSpc>
            </a:pPr>
            <a:endParaRPr lang="en-US" sz="1600" b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Identify </a:t>
            </a:r>
            <a:r>
              <a:rPr lang="en-US" sz="1800" dirty="0"/>
              <a:t>fraud and </a:t>
            </a:r>
            <a:r>
              <a:rPr lang="en-US" sz="1800" b="1" dirty="0"/>
              <a:t>map its extensive margin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5602884"/>
            <a:ext cx="4292956" cy="1255116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891063" y="5736410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 descr="A map of the state of mexico&#10;&#10;AI-generated content may be incorrect.">
            <a:extLst>
              <a:ext uri="{FF2B5EF4-FFF2-40B4-BE49-F238E27FC236}">
                <a16:creationId xmlns:a16="http://schemas.microsoft.com/office/drawing/2014/main" id="{899C971E-711A-BB9F-824B-2F4E2FF86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200" y="2409885"/>
            <a:ext cx="6737502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9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5066A-3D78-9D5A-5E20-62DEAFD18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82C52D6-9D33-6A83-E86E-F1B887338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85675-3397-ED46-94B9-6C077726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 anchor="t">
            <a:normAutofit/>
          </a:bodyPr>
          <a:lstStyle/>
          <a:p>
            <a:r>
              <a:rPr lang="en-US" i="0" dirty="0"/>
              <a:t>Why this work is great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187098-3346-DDEE-BDB2-B413174A8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A3E003C2-B29C-1892-73B3-D90B45608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0E1733C2-6A2F-F061-C70D-D6874DC5F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56BF6DA5-F27F-D21A-6F23-1AAC046276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064D5E4D-C11C-F280-C8A2-F8F5E79809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16AC483F-78D4-6FA3-56F1-3C329B0B91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2E74F30B-20E5-CEE7-DE43-D0389E5BF2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5D309797-F647-7996-5805-E2FEC88003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031E9-C953-625C-F044-EAE3A879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35" y="2821760"/>
            <a:ext cx="5275918" cy="37171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1600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en-US" b="1" dirty="0"/>
              <a:t>PRODUCTION OF DESCRIPTIVE DATA THAT ALLOWS TO:</a:t>
            </a:r>
          </a:p>
          <a:p>
            <a:pPr>
              <a:lnSpc>
                <a:spcPct val="100000"/>
              </a:lnSpc>
            </a:pPr>
            <a:endParaRPr lang="en-US" sz="1600" b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Benchmark the </a:t>
            </a:r>
            <a:r>
              <a:rPr lang="en-US" sz="1800" b="1" dirty="0"/>
              <a:t>pro-incumbent bias </a:t>
            </a:r>
            <a:r>
              <a:rPr lang="en-US" sz="1800" dirty="0"/>
              <a:t>of the fraud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344BA58-4F7D-C087-25C1-D66DB24F1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5602884"/>
            <a:ext cx="4292956" cy="1255116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27A566-155E-E95C-26E8-C8DC2018C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891063" y="5736410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F61FA5D-2C27-6C22-034B-44B84D3E7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4BC40A-AD17-FBF6-DAA3-56D52C2C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B638CFF-B041-EBF0-2A73-961ADF12A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BA4D7683-0493-B4A1-E9DC-6E77AC69D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B2D94AC8-B8C9-B8E8-C099-C8BA45CC45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A853FB13-3D54-53C7-A679-623A9E0BE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14233C7-1D06-333A-E709-A083CCA3A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6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72E32B3B-48C7-FFE8-4FDF-6ED583D3E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10" y="103648"/>
            <a:ext cx="4705367" cy="665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7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09EB21-81D5-AED8-AAEB-504520830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37C3FD-D92A-8BD8-0E87-25007E474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7284E4-4643-3F6A-B792-CE58D39B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 anchor="t">
            <a:normAutofit/>
          </a:bodyPr>
          <a:lstStyle/>
          <a:p>
            <a:r>
              <a:rPr lang="en-US" i="0" dirty="0"/>
              <a:t>Why this work is great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6668ADE-1E55-0438-CA8C-2F1B3FD46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3" name="Graphic 78">
            <a:extLst>
              <a:ext uri="{FF2B5EF4-FFF2-40B4-BE49-F238E27FC236}">
                <a16:creationId xmlns:a16="http://schemas.microsoft.com/office/drawing/2014/main" id="{69485579-9489-FB58-9177-320EC13C8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4" name="Graphic 78">
              <a:extLst>
                <a:ext uri="{FF2B5EF4-FFF2-40B4-BE49-F238E27FC236}">
                  <a16:creationId xmlns:a16="http://schemas.microsoft.com/office/drawing/2014/main" id="{F488E610-2C16-8300-1C18-026E36899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aphic 78">
              <a:extLst>
                <a:ext uri="{FF2B5EF4-FFF2-40B4-BE49-F238E27FC236}">
                  <a16:creationId xmlns:a16="http://schemas.microsoft.com/office/drawing/2014/main" id="{65EE8568-4FAA-D31B-EE62-8DD2B3DD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6" name="Graphic 78">
                <a:extLst>
                  <a:ext uri="{FF2B5EF4-FFF2-40B4-BE49-F238E27FC236}">
                    <a16:creationId xmlns:a16="http://schemas.microsoft.com/office/drawing/2014/main" id="{1E32F97A-54D4-0C24-4BB9-8CFC831CDB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Graphic 78">
                <a:extLst>
                  <a:ext uri="{FF2B5EF4-FFF2-40B4-BE49-F238E27FC236}">
                    <a16:creationId xmlns:a16="http://schemas.microsoft.com/office/drawing/2014/main" id="{B8314493-694A-9016-A46F-B0F5F87B9C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Graphic 78">
                <a:extLst>
                  <a:ext uri="{FF2B5EF4-FFF2-40B4-BE49-F238E27FC236}">
                    <a16:creationId xmlns:a16="http://schemas.microsoft.com/office/drawing/2014/main" id="{91D4585B-760E-A63C-116D-F68FDF4A08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93C71F30-101F-3BCF-6A90-02B12E4AA4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B91CB-058C-E7AA-E8F9-3707911FE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235" y="2821760"/>
            <a:ext cx="5275918" cy="37171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sz="1600" dirty="0"/>
          </a:p>
          <a:p>
            <a:pPr marL="457200" indent="-457200">
              <a:lnSpc>
                <a:spcPct val="100000"/>
              </a:lnSpc>
              <a:buFont typeface="+mj-lt"/>
              <a:buAutoNum type="arabicPeriod" startAt="3"/>
            </a:pPr>
            <a:r>
              <a:rPr lang="en-US" b="1" dirty="0"/>
              <a:t>PRODUCTION OF DESCRIPTIVE DATA THAT ALLOWS TO:</a:t>
            </a:r>
          </a:p>
          <a:p>
            <a:pPr>
              <a:lnSpc>
                <a:spcPct val="100000"/>
              </a:lnSpc>
            </a:pPr>
            <a:endParaRPr lang="en-US" sz="1600" b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Identify the </a:t>
            </a:r>
            <a:r>
              <a:rPr lang="en-US" sz="1800" b="1" dirty="0"/>
              <a:t>political predictors of fraud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5D3A75D-E521-6D09-F59B-7421F6288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5602884"/>
            <a:ext cx="4292956" cy="1255116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658449-E4B8-197F-A7D3-BB94938B0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891063" y="5736410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406377B-84FB-E3F0-4818-FF215D016F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3E51FE7-C6A9-98B3-2FD1-598E73236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E152049-FEEC-78D1-44C4-513A66F3C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7" name="Graphic 12">
              <a:extLst>
                <a:ext uri="{FF2B5EF4-FFF2-40B4-BE49-F238E27FC236}">
                  <a16:creationId xmlns:a16="http://schemas.microsoft.com/office/drawing/2014/main" id="{D9FCBEEA-1B6E-99C0-CA1B-77216BDA2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15">
              <a:extLst>
                <a:ext uri="{FF2B5EF4-FFF2-40B4-BE49-F238E27FC236}">
                  <a16:creationId xmlns:a16="http://schemas.microsoft.com/office/drawing/2014/main" id="{6C5FE1E7-6F5E-680A-2D60-4863AA17F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15">
              <a:extLst>
                <a:ext uri="{FF2B5EF4-FFF2-40B4-BE49-F238E27FC236}">
                  <a16:creationId xmlns:a16="http://schemas.microsoft.com/office/drawing/2014/main" id="{1F93756F-73FE-F75E-3BDA-1192A030B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C859C9D-5FF9-2A81-F418-5BF8F4B2A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3696AB8-504E-4FC1-BEC0-FCC4B221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99975" y="1687132"/>
            <a:ext cx="6562005" cy="485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8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7237E-28B6-319F-5F48-5009977C4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A722D-C18F-2D47-43E1-FF34D5B1E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9"/>
            <a:ext cx="10077557" cy="622184"/>
          </a:xfrm>
        </p:spPr>
        <p:txBody>
          <a:bodyPr>
            <a:normAutofit fontScale="90000"/>
          </a:bodyPr>
          <a:lstStyle/>
          <a:p>
            <a:r>
              <a:rPr lang="en-US" i="0" dirty="0"/>
              <a:t>Influence in Academia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6479C-2A50-CFBA-0240-9A58E0FBE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000923"/>
            <a:ext cx="10077557" cy="4070008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94 and 84 </a:t>
            </a:r>
            <a:r>
              <a:rPr lang="en-US" sz="2400" b="1" dirty="0"/>
              <a:t>citations</a:t>
            </a:r>
            <a:r>
              <a:rPr lang="en-US" sz="2400" dirty="0"/>
              <a:t>, respectively (Google Scholar)</a:t>
            </a:r>
          </a:p>
          <a:p>
            <a:pPr marL="350838"/>
            <a:r>
              <a:rPr lang="en-US" sz="2400" dirty="0"/>
              <a:t>Cited in Political Analysis, APSR, AJPS, BJPOLS, Cambridge University Press book…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citations focus on the methodological and images-as-data contribution of the papers.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300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8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5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6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8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438B3-A332-03FC-02B9-6163D115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48" y="527426"/>
            <a:ext cx="9956669" cy="68462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i="0" dirty="0"/>
              <a:t>Selected contributions</a:t>
            </a:r>
          </a:p>
        </p:txBody>
      </p:sp>
      <p:grpSp>
        <p:nvGrpSpPr>
          <p:cNvPr id="35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4459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6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 descr="A paper with text on it&#10;&#10;AI-generated content may be incorrect.">
            <a:extLst>
              <a:ext uri="{FF2B5EF4-FFF2-40B4-BE49-F238E27FC236}">
                <a16:creationId xmlns:a16="http://schemas.microsoft.com/office/drawing/2014/main" id="{7C29CB4F-5893-D2D4-83F5-1F759E00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120" y="1697257"/>
            <a:ext cx="5070661" cy="4639654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1E84B46-9597-410B-A51F-E2E0F2FAF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6006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4FD378-E29E-4996-A8B0-11E2368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10732601" y="535113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A59DF4-225D-4521-9655-5F0DF52E4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C5295146-5EA5-417D-AAEE-F59000BC6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768FE2E-63BB-4E2F-8744-A188E6C61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9" name="Graphic 12">
              <a:extLst>
                <a:ext uri="{FF2B5EF4-FFF2-40B4-BE49-F238E27FC236}">
                  <a16:creationId xmlns:a16="http://schemas.microsoft.com/office/drawing/2014/main" id="{4641D6CE-B3E9-440C-BAAE-6F6968AAA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8D02F1DC-8FDC-4424-8750-42EE6CB9F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15">
              <a:extLst>
                <a:ext uri="{FF2B5EF4-FFF2-40B4-BE49-F238E27FC236}">
                  <a16:creationId xmlns:a16="http://schemas.microsoft.com/office/drawing/2014/main" id="{2BB6A551-D864-43F8-B270-809C68AE3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57277C8-A482-4AA3-AFA6-7F211CE35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Content Placeholder 4" descr="A close-up of a newspaper&#10;&#10;AI-generated content may be incorrect.">
            <a:extLst>
              <a:ext uri="{FF2B5EF4-FFF2-40B4-BE49-F238E27FC236}">
                <a16:creationId xmlns:a16="http://schemas.microsoft.com/office/drawing/2014/main" id="{85080B06-592D-FF87-E8A0-DD0A767F3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48" y="1697257"/>
            <a:ext cx="5685053" cy="46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7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E0B55-0E73-6133-FD14-52685C09D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D27A-F0F9-B30E-CA6A-6DBE454E1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9"/>
            <a:ext cx="10077557" cy="622184"/>
          </a:xfrm>
        </p:spPr>
        <p:txBody>
          <a:bodyPr>
            <a:noAutofit/>
          </a:bodyPr>
          <a:lstStyle/>
          <a:p>
            <a:r>
              <a:rPr lang="en-US" i="0" dirty="0"/>
              <a:t>Why these papers?</a:t>
            </a:r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7600C266-B2CF-01C7-5B4C-8646D96457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639637"/>
              </p:ext>
            </p:extLst>
          </p:nvPr>
        </p:nvGraphicFramePr>
        <p:xfrm>
          <a:off x="525717" y="1841680"/>
          <a:ext cx="10987996" cy="4494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937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4A8EF-6DCA-C3E3-39F3-50826A6B1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59E98-791F-1AEF-9517-B67451F7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9"/>
            <a:ext cx="10077557" cy="622184"/>
          </a:xfrm>
        </p:spPr>
        <p:txBody>
          <a:bodyPr>
            <a:noAutofit/>
          </a:bodyPr>
          <a:lstStyle/>
          <a:p>
            <a:r>
              <a:rPr lang="en-US" i="0" dirty="0"/>
              <a:t>Scholarly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A3ABA-6F4F-D739-9674-161DAEA12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047739"/>
            <a:ext cx="10356931" cy="4610637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Research Question</a:t>
            </a:r>
            <a:r>
              <a:rPr lang="en-US" sz="2400" dirty="0"/>
              <a:t>: Can we identify the </a:t>
            </a:r>
            <a:r>
              <a:rPr lang="en-US" sz="2400" b="1" dirty="0"/>
              <a:t>existence and extension of election </a:t>
            </a:r>
            <a:r>
              <a:rPr lang="en-US" sz="2400" dirty="0"/>
              <a:t>fraud in competitive authoritarian systems?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ym typeface="Wingdings" pitchFamily="2" charset="2"/>
              </a:rPr>
              <a:t>Method</a:t>
            </a:r>
            <a:r>
              <a:rPr lang="en-US" sz="2400" dirty="0">
                <a:sym typeface="Wingdings" pitchFamily="2" charset="2"/>
              </a:rPr>
              <a:t>: Apply Convoluted Neural Networks to IMAGES to identify fraud.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Complements previous forensic tools</a:t>
            </a:r>
            <a:r>
              <a:rPr lang="en-US" sz="2400" dirty="0"/>
              <a:t>. Identifies a clear </a:t>
            </a:r>
            <a:r>
              <a:rPr lang="en-US" sz="2400" i="1" dirty="0"/>
              <a:t>how</a:t>
            </a:r>
            <a:r>
              <a:rPr lang="en-US" sz="2400" dirty="0"/>
              <a:t>. Can identify cases that were not identified before.</a:t>
            </a:r>
          </a:p>
        </p:txBody>
      </p:sp>
    </p:spTree>
    <p:extLst>
      <p:ext uri="{BB962C8B-B14F-4D97-AF65-F5344CB8AC3E}">
        <p14:creationId xmlns:p14="http://schemas.microsoft.com/office/powerpoint/2010/main" val="2922147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20BC5C-C418-4843-B04B-6918968D0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622CF-B305-73D6-8067-502EFE00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67930" cy="1848734"/>
          </a:xfrm>
        </p:spPr>
        <p:txBody>
          <a:bodyPr anchor="t">
            <a:normAutofit/>
          </a:bodyPr>
          <a:lstStyle/>
          <a:p>
            <a:r>
              <a:rPr lang="en-US" i="0" dirty="0"/>
              <a:t>Case: 1988 Mexico Presidential election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3E5F285-BD95-4989-B20B-778990159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21648"/>
            <a:ext cx="1839951" cy="1423657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6" name="Graphic 78">
            <a:extLst>
              <a:ext uri="{FF2B5EF4-FFF2-40B4-BE49-F238E27FC236}">
                <a16:creationId xmlns:a16="http://schemas.microsoft.com/office/drawing/2014/main" id="{6C02F4BE-6538-4CAD-B506-5FEB41D3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4415" y="3039261"/>
            <a:ext cx="1020166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17" name="Graphic 78">
              <a:extLst>
                <a:ext uri="{FF2B5EF4-FFF2-40B4-BE49-F238E27FC236}">
                  <a16:creationId xmlns:a16="http://schemas.microsoft.com/office/drawing/2014/main" id="{3937246C-D7B5-4CC9-B979-0999DFD5BF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aphic 78">
              <a:extLst>
                <a:ext uri="{FF2B5EF4-FFF2-40B4-BE49-F238E27FC236}">
                  <a16:creationId xmlns:a16="http://schemas.microsoft.com/office/drawing/2014/main" id="{559392DF-C926-44F7-920D-C232D60C0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9" name="Graphic 78">
                <a:extLst>
                  <a:ext uri="{FF2B5EF4-FFF2-40B4-BE49-F238E27FC236}">
                    <a16:creationId xmlns:a16="http://schemas.microsoft.com/office/drawing/2014/main" id="{437FE2E3-579D-4AA7-8775-C78D1D5631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A6A05323-CAFA-4D34-83D6-3B23B02085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D49C45E0-CA07-4FD4-9097-BF313F498A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1EC741B7-EEE8-43D3-9F8E-C2B4DD1965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AEB7C2-B557-1008-40F4-320B8F5EC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985" y="3087469"/>
            <a:ext cx="5772870" cy="377052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PRI is the incumbent. Competitive Authoritarian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Live counting is interrupted suddenly. (Se </a:t>
            </a:r>
            <a:r>
              <a:rPr lang="en-US" dirty="0" err="1"/>
              <a:t>cayó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Days later, incumbent proclaimed winner with &gt;=50%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years later, votes are destroyed. Only tallies are kept.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Suspicion of aggregation fraud</a:t>
            </a:r>
          </a:p>
        </p:txBody>
      </p:sp>
      <p:pic>
        <p:nvPicPr>
          <p:cNvPr id="5" name="Content Placeholder 4" descr="A group of men in suits and ties&#10;&#10;AI-generated content may be incorrect.">
            <a:extLst>
              <a:ext uri="{FF2B5EF4-FFF2-40B4-BE49-F238E27FC236}">
                <a16:creationId xmlns:a16="http://schemas.microsoft.com/office/drawing/2014/main" id="{E0CC3CCD-B606-454F-AFE2-19F1730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383" y="713336"/>
            <a:ext cx="5654663" cy="4240997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6061A8-D267-4967-AF47-C3CC45138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899042" y="5602884"/>
            <a:ext cx="4292956" cy="1255116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DB770A-658D-4212-9BF2-236070D5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891063" y="5736410"/>
            <a:ext cx="886141" cy="802496"/>
            <a:chOff x="10948005" y="3272152"/>
            <a:chExt cx="868640" cy="786648"/>
          </a:xfrm>
          <a:solidFill>
            <a:schemeClr val="accent6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9B99195-76A3-4B90-8F45-BAEF05699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1029419-581A-4B40-B3E3-BD5931F99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8F181C6-C3A7-463D-B837-E6FB1B08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30" name="Graphic 12">
              <a:extLst>
                <a:ext uri="{FF2B5EF4-FFF2-40B4-BE49-F238E27FC236}">
                  <a16:creationId xmlns:a16="http://schemas.microsoft.com/office/drawing/2014/main" id="{FB6F6AFA-67F5-4D3A-839B-6B3980B6F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15">
              <a:extLst>
                <a:ext uri="{FF2B5EF4-FFF2-40B4-BE49-F238E27FC236}">
                  <a16:creationId xmlns:a16="http://schemas.microsoft.com/office/drawing/2014/main" id="{E9F49015-3756-46EC-AF1A-2F33219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5">
              <a:extLst>
                <a:ext uri="{FF2B5EF4-FFF2-40B4-BE49-F238E27FC236}">
                  <a16:creationId xmlns:a16="http://schemas.microsoft.com/office/drawing/2014/main" id="{44C1E606-364B-4793-83A8-61AC96EDB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D62BB33-881E-4E43-A746-75C1E7C32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969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DCE7D-E63A-E156-0909-17B56978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9"/>
            <a:ext cx="10077557" cy="783548"/>
          </a:xfrm>
        </p:spPr>
        <p:txBody>
          <a:bodyPr anchor="t"/>
          <a:lstStyle/>
          <a:p>
            <a:r>
              <a:rPr lang="en-US" i="0" dirty="0"/>
              <a:t>The Challenge posed by the winner (Salinas)</a:t>
            </a:r>
          </a:p>
        </p:txBody>
      </p:sp>
      <p:pic>
        <p:nvPicPr>
          <p:cNvPr id="5" name="Online Media 4" descr="Jorge Ramos habla con Salinas de Gortari sobre fraude de 1988">
            <a:hlinkClick r:id="" action="ppaction://media"/>
            <a:extLst>
              <a:ext uri="{FF2B5EF4-FFF2-40B4-BE49-F238E27FC236}">
                <a16:creationId xmlns:a16="http://schemas.microsoft.com/office/drawing/2014/main" id="{07D54117-3A69-1663-DE07-F6E37BB6722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60251" y="1673781"/>
            <a:ext cx="8164617" cy="46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EF52E8-9FA1-573D-BC36-9FBEFF34D4F0}"/>
              </a:ext>
            </a:extLst>
          </p:cNvPr>
          <p:cNvSpPr txBox="1"/>
          <p:nvPr/>
        </p:nvSpPr>
        <p:spPr>
          <a:xfrm>
            <a:off x="1269402" y="22806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0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A09BE5-76F6-6BE9-9982-89CBA2F9C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6AAD831-7E52-4549-E28A-41664A3B9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4950173" cy="1455091"/>
          </a:xfrm>
        </p:spPr>
        <p:txBody>
          <a:bodyPr>
            <a:normAutofit fontScale="90000"/>
          </a:bodyPr>
          <a:lstStyle/>
          <a:p>
            <a:r>
              <a:rPr lang="en-US" i="0" dirty="0"/>
              <a:t>Other cases of possible aggregation fraud</a:t>
            </a:r>
          </a:p>
        </p:txBody>
      </p:sp>
      <p:sp>
        <p:nvSpPr>
          <p:cNvPr id="40" name="Freeform: Shape 13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1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42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44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EA9E03-1258-7B85-E4A3-D28055400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4950173" cy="3274503"/>
          </a:xfrm>
        </p:spPr>
        <p:txBody>
          <a:bodyPr>
            <a:normAutofit/>
          </a:bodyPr>
          <a:lstStyle/>
          <a:p>
            <a:r>
              <a:rPr lang="en-US" dirty="0"/>
              <a:t>Lyndon B. Johnson election as US Senator from Texas in 1948</a:t>
            </a:r>
          </a:p>
          <a:p>
            <a:endParaRPr lang="en-US" dirty="0"/>
          </a:p>
          <a:p>
            <a:r>
              <a:rPr lang="en-US" dirty="0"/>
              <a:t>A tally in Jim Wells County is altered to add 200 votes for Johnson. (Precinct 13)</a:t>
            </a:r>
          </a:p>
          <a:p>
            <a:endParaRPr lang="en-US" dirty="0"/>
          </a:p>
          <a:p>
            <a:r>
              <a:rPr lang="en-US" dirty="0"/>
              <a:t>Johnson “won” by less than 80 votes</a:t>
            </a:r>
          </a:p>
        </p:txBody>
      </p:sp>
      <p:pic>
        <p:nvPicPr>
          <p:cNvPr id="5" name="Content Placeholder 4" descr="Men standing in a helicopter&#10;&#10;AI-generated content may be incorrect.">
            <a:extLst>
              <a:ext uri="{FF2B5EF4-FFF2-40B4-BE49-F238E27FC236}">
                <a16:creationId xmlns:a16="http://schemas.microsoft.com/office/drawing/2014/main" id="{C05F7844-8472-9DFD-F9E6-AE1E464CEF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25" r="11604"/>
          <a:stretch/>
        </p:blipFill>
        <p:spPr>
          <a:xfrm>
            <a:off x="6002404" y="564012"/>
            <a:ext cx="5606888" cy="5677185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5B4F0F5-BE58-4EC0-B650-A71A0743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00C1F5-B637-45FE-96CC-270D263A5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6" name="Freeform: Shape 26">
              <a:extLst>
                <a:ext uri="{FF2B5EF4-FFF2-40B4-BE49-F238E27FC236}">
                  <a16:creationId xmlns:a16="http://schemas.microsoft.com/office/drawing/2014/main" id="{83DA22C9-3830-4323-9087-6D7C1E6AA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5AC4DA9-FD16-4055-8D2D-95D615C03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28">
              <a:extLst>
                <a:ext uri="{FF2B5EF4-FFF2-40B4-BE49-F238E27FC236}">
                  <a16:creationId xmlns:a16="http://schemas.microsoft.com/office/drawing/2014/main" id="{8BA7D58E-9AB5-4B54-A635-2E86BEC7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8" name="Graphic 12">
              <a:extLst>
                <a:ext uri="{FF2B5EF4-FFF2-40B4-BE49-F238E27FC236}">
                  <a16:creationId xmlns:a16="http://schemas.microsoft.com/office/drawing/2014/main" id="{B7D72779-BBD2-4D64-B6B1-E052E227E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569BD34C-BFEF-4FB1-A094-2D9E687CD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DC258A66-ED52-4FA3-96CE-7932E91F5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32">
              <a:extLst>
                <a:ext uri="{FF2B5EF4-FFF2-40B4-BE49-F238E27FC236}">
                  <a16:creationId xmlns:a16="http://schemas.microsoft.com/office/drawing/2014/main" id="{BEC6A48C-21EF-4485-9836-044550003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6788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02AC4-442A-62C8-F1A7-CC22E6083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F9C493A-9F03-49B4-B3FB-19CE5AC11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21AE74-74D2-31A2-3070-AC681F08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9"/>
            <a:ext cx="5566263" cy="869806"/>
          </a:xfrm>
        </p:spPr>
        <p:txBody>
          <a:bodyPr anchor="t">
            <a:normAutofit/>
          </a:bodyPr>
          <a:lstStyle/>
          <a:p>
            <a:r>
              <a:rPr lang="en-US" i="0" dirty="0"/>
              <a:t>Why this work is great</a:t>
            </a:r>
          </a:p>
        </p:txBody>
      </p:sp>
      <p:sp>
        <p:nvSpPr>
          <p:cNvPr id="35" name="Freeform: Shape 13">
            <a:extLst>
              <a:ext uri="{FF2B5EF4-FFF2-40B4-BE49-F238E27FC236}">
                <a16:creationId xmlns:a16="http://schemas.microsoft.com/office/drawing/2014/main" id="{90A46C7D-C1BB-49B8-8D37-39742820E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78">
            <a:extLst>
              <a:ext uri="{FF2B5EF4-FFF2-40B4-BE49-F238E27FC236}">
                <a16:creationId xmlns:a16="http://schemas.microsoft.com/office/drawing/2014/main" id="{61BBAB6F-65E6-4E2B-B363-6AB27C84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6" name="Graphic 78">
              <a:extLst>
                <a:ext uri="{FF2B5EF4-FFF2-40B4-BE49-F238E27FC236}">
                  <a16:creationId xmlns:a16="http://schemas.microsoft.com/office/drawing/2014/main" id="{6DA3BBB2-E620-4C13-98C9-FE1EF7D2E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aphic 78">
              <a:extLst>
                <a:ext uri="{FF2B5EF4-FFF2-40B4-BE49-F238E27FC236}">
                  <a16:creationId xmlns:a16="http://schemas.microsoft.com/office/drawing/2014/main" id="{ADC9AB5D-88A1-4FA9-B467-E8EF8FFE5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0867B8E5-4535-4743-8235-6612FEA410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BE48FEA7-5915-4751-8090-63F3094324A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32B378CE-44FD-4120-B9ED-7828D4EE9A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40FA43D3-D34B-4BC7-80D0-F3E75A222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7BA7A-E82F-177D-3B38-3A27D6B95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5566263" cy="327450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DATA COLLECTION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Photograph and pre-processing of ~53,000 vote tallies from the 1988 presidential election, stored in the National Archive of Mexico.</a:t>
            </a:r>
          </a:p>
        </p:txBody>
      </p:sp>
      <p:pic>
        <p:nvPicPr>
          <p:cNvPr id="5" name="Picture 4" descr="Long shot of a warehouse&#10;&#10;AI-generated content may be incorrect.">
            <a:extLst>
              <a:ext uri="{FF2B5EF4-FFF2-40B4-BE49-F238E27FC236}">
                <a16:creationId xmlns:a16="http://schemas.microsoft.com/office/drawing/2014/main" id="{9846173F-C2C3-A842-6836-D30D17AD1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6206"/>
          <a:stretch/>
        </p:blipFill>
        <p:spPr>
          <a:xfrm>
            <a:off x="7299670" y="530828"/>
            <a:ext cx="4349957" cy="2723412"/>
          </a:xfrm>
          <a:prstGeom prst="rect">
            <a:avLst/>
          </a:prstGeom>
        </p:spPr>
      </p:pic>
      <p:pic>
        <p:nvPicPr>
          <p:cNvPr id="7" name="Picture 6" descr="A document with writing on it&#10;&#10;AI-generated content may be incorrect.">
            <a:extLst>
              <a:ext uri="{FF2B5EF4-FFF2-40B4-BE49-F238E27FC236}">
                <a16:creationId xmlns:a16="http://schemas.microsoft.com/office/drawing/2014/main" id="{C75424B4-3B6D-4169-9E27-DEBA7B10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520" b="33542"/>
          <a:stretch/>
        </p:blipFill>
        <p:spPr>
          <a:xfrm>
            <a:off x="7299670" y="3505187"/>
            <a:ext cx="4349957" cy="2723412"/>
          </a:xfrm>
          <a:prstGeom prst="rect">
            <a:avLst/>
          </a:prstGeom>
        </p:spPr>
      </p:pic>
      <p:sp>
        <p:nvSpPr>
          <p:cNvPr id="41" name="Freeform: Shape 23">
            <a:extLst>
              <a:ext uri="{FF2B5EF4-FFF2-40B4-BE49-F238E27FC236}">
                <a16:creationId xmlns:a16="http://schemas.microsoft.com/office/drawing/2014/main" id="{D5B4F0F5-BE58-4EC0-B650-A71A0743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25066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00C1F5-B637-45FE-96CC-270D263A5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83DA22C9-3830-4323-9087-6D7C1E6AA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A5AC4DA9-FD16-4055-8D2D-95D615C03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8BA7D58E-9AB5-4B54-A635-2E86BEC7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Graphic 12">
              <a:extLst>
                <a:ext uri="{FF2B5EF4-FFF2-40B4-BE49-F238E27FC236}">
                  <a16:creationId xmlns:a16="http://schemas.microsoft.com/office/drawing/2014/main" id="{B7D72779-BBD2-4D64-B6B1-E052E227E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Graphic 15">
              <a:extLst>
                <a:ext uri="{FF2B5EF4-FFF2-40B4-BE49-F238E27FC236}">
                  <a16:creationId xmlns:a16="http://schemas.microsoft.com/office/drawing/2014/main" id="{569BD34C-BFEF-4FB1-A094-2D9E687CD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5">
              <a:extLst>
                <a:ext uri="{FF2B5EF4-FFF2-40B4-BE49-F238E27FC236}">
                  <a16:creationId xmlns:a16="http://schemas.microsoft.com/office/drawing/2014/main" id="{DC258A66-ED52-4FA3-96CE-7932E91F5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EC6A48C-21EF-4485-9836-044550003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4865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A3E12D-B74C-1B1D-E2EA-D800215A2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695227D-0EF5-462B-D8D0-9C39C8EC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364AE-1233-DD6C-05D4-BE9AFD34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9"/>
            <a:ext cx="5566263" cy="869806"/>
          </a:xfrm>
        </p:spPr>
        <p:txBody>
          <a:bodyPr anchor="t">
            <a:normAutofit/>
          </a:bodyPr>
          <a:lstStyle/>
          <a:p>
            <a:r>
              <a:rPr lang="en-US" i="0" dirty="0"/>
              <a:t>Why this work is great</a:t>
            </a:r>
          </a:p>
        </p:txBody>
      </p:sp>
      <p:sp>
        <p:nvSpPr>
          <p:cNvPr id="35" name="Freeform: Shape 13">
            <a:extLst>
              <a:ext uri="{FF2B5EF4-FFF2-40B4-BE49-F238E27FC236}">
                <a16:creationId xmlns:a16="http://schemas.microsoft.com/office/drawing/2014/main" id="{94D134F5-3815-D87E-8053-EEC564A80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2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78">
            <a:extLst>
              <a:ext uri="{FF2B5EF4-FFF2-40B4-BE49-F238E27FC236}">
                <a16:creationId xmlns:a16="http://schemas.microsoft.com/office/drawing/2014/main" id="{E8DA8BD9-F3CF-5188-6E36-ADFA55AE5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717" y="2585111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6" name="Graphic 78">
              <a:extLst>
                <a:ext uri="{FF2B5EF4-FFF2-40B4-BE49-F238E27FC236}">
                  <a16:creationId xmlns:a16="http://schemas.microsoft.com/office/drawing/2014/main" id="{3216ADFB-1E04-1DD9-D268-309EECD6FD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aphic 78">
              <a:extLst>
                <a:ext uri="{FF2B5EF4-FFF2-40B4-BE49-F238E27FC236}">
                  <a16:creationId xmlns:a16="http://schemas.microsoft.com/office/drawing/2014/main" id="{CC98CD1B-696B-9EB5-EA3E-8216EF4F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D07D3A9E-08A0-BBBF-00DC-B2960E7D42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5A82A487-17C6-78B5-1DE5-47D16A089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raphic 78">
                <a:extLst>
                  <a:ext uri="{FF2B5EF4-FFF2-40B4-BE49-F238E27FC236}">
                    <a16:creationId xmlns:a16="http://schemas.microsoft.com/office/drawing/2014/main" id="{C1F6D72E-1F0F-3B65-D1A1-436F397AED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Graphic 78">
                <a:extLst>
                  <a:ext uri="{FF2B5EF4-FFF2-40B4-BE49-F238E27FC236}">
                    <a16:creationId xmlns:a16="http://schemas.microsoft.com/office/drawing/2014/main" id="{6E8561AF-7736-43E0-B6C6-9442CD2BC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C7960-2C47-83C6-FC2B-A82FCCFB5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7" y="2796427"/>
            <a:ext cx="9467970" cy="3614401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457200" indent="-457200">
              <a:buFont typeface="+mj-lt"/>
              <a:buAutoNum type="arabicPeriod" startAt="2"/>
            </a:pPr>
            <a:r>
              <a:rPr lang="en-US" b="1" dirty="0"/>
              <a:t>METHOD to IDENTIFY AGGREGATION FRAUD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Deployment of Convolutional Neural Networks (CNN)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Careful choice of Training 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Cross-Validation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Minimizing false positives (Type-I error) </a:t>
            </a:r>
          </a:p>
        </p:txBody>
      </p:sp>
      <p:sp>
        <p:nvSpPr>
          <p:cNvPr id="41" name="Freeform: Shape 23">
            <a:extLst>
              <a:ext uri="{FF2B5EF4-FFF2-40B4-BE49-F238E27FC236}">
                <a16:creationId xmlns:a16="http://schemas.microsoft.com/office/drawing/2014/main" id="{F8DE41CC-4E5D-3D51-8540-7DC1EDDC1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25066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36DADA4-D1F5-BD47-A82F-50DDDC46F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2B99A74A-524F-CE3A-EDF9-FA5C072DE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3BB91FAF-9A6E-4783-2607-ABB93F5F3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CE9AF1B1-D31A-8691-5FF9-B215C6A77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Graphic 12">
              <a:extLst>
                <a:ext uri="{FF2B5EF4-FFF2-40B4-BE49-F238E27FC236}">
                  <a16:creationId xmlns:a16="http://schemas.microsoft.com/office/drawing/2014/main" id="{844D7E4A-6C92-2DFF-24AE-8786C6FDF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Graphic 15">
              <a:extLst>
                <a:ext uri="{FF2B5EF4-FFF2-40B4-BE49-F238E27FC236}">
                  <a16:creationId xmlns:a16="http://schemas.microsoft.com/office/drawing/2014/main" id="{8E13E134-3034-9268-CE57-7DA635C03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15">
              <a:extLst>
                <a:ext uri="{FF2B5EF4-FFF2-40B4-BE49-F238E27FC236}">
                  <a16:creationId xmlns:a16="http://schemas.microsoft.com/office/drawing/2014/main" id="{44F4D051-2791-9743-E0E6-0992A6CBD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E16DC04-ABA0-190D-EC05-4627A3F12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4809282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Custom 101">
      <a:dk1>
        <a:sysClr val="windowText" lastClr="000000"/>
      </a:dk1>
      <a:lt1>
        <a:sysClr val="window" lastClr="FFFFFF"/>
      </a:lt1>
      <a:dk2>
        <a:srgbClr val="463443"/>
      </a:dk2>
      <a:lt2>
        <a:srgbClr val="F3F0E9"/>
      </a:lt2>
      <a:accent1>
        <a:srgbClr val="D45E5E"/>
      </a:accent1>
      <a:accent2>
        <a:srgbClr val="D49D8C"/>
      </a:accent2>
      <a:accent3>
        <a:srgbClr val="BF873A"/>
      </a:accent3>
      <a:accent4>
        <a:srgbClr val="C05050"/>
      </a:accent4>
      <a:accent5>
        <a:srgbClr val="A89F68"/>
      </a:accent5>
      <a:accent6>
        <a:srgbClr val="8F6B8A"/>
      </a:accent6>
      <a:hlink>
        <a:srgbClr val="D75681"/>
      </a:hlink>
      <a:folHlink>
        <a:srgbClr val="6C9D92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3019</TotalTime>
  <Words>462</Words>
  <Application>Microsoft Macintosh PowerPoint</Application>
  <PresentationFormat>Widescreen</PresentationFormat>
  <Paragraphs>69</Paragraphs>
  <Slides>16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Avenir Next LT Pro</vt:lpstr>
      <vt:lpstr>Avenir Next LT Pro Light</vt:lpstr>
      <vt:lpstr>Georgia Pro Semibold</vt:lpstr>
      <vt:lpstr>Wingdings</vt:lpstr>
      <vt:lpstr>RocaVTI</vt:lpstr>
      <vt:lpstr>The Legacy of Francisco Cantú</vt:lpstr>
      <vt:lpstr>Selected contributions</vt:lpstr>
      <vt:lpstr>Why these papers?</vt:lpstr>
      <vt:lpstr>Scholarly contribution</vt:lpstr>
      <vt:lpstr>Case: 1988 Mexico Presidential election</vt:lpstr>
      <vt:lpstr>The Challenge posed by the winner (Salinas)</vt:lpstr>
      <vt:lpstr>Other cases of possible aggregation fraud</vt:lpstr>
      <vt:lpstr>Why this work is great</vt:lpstr>
      <vt:lpstr>Why this work is great</vt:lpstr>
      <vt:lpstr>Method: Convolutional Neural Networks (CNN)</vt:lpstr>
      <vt:lpstr>Training set</vt:lpstr>
      <vt:lpstr>Training set</vt:lpstr>
      <vt:lpstr>Why this work is great</vt:lpstr>
      <vt:lpstr>Why this work is great</vt:lpstr>
      <vt:lpstr>Why this work is great</vt:lpstr>
      <vt:lpstr>Influence in Academia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Fernandez-Vazquez</dc:creator>
  <cp:lastModifiedBy>Pablo Fernandez-Vazquez</cp:lastModifiedBy>
  <cp:revision>27</cp:revision>
  <dcterms:created xsi:type="dcterms:W3CDTF">2025-03-21T17:25:10Z</dcterms:created>
  <dcterms:modified xsi:type="dcterms:W3CDTF">2025-03-28T03:12:34Z</dcterms:modified>
</cp:coreProperties>
</file>