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3.jpg" ContentType="image/jpeg"/>
  <Override PartName="/ppt/media/image10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Lst>
  <p:notesMasterIdLst>
    <p:notesMasterId r:id="rId42"/>
  </p:notesMasterIdLst>
  <p:sldIdLst>
    <p:sldId id="356" r:id="rId3"/>
    <p:sldId id="370" r:id="rId4"/>
    <p:sldId id="1214" r:id="rId5"/>
    <p:sldId id="1208" r:id="rId6"/>
    <p:sldId id="1211" r:id="rId7"/>
    <p:sldId id="1212" r:id="rId8"/>
    <p:sldId id="1213" r:id="rId9"/>
    <p:sldId id="1197" r:id="rId10"/>
    <p:sldId id="1209" r:id="rId11"/>
    <p:sldId id="1200" r:id="rId12"/>
    <p:sldId id="1198" r:id="rId13"/>
    <p:sldId id="1215" r:id="rId14"/>
    <p:sldId id="1199" r:id="rId15"/>
    <p:sldId id="1216" r:id="rId16"/>
    <p:sldId id="368" r:id="rId17"/>
    <p:sldId id="325" r:id="rId18"/>
    <p:sldId id="358" r:id="rId19"/>
    <p:sldId id="1201" r:id="rId20"/>
    <p:sldId id="1202" r:id="rId21"/>
    <p:sldId id="1203" r:id="rId22"/>
    <p:sldId id="1204" r:id="rId23"/>
    <p:sldId id="1205" r:id="rId24"/>
    <p:sldId id="363" r:id="rId25"/>
    <p:sldId id="1217" r:id="rId26"/>
    <p:sldId id="1218" r:id="rId27"/>
    <p:sldId id="1219" r:id="rId28"/>
    <p:sldId id="1222" r:id="rId29"/>
    <p:sldId id="1221" r:id="rId30"/>
    <p:sldId id="1220" r:id="rId31"/>
    <p:sldId id="1227" r:id="rId32"/>
    <p:sldId id="1226" r:id="rId33"/>
    <p:sldId id="1225" r:id="rId34"/>
    <p:sldId id="1224" r:id="rId35"/>
    <p:sldId id="1223" r:id="rId36"/>
    <p:sldId id="285" r:id="rId37"/>
    <p:sldId id="1229" r:id="rId38"/>
    <p:sldId id="1228" r:id="rId39"/>
    <p:sldId id="1231" r:id="rId40"/>
    <p:sldId id="36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4431"/>
    <a:srgbClr val="FFCC00"/>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660"/>
  </p:normalViewPr>
  <p:slideViewPr>
    <p:cSldViewPr snapToGrid="0">
      <p:cViewPr varScale="1">
        <p:scale>
          <a:sx n="106" d="100"/>
          <a:sy n="106"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557E37-A086-41D7-80FA-370B692F7BD7}"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C5200-E94E-46FD-95C9-76BB903B6B28}" type="slidenum">
              <a:rPr lang="en-US" smtClean="0"/>
              <a:t>‹#›</a:t>
            </a:fld>
            <a:endParaRPr lang="en-US"/>
          </a:p>
        </p:txBody>
      </p:sp>
    </p:spTree>
    <p:extLst>
      <p:ext uri="{BB962C8B-B14F-4D97-AF65-F5344CB8AC3E}">
        <p14:creationId xmlns:p14="http://schemas.microsoft.com/office/powerpoint/2010/main" val="9230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C5200-E94E-46FD-95C9-76BB903B6B28}" type="slidenum">
              <a:rPr lang="en-US" smtClean="0"/>
              <a:t>8</a:t>
            </a:fld>
            <a:endParaRPr lang="en-US"/>
          </a:p>
        </p:txBody>
      </p:sp>
    </p:spTree>
    <p:extLst>
      <p:ext uri="{BB962C8B-B14F-4D97-AF65-F5344CB8AC3E}">
        <p14:creationId xmlns:p14="http://schemas.microsoft.com/office/powerpoint/2010/main" val="3595419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6AA96B4-7832-4541-BF33-B35529DA91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3564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BAD4-3FC0-1B5E-B795-0B7733A800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053245-282A-70BF-8C41-FBDC4CF96E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7A7F93-679F-1208-308D-FFB73BED1BD0}"/>
              </a:ext>
            </a:extLst>
          </p:cNvPr>
          <p:cNvSpPr>
            <a:spLocks noGrp="1"/>
          </p:cNvSpPr>
          <p:nvPr>
            <p:ph type="dt" sz="half" idx="10"/>
          </p:nvPr>
        </p:nvSpPr>
        <p:spPr/>
        <p:txBody>
          <a:bodyPr/>
          <a:lstStyle/>
          <a:p>
            <a:fld id="{D34FA961-97B9-4DAA-B6CA-14306E17242F}" type="datetimeFigureOut">
              <a:rPr lang="en-US" smtClean="0"/>
              <a:t>1/28/2025</a:t>
            </a:fld>
            <a:endParaRPr lang="en-US"/>
          </a:p>
        </p:txBody>
      </p:sp>
      <p:sp>
        <p:nvSpPr>
          <p:cNvPr id="5" name="Footer Placeholder 4">
            <a:extLst>
              <a:ext uri="{FF2B5EF4-FFF2-40B4-BE49-F238E27FC236}">
                <a16:creationId xmlns:a16="http://schemas.microsoft.com/office/drawing/2014/main" id="{7E252794-2A30-6981-F260-BD01B23003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E868F-8740-E8B3-FA97-772A61610EA6}"/>
              </a:ext>
            </a:extLst>
          </p:cNvPr>
          <p:cNvSpPr>
            <a:spLocks noGrp="1"/>
          </p:cNvSpPr>
          <p:nvPr>
            <p:ph type="sldNum" sz="quarter" idx="12"/>
          </p:nvPr>
        </p:nvSpPr>
        <p:spPr/>
        <p:txBody>
          <a:bodyPr/>
          <a:lstStyle/>
          <a:p>
            <a:fld id="{D3E7C5DA-061E-4F01-972A-003CF5432F3B}" type="slidenum">
              <a:rPr lang="en-US" smtClean="0"/>
              <a:t>‹#›</a:t>
            </a:fld>
            <a:endParaRPr lang="en-US"/>
          </a:p>
        </p:txBody>
      </p:sp>
    </p:spTree>
    <p:extLst>
      <p:ext uri="{BB962C8B-B14F-4D97-AF65-F5344CB8AC3E}">
        <p14:creationId xmlns:p14="http://schemas.microsoft.com/office/powerpoint/2010/main" val="3838568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73CA3-0AA3-7BFD-4E70-47909E8C9C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53C7E5-5392-0AF6-8977-591012CC36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8959-E35D-F18A-51A8-CBBB3D15D2DE}"/>
              </a:ext>
            </a:extLst>
          </p:cNvPr>
          <p:cNvSpPr>
            <a:spLocks noGrp="1"/>
          </p:cNvSpPr>
          <p:nvPr>
            <p:ph type="dt" sz="half" idx="10"/>
          </p:nvPr>
        </p:nvSpPr>
        <p:spPr/>
        <p:txBody>
          <a:bodyPr/>
          <a:lstStyle/>
          <a:p>
            <a:fld id="{D34FA961-97B9-4DAA-B6CA-14306E17242F}" type="datetimeFigureOut">
              <a:rPr lang="en-US" smtClean="0"/>
              <a:t>1/28/2025</a:t>
            </a:fld>
            <a:endParaRPr lang="en-US"/>
          </a:p>
        </p:txBody>
      </p:sp>
      <p:sp>
        <p:nvSpPr>
          <p:cNvPr id="5" name="Footer Placeholder 4">
            <a:extLst>
              <a:ext uri="{FF2B5EF4-FFF2-40B4-BE49-F238E27FC236}">
                <a16:creationId xmlns:a16="http://schemas.microsoft.com/office/drawing/2014/main" id="{7FE6F440-2870-F020-D7E4-B04182699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76F2A-7FE5-5A61-EBFC-02F3EB5F7FCC}"/>
              </a:ext>
            </a:extLst>
          </p:cNvPr>
          <p:cNvSpPr>
            <a:spLocks noGrp="1"/>
          </p:cNvSpPr>
          <p:nvPr>
            <p:ph type="sldNum" sz="quarter" idx="12"/>
          </p:nvPr>
        </p:nvSpPr>
        <p:spPr/>
        <p:txBody>
          <a:bodyPr/>
          <a:lstStyle/>
          <a:p>
            <a:fld id="{D3E7C5DA-061E-4F01-972A-003CF5432F3B}" type="slidenum">
              <a:rPr lang="en-US" smtClean="0"/>
              <a:t>‹#›</a:t>
            </a:fld>
            <a:endParaRPr lang="en-US"/>
          </a:p>
        </p:txBody>
      </p:sp>
    </p:spTree>
    <p:extLst>
      <p:ext uri="{BB962C8B-B14F-4D97-AF65-F5344CB8AC3E}">
        <p14:creationId xmlns:p14="http://schemas.microsoft.com/office/powerpoint/2010/main" val="86667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64A9AF-A004-FF0F-3F07-FC29FE0672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981524-223F-0F66-11CC-5D65A76A1B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780BC-703E-824A-4120-E8297FF2FD04}"/>
              </a:ext>
            </a:extLst>
          </p:cNvPr>
          <p:cNvSpPr>
            <a:spLocks noGrp="1"/>
          </p:cNvSpPr>
          <p:nvPr>
            <p:ph type="dt" sz="half" idx="10"/>
          </p:nvPr>
        </p:nvSpPr>
        <p:spPr/>
        <p:txBody>
          <a:bodyPr/>
          <a:lstStyle/>
          <a:p>
            <a:fld id="{D34FA961-97B9-4DAA-B6CA-14306E17242F}" type="datetimeFigureOut">
              <a:rPr lang="en-US" smtClean="0"/>
              <a:t>1/28/2025</a:t>
            </a:fld>
            <a:endParaRPr lang="en-US"/>
          </a:p>
        </p:txBody>
      </p:sp>
      <p:sp>
        <p:nvSpPr>
          <p:cNvPr id="5" name="Footer Placeholder 4">
            <a:extLst>
              <a:ext uri="{FF2B5EF4-FFF2-40B4-BE49-F238E27FC236}">
                <a16:creationId xmlns:a16="http://schemas.microsoft.com/office/drawing/2014/main" id="{4290F426-47E7-024F-E666-33ACEFFF8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0952ED-6237-45D2-7926-B2C59D81316A}"/>
              </a:ext>
            </a:extLst>
          </p:cNvPr>
          <p:cNvSpPr>
            <a:spLocks noGrp="1"/>
          </p:cNvSpPr>
          <p:nvPr>
            <p:ph type="sldNum" sz="quarter" idx="12"/>
          </p:nvPr>
        </p:nvSpPr>
        <p:spPr/>
        <p:txBody>
          <a:bodyPr/>
          <a:lstStyle/>
          <a:p>
            <a:fld id="{D3E7C5DA-061E-4F01-972A-003CF5432F3B}" type="slidenum">
              <a:rPr lang="en-US" smtClean="0"/>
              <a:t>‹#›</a:t>
            </a:fld>
            <a:endParaRPr lang="en-US"/>
          </a:p>
        </p:txBody>
      </p:sp>
    </p:spTree>
    <p:extLst>
      <p:ext uri="{BB962C8B-B14F-4D97-AF65-F5344CB8AC3E}">
        <p14:creationId xmlns:p14="http://schemas.microsoft.com/office/powerpoint/2010/main" val="1645254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userDrawn="1"/>
        </p:nvSpPr>
        <p:spPr>
          <a:xfrm rot="10800000">
            <a:off x="-10583" y="41276"/>
            <a:ext cx="12202584" cy="349250"/>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sp>
        <p:nvSpPr>
          <p:cNvPr id="5" name="Rectangle 4"/>
          <p:cNvSpPr/>
          <p:nvPr userDrawn="1"/>
        </p:nvSpPr>
        <p:spPr>
          <a:xfrm rot="10800000">
            <a:off x="-10583" y="2"/>
            <a:ext cx="12202584" cy="390525"/>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pic>
        <p:nvPicPr>
          <p:cNvPr id="6" name="Picture 3" descr="UHsecondary-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0718" y="65089"/>
            <a:ext cx="563456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userDrawn="1"/>
        </p:nvSpPr>
        <p:spPr>
          <a:xfrm rot="10800000">
            <a:off x="0" y="6320118"/>
            <a:ext cx="12192000" cy="537881"/>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lIns="110823" tIns="55411" rIns="110823" bIns="55411" anchor="ctr"/>
          <a:lstStyle/>
          <a:p>
            <a:pPr algn="ctr" defTabSz="554130" fontAlgn="base">
              <a:spcBef>
                <a:spcPct val="0"/>
              </a:spcBef>
              <a:spcAft>
                <a:spcPct val="0"/>
              </a:spcAft>
              <a:defRPr/>
            </a:pPr>
            <a:endParaRPr lang="en-US" sz="2424" dirty="0">
              <a:solidFill>
                <a:prstClr val="white"/>
              </a:solidFill>
            </a:endParaRPr>
          </a:p>
        </p:txBody>
      </p:sp>
      <p:sp>
        <p:nvSpPr>
          <p:cNvPr id="18" name="TextBox 17"/>
          <p:cNvSpPr txBox="1"/>
          <p:nvPr userDrawn="1"/>
        </p:nvSpPr>
        <p:spPr>
          <a:xfrm>
            <a:off x="184727" y="6412540"/>
            <a:ext cx="4895273" cy="465384"/>
          </a:xfrm>
          <a:prstGeom prst="rect">
            <a:avLst/>
          </a:prstGeom>
          <a:noFill/>
        </p:spPr>
        <p:txBody>
          <a:bodyPr wrap="square" rtlCol="0">
            <a:spAutoFit/>
          </a:bodyPr>
          <a:lstStyle/>
          <a:p>
            <a:r>
              <a:rPr lang="en-US" sz="2424"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Coordinator Program</a:t>
            </a:r>
          </a:p>
        </p:txBody>
      </p:sp>
      <p:sp>
        <p:nvSpPr>
          <p:cNvPr id="19" name="TextBox 18"/>
          <p:cNvSpPr txBox="1"/>
          <p:nvPr userDrawn="1"/>
        </p:nvSpPr>
        <p:spPr>
          <a:xfrm>
            <a:off x="6090708" y="6423877"/>
            <a:ext cx="5911272" cy="428131"/>
          </a:xfrm>
          <a:prstGeom prst="rect">
            <a:avLst/>
          </a:prstGeom>
          <a:noFill/>
        </p:spPr>
        <p:txBody>
          <a:bodyPr wrap="square" rtlCol="0">
            <a:spAutoFit/>
          </a:bodyPr>
          <a:lstStyle/>
          <a:p>
            <a:r>
              <a:rPr lang="en-US" sz="2182"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Futures, Maintaining Excellence” </a:t>
            </a:r>
          </a:p>
        </p:txBody>
      </p:sp>
      <p:sp>
        <p:nvSpPr>
          <p:cNvPr id="21" name="Text Placeholder 20"/>
          <p:cNvSpPr>
            <a:spLocks noGrp="1"/>
          </p:cNvSpPr>
          <p:nvPr>
            <p:ph type="body" sz="quarter" idx="10"/>
          </p:nvPr>
        </p:nvSpPr>
        <p:spPr>
          <a:xfrm>
            <a:off x="230909" y="605117"/>
            <a:ext cx="11591636" cy="12774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p:cNvSpPr>
            <a:spLocks noGrp="1"/>
          </p:cNvSpPr>
          <p:nvPr>
            <p:ph type="body" sz="quarter" idx="11"/>
          </p:nvPr>
        </p:nvSpPr>
        <p:spPr>
          <a:xfrm>
            <a:off x="230909" y="2084294"/>
            <a:ext cx="11591636" cy="396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7897443"/>
      </p:ext>
    </p:extLst>
  </p:cSld>
  <p:clrMapOvr>
    <a:masterClrMapping/>
  </p:clrMapOvr>
  <p:extLst>
    <p:ext uri="{DCECCB84-F9BA-43D5-87BE-67443E8EF086}">
      <p15:sldGuideLst xmlns:p15="http://schemas.microsoft.com/office/powerpoint/2012/main">
        <p15:guide id="1" orient="horz" pos="451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Title Slide">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userDrawn="1"/>
        </p:nvSpPr>
        <p:spPr>
          <a:xfrm rot="10800000">
            <a:off x="-10583" y="41276"/>
            <a:ext cx="12202584" cy="349250"/>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sp>
        <p:nvSpPr>
          <p:cNvPr id="5" name="Rectangle 4"/>
          <p:cNvSpPr/>
          <p:nvPr userDrawn="1"/>
        </p:nvSpPr>
        <p:spPr>
          <a:xfrm rot="10800000">
            <a:off x="-10583" y="2"/>
            <a:ext cx="12202584" cy="390525"/>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pic>
        <p:nvPicPr>
          <p:cNvPr id="6" name="Picture 3" descr="UHsecondary-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0718" y="65089"/>
            <a:ext cx="563456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userDrawn="1"/>
        </p:nvSpPr>
        <p:spPr>
          <a:xfrm rot="10800000">
            <a:off x="0" y="6320118"/>
            <a:ext cx="12192000" cy="537881"/>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lIns="110823" tIns="55411" rIns="110823" bIns="55411" anchor="ctr"/>
          <a:lstStyle/>
          <a:p>
            <a:pPr algn="ctr" defTabSz="554130" fontAlgn="base">
              <a:spcBef>
                <a:spcPct val="0"/>
              </a:spcBef>
              <a:spcAft>
                <a:spcPct val="0"/>
              </a:spcAft>
              <a:defRPr/>
            </a:pPr>
            <a:endParaRPr lang="en-US" sz="2424" dirty="0">
              <a:solidFill>
                <a:prstClr val="white"/>
              </a:solidFill>
            </a:endParaRPr>
          </a:p>
        </p:txBody>
      </p:sp>
      <p:sp>
        <p:nvSpPr>
          <p:cNvPr id="18" name="TextBox 17"/>
          <p:cNvSpPr txBox="1"/>
          <p:nvPr userDrawn="1"/>
        </p:nvSpPr>
        <p:spPr>
          <a:xfrm>
            <a:off x="184727" y="6412540"/>
            <a:ext cx="4895273" cy="465384"/>
          </a:xfrm>
          <a:prstGeom prst="rect">
            <a:avLst/>
          </a:prstGeom>
          <a:noFill/>
        </p:spPr>
        <p:txBody>
          <a:bodyPr wrap="square" rtlCol="0">
            <a:spAutoFit/>
          </a:bodyPr>
          <a:lstStyle/>
          <a:p>
            <a:r>
              <a:rPr lang="en-US" sz="2424"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Coordinator Program</a:t>
            </a:r>
          </a:p>
        </p:txBody>
      </p:sp>
      <p:sp>
        <p:nvSpPr>
          <p:cNvPr id="19" name="TextBox 18"/>
          <p:cNvSpPr txBox="1"/>
          <p:nvPr userDrawn="1"/>
        </p:nvSpPr>
        <p:spPr>
          <a:xfrm>
            <a:off x="6090708" y="6423877"/>
            <a:ext cx="5911272" cy="428131"/>
          </a:xfrm>
          <a:prstGeom prst="rect">
            <a:avLst/>
          </a:prstGeom>
          <a:noFill/>
        </p:spPr>
        <p:txBody>
          <a:bodyPr wrap="square" rtlCol="0">
            <a:spAutoFit/>
          </a:bodyPr>
          <a:lstStyle/>
          <a:p>
            <a:r>
              <a:rPr lang="en-US" sz="2182"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Futures, Maintaining Excellence” </a:t>
            </a:r>
          </a:p>
        </p:txBody>
      </p:sp>
      <p:sp>
        <p:nvSpPr>
          <p:cNvPr id="21" name="Text Placeholder 20"/>
          <p:cNvSpPr>
            <a:spLocks noGrp="1"/>
          </p:cNvSpPr>
          <p:nvPr>
            <p:ph type="body" sz="quarter" idx="10"/>
          </p:nvPr>
        </p:nvSpPr>
        <p:spPr>
          <a:xfrm>
            <a:off x="230909" y="605117"/>
            <a:ext cx="11591636" cy="12774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p:cNvSpPr>
            <a:spLocks noGrp="1"/>
          </p:cNvSpPr>
          <p:nvPr>
            <p:ph type="body" sz="quarter" idx="11"/>
          </p:nvPr>
        </p:nvSpPr>
        <p:spPr>
          <a:xfrm>
            <a:off x="230909" y="2084294"/>
            <a:ext cx="11591636" cy="396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4893226"/>
      </p:ext>
    </p:extLst>
  </p:cSld>
  <p:clrMapOvr>
    <a:masterClrMapping/>
  </p:clrMapOvr>
  <p:extLst>
    <p:ext uri="{DCECCB84-F9BA-43D5-87BE-67443E8EF086}">
      <p15:sldGuideLst xmlns:p15="http://schemas.microsoft.com/office/powerpoint/2012/main">
        <p15:guide id="1" orient="horz" pos="451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Title Slide">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userDrawn="1"/>
        </p:nvSpPr>
        <p:spPr>
          <a:xfrm rot="10800000">
            <a:off x="-10583" y="41276"/>
            <a:ext cx="12202584" cy="349250"/>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sp>
        <p:nvSpPr>
          <p:cNvPr id="5" name="Rectangle 4"/>
          <p:cNvSpPr/>
          <p:nvPr userDrawn="1"/>
        </p:nvSpPr>
        <p:spPr>
          <a:xfrm rot="10800000">
            <a:off x="-10583" y="2"/>
            <a:ext cx="12202584" cy="390525"/>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pic>
        <p:nvPicPr>
          <p:cNvPr id="6" name="Picture 3" descr="UHsecondary-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0718" y="65089"/>
            <a:ext cx="563456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userDrawn="1"/>
        </p:nvSpPr>
        <p:spPr>
          <a:xfrm rot="10800000">
            <a:off x="0" y="6320118"/>
            <a:ext cx="12192000" cy="537881"/>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lIns="110823" tIns="55411" rIns="110823" bIns="55411" anchor="ctr"/>
          <a:lstStyle/>
          <a:p>
            <a:pPr algn="ctr" defTabSz="554130" fontAlgn="base">
              <a:spcBef>
                <a:spcPct val="0"/>
              </a:spcBef>
              <a:spcAft>
                <a:spcPct val="0"/>
              </a:spcAft>
              <a:defRPr/>
            </a:pPr>
            <a:endParaRPr lang="en-US" sz="2424" dirty="0">
              <a:solidFill>
                <a:prstClr val="white"/>
              </a:solidFill>
            </a:endParaRPr>
          </a:p>
        </p:txBody>
      </p:sp>
      <p:sp>
        <p:nvSpPr>
          <p:cNvPr id="18" name="TextBox 17"/>
          <p:cNvSpPr txBox="1"/>
          <p:nvPr userDrawn="1"/>
        </p:nvSpPr>
        <p:spPr>
          <a:xfrm>
            <a:off x="184727" y="6412540"/>
            <a:ext cx="4895273" cy="465384"/>
          </a:xfrm>
          <a:prstGeom prst="rect">
            <a:avLst/>
          </a:prstGeom>
          <a:noFill/>
        </p:spPr>
        <p:txBody>
          <a:bodyPr wrap="square" rtlCol="0">
            <a:spAutoFit/>
          </a:bodyPr>
          <a:lstStyle/>
          <a:p>
            <a:r>
              <a:rPr lang="en-US" sz="2424"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Coordinator Program</a:t>
            </a:r>
          </a:p>
        </p:txBody>
      </p:sp>
      <p:sp>
        <p:nvSpPr>
          <p:cNvPr id="19" name="TextBox 18"/>
          <p:cNvSpPr txBox="1"/>
          <p:nvPr userDrawn="1"/>
        </p:nvSpPr>
        <p:spPr>
          <a:xfrm>
            <a:off x="6090708" y="6423877"/>
            <a:ext cx="5911272" cy="428131"/>
          </a:xfrm>
          <a:prstGeom prst="rect">
            <a:avLst/>
          </a:prstGeom>
          <a:noFill/>
        </p:spPr>
        <p:txBody>
          <a:bodyPr wrap="square" rtlCol="0">
            <a:spAutoFit/>
          </a:bodyPr>
          <a:lstStyle/>
          <a:p>
            <a:r>
              <a:rPr lang="en-US" sz="2182"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Futures, Maintaining Excellence” </a:t>
            </a:r>
          </a:p>
        </p:txBody>
      </p:sp>
      <p:sp>
        <p:nvSpPr>
          <p:cNvPr id="21" name="Text Placeholder 20"/>
          <p:cNvSpPr>
            <a:spLocks noGrp="1"/>
          </p:cNvSpPr>
          <p:nvPr>
            <p:ph type="body" sz="quarter" idx="10"/>
          </p:nvPr>
        </p:nvSpPr>
        <p:spPr>
          <a:xfrm>
            <a:off x="230909" y="605117"/>
            <a:ext cx="11591636" cy="12774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p:cNvSpPr>
            <a:spLocks noGrp="1"/>
          </p:cNvSpPr>
          <p:nvPr>
            <p:ph type="body" sz="quarter" idx="11"/>
          </p:nvPr>
        </p:nvSpPr>
        <p:spPr>
          <a:xfrm>
            <a:off x="230909" y="2084294"/>
            <a:ext cx="11591636" cy="396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623342"/>
      </p:ext>
    </p:extLst>
  </p:cSld>
  <p:clrMapOvr>
    <a:masterClrMapping/>
  </p:clrMapOvr>
  <p:extLst>
    <p:ext uri="{DCECCB84-F9BA-43D5-87BE-67443E8EF086}">
      <p15:sldGuideLst xmlns:p15="http://schemas.microsoft.com/office/powerpoint/2012/main">
        <p15:guide id="1" orient="horz" pos="45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le Slide">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userDrawn="1"/>
        </p:nvSpPr>
        <p:spPr>
          <a:xfrm rot="10800000">
            <a:off x="-10583" y="41276"/>
            <a:ext cx="12202584" cy="349250"/>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sp>
        <p:nvSpPr>
          <p:cNvPr id="5" name="Rectangle 4"/>
          <p:cNvSpPr/>
          <p:nvPr userDrawn="1"/>
        </p:nvSpPr>
        <p:spPr>
          <a:xfrm rot="10800000">
            <a:off x="-10583" y="2"/>
            <a:ext cx="12202584" cy="390525"/>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pic>
        <p:nvPicPr>
          <p:cNvPr id="6" name="Picture 3" descr="UHsecondary-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0718" y="65089"/>
            <a:ext cx="563456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userDrawn="1"/>
        </p:nvSpPr>
        <p:spPr>
          <a:xfrm rot="10800000">
            <a:off x="0" y="6320118"/>
            <a:ext cx="12192000" cy="537881"/>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lIns="110823" tIns="55411" rIns="110823" bIns="55411" anchor="ctr"/>
          <a:lstStyle/>
          <a:p>
            <a:pPr algn="ctr" defTabSz="554130" fontAlgn="base">
              <a:spcBef>
                <a:spcPct val="0"/>
              </a:spcBef>
              <a:spcAft>
                <a:spcPct val="0"/>
              </a:spcAft>
              <a:defRPr/>
            </a:pPr>
            <a:endParaRPr lang="en-US" sz="2424" dirty="0">
              <a:solidFill>
                <a:prstClr val="white"/>
              </a:solidFill>
            </a:endParaRPr>
          </a:p>
        </p:txBody>
      </p:sp>
      <p:sp>
        <p:nvSpPr>
          <p:cNvPr id="18" name="TextBox 17"/>
          <p:cNvSpPr txBox="1"/>
          <p:nvPr userDrawn="1"/>
        </p:nvSpPr>
        <p:spPr>
          <a:xfrm>
            <a:off x="184727" y="6412540"/>
            <a:ext cx="4895273" cy="465384"/>
          </a:xfrm>
          <a:prstGeom prst="rect">
            <a:avLst/>
          </a:prstGeom>
          <a:noFill/>
        </p:spPr>
        <p:txBody>
          <a:bodyPr wrap="square" rtlCol="0">
            <a:spAutoFit/>
          </a:bodyPr>
          <a:lstStyle/>
          <a:p>
            <a:r>
              <a:rPr lang="en-US" sz="2424"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Coordinator Program</a:t>
            </a:r>
          </a:p>
        </p:txBody>
      </p:sp>
      <p:sp>
        <p:nvSpPr>
          <p:cNvPr id="19" name="TextBox 18"/>
          <p:cNvSpPr txBox="1"/>
          <p:nvPr userDrawn="1"/>
        </p:nvSpPr>
        <p:spPr>
          <a:xfrm>
            <a:off x="6090708" y="6423877"/>
            <a:ext cx="5911272" cy="428131"/>
          </a:xfrm>
          <a:prstGeom prst="rect">
            <a:avLst/>
          </a:prstGeom>
          <a:noFill/>
        </p:spPr>
        <p:txBody>
          <a:bodyPr wrap="square" rtlCol="0">
            <a:spAutoFit/>
          </a:bodyPr>
          <a:lstStyle/>
          <a:p>
            <a:r>
              <a:rPr lang="en-US" sz="2182"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Futures, Maintaining Excellence” </a:t>
            </a:r>
          </a:p>
        </p:txBody>
      </p:sp>
      <p:sp>
        <p:nvSpPr>
          <p:cNvPr id="21" name="Text Placeholder 20"/>
          <p:cNvSpPr>
            <a:spLocks noGrp="1"/>
          </p:cNvSpPr>
          <p:nvPr>
            <p:ph type="body" sz="quarter" idx="10"/>
          </p:nvPr>
        </p:nvSpPr>
        <p:spPr>
          <a:xfrm>
            <a:off x="230909" y="605117"/>
            <a:ext cx="11591636" cy="12774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p:cNvSpPr>
            <a:spLocks noGrp="1"/>
          </p:cNvSpPr>
          <p:nvPr>
            <p:ph type="body" sz="quarter" idx="11"/>
          </p:nvPr>
        </p:nvSpPr>
        <p:spPr>
          <a:xfrm>
            <a:off x="230909" y="2084294"/>
            <a:ext cx="11591636" cy="396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7322116"/>
      </p:ext>
    </p:extLst>
  </p:cSld>
  <p:clrMapOvr>
    <a:masterClrMapping/>
  </p:clrMapOvr>
  <p:extLst>
    <p:ext uri="{DCECCB84-F9BA-43D5-87BE-67443E8EF086}">
      <p15:sldGuideLst xmlns:p15="http://schemas.microsoft.com/office/powerpoint/2012/main">
        <p15:guide id="1" orient="horz" pos="45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0_Title Slide">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userDrawn="1"/>
        </p:nvSpPr>
        <p:spPr>
          <a:xfrm rot="10800000">
            <a:off x="-10583" y="41276"/>
            <a:ext cx="12202584" cy="349250"/>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sp>
        <p:nvSpPr>
          <p:cNvPr id="5" name="Rectangle 4"/>
          <p:cNvSpPr/>
          <p:nvPr userDrawn="1"/>
        </p:nvSpPr>
        <p:spPr>
          <a:xfrm rot="10800000">
            <a:off x="-10583" y="2"/>
            <a:ext cx="12202584" cy="390525"/>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pic>
        <p:nvPicPr>
          <p:cNvPr id="6" name="Picture 3" descr="UHsecondary-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0718" y="65089"/>
            <a:ext cx="563456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userDrawn="1"/>
        </p:nvSpPr>
        <p:spPr>
          <a:xfrm rot="10800000">
            <a:off x="0" y="6320118"/>
            <a:ext cx="12192000" cy="537881"/>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lIns="110823" tIns="55411" rIns="110823" bIns="55411" anchor="ctr"/>
          <a:lstStyle/>
          <a:p>
            <a:pPr algn="ctr" defTabSz="554130" fontAlgn="base">
              <a:spcBef>
                <a:spcPct val="0"/>
              </a:spcBef>
              <a:spcAft>
                <a:spcPct val="0"/>
              </a:spcAft>
              <a:defRPr/>
            </a:pPr>
            <a:endParaRPr lang="en-US" sz="2424" dirty="0">
              <a:solidFill>
                <a:prstClr val="white"/>
              </a:solidFill>
            </a:endParaRPr>
          </a:p>
        </p:txBody>
      </p:sp>
      <p:sp>
        <p:nvSpPr>
          <p:cNvPr id="18" name="TextBox 17"/>
          <p:cNvSpPr txBox="1"/>
          <p:nvPr userDrawn="1"/>
        </p:nvSpPr>
        <p:spPr>
          <a:xfrm>
            <a:off x="184727" y="6412540"/>
            <a:ext cx="4895273" cy="465384"/>
          </a:xfrm>
          <a:prstGeom prst="rect">
            <a:avLst/>
          </a:prstGeom>
          <a:noFill/>
        </p:spPr>
        <p:txBody>
          <a:bodyPr wrap="square" rtlCol="0">
            <a:spAutoFit/>
          </a:bodyPr>
          <a:lstStyle/>
          <a:p>
            <a:r>
              <a:rPr lang="en-US" sz="2424"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Coordinator Program</a:t>
            </a:r>
          </a:p>
        </p:txBody>
      </p:sp>
      <p:sp>
        <p:nvSpPr>
          <p:cNvPr id="19" name="TextBox 18"/>
          <p:cNvSpPr txBox="1"/>
          <p:nvPr userDrawn="1"/>
        </p:nvSpPr>
        <p:spPr>
          <a:xfrm>
            <a:off x="6090708" y="6423877"/>
            <a:ext cx="5911272" cy="428131"/>
          </a:xfrm>
          <a:prstGeom prst="rect">
            <a:avLst/>
          </a:prstGeom>
          <a:noFill/>
        </p:spPr>
        <p:txBody>
          <a:bodyPr wrap="square" rtlCol="0">
            <a:spAutoFit/>
          </a:bodyPr>
          <a:lstStyle/>
          <a:p>
            <a:r>
              <a:rPr lang="en-US" sz="2182"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Futures, Maintaining Excellence” </a:t>
            </a:r>
          </a:p>
        </p:txBody>
      </p:sp>
      <p:sp>
        <p:nvSpPr>
          <p:cNvPr id="21" name="Text Placeholder 20"/>
          <p:cNvSpPr>
            <a:spLocks noGrp="1"/>
          </p:cNvSpPr>
          <p:nvPr>
            <p:ph type="body" sz="quarter" idx="10"/>
          </p:nvPr>
        </p:nvSpPr>
        <p:spPr>
          <a:xfrm>
            <a:off x="230909" y="605117"/>
            <a:ext cx="11591636" cy="12774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p:cNvSpPr>
            <a:spLocks noGrp="1"/>
          </p:cNvSpPr>
          <p:nvPr>
            <p:ph type="body" sz="quarter" idx="11"/>
          </p:nvPr>
        </p:nvSpPr>
        <p:spPr>
          <a:xfrm>
            <a:off x="230909" y="2084294"/>
            <a:ext cx="11591636" cy="396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484476"/>
      </p:ext>
    </p:extLst>
  </p:cSld>
  <p:clrMapOvr>
    <a:masterClrMapping/>
  </p:clrMapOvr>
  <p:extLst>
    <p:ext uri="{DCECCB84-F9BA-43D5-87BE-67443E8EF086}">
      <p15:sldGuideLst xmlns:p15="http://schemas.microsoft.com/office/powerpoint/2012/main">
        <p15:guide id="1" orient="horz" pos="45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149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userDrawn="1"/>
        </p:nvSpPr>
        <p:spPr>
          <a:xfrm rot="10800000">
            <a:off x="-10583" y="41276"/>
            <a:ext cx="12202584" cy="349250"/>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sp>
        <p:nvSpPr>
          <p:cNvPr id="5" name="Rectangle 4"/>
          <p:cNvSpPr/>
          <p:nvPr userDrawn="1"/>
        </p:nvSpPr>
        <p:spPr>
          <a:xfrm rot="10800000">
            <a:off x="-10583" y="2"/>
            <a:ext cx="12202584" cy="390525"/>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pic>
        <p:nvPicPr>
          <p:cNvPr id="6" name="Picture 3" descr="UHsecondary-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0718" y="65089"/>
            <a:ext cx="563456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userDrawn="1"/>
        </p:nvSpPr>
        <p:spPr>
          <a:xfrm rot="10800000">
            <a:off x="0" y="6320118"/>
            <a:ext cx="12192000" cy="537881"/>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lIns="110823" tIns="55411" rIns="110823" bIns="55411" anchor="ctr"/>
          <a:lstStyle/>
          <a:p>
            <a:pPr algn="ctr" defTabSz="554130" fontAlgn="base">
              <a:spcBef>
                <a:spcPct val="0"/>
              </a:spcBef>
              <a:spcAft>
                <a:spcPct val="0"/>
              </a:spcAft>
              <a:defRPr/>
            </a:pPr>
            <a:endParaRPr lang="en-US" sz="2424" dirty="0">
              <a:solidFill>
                <a:prstClr val="white"/>
              </a:solidFill>
            </a:endParaRPr>
          </a:p>
        </p:txBody>
      </p:sp>
      <p:sp>
        <p:nvSpPr>
          <p:cNvPr id="18" name="TextBox 17"/>
          <p:cNvSpPr txBox="1"/>
          <p:nvPr userDrawn="1"/>
        </p:nvSpPr>
        <p:spPr>
          <a:xfrm>
            <a:off x="184727" y="6412540"/>
            <a:ext cx="4895273" cy="465384"/>
          </a:xfrm>
          <a:prstGeom prst="rect">
            <a:avLst/>
          </a:prstGeom>
          <a:noFill/>
        </p:spPr>
        <p:txBody>
          <a:bodyPr wrap="square" rtlCol="0">
            <a:spAutoFit/>
          </a:bodyPr>
          <a:lstStyle/>
          <a:p>
            <a:r>
              <a:rPr lang="en-US" sz="2424"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Coordinator Program</a:t>
            </a:r>
          </a:p>
        </p:txBody>
      </p:sp>
      <p:sp>
        <p:nvSpPr>
          <p:cNvPr id="19" name="TextBox 18"/>
          <p:cNvSpPr txBox="1"/>
          <p:nvPr userDrawn="1"/>
        </p:nvSpPr>
        <p:spPr>
          <a:xfrm>
            <a:off x="6090708" y="6423877"/>
            <a:ext cx="5911272" cy="428131"/>
          </a:xfrm>
          <a:prstGeom prst="rect">
            <a:avLst/>
          </a:prstGeom>
          <a:noFill/>
        </p:spPr>
        <p:txBody>
          <a:bodyPr wrap="square" rtlCol="0">
            <a:spAutoFit/>
          </a:bodyPr>
          <a:lstStyle/>
          <a:p>
            <a:r>
              <a:rPr lang="en-US" sz="2182"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Futures, Maintaining Excellence” </a:t>
            </a:r>
          </a:p>
        </p:txBody>
      </p:sp>
      <p:sp>
        <p:nvSpPr>
          <p:cNvPr id="21" name="Text Placeholder 20"/>
          <p:cNvSpPr>
            <a:spLocks noGrp="1"/>
          </p:cNvSpPr>
          <p:nvPr>
            <p:ph type="body" sz="quarter" idx="10"/>
          </p:nvPr>
        </p:nvSpPr>
        <p:spPr>
          <a:xfrm>
            <a:off x="230909" y="605117"/>
            <a:ext cx="11591636" cy="12774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p:cNvSpPr>
            <a:spLocks noGrp="1"/>
          </p:cNvSpPr>
          <p:nvPr>
            <p:ph type="body" sz="quarter" idx="11"/>
          </p:nvPr>
        </p:nvSpPr>
        <p:spPr>
          <a:xfrm>
            <a:off x="230909" y="2084294"/>
            <a:ext cx="11591636" cy="396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287790"/>
      </p:ext>
    </p:extLst>
  </p:cSld>
  <p:clrMapOvr>
    <a:masterClrMapping/>
  </p:clrMapOvr>
  <p:extLst>
    <p:ext uri="{DCECCB84-F9BA-43D5-87BE-67443E8EF086}">
      <p15:sldGuideLst xmlns:p15="http://schemas.microsoft.com/office/powerpoint/2012/main">
        <p15:guide id="1" orient="horz" pos="45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118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8A28-1B02-8ACD-DB47-1503D96E97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603D3-0CB6-3020-EC50-A8A563DA08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11754B-FDB9-C622-9082-B22EE160BCB9}"/>
              </a:ext>
            </a:extLst>
          </p:cNvPr>
          <p:cNvSpPr>
            <a:spLocks noGrp="1"/>
          </p:cNvSpPr>
          <p:nvPr>
            <p:ph type="dt" sz="half" idx="10"/>
          </p:nvPr>
        </p:nvSpPr>
        <p:spPr/>
        <p:txBody>
          <a:bodyPr/>
          <a:lstStyle/>
          <a:p>
            <a:fld id="{D34FA961-97B9-4DAA-B6CA-14306E17242F}" type="datetimeFigureOut">
              <a:rPr lang="en-US" smtClean="0"/>
              <a:t>1/28/2025</a:t>
            </a:fld>
            <a:endParaRPr lang="en-US"/>
          </a:p>
        </p:txBody>
      </p:sp>
      <p:sp>
        <p:nvSpPr>
          <p:cNvPr id="5" name="Footer Placeholder 4">
            <a:extLst>
              <a:ext uri="{FF2B5EF4-FFF2-40B4-BE49-F238E27FC236}">
                <a16:creationId xmlns:a16="http://schemas.microsoft.com/office/drawing/2014/main" id="{F77DA856-9F57-547F-59FF-09B03B5C5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089238-2990-B7EE-02AF-91B9183BC97B}"/>
              </a:ext>
            </a:extLst>
          </p:cNvPr>
          <p:cNvSpPr>
            <a:spLocks noGrp="1"/>
          </p:cNvSpPr>
          <p:nvPr>
            <p:ph type="sldNum" sz="quarter" idx="12"/>
          </p:nvPr>
        </p:nvSpPr>
        <p:spPr/>
        <p:txBody>
          <a:bodyPr/>
          <a:lstStyle/>
          <a:p>
            <a:fld id="{D3E7C5DA-061E-4F01-972A-003CF5432F3B}" type="slidenum">
              <a:rPr lang="en-US" smtClean="0"/>
              <a:t>‹#›</a:t>
            </a:fld>
            <a:endParaRPr lang="en-US"/>
          </a:p>
        </p:txBody>
      </p:sp>
    </p:spTree>
    <p:extLst>
      <p:ext uri="{BB962C8B-B14F-4D97-AF65-F5344CB8AC3E}">
        <p14:creationId xmlns:p14="http://schemas.microsoft.com/office/powerpoint/2010/main" val="18476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9F853-A806-C727-6C09-664ADDBE2C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CDAC3B-1A6A-1B57-7F7D-634751331D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8AE0FE-4100-B5F7-65A3-C1B90B06B66F}"/>
              </a:ext>
            </a:extLst>
          </p:cNvPr>
          <p:cNvSpPr>
            <a:spLocks noGrp="1"/>
          </p:cNvSpPr>
          <p:nvPr>
            <p:ph type="dt" sz="half" idx="10"/>
          </p:nvPr>
        </p:nvSpPr>
        <p:spPr/>
        <p:txBody>
          <a:bodyPr/>
          <a:lstStyle/>
          <a:p>
            <a:fld id="{D34FA961-97B9-4DAA-B6CA-14306E17242F}" type="datetimeFigureOut">
              <a:rPr lang="en-US" smtClean="0"/>
              <a:t>1/28/2025</a:t>
            </a:fld>
            <a:endParaRPr lang="en-US"/>
          </a:p>
        </p:txBody>
      </p:sp>
      <p:sp>
        <p:nvSpPr>
          <p:cNvPr id="5" name="Footer Placeholder 4">
            <a:extLst>
              <a:ext uri="{FF2B5EF4-FFF2-40B4-BE49-F238E27FC236}">
                <a16:creationId xmlns:a16="http://schemas.microsoft.com/office/drawing/2014/main" id="{F7BF463B-54B1-0E93-EB7F-9D8A1F558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9AF71-DBFD-90BC-63C5-DCD9133A659F}"/>
              </a:ext>
            </a:extLst>
          </p:cNvPr>
          <p:cNvSpPr>
            <a:spLocks noGrp="1"/>
          </p:cNvSpPr>
          <p:nvPr>
            <p:ph type="sldNum" sz="quarter" idx="12"/>
          </p:nvPr>
        </p:nvSpPr>
        <p:spPr/>
        <p:txBody>
          <a:bodyPr/>
          <a:lstStyle/>
          <a:p>
            <a:fld id="{D3E7C5DA-061E-4F01-972A-003CF5432F3B}" type="slidenum">
              <a:rPr lang="en-US" smtClean="0"/>
              <a:t>‹#›</a:t>
            </a:fld>
            <a:endParaRPr lang="en-US"/>
          </a:p>
        </p:txBody>
      </p:sp>
    </p:spTree>
    <p:extLst>
      <p:ext uri="{BB962C8B-B14F-4D97-AF65-F5344CB8AC3E}">
        <p14:creationId xmlns:p14="http://schemas.microsoft.com/office/powerpoint/2010/main" val="36299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868EB-C8A5-EAF4-FCD6-703D3F3197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042C35-F49B-7003-B219-2243CE7C72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86AF2F-D498-B6A7-C226-D011E559B6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D232F9-97B6-72E1-3579-0EED9D8D63B3}"/>
              </a:ext>
            </a:extLst>
          </p:cNvPr>
          <p:cNvSpPr>
            <a:spLocks noGrp="1"/>
          </p:cNvSpPr>
          <p:nvPr>
            <p:ph type="dt" sz="half" idx="10"/>
          </p:nvPr>
        </p:nvSpPr>
        <p:spPr/>
        <p:txBody>
          <a:bodyPr/>
          <a:lstStyle/>
          <a:p>
            <a:fld id="{D34FA961-97B9-4DAA-B6CA-14306E17242F}" type="datetimeFigureOut">
              <a:rPr lang="en-US" smtClean="0"/>
              <a:t>1/28/2025</a:t>
            </a:fld>
            <a:endParaRPr lang="en-US"/>
          </a:p>
        </p:txBody>
      </p:sp>
      <p:sp>
        <p:nvSpPr>
          <p:cNvPr id="6" name="Footer Placeholder 5">
            <a:extLst>
              <a:ext uri="{FF2B5EF4-FFF2-40B4-BE49-F238E27FC236}">
                <a16:creationId xmlns:a16="http://schemas.microsoft.com/office/drawing/2014/main" id="{423157FE-BA82-2B7D-D9E7-B03BC2071B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D71ECA-3EC1-436A-35C9-C87A4AC4ABCE}"/>
              </a:ext>
            </a:extLst>
          </p:cNvPr>
          <p:cNvSpPr>
            <a:spLocks noGrp="1"/>
          </p:cNvSpPr>
          <p:nvPr>
            <p:ph type="sldNum" sz="quarter" idx="12"/>
          </p:nvPr>
        </p:nvSpPr>
        <p:spPr/>
        <p:txBody>
          <a:bodyPr/>
          <a:lstStyle/>
          <a:p>
            <a:fld id="{D3E7C5DA-061E-4F01-972A-003CF5432F3B}" type="slidenum">
              <a:rPr lang="en-US" smtClean="0"/>
              <a:t>‹#›</a:t>
            </a:fld>
            <a:endParaRPr lang="en-US"/>
          </a:p>
        </p:txBody>
      </p:sp>
    </p:spTree>
    <p:extLst>
      <p:ext uri="{BB962C8B-B14F-4D97-AF65-F5344CB8AC3E}">
        <p14:creationId xmlns:p14="http://schemas.microsoft.com/office/powerpoint/2010/main" val="953399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2E32-4E4A-F0EC-65E3-A008185226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B73929-1762-20DA-EBDE-7E9F2288F7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89A9E5-C8F9-41AA-C276-D508255168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E01951-31ED-E158-CE97-71B038DCB7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0B5BDD-2040-32AF-FED2-206BDD484A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E9B980-B439-976F-A48F-E91FCAD4686B}"/>
              </a:ext>
            </a:extLst>
          </p:cNvPr>
          <p:cNvSpPr>
            <a:spLocks noGrp="1"/>
          </p:cNvSpPr>
          <p:nvPr>
            <p:ph type="dt" sz="half" idx="10"/>
          </p:nvPr>
        </p:nvSpPr>
        <p:spPr/>
        <p:txBody>
          <a:bodyPr/>
          <a:lstStyle/>
          <a:p>
            <a:fld id="{D34FA961-97B9-4DAA-B6CA-14306E17242F}" type="datetimeFigureOut">
              <a:rPr lang="en-US" smtClean="0"/>
              <a:t>1/28/2025</a:t>
            </a:fld>
            <a:endParaRPr lang="en-US"/>
          </a:p>
        </p:txBody>
      </p:sp>
      <p:sp>
        <p:nvSpPr>
          <p:cNvPr id="8" name="Footer Placeholder 7">
            <a:extLst>
              <a:ext uri="{FF2B5EF4-FFF2-40B4-BE49-F238E27FC236}">
                <a16:creationId xmlns:a16="http://schemas.microsoft.com/office/drawing/2014/main" id="{DDC65832-FCBB-4E7C-0437-BF15F6835C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31016-D1C0-A4ED-FDD3-8D29A4E1EF99}"/>
              </a:ext>
            </a:extLst>
          </p:cNvPr>
          <p:cNvSpPr>
            <a:spLocks noGrp="1"/>
          </p:cNvSpPr>
          <p:nvPr>
            <p:ph type="sldNum" sz="quarter" idx="12"/>
          </p:nvPr>
        </p:nvSpPr>
        <p:spPr/>
        <p:txBody>
          <a:bodyPr/>
          <a:lstStyle/>
          <a:p>
            <a:fld id="{D3E7C5DA-061E-4F01-972A-003CF5432F3B}" type="slidenum">
              <a:rPr lang="en-US" smtClean="0"/>
              <a:t>‹#›</a:t>
            </a:fld>
            <a:endParaRPr lang="en-US"/>
          </a:p>
        </p:txBody>
      </p:sp>
    </p:spTree>
    <p:extLst>
      <p:ext uri="{BB962C8B-B14F-4D97-AF65-F5344CB8AC3E}">
        <p14:creationId xmlns:p14="http://schemas.microsoft.com/office/powerpoint/2010/main" val="1791358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7A871-545A-3EB1-352A-F4BBB3213D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F7BED8-1CCE-4107-517E-D03B87E551B7}"/>
              </a:ext>
            </a:extLst>
          </p:cNvPr>
          <p:cNvSpPr>
            <a:spLocks noGrp="1"/>
          </p:cNvSpPr>
          <p:nvPr>
            <p:ph type="dt" sz="half" idx="10"/>
          </p:nvPr>
        </p:nvSpPr>
        <p:spPr/>
        <p:txBody>
          <a:bodyPr/>
          <a:lstStyle/>
          <a:p>
            <a:fld id="{D34FA961-97B9-4DAA-B6CA-14306E17242F}" type="datetimeFigureOut">
              <a:rPr lang="en-US" smtClean="0"/>
              <a:t>1/28/2025</a:t>
            </a:fld>
            <a:endParaRPr lang="en-US"/>
          </a:p>
        </p:txBody>
      </p:sp>
      <p:sp>
        <p:nvSpPr>
          <p:cNvPr id="4" name="Footer Placeholder 3">
            <a:extLst>
              <a:ext uri="{FF2B5EF4-FFF2-40B4-BE49-F238E27FC236}">
                <a16:creationId xmlns:a16="http://schemas.microsoft.com/office/drawing/2014/main" id="{A8384464-6706-35A2-ED4A-B642C05823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4B97C2-5156-38A4-DAEC-78385C9B20FD}"/>
              </a:ext>
            </a:extLst>
          </p:cNvPr>
          <p:cNvSpPr>
            <a:spLocks noGrp="1"/>
          </p:cNvSpPr>
          <p:nvPr>
            <p:ph type="sldNum" sz="quarter" idx="12"/>
          </p:nvPr>
        </p:nvSpPr>
        <p:spPr/>
        <p:txBody>
          <a:bodyPr/>
          <a:lstStyle/>
          <a:p>
            <a:fld id="{D3E7C5DA-061E-4F01-972A-003CF5432F3B}" type="slidenum">
              <a:rPr lang="en-US" smtClean="0"/>
              <a:t>‹#›</a:t>
            </a:fld>
            <a:endParaRPr lang="en-US"/>
          </a:p>
        </p:txBody>
      </p:sp>
    </p:spTree>
    <p:extLst>
      <p:ext uri="{BB962C8B-B14F-4D97-AF65-F5344CB8AC3E}">
        <p14:creationId xmlns:p14="http://schemas.microsoft.com/office/powerpoint/2010/main" val="63039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A3B6CE-D936-81AB-7268-D3E96C3E42D4}"/>
              </a:ext>
            </a:extLst>
          </p:cNvPr>
          <p:cNvSpPr>
            <a:spLocks noGrp="1"/>
          </p:cNvSpPr>
          <p:nvPr>
            <p:ph type="dt" sz="half" idx="10"/>
          </p:nvPr>
        </p:nvSpPr>
        <p:spPr/>
        <p:txBody>
          <a:bodyPr/>
          <a:lstStyle/>
          <a:p>
            <a:fld id="{D34FA961-97B9-4DAA-B6CA-14306E17242F}" type="datetimeFigureOut">
              <a:rPr lang="en-US" smtClean="0"/>
              <a:t>1/28/2025</a:t>
            </a:fld>
            <a:endParaRPr lang="en-US"/>
          </a:p>
        </p:txBody>
      </p:sp>
      <p:sp>
        <p:nvSpPr>
          <p:cNvPr id="3" name="Footer Placeholder 2">
            <a:extLst>
              <a:ext uri="{FF2B5EF4-FFF2-40B4-BE49-F238E27FC236}">
                <a16:creationId xmlns:a16="http://schemas.microsoft.com/office/drawing/2014/main" id="{999C6220-7BB2-A2CA-FA59-173CC5DBCC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531EA3-3602-D7B9-5E11-B1E8A721FDB3}"/>
              </a:ext>
            </a:extLst>
          </p:cNvPr>
          <p:cNvSpPr>
            <a:spLocks noGrp="1"/>
          </p:cNvSpPr>
          <p:nvPr>
            <p:ph type="sldNum" sz="quarter" idx="12"/>
          </p:nvPr>
        </p:nvSpPr>
        <p:spPr/>
        <p:txBody>
          <a:bodyPr/>
          <a:lstStyle/>
          <a:p>
            <a:fld id="{D3E7C5DA-061E-4F01-972A-003CF5432F3B}" type="slidenum">
              <a:rPr lang="en-US" smtClean="0"/>
              <a:t>‹#›</a:t>
            </a:fld>
            <a:endParaRPr lang="en-US"/>
          </a:p>
        </p:txBody>
      </p:sp>
    </p:spTree>
    <p:extLst>
      <p:ext uri="{BB962C8B-B14F-4D97-AF65-F5344CB8AC3E}">
        <p14:creationId xmlns:p14="http://schemas.microsoft.com/office/powerpoint/2010/main" val="760205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9DFF-6976-C241-6A16-F44858F95C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6759A7-DD66-2BA1-902B-F99EFC343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CD3594-3182-3937-6B37-2E4E83358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DAFFC0-7393-C46B-A3ED-A53412226934}"/>
              </a:ext>
            </a:extLst>
          </p:cNvPr>
          <p:cNvSpPr>
            <a:spLocks noGrp="1"/>
          </p:cNvSpPr>
          <p:nvPr>
            <p:ph type="dt" sz="half" idx="10"/>
          </p:nvPr>
        </p:nvSpPr>
        <p:spPr/>
        <p:txBody>
          <a:bodyPr/>
          <a:lstStyle/>
          <a:p>
            <a:fld id="{D34FA961-97B9-4DAA-B6CA-14306E17242F}" type="datetimeFigureOut">
              <a:rPr lang="en-US" smtClean="0"/>
              <a:t>1/28/2025</a:t>
            </a:fld>
            <a:endParaRPr lang="en-US"/>
          </a:p>
        </p:txBody>
      </p:sp>
      <p:sp>
        <p:nvSpPr>
          <p:cNvPr id="6" name="Footer Placeholder 5">
            <a:extLst>
              <a:ext uri="{FF2B5EF4-FFF2-40B4-BE49-F238E27FC236}">
                <a16:creationId xmlns:a16="http://schemas.microsoft.com/office/drawing/2014/main" id="{F1D909BC-B224-A46E-6518-81933F440C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769C0-1008-A134-BF7E-E685D390F999}"/>
              </a:ext>
            </a:extLst>
          </p:cNvPr>
          <p:cNvSpPr>
            <a:spLocks noGrp="1"/>
          </p:cNvSpPr>
          <p:nvPr>
            <p:ph type="sldNum" sz="quarter" idx="12"/>
          </p:nvPr>
        </p:nvSpPr>
        <p:spPr/>
        <p:txBody>
          <a:bodyPr/>
          <a:lstStyle/>
          <a:p>
            <a:fld id="{D3E7C5DA-061E-4F01-972A-003CF5432F3B}" type="slidenum">
              <a:rPr lang="en-US" smtClean="0"/>
              <a:t>‹#›</a:t>
            </a:fld>
            <a:endParaRPr lang="en-US"/>
          </a:p>
        </p:txBody>
      </p:sp>
    </p:spTree>
    <p:extLst>
      <p:ext uri="{BB962C8B-B14F-4D97-AF65-F5344CB8AC3E}">
        <p14:creationId xmlns:p14="http://schemas.microsoft.com/office/powerpoint/2010/main" val="921180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0CE1-51C9-D3EF-6966-3CA747A39E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93399C-37BA-F782-C532-0F6351745D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EDD23-41DE-A9C5-7C93-EC5A0CEAE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7A7196-6708-BBBE-60AD-06DE2B9ACF1B}"/>
              </a:ext>
            </a:extLst>
          </p:cNvPr>
          <p:cNvSpPr>
            <a:spLocks noGrp="1"/>
          </p:cNvSpPr>
          <p:nvPr>
            <p:ph type="dt" sz="half" idx="10"/>
          </p:nvPr>
        </p:nvSpPr>
        <p:spPr/>
        <p:txBody>
          <a:bodyPr/>
          <a:lstStyle/>
          <a:p>
            <a:fld id="{D34FA961-97B9-4DAA-B6CA-14306E17242F}" type="datetimeFigureOut">
              <a:rPr lang="en-US" smtClean="0"/>
              <a:t>1/28/2025</a:t>
            </a:fld>
            <a:endParaRPr lang="en-US"/>
          </a:p>
        </p:txBody>
      </p:sp>
      <p:sp>
        <p:nvSpPr>
          <p:cNvPr id="6" name="Footer Placeholder 5">
            <a:extLst>
              <a:ext uri="{FF2B5EF4-FFF2-40B4-BE49-F238E27FC236}">
                <a16:creationId xmlns:a16="http://schemas.microsoft.com/office/drawing/2014/main" id="{3837EA54-3431-0F55-7F92-524EF8D14E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5BC473-5276-FD73-87A4-90EF301A4E7D}"/>
              </a:ext>
            </a:extLst>
          </p:cNvPr>
          <p:cNvSpPr>
            <a:spLocks noGrp="1"/>
          </p:cNvSpPr>
          <p:nvPr>
            <p:ph type="sldNum" sz="quarter" idx="12"/>
          </p:nvPr>
        </p:nvSpPr>
        <p:spPr/>
        <p:txBody>
          <a:bodyPr/>
          <a:lstStyle/>
          <a:p>
            <a:fld id="{D3E7C5DA-061E-4F01-972A-003CF5432F3B}" type="slidenum">
              <a:rPr lang="en-US" smtClean="0"/>
              <a:t>‹#›</a:t>
            </a:fld>
            <a:endParaRPr lang="en-US"/>
          </a:p>
        </p:txBody>
      </p:sp>
    </p:spTree>
    <p:extLst>
      <p:ext uri="{BB962C8B-B14F-4D97-AF65-F5344CB8AC3E}">
        <p14:creationId xmlns:p14="http://schemas.microsoft.com/office/powerpoint/2010/main" val="132219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6EC731-30D1-D311-3D71-0884056872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607039-4CFF-9D77-C866-0A49E46FB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34990-BCCE-635E-1B5A-982ABCD5FC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4FA961-97B9-4DAA-B6CA-14306E17242F}" type="datetimeFigureOut">
              <a:rPr lang="en-US" smtClean="0"/>
              <a:t>1/28/2025</a:t>
            </a:fld>
            <a:endParaRPr lang="en-US"/>
          </a:p>
        </p:txBody>
      </p:sp>
      <p:sp>
        <p:nvSpPr>
          <p:cNvPr id="5" name="Footer Placeholder 4">
            <a:extLst>
              <a:ext uri="{FF2B5EF4-FFF2-40B4-BE49-F238E27FC236}">
                <a16:creationId xmlns:a16="http://schemas.microsoft.com/office/drawing/2014/main" id="{FFFE1BEE-A50E-1682-4099-ABD9D9555F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0C7A566-D7A8-2FF7-1ACE-6CA7215F32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E7C5DA-061E-4F01-972A-003CF5432F3B}" type="slidenum">
              <a:rPr lang="en-US" smtClean="0"/>
              <a:t>‹#›</a:t>
            </a:fld>
            <a:endParaRPr lang="en-US"/>
          </a:p>
        </p:txBody>
      </p:sp>
    </p:spTree>
    <p:extLst>
      <p:ext uri="{BB962C8B-B14F-4D97-AF65-F5344CB8AC3E}">
        <p14:creationId xmlns:p14="http://schemas.microsoft.com/office/powerpoint/2010/main" val="1498453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rot="10800000">
            <a:off x="0" y="6426202"/>
            <a:ext cx="12192000" cy="390525"/>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sp>
        <p:nvSpPr>
          <p:cNvPr id="8" name="Rectangle 7"/>
          <p:cNvSpPr/>
          <p:nvPr userDrawn="1"/>
        </p:nvSpPr>
        <p:spPr>
          <a:xfrm rot="10800000">
            <a:off x="0" y="6126163"/>
            <a:ext cx="12192000" cy="731838"/>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sp>
        <p:nvSpPr>
          <p:cNvPr id="9" name="Rectangle 8"/>
          <p:cNvSpPr/>
          <p:nvPr userDrawn="1"/>
        </p:nvSpPr>
        <p:spPr>
          <a:xfrm rot="10800000">
            <a:off x="-10583" y="41277"/>
            <a:ext cx="12202584" cy="390525"/>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sp>
        <p:nvSpPr>
          <p:cNvPr id="10" name="Rectangle 9"/>
          <p:cNvSpPr/>
          <p:nvPr userDrawn="1"/>
        </p:nvSpPr>
        <p:spPr>
          <a:xfrm rot="10800000">
            <a:off x="-10583" y="2"/>
            <a:ext cx="12202584" cy="390525"/>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lIns="123493" tIns="61747" rIns="123493" bIns="61747" anchor="ctr"/>
          <a:lstStyle/>
          <a:p>
            <a:pPr algn="ctr" defTabSz="617485" fontAlgn="base">
              <a:spcBef>
                <a:spcPct val="0"/>
              </a:spcBef>
              <a:spcAft>
                <a:spcPct val="0"/>
              </a:spcAft>
              <a:defRPr/>
            </a:pPr>
            <a:endParaRPr lang="en-US" sz="2424" dirty="0">
              <a:solidFill>
                <a:prstClr val="white"/>
              </a:solidFill>
            </a:endParaRPr>
          </a:p>
        </p:txBody>
      </p:sp>
      <p:pic>
        <p:nvPicPr>
          <p:cNvPr id="1032" name="Picture 3" descr="UHsecondary-white.eps"/>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30718" y="65089"/>
            <a:ext cx="563456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ject 5"/>
          <p:cNvSpPr>
            <a:spLocks noChangeAspect="1"/>
          </p:cNvSpPr>
          <p:nvPr userDrawn="1"/>
        </p:nvSpPr>
        <p:spPr>
          <a:xfrm>
            <a:off x="559642" y="2756647"/>
            <a:ext cx="5246254" cy="2981816"/>
          </a:xfrm>
          <a:prstGeom prst="rect">
            <a:avLst/>
          </a:prstGeom>
          <a:blipFill>
            <a:blip r:embed="rId6" cstate="print"/>
            <a:stretch>
              <a:fillRect/>
            </a:stretch>
          </a:blipFill>
          <a:effectLst>
            <a:outerShdw blurRad="50800" dist="50800" dir="5400000" algn="ctr" rotWithShape="0">
              <a:schemeClr val="tx1"/>
            </a:outerShdw>
          </a:effectLst>
        </p:spPr>
        <p:txBody>
          <a:bodyPr wrap="square" lIns="0" tIns="0" rIns="0" bIns="0" rtlCol="0"/>
          <a:lstStyle/>
          <a:p>
            <a:endParaRPr sz="2000"/>
          </a:p>
        </p:txBody>
      </p:sp>
      <p:pic>
        <p:nvPicPr>
          <p:cNvPr id="15"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888162" y="794102"/>
            <a:ext cx="8405091" cy="170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userDrawn="1"/>
        </p:nvSpPr>
        <p:spPr>
          <a:xfrm>
            <a:off x="230718" y="6315564"/>
            <a:ext cx="4895273" cy="465384"/>
          </a:xfrm>
          <a:prstGeom prst="rect">
            <a:avLst/>
          </a:prstGeom>
          <a:noFill/>
        </p:spPr>
        <p:txBody>
          <a:bodyPr wrap="square" rtlCol="0">
            <a:spAutoFit/>
          </a:bodyPr>
          <a:lstStyle/>
          <a:p>
            <a:r>
              <a:rPr lang="en-US" sz="2424"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Coordinator Program</a:t>
            </a:r>
          </a:p>
        </p:txBody>
      </p:sp>
      <p:sp>
        <p:nvSpPr>
          <p:cNvPr id="17" name="TextBox 16"/>
          <p:cNvSpPr txBox="1"/>
          <p:nvPr userDrawn="1"/>
        </p:nvSpPr>
        <p:spPr>
          <a:xfrm>
            <a:off x="6188365" y="6311487"/>
            <a:ext cx="5911272" cy="428131"/>
          </a:xfrm>
          <a:prstGeom prst="rect">
            <a:avLst/>
          </a:prstGeom>
          <a:noFill/>
        </p:spPr>
        <p:txBody>
          <a:bodyPr wrap="square" rtlCol="0">
            <a:spAutoFit/>
          </a:bodyPr>
          <a:lstStyle/>
          <a:p>
            <a:r>
              <a:rPr lang="en-US" sz="2182"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Futures, Maintaining Excellence” </a:t>
            </a:r>
          </a:p>
        </p:txBody>
      </p:sp>
    </p:spTree>
    <p:extLst>
      <p:ext uri="{BB962C8B-B14F-4D97-AF65-F5344CB8AC3E}">
        <p14:creationId xmlns:p14="http://schemas.microsoft.com/office/powerpoint/2010/main" val="59455010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hf hdr="0"/>
  <p:txStyles>
    <p:titleStyle>
      <a:lvl1pPr algn="ctr" defTabSz="617485" rtl="0" eaLnBrk="0" fontAlgn="base" hangingPunct="0">
        <a:spcBef>
          <a:spcPct val="0"/>
        </a:spcBef>
        <a:spcAft>
          <a:spcPct val="0"/>
        </a:spcAft>
        <a:defRPr sz="4363" kern="1200">
          <a:solidFill>
            <a:schemeClr val="tx1"/>
          </a:solidFill>
          <a:latin typeface="Trebuchet MS" panose="020B0603020202020204" pitchFamily="34" charset="0"/>
          <a:ea typeface="ＭＳ Ｐゴシック" charset="-128"/>
          <a:cs typeface="Trebuchet MS" panose="020B0603020202020204" pitchFamily="34" charset="0"/>
        </a:defRPr>
      </a:lvl1pPr>
      <a:lvl2pPr algn="ctr" defTabSz="617485" rtl="0" eaLnBrk="0" fontAlgn="base" hangingPunct="0">
        <a:spcBef>
          <a:spcPct val="0"/>
        </a:spcBef>
        <a:spcAft>
          <a:spcPct val="0"/>
        </a:spcAft>
        <a:defRPr sz="5939">
          <a:solidFill>
            <a:schemeClr val="tx1"/>
          </a:solidFill>
          <a:latin typeface="Crimson Roman" charset="0"/>
          <a:ea typeface="ＭＳ Ｐゴシック" charset="-128"/>
          <a:cs typeface="Crimson Roman" charset="0"/>
        </a:defRPr>
      </a:lvl2pPr>
      <a:lvl3pPr algn="ctr" defTabSz="617485" rtl="0" eaLnBrk="0" fontAlgn="base" hangingPunct="0">
        <a:spcBef>
          <a:spcPct val="0"/>
        </a:spcBef>
        <a:spcAft>
          <a:spcPct val="0"/>
        </a:spcAft>
        <a:defRPr sz="5939">
          <a:solidFill>
            <a:schemeClr val="tx1"/>
          </a:solidFill>
          <a:latin typeface="Crimson Roman" charset="0"/>
          <a:ea typeface="ＭＳ Ｐゴシック" charset="-128"/>
          <a:cs typeface="Crimson Roman" charset="0"/>
        </a:defRPr>
      </a:lvl3pPr>
      <a:lvl4pPr algn="ctr" defTabSz="617485" rtl="0" eaLnBrk="0" fontAlgn="base" hangingPunct="0">
        <a:spcBef>
          <a:spcPct val="0"/>
        </a:spcBef>
        <a:spcAft>
          <a:spcPct val="0"/>
        </a:spcAft>
        <a:defRPr sz="5939">
          <a:solidFill>
            <a:schemeClr val="tx1"/>
          </a:solidFill>
          <a:latin typeface="Crimson Roman" charset="0"/>
          <a:ea typeface="ＭＳ Ｐゴシック" charset="-128"/>
          <a:cs typeface="Crimson Roman" charset="0"/>
        </a:defRPr>
      </a:lvl4pPr>
      <a:lvl5pPr algn="ctr" defTabSz="617485" rtl="0" eaLnBrk="0" fontAlgn="base" hangingPunct="0">
        <a:spcBef>
          <a:spcPct val="0"/>
        </a:spcBef>
        <a:spcAft>
          <a:spcPct val="0"/>
        </a:spcAft>
        <a:defRPr sz="5939">
          <a:solidFill>
            <a:schemeClr val="tx1"/>
          </a:solidFill>
          <a:latin typeface="Crimson Roman" charset="0"/>
          <a:ea typeface="ＭＳ Ｐゴシック" charset="-128"/>
          <a:cs typeface="Crimson Roman" charset="0"/>
        </a:defRPr>
      </a:lvl5pPr>
      <a:lvl6pPr marL="617485" algn="ctr" defTabSz="617485" rtl="0" fontAlgn="base">
        <a:spcBef>
          <a:spcPct val="0"/>
        </a:spcBef>
        <a:spcAft>
          <a:spcPct val="0"/>
        </a:spcAft>
        <a:defRPr sz="5939">
          <a:solidFill>
            <a:schemeClr val="tx1"/>
          </a:solidFill>
          <a:latin typeface="Calibri" charset="0"/>
          <a:ea typeface="ＭＳ Ｐゴシック" charset="-128"/>
          <a:cs typeface="ＭＳ Ｐゴシック" charset="-128"/>
        </a:defRPr>
      </a:lvl6pPr>
      <a:lvl7pPr marL="1234971" algn="ctr" defTabSz="617485" rtl="0" fontAlgn="base">
        <a:spcBef>
          <a:spcPct val="0"/>
        </a:spcBef>
        <a:spcAft>
          <a:spcPct val="0"/>
        </a:spcAft>
        <a:defRPr sz="5939">
          <a:solidFill>
            <a:schemeClr val="tx1"/>
          </a:solidFill>
          <a:latin typeface="Calibri" charset="0"/>
          <a:ea typeface="ＭＳ Ｐゴシック" charset="-128"/>
          <a:cs typeface="ＭＳ Ｐゴシック" charset="-128"/>
        </a:defRPr>
      </a:lvl7pPr>
      <a:lvl8pPr marL="1852457" algn="ctr" defTabSz="617485" rtl="0" fontAlgn="base">
        <a:spcBef>
          <a:spcPct val="0"/>
        </a:spcBef>
        <a:spcAft>
          <a:spcPct val="0"/>
        </a:spcAft>
        <a:defRPr sz="5939">
          <a:solidFill>
            <a:schemeClr val="tx1"/>
          </a:solidFill>
          <a:latin typeface="Calibri" charset="0"/>
          <a:ea typeface="ＭＳ Ｐゴシック" charset="-128"/>
          <a:cs typeface="ＭＳ Ｐゴシック" charset="-128"/>
        </a:defRPr>
      </a:lvl8pPr>
      <a:lvl9pPr marL="2469942" algn="ctr" defTabSz="617485" rtl="0" fontAlgn="base">
        <a:spcBef>
          <a:spcPct val="0"/>
        </a:spcBef>
        <a:spcAft>
          <a:spcPct val="0"/>
        </a:spcAft>
        <a:defRPr sz="5939">
          <a:solidFill>
            <a:schemeClr val="tx1"/>
          </a:solidFill>
          <a:latin typeface="Calibri" charset="0"/>
          <a:ea typeface="ＭＳ Ｐゴシック" charset="-128"/>
          <a:cs typeface="ＭＳ Ｐゴシック" charset="-128"/>
        </a:defRPr>
      </a:lvl9pPr>
    </p:titleStyle>
    <p:bodyStyle>
      <a:lvl1pPr marL="463114" indent="-463114" algn="l" defTabSz="617485" rtl="0" eaLnBrk="0" fontAlgn="base" hangingPunct="0">
        <a:spcBef>
          <a:spcPct val="20000"/>
        </a:spcBef>
        <a:spcAft>
          <a:spcPct val="0"/>
        </a:spcAft>
        <a:buFont typeface="Arial" pitchFamily="34" charset="0"/>
        <a:buChar char="•"/>
        <a:defRPr sz="2424" kern="1200">
          <a:solidFill>
            <a:schemeClr val="tx1"/>
          </a:solidFill>
          <a:latin typeface="Trebuchet MS" panose="020B0603020202020204" pitchFamily="34" charset="0"/>
          <a:ea typeface="ＭＳ Ｐゴシック" charset="-128"/>
          <a:cs typeface="Trebuchet MS" panose="020B0603020202020204" pitchFamily="34" charset="0"/>
        </a:defRPr>
      </a:lvl1pPr>
      <a:lvl2pPr marL="1003414" indent="-385929" algn="l" defTabSz="617485" rtl="0" eaLnBrk="0" fontAlgn="base" hangingPunct="0">
        <a:spcBef>
          <a:spcPct val="20000"/>
        </a:spcBef>
        <a:spcAft>
          <a:spcPct val="0"/>
        </a:spcAft>
        <a:buFont typeface="Arial" pitchFamily="34" charset="0"/>
        <a:buChar char="–"/>
        <a:defRPr sz="1819" kern="1200">
          <a:solidFill>
            <a:schemeClr val="tx1"/>
          </a:solidFill>
          <a:latin typeface="Trebuchet MS" panose="020B0603020202020204" pitchFamily="34" charset="0"/>
          <a:ea typeface="ＭＳ Ｐゴシック" charset="-128"/>
          <a:cs typeface="+mn-cs"/>
        </a:defRPr>
      </a:lvl2pPr>
      <a:lvl3pPr marL="1543715" indent="-308743" algn="l" defTabSz="617485" rtl="0" eaLnBrk="0" fontAlgn="base" hangingPunct="0">
        <a:spcBef>
          <a:spcPct val="20000"/>
        </a:spcBef>
        <a:spcAft>
          <a:spcPct val="0"/>
        </a:spcAft>
        <a:buFont typeface="Arial" pitchFamily="34" charset="0"/>
        <a:buChar char="•"/>
        <a:defRPr sz="1454" kern="1200">
          <a:solidFill>
            <a:schemeClr val="tx1"/>
          </a:solidFill>
          <a:latin typeface="Trebuchet MS" panose="020B0603020202020204" pitchFamily="34" charset="0"/>
          <a:ea typeface="ＭＳ Ｐゴシック" charset="-128"/>
          <a:cs typeface="+mn-cs"/>
        </a:defRPr>
      </a:lvl3pPr>
      <a:lvl4pPr marL="1852457" indent="0" algn="l" defTabSz="617485" rtl="0" eaLnBrk="0" fontAlgn="base" hangingPunct="0">
        <a:spcBef>
          <a:spcPct val="20000"/>
        </a:spcBef>
        <a:spcAft>
          <a:spcPct val="0"/>
        </a:spcAft>
        <a:buFont typeface="Arial" pitchFamily="34" charset="0"/>
        <a:buNone/>
        <a:defRPr sz="1454" kern="1200">
          <a:solidFill>
            <a:schemeClr val="tx1"/>
          </a:solidFill>
          <a:latin typeface="Trebuchet MS" panose="020B0603020202020204" pitchFamily="34" charset="0"/>
          <a:ea typeface="ＭＳ Ｐゴシック" charset="-128"/>
          <a:cs typeface="+mn-cs"/>
        </a:defRPr>
      </a:lvl4pPr>
      <a:lvl5pPr marL="2778685" indent="-308743" algn="l" defTabSz="617485" rtl="0" eaLnBrk="0" fontAlgn="base" hangingPunct="0">
        <a:spcBef>
          <a:spcPct val="20000"/>
        </a:spcBef>
        <a:spcAft>
          <a:spcPct val="0"/>
        </a:spcAft>
        <a:buFont typeface="Arial" pitchFamily="34" charset="0"/>
        <a:buChar char="»"/>
        <a:defRPr sz="1454" kern="1200">
          <a:solidFill>
            <a:schemeClr val="tx1"/>
          </a:solidFill>
          <a:latin typeface="Trebuchet MS" panose="020B0603020202020204" pitchFamily="34" charset="0"/>
          <a:ea typeface="ＭＳ Ｐゴシック" charset="-128"/>
          <a:cs typeface="+mn-cs"/>
        </a:defRPr>
      </a:lvl5pPr>
      <a:lvl6pPr marL="3396170" indent="-308743" algn="l" defTabSz="617485" rtl="0" eaLnBrk="1" latinLnBrk="0" hangingPunct="1">
        <a:spcBef>
          <a:spcPct val="20000"/>
        </a:spcBef>
        <a:buFont typeface="Arial"/>
        <a:buChar char="•"/>
        <a:defRPr sz="2667" kern="1200">
          <a:solidFill>
            <a:schemeClr val="tx1"/>
          </a:solidFill>
          <a:latin typeface="+mn-lt"/>
          <a:ea typeface="+mn-ea"/>
          <a:cs typeface="+mn-cs"/>
        </a:defRPr>
      </a:lvl6pPr>
      <a:lvl7pPr marL="4013656" indent="-308743" algn="l" defTabSz="617485" rtl="0" eaLnBrk="1" latinLnBrk="0" hangingPunct="1">
        <a:spcBef>
          <a:spcPct val="20000"/>
        </a:spcBef>
        <a:buFont typeface="Arial"/>
        <a:buChar char="•"/>
        <a:defRPr sz="2667" kern="1200">
          <a:solidFill>
            <a:schemeClr val="tx1"/>
          </a:solidFill>
          <a:latin typeface="+mn-lt"/>
          <a:ea typeface="+mn-ea"/>
          <a:cs typeface="+mn-cs"/>
        </a:defRPr>
      </a:lvl7pPr>
      <a:lvl8pPr marL="4631141" indent="-308743" algn="l" defTabSz="617485" rtl="0" eaLnBrk="1" latinLnBrk="0" hangingPunct="1">
        <a:spcBef>
          <a:spcPct val="20000"/>
        </a:spcBef>
        <a:buFont typeface="Arial"/>
        <a:buChar char="•"/>
        <a:defRPr sz="2667" kern="1200">
          <a:solidFill>
            <a:schemeClr val="tx1"/>
          </a:solidFill>
          <a:latin typeface="+mn-lt"/>
          <a:ea typeface="+mn-ea"/>
          <a:cs typeface="+mn-cs"/>
        </a:defRPr>
      </a:lvl8pPr>
      <a:lvl9pPr marL="5248626" indent="-308743" algn="l" defTabSz="6174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17485" rtl="0" eaLnBrk="1" latinLnBrk="0" hangingPunct="1">
        <a:defRPr sz="2424" kern="1200">
          <a:solidFill>
            <a:schemeClr val="tx1"/>
          </a:solidFill>
          <a:latin typeface="+mn-lt"/>
          <a:ea typeface="+mn-ea"/>
          <a:cs typeface="+mn-cs"/>
        </a:defRPr>
      </a:lvl1pPr>
      <a:lvl2pPr marL="617485" algn="l" defTabSz="617485" rtl="0" eaLnBrk="1" latinLnBrk="0" hangingPunct="1">
        <a:defRPr sz="2424" kern="1200">
          <a:solidFill>
            <a:schemeClr val="tx1"/>
          </a:solidFill>
          <a:latin typeface="+mn-lt"/>
          <a:ea typeface="+mn-ea"/>
          <a:cs typeface="+mn-cs"/>
        </a:defRPr>
      </a:lvl2pPr>
      <a:lvl3pPr marL="1234971" algn="l" defTabSz="617485" rtl="0" eaLnBrk="1" latinLnBrk="0" hangingPunct="1">
        <a:defRPr sz="2424" kern="1200">
          <a:solidFill>
            <a:schemeClr val="tx1"/>
          </a:solidFill>
          <a:latin typeface="+mn-lt"/>
          <a:ea typeface="+mn-ea"/>
          <a:cs typeface="+mn-cs"/>
        </a:defRPr>
      </a:lvl3pPr>
      <a:lvl4pPr marL="1852457" algn="l" defTabSz="617485" rtl="0" eaLnBrk="1" latinLnBrk="0" hangingPunct="1">
        <a:defRPr sz="2424" kern="1200">
          <a:solidFill>
            <a:schemeClr val="tx1"/>
          </a:solidFill>
          <a:latin typeface="+mn-lt"/>
          <a:ea typeface="+mn-ea"/>
          <a:cs typeface="+mn-cs"/>
        </a:defRPr>
      </a:lvl4pPr>
      <a:lvl5pPr marL="2469942" algn="l" defTabSz="617485" rtl="0" eaLnBrk="1" latinLnBrk="0" hangingPunct="1">
        <a:defRPr sz="2424" kern="1200">
          <a:solidFill>
            <a:schemeClr val="tx1"/>
          </a:solidFill>
          <a:latin typeface="+mn-lt"/>
          <a:ea typeface="+mn-ea"/>
          <a:cs typeface="+mn-cs"/>
        </a:defRPr>
      </a:lvl5pPr>
      <a:lvl6pPr marL="3087428" algn="l" defTabSz="617485" rtl="0" eaLnBrk="1" latinLnBrk="0" hangingPunct="1">
        <a:defRPr sz="2424" kern="1200">
          <a:solidFill>
            <a:schemeClr val="tx1"/>
          </a:solidFill>
          <a:latin typeface="+mn-lt"/>
          <a:ea typeface="+mn-ea"/>
          <a:cs typeface="+mn-cs"/>
        </a:defRPr>
      </a:lvl6pPr>
      <a:lvl7pPr marL="3704913" algn="l" defTabSz="617485" rtl="0" eaLnBrk="1" latinLnBrk="0" hangingPunct="1">
        <a:defRPr sz="2424" kern="1200">
          <a:solidFill>
            <a:schemeClr val="tx1"/>
          </a:solidFill>
          <a:latin typeface="+mn-lt"/>
          <a:ea typeface="+mn-ea"/>
          <a:cs typeface="+mn-cs"/>
        </a:defRPr>
      </a:lvl7pPr>
      <a:lvl8pPr marL="4322399" algn="l" defTabSz="617485" rtl="0" eaLnBrk="1" latinLnBrk="0" hangingPunct="1">
        <a:defRPr sz="2424" kern="1200">
          <a:solidFill>
            <a:schemeClr val="tx1"/>
          </a:solidFill>
          <a:latin typeface="+mn-lt"/>
          <a:ea typeface="+mn-ea"/>
          <a:cs typeface="+mn-cs"/>
        </a:defRPr>
      </a:lvl8pPr>
      <a:lvl9pPr marL="4939884" algn="l" defTabSz="617485" rtl="0" eaLnBrk="1" latinLnBrk="0" hangingPunct="1">
        <a:defRPr sz="242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hyperlink" Target="mailto:faccomm@Central.UH.EDU"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uh.edu/facilities-services/services/outage/index" TargetMode="External"/><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uh.edu/oem"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mailto:gkwalker@uh.edu" TargetMode="External"/><Relationship Id="rId2" Type="http://schemas.openxmlformats.org/officeDocument/2006/relationships/image" Target="../media/image30.jpeg"/><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hyperlink" Target="mailto:elbroadb@central.uh.edu"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mailto:blmaders@cougarnet.uh.edu" TargetMode="External"/><Relationship Id="rId2" Type="http://schemas.openxmlformats.org/officeDocument/2006/relationships/image" Target="../media/image32.jpeg"/><Relationship Id="rId1" Type="http://schemas.openxmlformats.org/officeDocument/2006/relationships/slideLayout" Target="../slideLayouts/slideLayout18.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2.wdp"/><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42.png"/><Relationship Id="rId21" Type="http://schemas.openxmlformats.org/officeDocument/2006/relationships/image" Target="../media/image57.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41.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49.png"/><Relationship Id="rId24" Type="http://schemas.openxmlformats.org/officeDocument/2006/relationships/image" Target="../media/image60.png"/><Relationship Id="rId5" Type="http://schemas.openxmlformats.org/officeDocument/2006/relationships/image" Target="../media/image44.png"/><Relationship Id="rId15" Type="http://schemas.microsoft.com/office/2007/relationships/hdphoto" Target="../media/hdphoto3.wdp"/><Relationship Id="rId23" Type="http://schemas.openxmlformats.org/officeDocument/2006/relationships/image" Target="../media/image59.png"/><Relationship Id="rId10" Type="http://schemas.openxmlformats.org/officeDocument/2006/relationships/image" Target="../media/image48.png"/><Relationship Id="rId19" Type="http://schemas.openxmlformats.org/officeDocument/2006/relationships/image" Target="../media/image55.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58.png"/><Relationship Id="rId27"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6" Type="http://schemas.openxmlformats.org/officeDocument/2006/relationships/image" Target="../media/image87.png"/><Relationship Id="rId1" Type="http://schemas.openxmlformats.org/officeDocument/2006/relationships/slideLayout" Target="../slideLayouts/slideLayout18.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microsoft.com/office/2007/relationships/hdphoto" Target="../media/hdphoto4.wdp"/><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34.xml.rels><?xml version="1.0" encoding="UTF-8" standalone="yes"?>
<Relationships xmlns="http://schemas.openxmlformats.org/package/2006/relationships"><Relationship Id="rId8" Type="http://schemas.openxmlformats.org/officeDocument/2006/relationships/image" Target="../media/image91.png"/><Relationship Id="rId13" Type="http://schemas.microsoft.com/office/2007/relationships/hdphoto" Target="../media/hdphoto10.wdp"/><Relationship Id="rId18" Type="http://schemas.openxmlformats.org/officeDocument/2006/relationships/image" Target="../media/image87.png"/><Relationship Id="rId26" Type="http://schemas.microsoft.com/office/2007/relationships/hdphoto" Target="../media/hdphoto15.wdp"/><Relationship Id="rId3" Type="http://schemas.microsoft.com/office/2007/relationships/hdphoto" Target="../media/hdphoto5.wdp"/><Relationship Id="rId21" Type="http://schemas.openxmlformats.org/officeDocument/2006/relationships/image" Target="../media/image96.png"/><Relationship Id="rId7" Type="http://schemas.microsoft.com/office/2007/relationships/hdphoto" Target="../media/hdphoto7.wdp"/><Relationship Id="rId12" Type="http://schemas.openxmlformats.org/officeDocument/2006/relationships/image" Target="../media/image93.png"/><Relationship Id="rId17" Type="http://schemas.openxmlformats.org/officeDocument/2006/relationships/image" Target="../media/image83.png"/><Relationship Id="rId25" Type="http://schemas.openxmlformats.org/officeDocument/2006/relationships/image" Target="../media/image98.png"/><Relationship Id="rId2" Type="http://schemas.openxmlformats.org/officeDocument/2006/relationships/image" Target="../media/image88.png"/><Relationship Id="rId16" Type="http://schemas.microsoft.com/office/2007/relationships/hdphoto" Target="../media/hdphoto11.wdp"/><Relationship Id="rId20" Type="http://schemas.microsoft.com/office/2007/relationships/hdphoto" Target="../media/hdphoto12.wdp"/><Relationship Id="rId1" Type="http://schemas.openxmlformats.org/officeDocument/2006/relationships/slideLayout" Target="../slideLayouts/slideLayout18.xml"/><Relationship Id="rId6" Type="http://schemas.openxmlformats.org/officeDocument/2006/relationships/image" Target="../media/image90.png"/><Relationship Id="rId11" Type="http://schemas.microsoft.com/office/2007/relationships/hdphoto" Target="../media/hdphoto9.wdp"/><Relationship Id="rId24" Type="http://schemas.microsoft.com/office/2007/relationships/hdphoto" Target="../media/hdphoto14.wdp"/><Relationship Id="rId5" Type="http://schemas.microsoft.com/office/2007/relationships/hdphoto" Target="../media/hdphoto6.wdp"/><Relationship Id="rId15" Type="http://schemas.openxmlformats.org/officeDocument/2006/relationships/image" Target="../media/image94.png"/><Relationship Id="rId23" Type="http://schemas.openxmlformats.org/officeDocument/2006/relationships/image" Target="../media/image97.png"/><Relationship Id="rId10" Type="http://schemas.openxmlformats.org/officeDocument/2006/relationships/image" Target="../media/image92.png"/><Relationship Id="rId19" Type="http://schemas.openxmlformats.org/officeDocument/2006/relationships/image" Target="../media/image95.png"/><Relationship Id="rId4" Type="http://schemas.openxmlformats.org/officeDocument/2006/relationships/image" Target="../media/image89.png"/><Relationship Id="rId9" Type="http://schemas.microsoft.com/office/2007/relationships/hdphoto" Target="../media/hdphoto8.wdp"/><Relationship Id="rId14" Type="http://schemas.openxmlformats.org/officeDocument/2006/relationships/image" Target="../media/image81.png"/><Relationship Id="rId22" Type="http://schemas.microsoft.com/office/2007/relationships/hdphoto" Target="../media/hdphoto13.wdp"/></Relationships>
</file>

<file path=ppt/slides/_rels/slide3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image" Target="../media/image100.jpeg"/><Relationship Id="rId1" Type="http://schemas.openxmlformats.org/officeDocument/2006/relationships/slideLayout" Target="../slideLayouts/slideLayout1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69455" y="1305962"/>
            <a:ext cx="11591636" cy="2622176"/>
          </a:xfrm>
        </p:spPr>
        <p:txBody>
          <a:bodyPr/>
          <a:lstStyle/>
          <a:p>
            <a:pPr marL="0" indent="0" algn="ctr">
              <a:buNone/>
            </a:pPr>
            <a:r>
              <a:rPr lang="en-US" sz="7059" dirty="0">
                <a:solidFill>
                  <a:prstClr val="black"/>
                </a:solidFill>
                <a:cs typeface="+mj-cs"/>
              </a:rPr>
              <a:t>Welcome, </a:t>
            </a:r>
          </a:p>
          <a:p>
            <a:pPr marL="0" indent="0" algn="ctr">
              <a:buNone/>
            </a:pPr>
            <a:r>
              <a:rPr lang="en-US" sz="7059" dirty="0">
                <a:solidFill>
                  <a:prstClr val="black"/>
                </a:solidFill>
                <a:cs typeface="+mj-cs"/>
              </a:rPr>
              <a:t>Building Coordinators</a:t>
            </a:r>
            <a:r>
              <a:rPr lang="en-US" sz="7059" dirty="0">
                <a:solidFill>
                  <a:prstClr val="black"/>
                </a:solidFill>
                <a:latin typeface="Arial"/>
                <a:cs typeface="+mj-cs"/>
              </a:rPr>
              <a:t>!</a:t>
            </a:r>
            <a:endParaRPr lang="en-US" sz="7059" dirty="0">
              <a:solidFill>
                <a:prstClr val="black"/>
              </a:solidFill>
              <a:cs typeface="+mj-cs"/>
            </a:endParaRPr>
          </a:p>
          <a:p>
            <a:pPr marL="0" indent="0">
              <a:buNone/>
            </a:pPr>
            <a:endParaRPr lang="en-US" sz="3883" dirty="0"/>
          </a:p>
        </p:txBody>
      </p:sp>
      <p:sp>
        <p:nvSpPr>
          <p:cNvPr id="5" name="Text Placeholder 4"/>
          <p:cNvSpPr>
            <a:spLocks noGrp="1"/>
          </p:cNvSpPr>
          <p:nvPr>
            <p:ph type="body" sz="quarter" idx="11"/>
          </p:nvPr>
        </p:nvSpPr>
        <p:spPr>
          <a:xfrm>
            <a:off x="230909" y="3765176"/>
            <a:ext cx="11591636" cy="1344706"/>
          </a:xfrm>
        </p:spPr>
        <p:txBody>
          <a:bodyPr/>
          <a:lstStyle/>
          <a:p>
            <a:pPr marL="0" indent="0">
              <a:buNone/>
            </a:pPr>
            <a:r>
              <a:rPr lang="en-US" dirty="0">
                <a:solidFill>
                  <a:prstClr val="black"/>
                </a:solidFill>
              </a:rPr>
              <a:t>                                                      </a:t>
            </a:r>
          </a:p>
          <a:p>
            <a:pPr marL="0" indent="0">
              <a:buNone/>
            </a:pPr>
            <a:r>
              <a:rPr lang="en-US" dirty="0">
                <a:solidFill>
                  <a:prstClr val="black"/>
                </a:solidFill>
              </a:rPr>
              <a:t>                                                        January 31, 2025</a:t>
            </a:r>
            <a:endParaRPr lang="en-US" dirty="0"/>
          </a:p>
        </p:txBody>
      </p:sp>
    </p:spTree>
    <p:extLst>
      <p:ext uri="{BB962C8B-B14F-4D97-AF65-F5344CB8AC3E}">
        <p14:creationId xmlns:p14="http://schemas.microsoft.com/office/powerpoint/2010/main" val="4147267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FDDA94-0FA9-05D6-7EA8-DA0616796463}"/>
              </a:ext>
            </a:extLst>
          </p:cNvPr>
          <p:cNvSpPr>
            <a:spLocks noGrp="1"/>
          </p:cNvSpPr>
          <p:nvPr>
            <p:ph type="body" sz="quarter" idx="10"/>
          </p:nvPr>
        </p:nvSpPr>
        <p:spPr/>
        <p:txBody>
          <a:bodyPr>
            <a:noAutofit/>
          </a:bodyPr>
          <a:lstStyle/>
          <a:p>
            <a:pPr marL="0" indent="0">
              <a:buNone/>
            </a:pPr>
            <a:r>
              <a:rPr lang="en-US" sz="5400" dirty="0"/>
              <a:t>Building Coordinator role in Outage Notification Process </a:t>
            </a:r>
          </a:p>
        </p:txBody>
      </p:sp>
      <p:sp>
        <p:nvSpPr>
          <p:cNvPr id="3" name="Text Placeholder 2">
            <a:extLst>
              <a:ext uri="{FF2B5EF4-FFF2-40B4-BE49-F238E27FC236}">
                <a16:creationId xmlns:a16="http://schemas.microsoft.com/office/drawing/2014/main" id="{5C4E7604-63CC-073A-DDF3-997D224B8751}"/>
              </a:ext>
            </a:extLst>
          </p:cNvPr>
          <p:cNvSpPr>
            <a:spLocks noGrp="1"/>
          </p:cNvSpPr>
          <p:nvPr>
            <p:ph type="body" sz="quarter" idx="11"/>
          </p:nvPr>
        </p:nvSpPr>
        <p:spPr>
          <a:xfrm>
            <a:off x="72519" y="2286001"/>
            <a:ext cx="11591636" cy="3966882"/>
          </a:xfrm>
        </p:spPr>
        <p:txBody>
          <a:bodyPr>
            <a:normAutofit/>
          </a:bodyPr>
          <a:lstStyle/>
          <a:p>
            <a:pPr marL="0" indent="0">
              <a:buNone/>
            </a:pPr>
            <a:r>
              <a:rPr lang="en-US" dirty="0"/>
              <a:t>• </a:t>
            </a:r>
            <a:r>
              <a:rPr lang="en-US" b="1" dirty="0"/>
              <a:t>Receive Notification </a:t>
            </a:r>
          </a:p>
          <a:p>
            <a:pPr marL="0" indent="0">
              <a:buNone/>
            </a:pPr>
            <a:r>
              <a:rPr lang="en-US" dirty="0"/>
              <a:t>• </a:t>
            </a:r>
            <a:r>
              <a:rPr lang="en-US" b="1" dirty="0"/>
              <a:t>Verify</a:t>
            </a:r>
            <a:endParaRPr lang="en-US" dirty="0"/>
          </a:p>
          <a:p>
            <a:pPr>
              <a:buFontTx/>
              <a:buChar char="-"/>
            </a:pPr>
            <a:r>
              <a:rPr lang="en-US" dirty="0"/>
              <a:t>Have a point of contact for each department that occupies space in the building</a:t>
            </a:r>
          </a:p>
          <a:p>
            <a:pPr marL="0" indent="0">
              <a:buNone/>
            </a:pPr>
            <a:r>
              <a:rPr lang="en-US" dirty="0"/>
              <a:t>- Be aware of events/activities that are taking place in the building</a:t>
            </a:r>
          </a:p>
          <a:p>
            <a:pPr marL="0" indent="0">
              <a:buNone/>
            </a:pPr>
            <a:r>
              <a:rPr lang="en-US" dirty="0"/>
              <a:t>- Contact faccomm@central.uh.edu needed for questions or if additional support is </a:t>
            </a:r>
          </a:p>
          <a:p>
            <a:pPr marL="0" indent="0">
              <a:buNone/>
            </a:pPr>
            <a:r>
              <a:rPr lang="en-US" dirty="0"/>
              <a:t>• </a:t>
            </a:r>
            <a:r>
              <a:rPr lang="en-US" b="1" dirty="0"/>
              <a:t>Distribute Notification to Building Occupants</a:t>
            </a:r>
          </a:p>
        </p:txBody>
      </p:sp>
    </p:spTree>
    <p:extLst>
      <p:ext uri="{BB962C8B-B14F-4D97-AF65-F5344CB8AC3E}">
        <p14:creationId xmlns:p14="http://schemas.microsoft.com/office/powerpoint/2010/main" val="36980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80411-DEEE-11AD-B830-44A57E1CB778}"/>
              </a:ext>
            </a:extLst>
          </p:cNvPr>
          <p:cNvSpPr>
            <a:spLocks noGrp="1"/>
          </p:cNvSpPr>
          <p:nvPr>
            <p:ph type="body" sz="quarter" idx="10"/>
          </p:nvPr>
        </p:nvSpPr>
        <p:spPr>
          <a:xfrm>
            <a:off x="300182" y="722812"/>
            <a:ext cx="11591636" cy="1277471"/>
          </a:xfrm>
        </p:spPr>
        <p:txBody>
          <a:bodyPr>
            <a:normAutofit/>
          </a:bodyPr>
          <a:lstStyle/>
          <a:p>
            <a:pPr marL="0" indent="0" algn="ctr">
              <a:buNone/>
            </a:pPr>
            <a:r>
              <a:rPr lang="en-US" sz="5400" dirty="0"/>
              <a:t>OUTAGE NOTIFICATION PROCESS </a:t>
            </a:r>
          </a:p>
        </p:txBody>
      </p:sp>
      <p:sp>
        <p:nvSpPr>
          <p:cNvPr id="3" name="Text Placeholder 2">
            <a:extLst>
              <a:ext uri="{FF2B5EF4-FFF2-40B4-BE49-F238E27FC236}">
                <a16:creationId xmlns:a16="http://schemas.microsoft.com/office/drawing/2014/main" id="{BF50376E-675A-A45D-E1AC-350E3301EC6A}"/>
              </a:ext>
            </a:extLst>
          </p:cNvPr>
          <p:cNvSpPr>
            <a:spLocks noGrp="1"/>
          </p:cNvSpPr>
          <p:nvPr>
            <p:ph type="body" sz="quarter" idx="11"/>
          </p:nvPr>
        </p:nvSpPr>
        <p:spPr>
          <a:xfrm>
            <a:off x="167535" y="1794980"/>
            <a:ext cx="11591636" cy="4340208"/>
          </a:xfrm>
        </p:spPr>
        <p:txBody>
          <a:bodyPr>
            <a:normAutofit fontScale="70000" lnSpcReduction="20000"/>
          </a:bodyPr>
          <a:lstStyle/>
          <a:p>
            <a:r>
              <a:rPr lang="en-US" sz="3300" dirty="0"/>
              <a:t>Facilities communications receives outage requests from UH FCM Employee and seeks approval from the BC (Building Coordinator) to ensure awareness of the notification and its impact on building users.</a:t>
            </a:r>
          </a:p>
          <a:p>
            <a:r>
              <a:rPr lang="en-US" sz="3300" dirty="0"/>
              <a:t>If there are concerns regarding the outage, please email </a:t>
            </a:r>
            <a:r>
              <a:rPr lang="en-US" sz="3300" dirty="0">
                <a:hlinkClick r:id="rId2"/>
              </a:rPr>
              <a:t>faccomm@Central.UH.EDU</a:t>
            </a:r>
            <a:r>
              <a:rPr lang="en-US" sz="3300" dirty="0"/>
              <a:t> , and we will communicate your concern to the UH FCM employee .</a:t>
            </a:r>
          </a:p>
          <a:p>
            <a:r>
              <a:rPr lang="en-US" sz="3100" dirty="0"/>
              <a:t>Facilities communications will receive requests for planned outages and will seek timely approvals to proceed as scheduled. </a:t>
            </a:r>
          </a:p>
          <a:p>
            <a:r>
              <a:rPr lang="en-US" sz="3100" dirty="0"/>
              <a:t>In the event that approvals are delayed, the outage may need to proceed as an immediate outage. </a:t>
            </a:r>
          </a:p>
          <a:p>
            <a:r>
              <a:rPr lang="en-US" sz="3100" dirty="0"/>
              <a:t>We kindly ask all Building Coordinators to respond promptly to our emails to ensure that the planned outage occurs as requested and without disruption</a:t>
            </a:r>
            <a:r>
              <a:rPr lang="en-US" dirty="0"/>
              <a:t>. </a:t>
            </a:r>
          </a:p>
          <a:p>
            <a:pPr marL="0" indent="0">
              <a:buNone/>
            </a:pPr>
            <a:endParaRPr lang="en-US" dirty="0"/>
          </a:p>
          <a:p>
            <a:pPr marL="0" indent="0">
              <a:buNone/>
            </a:pPr>
            <a:r>
              <a:rPr lang="en-US" dirty="0"/>
              <a:t>*</a:t>
            </a:r>
            <a:r>
              <a:rPr lang="en-US" b="1" dirty="0"/>
              <a:t>Facilities Communications’ goal is to distribute outage notifications within a ‘planned’ timeframe</a:t>
            </a:r>
            <a:r>
              <a:rPr lang="en-US" dirty="0"/>
              <a:t>*</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285922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6DA56A-E98D-5ECC-C516-41DB4863519B}"/>
              </a:ext>
            </a:extLst>
          </p:cNvPr>
          <p:cNvSpPr>
            <a:spLocks noGrp="1"/>
          </p:cNvSpPr>
          <p:nvPr>
            <p:ph type="body" sz="quarter" idx="10"/>
          </p:nvPr>
        </p:nvSpPr>
        <p:spPr/>
        <p:txBody>
          <a:bodyPr>
            <a:normAutofit/>
          </a:bodyPr>
          <a:lstStyle/>
          <a:p>
            <a:pPr marL="0" indent="0" algn="ctr">
              <a:buNone/>
            </a:pPr>
            <a:r>
              <a:rPr lang="en-US" sz="4000" dirty="0"/>
              <a:t>Friendly Reminder- Building Coordinator Changes</a:t>
            </a:r>
          </a:p>
        </p:txBody>
      </p:sp>
      <p:sp>
        <p:nvSpPr>
          <p:cNvPr id="3" name="Text Placeholder 2">
            <a:extLst>
              <a:ext uri="{FF2B5EF4-FFF2-40B4-BE49-F238E27FC236}">
                <a16:creationId xmlns:a16="http://schemas.microsoft.com/office/drawing/2014/main" id="{205C5491-379A-50F2-02B9-3B17D2947EAB}"/>
              </a:ext>
            </a:extLst>
          </p:cNvPr>
          <p:cNvSpPr>
            <a:spLocks noGrp="1"/>
          </p:cNvSpPr>
          <p:nvPr>
            <p:ph type="body" sz="quarter" idx="11"/>
          </p:nvPr>
        </p:nvSpPr>
        <p:spPr/>
        <p:txBody>
          <a:bodyPr>
            <a:normAutofit/>
          </a:bodyPr>
          <a:lstStyle/>
          <a:p>
            <a:r>
              <a:rPr lang="en-US" sz="3200" dirty="0"/>
              <a:t>It is important to please let FACCOMM know if there is a Building Coordinator change, please contact FACCOMM with any Building Coordinator updates.</a:t>
            </a:r>
          </a:p>
          <a:p>
            <a:r>
              <a:rPr lang="en-US" sz="3200" dirty="0"/>
              <a:t>If there is a new Building Coordinator, please send an email to FACCOMM.</a:t>
            </a:r>
          </a:p>
          <a:p>
            <a:r>
              <a:rPr lang="en-US" sz="3200" dirty="0"/>
              <a:t>If you are out of office, please provide an email with a proxy to FACCOMM to approve outages in your absence. </a:t>
            </a:r>
          </a:p>
        </p:txBody>
      </p:sp>
    </p:spTree>
    <p:extLst>
      <p:ext uri="{BB962C8B-B14F-4D97-AF65-F5344CB8AC3E}">
        <p14:creationId xmlns:p14="http://schemas.microsoft.com/office/powerpoint/2010/main" val="3516042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56F0F3-5F8E-8920-4255-7E1B59C06C76}"/>
              </a:ext>
            </a:extLst>
          </p:cNvPr>
          <p:cNvSpPr>
            <a:spLocks noGrp="1"/>
          </p:cNvSpPr>
          <p:nvPr>
            <p:ph type="body" sz="quarter" idx="10"/>
          </p:nvPr>
        </p:nvSpPr>
        <p:spPr/>
        <p:txBody>
          <a:bodyPr>
            <a:normAutofit/>
          </a:bodyPr>
          <a:lstStyle/>
          <a:p>
            <a:pPr marL="0" indent="0" algn="ctr">
              <a:buNone/>
            </a:pPr>
            <a:r>
              <a:rPr lang="en-US" sz="5400" dirty="0"/>
              <a:t>TYPES OF NOTIFICATIONS</a:t>
            </a:r>
          </a:p>
        </p:txBody>
      </p:sp>
      <p:sp>
        <p:nvSpPr>
          <p:cNvPr id="3" name="Text Placeholder 2">
            <a:extLst>
              <a:ext uri="{FF2B5EF4-FFF2-40B4-BE49-F238E27FC236}">
                <a16:creationId xmlns:a16="http://schemas.microsoft.com/office/drawing/2014/main" id="{8FB586BD-FC70-F0A9-43FC-46E31F418AA6}"/>
              </a:ext>
            </a:extLst>
          </p:cNvPr>
          <p:cNvSpPr>
            <a:spLocks noGrp="1"/>
          </p:cNvSpPr>
          <p:nvPr>
            <p:ph type="body" sz="quarter" idx="11"/>
          </p:nvPr>
        </p:nvSpPr>
        <p:spPr>
          <a:xfrm>
            <a:off x="230909" y="2084294"/>
            <a:ext cx="7989638" cy="3966882"/>
          </a:xfrm>
        </p:spPr>
        <p:txBody>
          <a:bodyPr>
            <a:normAutofit lnSpcReduction="10000"/>
          </a:bodyPr>
          <a:lstStyle/>
          <a:p>
            <a:pPr marL="0" indent="0">
              <a:buNone/>
            </a:pPr>
            <a:r>
              <a:rPr lang="en-US" dirty="0"/>
              <a:t>• Be familiar with the Notification Guidelines </a:t>
            </a:r>
          </a:p>
          <a:p>
            <a:r>
              <a:rPr lang="en-US" dirty="0">
                <a:solidFill>
                  <a:schemeClr val="accent6">
                    <a:lumMod val="75000"/>
                  </a:schemeClr>
                </a:solidFill>
              </a:rPr>
              <a:t> Planned: </a:t>
            </a:r>
            <a:r>
              <a:rPr lang="en-US" dirty="0"/>
              <a:t>Distributed two weeks or more in advance. </a:t>
            </a:r>
          </a:p>
          <a:p>
            <a:r>
              <a:rPr lang="en-US" dirty="0">
                <a:solidFill>
                  <a:srgbClr val="FFCC00"/>
                </a:solidFill>
              </a:rPr>
              <a:t>Immediate: </a:t>
            </a:r>
            <a:r>
              <a:rPr lang="en-US" dirty="0"/>
              <a:t>Distributed less than two weeks in advance. </a:t>
            </a:r>
          </a:p>
          <a:p>
            <a:r>
              <a:rPr lang="en-US" dirty="0">
                <a:solidFill>
                  <a:srgbClr val="FF0000"/>
                </a:solidFill>
              </a:rPr>
              <a:t>Emergency: </a:t>
            </a:r>
            <a:r>
              <a:rPr lang="en-US" dirty="0"/>
              <a:t>Distributed on the same day</a:t>
            </a:r>
          </a:p>
          <a:p>
            <a:pPr marL="0" indent="0">
              <a:buNone/>
            </a:pPr>
            <a:r>
              <a:rPr lang="en-US" dirty="0"/>
              <a:t> • Notify all building users </a:t>
            </a:r>
          </a:p>
          <a:p>
            <a:pPr marL="0" indent="0">
              <a:buNone/>
            </a:pPr>
            <a:r>
              <a:rPr lang="en-US" dirty="0"/>
              <a:t>• Contact FIXIT if any systems are not working properly after an outage</a:t>
            </a:r>
          </a:p>
        </p:txBody>
      </p:sp>
      <p:pic>
        <p:nvPicPr>
          <p:cNvPr id="5" name="Picture 4">
            <a:extLst>
              <a:ext uri="{FF2B5EF4-FFF2-40B4-BE49-F238E27FC236}">
                <a16:creationId xmlns:a16="http://schemas.microsoft.com/office/drawing/2014/main" id="{A7E55852-6D24-F7C2-2C96-F655DD7D6A7E}"/>
              </a:ext>
            </a:extLst>
          </p:cNvPr>
          <p:cNvPicPr>
            <a:picLocks noChangeAspect="1"/>
          </p:cNvPicPr>
          <p:nvPr/>
        </p:nvPicPr>
        <p:blipFill>
          <a:blip r:embed="rId2"/>
          <a:stretch>
            <a:fillRect/>
          </a:stretch>
        </p:blipFill>
        <p:spPr>
          <a:xfrm>
            <a:off x="7667623" y="1882588"/>
            <a:ext cx="2384204" cy="4405592"/>
          </a:xfrm>
          <a:prstGeom prst="rect">
            <a:avLst/>
          </a:prstGeom>
        </p:spPr>
      </p:pic>
    </p:spTree>
    <p:extLst>
      <p:ext uri="{BB962C8B-B14F-4D97-AF65-F5344CB8AC3E}">
        <p14:creationId xmlns:p14="http://schemas.microsoft.com/office/powerpoint/2010/main" val="3375732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0BEBFC-FAFC-5761-2308-038487505B88}"/>
              </a:ext>
            </a:extLst>
          </p:cNvPr>
          <p:cNvSpPr>
            <a:spLocks noGrp="1"/>
          </p:cNvSpPr>
          <p:nvPr>
            <p:ph type="body" sz="quarter" idx="10"/>
          </p:nvPr>
        </p:nvSpPr>
        <p:spPr/>
        <p:txBody>
          <a:bodyPr>
            <a:normAutofit/>
          </a:bodyPr>
          <a:lstStyle/>
          <a:p>
            <a:pPr marL="0" indent="0" algn="ctr">
              <a:buNone/>
            </a:pPr>
            <a:r>
              <a:rPr lang="en-US" sz="4400" dirty="0"/>
              <a:t>Outage Calendar </a:t>
            </a:r>
          </a:p>
        </p:txBody>
      </p:sp>
      <p:pic>
        <p:nvPicPr>
          <p:cNvPr id="5" name="Picture 4">
            <a:extLst>
              <a:ext uri="{FF2B5EF4-FFF2-40B4-BE49-F238E27FC236}">
                <a16:creationId xmlns:a16="http://schemas.microsoft.com/office/drawing/2014/main" id="{DD2FB36F-948D-C35C-6441-68F9E51B58A1}"/>
              </a:ext>
            </a:extLst>
          </p:cNvPr>
          <p:cNvPicPr>
            <a:picLocks noChangeAspect="1"/>
          </p:cNvPicPr>
          <p:nvPr/>
        </p:nvPicPr>
        <p:blipFill>
          <a:blip r:embed="rId2"/>
          <a:stretch>
            <a:fillRect/>
          </a:stretch>
        </p:blipFill>
        <p:spPr>
          <a:xfrm>
            <a:off x="16043" y="1826637"/>
            <a:ext cx="6269254" cy="4036744"/>
          </a:xfrm>
          <a:prstGeom prst="rect">
            <a:avLst/>
          </a:prstGeom>
        </p:spPr>
      </p:pic>
      <p:sp>
        <p:nvSpPr>
          <p:cNvPr id="6" name="TextBox 5">
            <a:extLst>
              <a:ext uri="{FF2B5EF4-FFF2-40B4-BE49-F238E27FC236}">
                <a16:creationId xmlns:a16="http://schemas.microsoft.com/office/drawing/2014/main" id="{35AAF1C7-2BA5-70B3-5290-C9776EE23276}"/>
              </a:ext>
            </a:extLst>
          </p:cNvPr>
          <p:cNvSpPr txBox="1"/>
          <p:nvPr/>
        </p:nvSpPr>
        <p:spPr>
          <a:xfrm>
            <a:off x="6830145" y="1752846"/>
            <a:ext cx="499240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pple-system"/>
              </a:rPr>
              <a:t>If you need to check for any ongoing outages or notifications, please visit the Outage Notification Calendar.</a:t>
            </a:r>
          </a:p>
          <a:p>
            <a:r>
              <a:rPr lang="en-US" sz="2400" dirty="0">
                <a:hlinkClick r:id="rId3" tooltip="https://www.uh.edu/facilities-services/services/outage/index"/>
              </a:rPr>
              <a:t>https://www.uh.edu/facilities-services/services/outage/index</a:t>
            </a:r>
            <a:endParaRPr lang="en-US" sz="2400" dirty="0"/>
          </a:p>
          <a:p>
            <a:endParaRPr lang="en-US" sz="2400" dirty="0">
              <a:latin typeface="-apple-system"/>
            </a:endParaRPr>
          </a:p>
          <a:p>
            <a:pPr marL="342900" indent="-342900">
              <a:buFont typeface="Arial" panose="020B0604020202020204" pitchFamily="34" charset="0"/>
              <a:buChar char="•"/>
            </a:pPr>
            <a:r>
              <a:rPr lang="en-US" sz="2400" dirty="0">
                <a:latin typeface="-apple-system"/>
              </a:rPr>
              <a:t>All outages and notifications are posted there. If you have any questions, feel free to email FACCOMM.</a:t>
            </a:r>
            <a:endParaRPr lang="en-US" sz="2400" dirty="0"/>
          </a:p>
        </p:txBody>
      </p:sp>
    </p:spTree>
    <p:extLst>
      <p:ext uri="{BB962C8B-B14F-4D97-AF65-F5344CB8AC3E}">
        <p14:creationId xmlns:p14="http://schemas.microsoft.com/office/powerpoint/2010/main" val="4030988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D2C394-C3CF-0BEF-A5B0-5CAA0C705BBD}"/>
              </a:ext>
            </a:extLst>
          </p:cNvPr>
          <p:cNvPicPr>
            <a:picLocks noChangeAspect="1"/>
          </p:cNvPicPr>
          <p:nvPr/>
        </p:nvPicPr>
        <p:blipFill>
          <a:blip r:embed="rId2"/>
          <a:stretch>
            <a:fillRect/>
          </a:stretch>
        </p:blipFill>
        <p:spPr>
          <a:xfrm>
            <a:off x="1" y="0"/>
            <a:ext cx="12190878" cy="6858630"/>
          </a:xfrm>
          <a:prstGeom prst="rect">
            <a:avLst/>
          </a:prstGeom>
        </p:spPr>
      </p:pic>
    </p:spTree>
    <p:extLst>
      <p:ext uri="{BB962C8B-B14F-4D97-AF65-F5344CB8AC3E}">
        <p14:creationId xmlns:p14="http://schemas.microsoft.com/office/powerpoint/2010/main" val="3823491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E216B7-21F2-183E-BE28-5E8E2B66AA4D}"/>
              </a:ext>
            </a:extLst>
          </p:cNvPr>
          <p:cNvPicPr>
            <a:picLocks noChangeAspect="1"/>
          </p:cNvPicPr>
          <p:nvPr/>
        </p:nvPicPr>
        <p:blipFill>
          <a:blip r:embed="rId2"/>
          <a:stretch>
            <a:fillRect/>
          </a:stretch>
        </p:blipFill>
        <p:spPr>
          <a:xfrm>
            <a:off x="1171575" y="588391"/>
            <a:ext cx="9848850" cy="5681218"/>
          </a:xfrm>
          <a:prstGeom prst="rect">
            <a:avLst/>
          </a:prstGeom>
        </p:spPr>
      </p:pic>
    </p:spTree>
    <p:extLst>
      <p:ext uri="{BB962C8B-B14F-4D97-AF65-F5344CB8AC3E}">
        <p14:creationId xmlns:p14="http://schemas.microsoft.com/office/powerpoint/2010/main" val="558815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D17BE3E9-B4CD-9236-B153-E835D1F6C003}"/>
              </a:ext>
            </a:extLst>
          </p:cNvPr>
          <p:cNvSpPr txBox="1">
            <a:spLocks/>
          </p:cNvSpPr>
          <p:nvPr/>
        </p:nvSpPr>
        <p:spPr>
          <a:xfrm>
            <a:off x="156922" y="638175"/>
            <a:ext cx="13137188" cy="1447800"/>
          </a:xfrm>
          <a:prstGeom prst="rect">
            <a:avLst/>
          </a:prstGeom>
        </p:spPr>
        <p:txBody>
          <a:bodyPr/>
          <a:lstStyle>
            <a:lvl1pPr marL="524834" indent="-524834" algn="l" defTabSz="699779" rtl="0" eaLnBrk="0" fontAlgn="base" hangingPunct="0">
              <a:spcBef>
                <a:spcPct val="20000"/>
              </a:spcBef>
              <a:spcAft>
                <a:spcPct val="0"/>
              </a:spcAft>
              <a:buFont typeface="Arial" pitchFamily="34" charset="0"/>
              <a:buChar char="•"/>
              <a:defRPr sz="2747" kern="1200">
                <a:solidFill>
                  <a:schemeClr val="tx1"/>
                </a:solidFill>
                <a:latin typeface="Trebuchet MS" panose="020B0603020202020204" pitchFamily="34" charset="0"/>
                <a:ea typeface="ＭＳ Ｐゴシック" charset="-128"/>
                <a:cs typeface="Trebuchet MS" panose="020B0603020202020204" pitchFamily="34" charset="0"/>
              </a:defRPr>
            </a:lvl1pPr>
            <a:lvl2pPr marL="1137142" indent="-437363" algn="l" defTabSz="699779" rtl="0" eaLnBrk="0" fontAlgn="base" hangingPunct="0">
              <a:spcBef>
                <a:spcPct val="20000"/>
              </a:spcBef>
              <a:spcAft>
                <a:spcPct val="0"/>
              </a:spcAft>
              <a:buFont typeface="Arial" pitchFamily="34" charset="0"/>
              <a:buChar char="–"/>
              <a:defRPr sz="2061" kern="1200">
                <a:solidFill>
                  <a:schemeClr val="tx1"/>
                </a:solidFill>
                <a:latin typeface="Trebuchet MS" panose="020B0603020202020204" pitchFamily="34" charset="0"/>
                <a:ea typeface="ＭＳ Ｐゴシック" charset="-128"/>
                <a:cs typeface="+mn-cs"/>
              </a:defRPr>
            </a:lvl2pPr>
            <a:lvl3pPr marL="1749450" indent="-349890" algn="l" defTabSz="699779" rtl="0" eaLnBrk="0" fontAlgn="base" hangingPunct="0">
              <a:spcBef>
                <a:spcPct val="20000"/>
              </a:spcBef>
              <a:spcAft>
                <a:spcPct val="0"/>
              </a:spcAft>
              <a:buFont typeface="Arial" pitchFamily="34" charset="0"/>
              <a:buChar char="•"/>
              <a:defRPr sz="1648" kern="1200">
                <a:solidFill>
                  <a:schemeClr val="tx1"/>
                </a:solidFill>
                <a:latin typeface="Trebuchet MS" panose="020B0603020202020204" pitchFamily="34" charset="0"/>
                <a:ea typeface="ＭＳ Ｐゴシック" charset="-128"/>
                <a:cs typeface="+mn-cs"/>
              </a:defRPr>
            </a:lvl3pPr>
            <a:lvl4pPr marL="2099339" indent="0" algn="l" defTabSz="699779" rtl="0" eaLnBrk="0" fontAlgn="base" hangingPunct="0">
              <a:spcBef>
                <a:spcPct val="20000"/>
              </a:spcBef>
              <a:spcAft>
                <a:spcPct val="0"/>
              </a:spcAft>
              <a:buFont typeface="Arial" pitchFamily="34" charset="0"/>
              <a:buNone/>
              <a:defRPr sz="1648" kern="1200">
                <a:solidFill>
                  <a:schemeClr val="tx1"/>
                </a:solidFill>
                <a:latin typeface="Trebuchet MS" panose="020B0603020202020204" pitchFamily="34" charset="0"/>
                <a:ea typeface="ＭＳ Ｐゴシック" charset="-128"/>
                <a:cs typeface="+mn-cs"/>
              </a:defRPr>
            </a:lvl4pPr>
            <a:lvl5pPr marL="3149008" indent="-349890" algn="l" defTabSz="699779" rtl="0" eaLnBrk="0" fontAlgn="base" hangingPunct="0">
              <a:spcBef>
                <a:spcPct val="20000"/>
              </a:spcBef>
              <a:spcAft>
                <a:spcPct val="0"/>
              </a:spcAft>
              <a:buFont typeface="Arial" pitchFamily="34" charset="0"/>
              <a:buChar char="»"/>
              <a:defRPr sz="1648" kern="1200">
                <a:solidFill>
                  <a:schemeClr val="tx1"/>
                </a:solidFill>
                <a:latin typeface="Trebuchet MS" panose="020B0603020202020204" pitchFamily="34" charset="0"/>
                <a:ea typeface="ＭＳ Ｐゴシック" charset="-128"/>
                <a:cs typeface="+mn-cs"/>
              </a:defRPr>
            </a:lvl5pPr>
            <a:lvl6pPr marL="3848787" indent="-349890" algn="l" defTabSz="699779" rtl="0" eaLnBrk="1" latinLnBrk="0" hangingPunct="1">
              <a:spcBef>
                <a:spcPct val="20000"/>
              </a:spcBef>
              <a:buFont typeface="Arial"/>
              <a:buChar char="•"/>
              <a:defRPr sz="3022" kern="1200">
                <a:solidFill>
                  <a:schemeClr val="tx1"/>
                </a:solidFill>
                <a:latin typeface="+mn-lt"/>
                <a:ea typeface="+mn-ea"/>
                <a:cs typeface="+mn-cs"/>
              </a:defRPr>
            </a:lvl6pPr>
            <a:lvl7pPr marL="4548568" indent="-349890" algn="l" defTabSz="699779" rtl="0" eaLnBrk="1" latinLnBrk="0" hangingPunct="1">
              <a:spcBef>
                <a:spcPct val="20000"/>
              </a:spcBef>
              <a:buFont typeface="Arial"/>
              <a:buChar char="•"/>
              <a:defRPr sz="3022" kern="1200">
                <a:solidFill>
                  <a:schemeClr val="tx1"/>
                </a:solidFill>
                <a:latin typeface="+mn-lt"/>
                <a:ea typeface="+mn-ea"/>
                <a:cs typeface="+mn-cs"/>
              </a:defRPr>
            </a:lvl7pPr>
            <a:lvl8pPr marL="5248347" indent="-349890" algn="l" defTabSz="699779" rtl="0" eaLnBrk="1" latinLnBrk="0" hangingPunct="1">
              <a:spcBef>
                <a:spcPct val="20000"/>
              </a:spcBef>
              <a:buFont typeface="Arial"/>
              <a:buChar char="•"/>
              <a:defRPr sz="3022" kern="1200">
                <a:solidFill>
                  <a:schemeClr val="tx1"/>
                </a:solidFill>
                <a:latin typeface="+mn-lt"/>
                <a:ea typeface="+mn-ea"/>
                <a:cs typeface="+mn-cs"/>
              </a:defRPr>
            </a:lvl8pPr>
            <a:lvl9pPr marL="5948126" indent="-349890" algn="l" defTabSz="699779" rtl="0" eaLnBrk="1" latinLnBrk="0" hangingPunct="1">
              <a:spcBef>
                <a:spcPct val="20000"/>
              </a:spcBef>
              <a:buFont typeface="Arial"/>
              <a:buChar char="•"/>
              <a:defRPr sz="3022" kern="1200">
                <a:solidFill>
                  <a:schemeClr val="tx1"/>
                </a:solidFill>
                <a:latin typeface="+mn-lt"/>
                <a:ea typeface="+mn-ea"/>
                <a:cs typeface="+mn-cs"/>
              </a:defRPr>
            </a:lvl9pPr>
          </a:lstStyle>
          <a:p>
            <a:pPr marL="524834" marR="0" lvl="0" indent="-524834" algn="l" defTabSz="699779" rtl="0" eaLnBrk="0" fontAlgn="base" latinLnBrk="0" hangingPunct="0">
              <a:lnSpc>
                <a:spcPct val="100000"/>
              </a:lnSpc>
              <a:spcBef>
                <a:spcPct val="20000"/>
              </a:spcBef>
              <a:spcAft>
                <a:spcPct val="0"/>
              </a:spcAft>
              <a:buClrTx/>
              <a:buSzTx/>
              <a:buFont typeface="Arial" pitchFamily="34" charset="0"/>
              <a:buChar char="•"/>
              <a:tabLst/>
              <a:defRPr/>
            </a:pPr>
            <a:r>
              <a:rPr kumimoji="0" lang="en-US" sz="2747" b="0" i="0" u="none" strike="noStrike" kern="1200" cap="none" spc="0" normalizeH="0" baseline="0" noProof="0" dirty="0">
                <a:ln>
                  <a:noFill/>
                </a:ln>
                <a:solidFill>
                  <a:sysClr val="windowText" lastClr="000000"/>
                </a:solidFill>
                <a:effectLst/>
                <a:uLnTx/>
                <a:uFillTx/>
                <a:latin typeface="Trebuchet MS" panose="020B0603020202020204" pitchFamily="34" charset="0"/>
                <a:ea typeface="ＭＳ Ｐゴシック" charset="-128"/>
              </a:rPr>
              <a:t>Building Emergency Response Plan Template</a:t>
            </a:r>
          </a:p>
        </p:txBody>
      </p:sp>
      <p:sp>
        <p:nvSpPr>
          <p:cNvPr id="9" name="Text Placeholder 4">
            <a:extLst>
              <a:ext uri="{FF2B5EF4-FFF2-40B4-BE49-F238E27FC236}">
                <a16:creationId xmlns:a16="http://schemas.microsoft.com/office/drawing/2014/main" id="{E80B5928-E9F9-4E74-BD5A-4E53176BB2E6}"/>
              </a:ext>
            </a:extLst>
          </p:cNvPr>
          <p:cNvSpPr txBox="1">
            <a:spLocks/>
          </p:cNvSpPr>
          <p:nvPr/>
        </p:nvSpPr>
        <p:spPr>
          <a:xfrm>
            <a:off x="261697" y="2362200"/>
            <a:ext cx="13137188" cy="4495800"/>
          </a:xfrm>
          <a:prstGeom prst="rect">
            <a:avLst/>
          </a:prstGeom>
        </p:spPr>
        <p:txBody>
          <a:bodyPr/>
          <a:lstStyle>
            <a:lvl1pPr marL="524834" indent="-524834" algn="l" defTabSz="699779" rtl="0" eaLnBrk="0" fontAlgn="base" hangingPunct="0">
              <a:spcBef>
                <a:spcPct val="20000"/>
              </a:spcBef>
              <a:spcAft>
                <a:spcPct val="0"/>
              </a:spcAft>
              <a:buFont typeface="Arial" pitchFamily="34" charset="0"/>
              <a:buChar char="•"/>
              <a:defRPr sz="2747" kern="1200">
                <a:solidFill>
                  <a:schemeClr val="tx1"/>
                </a:solidFill>
                <a:latin typeface="Trebuchet MS" panose="020B0603020202020204" pitchFamily="34" charset="0"/>
                <a:ea typeface="ＭＳ Ｐゴシック" charset="-128"/>
                <a:cs typeface="Trebuchet MS" panose="020B0603020202020204" pitchFamily="34" charset="0"/>
              </a:defRPr>
            </a:lvl1pPr>
            <a:lvl2pPr marL="1137142" indent="-437363" algn="l" defTabSz="699779" rtl="0" eaLnBrk="0" fontAlgn="base" hangingPunct="0">
              <a:spcBef>
                <a:spcPct val="20000"/>
              </a:spcBef>
              <a:spcAft>
                <a:spcPct val="0"/>
              </a:spcAft>
              <a:buFont typeface="Arial" pitchFamily="34" charset="0"/>
              <a:buChar char="–"/>
              <a:defRPr sz="2061" kern="1200">
                <a:solidFill>
                  <a:schemeClr val="tx1"/>
                </a:solidFill>
                <a:latin typeface="Trebuchet MS" panose="020B0603020202020204" pitchFamily="34" charset="0"/>
                <a:ea typeface="ＭＳ Ｐゴシック" charset="-128"/>
                <a:cs typeface="+mn-cs"/>
              </a:defRPr>
            </a:lvl2pPr>
            <a:lvl3pPr marL="1749450" indent="-349890" algn="l" defTabSz="699779" rtl="0" eaLnBrk="0" fontAlgn="base" hangingPunct="0">
              <a:spcBef>
                <a:spcPct val="20000"/>
              </a:spcBef>
              <a:spcAft>
                <a:spcPct val="0"/>
              </a:spcAft>
              <a:buFont typeface="Arial" pitchFamily="34" charset="0"/>
              <a:buChar char="•"/>
              <a:defRPr sz="1648" kern="1200">
                <a:solidFill>
                  <a:schemeClr val="tx1"/>
                </a:solidFill>
                <a:latin typeface="Trebuchet MS" panose="020B0603020202020204" pitchFamily="34" charset="0"/>
                <a:ea typeface="ＭＳ Ｐゴシック" charset="-128"/>
                <a:cs typeface="+mn-cs"/>
              </a:defRPr>
            </a:lvl3pPr>
            <a:lvl4pPr marL="2099339" indent="0" algn="l" defTabSz="699779" rtl="0" eaLnBrk="0" fontAlgn="base" hangingPunct="0">
              <a:spcBef>
                <a:spcPct val="20000"/>
              </a:spcBef>
              <a:spcAft>
                <a:spcPct val="0"/>
              </a:spcAft>
              <a:buFont typeface="Arial" pitchFamily="34" charset="0"/>
              <a:buNone/>
              <a:defRPr sz="1648" kern="1200">
                <a:solidFill>
                  <a:schemeClr val="tx1"/>
                </a:solidFill>
                <a:latin typeface="Trebuchet MS" panose="020B0603020202020204" pitchFamily="34" charset="0"/>
                <a:ea typeface="ＭＳ Ｐゴシック" charset="-128"/>
                <a:cs typeface="+mn-cs"/>
              </a:defRPr>
            </a:lvl4pPr>
            <a:lvl5pPr marL="3149008" indent="-349890" algn="l" defTabSz="699779" rtl="0" eaLnBrk="0" fontAlgn="base" hangingPunct="0">
              <a:spcBef>
                <a:spcPct val="20000"/>
              </a:spcBef>
              <a:spcAft>
                <a:spcPct val="0"/>
              </a:spcAft>
              <a:buFont typeface="Arial" pitchFamily="34" charset="0"/>
              <a:buChar char="»"/>
              <a:defRPr sz="1648" kern="1200">
                <a:solidFill>
                  <a:schemeClr val="tx1"/>
                </a:solidFill>
                <a:latin typeface="Trebuchet MS" panose="020B0603020202020204" pitchFamily="34" charset="0"/>
                <a:ea typeface="ＭＳ Ｐゴシック" charset="-128"/>
                <a:cs typeface="+mn-cs"/>
              </a:defRPr>
            </a:lvl5pPr>
            <a:lvl6pPr marL="3848787" indent="-349890" algn="l" defTabSz="699779" rtl="0" eaLnBrk="1" latinLnBrk="0" hangingPunct="1">
              <a:spcBef>
                <a:spcPct val="20000"/>
              </a:spcBef>
              <a:buFont typeface="Arial"/>
              <a:buChar char="•"/>
              <a:defRPr sz="3022" kern="1200">
                <a:solidFill>
                  <a:schemeClr val="tx1"/>
                </a:solidFill>
                <a:latin typeface="+mn-lt"/>
                <a:ea typeface="+mn-ea"/>
                <a:cs typeface="+mn-cs"/>
              </a:defRPr>
            </a:lvl6pPr>
            <a:lvl7pPr marL="4548568" indent="-349890" algn="l" defTabSz="699779" rtl="0" eaLnBrk="1" latinLnBrk="0" hangingPunct="1">
              <a:spcBef>
                <a:spcPct val="20000"/>
              </a:spcBef>
              <a:buFont typeface="Arial"/>
              <a:buChar char="•"/>
              <a:defRPr sz="3022" kern="1200">
                <a:solidFill>
                  <a:schemeClr val="tx1"/>
                </a:solidFill>
                <a:latin typeface="+mn-lt"/>
                <a:ea typeface="+mn-ea"/>
                <a:cs typeface="+mn-cs"/>
              </a:defRPr>
            </a:lvl7pPr>
            <a:lvl8pPr marL="5248347" indent="-349890" algn="l" defTabSz="699779" rtl="0" eaLnBrk="1" latinLnBrk="0" hangingPunct="1">
              <a:spcBef>
                <a:spcPct val="20000"/>
              </a:spcBef>
              <a:buFont typeface="Arial"/>
              <a:buChar char="•"/>
              <a:defRPr sz="3022" kern="1200">
                <a:solidFill>
                  <a:schemeClr val="tx1"/>
                </a:solidFill>
                <a:latin typeface="+mn-lt"/>
                <a:ea typeface="+mn-ea"/>
                <a:cs typeface="+mn-cs"/>
              </a:defRPr>
            </a:lvl8pPr>
            <a:lvl9pPr marL="5948126" indent="-349890" algn="l" defTabSz="699779" rtl="0" eaLnBrk="1" latinLnBrk="0" hangingPunct="1">
              <a:spcBef>
                <a:spcPct val="20000"/>
              </a:spcBef>
              <a:buFont typeface="Arial"/>
              <a:buChar char="•"/>
              <a:defRPr sz="3022" kern="1200">
                <a:solidFill>
                  <a:schemeClr val="tx1"/>
                </a:solidFill>
                <a:latin typeface="+mn-lt"/>
                <a:ea typeface="+mn-ea"/>
                <a:cs typeface="+mn-cs"/>
              </a:defRPr>
            </a:lvl9pPr>
          </a:lstStyle>
          <a:p>
            <a:pPr marL="524834" marR="0" lvl="0" indent="-524834" algn="l" defTabSz="699779" rtl="0" eaLnBrk="0" fontAlgn="base" latinLnBrk="0" hangingPunct="0">
              <a:lnSpc>
                <a:spcPct val="100000"/>
              </a:lnSpc>
              <a:spcBef>
                <a:spcPct val="20000"/>
              </a:spcBef>
              <a:spcAft>
                <a:spcPct val="0"/>
              </a:spcAft>
              <a:buClrTx/>
              <a:buSzTx/>
              <a:buFont typeface="Arial" pitchFamily="34" charset="0"/>
              <a:buChar char="•"/>
              <a:tabLst/>
              <a:defRPr/>
            </a:pPr>
            <a:r>
              <a:rPr kumimoji="0" lang="en-US" sz="2747" b="0" i="0" u="none" strike="noStrike" kern="1200" cap="none" spc="0" normalizeH="0" baseline="0" noProof="0">
                <a:ln>
                  <a:noFill/>
                </a:ln>
                <a:solidFill>
                  <a:sysClr val="windowText" lastClr="000000"/>
                </a:solidFill>
                <a:effectLst/>
                <a:uLnTx/>
                <a:uFillTx/>
                <a:latin typeface="Trebuchet MS" panose="020B0603020202020204" pitchFamily="34" charset="0"/>
                <a:ea typeface="ＭＳ Ｐゴシック" charset="-128"/>
              </a:rPr>
              <a:t>Plans Include:</a:t>
            </a:r>
          </a:p>
          <a:p>
            <a:pPr marL="1137142" marR="0" lvl="1" indent="-437363" algn="l" defTabSz="699779" rtl="0" eaLnBrk="0" fontAlgn="base" latinLnBrk="0" hangingPunct="0">
              <a:lnSpc>
                <a:spcPct val="100000"/>
              </a:lnSpc>
              <a:spcBef>
                <a:spcPct val="20000"/>
              </a:spcBef>
              <a:spcAft>
                <a:spcPct val="0"/>
              </a:spcAft>
              <a:buClrTx/>
              <a:buSzTx/>
              <a:buFont typeface="Arial" pitchFamily="34" charset="0"/>
              <a:buChar char="–"/>
              <a:tabLst/>
              <a:defRPr/>
            </a:pPr>
            <a:r>
              <a:rPr kumimoji="0" lang="en-US" sz="2061" b="0" i="0" u="none" strike="noStrike" kern="1200" cap="none" spc="0" normalizeH="0" baseline="0" noProof="0">
                <a:ln>
                  <a:noFill/>
                </a:ln>
                <a:solidFill>
                  <a:sysClr val="windowText" lastClr="000000"/>
                </a:solidFill>
                <a:effectLst/>
                <a:uLnTx/>
                <a:uFillTx/>
                <a:latin typeface="Trebuchet MS" panose="020B0603020202020204" pitchFamily="34" charset="0"/>
                <a:ea typeface="ＭＳ Ｐゴシック" charset="-128"/>
                <a:cs typeface="+mn-cs"/>
              </a:rPr>
              <a:t>Emergency Response Procedures</a:t>
            </a:r>
          </a:p>
          <a:p>
            <a:pPr marL="1137142" marR="0" lvl="1" indent="-437363" algn="l" defTabSz="699779" rtl="0" eaLnBrk="0" fontAlgn="base" latinLnBrk="0" hangingPunct="0">
              <a:lnSpc>
                <a:spcPct val="100000"/>
              </a:lnSpc>
              <a:spcBef>
                <a:spcPct val="20000"/>
              </a:spcBef>
              <a:spcAft>
                <a:spcPct val="0"/>
              </a:spcAft>
              <a:buClrTx/>
              <a:buSzTx/>
              <a:buFont typeface="Arial" pitchFamily="34" charset="0"/>
              <a:buChar char="–"/>
              <a:tabLst/>
              <a:defRPr/>
            </a:pPr>
            <a:r>
              <a:rPr kumimoji="0" lang="en-US" sz="2061" b="0" i="0" u="none" strike="noStrike" kern="1200" cap="none" spc="0" normalizeH="0" baseline="0" noProof="0">
                <a:ln>
                  <a:noFill/>
                </a:ln>
                <a:solidFill>
                  <a:sysClr val="windowText" lastClr="000000"/>
                </a:solidFill>
                <a:effectLst/>
                <a:uLnTx/>
                <a:uFillTx/>
                <a:latin typeface="Trebuchet MS" panose="020B0603020202020204" pitchFamily="34" charset="0"/>
                <a:ea typeface="ＭＳ Ｐゴシック" charset="-128"/>
                <a:cs typeface="+mn-cs"/>
              </a:rPr>
              <a:t>Hazard/Incident Specific Procedures</a:t>
            </a:r>
          </a:p>
          <a:p>
            <a:pPr marL="1137142" marR="0" lvl="1" indent="-437363" algn="l" defTabSz="699779" rtl="0" eaLnBrk="0" fontAlgn="base" latinLnBrk="0" hangingPunct="0">
              <a:lnSpc>
                <a:spcPct val="100000"/>
              </a:lnSpc>
              <a:spcBef>
                <a:spcPct val="20000"/>
              </a:spcBef>
              <a:spcAft>
                <a:spcPct val="0"/>
              </a:spcAft>
              <a:buClrTx/>
              <a:buSzTx/>
              <a:buFont typeface="Arial" pitchFamily="34" charset="0"/>
              <a:buChar char="–"/>
              <a:tabLst/>
              <a:defRPr/>
            </a:pPr>
            <a:r>
              <a:rPr kumimoji="0" lang="en-US" sz="2061" b="0" i="0" u="none" strike="noStrike" kern="1200" cap="none" spc="0" normalizeH="0" baseline="0" noProof="0">
                <a:ln>
                  <a:noFill/>
                </a:ln>
                <a:solidFill>
                  <a:sysClr val="windowText" lastClr="000000"/>
                </a:solidFill>
                <a:effectLst/>
                <a:uLnTx/>
                <a:uFillTx/>
                <a:latin typeface="Trebuchet MS" panose="020B0603020202020204" pitchFamily="34" charset="0"/>
                <a:ea typeface="ＭＳ Ｐゴシック" charset="-128"/>
                <a:cs typeface="+mn-cs"/>
              </a:rPr>
              <a:t>Department Specific Operations/Procedures</a:t>
            </a:r>
          </a:p>
          <a:p>
            <a:pPr marL="1137142" marR="0" lvl="1" indent="-437363" algn="l" defTabSz="699779" rtl="0" eaLnBrk="0" fontAlgn="base" latinLnBrk="0" hangingPunct="0">
              <a:lnSpc>
                <a:spcPct val="100000"/>
              </a:lnSpc>
              <a:spcBef>
                <a:spcPct val="20000"/>
              </a:spcBef>
              <a:spcAft>
                <a:spcPct val="0"/>
              </a:spcAft>
              <a:buClrTx/>
              <a:buSzTx/>
              <a:buFont typeface="Arial" pitchFamily="34" charset="0"/>
              <a:buChar char="–"/>
              <a:tabLst/>
              <a:defRPr/>
            </a:pPr>
            <a:r>
              <a:rPr kumimoji="0" lang="en-US" sz="2061" b="0" i="0" u="none" strike="noStrike" kern="1200" cap="none" spc="0" normalizeH="0" baseline="0" noProof="0">
                <a:ln>
                  <a:noFill/>
                </a:ln>
                <a:solidFill>
                  <a:sysClr val="windowText" lastClr="000000"/>
                </a:solidFill>
                <a:effectLst/>
                <a:uLnTx/>
                <a:uFillTx/>
                <a:latin typeface="Trebuchet MS" panose="020B0603020202020204" pitchFamily="34" charset="0"/>
                <a:ea typeface="ＭＳ Ｐゴシック" charset="-128"/>
                <a:cs typeface="+mn-cs"/>
              </a:rPr>
              <a:t>Post Incident Procedures</a:t>
            </a:r>
          </a:p>
          <a:p>
            <a:pPr marL="1137142" marR="0" lvl="1" indent="-437363" algn="l" defTabSz="699779" rtl="0" eaLnBrk="0" fontAlgn="base" latinLnBrk="0" hangingPunct="0">
              <a:lnSpc>
                <a:spcPct val="100000"/>
              </a:lnSpc>
              <a:spcBef>
                <a:spcPct val="20000"/>
              </a:spcBef>
              <a:spcAft>
                <a:spcPct val="0"/>
              </a:spcAft>
              <a:buClrTx/>
              <a:buSzTx/>
              <a:buFont typeface="Arial" pitchFamily="34" charset="0"/>
              <a:buChar char="–"/>
              <a:tabLst/>
              <a:defRPr/>
            </a:pPr>
            <a:r>
              <a:rPr kumimoji="0" lang="en-US" sz="2061" b="0" i="0" u="none" strike="noStrike" kern="1200" cap="none" spc="0" normalizeH="0" baseline="0" noProof="0">
                <a:ln>
                  <a:noFill/>
                </a:ln>
                <a:solidFill>
                  <a:sysClr val="windowText" lastClr="000000"/>
                </a:solidFill>
                <a:effectLst/>
                <a:uLnTx/>
                <a:uFillTx/>
                <a:latin typeface="Trebuchet MS" panose="020B0603020202020204" pitchFamily="34" charset="0"/>
                <a:ea typeface="ＭＳ Ｐゴシック" charset="-128"/>
                <a:cs typeface="+mn-cs"/>
              </a:rPr>
              <a:t>Contact Lists</a:t>
            </a:r>
          </a:p>
          <a:p>
            <a:pPr marL="1137142" marR="0" lvl="1" indent="-437363" algn="l" defTabSz="699779" rtl="0" eaLnBrk="0" fontAlgn="base" latinLnBrk="0" hangingPunct="0">
              <a:lnSpc>
                <a:spcPct val="100000"/>
              </a:lnSpc>
              <a:spcBef>
                <a:spcPct val="20000"/>
              </a:spcBef>
              <a:spcAft>
                <a:spcPct val="0"/>
              </a:spcAft>
              <a:buClrTx/>
              <a:buSzTx/>
              <a:buFont typeface="Arial" pitchFamily="34" charset="0"/>
              <a:buChar char="–"/>
              <a:tabLst/>
              <a:defRPr/>
            </a:pPr>
            <a:r>
              <a:rPr kumimoji="0" lang="en-US" sz="2061" b="0" i="0" u="none" strike="noStrike" kern="1200" cap="none" spc="0" normalizeH="0" baseline="0" noProof="0">
                <a:ln>
                  <a:noFill/>
                </a:ln>
                <a:solidFill>
                  <a:sysClr val="windowText" lastClr="000000"/>
                </a:solidFill>
                <a:effectLst/>
                <a:uLnTx/>
                <a:uFillTx/>
                <a:latin typeface="Trebuchet MS" panose="020B0603020202020204" pitchFamily="34" charset="0"/>
                <a:ea typeface="ＭＳ Ｐゴシック" charset="-128"/>
                <a:cs typeface="+mn-cs"/>
              </a:rPr>
              <a:t>Roles and Responsibilities</a:t>
            </a:r>
          </a:p>
          <a:p>
            <a:pPr marL="1137142" marR="0" lvl="1" indent="-437363" algn="l" defTabSz="699779" rtl="0" eaLnBrk="0" fontAlgn="base" latinLnBrk="0" hangingPunct="0">
              <a:lnSpc>
                <a:spcPct val="100000"/>
              </a:lnSpc>
              <a:spcBef>
                <a:spcPct val="20000"/>
              </a:spcBef>
              <a:spcAft>
                <a:spcPct val="0"/>
              </a:spcAft>
              <a:buClrTx/>
              <a:buSzTx/>
              <a:buFont typeface="Arial" pitchFamily="34" charset="0"/>
              <a:buChar char="–"/>
              <a:tabLst/>
              <a:defRPr/>
            </a:pPr>
            <a:r>
              <a:rPr kumimoji="0" lang="en-US" sz="2061" b="0" i="0" u="none" strike="noStrike" kern="1200" cap="none" spc="0" normalizeH="0" baseline="0" noProof="0">
                <a:ln>
                  <a:noFill/>
                </a:ln>
                <a:solidFill>
                  <a:sysClr val="windowText" lastClr="000000"/>
                </a:solidFill>
                <a:effectLst/>
                <a:uLnTx/>
                <a:uFillTx/>
                <a:latin typeface="Trebuchet MS" panose="020B0603020202020204" pitchFamily="34" charset="0"/>
                <a:ea typeface="ＭＳ Ｐゴシック" charset="-128"/>
                <a:cs typeface="+mn-cs"/>
              </a:rPr>
              <a:t>Fire Safety Procedures</a:t>
            </a:r>
          </a:p>
          <a:p>
            <a:pPr marL="699779" marR="0" lvl="1" indent="0" algn="l" defTabSz="699779" rtl="0" eaLnBrk="0" fontAlgn="base" latinLnBrk="0" hangingPunct="0">
              <a:lnSpc>
                <a:spcPct val="100000"/>
              </a:lnSpc>
              <a:spcBef>
                <a:spcPct val="20000"/>
              </a:spcBef>
              <a:spcAft>
                <a:spcPct val="0"/>
              </a:spcAft>
              <a:buClrTx/>
              <a:buSzTx/>
              <a:buFont typeface="Arial" pitchFamily="34" charset="0"/>
              <a:buNone/>
              <a:tabLst/>
              <a:defRPr/>
            </a:pPr>
            <a:endParaRPr kumimoji="0" lang="en-US" sz="2061" b="0" i="0" u="none" strike="noStrike" kern="1200" cap="none" spc="0" normalizeH="0" baseline="0" noProof="0" dirty="0">
              <a:ln>
                <a:noFill/>
              </a:ln>
              <a:solidFill>
                <a:sysClr val="windowText" lastClr="000000"/>
              </a:solidFill>
              <a:effectLst/>
              <a:uLnTx/>
              <a:uFillTx/>
              <a:latin typeface="Trebuchet MS" panose="020B0603020202020204" pitchFamily="34" charset="0"/>
              <a:ea typeface="ＭＳ Ｐゴシック" charset="-128"/>
              <a:cs typeface="+mn-cs"/>
            </a:endParaRPr>
          </a:p>
        </p:txBody>
      </p:sp>
      <p:pic>
        <p:nvPicPr>
          <p:cNvPr id="10" name="Picture 9">
            <a:extLst>
              <a:ext uri="{FF2B5EF4-FFF2-40B4-BE49-F238E27FC236}">
                <a16:creationId xmlns:a16="http://schemas.microsoft.com/office/drawing/2014/main" id="{29205E75-E335-76B7-A37E-D8E9EA747301}"/>
              </a:ext>
            </a:extLst>
          </p:cNvPr>
          <p:cNvPicPr>
            <a:picLocks noChangeAspect="1"/>
          </p:cNvPicPr>
          <p:nvPr/>
        </p:nvPicPr>
        <p:blipFill>
          <a:blip r:embed="rId2"/>
          <a:stretch>
            <a:fillRect/>
          </a:stretch>
        </p:blipFill>
        <p:spPr>
          <a:xfrm>
            <a:off x="8248650" y="1117392"/>
            <a:ext cx="3378200" cy="48020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84944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Continuity of Operations Planning</a:t>
            </a:r>
          </a:p>
        </p:txBody>
      </p:sp>
      <p:sp>
        <p:nvSpPr>
          <p:cNvPr id="5" name="Text Placeholder 4"/>
          <p:cNvSpPr>
            <a:spLocks noGrp="1"/>
          </p:cNvSpPr>
          <p:nvPr>
            <p:ph type="body" sz="quarter" idx="11"/>
          </p:nvPr>
        </p:nvSpPr>
        <p:spPr/>
        <p:txBody>
          <a:bodyPr/>
          <a:lstStyle/>
          <a:p>
            <a:r>
              <a:rPr lang="en-US" dirty="0">
                <a:hlinkClick r:id="rId2"/>
              </a:rPr>
              <a:t>www.uh.edu/oem</a:t>
            </a:r>
            <a:r>
              <a:rPr lang="en-US" dirty="0"/>
              <a:t> </a:t>
            </a:r>
          </a:p>
          <a:p>
            <a:r>
              <a:rPr lang="en-US" dirty="0"/>
              <a:t>Continuity of Operations Plans</a:t>
            </a:r>
          </a:p>
          <a:p>
            <a:pPr lvl="1"/>
            <a:r>
              <a:rPr lang="en-US" dirty="0"/>
              <a:t>UH COOP</a:t>
            </a:r>
          </a:p>
          <a:p>
            <a:pPr lvl="1"/>
            <a:r>
              <a:rPr lang="en-US" dirty="0"/>
              <a:t>College/Division</a:t>
            </a:r>
          </a:p>
          <a:p>
            <a:pPr lvl="1"/>
            <a:r>
              <a:rPr lang="en-US" dirty="0"/>
              <a:t>Department</a:t>
            </a:r>
          </a:p>
          <a:p>
            <a:pPr lvl="1"/>
            <a:r>
              <a:rPr lang="en-US" dirty="0"/>
              <a:t>Essential Personnel</a:t>
            </a:r>
          </a:p>
          <a:p>
            <a:pPr lvl="1"/>
            <a:r>
              <a:rPr lang="en-US" dirty="0"/>
              <a:t>Contact Information</a:t>
            </a:r>
          </a:p>
          <a:p>
            <a:pPr lvl="1"/>
            <a:r>
              <a:rPr lang="en-US" dirty="0"/>
              <a:t>Resources</a:t>
            </a:r>
          </a:p>
          <a:p>
            <a:r>
              <a:rPr lang="en-US" dirty="0"/>
              <a:t>Academic Continuity</a:t>
            </a:r>
          </a:p>
          <a:p>
            <a:pPr lvl="1"/>
            <a:r>
              <a:rPr lang="en-US" dirty="0"/>
              <a:t>Canvas – Instructions, Tutorials and Videos</a:t>
            </a:r>
          </a:p>
          <a:p>
            <a:pPr marL="617485" lvl="1" indent="0">
              <a:buNone/>
            </a:pPr>
            <a:endParaRPr lang="en-US" dirty="0"/>
          </a:p>
          <a:p>
            <a:pPr marL="617485" lvl="1" indent="0">
              <a:buNone/>
            </a:pPr>
            <a:endParaRPr lang="en-US" dirty="0"/>
          </a:p>
        </p:txBody>
      </p:sp>
      <p:pic>
        <p:nvPicPr>
          <p:cNvPr id="2" name="Picture 1"/>
          <p:cNvPicPr>
            <a:picLocks noChangeAspect="1"/>
          </p:cNvPicPr>
          <p:nvPr/>
        </p:nvPicPr>
        <p:blipFill>
          <a:blip r:embed="rId3"/>
          <a:stretch>
            <a:fillRect/>
          </a:stretch>
        </p:blipFill>
        <p:spPr>
          <a:xfrm>
            <a:off x="6499412" y="560692"/>
            <a:ext cx="4904204" cy="555228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354541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569515">
            <a:off x="3262573" y="2264209"/>
            <a:ext cx="2599948" cy="336179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 Placeholder 4"/>
          <p:cNvSpPr>
            <a:spLocks noGrp="1"/>
          </p:cNvSpPr>
          <p:nvPr>
            <p:ph type="body" sz="quarter" idx="10"/>
          </p:nvPr>
        </p:nvSpPr>
        <p:spPr/>
        <p:txBody>
          <a:bodyPr/>
          <a:lstStyle/>
          <a:p>
            <a:r>
              <a:rPr lang="en-US" dirty="0"/>
              <a:t>Faculty/Classroom Emergency Preparedness </a:t>
            </a:r>
          </a:p>
        </p:txBody>
      </p:sp>
      <p:pic>
        <p:nvPicPr>
          <p:cNvPr id="2" name="Picture 1"/>
          <p:cNvPicPr>
            <a:picLocks noChangeAspect="1"/>
          </p:cNvPicPr>
          <p:nvPr/>
        </p:nvPicPr>
        <p:blipFill>
          <a:blip r:embed="rId3"/>
          <a:stretch>
            <a:fillRect/>
          </a:stretch>
        </p:blipFill>
        <p:spPr>
          <a:xfrm rot="20956749">
            <a:off x="606311" y="1476491"/>
            <a:ext cx="2768847" cy="35228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4"/>
          <a:stretch>
            <a:fillRect/>
          </a:stretch>
        </p:blipFill>
        <p:spPr>
          <a:xfrm rot="20997254">
            <a:off x="5848344" y="1207440"/>
            <a:ext cx="2593134" cy="355553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5"/>
          <a:stretch>
            <a:fillRect/>
          </a:stretch>
        </p:blipFill>
        <p:spPr>
          <a:xfrm rot="909275">
            <a:off x="8871156" y="2174721"/>
            <a:ext cx="2712311" cy="35886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17388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9B1B8D-D034-6032-A53F-ED70AC6E8D37}"/>
              </a:ext>
            </a:extLst>
          </p:cNvPr>
          <p:cNvSpPr>
            <a:spLocks noGrp="1"/>
          </p:cNvSpPr>
          <p:nvPr>
            <p:ph type="body" sz="quarter" idx="10"/>
          </p:nvPr>
        </p:nvSpPr>
        <p:spPr>
          <a:xfrm>
            <a:off x="230909" y="605117"/>
            <a:ext cx="11591636" cy="2176994"/>
          </a:xfrm>
        </p:spPr>
        <p:txBody>
          <a:bodyPr>
            <a:normAutofit fontScale="25000" lnSpcReduction="20000"/>
          </a:bodyPr>
          <a:lstStyle/>
          <a:p>
            <a:pPr algn="l"/>
            <a:endParaRPr lang="en-US" sz="1400" b="0" i="0" u="none" strike="noStrike" baseline="0" dirty="0">
              <a:solidFill>
                <a:srgbClr val="000000"/>
              </a:solidFill>
              <a:latin typeface="Trebuchet MS" panose="020B0603020202020204" pitchFamily="34" charset="0"/>
            </a:endParaRPr>
          </a:p>
          <a:p>
            <a:endParaRPr lang="en-US" sz="1400" b="0" i="0" u="none" strike="noStrike" baseline="0" dirty="0">
              <a:latin typeface="Trebuchet MS" panose="020B0603020202020204" pitchFamily="34" charset="0"/>
            </a:endParaRPr>
          </a:p>
          <a:p>
            <a:pPr marL="0" marR="0" indent="0" algn="ctr">
              <a:buNone/>
            </a:pPr>
            <a:r>
              <a:rPr lang="en-US" sz="7200" b="0" i="0" u="none" strike="noStrike" baseline="0" dirty="0">
                <a:latin typeface="Trebuchet MS" panose="020B0603020202020204" pitchFamily="34" charset="0"/>
              </a:rPr>
              <a:t> </a:t>
            </a:r>
            <a:r>
              <a:rPr lang="en-US" sz="11200" b="1" i="0" u="none" strike="noStrike" baseline="0" dirty="0">
                <a:latin typeface="Trebuchet MS" panose="020B0603020202020204" pitchFamily="34" charset="0"/>
              </a:rPr>
              <a:t>AGENDA</a:t>
            </a:r>
            <a:endParaRPr lang="en-US" sz="11200" b="0" i="0" u="none" strike="noStrike" baseline="0" dirty="0">
              <a:latin typeface="Trebuchet MS" panose="020B0603020202020204" pitchFamily="34" charset="0"/>
            </a:endParaRPr>
          </a:p>
          <a:p>
            <a:pPr marL="0" marR="0" indent="0" algn="ctr">
              <a:buNone/>
            </a:pPr>
            <a:r>
              <a:rPr lang="en-US" sz="11200" b="1" i="0" u="none" strike="noStrike" baseline="0" dirty="0">
                <a:latin typeface="Trebuchet MS" panose="020B0603020202020204" pitchFamily="34" charset="0"/>
              </a:rPr>
              <a:t>Building Coordinator Meeting</a:t>
            </a:r>
            <a:endParaRPr lang="en-US" sz="11200" b="0" i="0" u="none" strike="noStrike" baseline="0" dirty="0">
              <a:latin typeface="Trebuchet MS" panose="020B0603020202020204" pitchFamily="34" charset="0"/>
            </a:endParaRPr>
          </a:p>
          <a:p>
            <a:pPr marL="0" marR="89160" indent="0" algn="ctr">
              <a:buNone/>
            </a:pPr>
            <a:r>
              <a:rPr lang="en-US" sz="11200" dirty="0">
                <a:latin typeface="Trebuchet MS" panose="020B0603020202020204" pitchFamily="34" charset="0"/>
              </a:rPr>
              <a:t>January</a:t>
            </a:r>
            <a:r>
              <a:rPr lang="en-US" sz="11200" b="0" i="0" u="none" strike="noStrike" baseline="0" dirty="0">
                <a:latin typeface="Trebuchet MS" panose="020B0603020202020204" pitchFamily="34" charset="0"/>
              </a:rPr>
              <a:t> </a:t>
            </a:r>
            <a:r>
              <a:rPr lang="en-US" sz="11200" dirty="0">
                <a:latin typeface="Trebuchet MS" panose="020B0603020202020204" pitchFamily="34" charset="0"/>
              </a:rPr>
              <a:t>31</a:t>
            </a:r>
            <a:r>
              <a:rPr lang="en-US" sz="11200" b="0" i="0" u="none" strike="noStrike" baseline="0" dirty="0">
                <a:latin typeface="Trebuchet MS" panose="020B0603020202020204" pitchFamily="34" charset="0"/>
              </a:rPr>
              <a:t>, 2025</a:t>
            </a:r>
          </a:p>
          <a:p>
            <a:pPr marL="0" marR="84490" indent="0" algn="ctr">
              <a:buNone/>
            </a:pPr>
            <a:r>
              <a:rPr lang="en-US" sz="11200" b="0" i="0" u="none" strike="noStrike" baseline="0" dirty="0">
                <a:latin typeface="Trebuchet MS" panose="020B0603020202020204" pitchFamily="34" charset="0"/>
              </a:rPr>
              <a:t>9:00 a.m. –11:00 a.m.</a:t>
            </a:r>
            <a:endParaRPr lang="en-US" sz="11200" dirty="0"/>
          </a:p>
        </p:txBody>
      </p:sp>
      <p:sp>
        <p:nvSpPr>
          <p:cNvPr id="3" name="Text Placeholder 2">
            <a:extLst>
              <a:ext uri="{FF2B5EF4-FFF2-40B4-BE49-F238E27FC236}">
                <a16:creationId xmlns:a16="http://schemas.microsoft.com/office/drawing/2014/main" id="{DBD780A4-7AE4-4DA4-8E95-5E366285FAAB}"/>
              </a:ext>
            </a:extLst>
          </p:cNvPr>
          <p:cNvSpPr>
            <a:spLocks noGrp="1"/>
          </p:cNvSpPr>
          <p:nvPr>
            <p:ph type="body" sz="quarter" idx="11"/>
          </p:nvPr>
        </p:nvSpPr>
        <p:spPr>
          <a:xfrm>
            <a:off x="230909" y="2655652"/>
            <a:ext cx="11591636" cy="3395524"/>
          </a:xfrm>
        </p:spPr>
        <p:txBody>
          <a:bodyPr>
            <a:normAutofit/>
          </a:bodyPr>
          <a:lstStyle/>
          <a:p>
            <a:r>
              <a:rPr lang="en-US" dirty="0"/>
              <a:t>Welcome – Yesenia Ramirez</a:t>
            </a:r>
          </a:p>
          <a:p>
            <a:r>
              <a:rPr lang="en-US" dirty="0"/>
              <a:t>Opening remarks- David Oliver </a:t>
            </a:r>
          </a:p>
          <a:p>
            <a:r>
              <a:rPr lang="en-US" dirty="0"/>
              <a:t>FIXIT overview and Outages – Yesenia Ramirez </a:t>
            </a:r>
          </a:p>
          <a:p>
            <a:r>
              <a:rPr lang="en-US" dirty="0"/>
              <a:t>Office of Emergency Management - Maia Solomon</a:t>
            </a:r>
          </a:p>
          <a:p>
            <a:r>
              <a:rPr lang="en-US" dirty="0"/>
              <a:t>Sustainability and Recycling- Beatrix Madersbacher</a:t>
            </a:r>
          </a:p>
          <a:p>
            <a:r>
              <a:rPr lang="en-US" dirty="0"/>
              <a:t>Building Coordinator  Welcome Gifts (New BC’s) – Yesenia Ramirez </a:t>
            </a:r>
          </a:p>
          <a:p>
            <a:endParaRPr lang="en-US" dirty="0"/>
          </a:p>
        </p:txBody>
      </p:sp>
    </p:spTree>
    <p:extLst>
      <p:ext uri="{BB962C8B-B14F-4D97-AF65-F5344CB8AC3E}">
        <p14:creationId xmlns:p14="http://schemas.microsoft.com/office/powerpoint/2010/main" val="1893667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Special Event Emergency Planning</a:t>
            </a:r>
          </a:p>
        </p:txBody>
      </p:sp>
      <p:sp>
        <p:nvSpPr>
          <p:cNvPr id="2" name="Text Placeholder 1"/>
          <p:cNvSpPr>
            <a:spLocks noGrp="1"/>
          </p:cNvSpPr>
          <p:nvPr>
            <p:ph type="body" sz="quarter" idx="11"/>
          </p:nvPr>
        </p:nvSpPr>
        <p:spPr>
          <a:xfrm>
            <a:off x="230910" y="2084294"/>
            <a:ext cx="6201267" cy="3966882"/>
          </a:xfrm>
        </p:spPr>
        <p:txBody>
          <a:bodyPr/>
          <a:lstStyle/>
          <a:p>
            <a:r>
              <a:rPr lang="en-US" dirty="0"/>
              <a:t>Safe and Security of Events on Campus</a:t>
            </a:r>
          </a:p>
          <a:p>
            <a:r>
              <a:rPr lang="en-US" dirty="0"/>
              <a:t>Venue Emergency Plan Template</a:t>
            </a:r>
          </a:p>
          <a:p>
            <a:r>
              <a:rPr lang="en-US" dirty="0"/>
              <a:t>Outdoor Emergency Response Plan Template</a:t>
            </a:r>
          </a:p>
          <a:p>
            <a:r>
              <a:rPr lang="en-US" dirty="0"/>
              <a:t>Sample Emergency PA Scripts</a:t>
            </a:r>
          </a:p>
          <a:p>
            <a:r>
              <a:rPr lang="en-US" dirty="0"/>
              <a:t>Special Event Safety Checklist</a:t>
            </a:r>
          </a:p>
          <a:p>
            <a:endParaRPr lang="en-US" dirty="0"/>
          </a:p>
        </p:txBody>
      </p:sp>
      <p:pic>
        <p:nvPicPr>
          <p:cNvPr id="6" name="Picture 5"/>
          <p:cNvPicPr>
            <a:picLocks noChangeAspect="1"/>
          </p:cNvPicPr>
          <p:nvPr/>
        </p:nvPicPr>
        <p:blipFill>
          <a:blip r:embed="rId3"/>
          <a:stretch>
            <a:fillRect/>
          </a:stretch>
        </p:blipFill>
        <p:spPr>
          <a:xfrm>
            <a:off x="6970059" y="806824"/>
            <a:ext cx="4964166" cy="484094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5824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OEM Preparedness Resources</a:t>
            </a:r>
          </a:p>
        </p:txBody>
      </p:sp>
      <p:pic>
        <p:nvPicPr>
          <p:cNvPr id="3" name="Picture 2"/>
          <p:cNvPicPr>
            <a:picLocks noChangeAspect="1"/>
          </p:cNvPicPr>
          <p:nvPr/>
        </p:nvPicPr>
        <p:blipFill rotWithShape="1">
          <a:blip r:embed="rId2"/>
          <a:srcRect r="13101"/>
          <a:stretch/>
        </p:blipFill>
        <p:spPr>
          <a:xfrm>
            <a:off x="5087471" y="1041446"/>
            <a:ext cx="6925235" cy="50097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Text Placeholder 1"/>
          <p:cNvSpPr>
            <a:spLocks noGrp="1"/>
          </p:cNvSpPr>
          <p:nvPr>
            <p:ph type="body" sz="quarter" idx="11"/>
          </p:nvPr>
        </p:nvSpPr>
        <p:spPr>
          <a:xfrm>
            <a:off x="230909" y="2084294"/>
            <a:ext cx="11591636" cy="3966882"/>
          </a:xfrm>
        </p:spPr>
        <p:txBody>
          <a:bodyPr/>
          <a:lstStyle/>
          <a:p>
            <a:r>
              <a:rPr lang="en-US" dirty="0"/>
              <a:t>Hazards Include:</a:t>
            </a:r>
          </a:p>
          <a:p>
            <a:pPr lvl="1"/>
            <a:r>
              <a:rPr lang="en-US" dirty="0"/>
              <a:t>Active Shooter</a:t>
            </a:r>
          </a:p>
          <a:p>
            <a:pPr lvl="1"/>
            <a:r>
              <a:rPr lang="en-US" dirty="0"/>
              <a:t>Severe Weather</a:t>
            </a:r>
          </a:p>
          <a:p>
            <a:pPr lvl="1"/>
            <a:r>
              <a:rPr lang="en-US" dirty="0"/>
              <a:t>Fire</a:t>
            </a:r>
          </a:p>
          <a:p>
            <a:pPr lvl="1"/>
            <a:r>
              <a:rPr lang="en-US" dirty="0"/>
              <a:t>Hurricane Extreme Heat</a:t>
            </a:r>
          </a:p>
          <a:p>
            <a:pPr lvl="1"/>
            <a:r>
              <a:rPr lang="en-US" dirty="0"/>
              <a:t>Flood</a:t>
            </a:r>
          </a:p>
          <a:p>
            <a:pPr lvl="1"/>
            <a:r>
              <a:rPr lang="en-US" dirty="0"/>
              <a:t>Winter Weather</a:t>
            </a:r>
          </a:p>
          <a:p>
            <a:pPr lvl="1"/>
            <a:r>
              <a:rPr lang="en-US" dirty="0"/>
              <a:t>Hazard Material Release</a:t>
            </a:r>
          </a:p>
        </p:txBody>
      </p:sp>
    </p:spTree>
    <p:extLst>
      <p:ext uri="{BB962C8B-B14F-4D97-AF65-F5344CB8AC3E}">
        <p14:creationId xmlns:p14="http://schemas.microsoft.com/office/powerpoint/2010/main" val="2376492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Community Emergency Response Team Training</a:t>
            </a:r>
          </a:p>
        </p:txBody>
      </p:sp>
      <p:sp>
        <p:nvSpPr>
          <p:cNvPr id="2" name="Text Placeholder 1"/>
          <p:cNvSpPr>
            <a:spLocks noGrp="1"/>
          </p:cNvSpPr>
          <p:nvPr>
            <p:ph type="body" sz="quarter" idx="11"/>
          </p:nvPr>
        </p:nvSpPr>
        <p:spPr/>
        <p:txBody>
          <a:bodyPr/>
          <a:lstStyle/>
          <a:p>
            <a:r>
              <a:rPr lang="en-US" dirty="0"/>
              <a:t>Training Includes:</a:t>
            </a:r>
          </a:p>
          <a:p>
            <a:pPr lvl="1"/>
            <a:r>
              <a:rPr lang="en-US" dirty="0"/>
              <a:t>Disaster Preparedness Skills</a:t>
            </a:r>
          </a:p>
          <a:p>
            <a:pPr lvl="1"/>
            <a:r>
              <a:rPr lang="en-US" dirty="0"/>
              <a:t>Fire Suppression</a:t>
            </a:r>
          </a:p>
          <a:p>
            <a:pPr lvl="1"/>
            <a:r>
              <a:rPr lang="en-US" dirty="0"/>
              <a:t>Disaster Medical Operations</a:t>
            </a:r>
          </a:p>
          <a:p>
            <a:pPr lvl="1"/>
            <a:r>
              <a:rPr lang="en-US" dirty="0"/>
              <a:t>Search and Rescue</a:t>
            </a:r>
          </a:p>
          <a:p>
            <a:pPr lvl="1"/>
            <a:r>
              <a:rPr lang="en-US" dirty="0"/>
              <a:t>Incident Command System</a:t>
            </a:r>
          </a:p>
          <a:p>
            <a:pPr lvl="1"/>
            <a:r>
              <a:rPr lang="en-US" dirty="0"/>
              <a:t>Terrorism Awareness</a:t>
            </a:r>
          </a:p>
          <a:p>
            <a:pPr lvl="1"/>
            <a:r>
              <a:rPr lang="en-US" dirty="0"/>
              <a:t>Disaster Drill</a:t>
            </a:r>
          </a:p>
        </p:txBody>
      </p:sp>
      <p:pic>
        <p:nvPicPr>
          <p:cNvPr id="6" name="Picture 2" descr="cert-flyer-202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6647" y="1270747"/>
            <a:ext cx="3635749" cy="470647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27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1648" y="3252481"/>
            <a:ext cx="5354111" cy="363946"/>
          </a:xfrm>
          <a:prstGeom prst="rect">
            <a:avLst/>
          </a:prstGeom>
        </p:spPr>
        <p:txBody>
          <a:bodyPr wrap="square">
            <a:spAutoFit/>
          </a:bodyPr>
          <a:lstStyle/>
          <a:p>
            <a:pPr defTabSz="899010"/>
            <a:r>
              <a:rPr lang="en-US" sz="1765" dirty="0">
                <a:solidFill>
                  <a:srgbClr val="000000"/>
                </a:solidFill>
                <a:latin typeface="Times New Roman" panose="02020603050405020304" pitchFamily="18" charset="0"/>
              </a:rPr>
              <a:t> </a:t>
            </a:r>
            <a:endParaRPr lang="en-US" sz="1765" dirty="0">
              <a:solidFill>
                <a:prstClr val="black"/>
              </a:solidFill>
              <a:latin typeface="Calibri"/>
            </a:endParaRPr>
          </a:p>
        </p:txBody>
      </p:sp>
      <p:sp>
        <p:nvSpPr>
          <p:cNvPr id="5" name="Rectangle 4"/>
          <p:cNvSpPr/>
          <p:nvPr/>
        </p:nvSpPr>
        <p:spPr>
          <a:xfrm>
            <a:off x="5989070" y="3252481"/>
            <a:ext cx="235962" cy="363946"/>
          </a:xfrm>
          <a:prstGeom prst="rect">
            <a:avLst/>
          </a:prstGeom>
        </p:spPr>
        <p:txBody>
          <a:bodyPr wrap="none">
            <a:spAutoFit/>
          </a:bodyPr>
          <a:lstStyle/>
          <a:p>
            <a:pPr defTabSz="899010"/>
            <a:r>
              <a:rPr lang="en-US" sz="1765" dirty="0">
                <a:solidFill>
                  <a:prstClr val="black"/>
                </a:solidFill>
                <a:latin typeface="Calibri"/>
              </a:rPr>
              <a:t> </a:t>
            </a:r>
          </a:p>
        </p:txBody>
      </p:sp>
      <p:sp>
        <p:nvSpPr>
          <p:cNvPr id="7" name="AutoShape 2" descr="ginger-w-photo.jpg"/>
          <p:cNvSpPr>
            <a:spLocks noChangeAspect="1" noChangeArrowheads="1"/>
          </p:cNvSpPr>
          <p:nvPr/>
        </p:nvSpPr>
        <p:spPr bwMode="auto">
          <a:xfrm>
            <a:off x="187699" y="-127467"/>
            <a:ext cx="2346224" cy="23462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pPr defTabSz="899010"/>
            <a:endParaRPr lang="en-US" sz="1765">
              <a:solidFill>
                <a:prstClr val="black"/>
              </a:solidFill>
              <a:latin typeface="Calibri"/>
            </a:endParaRPr>
          </a:p>
        </p:txBody>
      </p:sp>
      <p:sp>
        <p:nvSpPr>
          <p:cNvPr id="9" name="AutoShape 4" descr="ginger-w-photo.jpg"/>
          <p:cNvSpPr>
            <a:spLocks noChangeAspect="1" noChangeArrowheads="1"/>
          </p:cNvSpPr>
          <p:nvPr/>
        </p:nvSpPr>
        <p:spPr bwMode="auto">
          <a:xfrm>
            <a:off x="187699" y="-127467"/>
            <a:ext cx="268941" cy="2689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pPr defTabSz="899010"/>
            <a:endParaRPr lang="en-US" sz="1765">
              <a:solidFill>
                <a:prstClr val="black"/>
              </a:solidFill>
              <a:latin typeface="Calibri"/>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361" y="1752167"/>
            <a:ext cx="2047780" cy="2559567"/>
          </a:xfrm>
          <a:prstGeom prst="rect">
            <a:avLst/>
          </a:prstGeom>
        </p:spPr>
      </p:pic>
      <p:sp>
        <p:nvSpPr>
          <p:cNvPr id="14" name="TextBox 13"/>
          <p:cNvSpPr txBox="1"/>
          <p:nvPr/>
        </p:nvSpPr>
        <p:spPr>
          <a:xfrm>
            <a:off x="1696662" y="4472901"/>
            <a:ext cx="3765176" cy="1450397"/>
          </a:xfrm>
          <a:prstGeom prst="rect">
            <a:avLst/>
          </a:prstGeom>
          <a:noFill/>
        </p:spPr>
        <p:txBody>
          <a:bodyPr wrap="square" rtlCol="0">
            <a:spAutoFit/>
          </a:bodyPr>
          <a:lstStyle/>
          <a:p>
            <a:pPr algn="ctr" defTabSz="899010" fontAlgn="base"/>
            <a:r>
              <a:rPr lang="en-US" sz="1765" b="1" dirty="0">
                <a:solidFill>
                  <a:prstClr val="black"/>
                </a:solidFill>
                <a:latin typeface="Calibri"/>
              </a:rPr>
              <a:t>Ginger Walker</a:t>
            </a:r>
            <a:r>
              <a:rPr lang="en-US" sz="1765" dirty="0">
                <a:solidFill>
                  <a:prstClr val="black"/>
                </a:solidFill>
                <a:latin typeface="Calibri"/>
              </a:rPr>
              <a:t>​</a:t>
            </a:r>
          </a:p>
          <a:p>
            <a:pPr algn="ctr" defTabSz="899010" fontAlgn="base"/>
            <a:r>
              <a:rPr lang="en-US" sz="1765" dirty="0">
                <a:solidFill>
                  <a:prstClr val="black"/>
                </a:solidFill>
                <a:latin typeface="Calibri"/>
              </a:rPr>
              <a:t>Director, Emergency Management​</a:t>
            </a:r>
          </a:p>
          <a:p>
            <a:pPr algn="ctr" defTabSz="899010" fontAlgn="base"/>
            <a:r>
              <a:rPr lang="en-US" sz="1765" dirty="0">
                <a:solidFill>
                  <a:prstClr val="black"/>
                </a:solidFill>
                <a:latin typeface="Calibri"/>
              </a:rPr>
              <a:t>E-mail: </a:t>
            </a:r>
            <a:r>
              <a:rPr lang="en-US" sz="1765" u="sng" dirty="0">
                <a:solidFill>
                  <a:prstClr val="black"/>
                </a:solidFill>
                <a:latin typeface="Calibri"/>
                <a:hlinkClick r:id="rId3"/>
              </a:rPr>
              <a:t>gkwalker@uh.edu</a:t>
            </a:r>
            <a:r>
              <a:rPr lang="en-US" sz="1765" dirty="0">
                <a:solidFill>
                  <a:prstClr val="black"/>
                </a:solidFill>
                <a:latin typeface="Calibri"/>
              </a:rPr>
              <a:t>  ​</a:t>
            </a:r>
          </a:p>
          <a:p>
            <a:pPr algn="ctr" defTabSz="899010" fontAlgn="base"/>
            <a:r>
              <a:rPr lang="en-US" sz="1765" dirty="0">
                <a:solidFill>
                  <a:prstClr val="black"/>
                </a:solidFill>
                <a:latin typeface="Calibri"/>
              </a:rPr>
              <a:t>Office: 832-842-0583</a:t>
            </a:r>
          </a:p>
          <a:p>
            <a:pPr defTabSz="899010"/>
            <a:endParaRPr lang="en-US" sz="1765" dirty="0">
              <a:solidFill>
                <a:prstClr val="black"/>
              </a:solidFill>
              <a:latin typeface="Calibri"/>
            </a:endParaRPr>
          </a:p>
        </p:txBody>
      </p:sp>
      <p:sp>
        <p:nvSpPr>
          <p:cNvPr id="15" name="TextBox 14"/>
          <p:cNvSpPr txBox="1"/>
          <p:nvPr/>
        </p:nvSpPr>
        <p:spPr>
          <a:xfrm>
            <a:off x="7202981" y="4572000"/>
            <a:ext cx="3496235" cy="1450397"/>
          </a:xfrm>
          <a:prstGeom prst="rect">
            <a:avLst/>
          </a:prstGeom>
          <a:noFill/>
        </p:spPr>
        <p:txBody>
          <a:bodyPr wrap="square" rtlCol="0">
            <a:spAutoFit/>
          </a:bodyPr>
          <a:lstStyle/>
          <a:p>
            <a:pPr algn="ctr" defTabSz="899010" fontAlgn="base"/>
            <a:r>
              <a:rPr lang="en-US" sz="1765" b="1" dirty="0">
                <a:solidFill>
                  <a:prstClr val="black"/>
                </a:solidFill>
                <a:latin typeface="Calibri"/>
              </a:rPr>
              <a:t>Maia Solomon</a:t>
            </a:r>
            <a:r>
              <a:rPr lang="en-US" sz="1765" dirty="0">
                <a:solidFill>
                  <a:prstClr val="black"/>
                </a:solidFill>
                <a:latin typeface="Calibri"/>
              </a:rPr>
              <a:t>​</a:t>
            </a:r>
          </a:p>
          <a:p>
            <a:pPr algn="ctr" defTabSz="899010" fontAlgn="base"/>
            <a:r>
              <a:rPr lang="en-US" sz="1765" dirty="0">
                <a:solidFill>
                  <a:prstClr val="black"/>
                </a:solidFill>
                <a:latin typeface="Calibri"/>
              </a:rPr>
              <a:t>Emergency Management Specialist​</a:t>
            </a:r>
          </a:p>
          <a:p>
            <a:pPr algn="ctr" defTabSz="899010" fontAlgn="base"/>
            <a:r>
              <a:rPr lang="en-US" sz="1765" dirty="0">
                <a:solidFill>
                  <a:prstClr val="black"/>
                </a:solidFill>
                <a:latin typeface="Calibri"/>
              </a:rPr>
              <a:t>E-mail: </a:t>
            </a:r>
            <a:r>
              <a:rPr lang="en-US" sz="1765" u="sng" dirty="0">
                <a:solidFill>
                  <a:prstClr val="black"/>
                </a:solidFill>
                <a:latin typeface="Calibri"/>
                <a:hlinkClick r:id="rId4"/>
              </a:rPr>
              <a:t>misolomo@central.uh.edu</a:t>
            </a:r>
            <a:r>
              <a:rPr lang="en-US" sz="1765" dirty="0">
                <a:solidFill>
                  <a:prstClr val="black"/>
                </a:solidFill>
                <a:latin typeface="Calibri"/>
              </a:rPr>
              <a:t>​</a:t>
            </a:r>
          </a:p>
          <a:p>
            <a:pPr algn="ctr" defTabSz="899010" fontAlgn="base"/>
            <a:r>
              <a:rPr lang="en-US" sz="1765" dirty="0">
                <a:solidFill>
                  <a:prstClr val="black"/>
                </a:solidFill>
                <a:latin typeface="Calibri"/>
              </a:rPr>
              <a:t>Office: 713-743-0256</a:t>
            </a:r>
          </a:p>
          <a:p>
            <a:pPr defTabSz="899010"/>
            <a:endParaRPr lang="en-US" sz="1765" dirty="0">
              <a:solidFill>
                <a:prstClr val="black"/>
              </a:solidFill>
              <a:latin typeface="Calibri"/>
            </a:endParaRPr>
          </a:p>
        </p:txBody>
      </p:sp>
      <p:sp>
        <p:nvSpPr>
          <p:cNvPr id="16" name="TextBox 15"/>
          <p:cNvSpPr txBox="1"/>
          <p:nvPr/>
        </p:nvSpPr>
        <p:spPr>
          <a:xfrm>
            <a:off x="2831110" y="708111"/>
            <a:ext cx="6529781" cy="635559"/>
          </a:xfrm>
          <a:prstGeom prst="rect">
            <a:avLst/>
          </a:prstGeom>
          <a:noFill/>
        </p:spPr>
        <p:txBody>
          <a:bodyPr wrap="square" rtlCol="0">
            <a:spAutoFit/>
          </a:bodyPr>
          <a:lstStyle/>
          <a:p>
            <a:pPr defTabSz="899010"/>
            <a:r>
              <a:rPr lang="en-US" sz="3530" b="1" dirty="0">
                <a:solidFill>
                  <a:prstClr val="black"/>
                </a:solidFill>
                <a:latin typeface="Calibri"/>
              </a:rPr>
              <a:t>Office of Emergency Management</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5823" y="1949824"/>
            <a:ext cx="1755985" cy="2458378"/>
          </a:xfrm>
          <a:prstGeom prst="rect">
            <a:avLst/>
          </a:prstGeom>
        </p:spPr>
      </p:pic>
    </p:spTree>
    <p:extLst>
      <p:ext uri="{BB962C8B-B14F-4D97-AF65-F5344CB8AC3E}">
        <p14:creationId xmlns:p14="http://schemas.microsoft.com/office/powerpoint/2010/main" val="725910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A0B8E8-15A5-6503-FD29-336E415CE909}"/>
              </a:ext>
            </a:extLst>
          </p:cNvPr>
          <p:cNvSpPr txBox="1">
            <a:spLocks/>
          </p:cNvSpPr>
          <p:nvPr/>
        </p:nvSpPr>
        <p:spPr>
          <a:xfrm>
            <a:off x="1524000" y="1407371"/>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b="1">
                <a:solidFill>
                  <a:srgbClr val="CA1F30"/>
                </a:solidFill>
                <a:latin typeface="Trebuchet MS" panose="020B0703020202090204" pitchFamily="34" charset="0"/>
              </a:rPr>
              <a:t>Office of Sustainability</a:t>
            </a:r>
            <a:endParaRPr lang="en-US" sz="7200" b="1" dirty="0">
              <a:solidFill>
                <a:srgbClr val="CA1F30"/>
              </a:solidFill>
              <a:latin typeface="Trebuchet MS" panose="020B0703020202090204" pitchFamily="34" charset="0"/>
            </a:endParaRPr>
          </a:p>
        </p:txBody>
      </p:sp>
      <p:sp>
        <p:nvSpPr>
          <p:cNvPr id="5" name="Subtitle 2">
            <a:extLst>
              <a:ext uri="{FF2B5EF4-FFF2-40B4-BE49-F238E27FC236}">
                <a16:creationId xmlns:a16="http://schemas.microsoft.com/office/drawing/2014/main" id="{30E9CE23-3894-B265-F5D9-13B9622F9266}"/>
              </a:ext>
            </a:extLst>
          </p:cNvPr>
          <p:cNvSpPr txBox="1">
            <a:spLocks/>
          </p:cNvSpPr>
          <p:nvPr/>
        </p:nvSpPr>
        <p:spPr>
          <a:xfrm>
            <a:off x="1351984" y="3867295"/>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Trebuchet MS" panose="020B0703020202090204" pitchFamily="34" charset="0"/>
              </a:rPr>
              <a:t>January 31, 2025</a:t>
            </a:r>
            <a:endParaRPr lang="en-US" dirty="0">
              <a:latin typeface="Trebuchet MS" panose="020B0703020202090204" pitchFamily="34" charset="0"/>
            </a:endParaRPr>
          </a:p>
        </p:txBody>
      </p:sp>
    </p:spTree>
    <p:extLst>
      <p:ext uri="{BB962C8B-B14F-4D97-AF65-F5344CB8AC3E}">
        <p14:creationId xmlns:p14="http://schemas.microsoft.com/office/powerpoint/2010/main" val="4170516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8C0E1D-C1FD-DF7C-5D4A-ED3BBC2B4472}"/>
              </a:ext>
            </a:extLst>
          </p:cNvPr>
          <p:cNvSpPr txBox="1">
            <a:spLocks/>
          </p:cNvSpPr>
          <p:nvPr/>
        </p:nvSpPr>
        <p:spPr>
          <a:xfrm>
            <a:off x="113922" y="4257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Introduction: Sustainability Coordinator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 </a:t>
            </a:r>
          </a:p>
        </p:txBody>
      </p:sp>
      <p:sp>
        <p:nvSpPr>
          <p:cNvPr id="5" name="Rectangle 4">
            <a:extLst>
              <a:ext uri="{FF2B5EF4-FFF2-40B4-BE49-F238E27FC236}">
                <a16:creationId xmlns:a16="http://schemas.microsoft.com/office/drawing/2014/main" id="{5B854B06-3312-4718-BFEA-77B0D1F6E90D}"/>
              </a:ext>
            </a:extLst>
          </p:cNvPr>
          <p:cNvSpPr/>
          <p:nvPr/>
        </p:nvSpPr>
        <p:spPr>
          <a:xfrm>
            <a:off x="281565" y="1265175"/>
            <a:ext cx="10464898" cy="4821726"/>
          </a:xfrm>
          <a:prstGeom prst="rect">
            <a:avLst/>
          </a:prstGeom>
          <a:solidFill>
            <a:srgbClr val="FAEAC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8E8E8">
                  <a:lumMod val="25000"/>
                </a:srgbClr>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988D7232-4712-397C-4057-711BC2A60C98}"/>
              </a:ext>
            </a:extLst>
          </p:cNvPr>
          <p:cNvPicPr>
            <a:picLocks noChangeAspect="1"/>
          </p:cNvPicPr>
          <p:nvPr/>
        </p:nvPicPr>
        <p:blipFill rotWithShape="1">
          <a:blip r:embed="rId2">
            <a:extLst>
              <a:ext uri="{28A0092B-C50C-407E-A947-70E740481C1C}">
                <a14:useLocalDpi xmlns:a14="http://schemas.microsoft.com/office/drawing/2010/main" val="0"/>
              </a:ext>
            </a:extLst>
          </a:blip>
          <a:srcRect l="14288" t="22223" r="8051" b="16841"/>
          <a:stretch/>
        </p:blipFill>
        <p:spPr>
          <a:xfrm>
            <a:off x="697815" y="1511409"/>
            <a:ext cx="1425166" cy="1490988"/>
          </a:xfrm>
          <a:prstGeom prst="ellipse">
            <a:avLst/>
          </a:prstGeom>
          <a:ln w="63500" cap="rnd">
            <a:solidFill>
              <a:srgbClr val="CF3E3E"/>
            </a:solidFill>
          </a:ln>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B75B2FEC-9A8D-5863-A62C-C9AAFFE76FA0}"/>
              </a:ext>
            </a:extLst>
          </p:cNvPr>
          <p:cNvSpPr txBox="1"/>
          <p:nvPr/>
        </p:nvSpPr>
        <p:spPr>
          <a:xfrm>
            <a:off x="2299589" y="1511409"/>
            <a:ext cx="3316806" cy="1508105"/>
          </a:xfrm>
          <a:prstGeom prst="rect">
            <a:avLst/>
          </a:prstGeom>
          <a:noFill/>
        </p:spPr>
        <p:txBody>
          <a:bodyPr wrap="square" rtlCol="0">
            <a:spAutoFit/>
          </a:bodyPr>
          <a:lstStyle/>
          <a:p>
            <a:pPr>
              <a:defRPr/>
            </a:pPr>
            <a:r>
              <a:rPr lang="en-US" sz="2000" b="1" dirty="0">
                <a:solidFill>
                  <a:prstClr val="black"/>
                </a:solidFill>
                <a:latin typeface="Aptos" panose="02110004020202020204"/>
              </a:rPr>
              <a:t>Beatrix Madersbacher Eide</a:t>
            </a:r>
          </a:p>
          <a:p>
            <a:pPr>
              <a:defRPr/>
            </a:pPr>
            <a:r>
              <a:rPr lang="en-US" dirty="0">
                <a:solidFill>
                  <a:prstClr val="black"/>
                </a:solidFill>
                <a:latin typeface="Aptos" panose="02110004020202020204"/>
              </a:rPr>
              <a:t>Sustainability Coordinator</a:t>
            </a:r>
          </a:p>
          <a:p>
            <a:pPr>
              <a:defRPr/>
            </a:pPr>
            <a:r>
              <a:rPr lang="en-US" dirty="0">
                <a:solidFill>
                  <a:prstClr val="black"/>
                </a:solidFill>
                <a:latin typeface="Aptos" panose="02110004020202020204"/>
                <a:hlinkClick r:id="rId3"/>
              </a:rPr>
              <a:t>blmaders@cougarnet.uh.edu</a:t>
            </a:r>
            <a:endParaRPr lang="en-US" dirty="0">
              <a:solidFill>
                <a:prstClr val="black"/>
              </a:solidFill>
              <a:latin typeface="Aptos" panose="02110004020202020204"/>
            </a:endParaRPr>
          </a:p>
          <a:p>
            <a:pPr>
              <a:defRPr/>
            </a:pPr>
            <a:r>
              <a:rPr lang="en-US" dirty="0">
                <a:solidFill>
                  <a:prstClr val="black"/>
                </a:solidFill>
                <a:latin typeface="Aptos" panose="02110004020202020204"/>
              </a:rPr>
              <a:t>sustain@central.uh.edu</a:t>
            </a:r>
          </a:p>
          <a:p>
            <a:pPr>
              <a:defRPr/>
            </a:pPr>
            <a:endParaRPr lang="en-US" dirty="0">
              <a:solidFill>
                <a:prstClr val="black"/>
              </a:solidFill>
              <a:latin typeface="Aptos" panose="02110004020202020204"/>
            </a:endParaRPr>
          </a:p>
        </p:txBody>
      </p:sp>
      <p:sp>
        <p:nvSpPr>
          <p:cNvPr id="8" name="TextBox 7">
            <a:extLst>
              <a:ext uri="{FF2B5EF4-FFF2-40B4-BE49-F238E27FC236}">
                <a16:creationId xmlns:a16="http://schemas.microsoft.com/office/drawing/2014/main" id="{6E44B0D4-7956-F8F6-F167-3CE47AE6CA72}"/>
              </a:ext>
            </a:extLst>
          </p:cNvPr>
          <p:cNvSpPr txBox="1"/>
          <p:nvPr/>
        </p:nvSpPr>
        <p:spPr>
          <a:xfrm>
            <a:off x="697815" y="3248631"/>
            <a:ext cx="4297902" cy="3447098"/>
          </a:xfrm>
          <a:prstGeom prst="rect">
            <a:avLst/>
          </a:prstGeom>
          <a:noFill/>
        </p:spPr>
        <p:txBody>
          <a:bodyPr wrap="square" rtlCol="0">
            <a:spAutoFit/>
          </a:bodyPr>
          <a:lstStyle/>
          <a:p>
            <a:pPr>
              <a:defRPr/>
            </a:pPr>
            <a:r>
              <a:rPr lang="en-US" sz="2000" b="1" dirty="0">
                <a:solidFill>
                  <a:prstClr val="black"/>
                </a:solidFill>
                <a:latin typeface="Aptos" panose="02110004020202020204"/>
              </a:rPr>
              <a:t>Projects: </a:t>
            </a:r>
          </a:p>
          <a:p>
            <a:pPr>
              <a:defRPr/>
            </a:pPr>
            <a:endParaRPr lang="en-US" sz="2000" b="1" dirty="0">
              <a:solidFill>
                <a:prstClr val="black"/>
              </a:solidFill>
              <a:latin typeface="Aptos" panose="02110004020202020204"/>
            </a:endParaRPr>
          </a:p>
          <a:p>
            <a:pPr marL="342900" indent="-342900">
              <a:buFont typeface="Arial" panose="020B0604020202020204" pitchFamily="34" charset="0"/>
              <a:buChar char="•"/>
              <a:defRPr/>
            </a:pPr>
            <a:r>
              <a:rPr lang="en-US" sz="2000" b="1" dirty="0">
                <a:solidFill>
                  <a:prstClr val="black"/>
                </a:solidFill>
                <a:latin typeface="Aptos" panose="02110004020202020204"/>
              </a:rPr>
              <a:t>STARS report</a:t>
            </a:r>
          </a:p>
          <a:p>
            <a:pPr marL="342900" indent="-342900">
              <a:buFont typeface="Arial" panose="020B0604020202020204" pitchFamily="34" charset="0"/>
              <a:buChar char="•"/>
              <a:defRPr/>
            </a:pPr>
            <a:r>
              <a:rPr lang="en-US" sz="2000" b="1" dirty="0">
                <a:solidFill>
                  <a:prstClr val="black"/>
                </a:solidFill>
                <a:latin typeface="Aptos" panose="02110004020202020204"/>
              </a:rPr>
              <a:t>Recycling Initiatives on Campus</a:t>
            </a:r>
          </a:p>
          <a:p>
            <a:pPr marL="342900" indent="-342900">
              <a:buFont typeface="Arial" panose="020B0604020202020204" pitchFamily="34" charset="0"/>
              <a:buChar char="•"/>
              <a:defRPr/>
            </a:pPr>
            <a:r>
              <a:rPr lang="en-US" sz="2000" b="1" dirty="0">
                <a:solidFill>
                  <a:prstClr val="black"/>
                </a:solidFill>
                <a:latin typeface="Aptos" panose="02110004020202020204"/>
              </a:rPr>
              <a:t>Earth Month</a:t>
            </a:r>
          </a:p>
          <a:p>
            <a:pPr marL="342900" indent="-342900">
              <a:buFont typeface="Arial" panose="020B0604020202020204" pitchFamily="34" charset="0"/>
              <a:buChar char="•"/>
              <a:defRPr/>
            </a:pPr>
            <a:r>
              <a:rPr lang="en-US" sz="2000" b="1" dirty="0">
                <a:solidFill>
                  <a:prstClr val="black"/>
                </a:solidFill>
                <a:latin typeface="Aptos" panose="02110004020202020204"/>
              </a:rPr>
              <a:t>Battery Recycling Program</a:t>
            </a:r>
          </a:p>
          <a:p>
            <a:pPr marL="342900" indent="-342900">
              <a:buFont typeface="Arial" panose="020B0604020202020204" pitchFamily="34" charset="0"/>
              <a:buChar char="•"/>
              <a:defRPr/>
            </a:pPr>
            <a:r>
              <a:rPr lang="en-US" sz="2000" b="1" dirty="0">
                <a:solidFill>
                  <a:prstClr val="black"/>
                </a:solidFill>
                <a:latin typeface="Aptos" panose="02110004020202020204"/>
              </a:rPr>
              <a:t>Sustainability Lunch and Learns </a:t>
            </a:r>
          </a:p>
          <a:p>
            <a:pPr marL="342900" indent="-342900">
              <a:buFont typeface="Arial" panose="020B0604020202020204" pitchFamily="34" charset="0"/>
              <a:buChar char="•"/>
              <a:defRPr/>
            </a:pPr>
            <a:r>
              <a:rPr lang="en-US" sz="2000" b="1" dirty="0">
                <a:solidFill>
                  <a:prstClr val="black"/>
                </a:solidFill>
                <a:latin typeface="Aptos" panose="02110004020202020204"/>
              </a:rPr>
              <a:t>Green Programs across UH</a:t>
            </a:r>
          </a:p>
          <a:p>
            <a:pPr>
              <a:defRPr/>
            </a:pPr>
            <a:endParaRPr lang="en-US" sz="2000" b="1" dirty="0">
              <a:solidFill>
                <a:prstClr val="black"/>
              </a:solidFill>
              <a:latin typeface="Aptos" panose="02110004020202020204"/>
            </a:endParaRPr>
          </a:p>
          <a:p>
            <a:pPr>
              <a:defRPr/>
            </a:pPr>
            <a:r>
              <a:rPr lang="en-US" sz="2000" b="1" dirty="0">
                <a:solidFill>
                  <a:prstClr val="black"/>
                </a:solidFill>
                <a:latin typeface="Aptos" panose="02110004020202020204"/>
              </a:rPr>
              <a:t> </a:t>
            </a:r>
            <a:endParaRPr lang="en-US" dirty="0">
              <a:solidFill>
                <a:prstClr val="black"/>
              </a:solidFill>
              <a:latin typeface="Aptos" panose="02110004020202020204"/>
            </a:endParaRPr>
          </a:p>
          <a:p>
            <a:pPr>
              <a:defRPr/>
            </a:pPr>
            <a:endParaRPr lang="en-US" dirty="0">
              <a:solidFill>
                <a:prstClr val="black"/>
              </a:solidFill>
              <a:latin typeface="Aptos" panose="02110004020202020204"/>
            </a:endParaRPr>
          </a:p>
        </p:txBody>
      </p:sp>
      <p:grpSp>
        <p:nvGrpSpPr>
          <p:cNvPr id="12" name="Group 11">
            <a:extLst>
              <a:ext uri="{FF2B5EF4-FFF2-40B4-BE49-F238E27FC236}">
                <a16:creationId xmlns:a16="http://schemas.microsoft.com/office/drawing/2014/main" id="{411CC49E-AF86-EF42-3721-754945E0202D}"/>
              </a:ext>
            </a:extLst>
          </p:cNvPr>
          <p:cNvGrpSpPr/>
          <p:nvPr/>
        </p:nvGrpSpPr>
        <p:grpSpPr>
          <a:xfrm>
            <a:off x="8058338" y="1388758"/>
            <a:ext cx="2571184" cy="2928038"/>
            <a:chOff x="8320941" y="1926840"/>
            <a:chExt cx="2787193" cy="3183338"/>
          </a:xfrm>
        </p:grpSpPr>
        <p:pic>
          <p:nvPicPr>
            <p:cNvPr id="13" name="Picture 12">
              <a:extLst>
                <a:ext uri="{FF2B5EF4-FFF2-40B4-BE49-F238E27FC236}">
                  <a16:creationId xmlns:a16="http://schemas.microsoft.com/office/drawing/2014/main" id="{AEF555E0-8AB2-78B9-8AAC-2EC6214E1CF4}"/>
                </a:ext>
              </a:extLst>
            </p:cNvPr>
            <p:cNvPicPr>
              <a:picLocks noChangeAspect="1"/>
            </p:cNvPicPr>
            <p:nvPr/>
          </p:nvPicPr>
          <p:blipFill rotWithShape="1">
            <a:blip r:embed="rId4">
              <a:extLst>
                <a:ext uri="{28A0092B-C50C-407E-A947-70E740481C1C}">
                  <a14:useLocalDpi xmlns:a14="http://schemas.microsoft.com/office/drawing/2010/main" val="0"/>
                </a:ext>
              </a:extLst>
            </a:blip>
            <a:srcRect l="11923" r="15340"/>
            <a:stretch/>
          </p:blipFill>
          <p:spPr>
            <a:xfrm>
              <a:off x="8426076" y="2122886"/>
              <a:ext cx="2637313" cy="2417198"/>
            </a:xfrm>
            <a:prstGeom prst="rect">
              <a:avLst/>
            </a:prstGeom>
          </p:spPr>
        </p:pic>
        <p:pic>
          <p:nvPicPr>
            <p:cNvPr id="14" name="Picture 2" descr="Polaroid PNG High Quality Image - PNG All | PNG All">
              <a:extLst>
                <a:ext uri="{FF2B5EF4-FFF2-40B4-BE49-F238E27FC236}">
                  <a16:creationId xmlns:a16="http://schemas.microsoft.com/office/drawing/2014/main" id="{E7B2029C-87B3-8015-3A23-936549D2F1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967" t="6509" r="22455" b="5928"/>
            <a:stretch/>
          </p:blipFill>
          <p:spPr bwMode="auto">
            <a:xfrm>
              <a:off x="8320941" y="1926840"/>
              <a:ext cx="2787193" cy="31833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4B833417-D449-DBE5-C4EE-CA0B12931E4D}"/>
              </a:ext>
            </a:extLst>
          </p:cNvPr>
          <p:cNvGrpSpPr/>
          <p:nvPr/>
        </p:nvGrpSpPr>
        <p:grpSpPr>
          <a:xfrm>
            <a:off x="6491258" y="2989301"/>
            <a:ext cx="2462238" cy="3015635"/>
            <a:chOff x="6767236" y="1800775"/>
            <a:chExt cx="3034544" cy="3669241"/>
          </a:xfrm>
        </p:grpSpPr>
        <p:pic>
          <p:nvPicPr>
            <p:cNvPr id="10" name="Picture 9">
              <a:extLst>
                <a:ext uri="{FF2B5EF4-FFF2-40B4-BE49-F238E27FC236}">
                  <a16:creationId xmlns:a16="http://schemas.microsoft.com/office/drawing/2014/main" id="{7F14DA83-E67E-00E5-66ED-3BFF27241F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879" r="2836"/>
            <a:stretch/>
          </p:blipFill>
          <p:spPr>
            <a:xfrm>
              <a:off x="6796299" y="2033388"/>
              <a:ext cx="2936908" cy="2680013"/>
            </a:xfrm>
            <a:prstGeom prst="rect">
              <a:avLst/>
            </a:prstGeom>
          </p:spPr>
        </p:pic>
        <p:pic>
          <p:nvPicPr>
            <p:cNvPr id="11" name="Picture 2" descr="Polaroid PNG High Quality Image - PNG All | PNG All">
              <a:extLst>
                <a:ext uri="{FF2B5EF4-FFF2-40B4-BE49-F238E27FC236}">
                  <a16:creationId xmlns:a16="http://schemas.microsoft.com/office/drawing/2014/main" id="{BC27F2B5-C7B5-85CF-84FC-112E2FC84A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967" t="6509" r="22455" b="5928"/>
            <a:stretch/>
          </p:blipFill>
          <p:spPr bwMode="auto">
            <a:xfrm>
              <a:off x="6767236" y="1800775"/>
              <a:ext cx="3034544" cy="36692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05707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0;p4">
            <a:extLst>
              <a:ext uri="{FF2B5EF4-FFF2-40B4-BE49-F238E27FC236}">
                <a16:creationId xmlns:a16="http://schemas.microsoft.com/office/drawing/2014/main" id="{5C5DA67C-6DF8-9D8E-226C-7A37FBCF89A5}"/>
              </a:ext>
            </a:extLst>
          </p:cNvPr>
          <p:cNvSpPr txBox="1">
            <a:spLocks/>
          </p:cNvSpPr>
          <p:nvPr/>
        </p:nvSpPr>
        <p:spPr>
          <a:xfrm>
            <a:off x="838200" y="430682"/>
            <a:ext cx="10515600" cy="748198"/>
          </a:xfrm>
          <a:prstGeom prst="rect">
            <a:avLst/>
          </a:prstGeom>
          <a:noFill/>
          <a:ln>
            <a:noFill/>
          </a:ln>
        </p:spPr>
        <p:txBody>
          <a:bodyPr vert="horz" wrap="square" lIns="91421" tIns="91421" rIns="91421" bIns="91421" anchor="ctr" anchorCtr="1" compatLnSpc="1">
            <a:noAutofit/>
          </a:bodyPr>
          <a:lstStyle>
            <a:lvl1pPr algn="ctr" defTabSz="617485" rtl="0" eaLnBrk="0" fontAlgn="base" hangingPunct="0">
              <a:spcBef>
                <a:spcPct val="0"/>
              </a:spcBef>
              <a:spcAft>
                <a:spcPct val="0"/>
              </a:spcAft>
              <a:defRPr sz="4363" kern="1200">
                <a:solidFill>
                  <a:schemeClr val="tx1"/>
                </a:solidFill>
                <a:latin typeface="Trebuchet MS" panose="020B0603020202020204" pitchFamily="34" charset="0"/>
                <a:ea typeface="ＭＳ Ｐゴシック" charset="-128"/>
                <a:cs typeface="Trebuchet MS" panose="020B0603020202020204" pitchFamily="34" charset="0"/>
              </a:defRPr>
            </a:lvl1pPr>
            <a:lvl2pPr algn="ctr" defTabSz="617485" rtl="0" eaLnBrk="0" fontAlgn="base" hangingPunct="0">
              <a:spcBef>
                <a:spcPct val="0"/>
              </a:spcBef>
              <a:spcAft>
                <a:spcPct val="0"/>
              </a:spcAft>
              <a:defRPr sz="5939">
                <a:solidFill>
                  <a:schemeClr val="tx1"/>
                </a:solidFill>
                <a:latin typeface="Crimson Roman" charset="0"/>
                <a:ea typeface="ＭＳ Ｐゴシック" charset="-128"/>
                <a:cs typeface="Crimson Roman" charset="0"/>
              </a:defRPr>
            </a:lvl2pPr>
            <a:lvl3pPr algn="ctr" defTabSz="617485" rtl="0" eaLnBrk="0" fontAlgn="base" hangingPunct="0">
              <a:spcBef>
                <a:spcPct val="0"/>
              </a:spcBef>
              <a:spcAft>
                <a:spcPct val="0"/>
              </a:spcAft>
              <a:defRPr sz="5939">
                <a:solidFill>
                  <a:schemeClr val="tx1"/>
                </a:solidFill>
                <a:latin typeface="Crimson Roman" charset="0"/>
                <a:ea typeface="ＭＳ Ｐゴシック" charset="-128"/>
                <a:cs typeface="Crimson Roman" charset="0"/>
              </a:defRPr>
            </a:lvl3pPr>
            <a:lvl4pPr algn="ctr" defTabSz="617485" rtl="0" eaLnBrk="0" fontAlgn="base" hangingPunct="0">
              <a:spcBef>
                <a:spcPct val="0"/>
              </a:spcBef>
              <a:spcAft>
                <a:spcPct val="0"/>
              </a:spcAft>
              <a:defRPr sz="5939">
                <a:solidFill>
                  <a:schemeClr val="tx1"/>
                </a:solidFill>
                <a:latin typeface="Crimson Roman" charset="0"/>
                <a:ea typeface="ＭＳ Ｐゴシック" charset="-128"/>
                <a:cs typeface="Crimson Roman" charset="0"/>
              </a:defRPr>
            </a:lvl4pPr>
            <a:lvl5pPr algn="ctr" defTabSz="617485" rtl="0" eaLnBrk="0" fontAlgn="base" hangingPunct="0">
              <a:spcBef>
                <a:spcPct val="0"/>
              </a:spcBef>
              <a:spcAft>
                <a:spcPct val="0"/>
              </a:spcAft>
              <a:defRPr sz="5939">
                <a:solidFill>
                  <a:schemeClr val="tx1"/>
                </a:solidFill>
                <a:latin typeface="Crimson Roman" charset="0"/>
                <a:ea typeface="ＭＳ Ｐゴシック" charset="-128"/>
                <a:cs typeface="Crimson Roman" charset="0"/>
              </a:defRPr>
            </a:lvl5pPr>
            <a:lvl6pPr marL="617485" algn="ctr" defTabSz="617485" rtl="0" fontAlgn="base">
              <a:spcBef>
                <a:spcPct val="0"/>
              </a:spcBef>
              <a:spcAft>
                <a:spcPct val="0"/>
              </a:spcAft>
              <a:defRPr sz="5939">
                <a:solidFill>
                  <a:schemeClr val="tx1"/>
                </a:solidFill>
                <a:latin typeface="Calibri" charset="0"/>
                <a:ea typeface="ＭＳ Ｐゴシック" charset="-128"/>
                <a:cs typeface="ＭＳ Ｐゴシック" charset="-128"/>
              </a:defRPr>
            </a:lvl6pPr>
            <a:lvl7pPr marL="1234971" algn="ctr" defTabSz="617485" rtl="0" fontAlgn="base">
              <a:spcBef>
                <a:spcPct val="0"/>
              </a:spcBef>
              <a:spcAft>
                <a:spcPct val="0"/>
              </a:spcAft>
              <a:defRPr sz="5939">
                <a:solidFill>
                  <a:schemeClr val="tx1"/>
                </a:solidFill>
                <a:latin typeface="Calibri" charset="0"/>
                <a:ea typeface="ＭＳ Ｐゴシック" charset="-128"/>
                <a:cs typeface="ＭＳ Ｐゴシック" charset="-128"/>
              </a:defRPr>
            </a:lvl7pPr>
            <a:lvl8pPr marL="1852457" algn="ctr" defTabSz="617485" rtl="0" fontAlgn="base">
              <a:spcBef>
                <a:spcPct val="0"/>
              </a:spcBef>
              <a:spcAft>
                <a:spcPct val="0"/>
              </a:spcAft>
              <a:defRPr sz="5939">
                <a:solidFill>
                  <a:schemeClr val="tx1"/>
                </a:solidFill>
                <a:latin typeface="Calibri" charset="0"/>
                <a:ea typeface="ＭＳ Ｐゴシック" charset="-128"/>
                <a:cs typeface="ＭＳ Ｐゴシック" charset="-128"/>
              </a:defRPr>
            </a:lvl8pPr>
            <a:lvl9pPr marL="2469942" algn="ctr" defTabSz="617485" rtl="0" fontAlgn="base">
              <a:spcBef>
                <a:spcPct val="0"/>
              </a:spcBef>
              <a:spcAft>
                <a:spcPct val="0"/>
              </a:spcAft>
              <a:defRPr sz="5939">
                <a:solidFill>
                  <a:schemeClr val="tx1"/>
                </a:solidFill>
                <a:latin typeface="Calibri" charset="0"/>
                <a:ea typeface="ＭＳ Ｐゴシック" charset="-128"/>
                <a:cs typeface="ＭＳ Ｐゴシック" charset="-128"/>
              </a:defRPr>
            </a:lvl9pPr>
          </a:lstStyle>
          <a:p>
            <a:pPr marL="0" marR="0" lvl="0" indent="0" algn="ctr" defTabSz="617485" rtl="0" eaLnBrk="0" fontAlgn="base" latinLnBrk="0" hangingPunct="0">
              <a:lnSpc>
                <a:spcPct val="100000"/>
              </a:lnSpc>
              <a:spcBef>
                <a:spcPct val="0"/>
              </a:spcBef>
              <a:spcAft>
                <a:spcPct val="0"/>
              </a:spcAft>
              <a:buClrTx/>
              <a:buSzTx/>
              <a:buFontTx/>
              <a:buNone/>
              <a:tabLst/>
              <a:defRPr/>
            </a:pPr>
            <a:r>
              <a:rPr kumimoji="0" lang="en-US" sz="4363" b="0" i="0" u="none" strike="noStrike" kern="1200" cap="none" spc="0" normalizeH="0" baseline="0" noProof="0" dirty="0">
                <a:ln>
                  <a:noFill/>
                </a:ln>
                <a:solidFill>
                  <a:srgbClr val="3A3A3A"/>
                </a:solidFill>
                <a:effectLst/>
                <a:uLnTx/>
                <a:uFillTx/>
                <a:latin typeface="Trebuchet MS" panose="020B0603020202020204" pitchFamily="34" charset="0"/>
                <a:ea typeface="ＭＳ Ｐゴシック" charset="-128"/>
              </a:rPr>
              <a:t>The 3 Pillars of Sustainability</a:t>
            </a:r>
          </a:p>
        </p:txBody>
      </p:sp>
      <p:sp>
        <p:nvSpPr>
          <p:cNvPr id="5" name="Google Shape;111;p4">
            <a:extLst>
              <a:ext uri="{FF2B5EF4-FFF2-40B4-BE49-F238E27FC236}">
                <a16:creationId xmlns:a16="http://schemas.microsoft.com/office/drawing/2014/main" id="{FC7323F0-C3D3-47A5-9C50-2AFE1359B2BC}"/>
              </a:ext>
            </a:extLst>
          </p:cNvPr>
          <p:cNvSpPr txBox="1">
            <a:spLocks/>
          </p:cNvSpPr>
          <p:nvPr/>
        </p:nvSpPr>
        <p:spPr>
          <a:xfrm>
            <a:off x="298951" y="1251308"/>
            <a:ext cx="11594098" cy="58233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Sustainability encompasses 3 pillars and these combined create a sustainable world. Sustainability “</a:t>
            </a:r>
            <a:r>
              <a:rPr kumimoji="0" lang="en-US" sz="1900" b="1" i="0" u="none" strike="noStrike" kern="1200" cap="none" spc="0" normalizeH="0" baseline="0" noProof="0" dirty="0">
                <a:ln>
                  <a:noFill/>
                </a:ln>
                <a:solidFill>
                  <a:sysClr val="windowText" lastClr="000000"/>
                </a:solidFill>
                <a:effectLst/>
                <a:uLnTx/>
                <a:uFillTx/>
                <a:latin typeface="Aptos" panose="02110004020202020204"/>
                <a:ea typeface="+mn-ea"/>
                <a:cs typeface="+mn-cs"/>
              </a:rPr>
              <a:t>as the efficient, deliberate and responsible preservation of environmental, social and economic resources to protect our earth for future generations</a:t>
            </a:r>
            <a:r>
              <a:rPr kumimoji="0" lang="en-US" sz="19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B050"/>
                </a:solidFill>
                <a:effectLst/>
                <a:uLnTx/>
                <a:uFillTx/>
                <a:latin typeface="Aptos" panose="02110004020202020204"/>
                <a:ea typeface="+mn-ea"/>
                <a:cs typeface="+mn-cs"/>
              </a:rPr>
              <a:t>Environmental (Planet)</a:t>
            </a:r>
            <a:r>
              <a:rPr kumimoji="0" lang="en-US" sz="1800" b="0" i="0" u="none" strike="noStrike" kern="1200" cap="none" spc="0" normalizeH="0" baseline="0" noProof="0" dirty="0">
                <a:ln>
                  <a:noFill/>
                </a:ln>
                <a:solidFill>
                  <a:srgbClr val="00B050"/>
                </a:solidFill>
                <a:effectLst/>
                <a:uLnTx/>
                <a:uFillTx/>
                <a:latin typeface="Aptos" panose="02110004020202020204"/>
                <a:ea typeface="+mn-ea"/>
                <a:cs typeface="+mn-cs"/>
              </a:rPr>
              <a:t> - managing our natural resources </a:t>
            </a:r>
          </a:p>
          <a:p>
            <a:pPr marL="228600" marR="0" lvl="0" indent="-342900" algn="l" defTabSz="914400" rtl="0" eaLnBrk="1" fontAlgn="auto" latinLnBrk="0" hangingPunct="1">
              <a:lnSpc>
                <a:spcPct val="115000"/>
              </a:lnSpc>
              <a:spcBef>
                <a:spcPts val="0"/>
              </a:spcBef>
              <a:spcAft>
                <a:spcPts val="0"/>
              </a:spcAft>
              <a:buClr>
                <a:srgbClr val="00B050"/>
              </a:buClr>
              <a:buSzPts val="1800"/>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Reducing fossil fuel consumption</a:t>
            </a:r>
          </a:p>
          <a:p>
            <a:pPr marL="228600" marR="0" lvl="0" indent="-342900" algn="l" defTabSz="914400" rtl="0" eaLnBrk="1" fontAlgn="auto" latinLnBrk="0" hangingPunct="1">
              <a:lnSpc>
                <a:spcPct val="115000"/>
              </a:lnSpc>
              <a:spcBef>
                <a:spcPts val="0"/>
              </a:spcBef>
              <a:spcAft>
                <a:spcPts val="0"/>
              </a:spcAft>
              <a:buClr>
                <a:srgbClr val="00B050"/>
              </a:buClr>
              <a:buSzPts val="1800"/>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Increased waste management and recycling </a:t>
            </a:r>
          </a:p>
          <a:p>
            <a:pPr marL="228600" marR="0" lvl="0" indent="-342900" algn="l" defTabSz="914400" rtl="0" eaLnBrk="1" fontAlgn="auto" latinLnBrk="0" hangingPunct="1">
              <a:lnSpc>
                <a:spcPct val="115000"/>
              </a:lnSpc>
              <a:spcBef>
                <a:spcPts val="0"/>
              </a:spcBef>
              <a:spcAft>
                <a:spcPts val="0"/>
              </a:spcAft>
              <a:buClr>
                <a:srgbClr val="00B050"/>
              </a:buClr>
              <a:buSzPts val="1800"/>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Renewable energy promotion and development</a:t>
            </a:r>
            <a:endParaRPr kumimoji="0" lang="en-US" sz="9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B050"/>
                </a:solidFill>
                <a:effectLst/>
                <a:uLnTx/>
                <a:uFillTx/>
                <a:latin typeface="Aptos" panose="02110004020202020204"/>
                <a:ea typeface="+mn-ea"/>
                <a:cs typeface="+mn-cs"/>
              </a:rPr>
              <a:t>Economic (Profit) </a:t>
            </a:r>
            <a:r>
              <a:rPr kumimoji="0" lang="en-US" sz="1800" b="0" i="0" u="none" strike="noStrike" kern="1200" cap="none" spc="0" normalizeH="0" baseline="0" noProof="0" dirty="0">
                <a:ln>
                  <a:noFill/>
                </a:ln>
                <a:solidFill>
                  <a:srgbClr val="00B050"/>
                </a:solidFill>
                <a:effectLst/>
                <a:uLnTx/>
                <a:uFillTx/>
                <a:latin typeface="Aptos" panose="02110004020202020204"/>
                <a:ea typeface="+mn-ea"/>
                <a:cs typeface="+mn-cs"/>
              </a:rPr>
              <a:t>- using resources responsibly and efficiently</a:t>
            </a:r>
          </a:p>
          <a:p>
            <a:pPr marL="228600" marR="0" lvl="0" indent="-342900" algn="l" defTabSz="914400" rtl="0" eaLnBrk="1" fontAlgn="auto" latinLnBrk="0" hangingPunct="1">
              <a:lnSpc>
                <a:spcPct val="115000"/>
              </a:lnSpc>
              <a:spcBef>
                <a:spcPts val="0"/>
              </a:spcBef>
              <a:spcAft>
                <a:spcPts val="0"/>
              </a:spcAft>
              <a:buClr>
                <a:srgbClr val="00B050"/>
              </a:buClr>
              <a:buSzPts val="1800"/>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Responsible purchasing by businesses and individuals </a:t>
            </a:r>
          </a:p>
          <a:p>
            <a:pPr marL="228600" marR="0" lvl="0" indent="-342900" algn="l" defTabSz="914400" rtl="0" eaLnBrk="1" fontAlgn="auto" latinLnBrk="0" hangingPunct="1">
              <a:lnSpc>
                <a:spcPct val="115000"/>
              </a:lnSpc>
              <a:spcBef>
                <a:spcPts val="0"/>
              </a:spcBef>
              <a:spcAft>
                <a:spcPts val="0"/>
              </a:spcAft>
              <a:buClr>
                <a:srgbClr val="00B050"/>
              </a:buClr>
              <a:buSzPts val="1800"/>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Financial support for research and development</a:t>
            </a:r>
          </a:p>
          <a:p>
            <a:pPr marL="228600" marR="0" lvl="0" indent="-342900" algn="l" defTabSz="914400" rtl="0" eaLnBrk="1" fontAlgn="auto" latinLnBrk="0" hangingPunct="1">
              <a:lnSpc>
                <a:spcPct val="115000"/>
              </a:lnSpc>
              <a:spcBef>
                <a:spcPts val="0"/>
              </a:spcBef>
              <a:spcAft>
                <a:spcPts val="0"/>
              </a:spcAft>
              <a:buClr>
                <a:srgbClr val="00B050"/>
              </a:buClr>
              <a:buSzPts val="1800"/>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Creating new jobs and maintaining current jobs</a:t>
            </a:r>
            <a:endParaRPr kumimoji="0" lang="en-US" sz="9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B050"/>
                </a:solidFill>
                <a:effectLst/>
                <a:uLnTx/>
                <a:uFillTx/>
                <a:latin typeface="Aptos" panose="02110004020202020204"/>
                <a:ea typeface="+mn-ea"/>
                <a:cs typeface="+mn-cs"/>
              </a:rPr>
              <a:t>Social (People) </a:t>
            </a:r>
            <a:r>
              <a:rPr kumimoji="0" lang="en-US" sz="1800" b="0" i="0" u="none" strike="noStrike" kern="1200" cap="none" spc="0" normalizeH="0" baseline="0" noProof="0" dirty="0">
                <a:ln>
                  <a:noFill/>
                </a:ln>
                <a:solidFill>
                  <a:srgbClr val="00B050"/>
                </a:solidFill>
                <a:effectLst/>
                <a:uLnTx/>
                <a:uFillTx/>
                <a:latin typeface="Aptos" panose="02110004020202020204"/>
                <a:ea typeface="+mn-ea"/>
                <a:cs typeface="+mn-cs"/>
              </a:rPr>
              <a:t>- promoting positive social well being for all</a:t>
            </a:r>
          </a:p>
          <a:p>
            <a:pPr marL="228600" marR="0" lvl="0" indent="-342900" algn="l" defTabSz="914400" rtl="0" eaLnBrk="1" fontAlgn="auto" latinLnBrk="0" hangingPunct="1">
              <a:lnSpc>
                <a:spcPct val="115000"/>
              </a:lnSpc>
              <a:spcBef>
                <a:spcPts val="0"/>
              </a:spcBef>
              <a:spcAft>
                <a:spcPts val="0"/>
              </a:spcAft>
              <a:buClr>
                <a:srgbClr val="00B050"/>
              </a:buClr>
              <a:buSzPts val="1800"/>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Providing equal opportunities for all</a:t>
            </a:r>
          </a:p>
          <a:p>
            <a:pPr marL="228600" marR="0" lvl="0" indent="-342900" algn="l" defTabSz="914400" rtl="0" eaLnBrk="1" fontAlgn="auto" latinLnBrk="0" hangingPunct="1">
              <a:lnSpc>
                <a:spcPct val="115000"/>
              </a:lnSpc>
              <a:spcBef>
                <a:spcPts val="0"/>
              </a:spcBef>
              <a:spcAft>
                <a:spcPts val="0"/>
              </a:spcAft>
              <a:buClr>
                <a:srgbClr val="00B050"/>
              </a:buClr>
              <a:buSzPts val="1800"/>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Access to adequate healthcare, education, and nutrition</a:t>
            </a:r>
          </a:p>
          <a:p>
            <a:pPr marL="228600" marR="0" lvl="0" indent="-342900" algn="l" defTabSz="914400" rtl="0" eaLnBrk="1" fontAlgn="auto" latinLnBrk="0" hangingPunct="1">
              <a:lnSpc>
                <a:spcPct val="115000"/>
              </a:lnSpc>
              <a:spcBef>
                <a:spcPts val="0"/>
              </a:spcBef>
              <a:spcAft>
                <a:spcPts val="0"/>
              </a:spcAft>
              <a:buClr>
                <a:srgbClr val="00B050"/>
              </a:buClr>
              <a:buSzPts val="1800"/>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Develop sustainable communities</a:t>
            </a:r>
          </a:p>
        </p:txBody>
      </p:sp>
      <p:pic>
        <p:nvPicPr>
          <p:cNvPr id="6" name="Google Shape;113;p4">
            <a:extLst>
              <a:ext uri="{FF2B5EF4-FFF2-40B4-BE49-F238E27FC236}">
                <a16:creationId xmlns:a16="http://schemas.microsoft.com/office/drawing/2014/main" id="{2DEE6E7D-1681-8AA3-D606-85FF1FF02BAA}"/>
              </a:ext>
            </a:extLst>
          </p:cNvPr>
          <p:cNvPicPr>
            <a:picLocks noChangeAspect="1"/>
          </p:cNvPicPr>
          <p:nvPr/>
        </p:nvPicPr>
        <p:blipFill>
          <a:blip r:embed="rId2">
            <a:alphaModFix/>
          </a:blip>
          <a:srcRect/>
          <a:stretch>
            <a:fillRect/>
          </a:stretch>
        </p:blipFill>
        <p:spPr>
          <a:xfrm>
            <a:off x="7858408" y="2088251"/>
            <a:ext cx="3696578" cy="3950236"/>
          </a:xfrm>
          <a:prstGeom prst="rect">
            <a:avLst/>
          </a:prstGeom>
          <a:noFill/>
          <a:ln cap="flat">
            <a:noFill/>
          </a:ln>
        </p:spPr>
      </p:pic>
    </p:spTree>
    <p:extLst>
      <p:ext uri="{BB962C8B-B14F-4D97-AF65-F5344CB8AC3E}">
        <p14:creationId xmlns:p14="http://schemas.microsoft.com/office/powerpoint/2010/main" val="3183680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5B7DEDD-E7BB-E66E-B56F-46BC5695CFD5}"/>
              </a:ext>
            </a:extLst>
          </p:cNvPr>
          <p:cNvSpPr txBox="1">
            <a:spLocks/>
          </p:cNvSpPr>
          <p:nvPr/>
        </p:nvSpPr>
        <p:spPr>
          <a:xfrm>
            <a:off x="157599" y="2474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Why is this important to know?</a:t>
            </a:r>
          </a:p>
        </p:txBody>
      </p:sp>
      <p:pic>
        <p:nvPicPr>
          <p:cNvPr id="5" name="Picture 2" descr="Earth Overshoot Day - Global Footprint Network">
            <a:extLst>
              <a:ext uri="{FF2B5EF4-FFF2-40B4-BE49-F238E27FC236}">
                <a16:creationId xmlns:a16="http://schemas.microsoft.com/office/drawing/2014/main" id="{A6A9C4AF-D0BB-5A2D-95CD-8EA4AD603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99" y="1485944"/>
            <a:ext cx="6433324" cy="47859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0B9AC4-C40D-EE4E-6997-21AACB400906}"/>
              </a:ext>
            </a:extLst>
          </p:cNvPr>
          <p:cNvSpPr txBox="1"/>
          <p:nvPr/>
        </p:nvSpPr>
        <p:spPr>
          <a:xfrm>
            <a:off x="7185244" y="2227608"/>
            <a:ext cx="4674796" cy="2554545"/>
          </a:xfrm>
          <a:prstGeom prst="rect">
            <a:avLst/>
          </a:prstGeom>
          <a:noFill/>
        </p:spPr>
        <p:txBody>
          <a:bodyPr wrap="square">
            <a:spAutoFit/>
          </a:bodyPr>
          <a:lstStyle/>
          <a:p>
            <a:pPr>
              <a:defRPr/>
            </a:pPr>
            <a:r>
              <a:rPr lang="en-US" sz="2000" dirty="0">
                <a:solidFill>
                  <a:srgbClr val="3A3A3A"/>
                </a:solidFill>
                <a:latin typeface="Aptos Display" panose="02110004020202020204"/>
              </a:rPr>
              <a:t>To determine the date of Earth Overshoot Day for each year, Global Footprint Network calculates the number of days of that year that Earth’s biocapacity suffices to provide for humanity’s Ecological Footprint. </a:t>
            </a:r>
          </a:p>
          <a:p>
            <a:pPr>
              <a:defRPr/>
            </a:pPr>
            <a:endParaRPr lang="en-US" sz="2000" dirty="0">
              <a:solidFill>
                <a:srgbClr val="3A3A3A"/>
              </a:solidFill>
              <a:latin typeface="Aptos Display" panose="02110004020202020204"/>
            </a:endParaRPr>
          </a:p>
          <a:p>
            <a:pPr>
              <a:defRPr/>
            </a:pPr>
            <a:r>
              <a:rPr lang="en-US" sz="2000" dirty="0">
                <a:solidFill>
                  <a:srgbClr val="3A3A3A"/>
                </a:solidFill>
                <a:latin typeface="Aptos Display" panose="02110004020202020204"/>
              </a:rPr>
              <a:t>The remainder of the year corresponds to global overshoot. </a:t>
            </a:r>
          </a:p>
        </p:txBody>
      </p:sp>
    </p:spTree>
    <p:extLst>
      <p:ext uri="{BB962C8B-B14F-4D97-AF65-F5344CB8AC3E}">
        <p14:creationId xmlns:p14="http://schemas.microsoft.com/office/powerpoint/2010/main" val="227709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D9F09A-FB95-99EE-8462-776F197821C4}"/>
              </a:ext>
            </a:extLst>
          </p:cNvPr>
          <p:cNvSpPr txBox="1">
            <a:spLocks/>
          </p:cNvSpPr>
          <p:nvPr/>
        </p:nvSpPr>
        <p:spPr>
          <a:xfrm>
            <a:off x="86763" y="1769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Why should we be greener?</a:t>
            </a:r>
          </a:p>
        </p:txBody>
      </p:sp>
      <p:sp>
        <p:nvSpPr>
          <p:cNvPr id="9" name="Rectangle 8">
            <a:extLst>
              <a:ext uri="{FF2B5EF4-FFF2-40B4-BE49-F238E27FC236}">
                <a16:creationId xmlns:a16="http://schemas.microsoft.com/office/drawing/2014/main" id="{43BD3A02-8420-7E21-E268-DC1FBA754238}"/>
              </a:ext>
            </a:extLst>
          </p:cNvPr>
          <p:cNvSpPr/>
          <p:nvPr/>
        </p:nvSpPr>
        <p:spPr>
          <a:xfrm>
            <a:off x="189857" y="1623664"/>
            <a:ext cx="11616616" cy="1378757"/>
          </a:xfrm>
          <a:prstGeom prst="rect">
            <a:avLst/>
          </a:prstGeom>
          <a:solidFill>
            <a:schemeClr val="bg1">
              <a:lumMod val="8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945C27B8-8CE7-3206-3801-C90E037E207A}"/>
              </a:ext>
            </a:extLst>
          </p:cNvPr>
          <p:cNvSpPr/>
          <p:nvPr/>
        </p:nvSpPr>
        <p:spPr>
          <a:xfrm>
            <a:off x="189857" y="1307320"/>
            <a:ext cx="3356144" cy="519731"/>
          </a:xfrm>
          <a:prstGeom prst="rect">
            <a:avLst/>
          </a:prstGeom>
          <a:solidFill>
            <a:srgbClr val="00866C"/>
          </a:solidFill>
          <a:ln w="19050"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No Planet B</a:t>
            </a:r>
          </a:p>
        </p:txBody>
      </p:sp>
      <p:sp>
        <p:nvSpPr>
          <p:cNvPr id="8" name="Google Shape;137;p7">
            <a:extLst>
              <a:ext uri="{FF2B5EF4-FFF2-40B4-BE49-F238E27FC236}">
                <a16:creationId xmlns:a16="http://schemas.microsoft.com/office/drawing/2014/main" id="{15D04B31-91FC-27B3-6A1F-A2CC36EDE3D5}"/>
              </a:ext>
            </a:extLst>
          </p:cNvPr>
          <p:cNvSpPr txBox="1">
            <a:spLocks/>
          </p:cNvSpPr>
          <p:nvPr/>
        </p:nvSpPr>
        <p:spPr>
          <a:xfrm>
            <a:off x="272366" y="1962243"/>
            <a:ext cx="10745022" cy="16307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SzPts val="2000"/>
              <a:buFont typeface="Arial" panose="020B0604020202020204" pitchFamily="34" charset="0"/>
              <a:buNone/>
              <a:defRPr/>
            </a:pPr>
            <a:r>
              <a:rPr lang="en-US" sz="2000" kern="0" dirty="0">
                <a:solidFill>
                  <a:prstClr val="black"/>
                </a:solidFill>
                <a:cs typeface="Calibri" panose="020F0502020204030204" pitchFamily="34" charset="0"/>
              </a:rPr>
              <a:t>We only have one planet that can currently sustain life. </a:t>
            </a:r>
          </a:p>
          <a:p>
            <a:pPr marL="0" indent="0">
              <a:lnSpc>
                <a:spcPct val="110000"/>
              </a:lnSpc>
              <a:buSzPts val="2000"/>
              <a:buFont typeface="Arial" panose="020B0604020202020204" pitchFamily="34" charset="0"/>
              <a:buNone/>
              <a:defRPr/>
            </a:pPr>
            <a:r>
              <a:rPr lang="en-US" sz="2000" kern="0" dirty="0">
                <a:solidFill>
                  <a:prstClr val="black"/>
                </a:solidFill>
                <a:cs typeface="Calibri" panose="020F0502020204030204" pitchFamily="34" charset="0"/>
              </a:rPr>
              <a:t>If we frivolously waste resources, what will be left for us as we get older or for future generations? </a:t>
            </a:r>
          </a:p>
        </p:txBody>
      </p:sp>
      <p:sp>
        <p:nvSpPr>
          <p:cNvPr id="11" name="Rectangle 10">
            <a:extLst>
              <a:ext uri="{FF2B5EF4-FFF2-40B4-BE49-F238E27FC236}">
                <a16:creationId xmlns:a16="http://schemas.microsoft.com/office/drawing/2014/main" id="{32FA01AF-4ABD-A884-C495-D10B004559A7}"/>
              </a:ext>
            </a:extLst>
          </p:cNvPr>
          <p:cNvSpPr/>
          <p:nvPr/>
        </p:nvSpPr>
        <p:spPr>
          <a:xfrm>
            <a:off x="189857" y="3397479"/>
            <a:ext cx="11616616" cy="1378757"/>
          </a:xfrm>
          <a:prstGeom prst="rect">
            <a:avLst/>
          </a:prstGeom>
          <a:solidFill>
            <a:schemeClr val="bg1">
              <a:lumMod val="85000"/>
            </a:schemeClr>
          </a:solidFill>
          <a:ln w="19050" cap="flat" cmpd="sng" algn="ctr">
            <a:noFill/>
            <a:prstDash val="solid"/>
            <a:miter lim="800000"/>
          </a:ln>
          <a:effectLst/>
        </p:spPr>
        <p:txBody>
          <a:bodyPr rtlCol="0" anchor="ctr"/>
          <a:lstStyle/>
          <a:p>
            <a:pPr marL="0" marR="0" lvl="0" indent="0" algn="l" defTabSz="914400" rtl="0" eaLnBrk="1" fontAlgn="auto" latinLnBrk="0" hangingPunct="1">
              <a:lnSpc>
                <a:spcPct val="110000"/>
              </a:lnSpc>
              <a:spcBef>
                <a:spcPts val="1000"/>
              </a:spcBef>
              <a:spcAft>
                <a:spcPts val="0"/>
              </a:spcAft>
              <a:buClrTx/>
              <a:buSzPts val="2000"/>
              <a:buFont typeface="Arial" panose="020B0604020202020204" pitchFamily="34" charset="0"/>
              <a:buNone/>
              <a:tabLst/>
              <a:defRPr/>
            </a:pPr>
            <a:r>
              <a:rPr kumimoji="0" lang="en-US" sz="20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By incorporating habits like utilizing natural light in your room, reducing the waste you produce, and purchasing foods that are in season you’re not only helping the planet, but you’re saving yourself money.</a:t>
            </a:r>
            <a:endPar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863BC18C-6D8F-50A7-0D95-247C0F48AFE7}"/>
              </a:ext>
            </a:extLst>
          </p:cNvPr>
          <p:cNvSpPr/>
          <p:nvPr/>
        </p:nvSpPr>
        <p:spPr>
          <a:xfrm>
            <a:off x="189857" y="3139605"/>
            <a:ext cx="3356144" cy="519731"/>
          </a:xfrm>
          <a:prstGeom prst="rect">
            <a:avLst/>
          </a:prstGeom>
          <a:solidFill>
            <a:srgbClr val="00866C"/>
          </a:solidFill>
          <a:ln w="19050"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Saving Money</a:t>
            </a:r>
          </a:p>
        </p:txBody>
      </p:sp>
      <p:pic>
        <p:nvPicPr>
          <p:cNvPr id="12" name="Picture 4" descr="Save Money PNG Transparent Images | PNG All">
            <a:extLst>
              <a:ext uri="{FF2B5EF4-FFF2-40B4-BE49-F238E27FC236}">
                <a16:creationId xmlns:a16="http://schemas.microsoft.com/office/drawing/2014/main" id="{D6DE2CB4-03DE-FFBF-0FAE-BA0FB22B0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527" y="3123590"/>
            <a:ext cx="513154" cy="5131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arth PNG Image - PurePNG | Free transparent CC0 PNG Image Library">
            <a:extLst>
              <a:ext uri="{FF2B5EF4-FFF2-40B4-BE49-F238E27FC236}">
                <a16:creationId xmlns:a16="http://schemas.microsoft.com/office/drawing/2014/main" id="{6F3999E8-B41A-FDE8-5012-F549B804E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38" y="1380901"/>
            <a:ext cx="348343" cy="34834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9D386AF-354F-10A4-DD4C-D49A802A6859}"/>
              </a:ext>
            </a:extLst>
          </p:cNvPr>
          <p:cNvSpPr/>
          <p:nvPr/>
        </p:nvSpPr>
        <p:spPr>
          <a:xfrm>
            <a:off x="189857" y="5034111"/>
            <a:ext cx="11616616" cy="1140352"/>
          </a:xfrm>
          <a:prstGeom prst="rect">
            <a:avLst/>
          </a:prstGeom>
          <a:solidFill>
            <a:schemeClr val="bg1">
              <a:lumMod val="8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CD084407-9383-4BAF-07EB-C9CF1082184B}"/>
              </a:ext>
            </a:extLst>
          </p:cNvPr>
          <p:cNvSpPr/>
          <p:nvPr/>
        </p:nvSpPr>
        <p:spPr>
          <a:xfrm>
            <a:off x="189857" y="4911428"/>
            <a:ext cx="3356144" cy="519731"/>
          </a:xfrm>
          <a:prstGeom prst="rect">
            <a:avLst/>
          </a:prstGeom>
          <a:solidFill>
            <a:srgbClr val="00866C"/>
          </a:solidFill>
          <a:ln w="19050"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Quality of Life</a:t>
            </a:r>
          </a:p>
        </p:txBody>
      </p:sp>
      <p:sp>
        <p:nvSpPr>
          <p:cNvPr id="16" name="TextBox 15">
            <a:extLst>
              <a:ext uri="{FF2B5EF4-FFF2-40B4-BE49-F238E27FC236}">
                <a16:creationId xmlns:a16="http://schemas.microsoft.com/office/drawing/2014/main" id="{68D53030-1A36-8922-3333-77CE215E43B7}"/>
              </a:ext>
            </a:extLst>
          </p:cNvPr>
          <p:cNvSpPr txBox="1"/>
          <p:nvPr/>
        </p:nvSpPr>
        <p:spPr>
          <a:xfrm>
            <a:off x="385527" y="5477099"/>
            <a:ext cx="11325400" cy="686470"/>
          </a:xfrm>
          <a:prstGeom prst="rect">
            <a:avLst/>
          </a:prstGeom>
          <a:noFill/>
        </p:spPr>
        <p:txBody>
          <a:bodyPr wrap="square">
            <a:spAutoFit/>
          </a:bodyPr>
          <a:lstStyle/>
          <a:p>
            <a:pPr>
              <a:lnSpc>
                <a:spcPct val="110000"/>
              </a:lnSpc>
              <a:buSzPts val="2000"/>
              <a:defRPr/>
            </a:pPr>
            <a:r>
              <a:rPr lang="en-US" kern="0" dirty="0">
                <a:solidFill>
                  <a:prstClr val="black"/>
                </a:solidFill>
                <a:cs typeface="Calibri" panose="020F0502020204030204" pitchFamily="34" charset="0"/>
              </a:rPr>
              <a:t>Not only is living green better for the environment, it’s better for you too! For example, incorporating plants into your space improves air quality and has been shown to boost your mood and relieve stress. </a:t>
            </a:r>
          </a:p>
        </p:txBody>
      </p:sp>
      <p:pic>
        <p:nvPicPr>
          <p:cNvPr id="17" name="Picture 6" descr="Quality of life Noomtah Lineal color icon">
            <a:extLst>
              <a:ext uri="{FF2B5EF4-FFF2-40B4-BE49-F238E27FC236}">
                <a16:creationId xmlns:a16="http://schemas.microsoft.com/office/drawing/2014/main" id="{B2831A53-D48D-FDD9-E007-1E7DB9B0A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94" y="4897771"/>
            <a:ext cx="511630" cy="511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366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3">
            <a:extLst>
              <a:ext uri="{FF2B5EF4-FFF2-40B4-BE49-F238E27FC236}">
                <a16:creationId xmlns:a16="http://schemas.microsoft.com/office/drawing/2014/main" id="{1595079B-BA7C-14C3-0393-64362E863085}"/>
              </a:ext>
            </a:extLst>
          </p:cNvPr>
          <p:cNvSpPr txBox="1">
            <a:spLocks/>
          </p:cNvSpPr>
          <p:nvPr/>
        </p:nvSpPr>
        <p:spPr>
          <a:xfrm>
            <a:off x="831850" y="1709738"/>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What are the 3 R’s?</a:t>
            </a:r>
            <a:endParaRPr kumimoji="0" lang="en-US" sz="96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3736946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A16472-5820-65B7-E938-14F83F18F10F}"/>
              </a:ext>
            </a:extLst>
          </p:cNvPr>
          <p:cNvSpPr txBox="1"/>
          <p:nvPr/>
        </p:nvSpPr>
        <p:spPr>
          <a:xfrm>
            <a:off x="5631255" y="1611516"/>
            <a:ext cx="6129196" cy="2862322"/>
          </a:xfrm>
          <a:prstGeom prst="rect">
            <a:avLst/>
          </a:prstGeom>
          <a:noFill/>
        </p:spPr>
        <p:txBody>
          <a:bodyPr wrap="square" rtlCol="0">
            <a:spAutoFit/>
          </a:bodyPr>
          <a:lstStyle/>
          <a:p>
            <a:r>
              <a:rPr lang="en-US" sz="6000" dirty="0"/>
              <a:t>Opening Remarks - David Oliver AVC/AVP F/CM </a:t>
            </a:r>
          </a:p>
        </p:txBody>
      </p:sp>
      <p:pic>
        <p:nvPicPr>
          <p:cNvPr id="6" name="Picture 5">
            <a:extLst>
              <a:ext uri="{FF2B5EF4-FFF2-40B4-BE49-F238E27FC236}">
                <a16:creationId xmlns:a16="http://schemas.microsoft.com/office/drawing/2014/main" id="{F9E25BA2-1BA5-6D4D-D29A-C1C847122C82}"/>
              </a:ext>
            </a:extLst>
          </p:cNvPr>
          <p:cNvPicPr>
            <a:picLocks noChangeAspect="1"/>
          </p:cNvPicPr>
          <p:nvPr/>
        </p:nvPicPr>
        <p:blipFill>
          <a:blip r:embed="rId2"/>
          <a:stretch>
            <a:fillRect/>
          </a:stretch>
        </p:blipFill>
        <p:spPr>
          <a:xfrm>
            <a:off x="1375184" y="1481656"/>
            <a:ext cx="3086100" cy="4057650"/>
          </a:xfrm>
          <a:prstGeom prst="rect">
            <a:avLst/>
          </a:prstGeom>
        </p:spPr>
      </p:pic>
    </p:spTree>
    <p:extLst>
      <p:ext uri="{BB962C8B-B14F-4D97-AF65-F5344CB8AC3E}">
        <p14:creationId xmlns:p14="http://schemas.microsoft.com/office/powerpoint/2010/main" val="2973217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DE82F0-E911-2F98-75B9-09BEBE19F002}"/>
              </a:ext>
            </a:extLst>
          </p:cNvPr>
          <p:cNvSpPr txBox="1">
            <a:spLocks/>
          </p:cNvSpPr>
          <p:nvPr/>
        </p:nvSpPr>
        <p:spPr>
          <a:xfrm>
            <a:off x="678728" y="3206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3 R’s </a:t>
            </a:r>
          </a:p>
        </p:txBody>
      </p:sp>
      <p:pic>
        <p:nvPicPr>
          <p:cNvPr id="5" name="Picture 4">
            <a:extLst>
              <a:ext uri="{FF2B5EF4-FFF2-40B4-BE49-F238E27FC236}">
                <a16:creationId xmlns:a16="http://schemas.microsoft.com/office/drawing/2014/main" id="{A44DE251-D7B1-01E3-9A13-3D981E841023}"/>
              </a:ext>
            </a:extLst>
          </p:cNvPr>
          <p:cNvPicPr>
            <a:picLocks noChangeAspect="1"/>
          </p:cNvPicPr>
          <p:nvPr/>
        </p:nvPicPr>
        <p:blipFill>
          <a:blip r:embed="rId2"/>
          <a:stretch>
            <a:fillRect/>
          </a:stretch>
        </p:blipFill>
        <p:spPr>
          <a:xfrm>
            <a:off x="897531" y="1647844"/>
            <a:ext cx="2773920" cy="4359018"/>
          </a:xfrm>
          <a:prstGeom prst="rect">
            <a:avLst/>
          </a:prstGeom>
        </p:spPr>
      </p:pic>
      <p:pic>
        <p:nvPicPr>
          <p:cNvPr id="6" name="Picture 5">
            <a:extLst>
              <a:ext uri="{FF2B5EF4-FFF2-40B4-BE49-F238E27FC236}">
                <a16:creationId xmlns:a16="http://schemas.microsoft.com/office/drawing/2014/main" id="{A4A8FAEE-33DC-C215-0C1D-D854C017BEB8}"/>
              </a:ext>
            </a:extLst>
          </p:cNvPr>
          <p:cNvPicPr>
            <a:picLocks noChangeAspect="1"/>
          </p:cNvPicPr>
          <p:nvPr/>
        </p:nvPicPr>
        <p:blipFill>
          <a:blip r:embed="rId2"/>
          <a:stretch>
            <a:fillRect/>
          </a:stretch>
        </p:blipFill>
        <p:spPr>
          <a:xfrm>
            <a:off x="4446490" y="1589334"/>
            <a:ext cx="2773920" cy="4359018"/>
          </a:xfrm>
          <a:prstGeom prst="rect">
            <a:avLst/>
          </a:prstGeom>
        </p:spPr>
      </p:pic>
      <p:pic>
        <p:nvPicPr>
          <p:cNvPr id="7" name="Picture 6">
            <a:extLst>
              <a:ext uri="{FF2B5EF4-FFF2-40B4-BE49-F238E27FC236}">
                <a16:creationId xmlns:a16="http://schemas.microsoft.com/office/drawing/2014/main" id="{33F80F20-59A8-91DC-5D89-C44917C854FB}"/>
              </a:ext>
            </a:extLst>
          </p:cNvPr>
          <p:cNvPicPr>
            <a:picLocks noChangeAspect="1"/>
          </p:cNvPicPr>
          <p:nvPr/>
        </p:nvPicPr>
        <p:blipFill>
          <a:blip r:embed="rId2"/>
          <a:stretch>
            <a:fillRect/>
          </a:stretch>
        </p:blipFill>
        <p:spPr>
          <a:xfrm>
            <a:off x="8113143" y="1589334"/>
            <a:ext cx="2773920" cy="4359018"/>
          </a:xfrm>
          <a:prstGeom prst="rect">
            <a:avLst/>
          </a:prstGeom>
        </p:spPr>
      </p:pic>
      <p:sp>
        <p:nvSpPr>
          <p:cNvPr id="8" name="TextBox 7">
            <a:extLst>
              <a:ext uri="{FF2B5EF4-FFF2-40B4-BE49-F238E27FC236}">
                <a16:creationId xmlns:a16="http://schemas.microsoft.com/office/drawing/2014/main" id="{8E9A7452-CAFF-B789-1831-6C064ED981C0}"/>
              </a:ext>
            </a:extLst>
          </p:cNvPr>
          <p:cNvSpPr txBox="1"/>
          <p:nvPr/>
        </p:nvSpPr>
        <p:spPr>
          <a:xfrm>
            <a:off x="907210" y="1717848"/>
            <a:ext cx="2754561" cy="646331"/>
          </a:xfrm>
          <a:prstGeom prst="rect">
            <a:avLst/>
          </a:prstGeom>
          <a:noFill/>
        </p:spPr>
        <p:txBody>
          <a:bodyPr wrap="square" rtlCol="0">
            <a:spAutoFit/>
          </a:bodyPr>
          <a:lstStyle/>
          <a:p>
            <a:pPr algn="ctr">
              <a:defRPr/>
            </a:pPr>
            <a:r>
              <a:rPr lang="en-US" sz="3600" b="1" dirty="0">
                <a:solidFill>
                  <a:srgbClr val="175850"/>
                </a:solidFill>
                <a:latin typeface="Aptos" panose="02110004020202020204"/>
              </a:rPr>
              <a:t>REDUCE:</a:t>
            </a:r>
          </a:p>
        </p:txBody>
      </p:sp>
      <p:sp>
        <p:nvSpPr>
          <p:cNvPr id="9" name="TextBox 8">
            <a:extLst>
              <a:ext uri="{FF2B5EF4-FFF2-40B4-BE49-F238E27FC236}">
                <a16:creationId xmlns:a16="http://schemas.microsoft.com/office/drawing/2014/main" id="{FE736C68-FC68-9D89-FCF7-7D4F0B118DFD}"/>
              </a:ext>
            </a:extLst>
          </p:cNvPr>
          <p:cNvSpPr txBox="1"/>
          <p:nvPr/>
        </p:nvSpPr>
        <p:spPr>
          <a:xfrm>
            <a:off x="4465849" y="1663521"/>
            <a:ext cx="2754561" cy="646331"/>
          </a:xfrm>
          <a:prstGeom prst="rect">
            <a:avLst/>
          </a:prstGeom>
          <a:noFill/>
        </p:spPr>
        <p:txBody>
          <a:bodyPr wrap="square" rtlCol="0">
            <a:spAutoFit/>
          </a:bodyPr>
          <a:lstStyle/>
          <a:p>
            <a:pPr algn="ctr">
              <a:defRPr/>
            </a:pPr>
            <a:r>
              <a:rPr lang="en-US" sz="3600" b="1" dirty="0">
                <a:solidFill>
                  <a:srgbClr val="175850"/>
                </a:solidFill>
                <a:latin typeface="Aptos" panose="02110004020202020204"/>
              </a:rPr>
              <a:t>REUSE:</a:t>
            </a:r>
          </a:p>
        </p:txBody>
      </p:sp>
      <p:pic>
        <p:nvPicPr>
          <p:cNvPr id="10" name="Picture 9">
            <a:extLst>
              <a:ext uri="{FF2B5EF4-FFF2-40B4-BE49-F238E27FC236}">
                <a16:creationId xmlns:a16="http://schemas.microsoft.com/office/drawing/2014/main" id="{5C9D3AE7-384C-AC9E-77F3-F7B267CE230F}"/>
              </a:ext>
            </a:extLst>
          </p:cNvPr>
          <p:cNvPicPr>
            <a:picLocks noChangeAspect="1"/>
          </p:cNvPicPr>
          <p:nvPr/>
        </p:nvPicPr>
        <p:blipFill>
          <a:blip r:embed="rId3"/>
          <a:stretch>
            <a:fillRect/>
          </a:stretch>
        </p:blipFill>
        <p:spPr>
          <a:xfrm>
            <a:off x="8130473" y="1574436"/>
            <a:ext cx="2755631" cy="963251"/>
          </a:xfrm>
          <a:prstGeom prst="rect">
            <a:avLst/>
          </a:prstGeom>
        </p:spPr>
      </p:pic>
      <p:sp>
        <p:nvSpPr>
          <p:cNvPr id="11" name="TextBox 10">
            <a:extLst>
              <a:ext uri="{FF2B5EF4-FFF2-40B4-BE49-F238E27FC236}">
                <a16:creationId xmlns:a16="http://schemas.microsoft.com/office/drawing/2014/main" id="{71260731-7BEA-92D7-CA6C-C16B8D86D1FF}"/>
              </a:ext>
            </a:extLst>
          </p:cNvPr>
          <p:cNvSpPr txBox="1"/>
          <p:nvPr/>
        </p:nvSpPr>
        <p:spPr>
          <a:xfrm>
            <a:off x="1685807" y="2390140"/>
            <a:ext cx="1197366" cy="338554"/>
          </a:xfrm>
          <a:prstGeom prst="rect">
            <a:avLst/>
          </a:prstGeom>
          <a:noFill/>
        </p:spPr>
        <p:txBody>
          <a:bodyPr wrap="square">
            <a:spAutoFit/>
          </a:bodyPr>
          <a:lstStyle/>
          <a:p>
            <a:pPr>
              <a:defRPr/>
            </a:pPr>
            <a:r>
              <a:rPr lang="en-US" sz="1600" b="1" dirty="0">
                <a:solidFill>
                  <a:srgbClr val="175850"/>
                </a:solidFill>
                <a:latin typeface="Aptos" panose="02110004020202020204"/>
              </a:rPr>
              <a:t>Electricity</a:t>
            </a:r>
            <a:endParaRPr lang="en-US" sz="1000" b="1" dirty="0">
              <a:solidFill>
                <a:srgbClr val="175850"/>
              </a:solidFill>
              <a:latin typeface="Aptos" panose="02110004020202020204"/>
            </a:endParaRPr>
          </a:p>
        </p:txBody>
      </p:sp>
      <p:sp>
        <p:nvSpPr>
          <p:cNvPr id="12" name="TextBox 11">
            <a:extLst>
              <a:ext uri="{FF2B5EF4-FFF2-40B4-BE49-F238E27FC236}">
                <a16:creationId xmlns:a16="http://schemas.microsoft.com/office/drawing/2014/main" id="{F0BE4E7B-216E-2028-BFFD-1E88C695FB55}"/>
              </a:ext>
            </a:extLst>
          </p:cNvPr>
          <p:cNvSpPr txBox="1"/>
          <p:nvPr/>
        </p:nvSpPr>
        <p:spPr>
          <a:xfrm>
            <a:off x="799196" y="3167503"/>
            <a:ext cx="2754561" cy="338554"/>
          </a:xfrm>
          <a:prstGeom prst="rect">
            <a:avLst/>
          </a:prstGeom>
          <a:noFill/>
        </p:spPr>
        <p:txBody>
          <a:bodyPr wrap="square">
            <a:spAutoFit/>
          </a:bodyPr>
          <a:lstStyle/>
          <a:p>
            <a:pPr algn="ctr">
              <a:defRPr/>
            </a:pPr>
            <a:r>
              <a:rPr lang="en-US" sz="1600" b="1" dirty="0">
                <a:solidFill>
                  <a:srgbClr val="175850"/>
                </a:solidFill>
                <a:latin typeface="Aptos" panose="02110004020202020204"/>
              </a:rPr>
              <a:t>Water</a:t>
            </a:r>
            <a:endParaRPr lang="en-US" sz="1000" b="1" dirty="0">
              <a:solidFill>
                <a:srgbClr val="175850"/>
              </a:solidFill>
              <a:latin typeface="Aptos" panose="02110004020202020204"/>
            </a:endParaRPr>
          </a:p>
        </p:txBody>
      </p:sp>
      <p:sp>
        <p:nvSpPr>
          <p:cNvPr id="13" name="TextBox 12">
            <a:extLst>
              <a:ext uri="{FF2B5EF4-FFF2-40B4-BE49-F238E27FC236}">
                <a16:creationId xmlns:a16="http://schemas.microsoft.com/office/drawing/2014/main" id="{76090AC2-65CE-86FF-6F0B-DA61C454A126}"/>
              </a:ext>
            </a:extLst>
          </p:cNvPr>
          <p:cNvSpPr txBox="1"/>
          <p:nvPr/>
        </p:nvSpPr>
        <p:spPr>
          <a:xfrm>
            <a:off x="799196" y="3831564"/>
            <a:ext cx="2754561" cy="338554"/>
          </a:xfrm>
          <a:prstGeom prst="rect">
            <a:avLst/>
          </a:prstGeom>
          <a:noFill/>
        </p:spPr>
        <p:txBody>
          <a:bodyPr wrap="square">
            <a:spAutoFit/>
          </a:bodyPr>
          <a:lstStyle/>
          <a:p>
            <a:pPr algn="ctr">
              <a:defRPr/>
            </a:pPr>
            <a:r>
              <a:rPr lang="en-US" sz="1600" b="1" dirty="0">
                <a:solidFill>
                  <a:srgbClr val="175850"/>
                </a:solidFill>
                <a:latin typeface="Aptos" panose="02110004020202020204"/>
              </a:rPr>
              <a:t>Waste</a:t>
            </a:r>
            <a:endParaRPr lang="en-US" sz="1000" b="1" dirty="0">
              <a:solidFill>
                <a:srgbClr val="175850"/>
              </a:solidFill>
              <a:latin typeface="Aptos" panose="02110004020202020204"/>
            </a:endParaRPr>
          </a:p>
        </p:txBody>
      </p:sp>
      <p:sp>
        <p:nvSpPr>
          <p:cNvPr id="14" name="TextBox 13">
            <a:extLst>
              <a:ext uri="{FF2B5EF4-FFF2-40B4-BE49-F238E27FC236}">
                <a16:creationId xmlns:a16="http://schemas.microsoft.com/office/drawing/2014/main" id="{D41A32EF-D963-663B-1FAD-F421B86CCE94}"/>
              </a:ext>
            </a:extLst>
          </p:cNvPr>
          <p:cNvSpPr txBox="1"/>
          <p:nvPr/>
        </p:nvSpPr>
        <p:spPr>
          <a:xfrm>
            <a:off x="799196" y="4514986"/>
            <a:ext cx="2754561" cy="338554"/>
          </a:xfrm>
          <a:prstGeom prst="rect">
            <a:avLst/>
          </a:prstGeom>
          <a:noFill/>
        </p:spPr>
        <p:txBody>
          <a:bodyPr wrap="square">
            <a:spAutoFit/>
          </a:bodyPr>
          <a:lstStyle/>
          <a:p>
            <a:pPr algn="ctr">
              <a:defRPr/>
            </a:pPr>
            <a:r>
              <a:rPr lang="en-US" sz="1600" b="1" dirty="0">
                <a:solidFill>
                  <a:srgbClr val="175850"/>
                </a:solidFill>
                <a:latin typeface="Aptos" panose="02110004020202020204"/>
              </a:rPr>
              <a:t>Fuel</a:t>
            </a:r>
            <a:endParaRPr lang="en-US" sz="1000" b="1" dirty="0">
              <a:solidFill>
                <a:srgbClr val="175850"/>
              </a:solidFill>
              <a:latin typeface="Aptos" panose="02110004020202020204"/>
            </a:endParaRPr>
          </a:p>
        </p:txBody>
      </p:sp>
      <p:sp>
        <p:nvSpPr>
          <p:cNvPr id="15" name="TextBox 14">
            <a:extLst>
              <a:ext uri="{FF2B5EF4-FFF2-40B4-BE49-F238E27FC236}">
                <a16:creationId xmlns:a16="http://schemas.microsoft.com/office/drawing/2014/main" id="{14E23BF2-27D1-3DD6-3033-B4175FCE9943}"/>
              </a:ext>
            </a:extLst>
          </p:cNvPr>
          <p:cNvSpPr txBox="1"/>
          <p:nvPr/>
        </p:nvSpPr>
        <p:spPr>
          <a:xfrm>
            <a:off x="916890" y="5197984"/>
            <a:ext cx="2754561" cy="338554"/>
          </a:xfrm>
          <a:prstGeom prst="rect">
            <a:avLst/>
          </a:prstGeom>
          <a:noFill/>
        </p:spPr>
        <p:txBody>
          <a:bodyPr wrap="square">
            <a:spAutoFit/>
          </a:bodyPr>
          <a:lstStyle/>
          <a:p>
            <a:pPr algn="ctr">
              <a:defRPr/>
            </a:pPr>
            <a:r>
              <a:rPr lang="en-US" sz="1600" b="1" dirty="0">
                <a:solidFill>
                  <a:srgbClr val="175850"/>
                </a:solidFill>
                <a:latin typeface="Aptos" panose="02110004020202020204"/>
              </a:rPr>
              <a:t>Single-use items</a:t>
            </a:r>
            <a:endParaRPr lang="en-US" sz="1000" b="1" dirty="0">
              <a:solidFill>
                <a:srgbClr val="175850"/>
              </a:solidFill>
              <a:latin typeface="Aptos" panose="02110004020202020204"/>
            </a:endParaRPr>
          </a:p>
        </p:txBody>
      </p:sp>
      <p:pic>
        <p:nvPicPr>
          <p:cNvPr id="16" name="Picture 8" descr="Light Bulb icon. 18817819 PNG">
            <a:extLst>
              <a:ext uri="{FF2B5EF4-FFF2-40B4-BE49-F238E27FC236}">
                <a16:creationId xmlns:a16="http://schemas.microsoft.com/office/drawing/2014/main" id="{BA8534B1-6065-7923-E54E-E0F29479EA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62" y="2304765"/>
            <a:ext cx="646331" cy="6463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Vector of electric switch stock vector. Illustration of cartoon - 120330263">
            <a:extLst>
              <a:ext uri="{FF2B5EF4-FFF2-40B4-BE49-F238E27FC236}">
                <a16:creationId xmlns:a16="http://schemas.microsoft.com/office/drawing/2014/main" id="{F40D0195-E485-3166-69E5-6AE2B88EF50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556" b="93333" l="10000" r="92222">
                        <a14:foregroundMark x1="33333" y1="14444" x2="18889" y2="33889"/>
                        <a14:foregroundMark x1="18889" y1="33889" x2="22222" y2="34722"/>
                        <a14:foregroundMark x1="21389" y1="15000" x2="19444" y2="33333"/>
                        <a14:foregroundMark x1="36389" y1="10000" x2="21944" y2="15000"/>
                        <a14:foregroundMark x1="38889" y1="14167" x2="38611" y2="28889"/>
                        <a14:foregroundMark x1="32500" y1="28056" x2="24444" y2="29722"/>
                        <a14:foregroundMark x1="38056" y1="5833" x2="33333" y2="8056"/>
                        <a14:foregroundMark x1="27778" y1="9722" x2="16111" y2="21111"/>
                        <a14:foregroundMark x1="16111" y1="21111" x2="18056" y2="39722"/>
                        <a14:foregroundMark x1="18056" y1="39722" x2="34167" y2="31667"/>
                        <a14:foregroundMark x1="34167" y1="31667" x2="34722" y2="30000"/>
                        <a14:foregroundMark x1="30000" y1="15278" x2="24444" y2="18056"/>
                        <a14:foregroundMark x1="34444" y1="6389" x2="19167" y2="10556"/>
                        <a14:foregroundMark x1="19167" y1="10556" x2="14444" y2="28333"/>
                        <a14:foregroundMark x1="14444" y1="28333" x2="15833" y2="31389"/>
                        <a14:foregroundMark x1="68611" y1="91944" x2="75000" y2="93611"/>
                        <a14:foregroundMark x1="92222" y1="81389" x2="88333" y2="84444"/>
                      </a14:backgroundRemoval>
                    </a14:imgEffect>
                  </a14:imgLayer>
                </a14:imgProps>
              </a:ext>
              <a:ext uri="{28A0092B-C50C-407E-A947-70E740481C1C}">
                <a14:useLocalDpi xmlns:a14="http://schemas.microsoft.com/office/drawing/2010/main" val="0"/>
              </a:ext>
            </a:extLst>
          </a:blip>
          <a:srcRect/>
          <a:stretch>
            <a:fillRect/>
          </a:stretch>
        </p:blipFill>
        <p:spPr bwMode="auto">
          <a:xfrm>
            <a:off x="2758666" y="2299036"/>
            <a:ext cx="788407" cy="7884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Free Hand Wash SVG, PNG Icon, Symbol. Download Image.">
            <a:extLst>
              <a:ext uri="{FF2B5EF4-FFF2-40B4-BE49-F238E27FC236}">
                <a16:creationId xmlns:a16="http://schemas.microsoft.com/office/drawing/2014/main" id="{86E2729F-B448-B2F6-42E9-EFB6E743AF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557" y="3071009"/>
            <a:ext cx="697140" cy="6971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CE91E3EE-4A49-3B26-74C0-61B69D0040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3275" y="3048229"/>
            <a:ext cx="697140" cy="6971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 descr="Food Waste Icons 01 Clipart Food Waste Png - Clip Art Library">
            <a:extLst>
              <a:ext uri="{FF2B5EF4-FFF2-40B4-BE49-F238E27FC236}">
                <a16:creationId xmlns:a16="http://schemas.microsoft.com/office/drawing/2014/main" id="{9D30FFF1-1C2E-9223-808F-D5A31DABCD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856" y="3789609"/>
            <a:ext cx="529663" cy="5306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6">
            <a:extLst>
              <a:ext uri="{FF2B5EF4-FFF2-40B4-BE49-F238E27FC236}">
                <a16:creationId xmlns:a16="http://schemas.microsoft.com/office/drawing/2014/main" id="{8BA3209F-905F-09D3-6ABD-7D889FC10C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8349" y="4377024"/>
            <a:ext cx="698439" cy="6984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Carpool Flaticons Lineal Color icon">
            <a:extLst>
              <a:ext uri="{FF2B5EF4-FFF2-40B4-BE49-F238E27FC236}">
                <a16:creationId xmlns:a16="http://schemas.microsoft.com/office/drawing/2014/main" id="{B4B54E52-62BA-6022-3102-7184D74CCE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5643" y="4404991"/>
            <a:ext cx="770535" cy="7705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Pin on ของใช้">
            <a:extLst>
              <a:ext uri="{FF2B5EF4-FFF2-40B4-BE49-F238E27FC236}">
                <a16:creationId xmlns:a16="http://schemas.microsoft.com/office/drawing/2014/main" id="{4A011E2D-CB55-7594-4D45-F62D58939DF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7130" b="90000" l="10000" r="90000">
                        <a14:foregroundMark x1="25567" y1="12305" x2="24300" y2="12685"/>
                        <a14:foregroundMark x1="31700" y1="10463" x2="30301" y2="10883"/>
                        <a14:foregroundMark x1="24300" y1="12685" x2="23800" y2="13333"/>
                        <a14:foregroundMark x1="67810" y1="11681" x2="66600" y2="12037"/>
                        <a14:foregroundMark x1="72900" y1="10185" x2="71344" y2="10642"/>
                        <a14:foregroundMark x1="71700" y1="7130" x2="67842" y2="8056"/>
                        <a14:foregroundMark x1="27300" y1="7407" x2="24100" y2="11204"/>
                        <a14:foregroundMark x1="21000" y1="20093" x2="23500" y2="34259"/>
                        <a14:foregroundMark x1="23500" y1="34259" x2="26000" y2="38426"/>
                        <a14:backgroundMark x1="28100" y1="10926" x2="27700" y2="13889"/>
                        <a14:backgroundMark x1="28400" y1="11204" x2="26800" y2="13426"/>
                        <a14:backgroundMark x1="68900" y1="8426" x2="70200" y2="12685"/>
                        <a14:backgroundMark x1="68800" y1="8056" x2="69500" y2="11481"/>
                        <a14:backgroundMark x1="68900" y1="7963" x2="69200" y2="10556"/>
                        <a14:backgroundMark x1="65800" y1="7500" x2="64900" y2="10185"/>
                        <a14:backgroundMark x1="68800" y1="7500" x2="68800" y2="10833"/>
                        <a14:backgroundMark x1="28500" y1="10556" x2="29100" y2="13426"/>
                        <a14:backgroundMark x1="69200" y1="7685" x2="69300" y2="9907"/>
                        <a14:backgroundMark x1="68800" y1="8056" x2="688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872166" y="5054710"/>
            <a:ext cx="697140" cy="75291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lear Plastic Solo Cups Png - Original Size PNG Image - PNGJoy">
            <a:extLst>
              <a:ext uri="{FF2B5EF4-FFF2-40B4-BE49-F238E27FC236}">
                <a16:creationId xmlns:a16="http://schemas.microsoft.com/office/drawing/2014/main" id="{F8A1F4E5-CE09-8E08-8419-2743ABD77918}"/>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827" b="96007" l="3797" r="95148">
                        <a14:foregroundMark x1="71308" y1="3993" x2="12658" y2="13311"/>
                        <a14:foregroundMark x1="93038" y1="5491" x2="95148" y2="16805"/>
                        <a14:foregroundMark x1="95148" y1="16805" x2="94726" y2="17637"/>
                        <a14:foregroundMark x1="66245" y1="15141" x2="30380" y2="13311"/>
                        <a14:foregroundMark x1="4219" y1="6323" x2="8017" y2="12479"/>
                        <a14:foregroundMark x1="24473" y1="90183" x2="48734" y2="96339"/>
                        <a14:foregroundMark x1="48734" y1="96339" x2="60970" y2="95840"/>
                        <a14:foregroundMark x1="60970" y1="95840" x2="70042" y2="91348"/>
                        <a14:foregroundMark x1="70042" y1="91348" x2="66667" y2="88020"/>
                        <a14:foregroundMark x1="77004" y1="95175" x2="49789" y2="98336"/>
                        <a14:foregroundMark x1="49789" y1="98336" x2="35232" y2="96007"/>
                        <a14:foregroundMark x1="35232" y1="96007" x2="33544" y2="89850"/>
                      </a14:backgroundRemoval>
                    </a14:imgEffect>
                  </a14:imgLayer>
                </a14:imgProps>
              </a:ext>
              <a:ext uri="{28A0092B-C50C-407E-A947-70E740481C1C}">
                <a14:useLocalDpi xmlns:a14="http://schemas.microsoft.com/office/drawing/2010/main" val="0"/>
              </a:ext>
            </a:extLst>
          </a:blip>
          <a:srcRect/>
          <a:stretch>
            <a:fillRect/>
          </a:stretch>
        </p:blipFill>
        <p:spPr bwMode="auto">
          <a:xfrm>
            <a:off x="3140841" y="5333107"/>
            <a:ext cx="356311" cy="45177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ree Icon | Furniture">
            <a:extLst>
              <a:ext uri="{FF2B5EF4-FFF2-40B4-BE49-F238E27FC236}">
                <a16:creationId xmlns:a16="http://schemas.microsoft.com/office/drawing/2014/main" id="{A853425F-E04E-D00E-BDF9-78A18FB799F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01389" y="2277355"/>
            <a:ext cx="697140" cy="6971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7221A2A-907F-0405-0167-86B75444C891}"/>
              </a:ext>
            </a:extLst>
          </p:cNvPr>
          <p:cNvSpPr txBox="1"/>
          <p:nvPr/>
        </p:nvSpPr>
        <p:spPr>
          <a:xfrm>
            <a:off x="4718719" y="2420469"/>
            <a:ext cx="2754561" cy="338554"/>
          </a:xfrm>
          <a:prstGeom prst="rect">
            <a:avLst/>
          </a:prstGeom>
          <a:noFill/>
        </p:spPr>
        <p:txBody>
          <a:bodyPr wrap="square">
            <a:spAutoFit/>
          </a:bodyPr>
          <a:lstStyle/>
          <a:p>
            <a:pPr algn="ctr">
              <a:defRPr/>
            </a:pPr>
            <a:r>
              <a:rPr lang="en-US" sz="1600" b="1" dirty="0">
                <a:solidFill>
                  <a:srgbClr val="175850"/>
                </a:solidFill>
                <a:latin typeface="Aptos" panose="02110004020202020204"/>
              </a:rPr>
              <a:t>Furniture</a:t>
            </a:r>
            <a:endParaRPr lang="en-US" sz="1000" b="1" dirty="0">
              <a:solidFill>
                <a:srgbClr val="175850"/>
              </a:solidFill>
              <a:latin typeface="Aptos" panose="02110004020202020204"/>
            </a:endParaRPr>
          </a:p>
        </p:txBody>
      </p:sp>
      <p:sp>
        <p:nvSpPr>
          <p:cNvPr id="27" name="TextBox 26">
            <a:extLst>
              <a:ext uri="{FF2B5EF4-FFF2-40B4-BE49-F238E27FC236}">
                <a16:creationId xmlns:a16="http://schemas.microsoft.com/office/drawing/2014/main" id="{48DBAAF2-B055-0124-5067-6B94E923894A}"/>
              </a:ext>
            </a:extLst>
          </p:cNvPr>
          <p:cNvSpPr txBox="1"/>
          <p:nvPr/>
        </p:nvSpPr>
        <p:spPr>
          <a:xfrm>
            <a:off x="4559248" y="3058245"/>
            <a:ext cx="2754561" cy="338554"/>
          </a:xfrm>
          <a:prstGeom prst="rect">
            <a:avLst/>
          </a:prstGeom>
          <a:noFill/>
        </p:spPr>
        <p:txBody>
          <a:bodyPr wrap="square">
            <a:spAutoFit/>
          </a:bodyPr>
          <a:lstStyle/>
          <a:p>
            <a:pPr algn="ctr">
              <a:defRPr/>
            </a:pPr>
            <a:r>
              <a:rPr lang="en-US" sz="1600" b="1" dirty="0">
                <a:solidFill>
                  <a:srgbClr val="175850"/>
                </a:solidFill>
                <a:latin typeface="Aptos" panose="02110004020202020204"/>
              </a:rPr>
              <a:t>Books</a:t>
            </a:r>
            <a:endParaRPr lang="en-US" sz="1000" b="1" dirty="0">
              <a:solidFill>
                <a:srgbClr val="175850"/>
              </a:solidFill>
              <a:latin typeface="Aptos" panose="02110004020202020204"/>
            </a:endParaRPr>
          </a:p>
        </p:txBody>
      </p:sp>
      <p:pic>
        <p:nvPicPr>
          <p:cNvPr id="28" name="Picture 4" descr="Free Book flat color icon 19012105 PNG with Transparent Background">
            <a:extLst>
              <a:ext uri="{FF2B5EF4-FFF2-40B4-BE49-F238E27FC236}">
                <a16:creationId xmlns:a16="http://schemas.microsoft.com/office/drawing/2014/main" id="{D3482420-F031-3A6F-CF72-A792EC33CDF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64313" y="3024261"/>
            <a:ext cx="598487" cy="49902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7FDF247-7AC2-9F95-E788-D52C20C2D776}"/>
              </a:ext>
            </a:extLst>
          </p:cNvPr>
          <p:cNvSpPr txBox="1"/>
          <p:nvPr/>
        </p:nvSpPr>
        <p:spPr>
          <a:xfrm>
            <a:off x="4701389" y="3744438"/>
            <a:ext cx="2754561" cy="338554"/>
          </a:xfrm>
          <a:prstGeom prst="rect">
            <a:avLst/>
          </a:prstGeom>
          <a:noFill/>
        </p:spPr>
        <p:txBody>
          <a:bodyPr wrap="square">
            <a:spAutoFit/>
          </a:bodyPr>
          <a:lstStyle/>
          <a:p>
            <a:pPr algn="ctr">
              <a:defRPr/>
            </a:pPr>
            <a:r>
              <a:rPr lang="en-US" sz="1600" b="1" dirty="0">
                <a:solidFill>
                  <a:srgbClr val="175850"/>
                </a:solidFill>
                <a:latin typeface="Aptos" panose="02110004020202020204"/>
              </a:rPr>
              <a:t>Containers</a:t>
            </a:r>
            <a:endParaRPr lang="en-US" sz="1000" b="1" dirty="0">
              <a:solidFill>
                <a:srgbClr val="175850"/>
              </a:solidFill>
              <a:latin typeface="Aptos" panose="02110004020202020204"/>
            </a:endParaRPr>
          </a:p>
        </p:txBody>
      </p:sp>
      <p:pic>
        <p:nvPicPr>
          <p:cNvPr id="30" name="Picture 6" descr="Tupperware Special Flat icon">
            <a:extLst>
              <a:ext uri="{FF2B5EF4-FFF2-40B4-BE49-F238E27FC236}">
                <a16:creationId xmlns:a16="http://schemas.microsoft.com/office/drawing/2014/main" id="{A06067FD-465B-00D6-0465-BA8C7C0E98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58809" y="3569236"/>
            <a:ext cx="582300" cy="5823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2C4BB85-5E26-73AB-D7AC-A1F69935B9A1}"/>
              </a:ext>
            </a:extLst>
          </p:cNvPr>
          <p:cNvSpPr txBox="1"/>
          <p:nvPr/>
        </p:nvSpPr>
        <p:spPr>
          <a:xfrm>
            <a:off x="4591971" y="4460258"/>
            <a:ext cx="2754561" cy="338554"/>
          </a:xfrm>
          <a:prstGeom prst="rect">
            <a:avLst/>
          </a:prstGeom>
          <a:noFill/>
        </p:spPr>
        <p:txBody>
          <a:bodyPr wrap="square">
            <a:spAutoFit/>
          </a:bodyPr>
          <a:lstStyle/>
          <a:p>
            <a:pPr algn="ctr">
              <a:defRPr/>
            </a:pPr>
            <a:r>
              <a:rPr lang="en-US" sz="1600" b="1" dirty="0">
                <a:solidFill>
                  <a:srgbClr val="175850"/>
                </a:solidFill>
                <a:latin typeface="Aptos" panose="02110004020202020204"/>
              </a:rPr>
              <a:t>Dishes</a:t>
            </a:r>
            <a:endParaRPr lang="en-US" sz="1000" b="1" dirty="0">
              <a:solidFill>
                <a:srgbClr val="175850"/>
              </a:solidFill>
              <a:latin typeface="Aptos" panose="02110004020202020204"/>
            </a:endParaRPr>
          </a:p>
        </p:txBody>
      </p:sp>
      <p:pic>
        <p:nvPicPr>
          <p:cNvPr id="32" name="Picture 24" descr="Cup, ecology, mug, reusable icon - Download on Iconfinder">
            <a:extLst>
              <a:ext uri="{FF2B5EF4-FFF2-40B4-BE49-F238E27FC236}">
                <a16:creationId xmlns:a16="http://schemas.microsoft.com/office/drawing/2014/main" id="{DF967A88-0504-F15C-C2AA-E67246CC0DC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55754" y="4270384"/>
            <a:ext cx="698439" cy="69843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An Icon Of A Stack Of Plates Vector, A Lineal Icon Depicting Casino ...">
            <a:extLst>
              <a:ext uri="{FF2B5EF4-FFF2-40B4-BE49-F238E27FC236}">
                <a16:creationId xmlns:a16="http://schemas.microsoft.com/office/drawing/2014/main" id="{0DAD7C85-E972-138E-3EAF-E5828057E6C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61897" y="4344920"/>
            <a:ext cx="674254" cy="67425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B62BA6FB-DEDA-EDEA-CABC-36E097650212}"/>
              </a:ext>
            </a:extLst>
          </p:cNvPr>
          <p:cNvSpPr txBox="1"/>
          <p:nvPr/>
        </p:nvSpPr>
        <p:spPr>
          <a:xfrm>
            <a:off x="4591971" y="5309338"/>
            <a:ext cx="2754561" cy="338554"/>
          </a:xfrm>
          <a:prstGeom prst="rect">
            <a:avLst/>
          </a:prstGeom>
          <a:noFill/>
        </p:spPr>
        <p:txBody>
          <a:bodyPr wrap="square">
            <a:spAutoFit/>
          </a:bodyPr>
          <a:lstStyle/>
          <a:p>
            <a:pPr algn="ctr">
              <a:defRPr/>
            </a:pPr>
            <a:r>
              <a:rPr lang="en-US" sz="1600" b="1" dirty="0">
                <a:solidFill>
                  <a:srgbClr val="175850"/>
                </a:solidFill>
                <a:latin typeface="Aptos" panose="02110004020202020204"/>
              </a:rPr>
              <a:t>Bags</a:t>
            </a:r>
            <a:endParaRPr lang="en-US" sz="1000" b="1" dirty="0">
              <a:solidFill>
                <a:srgbClr val="175850"/>
              </a:solidFill>
              <a:latin typeface="Aptos" panose="02110004020202020204"/>
            </a:endParaRPr>
          </a:p>
        </p:txBody>
      </p:sp>
      <p:pic>
        <p:nvPicPr>
          <p:cNvPr id="35" name="Picture 12" descr="Tote bag - Free commerce icons">
            <a:extLst>
              <a:ext uri="{FF2B5EF4-FFF2-40B4-BE49-F238E27FC236}">
                <a16:creationId xmlns:a16="http://schemas.microsoft.com/office/drawing/2014/main" id="{1B8D0CEA-A353-DAF7-2116-64E13152F3C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25946" y="5107534"/>
            <a:ext cx="700087" cy="70008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9D872BA2-48AB-E1EE-D8A6-E37945E25295}"/>
              </a:ext>
            </a:extLst>
          </p:cNvPr>
          <p:cNvSpPr txBox="1"/>
          <p:nvPr/>
        </p:nvSpPr>
        <p:spPr>
          <a:xfrm>
            <a:off x="8096903" y="2413671"/>
            <a:ext cx="2754561" cy="338554"/>
          </a:xfrm>
          <a:prstGeom prst="rect">
            <a:avLst/>
          </a:prstGeom>
          <a:noFill/>
        </p:spPr>
        <p:txBody>
          <a:bodyPr wrap="square">
            <a:spAutoFit/>
          </a:bodyPr>
          <a:lstStyle/>
          <a:p>
            <a:pPr algn="ctr">
              <a:defRPr/>
            </a:pPr>
            <a:r>
              <a:rPr lang="en-US" sz="1600" b="1" dirty="0">
                <a:solidFill>
                  <a:srgbClr val="175850"/>
                </a:solidFill>
                <a:latin typeface="Aptos" panose="02110004020202020204"/>
              </a:rPr>
              <a:t>Plastic Bottles</a:t>
            </a:r>
            <a:endParaRPr lang="en-US" sz="1000" b="1" dirty="0">
              <a:solidFill>
                <a:srgbClr val="175850"/>
              </a:solidFill>
              <a:latin typeface="Aptos" panose="02110004020202020204"/>
            </a:endParaRPr>
          </a:p>
        </p:txBody>
      </p:sp>
      <p:sp>
        <p:nvSpPr>
          <p:cNvPr id="37" name="TextBox 36">
            <a:extLst>
              <a:ext uri="{FF2B5EF4-FFF2-40B4-BE49-F238E27FC236}">
                <a16:creationId xmlns:a16="http://schemas.microsoft.com/office/drawing/2014/main" id="{ADC48A4B-B7A1-13C4-57C3-5D97DD6D06CB}"/>
              </a:ext>
            </a:extLst>
          </p:cNvPr>
          <p:cNvSpPr txBox="1"/>
          <p:nvPr/>
        </p:nvSpPr>
        <p:spPr>
          <a:xfrm>
            <a:off x="8080420" y="3087654"/>
            <a:ext cx="2754561" cy="338554"/>
          </a:xfrm>
          <a:prstGeom prst="rect">
            <a:avLst/>
          </a:prstGeom>
          <a:noFill/>
        </p:spPr>
        <p:txBody>
          <a:bodyPr wrap="square">
            <a:spAutoFit/>
          </a:bodyPr>
          <a:lstStyle/>
          <a:p>
            <a:pPr algn="ctr">
              <a:defRPr/>
            </a:pPr>
            <a:r>
              <a:rPr lang="en-US" sz="1600" b="1" dirty="0">
                <a:solidFill>
                  <a:srgbClr val="175850"/>
                </a:solidFill>
                <a:latin typeface="Aptos" panose="02110004020202020204"/>
              </a:rPr>
              <a:t>Metal cans</a:t>
            </a:r>
            <a:endParaRPr lang="en-US" sz="1000" b="1" dirty="0">
              <a:solidFill>
                <a:srgbClr val="175850"/>
              </a:solidFill>
              <a:latin typeface="Aptos" panose="02110004020202020204"/>
            </a:endParaRPr>
          </a:p>
        </p:txBody>
      </p:sp>
      <p:sp>
        <p:nvSpPr>
          <p:cNvPr id="38" name="TextBox 37">
            <a:extLst>
              <a:ext uri="{FF2B5EF4-FFF2-40B4-BE49-F238E27FC236}">
                <a16:creationId xmlns:a16="http://schemas.microsoft.com/office/drawing/2014/main" id="{32E977F4-FC8B-8296-57D5-1CBE0FFE0486}"/>
              </a:ext>
            </a:extLst>
          </p:cNvPr>
          <p:cNvSpPr txBox="1"/>
          <p:nvPr/>
        </p:nvSpPr>
        <p:spPr>
          <a:xfrm>
            <a:off x="8166296" y="3783817"/>
            <a:ext cx="2754561" cy="338554"/>
          </a:xfrm>
          <a:prstGeom prst="rect">
            <a:avLst/>
          </a:prstGeom>
          <a:noFill/>
        </p:spPr>
        <p:txBody>
          <a:bodyPr wrap="square">
            <a:spAutoFit/>
          </a:bodyPr>
          <a:lstStyle/>
          <a:p>
            <a:pPr algn="ctr">
              <a:defRPr/>
            </a:pPr>
            <a:r>
              <a:rPr lang="en-US" sz="1600" b="1" dirty="0">
                <a:solidFill>
                  <a:srgbClr val="175850"/>
                </a:solidFill>
                <a:latin typeface="Aptos" panose="02110004020202020204"/>
              </a:rPr>
              <a:t>Paper and Cardboard</a:t>
            </a:r>
            <a:endParaRPr lang="en-US" sz="1000" b="1" dirty="0">
              <a:solidFill>
                <a:srgbClr val="175850"/>
              </a:solidFill>
              <a:latin typeface="Aptos" panose="02110004020202020204"/>
            </a:endParaRPr>
          </a:p>
        </p:txBody>
      </p:sp>
      <p:sp>
        <p:nvSpPr>
          <p:cNvPr id="39" name="TextBox 38">
            <a:extLst>
              <a:ext uri="{FF2B5EF4-FFF2-40B4-BE49-F238E27FC236}">
                <a16:creationId xmlns:a16="http://schemas.microsoft.com/office/drawing/2014/main" id="{62C23EB2-69AF-938C-018A-ADFDE51B244B}"/>
              </a:ext>
            </a:extLst>
          </p:cNvPr>
          <p:cNvSpPr txBox="1"/>
          <p:nvPr/>
        </p:nvSpPr>
        <p:spPr>
          <a:xfrm>
            <a:off x="8120893" y="4488244"/>
            <a:ext cx="2754561" cy="338554"/>
          </a:xfrm>
          <a:prstGeom prst="rect">
            <a:avLst/>
          </a:prstGeom>
          <a:noFill/>
        </p:spPr>
        <p:txBody>
          <a:bodyPr wrap="square">
            <a:spAutoFit/>
          </a:bodyPr>
          <a:lstStyle/>
          <a:p>
            <a:pPr algn="ctr">
              <a:defRPr/>
            </a:pPr>
            <a:r>
              <a:rPr lang="en-US" sz="1600" b="1" dirty="0">
                <a:solidFill>
                  <a:srgbClr val="175850"/>
                </a:solidFill>
                <a:latin typeface="Aptos" panose="02110004020202020204"/>
              </a:rPr>
              <a:t>Batteries</a:t>
            </a:r>
            <a:endParaRPr lang="en-US" sz="1000" b="1" dirty="0">
              <a:solidFill>
                <a:srgbClr val="175850"/>
              </a:solidFill>
              <a:latin typeface="Aptos" panose="02110004020202020204"/>
            </a:endParaRPr>
          </a:p>
        </p:txBody>
      </p:sp>
      <p:sp>
        <p:nvSpPr>
          <p:cNvPr id="40" name="TextBox 39">
            <a:extLst>
              <a:ext uri="{FF2B5EF4-FFF2-40B4-BE49-F238E27FC236}">
                <a16:creationId xmlns:a16="http://schemas.microsoft.com/office/drawing/2014/main" id="{6A40B970-CA3C-FCBC-1412-AAABB7517546}"/>
              </a:ext>
            </a:extLst>
          </p:cNvPr>
          <p:cNvSpPr txBox="1"/>
          <p:nvPr/>
        </p:nvSpPr>
        <p:spPr>
          <a:xfrm>
            <a:off x="8123848" y="5175526"/>
            <a:ext cx="2754561" cy="338554"/>
          </a:xfrm>
          <a:prstGeom prst="rect">
            <a:avLst/>
          </a:prstGeom>
          <a:noFill/>
        </p:spPr>
        <p:txBody>
          <a:bodyPr wrap="square">
            <a:spAutoFit/>
          </a:bodyPr>
          <a:lstStyle/>
          <a:p>
            <a:pPr algn="ctr">
              <a:defRPr/>
            </a:pPr>
            <a:r>
              <a:rPr lang="en-US" sz="1600" b="1" dirty="0">
                <a:solidFill>
                  <a:srgbClr val="175850"/>
                </a:solidFill>
                <a:latin typeface="Aptos" panose="02110004020202020204"/>
              </a:rPr>
              <a:t>Glass</a:t>
            </a:r>
            <a:endParaRPr lang="en-US" sz="1000" b="1" dirty="0">
              <a:solidFill>
                <a:srgbClr val="175850"/>
              </a:solidFill>
              <a:latin typeface="Aptos" panose="02110004020202020204"/>
            </a:endParaRPr>
          </a:p>
        </p:txBody>
      </p:sp>
      <p:pic>
        <p:nvPicPr>
          <p:cNvPr id="41" name="Picture 22" descr="Plastic Bottle PNG Image | PNG All">
            <a:extLst>
              <a:ext uri="{FF2B5EF4-FFF2-40B4-BE49-F238E27FC236}">
                <a16:creationId xmlns:a16="http://schemas.microsoft.com/office/drawing/2014/main" id="{8B65522E-7287-B22B-91DC-BAFB72820AB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56149" y="2299036"/>
            <a:ext cx="700087" cy="70008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Metal, tin, can, recycling icon - Download on Iconfinder">
            <a:extLst>
              <a:ext uri="{FF2B5EF4-FFF2-40B4-BE49-F238E27FC236}">
                <a16:creationId xmlns:a16="http://schemas.microsoft.com/office/drawing/2014/main" id="{7F7C7FFA-E255-8F37-9524-F7DA5D579A3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113143" y="2864623"/>
            <a:ext cx="820737" cy="82073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4" descr="Paper clipart paper pile, Paper paper pile Transparent FREE for ...">
            <a:extLst>
              <a:ext uri="{FF2B5EF4-FFF2-40B4-BE49-F238E27FC236}">
                <a16:creationId xmlns:a16="http://schemas.microsoft.com/office/drawing/2014/main" id="{EB607779-96A0-37D0-AC9F-FBD9B482724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005003" y="4022848"/>
            <a:ext cx="820737" cy="63393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Download free photo of Batteries,png transparent,png,transparent ...">
            <a:extLst>
              <a:ext uri="{FF2B5EF4-FFF2-40B4-BE49-F238E27FC236}">
                <a16:creationId xmlns:a16="http://schemas.microsoft.com/office/drawing/2014/main" id="{ED427D41-F210-DA1F-80A9-F2473A52050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228114" y="4292088"/>
            <a:ext cx="847968" cy="84796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Glass - Free ecology and environment icons">
            <a:extLst>
              <a:ext uri="{FF2B5EF4-FFF2-40B4-BE49-F238E27FC236}">
                <a16:creationId xmlns:a16="http://schemas.microsoft.com/office/drawing/2014/main" id="{CD5E7662-8A0B-0EE5-38F9-2DF26D531C4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239265" y="5104309"/>
            <a:ext cx="703312" cy="7033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8" descr="Glass Bottle Of Water Icon PNG &amp; SVG Design For T-Shirts">
            <a:extLst>
              <a:ext uri="{FF2B5EF4-FFF2-40B4-BE49-F238E27FC236}">
                <a16:creationId xmlns:a16="http://schemas.microsoft.com/office/drawing/2014/main" id="{21E3581D-B27F-33EF-A6B1-C491162FE50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968815" y="5025915"/>
            <a:ext cx="820730" cy="820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061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028FC6-6692-171B-75C0-EEFCD2F19A53}"/>
              </a:ext>
            </a:extLst>
          </p:cNvPr>
          <p:cNvSpPr txBox="1">
            <a:spLocks/>
          </p:cNvSpPr>
          <p:nvPr/>
        </p:nvSpPr>
        <p:spPr>
          <a:xfrm>
            <a:off x="838200" y="365125"/>
            <a:ext cx="10515600" cy="57918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What is one item you have recycled in the last month?</a:t>
            </a:r>
            <a:endParaRPr kumimoji="0" lang="en-US" sz="60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1761345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1F2FB8-E6ED-45A7-2FCB-DBF954DA51C4}"/>
              </a:ext>
            </a:extLst>
          </p:cNvPr>
          <p:cNvSpPr txBox="1">
            <a:spLocks/>
          </p:cNvSpPr>
          <p:nvPr/>
        </p:nvSpPr>
        <p:spPr>
          <a:xfrm>
            <a:off x="838200" y="4284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Importance of Recycling</a:t>
            </a:r>
            <a:endPar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
        <p:nvSpPr>
          <p:cNvPr id="5" name="Rectangle 4">
            <a:extLst>
              <a:ext uri="{FF2B5EF4-FFF2-40B4-BE49-F238E27FC236}">
                <a16:creationId xmlns:a16="http://schemas.microsoft.com/office/drawing/2014/main" id="{173EBE11-F3CD-3FF0-C8C6-00AE2C9BCC17}"/>
              </a:ext>
            </a:extLst>
          </p:cNvPr>
          <p:cNvSpPr/>
          <p:nvPr/>
        </p:nvSpPr>
        <p:spPr>
          <a:xfrm>
            <a:off x="339921" y="1625545"/>
            <a:ext cx="8149983" cy="576840"/>
          </a:xfrm>
          <a:prstGeom prst="rect">
            <a:avLst/>
          </a:prstGeom>
          <a:solidFill>
            <a:srgbClr val="FAEAC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8E8E8">
                    <a:lumMod val="25000"/>
                  </a:srgbClr>
                </a:solidFill>
                <a:effectLst/>
                <a:uLnTx/>
                <a:uFillTx/>
                <a:latin typeface="Aptos" panose="02110004020202020204"/>
                <a:ea typeface="+mn-ea"/>
                <a:cs typeface="+mn-cs"/>
              </a:rPr>
              <a:t>Recycling: the action or process of converting waste into reusable material</a:t>
            </a:r>
            <a:r>
              <a:rPr kumimoji="0" lang="en-US" sz="1800" b="0" i="0" u="none" strike="noStrike" kern="0" cap="none" spc="0" normalizeH="0" baseline="0" noProof="0" dirty="0">
                <a:ln>
                  <a:noFill/>
                </a:ln>
                <a:solidFill>
                  <a:srgbClr val="E8E8E8">
                    <a:lumMod val="25000"/>
                  </a:srgbClr>
                </a:solidFill>
                <a:effectLst/>
                <a:uLnTx/>
                <a:uFillTx/>
                <a:latin typeface="Aptos" panose="02110004020202020204"/>
                <a:ea typeface="+mn-ea"/>
                <a:cs typeface="+mn-cs"/>
              </a:rPr>
              <a:t> </a:t>
            </a:r>
          </a:p>
        </p:txBody>
      </p:sp>
      <p:sp>
        <p:nvSpPr>
          <p:cNvPr id="6" name="Rectangle 5">
            <a:extLst>
              <a:ext uri="{FF2B5EF4-FFF2-40B4-BE49-F238E27FC236}">
                <a16:creationId xmlns:a16="http://schemas.microsoft.com/office/drawing/2014/main" id="{2CC47F65-E889-6DB1-CB38-3AAF70161314}"/>
              </a:ext>
            </a:extLst>
          </p:cNvPr>
          <p:cNvSpPr/>
          <p:nvPr/>
        </p:nvSpPr>
        <p:spPr>
          <a:xfrm>
            <a:off x="370591" y="2497180"/>
            <a:ext cx="8149983" cy="3740291"/>
          </a:xfrm>
          <a:prstGeom prst="rect">
            <a:avLst/>
          </a:prstGeom>
          <a:solidFill>
            <a:srgbClr val="FAEAC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8E8E8">
                  <a:lumMod val="25000"/>
                </a:srgbClr>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CB8FF6DB-ACF9-66E7-7E88-48C4E448D195}"/>
              </a:ext>
            </a:extLst>
          </p:cNvPr>
          <p:cNvSpPr/>
          <p:nvPr/>
        </p:nvSpPr>
        <p:spPr>
          <a:xfrm>
            <a:off x="9173775" y="1545833"/>
            <a:ext cx="2647634" cy="4691638"/>
          </a:xfrm>
          <a:prstGeom prst="rect">
            <a:avLst/>
          </a:prstGeom>
          <a:solidFill>
            <a:srgbClr val="F7DEA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47EF74B0-FFB7-43E0-A1D6-CA17F2F4690D}"/>
              </a:ext>
            </a:extLst>
          </p:cNvPr>
          <p:cNvSpPr txBox="1"/>
          <p:nvPr/>
        </p:nvSpPr>
        <p:spPr>
          <a:xfrm>
            <a:off x="1236095" y="2593593"/>
            <a:ext cx="4598279" cy="584775"/>
          </a:xfrm>
          <a:prstGeom prst="rect">
            <a:avLst/>
          </a:prstGeom>
          <a:noFill/>
        </p:spPr>
        <p:txBody>
          <a:bodyPr wrap="square" rtlCol="0">
            <a:spAutoFit/>
          </a:bodyPr>
          <a:lstStyle/>
          <a:p>
            <a:pPr>
              <a:defRPr/>
            </a:pPr>
            <a:r>
              <a:rPr lang="en-US" sz="3200" b="1" dirty="0">
                <a:solidFill>
                  <a:srgbClr val="4EA72E">
                    <a:lumMod val="50000"/>
                  </a:srgbClr>
                </a:solidFill>
                <a:latin typeface="Aptos" panose="02110004020202020204"/>
              </a:rPr>
              <a:t>6 benefits of Recycling </a:t>
            </a:r>
          </a:p>
        </p:txBody>
      </p:sp>
      <p:pic>
        <p:nvPicPr>
          <p:cNvPr id="9" name="Picture 8" descr="Recycling symbol Paper - Recycle png download - 2025*1896 - Free ...">
            <a:extLst>
              <a:ext uri="{FF2B5EF4-FFF2-40B4-BE49-F238E27FC236}">
                <a16:creationId xmlns:a16="http://schemas.microsoft.com/office/drawing/2014/main" id="{7605AF84-DEAC-886A-A5A9-AC5861163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2631393"/>
            <a:ext cx="584200" cy="5469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5E8C53F9-8238-0B62-05D5-C132932ADEC8}"/>
              </a:ext>
            </a:extLst>
          </p:cNvPr>
          <p:cNvSpPr/>
          <p:nvPr/>
        </p:nvSpPr>
        <p:spPr>
          <a:xfrm>
            <a:off x="546100" y="3471248"/>
            <a:ext cx="1894471" cy="1236671"/>
          </a:xfrm>
          <a:prstGeom prst="roundRect">
            <a:avLst/>
          </a:prstGeom>
          <a:solidFill>
            <a:srgbClr val="4EA72E">
              <a:lumMod val="40000"/>
              <a:lumOff val="60000"/>
            </a:srgbClr>
          </a:solidFill>
          <a:ln w="19050" cap="flat" cmpd="sng" algn="ctr">
            <a:solidFill>
              <a:srgbClr val="4EA72E">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Rectangle: Rounded Corners 10">
            <a:extLst>
              <a:ext uri="{FF2B5EF4-FFF2-40B4-BE49-F238E27FC236}">
                <a16:creationId xmlns:a16="http://schemas.microsoft.com/office/drawing/2014/main" id="{59F17B68-98A1-B59B-60F7-E81826F24299}"/>
              </a:ext>
            </a:extLst>
          </p:cNvPr>
          <p:cNvSpPr/>
          <p:nvPr/>
        </p:nvSpPr>
        <p:spPr>
          <a:xfrm>
            <a:off x="3093772" y="3429000"/>
            <a:ext cx="1894471" cy="1236671"/>
          </a:xfrm>
          <a:prstGeom prst="roundRect">
            <a:avLst/>
          </a:prstGeom>
          <a:solidFill>
            <a:srgbClr val="4EA72E">
              <a:lumMod val="40000"/>
              <a:lumOff val="60000"/>
            </a:srgbClr>
          </a:solidFill>
          <a:ln w="19050" cap="flat" cmpd="sng" algn="ctr">
            <a:solidFill>
              <a:srgbClr val="4EA72E">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280423C1-D44C-5C26-3240-D537E5EBABA1}"/>
              </a:ext>
            </a:extLst>
          </p:cNvPr>
          <p:cNvPicPr>
            <a:picLocks noChangeAspect="1"/>
          </p:cNvPicPr>
          <p:nvPr/>
        </p:nvPicPr>
        <p:blipFill>
          <a:blip r:embed="rId3"/>
          <a:stretch>
            <a:fillRect/>
          </a:stretch>
        </p:blipFill>
        <p:spPr>
          <a:xfrm>
            <a:off x="5688807" y="3409786"/>
            <a:ext cx="1908213" cy="1255885"/>
          </a:xfrm>
          <a:prstGeom prst="rect">
            <a:avLst/>
          </a:prstGeom>
        </p:spPr>
      </p:pic>
      <p:pic>
        <p:nvPicPr>
          <p:cNvPr id="13" name="Picture 12">
            <a:extLst>
              <a:ext uri="{FF2B5EF4-FFF2-40B4-BE49-F238E27FC236}">
                <a16:creationId xmlns:a16="http://schemas.microsoft.com/office/drawing/2014/main" id="{57851669-3449-A56F-CA94-D4B0C0C84D22}"/>
              </a:ext>
            </a:extLst>
          </p:cNvPr>
          <p:cNvPicPr>
            <a:picLocks noChangeAspect="1"/>
          </p:cNvPicPr>
          <p:nvPr/>
        </p:nvPicPr>
        <p:blipFill>
          <a:blip r:embed="rId3"/>
          <a:stretch>
            <a:fillRect/>
          </a:stretch>
        </p:blipFill>
        <p:spPr>
          <a:xfrm>
            <a:off x="5688807" y="4950334"/>
            <a:ext cx="1908213" cy="1255885"/>
          </a:xfrm>
          <a:prstGeom prst="rect">
            <a:avLst/>
          </a:prstGeom>
        </p:spPr>
      </p:pic>
      <p:pic>
        <p:nvPicPr>
          <p:cNvPr id="14" name="Picture 13">
            <a:extLst>
              <a:ext uri="{FF2B5EF4-FFF2-40B4-BE49-F238E27FC236}">
                <a16:creationId xmlns:a16="http://schemas.microsoft.com/office/drawing/2014/main" id="{CBCBDCFE-CCC8-EFB6-B350-D369DCB20EBF}"/>
              </a:ext>
            </a:extLst>
          </p:cNvPr>
          <p:cNvPicPr>
            <a:picLocks noChangeAspect="1"/>
          </p:cNvPicPr>
          <p:nvPr/>
        </p:nvPicPr>
        <p:blipFill>
          <a:blip r:embed="rId3"/>
          <a:stretch>
            <a:fillRect/>
          </a:stretch>
        </p:blipFill>
        <p:spPr>
          <a:xfrm>
            <a:off x="3086900" y="4927426"/>
            <a:ext cx="1908213" cy="1255885"/>
          </a:xfrm>
          <a:prstGeom prst="rect">
            <a:avLst/>
          </a:prstGeom>
        </p:spPr>
      </p:pic>
      <p:pic>
        <p:nvPicPr>
          <p:cNvPr id="15" name="Picture 14">
            <a:extLst>
              <a:ext uri="{FF2B5EF4-FFF2-40B4-BE49-F238E27FC236}">
                <a16:creationId xmlns:a16="http://schemas.microsoft.com/office/drawing/2014/main" id="{7A371BE5-01D3-E5AC-E227-387A48708962}"/>
              </a:ext>
            </a:extLst>
          </p:cNvPr>
          <p:cNvPicPr>
            <a:picLocks noChangeAspect="1"/>
          </p:cNvPicPr>
          <p:nvPr/>
        </p:nvPicPr>
        <p:blipFill>
          <a:blip r:embed="rId3"/>
          <a:stretch>
            <a:fillRect/>
          </a:stretch>
        </p:blipFill>
        <p:spPr>
          <a:xfrm>
            <a:off x="526373" y="4981586"/>
            <a:ext cx="1908213" cy="1255885"/>
          </a:xfrm>
          <a:prstGeom prst="rect">
            <a:avLst/>
          </a:prstGeom>
        </p:spPr>
      </p:pic>
      <p:sp>
        <p:nvSpPr>
          <p:cNvPr id="16" name="TextBox 15">
            <a:extLst>
              <a:ext uri="{FF2B5EF4-FFF2-40B4-BE49-F238E27FC236}">
                <a16:creationId xmlns:a16="http://schemas.microsoft.com/office/drawing/2014/main" id="{8C1DB7BD-428C-EC51-B6E9-28C1B671E218}"/>
              </a:ext>
            </a:extLst>
          </p:cNvPr>
          <p:cNvSpPr txBox="1"/>
          <p:nvPr/>
        </p:nvSpPr>
        <p:spPr>
          <a:xfrm>
            <a:off x="9173775" y="1564274"/>
            <a:ext cx="2512290" cy="954107"/>
          </a:xfrm>
          <a:prstGeom prst="rect">
            <a:avLst/>
          </a:prstGeom>
          <a:noFill/>
        </p:spPr>
        <p:txBody>
          <a:bodyPr wrap="square" rtlCol="0">
            <a:spAutoFit/>
          </a:bodyPr>
          <a:lstStyle/>
          <a:p>
            <a:pPr>
              <a:defRPr/>
            </a:pPr>
            <a:r>
              <a:rPr lang="en-US" sz="2800" b="1" dirty="0">
                <a:solidFill>
                  <a:prstClr val="black"/>
                </a:solidFill>
                <a:latin typeface="Aptos" panose="02110004020202020204"/>
              </a:rPr>
              <a:t>Plastic bottle facts </a:t>
            </a:r>
          </a:p>
        </p:txBody>
      </p:sp>
      <p:pic>
        <p:nvPicPr>
          <p:cNvPr id="17" name="Picture 4" descr="Plastic Bottle Png">
            <a:extLst>
              <a:ext uri="{FF2B5EF4-FFF2-40B4-BE49-F238E27FC236}">
                <a16:creationId xmlns:a16="http://schemas.microsoft.com/office/drawing/2014/main" id="{5DD60E92-A2FF-FFE6-C539-CF5AFEC2D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821" y="2040172"/>
            <a:ext cx="793079" cy="8493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6FF7FBF-AD7E-2D81-F5E6-687CBF67B215}"/>
              </a:ext>
            </a:extLst>
          </p:cNvPr>
          <p:cNvSpPr txBox="1"/>
          <p:nvPr/>
        </p:nvSpPr>
        <p:spPr>
          <a:xfrm>
            <a:off x="9206809" y="2904880"/>
            <a:ext cx="2581565" cy="954107"/>
          </a:xfrm>
          <a:prstGeom prst="rect">
            <a:avLst/>
          </a:prstGeom>
          <a:noFill/>
        </p:spPr>
        <p:txBody>
          <a:bodyPr wrap="square" rtlCol="0">
            <a:spAutoFit/>
          </a:bodyPr>
          <a:lstStyle/>
          <a:p>
            <a:pPr>
              <a:defRPr/>
            </a:pPr>
            <a:r>
              <a:rPr lang="en-US" sz="2800" dirty="0">
                <a:solidFill>
                  <a:prstClr val="black"/>
                </a:solidFill>
                <a:latin typeface="Aptos" panose="02110004020202020204"/>
              </a:rPr>
              <a:t>60 million</a:t>
            </a:r>
          </a:p>
          <a:p>
            <a:pPr>
              <a:defRPr/>
            </a:pPr>
            <a:r>
              <a:rPr lang="en-US" sz="1400" dirty="0">
                <a:solidFill>
                  <a:prstClr val="black"/>
                </a:solidFill>
                <a:latin typeface="Aptos" panose="02110004020202020204"/>
              </a:rPr>
              <a:t>Plastic bottles are thrown away in the United States </a:t>
            </a:r>
            <a:r>
              <a:rPr lang="en-US" sz="1400" b="1" dirty="0">
                <a:solidFill>
                  <a:prstClr val="black"/>
                </a:solidFill>
                <a:latin typeface="Aptos" panose="02110004020202020204"/>
              </a:rPr>
              <a:t>every day</a:t>
            </a:r>
          </a:p>
        </p:txBody>
      </p:sp>
      <p:sp>
        <p:nvSpPr>
          <p:cNvPr id="19" name="TextBox 18">
            <a:extLst>
              <a:ext uri="{FF2B5EF4-FFF2-40B4-BE49-F238E27FC236}">
                <a16:creationId xmlns:a16="http://schemas.microsoft.com/office/drawing/2014/main" id="{A4C3E300-D71F-CB64-A0C7-11C81F71C1A4}"/>
              </a:ext>
            </a:extLst>
          </p:cNvPr>
          <p:cNvSpPr txBox="1"/>
          <p:nvPr/>
        </p:nvSpPr>
        <p:spPr>
          <a:xfrm>
            <a:off x="9172888" y="3973319"/>
            <a:ext cx="2650837" cy="954107"/>
          </a:xfrm>
          <a:prstGeom prst="rect">
            <a:avLst/>
          </a:prstGeom>
          <a:noFill/>
        </p:spPr>
        <p:txBody>
          <a:bodyPr wrap="square" rtlCol="0">
            <a:spAutoFit/>
          </a:bodyPr>
          <a:lstStyle/>
          <a:p>
            <a:pPr>
              <a:defRPr/>
            </a:pPr>
            <a:r>
              <a:rPr lang="en-US" sz="2800" dirty="0">
                <a:solidFill>
                  <a:prstClr val="black"/>
                </a:solidFill>
                <a:latin typeface="Aptos" panose="02110004020202020204"/>
              </a:rPr>
              <a:t>450 years</a:t>
            </a:r>
          </a:p>
          <a:p>
            <a:pPr>
              <a:defRPr/>
            </a:pPr>
            <a:r>
              <a:rPr lang="en-US" sz="1400" dirty="0">
                <a:solidFill>
                  <a:prstClr val="black"/>
                </a:solidFill>
                <a:latin typeface="Aptos" panose="02110004020202020204"/>
              </a:rPr>
              <a:t>for </a:t>
            </a:r>
            <a:r>
              <a:rPr lang="en-US" sz="1400" b="1" dirty="0">
                <a:solidFill>
                  <a:prstClr val="black"/>
                </a:solidFill>
                <a:latin typeface="Aptos" panose="02110004020202020204"/>
              </a:rPr>
              <a:t>one</a:t>
            </a:r>
            <a:r>
              <a:rPr lang="en-US" sz="1400" dirty="0">
                <a:solidFill>
                  <a:prstClr val="black"/>
                </a:solidFill>
                <a:latin typeface="Aptos" panose="02110004020202020204"/>
              </a:rPr>
              <a:t> plastic bottle to decompose in landfills</a:t>
            </a:r>
          </a:p>
        </p:txBody>
      </p:sp>
      <p:sp>
        <p:nvSpPr>
          <p:cNvPr id="20" name="TextBox 19">
            <a:extLst>
              <a:ext uri="{FF2B5EF4-FFF2-40B4-BE49-F238E27FC236}">
                <a16:creationId xmlns:a16="http://schemas.microsoft.com/office/drawing/2014/main" id="{80C95935-6EFE-B3A9-9EEE-A9869D1CD88E}"/>
              </a:ext>
            </a:extLst>
          </p:cNvPr>
          <p:cNvSpPr txBox="1"/>
          <p:nvPr/>
        </p:nvSpPr>
        <p:spPr>
          <a:xfrm>
            <a:off x="9206809" y="5065705"/>
            <a:ext cx="1824184" cy="1169551"/>
          </a:xfrm>
          <a:prstGeom prst="rect">
            <a:avLst/>
          </a:prstGeom>
          <a:noFill/>
        </p:spPr>
        <p:txBody>
          <a:bodyPr wrap="square" rtlCol="0">
            <a:spAutoFit/>
          </a:bodyPr>
          <a:lstStyle/>
          <a:p>
            <a:pPr>
              <a:defRPr/>
            </a:pPr>
            <a:r>
              <a:rPr lang="en-US" sz="2800" dirty="0">
                <a:solidFill>
                  <a:prstClr val="black"/>
                </a:solidFill>
                <a:latin typeface="Aptos" panose="02110004020202020204"/>
              </a:rPr>
              <a:t>1/3 </a:t>
            </a:r>
          </a:p>
          <a:p>
            <a:pPr>
              <a:defRPr/>
            </a:pPr>
            <a:r>
              <a:rPr lang="en-US" sz="1400" dirty="0">
                <a:solidFill>
                  <a:prstClr val="black"/>
                </a:solidFill>
                <a:latin typeface="Aptos" panose="02110004020202020204"/>
              </a:rPr>
              <a:t>of plastic litter found in the ocean is made up of </a:t>
            </a:r>
            <a:r>
              <a:rPr lang="en-US" sz="1400" b="1" dirty="0">
                <a:solidFill>
                  <a:prstClr val="black"/>
                </a:solidFill>
                <a:latin typeface="Aptos" panose="02110004020202020204"/>
              </a:rPr>
              <a:t>plastic bottles </a:t>
            </a:r>
          </a:p>
        </p:txBody>
      </p:sp>
      <p:pic>
        <p:nvPicPr>
          <p:cNvPr id="21" name="Picture 6" descr="Degradation, nature, ocean, sea, sewage, water, wave icon">
            <a:extLst>
              <a:ext uri="{FF2B5EF4-FFF2-40B4-BE49-F238E27FC236}">
                <a16:creationId xmlns:a16="http://schemas.microsoft.com/office/drawing/2014/main" id="{27701EE3-7F3B-AAC0-4DA1-3EB9C9984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1147" y="5372637"/>
            <a:ext cx="833582" cy="83358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7E49340-D126-E75C-D502-BF00E850368C}"/>
              </a:ext>
            </a:extLst>
          </p:cNvPr>
          <p:cNvSpPr txBox="1"/>
          <p:nvPr/>
        </p:nvSpPr>
        <p:spPr>
          <a:xfrm>
            <a:off x="810231" y="3472546"/>
            <a:ext cx="1616440" cy="523220"/>
          </a:xfrm>
          <a:prstGeom prst="rect">
            <a:avLst/>
          </a:prstGeom>
          <a:noFill/>
        </p:spPr>
        <p:txBody>
          <a:bodyPr wrap="square" rtlCol="0">
            <a:spAutoFit/>
          </a:bodyPr>
          <a:lstStyle/>
          <a:p>
            <a:pPr>
              <a:defRPr/>
            </a:pPr>
            <a:r>
              <a:rPr lang="en-US" sz="1400" b="1" dirty="0">
                <a:solidFill>
                  <a:srgbClr val="175850"/>
                </a:solidFill>
                <a:latin typeface="Aptos" panose="02110004020202020204"/>
              </a:rPr>
              <a:t>Conserve natural resources: </a:t>
            </a:r>
          </a:p>
        </p:txBody>
      </p:sp>
      <p:sp>
        <p:nvSpPr>
          <p:cNvPr id="24" name="Oval 23">
            <a:extLst>
              <a:ext uri="{FF2B5EF4-FFF2-40B4-BE49-F238E27FC236}">
                <a16:creationId xmlns:a16="http://schemas.microsoft.com/office/drawing/2014/main" id="{049CB82E-8AB6-3630-DF99-140599FEE75E}"/>
              </a:ext>
            </a:extLst>
          </p:cNvPr>
          <p:cNvSpPr/>
          <p:nvPr/>
        </p:nvSpPr>
        <p:spPr>
          <a:xfrm>
            <a:off x="353283" y="3348562"/>
            <a:ext cx="521208" cy="522692"/>
          </a:xfrm>
          <a:prstGeom prst="ellipse">
            <a:avLst/>
          </a:prstGeom>
          <a:solidFill>
            <a:srgbClr val="175850"/>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pic>
        <p:nvPicPr>
          <p:cNvPr id="23" name="Picture 20" descr="Natural resources - Free ecology and environment icons">
            <a:extLst>
              <a:ext uri="{FF2B5EF4-FFF2-40B4-BE49-F238E27FC236}">
                <a16:creationId xmlns:a16="http://schemas.microsoft.com/office/drawing/2014/main" id="{81B2B9B1-8ABA-E216-BD04-0BF502EC78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626" y="3471248"/>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821C14E-DDE9-B54D-8409-9896518DEC72}"/>
              </a:ext>
            </a:extLst>
          </p:cNvPr>
          <p:cNvSpPr txBox="1"/>
          <p:nvPr/>
        </p:nvSpPr>
        <p:spPr>
          <a:xfrm>
            <a:off x="563409" y="3941011"/>
            <a:ext cx="1894470" cy="738664"/>
          </a:xfrm>
          <a:prstGeom prst="rect">
            <a:avLst/>
          </a:prstGeom>
          <a:noFill/>
        </p:spPr>
        <p:txBody>
          <a:bodyPr wrap="square">
            <a:spAutoFit/>
          </a:bodyPr>
          <a:lstStyle/>
          <a:p>
            <a:pPr>
              <a:defRPr/>
            </a:pPr>
            <a:r>
              <a:rPr lang="en-US" sz="1400" dirty="0">
                <a:solidFill>
                  <a:srgbClr val="175850"/>
                </a:solidFill>
                <a:latin typeface="Aptos" panose="02110004020202020204"/>
              </a:rPr>
              <a:t>The worlds natural resources are finite, &amp; some in short supply </a:t>
            </a:r>
            <a:endParaRPr lang="en-US" sz="900" dirty="0">
              <a:solidFill>
                <a:srgbClr val="175850"/>
              </a:solidFill>
              <a:latin typeface="Aptos" panose="02110004020202020204"/>
            </a:endParaRPr>
          </a:p>
        </p:txBody>
      </p:sp>
      <p:sp>
        <p:nvSpPr>
          <p:cNvPr id="27" name="Oval 26">
            <a:extLst>
              <a:ext uri="{FF2B5EF4-FFF2-40B4-BE49-F238E27FC236}">
                <a16:creationId xmlns:a16="http://schemas.microsoft.com/office/drawing/2014/main" id="{7DDCA09F-D218-A66E-D9CE-31FBB45E6E29}"/>
              </a:ext>
            </a:extLst>
          </p:cNvPr>
          <p:cNvSpPr/>
          <p:nvPr/>
        </p:nvSpPr>
        <p:spPr>
          <a:xfrm>
            <a:off x="2963526" y="3317056"/>
            <a:ext cx="521208" cy="522692"/>
          </a:xfrm>
          <a:prstGeom prst="ellipse">
            <a:avLst/>
          </a:prstGeom>
          <a:solidFill>
            <a:srgbClr val="175850"/>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8" name="Oval 27">
            <a:extLst>
              <a:ext uri="{FF2B5EF4-FFF2-40B4-BE49-F238E27FC236}">
                <a16:creationId xmlns:a16="http://schemas.microsoft.com/office/drawing/2014/main" id="{A3645DA0-8029-1E90-48DD-A99A258CA1EC}"/>
              </a:ext>
            </a:extLst>
          </p:cNvPr>
          <p:cNvSpPr/>
          <p:nvPr/>
        </p:nvSpPr>
        <p:spPr>
          <a:xfrm>
            <a:off x="5573770" y="3325279"/>
            <a:ext cx="521208" cy="522692"/>
          </a:xfrm>
          <a:prstGeom prst="ellipse">
            <a:avLst/>
          </a:prstGeom>
          <a:solidFill>
            <a:srgbClr val="175850"/>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9" name="Oval 28">
            <a:extLst>
              <a:ext uri="{FF2B5EF4-FFF2-40B4-BE49-F238E27FC236}">
                <a16:creationId xmlns:a16="http://schemas.microsoft.com/office/drawing/2014/main" id="{C13A4E5E-3B7D-AFC2-1FE7-9F32EDBA22AC}"/>
              </a:ext>
            </a:extLst>
          </p:cNvPr>
          <p:cNvSpPr/>
          <p:nvPr/>
        </p:nvSpPr>
        <p:spPr>
          <a:xfrm>
            <a:off x="396957" y="4777676"/>
            <a:ext cx="521208" cy="522692"/>
          </a:xfrm>
          <a:prstGeom prst="ellipse">
            <a:avLst/>
          </a:prstGeom>
          <a:solidFill>
            <a:srgbClr val="175850"/>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0" name="Oval 29">
            <a:extLst>
              <a:ext uri="{FF2B5EF4-FFF2-40B4-BE49-F238E27FC236}">
                <a16:creationId xmlns:a16="http://schemas.microsoft.com/office/drawing/2014/main" id="{FAB95FA5-1217-9A1E-6844-20441BE5A813}"/>
              </a:ext>
            </a:extLst>
          </p:cNvPr>
          <p:cNvSpPr/>
          <p:nvPr/>
        </p:nvSpPr>
        <p:spPr>
          <a:xfrm>
            <a:off x="3014026" y="4804359"/>
            <a:ext cx="521208" cy="522692"/>
          </a:xfrm>
          <a:prstGeom prst="ellipse">
            <a:avLst/>
          </a:prstGeom>
          <a:solidFill>
            <a:srgbClr val="175850"/>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1" name="Oval 30">
            <a:extLst>
              <a:ext uri="{FF2B5EF4-FFF2-40B4-BE49-F238E27FC236}">
                <a16:creationId xmlns:a16="http://schemas.microsoft.com/office/drawing/2014/main" id="{C99F31C7-21D9-0AAA-C1E2-C11BFCEAB556}"/>
              </a:ext>
            </a:extLst>
          </p:cNvPr>
          <p:cNvSpPr/>
          <p:nvPr/>
        </p:nvSpPr>
        <p:spPr>
          <a:xfrm>
            <a:off x="5526225" y="4834259"/>
            <a:ext cx="521208" cy="522692"/>
          </a:xfrm>
          <a:prstGeom prst="ellipse">
            <a:avLst/>
          </a:prstGeom>
          <a:solidFill>
            <a:srgbClr val="175850"/>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pic>
        <p:nvPicPr>
          <p:cNvPr id="26" name="Picture 12" descr="Ecosystem - Free nature icons">
            <a:extLst>
              <a:ext uri="{FF2B5EF4-FFF2-40B4-BE49-F238E27FC236}">
                <a16:creationId xmlns:a16="http://schemas.microsoft.com/office/drawing/2014/main" id="{E8EA6878-C021-153E-44B7-6E94152334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5965" y="3346956"/>
            <a:ext cx="402336" cy="4023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descr="Global, warming, logging, deforestation icon - Download on Iconfinder">
            <a:extLst>
              <a:ext uri="{FF2B5EF4-FFF2-40B4-BE49-F238E27FC236}">
                <a16:creationId xmlns:a16="http://schemas.microsoft.com/office/drawing/2014/main" id="{84C6DFEC-86F4-D4C1-E7F2-3E83F5E8F4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2660" y="3357088"/>
            <a:ext cx="443427" cy="44342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Save energy - Free nature icons">
            <a:extLst>
              <a:ext uri="{FF2B5EF4-FFF2-40B4-BE49-F238E27FC236}">
                <a16:creationId xmlns:a16="http://schemas.microsoft.com/office/drawing/2014/main" id="{EBA67207-6EA8-E4E6-B2B5-5D895E9CBB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540" y="4817268"/>
            <a:ext cx="436951" cy="4369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Body, health, heart, mind, spirit icon - Download on Iconfinder">
            <a:extLst>
              <a:ext uri="{FF2B5EF4-FFF2-40B4-BE49-F238E27FC236}">
                <a16:creationId xmlns:a16="http://schemas.microsoft.com/office/drawing/2014/main" id="{D5D6B91A-8A7F-A882-ADA8-2B390109EE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3609" y="4834259"/>
            <a:ext cx="442510" cy="44251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8" descr="Earth - Free nature icons">
            <a:extLst>
              <a:ext uri="{FF2B5EF4-FFF2-40B4-BE49-F238E27FC236}">
                <a16:creationId xmlns:a16="http://schemas.microsoft.com/office/drawing/2014/main" id="{E6794F26-355B-8ADA-7F8C-8B6BD0FFC8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45466" y="4820773"/>
            <a:ext cx="481936" cy="48193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DB1921E-8E32-6D80-672F-372EBD27F414}"/>
              </a:ext>
            </a:extLst>
          </p:cNvPr>
          <p:cNvSpPr txBox="1"/>
          <p:nvPr/>
        </p:nvSpPr>
        <p:spPr>
          <a:xfrm>
            <a:off x="3499939" y="3419627"/>
            <a:ext cx="1616440" cy="523220"/>
          </a:xfrm>
          <a:prstGeom prst="rect">
            <a:avLst/>
          </a:prstGeom>
          <a:noFill/>
        </p:spPr>
        <p:txBody>
          <a:bodyPr wrap="square" rtlCol="0">
            <a:spAutoFit/>
          </a:bodyPr>
          <a:lstStyle/>
          <a:p>
            <a:pPr>
              <a:defRPr/>
            </a:pPr>
            <a:r>
              <a:rPr lang="en-US" sz="1400" b="1" dirty="0">
                <a:solidFill>
                  <a:srgbClr val="175850"/>
                </a:solidFill>
                <a:latin typeface="Aptos" panose="02110004020202020204"/>
              </a:rPr>
              <a:t>Protect ecosystems: </a:t>
            </a:r>
          </a:p>
        </p:txBody>
      </p:sp>
      <p:sp>
        <p:nvSpPr>
          <p:cNvPr id="37" name="TextBox 36">
            <a:extLst>
              <a:ext uri="{FF2B5EF4-FFF2-40B4-BE49-F238E27FC236}">
                <a16:creationId xmlns:a16="http://schemas.microsoft.com/office/drawing/2014/main" id="{43405744-E112-7AC2-B437-3ECD62B55FEA}"/>
              </a:ext>
            </a:extLst>
          </p:cNvPr>
          <p:cNvSpPr txBox="1"/>
          <p:nvPr/>
        </p:nvSpPr>
        <p:spPr>
          <a:xfrm>
            <a:off x="6031399" y="3419627"/>
            <a:ext cx="1616440" cy="523220"/>
          </a:xfrm>
          <a:prstGeom prst="rect">
            <a:avLst/>
          </a:prstGeom>
          <a:noFill/>
        </p:spPr>
        <p:txBody>
          <a:bodyPr wrap="square" rtlCol="0">
            <a:spAutoFit/>
          </a:bodyPr>
          <a:lstStyle/>
          <a:p>
            <a:pPr>
              <a:defRPr/>
            </a:pPr>
            <a:r>
              <a:rPr lang="en-US" sz="1400" b="1" dirty="0">
                <a:solidFill>
                  <a:srgbClr val="175850"/>
                </a:solidFill>
                <a:latin typeface="Aptos" panose="02110004020202020204"/>
              </a:rPr>
              <a:t>Reduce demand for raw materials: </a:t>
            </a:r>
          </a:p>
        </p:txBody>
      </p:sp>
      <p:sp>
        <p:nvSpPr>
          <p:cNvPr id="38" name="TextBox 37">
            <a:extLst>
              <a:ext uri="{FF2B5EF4-FFF2-40B4-BE49-F238E27FC236}">
                <a16:creationId xmlns:a16="http://schemas.microsoft.com/office/drawing/2014/main" id="{1DA4379A-C7D4-92D6-3855-FB1E38D953E7}"/>
              </a:ext>
            </a:extLst>
          </p:cNvPr>
          <p:cNvSpPr txBox="1"/>
          <p:nvPr/>
        </p:nvSpPr>
        <p:spPr>
          <a:xfrm>
            <a:off x="875378" y="5000799"/>
            <a:ext cx="1616440" cy="307777"/>
          </a:xfrm>
          <a:prstGeom prst="rect">
            <a:avLst/>
          </a:prstGeom>
          <a:noFill/>
        </p:spPr>
        <p:txBody>
          <a:bodyPr wrap="square" rtlCol="0">
            <a:spAutoFit/>
          </a:bodyPr>
          <a:lstStyle/>
          <a:p>
            <a:pPr>
              <a:defRPr/>
            </a:pPr>
            <a:r>
              <a:rPr lang="en-US" sz="1400" b="1" dirty="0">
                <a:solidFill>
                  <a:srgbClr val="175850"/>
                </a:solidFill>
                <a:latin typeface="Aptos" panose="02110004020202020204"/>
              </a:rPr>
              <a:t>Saves energy: </a:t>
            </a:r>
          </a:p>
        </p:txBody>
      </p:sp>
      <p:sp>
        <p:nvSpPr>
          <p:cNvPr id="39" name="TextBox 38">
            <a:extLst>
              <a:ext uri="{FF2B5EF4-FFF2-40B4-BE49-F238E27FC236}">
                <a16:creationId xmlns:a16="http://schemas.microsoft.com/office/drawing/2014/main" id="{E69F7137-1008-F7D4-81D7-C487A3915686}"/>
              </a:ext>
            </a:extLst>
          </p:cNvPr>
          <p:cNvSpPr txBox="1"/>
          <p:nvPr/>
        </p:nvSpPr>
        <p:spPr>
          <a:xfrm>
            <a:off x="3456954" y="4963638"/>
            <a:ext cx="1616440" cy="523220"/>
          </a:xfrm>
          <a:prstGeom prst="rect">
            <a:avLst/>
          </a:prstGeom>
          <a:noFill/>
        </p:spPr>
        <p:txBody>
          <a:bodyPr wrap="square" rtlCol="0">
            <a:spAutoFit/>
          </a:bodyPr>
          <a:lstStyle/>
          <a:p>
            <a:pPr>
              <a:defRPr/>
            </a:pPr>
            <a:r>
              <a:rPr lang="en-US" sz="1400" b="1" dirty="0">
                <a:solidFill>
                  <a:srgbClr val="175850"/>
                </a:solidFill>
                <a:latin typeface="Aptos" panose="02110004020202020204"/>
              </a:rPr>
              <a:t>Better for human health: </a:t>
            </a:r>
          </a:p>
        </p:txBody>
      </p:sp>
      <p:sp>
        <p:nvSpPr>
          <p:cNvPr id="40" name="TextBox 39">
            <a:extLst>
              <a:ext uri="{FF2B5EF4-FFF2-40B4-BE49-F238E27FC236}">
                <a16:creationId xmlns:a16="http://schemas.microsoft.com/office/drawing/2014/main" id="{E3B2D637-E74E-12A8-AC2B-6D6355DA31B8}"/>
              </a:ext>
            </a:extLst>
          </p:cNvPr>
          <p:cNvSpPr txBox="1"/>
          <p:nvPr/>
        </p:nvSpPr>
        <p:spPr>
          <a:xfrm>
            <a:off x="5980838" y="4981586"/>
            <a:ext cx="1849488" cy="523220"/>
          </a:xfrm>
          <a:prstGeom prst="rect">
            <a:avLst/>
          </a:prstGeom>
          <a:noFill/>
        </p:spPr>
        <p:txBody>
          <a:bodyPr wrap="square" rtlCol="0">
            <a:spAutoFit/>
          </a:bodyPr>
          <a:lstStyle/>
          <a:p>
            <a:pPr>
              <a:defRPr/>
            </a:pPr>
            <a:r>
              <a:rPr lang="en-US" sz="1400" b="1" dirty="0">
                <a:solidFill>
                  <a:srgbClr val="175850"/>
                </a:solidFill>
                <a:latin typeface="Aptos" panose="02110004020202020204"/>
              </a:rPr>
              <a:t>More sustainable mindset: </a:t>
            </a:r>
          </a:p>
        </p:txBody>
      </p:sp>
      <p:sp>
        <p:nvSpPr>
          <p:cNvPr id="41" name="TextBox 40">
            <a:extLst>
              <a:ext uri="{FF2B5EF4-FFF2-40B4-BE49-F238E27FC236}">
                <a16:creationId xmlns:a16="http://schemas.microsoft.com/office/drawing/2014/main" id="{672B6C90-5B57-3F85-0F2C-CACFAF2881E9}"/>
              </a:ext>
            </a:extLst>
          </p:cNvPr>
          <p:cNvSpPr txBox="1"/>
          <p:nvPr/>
        </p:nvSpPr>
        <p:spPr>
          <a:xfrm>
            <a:off x="3126390" y="3858987"/>
            <a:ext cx="1976890" cy="738664"/>
          </a:xfrm>
          <a:prstGeom prst="rect">
            <a:avLst/>
          </a:prstGeom>
          <a:noFill/>
        </p:spPr>
        <p:txBody>
          <a:bodyPr wrap="square">
            <a:spAutoFit/>
          </a:bodyPr>
          <a:lstStyle/>
          <a:p>
            <a:pPr>
              <a:defRPr/>
            </a:pPr>
            <a:r>
              <a:rPr lang="en-US" sz="1400" dirty="0">
                <a:solidFill>
                  <a:srgbClr val="175850"/>
                </a:solidFill>
                <a:latin typeface="Aptos" panose="02110004020202020204"/>
              </a:rPr>
              <a:t>Lessens the disruption and damage to the natural world</a:t>
            </a:r>
            <a:endParaRPr lang="en-US" sz="900" dirty="0">
              <a:solidFill>
                <a:srgbClr val="175850"/>
              </a:solidFill>
              <a:latin typeface="Aptos" panose="02110004020202020204"/>
            </a:endParaRPr>
          </a:p>
        </p:txBody>
      </p:sp>
      <p:sp>
        <p:nvSpPr>
          <p:cNvPr id="42" name="TextBox 41">
            <a:extLst>
              <a:ext uri="{FF2B5EF4-FFF2-40B4-BE49-F238E27FC236}">
                <a16:creationId xmlns:a16="http://schemas.microsoft.com/office/drawing/2014/main" id="{FA2C5DD6-1CF3-8866-DA92-AB90EA8C793F}"/>
              </a:ext>
            </a:extLst>
          </p:cNvPr>
          <p:cNvSpPr txBox="1"/>
          <p:nvPr/>
        </p:nvSpPr>
        <p:spPr>
          <a:xfrm>
            <a:off x="5755594" y="3869136"/>
            <a:ext cx="1976890" cy="738664"/>
          </a:xfrm>
          <a:prstGeom prst="rect">
            <a:avLst/>
          </a:prstGeom>
          <a:noFill/>
        </p:spPr>
        <p:txBody>
          <a:bodyPr wrap="square">
            <a:spAutoFit/>
          </a:bodyPr>
          <a:lstStyle/>
          <a:p>
            <a:pPr>
              <a:defRPr/>
            </a:pPr>
            <a:r>
              <a:rPr lang="en-US" sz="1400" dirty="0">
                <a:solidFill>
                  <a:srgbClr val="175850"/>
                </a:solidFill>
                <a:latin typeface="Aptos" panose="02110004020202020204"/>
              </a:rPr>
              <a:t>Avoid damage to land in the search for new raw materials</a:t>
            </a:r>
            <a:endParaRPr lang="en-US" sz="900" dirty="0">
              <a:solidFill>
                <a:srgbClr val="175850"/>
              </a:solidFill>
              <a:latin typeface="Aptos" panose="02110004020202020204"/>
            </a:endParaRPr>
          </a:p>
        </p:txBody>
      </p:sp>
      <p:sp>
        <p:nvSpPr>
          <p:cNvPr id="43" name="TextBox 42">
            <a:extLst>
              <a:ext uri="{FF2B5EF4-FFF2-40B4-BE49-F238E27FC236}">
                <a16:creationId xmlns:a16="http://schemas.microsoft.com/office/drawing/2014/main" id="{601743A0-0272-E054-AC64-06BD5500C84B}"/>
              </a:ext>
            </a:extLst>
          </p:cNvPr>
          <p:cNvSpPr txBox="1"/>
          <p:nvPr/>
        </p:nvSpPr>
        <p:spPr>
          <a:xfrm>
            <a:off x="508769" y="5339960"/>
            <a:ext cx="1969131" cy="738664"/>
          </a:xfrm>
          <a:prstGeom prst="rect">
            <a:avLst/>
          </a:prstGeom>
          <a:noFill/>
        </p:spPr>
        <p:txBody>
          <a:bodyPr wrap="square">
            <a:spAutoFit/>
          </a:bodyPr>
          <a:lstStyle/>
          <a:p>
            <a:pPr>
              <a:defRPr/>
            </a:pPr>
            <a:r>
              <a:rPr lang="en-US" sz="1400" dirty="0">
                <a:solidFill>
                  <a:srgbClr val="175850"/>
                </a:solidFill>
                <a:latin typeface="Aptos" panose="02110004020202020204"/>
              </a:rPr>
              <a:t>Products from recycled materials requires less energy.</a:t>
            </a:r>
            <a:endParaRPr lang="en-US" sz="900" dirty="0">
              <a:solidFill>
                <a:srgbClr val="175850"/>
              </a:solidFill>
              <a:latin typeface="Aptos" panose="02110004020202020204"/>
            </a:endParaRPr>
          </a:p>
        </p:txBody>
      </p:sp>
      <p:sp>
        <p:nvSpPr>
          <p:cNvPr id="44" name="TextBox 43">
            <a:extLst>
              <a:ext uri="{FF2B5EF4-FFF2-40B4-BE49-F238E27FC236}">
                <a16:creationId xmlns:a16="http://schemas.microsoft.com/office/drawing/2014/main" id="{E008BBC1-4CE2-415C-BFCF-0F99A45AB4C7}"/>
              </a:ext>
            </a:extLst>
          </p:cNvPr>
          <p:cNvSpPr txBox="1"/>
          <p:nvPr/>
        </p:nvSpPr>
        <p:spPr>
          <a:xfrm>
            <a:off x="3181896" y="5420096"/>
            <a:ext cx="1900877" cy="738664"/>
          </a:xfrm>
          <a:prstGeom prst="rect">
            <a:avLst/>
          </a:prstGeom>
          <a:noFill/>
        </p:spPr>
        <p:txBody>
          <a:bodyPr wrap="square">
            <a:spAutoFit/>
          </a:bodyPr>
          <a:lstStyle/>
          <a:p>
            <a:pPr>
              <a:defRPr/>
            </a:pPr>
            <a:r>
              <a:rPr lang="en-US" sz="1400" dirty="0">
                <a:solidFill>
                  <a:srgbClr val="175850"/>
                </a:solidFill>
                <a:latin typeface="Aptos" panose="02110004020202020204"/>
              </a:rPr>
              <a:t>Keeps methane -releasing waste out of landfill sites. </a:t>
            </a:r>
            <a:endParaRPr lang="en-US" sz="900" dirty="0">
              <a:solidFill>
                <a:srgbClr val="175850"/>
              </a:solidFill>
              <a:latin typeface="Aptos" panose="02110004020202020204"/>
            </a:endParaRPr>
          </a:p>
        </p:txBody>
      </p:sp>
      <p:sp>
        <p:nvSpPr>
          <p:cNvPr id="45" name="TextBox 44">
            <a:extLst>
              <a:ext uri="{FF2B5EF4-FFF2-40B4-BE49-F238E27FC236}">
                <a16:creationId xmlns:a16="http://schemas.microsoft.com/office/drawing/2014/main" id="{8B6B77F1-8D32-60DB-E61C-C9171EB66E8C}"/>
              </a:ext>
            </a:extLst>
          </p:cNvPr>
          <p:cNvSpPr txBox="1"/>
          <p:nvPr/>
        </p:nvSpPr>
        <p:spPr>
          <a:xfrm>
            <a:off x="5746962" y="5437349"/>
            <a:ext cx="1900877" cy="738664"/>
          </a:xfrm>
          <a:prstGeom prst="rect">
            <a:avLst/>
          </a:prstGeom>
          <a:noFill/>
        </p:spPr>
        <p:txBody>
          <a:bodyPr wrap="square">
            <a:spAutoFit/>
          </a:bodyPr>
          <a:lstStyle/>
          <a:p>
            <a:pPr>
              <a:defRPr/>
            </a:pPr>
            <a:r>
              <a:rPr lang="en-US" sz="1400" dirty="0">
                <a:solidFill>
                  <a:srgbClr val="175850"/>
                </a:solidFill>
                <a:latin typeface="Aptos" panose="02110004020202020204"/>
              </a:rPr>
              <a:t>Increases thoughts regarding reducing, reusing, recycling</a:t>
            </a:r>
            <a:endParaRPr lang="en-US" sz="900" dirty="0">
              <a:solidFill>
                <a:srgbClr val="175850"/>
              </a:solidFill>
              <a:latin typeface="Aptos" panose="02110004020202020204"/>
            </a:endParaRPr>
          </a:p>
        </p:txBody>
      </p:sp>
    </p:spTree>
    <p:extLst>
      <p:ext uri="{BB962C8B-B14F-4D97-AF65-F5344CB8AC3E}">
        <p14:creationId xmlns:p14="http://schemas.microsoft.com/office/powerpoint/2010/main" val="2721532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041D0A-4274-B182-AFA0-7E71AF584C9D}"/>
              </a:ext>
            </a:extLst>
          </p:cNvPr>
          <p:cNvSpPr txBox="1">
            <a:spLocks/>
          </p:cNvSpPr>
          <p:nvPr/>
        </p:nvSpPr>
        <p:spPr>
          <a:xfrm>
            <a:off x="539436" y="464713"/>
            <a:ext cx="108504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What's recyclable at UH and in Harris County? </a:t>
            </a:r>
            <a:endPar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
        <p:nvSpPr>
          <p:cNvPr id="5" name="TextBox 4">
            <a:extLst>
              <a:ext uri="{FF2B5EF4-FFF2-40B4-BE49-F238E27FC236}">
                <a16:creationId xmlns:a16="http://schemas.microsoft.com/office/drawing/2014/main" id="{C3AB8138-A3C3-1005-E72B-D9D94CEC0FD0}"/>
              </a:ext>
            </a:extLst>
          </p:cNvPr>
          <p:cNvSpPr txBox="1"/>
          <p:nvPr/>
        </p:nvSpPr>
        <p:spPr>
          <a:xfrm>
            <a:off x="448901" y="1672581"/>
            <a:ext cx="5323657" cy="461665"/>
          </a:xfrm>
          <a:prstGeom prst="rect">
            <a:avLst/>
          </a:prstGeom>
          <a:noFill/>
        </p:spPr>
        <p:txBody>
          <a:bodyPr wrap="square">
            <a:spAutoFit/>
          </a:bodyPr>
          <a:lstStyle/>
          <a:p>
            <a:pPr algn="ctr">
              <a:defRPr/>
            </a:pPr>
            <a:r>
              <a:rPr lang="en-US" sz="2400" dirty="0">
                <a:solidFill>
                  <a:prstClr val="black"/>
                </a:solidFill>
                <a:latin typeface="Aptos" panose="02110004020202020204"/>
              </a:rPr>
              <a:t>What items CAN be recycled at UH*</a:t>
            </a:r>
          </a:p>
        </p:txBody>
      </p:sp>
      <p:sp>
        <p:nvSpPr>
          <p:cNvPr id="6" name="TextBox 5">
            <a:extLst>
              <a:ext uri="{FF2B5EF4-FFF2-40B4-BE49-F238E27FC236}">
                <a16:creationId xmlns:a16="http://schemas.microsoft.com/office/drawing/2014/main" id="{2378B8C6-8D53-3B12-82CF-F545B8BE34B2}"/>
              </a:ext>
            </a:extLst>
          </p:cNvPr>
          <p:cNvSpPr txBox="1"/>
          <p:nvPr/>
        </p:nvSpPr>
        <p:spPr>
          <a:xfrm>
            <a:off x="6328907" y="1672580"/>
            <a:ext cx="5323657" cy="461665"/>
          </a:xfrm>
          <a:prstGeom prst="rect">
            <a:avLst/>
          </a:prstGeom>
          <a:noFill/>
        </p:spPr>
        <p:txBody>
          <a:bodyPr wrap="square">
            <a:spAutoFit/>
          </a:bodyPr>
          <a:lstStyle/>
          <a:p>
            <a:pPr algn="ctr">
              <a:defRPr/>
            </a:pPr>
            <a:r>
              <a:rPr lang="en-US" sz="2400" dirty="0">
                <a:solidFill>
                  <a:prstClr val="black"/>
                </a:solidFill>
                <a:latin typeface="Aptos" panose="02110004020202020204"/>
              </a:rPr>
              <a:t>What items CAN’T be recycled at UH</a:t>
            </a:r>
          </a:p>
        </p:txBody>
      </p:sp>
      <p:sp>
        <p:nvSpPr>
          <p:cNvPr id="7" name="Rectangle 6">
            <a:extLst>
              <a:ext uri="{FF2B5EF4-FFF2-40B4-BE49-F238E27FC236}">
                <a16:creationId xmlns:a16="http://schemas.microsoft.com/office/drawing/2014/main" id="{6F2D3B66-3E86-6782-E67B-B84CD9113AF9}"/>
              </a:ext>
            </a:extLst>
          </p:cNvPr>
          <p:cNvSpPr/>
          <p:nvPr/>
        </p:nvSpPr>
        <p:spPr>
          <a:xfrm>
            <a:off x="539435" y="2251941"/>
            <a:ext cx="5323657" cy="4020127"/>
          </a:xfrm>
          <a:prstGeom prst="rect">
            <a:avLst/>
          </a:prstGeom>
          <a:solidFill>
            <a:srgbClr val="4EA72E">
              <a:lumMod val="75000"/>
            </a:srgbClr>
          </a:solidFill>
          <a:ln w="1905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D08A4726-0CD5-FA69-F2D6-6C9E11D3968A}"/>
              </a:ext>
            </a:extLst>
          </p:cNvPr>
          <p:cNvSpPr/>
          <p:nvPr/>
        </p:nvSpPr>
        <p:spPr>
          <a:xfrm>
            <a:off x="6419443" y="2251941"/>
            <a:ext cx="5323657" cy="4020127"/>
          </a:xfrm>
          <a:prstGeom prst="rect">
            <a:avLst/>
          </a:prstGeom>
          <a:solidFill>
            <a:srgbClr val="C00000"/>
          </a:solid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pic>
        <p:nvPicPr>
          <p:cNvPr id="9" name="Picture 4" descr="Plastic PNG Transparent Images - PNG All">
            <a:extLst>
              <a:ext uri="{FF2B5EF4-FFF2-40B4-BE49-F238E27FC236}">
                <a16:creationId xmlns:a16="http://schemas.microsoft.com/office/drawing/2014/main" id="{75F8F51B-CDFE-3A9F-88A5-8BFADBCBF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38180">
            <a:off x="586052" y="2596603"/>
            <a:ext cx="1279631" cy="1630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ear Jar | Clear jars, Jar, Jar image">
            <a:extLst>
              <a:ext uri="{FF2B5EF4-FFF2-40B4-BE49-F238E27FC236}">
                <a16:creationId xmlns:a16="http://schemas.microsoft.com/office/drawing/2014/main" id="{888B400A-00C6-6382-9A77-04CB4DDE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6036">
            <a:off x="1819562" y="2500312"/>
            <a:ext cx="1511662" cy="10080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C1F1D82-7637-162E-EADA-4B7A66C91037}"/>
              </a:ext>
            </a:extLst>
          </p:cNvPr>
          <p:cNvPicPr>
            <a:picLocks noChangeAspect="1"/>
          </p:cNvPicPr>
          <p:nvPr/>
        </p:nvPicPr>
        <p:blipFill>
          <a:blip r:embed="rId4"/>
          <a:stretch>
            <a:fillRect/>
          </a:stretch>
        </p:blipFill>
        <p:spPr>
          <a:xfrm>
            <a:off x="3959746" y="2575541"/>
            <a:ext cx="1676545" cy="1353429"/>
          </a:xfrm>
          <a:prstGeom prst="rect">
            <a:avLst/>
          </a:prstGeom>
        </p:spPr>
      </p:pic>
      <p:pic>
        <p:nvPicPr>
          <p:cNvPr id="12" name="Picture 11">
            <a:extLst>
              <a:ext uri="{FF2B5EF4-FFF2-40B4-BE49-F238E27FC236}">
                <a16:creationId xmlns:a16="http://schemas.microsoft.com/office/drawing/2014/main" id="{35BB52D8-6035-2DA4-09FB-96F873E955F0}"/>
              </a:ext>
            </a:extLst>
          </p:cNvPr>
          <p:cNvPicPr>
            <a:picLocks noChangeAspect="1"/>
          </p:cNvPicPr>
          <p:nvPr/>
        </p:nvPicPr>
        <p:blipFill>
          <a:blip r:embed="rId5"/>
          <a:stretch>
            <a:fillRect/>
          </a:stretch>
        </p:blipFill>
        <p:spPr>
          <a:xfrm>
            <a:off x="2326411" y="3518993"/>
            <a:ext cx="1749704" cy="1457070"/>
          </a:xfrm>
          <a:prstGeom prst="rect">
            <a:avLst/>
          </a:prstGeom>
        </p:spPr>
      </p:pic>
      <p:pic>
        <p:nvPicPr>
          <p:cNvPr id="13" name="Picture 12" descr="46 Easy Crafts With Cardboard Png - vrogue.co">
            <a:extLst>
              <a:ext uri="{FF2B5EF4-FFF2-40B4-BE49-F238E27FC236}">
                <a16:creationId xmlns:a16="http://schemas.microsoft.com/office/drawing/2014/main" id="{B697D340-9D9D-1132-136F-DE4E8546F0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217" y="4618600"/>
            <a:ext cx="1746417" cy="10478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Download Milk Jug Png - Milk | Transparent PNG Download | SeekPNG">
            <a:extLst>
              <a:ext uri="{FF2B5EF4-FFF2-40B4-BE49-F238E27FC236}">
                <a16:creationId xmlns:a16="http://schemas.microsoft.com/office/drawing/2014/main" id="{80217DBA-D1E5-22C1-4ABA-02FBA2C200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6592" y="4801712"/>
            <a:ext cx="681727" cy="977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Laundry Detergent Png | Free PNG Image">
            <a:extLst>
              <a:ext uri="{FF2B5EF4-FFF2-40B4-BE49-F238E27FC236}">
                <a16:creationId xmlns:a16="http://schemas.microsoft.com/office/drawing/2014/main" id="{3CF16EE7-D7F9-ED61-9ACA-DEB4A32BA4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0524" y="4042529"/>
            <a:ext cx="959434" cy="13496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3484C63-E4F7-217D-ED54-3D65BA012249}"/>
              </a:ext>
            </a:extLst>
          </p:cNvPr>
          <p:cNvSpPr txBox="1"/>
          <p:nvPr/>
        </p:nvSpPr>
        <p:spPr>
          <a:xfrm>
            <a:off x="1018158" y="5897282"/>
            <a:ext cx="4844934" cy="369332"/>
          </a:xfrm>
          <a:prstGeom prst="rect">
            <a:avLst/>
          </a:prstGeom>
          <a:noFill/>
        </p:spPr>
        <p:txBody>
          <a:bodyPr wrap="square">
            <a:spAutoFit/>
          </a:bodyPr>
          <a:lstStyle/>
          <a:p>
            <a:pPr algn="ctr">
              <a:defRPr/>
            </a:pPr>
            <a:r>
              <a:rPr lang="en-US" dirty="0">
                <a:solidFill>
                  <a:prstClr val="white"/>
                </a:solidFill>
                <a:latin typeface="Aptos" panose="02110004020202020204"/>
              </a:rPr>
              <a:t>* All items must be clean from dirt and grease</a:t>
            </a:r>
          </a:p>
        </p:txBody>
      </p:sp>
      <p:pic>
        <p:nvPicPr>
          <p:cNvPr id="17" name="Picture 28" descr="Plastic Bag PNG Images Transparent Free Download | PNGMart">
            <a:extLst>
              <a:ext uri="{FF2B5EF4-FFF2-40B4-BE49-F238E27FC236}">
                <a16:creationId xmlns:a16="http://schemas.microsoft.com/office/drawing/2014/main" id="{2C23DD7D-56E4-4527-D64B-5216CEDBC5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1734" y="2233499"/>
            <a:ext cx="2119312" cy="1550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8" descr="Why Can't I Put These in My Recycling Cart? | Pierce County, WA ...">
            <a:extLst>
              <a:ext uri="{FF2B5EF4-FFF2-40B4-BE49-F238E27FC236}">
                <a16:creationId xmlns:a16="http://schemas.microsoft.com/office/drawing/2014/main" id="{A7CD7B17-6D5B-1151-475C-0A8AB3B233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75896" y="2357746"/>
            <a:ext cx="1810591" cy="18105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6" descr="Transparent Plastics Utensil - Knife Clipart - Large Size Png Image ...">
            <a:extLst>
              <a:ext uri="{FF2B5EF4-FFF2-40B4-BE49-F238E27FC236}">
                <a16:creationId xmlns:a16="http://schemas.microsoft.com/office/drawing/2014/main" id="{4B975263-8E6A-DDBD-260C-2CE9E52761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26346" y="2575541"/>
            <a:ext cx="832983" cy="12304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 descr="Styrofoam Trays With Lid">
            <a:extLst>
              <a:ext uri="{FF2B5EF4-FFF2-40B4-BE49-F238E27FC236}">
                <a16:creationId xmlns:a16="http://schemas.microsoft.com/office/drawing/2014/main" id="{0C763934-7055-EC60-EF4B-0B15F624C9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2944" y="4859037"/>
            <a:ext cx="1580869" cy="13850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Download share this image - double styrofoam cup png - Free PNG Images ...">
            <a:extLst>
              <a:ext uri="{FF2B5EF4-FFF2-40B4-BE49-F238E27FC236}">
                <a16:creationId xmlns:a16="http://schemas.microsoft.com/office/drawing/2014/main" id="{352B7D9F-E66B-FC30-A1EC-31D4EBDCDC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64167" y="3917382"/>
            <a:ext cx="708479" cy="9210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435 Empty Candy Wrapper Stock Photos - Free &amp; Royalty-Free Stock Photos ...">
            <a:extLst>
              <a:ext uri="{FF2B5EF4-FFF2-40B4-BE49-F238E27FC236}">
                <a16:creationId xmlns:a16="http://schemas.microsoft.com/office/drawing/2014/main" id="{CF7C1C02-0CB8-375F-3E53-71B940C0064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29750" y1="23221" x2="23500" y2="27715"/>
                        <a14:foregroundMark x1="23500" y1="27715" x2="28000" y2="32772"/>
                        <a14:foregroundMark x1="29000" y1="16854" x2="17500" y2="19850"/>
                        <a14:foregroundMark x1="17500" y1="19850" x2="13250" y2="27715"/>
                        <a14:foregroundMark x1="13250" y1="27715" x2="15250" y2="38577"/>
                        <a14:foregroundMark x1="15250" y1="38577" x2="23375" y2="35768"/>
                        <a14:foregroundMark x1="26375" y1="12172" x2="33125" y2="17228"/>
                        <a14:foregroundMark x1="27125" y1="11049" x2="34000" y2="18539"/>
                        <a14:foregroundMark x1="34000" y1="18539" x2="34625" y2="20787"/>
                        <a14:foregroundMark x1="61750" y1="10112" x2="70625" y2="11985"/>
                        <a14:foregroundMark x1="70625" y1="11985" x2="68125" y2="20412"/>
                        <a14:foregroundMark x1="50500" y1="78464" x2="52875" y2="88390"/>
                        <a14:foregroundMark x1="52875" y1="88390" x2="45875" y2="86517"/>
                        <a14:foregroundMark x1="45875" y1="86517" x2="43625" y2="81273"/>
                        <a14:backgroundMark x1="53125" y1="36142" x2="43875" y2="42135"/>
                        <a14:backgroundMark x1="75625" y1="58052" x2="78000" y2="60487"/>
                      </a14:backgroundRemoval>
                    </a14:imgEffect>
                  </a14:imgLayer>
                </a14:imgProps>
              </a:ext>
              <a:ext uri="{28A0092B-C50C-407E-A947-70E740481C1C}">
                <a14:useLocalDpi xmlns:a14="http://schemas.microsoft.com/office/drawing/2010/main" val="0"/>
              </a:ext>
            </a:extLst>
          </a:blip>
          <a:srcRect/>
          <a:stretch>
            <a:fillRect/>
          </a:stretch>
        </p:blipFill>
        <p:spPr bwMode="auto">
          <a:xfrm>
            <a:off x="8573665" y="4809885"/>
            <a:ext cx="2222290" cy="1483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4" descr="Sipping Straws On The White Background Blond, Group, Woman, Portrait ...">
            <a:extLst>
              <a:ext uri="{FF2B5EF4-FFF2-40B4-BE49-F238E27FC236}">
                <a16:creationId xmlns:a16="http://schemas.microsoft.com/office/drawing/2014/main" id="{1971EEE1-5134-A62A-362E-3030AF7EB84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70698" y="4311802"/>
            <a:ext cx="2452254" cy="162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449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49C3E3-2EDD-8716-F6BA-0E687794FE6E}"/>
              </a:ext>
            </a:extLst>
          </p:cNvPr>
          <p:cNvSpPr txBox="1">
            <a:spLocks/>
          </p:cNvSpPr>
          <p:nvPr/>
        </p:nvSpPr>
        <p:spPr>
          <a:xfrm>
            <a:off x="110445" y="1182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dirty="0">
                <a:solidFill>
                  <a:prstClr val="black"/>
                </a:solidFill>
                <a:latin typeface="Aptos Display" panose="02110004020202020204"/>
              </a:rPr>
              <a:t>Common Recycling mistakes </a:t>
            </a:r>
          </a:p>
        </p:txBody>
      </p:sp>
      <p:sp>
        <p:nvSpPr>
          <p:cNvPr id="5" name="Rectangle 4">
            <a:extLst>
              <a:ext uri="{FF2B5EF4-FFF2-40B4-BE49-F238E27FC236}">
                <a16:creationId xmlns:a16="http://schemas.microsoft.com/office/drawing/2014/main" id="{937389CD-589F-20BB-B9A3-7437ED319AE9}"/>
              </a:ext>
            </a:extLst>
          </p:cNvPr>
          <p:cNvSpPr/>
          <p:nvPr/>
        </p:nvSpPr>
        <p:spPr>
          <a:xfrm>
            <a:off x="246247" y="1285765"/>
            <a:ext cx="5630540" cy="2518992"/>
          </a:xfrm>
          <a:prstGeom prst="rect">
            <a:avLst/>
          </a:prstGeom>
          <a:solidFill>
            <a:srgbClr val="FAEAC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8E8E8">
                  <a:lumMod val="25000"/>
                </a:srgbClr>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01967153-7D5E-F4E7-1A7A-87033EE9037D}"/>
              </a:ext>
            </a:extLst>
          </p:cNvPr>
          <p:cNvSpPr/>
          <p:nvPr/>
        </p:nvSpPr>
        <p:spPr>
          <a:xfrm>
            <a:off x="231024" y="3962783"/>
            <a:ext cx="5630540" cy="2201776"/>
          </a:xfrm>
          <a:prstGeom prst="rect">
            <a:avLst/>
          </a:prstGeom>
          <a:solidFill>
            <a:srgbClr val="FAEAC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8E8E8">
                  <a:lumMod val="25000"/>
                </a:srgbClr>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F6DEAB2D-1A3D-DD07-4089-C0C1B15E6CA7}"/>
              </a:ext>
            </a:extLst>
          </p:cNvPr>
          <p:cNvSpPr/>
          <p:nvPr/>
        </p:nvSpPr>
        <p:spPr>
          <a:xfrm>
            <a:off x="6605435" y="1548660"/>
            <a:ext cx="5448960" cy="4720768"/>
          </a:xfrm>
          <a:prstGeom prst="rect">
            <a:avLst/>
          </a:prstGeom>
          <a:solidFill>
            <a:srgbClr val="FAEAC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8E8E8">
                  <a:lumMod val="25000"/>
                </a:srgbClr>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12FF942F-A86A-7E20-BCE9-528C46315E58}"/>
              </a:ext>
            </a:extLst>
          </p:cNvPr>
          <p:cNvSpPr txBox="1">
            <a:spLocks/>
          </p:cNvSpPr>
          <p:nvPr/>
        </p:nvSpPr>
        <p:spPr>
          <a:xfrm>
            <a:off x="1116096" y="1442347"/>
            <a:ext cx="4625427" cy="18339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3A3A3A"/>
                </a:solidFill>
                <a:effectLst/>
                <a:uLnTx/>
                <a:uFillTx/>
                <a:latin typeface="Lucida Sans"/>
                <a:ea typeface="+mn-lt"/>
                <a:cs typeface="+mn-lt"/>
              </a:rPr>
              <a:t>Placing food or liquid stained items in recycling bins</a:t>
            </a:r>
            <a:endParaRPr kumimoji="0" lang="en-US" sz="2400" b="0" i="0" u="none" strike="noStrike" kern="1200" cap="none" spc="0" normalizeH="0" baseline="0" noProof="0" dirty="0">
              <a:ln>
                <a:noFill/>
              </a:ln>
              <a:solidFill>
                <a:sysClr val="window" lastClr="FFFFFF"/>
              </a:solidFill>
              <a:effectLst/>
              <a:uLnTx/>
              <a:uFillTx/>
              <a:latin typeface="Lucida Sans"/>
              <a:ea typeface="+mn-ea"/>
              <a:cs typeface="+mn-cs"/>
            </a:endParaRPr>
          </a:p>
        </p:txBody>
      </p:sp>
      <p:sp>
        <p:nvSpPr>
          <p:cNvPr id="9" name="Oval 8">
            <a:extLst>
              <a:ext uri="{FF2B5EF4-FFF2-40B4-BE49-F238E27FC236}">
                <a16:creationId xmlns:a16="http://schemas.microsoft.com/office/drawing/2014/main" id="{43661D51-F56F-5BDC-2C87-D7F7263BDA8A}"/>
              </a:ext>
            </a:extLst>
          </p:cNvPr>
          <p:cNvSpPr/>
          <p:nvPr/>
        </p:nvSpPr>
        <p:spPr>
          <a:xfrm>
            <a:off x="263819" y="1443791"/>
            <a:ext cx="749808" cy="750873"/>
          </a:xfrm>
          <a:prstGeom prst="ellipse">
            <a:avLst/>
          </a:prstGeom>
          <a:solidFill>
            <a:srgbClr val="00866C"/>
          </a:solidFill>
          <a:ln w="38100" cap="flat" cmpd="sng" algn="ctr">
            <a:solidFill>
              <a:srgbClr val="E8E8E8">
                <a:lumMod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Aptos" panose="02110004020202020204"/>
                <a:ea typeface="+mn-ea"/>
                <a:cs typeface="+mn-cs"/>
              </a:rPr>
              <a:t>1</a:t>
            </a:r>
          </a:p>
        </p:txBody>
      </p:sp>
      <p:sp>
        <p:nvSpPr>
          <p:cNvPr id="10" name="Oval 9">
            <a:extLst>
              <a:ext uri="{FF2B5EF4-FFF2-40B4-BE49-F238E27FC236}">
                <a16:creationId xmlns:a16="http://schemas.microsoft.com/office/drawing/2014/main" id="{944ACBF6-1542-9C26-159C-3575E0D26AF9}"/>
              </a:ext>
            </a:extLst>
          </p:cNvPr>
          <p:cNvSpPr/>
          <p:nvPr/>
        </p:nvSpPr>
        <p:spPr>
          <a:xfrm>
            <a:off x="298656" y="4049874"/>
            <a:ext cx="749808" cy="750873"/>
          </a:xfrm>
          <a:prstGeom prst="ellipse">
            <a:avLst/>
          </a:prstGeom>
          <a:solidFill>
            <a:srgbClr val="00866C"/>
          </a:solidFill>
          <a:ln w="38100" cap="flat" cmpd="sng" algn="ctr">
            <a:solidFill>
              <a:srgbClr val="E8E8E8">
                <a:lumMod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Aptos" panose="02110004020202020204"/>
                <a:ea typeface="+mn-ea"/>
                <a:cs typeface="+mn-cs"/>
              </a:rPr>
              <a:t>2</a:t>
            </a:r>
          </a:p>
        </p:txBody>
      </p:sp>
      <p:sp>
        <p:nvSpPr>
          <p:cNvPr id="11" name="Oval 10">
            <a:extLst>
              <a:ext uri="{FF2B5EF4-FFF2-40B4-BE49-F238E27FC236}">
                <a16:creationId xmlns:a16="http://schemas.microsoft.com/office/drawing/2014/main" id="{07305F21-EF1D-AD50-BAD8-F1241426B6F5}"/>
              </a:ext>
            </a:extLst>
          </p:cNvPr>
          <p:cNvSpPr/>
          <p:nvPr/>
        </p:nvSpPr>
        <p:spPr>
          <a:xfrm>
            <a:off x="6838392" y="1661201"/>
            <a:ext cx="749808" cy="750873"/>
          </a:xfrm>
          <a:prstGeom prst="ellipse">
            <a:avLst/>
          </a:prstGeom>
          <a:solidFill>
            <a:srgbClr val="00866C"/>
          </a:solidFill>
          <a:ln w="38100" cap="flat" cmpd="sng" algn="ctr">
            <a:solidFill>
              <a:srgbClr val="E8E8E8">
                <a:lumMod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Aptos" panose="02110004020202020204"/>
                <a:ea typeface="+mn-ea"/>
                <a:cs typeface="+mn-cs"/>
              </a:rPr>
              <a:t>3</a:t>
            </a:r>
          </a:p>
        </p:txBody>
      </p:sp>
      <p:sp>
        <p:nvSpPr>
          <p:cNvPr id="12" name="Content Placeholder 2">
            <a:extLst>
              <a:ext uri="{FF2B5EF4-FFF2-40B4-BE49-F238E27FC236}">
                <a16:creationId xmlns:a16="http://schemas.microsoft.com/office/drawing/2014/main" id="{2D7B906E-8D0C-2080-F1D4-41409F5B2D08}"/>
              </a:ext>
            </a:extLst>
          </p:cNvPr>
          <p:cNvSpPr txBox="1">
            <a:spLocks/>
          </p:cNvSpPr>
          <p:nvPr/>
        </p:nvSpPr>
        <p:spPr>
          <a:xfrm>
            <a:off x="7789696" y="1675500"/>
            <a:ext cx="4063202" cy="18339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dirty="0">
                <a:solidFill>
                  <a:srgbClr val="3A3A3A"/>
                </a:solidFill>
                <a:latin typeface="Lucida Sans"/>
                <a:ea typeface="+mn-lt"/>
                <a:cs typeface="+mn-lt"/>
              </a:rPr>
              <a:t>Plastic items that aren’t recyclable</a:t>
            </a:r>
            <a:endParaRPr lang="en-US" sz="2400" dirty="0">
              <a:solidFill>
                <a:srgbClr val="3A3A3A"/>
              </a:solidFill>
              <a:latin typeface="Lucida Sans"/>
            </a:endParaRPr>
          </a:p>
        </p:txBody>
      </p:sp>
      <p:sp>
        <p:nvSpPr>
          <p:cNvPr id="13" name="Content Placeholder 2">
            <a:extLst>
              <a:ext uri="{FF2B5EF4-FFF2-40B4-BE49-F238E27FC236}">
                <a16:creationId xmlns:a16="http://schemas.microsoft.com/office/drawing/2014/main" id="{6998250F-DD90-15BE-78F7-7003DCB747BB}"/>
              </a:ext>
            </a:extLst>
          </p:cNvPr>
          <p:cNvSpPr txBox="1">
            <a:spLocks/>
          </p:cNvSpPr>
          <p:nvPr/>
        </p:nvSpPr>
        <p:spPr>
          <a:xfrm>
            <a:off x="1116096" y="4055317"/>
            <a:ext cx="4625427" cy="18339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dirty="0">
                <a:solidFill>
                  <a:srgbClr val="3A3A3A"/>
                </a:solidFill>
                <a:latin typeface="Lucida Sans"/>
                <a:ea typeface="+mn-lt"/>
                <a:cs typeface="+mn-lt"/>
              </a:rPr>
              <a:t>Not rinsing, emptying or cleaning, folding items </a:t>
            </a:r>
            <a:endParaRPr lang="en-US" sz="2400" dirty="0">
              <a:solidFill>
                <a:srgbClr val="3A3A3A"/>
              </a:solidFill>
              <a:latin typeface="Lucida Sans"/>
            </a:endParaRPr>
          </a:p>
        </p:txBody>
      </p:sp>
      <p:pic>
        <p:nvPicPr>
          <p:cNvPr id="14" name="Picture 13" descr="A white box with a lid&#10;&#10;Description automatically generated">
            <a:extLst>
              <a:ext uri="{FF2B5EF4-FFF2-40B4-BE49-F238E27FC236}">
                <a16:creationId xmlns:a16="http://schemas.microsoft.com/office/drawing/2014/main" id="{8AC23EB7-6810-FF74-B127-972C24156E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89" b="94521" l="8537" r="90000">
                        <a14:foregroundMark x1="8780" y1="45753" x2="31707" y2="80000"/>
                        <a14:foregroundMark x1="31707" y1="80000" x2="60000" y2="81644"/>
                        <a14:foregroundMark x1="60000" y1="81644" x2="76585" y2="65753"/>
                        <a14:foregroundMark x1="76585" y1="65753" x2="84878" y2="46027"/>
                        <a14:foregroundMark x1="84878" y1="46027" x2="81220" y2="23288"/>
                        <a14:foregroundMark x1="81220" y1="23288" x2="54634" y2="15068"/>
                        <a14:foregroundMark x1="54634" y1="15068" x2="26341" y2="20822"/>
                        <a14:foregroundMark x1="26341" y1="20822" x2="16829" y2="38356"/>
                        <a14:foregroundMark x1="16829" y1="38356" x2="16098" y2="58904"/>
                        <a14:foregroundMark x1="59268" y1="11507" x2="76098" y2="9589"/>
                        <a14:foregroundMark x1="76098" y1="9589" x2="83902" y2="20274"/>
                        <a14:foregroundMark x1="83902" y1="20274" x2="86829" y2="37534"/>
                        <a14:foregroundMark x1="86829" y1="37534" x2="72195" y2="41370"/>
                        <a14:foregroundMark x1="73902" y1="44384" x2="71707" y2="64932"/>
                        <a14:foregroundMark x1="5854" y1="43562" x2="5366" y2="79726"/>
                        <a14:foregroundMark x1="5366" y1="79726" x2="20732" y2="92877"/>
                        <a14:foregroundMark x1="20732" y1="92877" x2="37073" y2="94521"/>
                        <a14:foregroundMark x1="37073" y1="94521" x2="49512" y2="88767"/>
                        <a14:foregroundMark x1="49512" y1="88767" x2="50000" y2="88219"/>
                        <a14:foregroundMark x1="77073" y1="17534" x2="34146" y2="62740"/>
                        <a14:foregroundMark x1="34146" y1="62740" x2="33902" y2="63562"/>
                      </a14:backgroundRemoval>
                    </a14:imgEffect>
                  </a14:imgLayer>
                </a14:imgProps>
              </a:ext>
              <a:ext uri="{28A0092B-C50C-407E-A947-70E740481C1C}">
                <a14:useLocalDpi xmlns:a14="http://schemas.microsoft.com/office/drawing/2010/main" val="0"/>
              </a:ext>
            </a:extLst>
          </a:blip>
          <a:stretch>
            <a:fillRect/>
          </a:stretch>
        </p:blipFill>
        <p:spPr>
          <a:xfrm>
            <a:off x="459254" y="5059431"/>
            <a:ext cx="950799" cy="846443"/>
          </a:xfrm>
          <a:prstGeom prst="rect">
            <a:avLst/>
          </a:prstGeom>
        </p:spPr>
      </p:pic>
      <p:pic>
        <p:nvPicPr>
          <p:cNvPr id="15" name="Picture 6" descr="Yogurt 3D Illustration Icon 10869745 PNG">
            <a:extLst>
              <a:ext uri="{FF2B5EF4-FFF2-40B4-BE49-F238E27FC236}">
                <a16:creationId xmlns:a16="http://schemas.microsoft.com/office/drawing/2014/main" id="{EE8EF853-BD3C-7850-AB19-5933C13FCC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6939" y1="31735" x2="41122" y2="41122"/>
                      </a14:backgroundRemoval>
                    </a14:imgEffect>
                  </a14:imgLayer>
                </a14:imgProps>
              </a:ext>
              <a:ext uri="{28A0092B-C50C-407E-A947-70E740481C1C}">
                <a14:useLocalDpi xmlns:a14="http://schemas.microsoft.com/office/drawing/2010/main" val="0"/>
              </a:ext>
            </a:extLst>
          </a:blip>
          <a:srcRect/>
          <a:stretch>
            <a:fillRect/>
          </a:stretch>
        </p:blipFill>
        <p:spPr bwMode="auto">
          <a:xfrm>
            <a:off x="1638283" y="5007252"/>
            <a:ext cx="950799" cy="9507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IDE, Traditional, Jug, Laundry Detergent - 55YC67|41823 - Grainger">
            <a:extLst>
              <a:ext uri="{FF2B5EF4-FFF2-40B4-BE49-F238E27FC236}">
                <a16:creationId xmlns:a16="http://schemas.microsoft.com/office/drawing/2014/main" id="{43982463-33BC-FB32-5B10-7C29F47E27B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104" b="96642" l="9515" r="89739">
                        <a14:foregroundMark x1="45709" y1="13806" x2="35261" y2="25373"/>
                        <a14:foregroundMark x1="35261" y1="25373" x2="28545" y2="74627"/>
                        <a14:foregroundMark x1="28545" y1="74627" x2="31157" y2="88619"/>
                        <a14:foregroundMark x1="31157" y1="88619" x2="40485" y2="93284"/>
                        <a14:foregroundMark x1="40485" y1="93284" x2="48881" y2="73507"/>
                        <a14:foregroundMark x1="48881" y1="73507" x2="46082" y2="48507"/>
                        <a14:foregroundMark x1="46082" y1="48507" x2="54664" y2="27799"/>
                        <a14:foregroundMark x1="54664" y1="27799" x2="47575" y2="14179"/>
                        <a14:foregroundMark x1="47575" y1="14179" x2="44776" y2="13433"/>
                        <a14:foregroundMark x1="51679" y1="4104" x2="36567" y2="8209"/>
                        <a14:foregroundMark x1="36567" y1="8209" x2="51866" y2="11007"/>
                        <a14:foregroundMark x1="51866" y1="11007" x2="51119" y2="4291"/>
                        <a14:foregroundMark x1="72575" y1="95896" x2="35448" y2="96642"/>
                      </a14:backgroundRemoval>
                    </a14:imgEffect>
                  </a14:imgLayer>
                </a14:imgProps>
              </a:ext>
              <a:ext uri="{28A0092B-C50C-407E-A947-70E740481C1C}">
                <a14:useLocalDpi xmlns:a14="http://schemas.microsoft.com/office/drawing/2010/main" val="0"/>
              </a:ext>
            </a:extLst>
          </a:blip>
          <a:srcRect/>
          <a:stretch>
            <a:fillRect/>
          </a:stretch>
        </p:blipFill>
        <p:spPr bwMode="auto">
          <a:xfrm>
            <a:off x="3061517" y="4989323"/>
            <a:ext cx="950799" cy="9507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est Half Full Bottle Full Empty Stock Photos, Pictures &amp; Royalty-Free ...">
            <a:extLst>
              <a:ext uri="{FF2B5EF4-FFF2-40B4-BE49-F238E27FC236}">
                <a16:creationId xmlns:a16="http://schemas.microsoft.com/office/drawing/2014/main" id="{1B9EE2F2-E8C3-B5D9-B95F-EE35563795C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497" b="93464" l="9804" r="89951">
                        <a14:foregroundMark x1="46814" y1="8660" x2="48039" y2="27288"/>
                        <a14:foregroundMark x1="64951" y1="90523" x2="41667" y2="93464"/>
                        <a14:foregroundMark x1="41667" y1="93464" x2="39951" y2="83660"/>
                      </a14:backgroundRemoval>
                    </a14:imgEffect>
                  </a14:imgLayer>
                </a14:imgProps>
              </a:ext>
              <a:ext uri="{28A0092B-C50C-407E-A947-70E740481C1C}">
                <a14:useLocalDpi xmlns:a14="http://schemas.microsoft.com/office/drawing/2010/main" val="0"/>
              </a:ext>
            </a:extLst>
          </a:blip>
          <a:srcRect/>
          <a:stretch>
            <a:fillRect/>
          </a:stretch>
        </p:blipFill>
        <p:spPr bwMode="auto">
          <a:xfrm>
            <a:off x="4389123" y="4873196"/>
            <a:ext cx="941614" cy="10269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C66424A-BA59-FDEE-5C0D-247018B3D6A7}"/>
              </a:ext>
            </a:extLst>
          </p:cNvPr>
          <p:cNvSpPr txBox="1"/>
          <p:nvPr/>
        </p:nvSpPr>
        <p:spPr>
          <a:xfrm>
            <a:off x="260761" y="5852313"/>
            <a:ext cx="13775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dirty="0">
                <a:solidFill>
                  <a:srgbClr val="3A3A3A"/>
                </a:solidFill>
                <a:latin typeface="Milo"/>
                <a:ea typeface="+mn-lt"/>
                <a:cs typeface="+mn-lt"/>
              </a:rPr>
              <a:t>Cardboard</a:t>
            </a:r>
            <a:endParaRPr lang="en-US" sz="1100" b="1" dirty="0">
              <a:solidFill>
                <a:srgbClr val="3A3A3A"/>
              </a:solidFill>
              <a:latin typeface="Milo"/>
            </a:endParaRPr>
          </a:p>
        </p:txBody>
      </p:sp>
      <p:sp>
        <p:nvSpPr>
          <p:cNvPr id="19" name="TextBox 18">
            <a:extLst>
              <a:ext uri="{FF2B5EF4-FFF2-40B4-BE49-F238E27FC236}">
                <a16:creationId xmlns:a16="http://schemas.microsoft.com/office/drawing/2014/main" id="{1BA72CBE-747A-1686-498D-D692BC80FB79}"/>
              </a:ext>
            </a:extLst>
          </p:cNvPr>
          <p:cNvSpPr txBox="1"/>
          <p:nvPr/>
        </p:nvSpPr>
        <p:spPr>
          <a:xfrm>
            <a:off x="1563954" y="5838788"/>
            <a:ext cx="13775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dirty="0">
                <a:solidFill>
                  <a:srgbClr val="3A3A3A"/>
                </a:solidFill>
                <a:latin typeface="Milo"/>
                <a:ea typeface="+mn-lt"/>
                <a:cs typeface="+mn-lt"/>
              </a:rPr>
              <a:t>Yogurt Cups</a:t>
            </a:r>
            <a:endParaRPr lang="en-US" sz="1100" b="1" dirty="0">
              <a:solidFill>
                <a:srgbClr val="3A3A3A"/>
              </a:solidFill>
              <a:latin typeface="Milo"/>
            </a:endParaRPr>
          </a:p>
        </p:txBody>
      </p:sp>
      <p:sp>
        <p:nvSpPr>
          <p:cNvPr id="20" name="TextBox 19">
            <a:extLst>
              <a:ext uri="{FF2B5EF4-FFF2-40B4-BE49-F238E27FC236}">
                <a16:creationId xmlns:a16="http://schemas.microsoft.com/office/drawing/2014/main" id="{EF0A6963-7071-521B-0A0D-D42CB086C69D}"/>
              </a:ext>
            </a:extLst>
          </p:cNvPr>
          <p:cNvSpPr txBox="1"/>
          <p:nvPr/>
        </p:nvSpPr>
        <p:spPr>
          <a:xfrm>
            <a:off x="2848155" y="5860395"/>
            <a:ext cx="13775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dirty="0">
                <a:solidFill>
                  <a:srgbClr val="3A3A3A"/>
                </a:solidFill>
                <a:latin typeface="Milo"/>
                <a:ea typeface="+mn-lt"/>
                <a:cs typeface="+mn-lt"/>
              </a:rPr>
              <a:t>Laundry Jugs</a:t>
            </a:r>
            <a:endParaRPr lang="en-US" sz="1100" b="1" dirty="0">
              <a:solidFill>
                <a:srgbClr val="3A3A3A"/>
              </a:solidFill>
              <a:latin typeface="Milo"/>
            </a:endParaRPr>
          </a:p>
        </p:txBody>
      </p:sp>
      <p:sp>
        <p:nvSpPr>
          <p:cNvPr id="21" name="TextBox 20">
            <a:extLst>
              <a:ext uri="{FF2B5EF4-FFF2-40B4-BE49-F238E27FC236}">
                <a16:creationId xmlns:a16="http://schemas.microsoft.com/office/drawing/2014/main" id="{E0580E67-6B6D-D19B-2B04-82A26306F36E}"/>
              </a:ext>
            </a:extLst>
          </p:cNvPr>
          <p:cNvSpPr txBox="1"/>
          <p:nvPr/>
        </p:nvSpPr>
        <p:spPr>
          <a:xfrm>
            <a:off x="4261087" y="5852313"/>
            <a:ext cx="13775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dirty="0">
                <a:solidFill>
                  <a:srgbClr val="3A3A3A"/>
                </a:solidFill>
                <a:latin typeface="Milo"/>
                <a:ea typeface="+mn-lt"/>
                <a:cs typeface="+mn-lt"/>
              </a:rPr>
              <a:t>Water bottle</a:t>
            </a:r>
            <a:endParaRPr lang="en-US" sz="1100" b="1" dirty="0">
              <a:solidFill>
                <a:srgbClr val="3A3A3A"/>
              </a:solidFill>
              <a:latin typeface="Milo"/>
            </a:endParaRPr>
          </a:p>
        </p:txBody>
      </p:sp>
      <p:pic>
        <p:nvPicPr>
          <p:cNvPr id="22" name="Picture 2" descr="Dirty Food Container Stock Photos, Pictures &amp; Royalty-Free Images - iStock">
            <a:extLst>
              <a:ext uri="{FF2B5EF4-FFF2-40B4-BE49-F238E27FC236}">
                <a16:creationId xmlns:a16="http://schemas.microsoft.com/office/drawing/2014/main" id="{6B85811C-29D8-69A5-6F72-0C6B55EF475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8227" b="90311" l="7680" r="91340">
                        <a14:foregroundMark x1="12745" y1="32541" x2="8333" y2="46252"/>
                        <a14:foregroundMark x1="8333" y1="46252" x2="7843" y2="59963"/>
                        <a14:foregroundMark x1="7843" y1="59963" x2="12418" y2="70932"/>
                        <a14:foregroundMark x1="61275" y1="10603" x2="50000" y2="8227"/>
                        <a14:foregroundMark x1="50000" y1="8227" x2="34150" y2="11152"/>
                        <a14:foregroundMark x1="90850" y1="53931" x2="80719" y2="52285"/>
                        <a14:foregroundMark x1="80719" y1="52285" x2="80719" y2="52285"/>
                        <a14:foregroundMark x1="91340" y1="40951" x2="84150" y2="41682"/>
                        <a14:foregroundMark x1="33333" y1="90676" x2="43301" y2="90128"/>
                        <a14:foregroundMark x1="43301" y1="90128" x2="51634" y2="90311"/>
                        <a14:foregroundMark x1="51634" y1="90311" x2="57190" y2="88483"/>
                      </a14:backgroundRemoval>
                    </a14:imgEffect>
                  </a14:imgLayer>
                </a14:imgProps>
              </a:ext>
              <a:ext uri="{28A0092B-C50C-407E-A947-70E740481C1C}">
                <a14:useLocalDpi xmlns:a14="http://schemas.microsoft.com/office/drawing/2010/main" val="0"/>
              </a:ext>
            </a:extLst>
          </a:blip>
          <a:srcRect/>
          <a:stretch>
            <a:fillRect/>
          </a:stretch>
        </p:blipFill>
        <p:spPr bwMode="auto">
          <a:xfrm>
            <a:off x="569789" y="2338677"/>
            <a:ext cx="1092613" cy="9765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55EB6ED-64CF-4ED1-0CC9-69382D1539D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08" b="89862" l="2614" r="94608">
                        <a14:foregroundMark x1="9150" y1="43548" x2="7843" y2="57143"/>
                        <a14:foregroundMark x1="7843" y1="57143" x2="8987" y2="65438"/>
                        <a14:foregroundMark x1="87255" y1="37327" x2="90686" y2="48848"/>
                        <a14:foregroundMark x1="90686" y1="48848" x2="90686" y2="64977"/>
                        <a14:foregroundMark x1="90686" y1="64977" x2="83660" y2="73733"/>
                        <a14:foregroundMark x1="83660" y1="73733" x2="80392" y2="72350"/>
                        <a14:foregroundMark x1="94771" y1="52995" x2="90033" y2="52304"/>
                        <a14:foregroundMark x1="2614" y1="54378" x2="9804" y2="44700"/>
                      </a14:backgroundRemoval>
                    </a14:imgEffect>
                  </a14:imgLayer>
                </a14:imgProps>
              </a:ext>
            </a:extLst>
          </a:blip>
          <a:stretch>
            <a:fillRect/>
          </a:stretch>
        </p:blipFill>
        <p:spPr>
          <a:xfrm>
            <a:off x="2657813" y="2124459"/>
            <a:ext cx="1953035" cy="1384995"/>
          </a:xfrm>
          <a:prstGeom prst="rect">
            <a:avLst/>
          </a:prstGeom>
        </p:spPr>
      </p:pic>
      <p:sp>
        <p:nvSpPr>
          <p:cNvPr id="24" name="TextBox 23">
            <a:extLst>
              <a:ext uri="{FF2B5EF4-FFF2-40B4-BE49-F238E27FC236}">
                <a16:creationId xmlns:a16="http://schemas.microsoft.com/office/drawing/2014/main" id="{47028FE8-A491-CABC-AE88-F56ED7D5B559}"/>
              </a:ext>
            </a:extLst>
          </p:cNvPr>
          <p:cNvSpPr txBox="1"/>
          <p:nvPr/>
        </p:nvSpPr>
        <p:spPr>
          <a:xfrm>
            <a:off x="260761" y="3246230"/>
            <a:ext cx="16720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dirty="0">
                <a:solidFill>
                  <a:srgbClr val="3A3A3A"/>
                </a:solidFill>
                <a:latin typeface="Milo"/>
                <a:ea typeface="+mn-lt"/>
                <a:cs typeface="+mn-lt"/>
              </a:rPr>
              <a:t>Dirty food containers</a:t>
            </a:r>
            <a:endParaRPr lang="en-US" sz="1100" b="1" dirty="0">
              <a:solidFill>
                <a:srgbClr val="3A3A3A"/>
              </a:solidFill>
              <a:latin typeface="Milo"/>
            </a:endParaRPr>
          </a:p>
        </p:txBody>
      </p:sp>
      <p:sp>
        <p:nvSpPr>
          <p:cNvPr id="25" name="TextBox 24">
            <a:extLst>
              <a:ext uri="{FF2B5EF4-FFF2-40B4-BE49-F238E27FC236}">
                <a16:creationId xmlns:a16="http://schemas.microsoft.com/office/drawing/2014/main" id="{F6245D19-52E9-1611-9B18-4B15B277CD79}"/>
              </a:ext>
            </a:extLst>
          </p:cNvPr>
          <p:cNvSpPr txBox="1"/>
          <p:nvPr/>
        </p:nvSpPr>
        <p:spPr>
          <a:xfrm>
            <a:off x="2657813" y="3307824"/>
            <a:ext cx="183023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dirty="0">
                <a:solidFill>
                  <a:srgbClr val="3A3A3A"/>
                </a:solidFill>
                <a:latin typeface="Milo"/>
                <a:ea typeface="+mn-lt"/>
                <a:cs typeface="+mn-lt"/>
              </a:rPr>
              <a:t>Dirty pizza boxes</a:t>
            </a:r>
            <a:endParaRPr lang="en-US" sz="1100" b="1" dirty="0">
              <a:solidFill>
                <a:srgbClr val="3A3A3A"/>
              </a:solidFill>
              <a:latin typeface="Milo"/>
            </a:endParaRPr>
          </a:p>
        </p:txBody>
      </p:sp>
      <p:pic>
        <p:nvPicPr>
          <p:cNvPr id="26" name="Picture 28" descr="Plastic Bag PNG Images Transparent Free Download | PNGMart">
            <a:extLst>
              <a:ext uri="{FF2B5EF4-FFF2-40B4-BE49-F238E27FC236}">
                <a16:creationId xmlns:a16="http://schemas.microsoft.com/office/drawing/2014/main" id="{6C277E30-7E18-D628-4208-11716F4967D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05435" y="2871420"/>
            <a:ext cx="1601532" cy="11720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3d styrofoam cup">
            <a:extLst>
              <a:ext uri="{FF2B5EF4-FFF2-40B4-BE49-F238E27FC236}">
                <a16:creationId xmlns:a16="http://schemas.microsoft.com/office/drawing/2014/main" id="{702B2B3B-2FE2-DF79-9A5D-3C3BD4C267E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6667" b="92333" l="10000" r="90000">
                        <a14:foregroundMark x1="64500" y1="6667" x2="62750" y2="17000"/>
                        <a14:foregroundMark x1="55437" y1="90111" x2="59875" y2="92444"/>
                        <a14:foregroundMark x1="59875" y1="92444" x2="64875" y2="92333"/>
                        <a14:foregroundMark x1="64875" y1="92333" x2="68500" y2="88667"/>
                        <a14:backgroundMark x1="46063" y1="65000" x2="30813" y2="74556"/>
                        <a14:backgroundMark x1="47250" y1="55000" x2="51063" y2="60333"/>
                        <a14:backgroundMark x1="51063" y1="60333" x2="53063" y2="66667"/>
                        <a14:backgroundMark x1="53063" y1="66667" x2="49625" y2="74333"/>
                        <a14:backgroundMark x1="49625" y1="74333" x2="46563" y2="60222"/>
                        <a14:backgroundMark x1="46563" y1="60222" x2="49875" y2="56444"/>
                        <a14:backgroundMark x1="49875" y1="56444" x2="52500" y2="63778"/>
                        <a14:backgroundMark x1="52500" y1="63778" x2="52563" y2="66556"/>
                      </a14:backgroundRemoval>
                    </a14:imgEffect>
                  </a14:imgLayer>
                </a14:imgProps>
              </a:ext>
              <a:ext uri="{28A0092B-C50C-407E-A947-70E740481C1C}">
                <a14:useLocalDpi xmlns:a14="http://schemas.microsoft.com/office/drawing/2010/main" val="0"/>
              </a:ext>
            </a:extLst>
          </a:blip>
          <a:srcRect l="49320" t="2995" r="23691" b="3687"/>
          <a:stretch/>
        </p:blipFill>
        <p:spPr bwMode="auto">
          <a:xfrm>
            <a:off x="8467193" y="2870580"/>
            <a:ext cx="511194" cy="99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6" descr="Transparent Plastics Utensil - Knife Clipart - Large Size Png Image ...">
            <a:extLst>
              <a:ext uri="{FF2B5EF4-FFF2-40B4-BE49-F238E27FC236}">
                <a16:creationId xmlns:a16="http://schemas.microsoft.com/office/drawing/2014/main" id="{48EF2E59-C089-4C3F-5FCE-207C07CE49F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34884" y="3003306"/>
            <a:ext cx="576348" cy="8513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4" descr="Sipping Straws On The White Background Blond, Group, Woman, Portrait ...">
            <a:extLst>
              <a:ext uri="{FF2B5EF4-FFF2-40B4-BE49-F238E27FC236}">
                <a16:creationId xmlns:a16="http://schemas.microsoft.com/office/drawing/2014/main" id="{9D1C740A-0B1B-409E-C3AD-EA94CC01D97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52010" y="2904276"/>
            <a:ext cx="1518316" cy="100476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tyrofoam Box Png - 50+ Koleksi Gambar">
            <a:extLst>
              <a:ext uri="{FF2B5EF4-FFF2-40B4-BE49-F238E27FC236}">
                <a16:creationId xmlns:a16="http://schemas.microsoft.com/office/drawing/2014/main" id="{6D2CB7E0-08DC-59CE-B2A5-284F5ADDD190}"/>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4062" b="94778" l="2954" r="97257">
                        <a14:foregroundMark x1="55274" y1="9865" x2="44515" y2="4449"/>
                        <a14:foregroundMark x1="44515" y1="4449" x2="18354" y2="10832"/>
                        <a14:foregroundMark x1="18354" y1="10832" x2="5063" y2="18956"/>
                        <a14:foregroundMark x1="5063" y1="18956" x2="12658" y2="49516"/>
                        <a14:foregroundMark x1="12658" y1="49516" x2="14135" y2="51644"/>
                        <a14:foregroundMark x1="55485" y1="6190" x2="35865" y2="6576"/>
                        <a14:foregroundMark x1="35865" y1="6576" x2="25738" y2="11025"/>
                        <a14:foregroundMark x1="25738" y1="11025" x2="25527" y2="11412"/>
                        <a14:foregroundMark x1="58228" y1="7350" x2="44937" y2="2708"/>
                        <a14:foregroundMark x1="44937" y1="2708" x2="32278" y2="5416"/>
                        <a14:foregroundMark x1="32278" y1="5416" x2="32068" y2="5803"/>
                        <a14:foregroundMark x1="35232" y1="89942" x2="46624" y2="94391"/>
                        <a14:foregroundMark x1="46624" y1="94391" x2="95148" y2="77369"/>
                        <a14:foregroundMark x1="95148" y1="77369" x2="89451" y2="61702"/>
                        <a14:foregroundMark x1="89451" y1="61702" x2="83755" y2="57253"/>
                        <a14:foregroundMark x1="92405" y1="61509" x2="98101" y2="69826"/>
                        <a14:foregroundMark x1="98101" y1="69826" x2="88397" y2="78143"/>
                        <a14:foregroundMark x1="88397" y1="78143" x2="88397" y2="78337"/>
                        <a14:foregroundMark x1="54219" y1="92650" x2="40928" y2="91296"/>
                        <a14:foregroundMark x1="40928" y1="91296" x2="38819" y2="89749"/>
                        <a14:foregroundMark x1="2954" y1="13733" x2="8228" y2="41199"/>
                        <a14:foregroundMark x1="55696" y1="4255" x2="58650" y2="10251"/>
                        <a14:foregroundMark x1="45570" y1="94778" x2="52532" y2="92843"/>
                      </a14:backgroundRemoval>
                    </a14:imgEffect>
                  </a14:imgLayer>
                </a14:imgProps>
              </a:ext>
              <a:ext uri="{28A0092B-C50C-407E-A947-70E740481C1C}">
                <a14:useLocalDpi xmlns:a14="http://schemas.microsoft.com/office/drawing/2010/main" val="0"/>
              </a:ext>
            </a:extLst>
          </a:blip>
          <a:srcRect/>
          <a:stretch>
            <a:fillRect/>
          </a:stretch>
        </p:blipFill>
        <p:spPr bwMode="auto">
          <a:xfrm>
            <a:off x="6671952" y="4462659"/>
            <a:ext cx="1262951" cy="13775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paper cup with a design on it&#10;&#10;Description automatically generated">
            <a:extLst>
              <a:ext uri="{FF2B5EF4-FFF2-40B4-BE49-F238E27FC236}">
                <a16:creationId xmlns:a16="http://schemas.microsoft.com/office/drawing/2014/main" id="{CF30BF35-73A0-0107-344E-2C61DC392EFA}"/>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8094" b="94517" l="9777" r="94693">
                        <a14:foregroundMark x1="94586" y1="13584" x2="94693" y2="13316"/>
                        <a14:foregroundMark x1="88547" y1="28721" x2="91768" y2="20648"/>
                        <a14:foregroundMark x1="90955" y1="13062" x2="44693" y2="9922"/>
                        <a14:foregroundMark x1="94693" y1="13316" x2="94336" y2="13292"/>
                        <a14:foregroundMark x1="44693" y1="9922" x2="28212" y2="11227"/>
                        <a14:foregroundMark x1="28212" y1="11227" x2="17039" y2="24543"/>
                        <a14:foregroundMark x1="17039" y1="24543" x2="19832" y2="55614"/>
                        <a14:foregroundMark x1="19832" y1="55614" x2="23464" y2="56397"/>
                        <a14:foregroundMark x1="84358" y1="7050" x2="22626" y2="8355"/>
                        <a14:foregroundMark x1="22626" y1="8355" x2="21508" y2="9138"/>
                        <a14:foregroundMark x1="25140" y1="89034" x2="48826" y2="92724"/>
                        <a14:foregroundMark x1="76337" y1="90636" x2="76536" y2="90601"/>
                        <a14:foregroundMark x1="76536" y1="90601" x2="78771" y2="78329"/>
                        <a14:foregroundMark x1="47795" y1="92988" x2="34916" y2="92167"/>
                        <a14:backgroundMark x1="67318" y1="97128" x2="32123" y2="96345"/>
                        <a14:backgroundMark x1="78771" y1="93995" x2="49162" y2="96606"/>
                        <a14:backgroundMark x1="92737" y1="15666" x2="96369" y2="18538"/>
                        <a14:backgroundMark x1="95251" y1="14360" x2="92737" y2="15144"/>
                      </a14:backgroundRemoval>
                    </a14:imgEffect>
                  </a14:imgLayer>
                </a14:imgProps>
              </a:ext>
              <a:ext uri="{28A0092B-C50C-407E-A947-70E740481C1C}">
                <a14:useLocalDpi xmlns:a14="http://schemas.microsoft.com/office/drawing/2010/main" val="0"/>
              </a:ext>
            </a:extLst>
          </a:blip>
          <a:stretch>
            <a:fillRect/>
          </a:stretch>
        </p:blipFill>
        <p:spPr>
          <a:xfrm>
            <a:off x="8192492" y="4897477"/>
            <a:ext cx="686602" cy="734549"/>
          </a:xfrm>
          <a:prstGeom prst="rect">
            <a:avLst/>
          </a:prstGeom>
        </p:spPr>
      </p:pic>
      <p:pic>
        <p:nvPicPr>
          <p:cNvPr id="32" name="Picture 10" descr="Chip Bag Template Png">
            <a:extLst>
              <a:ext uri="{FF2B5EF4-FFF2-40B4-BE49-F238E27FC236}">
                <a16:creationId xmlns:a16="http://schemas.microsoft.com/office/drawing/2014/main" id="{1218C343-77C1-F3FF-3049-A5C774809058}"/>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5719" b="95098" l="8861" r="89451">
                        <a14:foregroundMark x1="17932" y1="13399" x2="24262" y2="6209"/>
                        <a14:foregroundMark x1="24262" y1="6209" x2="47257" y2="5719"/>
                        <a14:foregroundMark x1="47257" y1="5719" x2="80591" y2="6373"/>
                        <a14:foregroundMark x1="80591" y1="6373" x2="90084" y2="10784"/>
                        <a14:foregroundMark x1="90084" y1="10784" x2="83122" y2="48039"/>
                        <a14:foregroundMark x1="89662" y1="7680" x2="29114" y2="7680"/>
                        <a14:foregroundMark x1="29114" y1="7680" x2="23418" y2="9967"/>
                        <a14:foregroundMark x1="92827" y1="93137" x2="74051" y2="96405"/>
                        <a14:foregroundMark x1="74051" y1="96405" x2="14346" y2="95261"/>
                        <a14:foregroundMark x1="14346" y1="95261" x2="11814" y2="85621"/>
                        <a14:foregroundMark x1="11814" y1="85621" x2="18987" y2="75490"/>
                        <a14:foregroundMark x1="92405" y1="4739" x2="8861" y2="5719"/>
                        <a14:foregroundMark x1="8861" y1="5719" x2="18776" y2="27778"/>
                        <a14:foregroundMark x1="18776" y1="27778" x2="19831" y2="26471"/>
                      </a14:backgroundRemoval>
                    </a14:imgEffect>
                  </a14:imgLayer>
                </a14:imgProps>
              </a:ext>
              <a:ext uri="{28A0092B-C50C-407E-A947-70E740481C1C}">
                <a14:useLocalDpi xmlns:a14="http://schemas.microsoft.com/office/drawing/2010/main" val="0"/>
              </a:ext>
            </a:extLst>
          </a:blip>
          <a:srcRect/>
          <a:stretch>
            <a:fillRect/>
          </a:stretch>
        </p:blipFill>
        <p:spPr bwMode="auto">
          <a:xfrm>
            <a:off x="9329395" y="4690406"/>
            <a:ext cx="854723" cy="11035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Empty Twix Wrapper transparent PNG - StickPNG">
            <a:extLst>
              <a:ext uri="{FF2B5EF4-FFF2-40B4-BE49-F238E27FC236}">
                <a16:creationId xmlns:a16="http://schemas.microsoft.com/office/drawing/2014/main" id="{8C0DC271-9B71-3964-23BB-9E61AEB70BDA}"/>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10063" y="4575991"/>
            <a:ext cx="1377521" cy="137752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9A1C6448-F10B-66A1-FA17-060D03FDAF49}"/>
              </a:ext>
            </a:extLst>
          </p:cNvPr>
          <p:cNvSpPr txBox="1"/>
          <p:nvPr/>
        </p:nvSpPr>
        <p:spPr>
          <a:xfrm>
            <a:off x="6538482" y="3991535"/>
            <a:ext cx="167207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dirty="0">
                <a:solidFill>
                  <a:srgbClr val="3A3A3A"/>
                </a:solidFill>
                <a:latin typeface="Milo"/>
                <a:ea typeface="+mn-lt"/>
                <a:cs typeface="+mn-lt"/>
              </a:rPr>
              <a:t>Plastic Bags </a:t>
            </a:r>
            <a:endParaRPr lang="en-US" sz="1100" b="1" dirty="0">
              <a:solidFill>
                <a:srgbClr val="3A3A3A"/>
              </a:solidFill>
              <a:latin typeface="Milo"/>
            </a:endParaRPr>
          </a:p>
        </p:txBody>
      </p:sp>
      <p:sp>
        <p:nvSpPr>
          <p:cNvPr id="35" name="TextBox 34">
            <a:extLst>
              <a:ext uri="{FF2B5EF4-FFF2-40B4-BE49-F238E27FC236}">
                <a16:creationId xmlns:a16="http://schemas.microsoft.com/office/drawing/2014/main" id="{0A15B089-6144-F886-211E-BADA5D1BDA77}"/>
              </a:ext>
            </a:extLst>
          </p:cNvPr>
          <p:cNvSpPr txBox="1"/>
          <p:nvPr/>
        </p:nvSpPr>
        <p:spPr>
          <a:xfrm>
            <a:off x="7886750" y="3877884"/>
            <a:ext cx="16720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dirty="0">
                <a:solidFill>
                  <a:srgbClr val="3A3A3A"/>
                </a:solidFill>
                <a:latin typeface="Milo"/>
                <a:ea typeface="+mn-lt"/>
                <a:cs typeface="+mn-lt"/>
              </a:rPr>
              <a:t>Any Styrofoam Cups</a:t>
            </a:r>
            <a:endParaRPr lang="en-US" sz="1100" b="1" dirty="0">
              <a:solidFill>
                <a:srgbClr val="3A3A3A"/>
              </a:solidFill>
              <a:latin typeface="Milo"/>
            </a:endParaRPr>
          </a:p>
        </p:txBody>
      </p:sp>
      <p:sp>
        <p:nvSpPr>
          <p:cNvPr id="36" name="TextBox 35">
            <a:extLst>
              <a:ext uri="{FF2B5EF4-FFF2-40B4-BE49-F238E27FC236}">
                <a16:creationId xmlns:a16="http://schemas.microsoft.com/office/drawing/2014/main" id="{532DCC73-3033-9256-377A-3B3939674600}"/>
              </a:ext>
            </a:extLst>
          </p:cNvPr>
          <p:cNvSpPr txBox="1"/>
          <p:nvPr/>
        </p:nvSpPr>
        <p:spPr>
          <a:xfrm>
            <a:off x="9113461" y="3877884"/>
            <a:ext cx="16720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dirty="0">
                <a:solidFill>
                  <a:srgbClr val="3A3A3A"/>
                </a:solidFill>
                <a:latin typeface="Milo"/>
                <a:ea typeface="+mn-lt"/>
                <a:cs typeface="+mn-lt"/>
              </a:rPr>
              <a:t>Plastic </a:t>
            </a:r>
          </a:p>
          <a:p>
            <a:pPr algn="ctr">
              <a:defRPr/>
            </a:pPr>
            <a:r>
              <a:rPr lang="en-US" sz="1600" b="1" dirty="0">
                <a:solidFill>
                  <a:srgbClr val="3A3A3A"/>
                </a:solidFill>
                <a:latin typeface="Milo"/>
                <a:ea typeface="+mn-lt"/>
                <a:cs typeface="+mn-lt"/>
              </a:rPr>
              <a:t>Utensils </a:t>
            </a:r>
            <a:endParaRPr lang="en-US" sz="1100" b="1" dirty="0">
              <a:solidFill>
                <a:srgbClr val="3A3A3A"/>
              </a:solidFill>
              <a:latin typeface="Milo"/>
            </a:endParaRPr>
          </a:p>
        </p:txBody>
      </p:sp>
      <p:sp>
        <p:nvSpPr>
          <p:cNvPr id="37" name="TextBox 36">
            <a:extLst>
              <a:ext uri="{FF2B5EF4-FFF2-40B4-BE49-F238E27FC236}">
                <a16:creationId xmlns:a16="http://schemas.microsoft.com/office/drawing/2014/main" id="{B2F73F7D-E40C-9AF5-191D-DB3F60D20D36}"/>
              </a:ext>
            </a:extLst>
          </p:cNvPr>
          <p:cNvSpPr txBox="1"/>
          <p:nvPr/>
        </p:nvSpPr>
        <p:spPr>
          <a:xfrm>
            <a:off x="10375128" y="3893464"/>
            <a:ext cx="16720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dirty="0">
                <a:solidFill>
                  <a:srgbClr val="3A3A3A"/>
                </a:solidFill>
                <a:latin typeface="Milo"/>
                <a:ea typeface="+mn-lt"/>
                <a:cs typeface="+mn-lt"/>
              </a:rPr>
              <a:t>Plastic </a:t>
            </a:r>
          </a:p>
          <a:p>
            <a:pPr algn="ctr">
              <a:defRPr/>
            </a:pPr>
            <a:r>
              <a:rPr lang="en-US" sz="1600" b="1" dirty="0">
                <a:solidFill>
                  <a:srgbClr val="3A3A3A"/>
                </a:solidFill>
                <a:latin typeface="Milo"/>
                <a:ea typeface="+mn-lt"/>
                <a:cs typeface="+mn-lt"/>
              </a:rPr>
              <a:t>Straws </a:t>
            </a:r>
            <a:endParaRPr lang="en-US" sz="1100" b="1" dirty="0">
              <a:solidFill>
                <a:srgbClr val="3A3A3A"/>
              </a:solidFill>
              <a:latin typeface="Milo"/>
            </a:endParaRPr>
          </a:p>
        </p:txBody>
      </p:sp>
      <p:sp>
        <p:nvSpPr>
          <p:cNvPr id="38" name="TextBox 37">
            <a:extLst>
              <a:ext uri="{FF2B5EF4-FFF2-40B4-BE49-F238E27FC236}">
                <a16:creationId xmlns:a16="http://schemas.microsoft.com/office/drawing/2014/main" id="{15DA6EDA-AEBD-7391-422F-ED7C487B6164}"/>
              </a:ext>
            </a:extLst>
          </p:cNvPr>
          <p:cNvSpPr txBox="1"/>
          <p:nvPr/>
        </p:nvSpPr>
        <p:spPr>
          <a:xfrm>
            <a:off x="6456953" y="5737284"/>
            <a:ext cx="16720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dirty="0">
                <a:solidFill>
                  <a:srgbClr val="3A3A3A"/>
                </a:solidFill>
                <a:latin typeface="Milo"/>
                <a:ea typeface="+mn-lt"/>
                <a:cs typeface="+mn-lt"/>
              </a:rPr>
              <a:t>Styrofoam packaging</a:t>
            </a:r>
            <a:endParaRPr lang="en-US" sz="1100" b="1" dirty="0">
              <a:solidFill>
                <a:srgbClr val="3A3A3A"/>
              </a:solidFill>
              <a:latin typeface="Milo"/>
            </a:endParaRPr>
          </a:p>
        </p:txBody>
      </p:sp>
      <p:sp>
        <p:nvSpPr>
          <p:cNvPr id="39" name="TextBox 38">
            <a:extLst>
              <a:ext uri="{FF2B5EF4-FFF2-40B4-BE49-F238E27FC236}">
                <a16:creationId xmlns:a16="http://schemas.microsoft.com/office/drawing/2014/main" id="{F23F5C44-3BDA-5B5D-C70C-16C8B3258D50}"/>
              </a:ext>
            </a:extLst>
          </p:cNvPr>
          <p:cNvSpPr txBox="1"/>
          <p:nvPr/>
        </p:nvSpPr>
        <p:spPr>
          <a:xfrm>
            <a:off x="7915003" y="5885527"/>
            <a:ext cx="13775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dirty="0">
                <a:solidFill>
                  <a:srgbClr val="3A3A3A"/>
                </a:solidFill>
                <a:latin typeface="Milo"/>
                <a:ea typeface="+mn-lt"/>
                <a:cs typeface="+mn-lt"/>
              </a:rPr>
              <a:t>Hot Drink Cup</a:t>
            </a:r>
            <a:endParaRPr lang="en-US" sz="1100" b="1" dirty="0">
              <a:solidFill>
                <a:srgbClr val="3A3A3A"/>
              </a:solidFill>
              <a:latin typeface="Milo"/>
            </a:endParaRPr>
          </a:p>
        </p:txBody>
      </p:sp>
      <p:sp>
        <p:nvSpPr>
          <p:cNvPr id="40" name="TextBox 39">
            <a:extLst>
              <a:ext uri="{FF2B5EF4-FFF2-40B4-BE49-F238E27FC236}">
                <a16:creationId xmlns:a16="http://schemas.microsoft.com/office/drawing/2014/main" id="{8BA81F14-F6F7-E603-6E7D-03514A525F75}"/>
              </a:ext>
            </a:extLst>
          </p:cNvPr>
          <p:cNvSpPr txBox="1"/>
          <p:nvPr/>
        </p:nvSpPr>
        <p:spPr>
          <a:xfrm>
            <a:off x="9132536" y="5897977"/>
            <a:ext cx="13775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dirty="0">
                <a:solidFill>
                  <a:srgbClr val="3A3A3A"/>
                </a:solidFill>
                <a:latin typeface="Milo"/>
                <a:ea typeface="+mn-lt"/>
                <a:cs typeface="+mn-lt"/>
              </a:rPr>
              <a:t>Chips bags</a:t>
            </a:r>
            <a:endParaRPr lang="en-US" sz="1100" b="1" dirty="0">
              <a:solidFill>
                <a:srgbClr val="3A3A3A"/>
              </a:solidFill>
              <a:latin typeface="Milo"/>
            </a:endParaRPr>
          </a:p>
        </p:txBody>
      </p:sp>
      <p:sp>
        <p:nvSpPr>
          <p:cNvPr id="41" name="TextBox 40">
            <a:extLst>
              <a:ext uri="{FF2B5EF4-FFF2-40B4-BE49-F238E27FC236}">
                <a16:creationId xmlns:a16="http://schemas.microsoft.com/office/drawing/2014/main" id="{A036BE39-6421-89A1-568D-DA63F6CC020F}"/>
              </a:ext>
            </a:extLst>
          </p:cNvPr>
          <p:cNvSpPr txBox="1"/>
          <p:nvPr/>
        </p:nvSpPr>
        <p:spPr>
          <a:xfrm>
            <a:off x="10452010" y="5692443"/>
            <a:ext cx="13775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dirty="0">
                <a:solidFill>
                  <a:srgbClr val="3A3A3A"/>
                </a:solidFill>
                <a:latin typeface="Milo"/>
                <a:ea typeface="+mn-lt"/>
                <a:cs typeface="+mn-lt"/>
              </a:rPr>
              <a:t>Candy Wrappers</a:t>
            </a:r>
            <a:endParaRPr lang="en-US" sz="1100" b="1" dirty="0">
              <a:solidFill>
                <a:srgbClr val="3A3A3A"/>
              </a:solidFill>
              <a:latin typeface="Milo"/>
            </a:endParaRPr>
          </a:p>
        </p:txBody>
      </p:sp>
    </p:spTree>
    <p:extLst>
      <p:ext uri="{BB962C8B-B14F-4D97-AF65-F5344CB8AC3E}">
        <p14:creationId xmlns:p14="http://schemas.microsoft.com/office/powerpoint/2010/main" val="1049886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cycling">
            <a:extLst>
              <a:ext uri="{FF2B5EF4-FFF2-40B4-BE49-F238E27FC236}">
                <a16:creationId xmlns:a16="http://schemas.microsoft.com/office/drawing/2014/main" id="{CC765723-E286-73FD-6881-CBE73EFF26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04" b="12361"/>
          <a:stretch/>
        </p:blipFill>
        <p:spPr bwMode="auto">
          <a:xfrm>
            <a:off x="0" y="0"/>
            <a:ext cx="12192000" cy="698559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6DD8260-7275-CB03-4744-94043F433B8A}"/>
              </a:ext>
            </a:extLst>
          </p:cNvPr>
          <p:cNvSpPr>
            <a:spLocks noGrp="1"/>
          </p:cNvSpPr>
          <p:nvPr>
            <p:ph type="title"/>
          </p:nvPr>
        </p:nvSpPr>
        <p:spPr>
          <a:solidFill>
            <a:srgbClr val="A4D6A2">
              <a:alpha val="69804"/>
            </a:srgbClr>
          </a:solidFill>
        </p:spPr>
        <p:txBody>
          <a:bodyPr anchor="ctr">
            <a:normAutofit/>
          </a:bodyPr>
          <a:lstStyle/>
          <a:p>
            <a:pPr algn="ctr"/>
            <a:r>
              <a:rPr lang="en-US" sz="9600" b="1" dirty="0">
                <a:solidFill>
                  <a:schemeClr val="bg1"/>
                </a:solidFill>
              </a:rPr>
              <a:t>Demonstration on how to recycle</a:t>
            </a:r>
          </a:p>
        </p:txBody>
      </p:sp>
    </p:spTree>
    <p:extLst>
      <p:ext uri="{BB962C8B-B14F-4D97-AF65-F5344CB8AC3E}">
        <p14:creationId xmlns:p14="http://schemas.microsoft.com/office/powerpoint/2010/main" val="4100804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A68C6E-3463-C22D-C7FB-C4C9F86DE8AF}"/>
              </a:ext>
            </a:extLst>
          </p:cNvPr>
          <p:cNvSpPr txBox="1">
            <a:spLocks/>
          </p:cNvSpPr>
          <p:nvPr/>
        </p:nvSpPr>
        <p:spPr>
          <a:xfrm>
            <a:off x="421740" y="356072"/>
            <a:ext cx="108504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How can I check if something is recyclable?</a:t>
            </a:r>
            <a:endPar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
        <p:nvSpPr>
          <p:cNvPr id="5" name="Rectangle 4">
            <a:extLst>
              <a:ext uri="{FF2B5EF4-FFF2-40B4-BE49-F238E27FC236}">
                <a16:creationId xmlns:a16="http://schemas.microsoft.com/office/drawing/2014/main" id="{C0021179-C93A-D002-4288-EE1E9D9E15B4}"/>
              </a:ext>
            </a:extLst>
          </p:cNvPr>
          <p:cNvSpPr/>
          <p:nvPr/>
        </p:nvSpPr>
        <p:spPr>
          <a:xfrm>
            <a:off x="237298" y="1681635"/>
            <a:ext cx="3392303" cy="4523426"/>
          </a:xfrm>
          <a:prstGeom prst="rect">
            <a:avLst/>
          </a:prstGeom>
          <a:solidFill>
            <a:srgbClr val="FAEAC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8E8E8">
                  <a:lumMod val="25000"/>
                </a:srgbClr>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64429E6A-110E-5C7A-DB6C-FA5430E8EE9F}"/>
              </a:ext>
            </a:extLst>
          </p:cNvPr>
          <p:cNvSpPr/>
          <p:nvPr/>
        </p:nvSpPr>
        <p:spPr>
          <a:xfrm>
            <a:off x="4319174" y="1681635"/>
            <a:ext cx="3392303" cy="4523426"/>
          </a:xfrm>
          <a:prstGeom prst="rect">
            <a:avLst/>
          </a:prstGeom>
          <a:solidFill>
            <a:srgbClr val="FAEAC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8E8E8">
                  <a:lumMod val="25000"/>
                </a:srgbClr>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555478E1-6083-43EA-A676-9C255F761A8B}"/>
              </a:ext>
            </a:extLst>
          </p:cNvPr>
          <p:cNvSpPr/>
          <p:nvPr/>
        </p:nvSpPr>
        <p:spPr>
          <a:xfrm>
            <a:off x="8526932" y="1681635"/>
            <a:ext cx="3392303" cy="4523426"/>
          </a:xfrm>
          <a:prstGeom prst="rect">
            <a:avLst/>
          </a:prstGeom>
          <a:solidFill>
            <a:srgbClr val="FAEAC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8E8E8">
                  <a:lumMod val="25000"/>
                </a:srgbClr>
              </a:solidFill>
              <a:effectLst/>
              <a:uLnTx/>
              <a:uFillTx/>
              <a:latin typeface="Aptos" panose="02110004020202020204"/>
              <a:ea typeface="+mn-ea"/>
              <a:cs typeface="+mn-cs"/>
            </a:endParaRPr>
          </a:p>
        </p:txBody>
      </p:sp>
      <p:sp>
        <p:nvSpPr>
          <p:cNvPr id="8" name="Oval 7">
            <a:extLst>
              <a:ext uri="{FF2B5EF4-FFF2-40B4-BE49-F238E27FC236}">
                <a16:creationId xmlns:a16="http://schemas.microsoft.com/office/drawing/2014/main" id="{1FD7B54B-12D8-1D1F-06BE-306B70A88265}"/>
              </a:ext>
            </a:extLst>
          </p:cNvPr>
          <p:cNvSpPr/>
          <p:nvPr/>
        </p:nvSpPr>
        <p:spPr>
          <a:xfrm>
            <a:off x="398646" y="1784764"/>
            <a:ext cx="566928" cy="566928"/>
          </a:xfrm>
          <a:prstGeom prst="ellipse">
            <a:avLst/>
          </a:prstGeom>
          <a:solidFill>
            <a:srgbClr val="00866C"/>
          </a:solidFill>
          <a:ln w="38100" cap="flat" cmpd="sng" algn="ctr">
            <a:solidFill>
              <a:srgbClr val="E8E8E8">
                <a:lumMod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Aptos" panose="02110004020202020204"/>
                <a:ea typeface="+mn-ea"/>
                <a:cs typeface="+mn-cs"/>
              </a:rPr>
              <a:t>1</a:t>
            </a:r>
          </a:p>
        </p:txBody>
      </p:sp>
      <p:sp>
        <p:nvSpPr>
          <p:cNvPr id="9" name="Oval 8">
            <a:extLst>
              <a:ext uri="{FF2B5EF4-FFF2-40B4-BE49-F238E27FC236}">
                <a16:creationId xmlns:a16="http://schemas.microsoft.com/office/drawing/2014/main" id="{247FB5E1-7A60-1B7C-5F2B-4F25ECA9E6E0}"/>
              </a:ext>
            </a:extLst>
          </p:cNvPr>
          <p:cNvSpPr/>
          <p:nvPr/>
        </p:nvSpPr>
        <p:spPr>
          <a:xfrm>
            <a:off x="4463319" y="1804102"/>
            <a:ext cx="566928" cy="566928"/>
          </a:xfrm>
          <a:prstGeom prst="ellipse">
            <a:avLst/>
          </a:prstGeom>
          <a:solidFill>
            <a:srgbClr val="00866C"/>
          </a:solidFill>
          <a:ln w="38100" cap="flat" cmpd="sng" algn="ctr">
            <a:solidFill>
              <a:srgbClr val="E8E8E8">
                <a:lumMod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Aptos" panose="02110004020202020204"/>
                <a:ea typeface="+mn-ea"/>
                <a:cs typeface="+mn-cs"/>
              </a:rPr>
              <a:t>2</a:t>
            </a:r>
          </a:p>
        </p:txBody>
      </p:sp>
      <p:sp>
        <p:nvSpPr>
          <p:cNvPr id="10" name="Oval 9">
            <a:extLst>
              <a:ext uri="{FF2B5EF4-FFF2-40B4-BE49-F238E27FC236}">
                <a16:creationId xmlns:a16="http://schemas.microsoft.com/office/drawing/2014/main" id="{CE46C43A-503D-A44B-D0C6-82D621B9F9D4}"/>
              </a:ext>
            </a:extLst>
          </p:cNvPr>
          <p:cNvSpPr/>
          <p:nvPr/>
        </p:nvSpPr>
        <p:spPr>
          <a:xfrm>
            <a:off x="8617439" y="1804102"/>
            <a:ext cx="566928" cy="566928"/>
          </a:xfrm>
          <a:prstGeom prst="ellipse">
            <a:avLst/>
          </a:prstGeom>
          <a:solidFill>
            <a:srgbClr val="00866C"/>
          </a:solidFill>
          <a:ln w="38100" cap="flat" cmpd="sng" algn="ctr">
            <a:solidFill>
              <a:srgbClr val="E8E8E8">
                <a:lumMod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Aptos" panose="02110004020202020204"/>
                <a:ea typeface="+mn-ea"/>
                <a:cs typeface="+mn-cs"/>
              </a:rPr>
              <a:t>3</a:t>
            </a:r>
          </a:p>
        </p:txBody>
      </p:sp>
      <p:sp>
        <p:nvSpPr>
          <p:cNvPr id="11" name="Content Placeholder 2">
            <a:extLst>
              <a:ext uri="{FF2B5EF4-FFF2-40B4-BE49-F238E27FC236}">
                <a16:creationId xmlns:a16="http://schemas.microsoft.com/office/drawing/2014/main" id="{68D40E07-BA5E-7CD8-A330-1756A16F7872}"/>
              </a:ext>
            </a:extLst>
          </p:cNvPr>
          <p:cNvSpPr txBox="1">
            <a:spLocks/>
          </p:cNvSpPr>
          <p:nvPr/>
        </p:nvSpPr>
        <p:spPr>
          <a:xfrm>
            <a:off x="1007819" y="1820203"/>
            <a:ext cx="2596740" cy="51312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A3A3A"/>
                </a:solidFill>
                <a:effectLst/>
                <a:uLnTx/>
                <a:uFillTx/>
                <a:latin typeface="Lucida Sans"/>
                <a:ea typeface="+mn-lt"/>
                <a:cs typeface="+mn-lt"/>
              </a:rPr>
              <a:t>Check the labelling</a:t>
            </a:r>
            <a:endParaRPr kumimoji="0" lang="en-US" sz="2000" b="0" i="0" u="none" strike="noStrike" kern="1200" cap="none" spc="0" normalizeH="0" baseline="0" noProof="0" dirty="0">
              <a:ln>
                <a:noFill/>
              </a:ln>
              <a:solidFill>
                <a:sysClr val="window" lastClr="FFFFFF"/>
              </a:solidFill>
              <a:effectLst/>
              <a:uLnTx/>
              <a:uFillTx/>
              <a:latin typeface="Lucida Sans"/>
              <a:ea typeface="+mn-ea"/>
              <a:cs typeface="+mn-cs"/>
            </a:endParaRPr>
          </a:p>
        </p:txBody>
      </p:sp>
      <p:sp>
        <p:nvSpPr>
          <p:cNvPr id="12" name="Content Placeholder 2">
            <a:extLst>
              <a:ext uri="{FF2B5EF4-FFF2-40B4-BE49-F238E27FC236}">
                <a16:creationId xmlns:a16="http://schemas.microsoft.com/office/drawing/2014/main" id="{FF581162-AF72-BC76-4C27-591C557DF2FE}"/>
              </a:ext>
            </a:extLst>
          </p:cNvPr>
          <p:cNvSpPr txBox="1">
            <a:spLocks/>
          </p:cNvSpPr>
          <p:nvPr/>
        </p:nvSpPr>
        <p:spPr>
          <a:xfrm>
            <a:off x="5122358" y="1804102"/>
            <a:ext cx="2387190" cy="6756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a:solidFill>
                  <a:srgbClr val="3A3A3A"/>
                </a:solidFill>
                <a:latin typeface="Lucida Sans"/>
                <a:ea typeface="+mn-lt"/>
                <a:cs typeface="+mn-lt"/>
              </a:rPr>
              <a:t>Check City of Houston website </a:t>
            </a:r>
            <a:endParaRPr lang="en-US" sz="2000" dirty="0">
              <a:solidFill>
                <a:prstClr val="white"/>
              </a:solidFill>
              <a:latin typeface="Lucida Sans"/>
            </a:endParaRPr>
          </a:p>
        </p:txBody>
      </p:sp>
      <p:sp>
        <p:nvSpPr>
          <p:cNvPr id="13" name="Content Placeholder 2">
            <a:extLst>
              <a:ext uri="{FF2B5EF4-FFF2-40B4-BE49-F238E27FC236}">
                <a16:creationId xmlns:a16="http://schemas.microsoft.com/office/drawing/2014/main" id="{BC238510-5956-D9F0-7D05-44E0357BEBC5}"/>
              </a:ext>
            </a:extLst>
          </p:cNvPr>
          <p:cNvSpPr txBox="1">
            <a:spLocks/>
          </p:cNvSpPr>
          <p:nvPr/>
        </p:nvSpPr>
        <p:spPr>
          <a:xfrm>
            <a:off x="9358206" y="1812381"/>
            <a:ext cx="2387190" cy="6702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a:solidFill>
                  <a:srgbClr val="3A3A3A"/>
                </a:solidFill>
                <a:latin typeface="Lucida Sans"/>
                <a:ea typeface="+mn-lt"/>
                <a:cs typeface="+mn-lt"/>
              </a:rPr>
              <a:t>Check with Google or Beatrix </a:t>
            </a:r>
            <a:endParaRPr lang="en-US" sz="2000" dirty="0">
              <a:solidFill>
                <a:prstClr val="white"/>
              </a:solidFill>
              <a:latin typeface="Lucida Sans"/>
            </a:endParaRPr>
          </a:p>
        </p:txBody>
      </p:sp>
      <p:sp>
        <p:nvSpPr>
          <p:cNvPr id="14" name="Content Placeholder 2">
            <a:extLst>
              <a:ext uri="{FF2B5EF4-FFF2-40B4-BE49-F238E27FC236}">
                <a16:creationId xmlns:a16="http://schemas.microsoft.com/office/drawing/2014/main" id="{B4D3E496-EE8D-A886-7C89-AB21900FA13A}"/>
              </a:ext>
            </a:extLst>
          </p:cNvPr>
          <p:cNvSpPr txBox="1">
            <a:spLocks/>
          </p:cNvSpPr>
          <p:nvPr/>
        </p:nvSpPr>
        <p:spPr>
          <a:xfrm>
            <a:off x="312971" y="2587606"/>
            <a:ext cx="3246135" cy="219727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800" dirty="0">
                <a:solidFill>
                  <a:srgbClr val="3A3A3A"/>
                </a:solidFill>
                <a:latin typeface="Lucida Sans"/>
                <a:ea typeface="+mn-lt"/>
                <a:cs typeface="+mn-lt"/>
              </a:rPr>
              <a:t>All plastic items are labelled with a number within a recycling icon</a:t>
            </a:r>
          </a:p>
          <a:p>
            <a:pPr marL="0" indent="0">
              <a:buFont typeface="Arial" panose="020B0604020202020204" pitchFamily="34" charset="0"/>
              <a:buNone/>
              <a:defRPr/>
            </a:pPr>
            <a:endParaRPr lang="en-US" sz="1800" dirty="0">
              <a:solidFill>
                <a:srgbClr val="3A3A3A"/>
              </a:solidFill>
              <a:latin typeface="Lucida Sans"/>
              <a:ea typeface="+mn-lt"/>
              <a:cs typeface="+mn-lt"/>
            </a:endParaRPr>
          </a:p>
          <a:p>
            <a:pPr marL="0" indent="0">
              <a:buFont typeface="Arial" panose="020B0604020202020204" pitchFamily="34" charset="0"/>
              <a:buNone/>
              <a:defRPr/>
            </a:pPr>
            <a:r>
              <a:rPr lang="en-US" sz="1800" dirty="0">
                <a:solidFill>
                  <a:srgbClr val="3A3A3A"/>
                </a:solidFill>
                <a:latin typeface="Lucida Sans"/>
                <a:ea typeface="+mn-lt"/>
                <a:cs typeface="+mn-lt"/>
              </a:rPr>
              <a:t>- At UH and Harris County we recycle all except plastic #6  </a:t>
            </a:r>
          </a:p>
          <a:p>
            <a:pPr marL="0" indent="0">
              <a:buFont typeface="Arial" panose="020B0604020202020204" pitchFamily="34" charset="0"/>
              <a:buNone/>
              <a:defRPr/>
            </a:pPr>
            <a:r>
              <a:rPr lang="en-US" sz="1800" dirty="0">
                <a:solidFill>
                  <a:srgbClr val="3A3A3A"/>
                </a:solidFill>
                <a:latin typeface="Lucida Sans"/>
              </a:rPr>
              <a:t>Examples: </a:t>
            </a:r>
          </a:p>
        </p:txBody>
      </p:sp>
      <p:pic>
        <p:nvPicPr>
          <p:cNvPr id="15" name="Picture 2" descr="Recycling Symbols: Here's What Those Plastic Recycling Numbers Mean ...">
            <a:extLst>
              <a:ext uri="{FF2B5EF4-FFF2-40B4-BE49-F238E27FC236}">
                <a16:creationId xmlns:a16="http://schemas.microsoft.com/office/drawing/2014/main" id="{5BB04219-C76E-57E9-3275-BCBEBA7389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74" t="9752" r="20005" b="31857"/>
          <a:stretch/>
        </p:blipFill>
        <p:spPr bwMode="auto">
          <a:xfrm>
            <a:off x="312971" y="4944094"/>
            <a:ext cx="999483" cy="9409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yfood Cold Brew Coffee - 500 ml">
            <a:extLst>
              <a:ext uri="{FF2B5EF4-FFF2-40B4-BE49-F238E27FC236}">
                <a16:creationId xmlns:a16="http://schemas.microsoft.com/office/drawing/2014/main" id="{B36133BE-A96A-7371-1C3E-63256A91F3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 t="9717" r="7590" b="27025"/>
          <a:stretch/>
        </p:blipFill>
        <p:spPr bwMode="auto">
          <a:xfrm>
            <a:off x="1406004" y="4940865"/>
            <a:ext cx="999483" cy="9474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oes Polymer Clay Melt Plastic? - The Blue Bottle Tree">
            <a:extLst>
              <a:ext uri="{FF2B5EF4-FFF2-40B4-BE49-F238E27FC236}">
                <a16:creationId xmlns:a16="http://schemas.microsoft.com/office/drawing/2014/main" id="{1782C21C-DC9B-85F0-747A-4D8DC8D9F1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405" t="20900" r="29325" b="35450"/>
          <a:stretch/>
        </p:blipFill>
        <p:spPr bwMode="auto">
          <a:xfrm>
            <a:off x="2493216" y="4940865"/>
            <a:ext cx="1030779" cy="947446"/>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36F41A02-3D9F-1EBD-29A6-72872E95FC67}"/>
              </a:ext>
            </a:extLst>
          </p:cNvPr>
          <p:cNvSpPr txBox="1">
            <a:spLocks/>
          </p:cNvSpPr>
          <p:nvPr/>
        </p:nvSpPr>
        <p:spPr>
          <a:xfrm>
            <a:off x="4392257" y="2607463"/>
            <a:ext cx="3246135" cy="26717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800" dirty="0">
                <a:solidFill>
                  <a:srgbClr val="3A3A3A"/>
                </a:solidFill>
                <a:latin typeface="Lucida Sans"/>
                <a:ea typeface="+mn-lt"/>
                <a:cs typeface="+mn-lt"/>
              </a:rPr>
              <a:t>UH uses the same company as the City of Houston</a:t>
            </a:r>
          </a:p>
          <a:p>
            <a:pPr marL="0" indent="0">
              <a:buFont typeface="Arial" panose="020B0604020202020204" pitchFamily="34" charset="0"/>
              <a:buNone/>
              <a:defRPr/>
            </a:pPr>
            <a:endParaRPr lang="en-US" sz="1800" dirty="0">
              <a:solidFill>
                <a:srgbClr val="3A3A3A"/>
              </a:solidFill>
              <a:latin typeface="Lucida Sans"/>
              <a:ea typeface="+mn-lt"/>
              <a:cs typeface="+mn-lt"/>
            </a:endParaRPr>
          </a:p>
          <a:p>
            <a:pPr marL="0" indent="0">
              <a:buFont typeface="Arial" panose="020B0604020202020204" pitchFamily="34" charset="0"/>
              <a:buNone/>
              <a:defRPr/>
            </a:pPr>
            <a:r>
              <a:rPr lang="en-US" sz="1800" dirty="0">
                <a:solidFill>
                  <a:srgbClr val="3A3A3A"/>
                </a:solidFill>
                <a:latin typeface="Lucida Sans"/>
                <a:ea typeface="+mn-lt"/>
                <a:cs typeface="+mn-lt"/>
              </a:rPr>
              <a:t>They list all recycling items as well as specialized recycling programs for tires, tree, bulk and electronic waste</a:t>
            </a:r>
          </a:p>
        </p:txBody>
      </p:sp>
      <p:pic>
        <p:nvPicPr>
          <p:cNvPr id="19" name="Picture 8" descr="Recycling">
            <a:extLst>
              <a:ext uri="{FF2B5EF4-FFF2-40B4-BE49-F238E27FC236}">
                <a16:creationId xmlns:a16="http://schemas.microsoft.com/office/drawing/2014/main" id="{801D6FB4-23E6-5FA5-CEAA-BAE008BD59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324" y="5097174"/>
            <a:ext cx="2381250" cy="9525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a:extLst>
              <a:ext uri="{FF2B5EF4-FFF2-40B4-BE49-F238E27FC236}">
                <a16:creationId xmlns:a16="http://schemas.microsoft.com/office/drawing/2014/main" id="{FC7E6D99-9D73-F688-4FA8-A3A2817BC233}"/>
              </a:ext>
            </a:extLst>
          </p:cNvPr>
          <p:cNvSpPr txBox="1">
            <a:spLocks/>
          </p:cNvSpPr>
          <p:nvPr/>
        </p:nvSpPr>
        <p:spPr>
          <a:xfrm>
            <a:off x="9678024" y="2729532"/>
            <a:ext cx="2351571" cy="121381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800" dirty="0">
                <a:solidFill>
                  <a:srgbClr val="3A3A3A"/>
                </a:solidFill>
                <a:latin typeface="Lucida Sans"/>
                <a:ea typeface="+mn-lt"/>
                <a:cs typeface="+mn-lt"/>
              </a:rPr>
              <a:t>Use Google or Reverse google image search to find out if an item is recyclable</a:t>
            </a:r>
          </a:p>
          <a:p>
            <a:pPr marL="0" indent="0">
              <a:buFont typeface="Arial" panose="020B0604020202020204" pitchFamily="34" charset="0"/>
              <a:buNone/>
              <a:defRPr/>
            </a:pPr>
            <a:endParaRPr lang="en-US" sz="1800" dirty="0">
              <a:solidFill>
                <a:srgbClr val="3A3A3A"/>
              </a:solidFill>
              <a:latin typeface="Lucida Sans"/>
              <a:ea typeface="+mn-lt"/>
              <a:cs typeface="+mn-lt"/>
            </a:endParaRPr>
          </a:p>
        </p:txBody>
      </p:sp>
      <p:sp>
        <p:nvSpPr>
          <p:cNvPr id="22" name="TextBox 21">
            <a:extLst>
              <a:ext uri="{FF2B5EF4-FFF2-40B4-BE49-F238E27FC236}">
                <a16:creationId xmlns:a16="http://schemas.microsoft.com/office/drawing/2014/main" id="{F33AA413-57D0-DAB8-3896-0AB8BEDA3453}"/>
              </a:ext>
            </a:extLst>
          </p:cNvPr>
          <p:cNvSpPr txBox="1"/>
          <p:nvPr/>
        </p:nvSpPr>
        <p:spPr>
          <a:xfrm>
            <a:off x="9770527" y="4335540"/>
            <a:ext cx="2239215" cy="1477328"/>
          </a:xfrm>
          <a:prstGeom prst="rect">
            <a:avLst/>
          </a:prstGeom>
          <a:noFill/>
        </p:spPr>
        <p:txBody>
          <a:bodyPr wrap="square">
            <a:spAutoFit/>
          </a:bodyPr>
          <a:lstStyle/>
          <a:p>
            <a:pPr>
              <a:buFont typeface="Arial" panose="020B0604020202020204" pitchFamily="34" charset="0"/>
              <a:buNone/>
              <a:defRPr/>
            </a:pPr>
            <a:r>
              <a:rPr lang="en-US" dirty="0">
                <a:solidFill>
                  <a:srgbClr val="3A3A3A"/>
                </a:solidFill>
                <a:latin typeface="Lucida Sans"/>
                <a:ea typeface="+mn-lt"/>
                <a:cs typeface="+mn-lt"/>
              </a:rPr>
              <a:t>I’m available for questions – and if I don’t have the answer, I’ll help you find it</a:t>
            </a:r>
          </a:p>
        </p:txBody>
      </p:sp>
      <p:pic>
        <p:nvPicPr>
          <p:cNvPr id="23" name="Picture 10" descr="Google Ícone – Icon - PNG Transparent - Image PNG">
            <a:extLst>
              <a:ext uri="{FF2B5EF4-FFF2-40B4-BE49-F238E27FC236}">
                <a16:creationId xmlns:a16="http://schemas.microsoft.com/office/drawing/2014/main" id="{D4A23193-4162-E92A-EFE1-FAD54762A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7439" y="2888131"/>
            <a:ext cx="798112" cy="7981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erson smiling for a picture&#10;&#10;Description automatically generated">
            <a:extLst>
              <a:ext uri="{FF2B5EF4-FFF2-40B4-BE49-F238E27FC236}">
                <a16:creationId xmlns:a16="http://schemas.microsoft.com/office/drawing/2014/main" id="{772C6900-2567-304C-A6F0-367E72A61786}"/>
              </a:ext>
            </a:extLst>
          </p:cNvPr>
          <p:cNvPicPr>
            <a:picLocks noChangeAspect="1"/>
          </p:cNvPicPr>
          <p:nvPr/>
        </p:nvPicPr>
        <p:blipFill>
          <a:blip r:embed="rId7"/>
          <a:stretch>
            <a:fillRect/>
          </a:stretch>
        </p:blipFill>
        <p:spPr>
          <a:xfrm>
            <a:off x="8643438" y="4418371"/>
            <a:ext cx="1010584" cy="948736"/>
          </a:xfrm>
          <a:prstGeom prst="rect">
            <a:avLst/>
          </a:prstGeom>
        </p:spPr>
      </p:pic>
    </p:spTree>
    <p:extLst>
      <p:ext uri="{BB962C8B-B14F-4D97-AF65-F5344CB8AC3E}">
        <p14:creationId xmlns:p14="http://schemas.microsoft.com/office/powerpoint/2010/main" val="2139575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BBB6A8-F304-6361-D9AE-AE0B6EC6C04F}"/>
              </a:ext>
            </a:extLst>
          </p:cNvPr>
          <p:cNvSpPr txBox="1">
            <a:spLocks/>
          </p:cNvSpPr>
          <p:nvPr/>
        </p:nvSpPr>
        <p:spPr>
          <a:xfrm>
            <a:off x="485115" y="3922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Available Recycling Materials</a:t>
            </a:r>
            <a:endPar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pic>
        <p:nvPicPr>
          <p:cNvPr id="5" name="Picture 4" descr="A poster with a few symbols on it&#10;&#10;Description automatically generated with medium confidence">
            <a:extLst>
              <a:ext uri="{FF2B5EF4-FFF2-40B4-BE49-F238E27FC236}">
                <a16:creationId xmlns:a16="http://schemas.microsoft.com/office/drawing/2014/main" id="{D87DC1F4-402B-EF18-DD8C-C27BD2163C13}"/>
              </a:ext>
            </a:extLst>
          </p:cNvPr>
          <p:cNvPicPr>
            <a:picLocks noChangeAspect="1"/>
          </p:cNvPicPr>
          <p:nvPr/>
        </p:nvPicPr>
        <p:blipFill>
          <a:blip r:embed="rId2">
            <a:extLst>
              <a:ext uri="{28A0092B-C50C-407E-A947-70E740481C1C}">
                <a14:useLocalDpi xmlns:a14="http://schemas.microsoft.com/office/drawing/2010/main" val="0"/>
              </a:ext>
            </a:extLst>
          </a:blip>
          <a:srcRect r="1654"/>
          <a:stretch/>
        </p:blipFill>
        <p:spPr>
          <a:xfrm>
            <a:off x="1191285" y="1437191"/>
            <a:ext cx="4733318" cy="4765858"/>
          </a:xfrm>
          <a:prstGeom prst="rect">
            <a:avLst/>
          </a:prstGeom>
        </p:spPr>
      </p:pic>
      <p:pic>
        <p:nvPicPr>
          <p:cNvPr id="6" name="Picture 5" descr="A poster for recycling&#10;&#10;Description automatically generated">
            <a:extLst>
              <a:ext uri="{FF2B5EF4-FFF2-40B4-BE49-F238E27FC236}">
                <a16:creationId xmlns:a16="http://schemas.microsoft.com/office/drawing/2014/main" id="{958DE12E-623A-18BF-1775-24D67949D582}"/>
              </a:ext>
            </a:extLst>
          </p:cNvPr>
          <p:cNvPicPr>
            <a:picLocks noChangeAspect="1"/>
          </p:cNvPicPr>
          <p:nvPr/>
        </p:nvPicPr>
        <p:blipFill>
          <a:blip r:embed="rId3">
            <a:extLst>
              <a:ext uri="{28A0092B-C50C-407E-A947-70E740481C1C}">
                <a14:useLocalDpi xmlns:a14="http://schemas.microsoft.com/office/drawing/2010/main" val="0"/>
              </a:ext>
            </a:extLst>
          </a:blip>
          <a:srcRect l="1468" t="527" r="1069" b="727"/>
          <a:stretch/>
        </p:blipFill>
        <p:spPr>
          <a:xfrm>
            <a:off x="7897240" y="674414"/>
            <a:ext cx="3918288" cy="5509172"/>
          </a:xfrm>
          <a:prstGeom prst="rect">
            <a:avLst/>
          </a:prstGeom>
        </p:spPr>
      </p:pic>
    </p:spTree>
    <p:extLst>
      <p:ext uri="{BB962C8B-B14F-4D97-AF65-F5344CB8AC3E}">
        <p14:creationId xmlns:p14="http://schemas.microsoft.com/office/powerpoint/2010/main" val="8576933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CB050A-6746-893C-9F59-D0F0F0C0A206}"/>
              </a:ext>
            </a:extLst>
          </p:cNvPr>
          <p:cNvSpPr txBox="1">
            <a:spLocks/>
          </p:cNvSpPr>
          <p:nvPr/>
        </p:nvSpPr>
        <p:spPr>
          <a:xfrm>
            <a:off x="583214" y="1799565"/>
            <a:ext cx="10850418" cy="30861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Thank you so much! </a:t>
            </a:r>
            <a:br>
              <a:rPr kumimoji="0" lang="en-US" sz="72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br>
            <a:r>
              <a:rPr kumimoji="0" lang="en-US" sz="72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Any questions?</a:t>
            </a:r>
            <a:endParaRPr kumimoji="0" lang="en-US" sz="72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2710197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2DCA93-B3B8-6CD8-5B0B-1173989098CD}"/>
              </a:ext>
            </a:extLst>
          </p:cNvPr>
          <p:cNvSpPr txBox="1"/>
          <p:nvPr/>
        </p:nvSpPr>
        <p:spPr>
          <a:xfrm>
            <a:off x="1026814" y="3177766"/>
            <a:ext cx="9424657" cy="2554545"/>
          </a:xfrm>
          <a:prstGeom prst="rect">
            <a:avLst/>
          </a:prstGeom>
          <a:noFill/>
        </p:spPr>
        <p:txBody>
          <a:bodyPr wrap="square" rtlCol="0">
            <a:spAutoFit/>
          </a:bodyPr>
          <a:lstStyle/>
          <a:p>
            <a:pPr algn="ctr"/>
            <a:r>
              <a:rPr lang="en-US" sz="8000" dirty="0"/>
              <a:t>Thank you everyone </a:t>
            </a:r>
          </a:p>
          <a:p>
            <a:pPr algn="ctr"/>
            <a:r>
              <a:rPr lang="en-US" sz="8000" dirty="0"/>
              <a:t> for joining! </a:t>
            </a:r>
          </a:p>
        </p:txBody>
      </p:sp>
      <p:pic>
        <p:nvPicPr>
          <p:cNvPr id="4" name="Picture 3">
            <a:extLst>
              <a:ext uri="{FF2B5EF4-FFF2-40B4-BE49-F238E27FC236}">
                <a16:creationId xmlns:a16="http://schemas.microsoft.com/office/drawing/2014/main" id="{E4C2FE7F-9E87-2328-9110-DA1EFC98F762}"/>
              </a:ext>
            </a:extLst>
          </p:cNvPr>
          <p:cNvPicPr>
            <a:picLocks noChangeAspect="1"/>
          </p:cNvPicPr>
          <p:nvPr/>
        </p:nvPicPr>
        <p:blipFill>
          <a:blip r:embed="rId2"/>
          <a:stretch>
            <a:fillRect/>
          </a:stretch>
        </p:blipFill>
        <p:spPr>
          <a:xfrm>
            <a:off x="2724709" y="506437"/>
            <a:ext cx="6028866" cy="2761864"/>
          </a:xfrm>
          <a:prstGeom prst="rect">
            <a:avLst/>
          </a:prstGeom>
        </p:spPr>
      </p:pic>
    </p:spTree>
    <p:extLst>
      <p:ext uri="{BB962C8B-B14F-4D97-AF65-F5344CB8AC3E}">
        <p14:creationId xmlns:p14="http://schemas.microsoft.com/office/powerpoint/2010/main" val="620481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74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96D5F7-E8A6-12DA-D6CA-FB491F606C6B}"/>
              </a:ext>
            </a:extLst>
          </p:cNvPr>
          <p:cNvPicPr>
            <a:picLocks noChangeAspect="1"/>
          </p:cNvPicPr>
          <p:nvPr/>
        </p:nvPicPr>
        <p:blipFill>
          <a:blip r:embed="rId2"/>
          <a:stretch>
            <a:fillRect/>
          </a:stretch>
        </p:blipFill>
        <p:spPr>
          <a:xfrm>
            <a:off x="4982547" y="1173848"/>
            <a:ext cx="2226906" cy="1935054"/>
          </a:xfrm>
          <a:prstGeom prst="rect">
            <a:avLst/>
          </a:prstGeom>
        </p:spPr>
      </p:pic>
      <p:sp>
        <p:nvSpPr>
          <p:cNvPr id="5" name="TextBox 4">
            <a:extLst>
              <a:ext uri="{FF2B5EF4-FFF2-40B4-BE49-F238E27FC236}">
                <a16:creationId xmlns:a16="http://schemas.microsoft.com/office/drawing/2014/main" id="{6BE22315-5899-9A3C-7D60-46018123D621}"/>
              </a:ext>
            </a:extLst>
          </p:cNvPr>
          <p:cNvSpPr txBox="1"/>
          <p:nvPr/>
        </p:nvSpPr>
        <p:spPr>
          <a:xfrm>
            <a:off x="1884782" y="3749099"/>
            <a:ext cx="8145625" cy="1200329"/>
          </a:xfrm>
          <a:prstGeom prst="rect">
            <a:avLst/>
          </a:prstGeom>
          <a:noFill/>
        </p:spPr>
        <p:txBody>
          <a:bodyPr wrap="square" rtlCol="0">
            <a:spAutoFit/>
          </a:bodyPr>
          <a:lstStyle/>
          <a:p>
            <a:pPr algn="ctr"/>
            <a:r>
              <a:rPr lang="en-US" sz="7200" dirty="0"/>
              <a:t>FIXIT Process</a:t>
            </a:r>
          </a:p>
        </p:txBody>
      </p:sp>
    </p:spTree>
    <p:extLst>
      <p:ext uri="{BB962C8B-B14F-4D97-AF65-F5344CB8AC3E}">
        <p14:creationId xmlns:p14="http://schemas.microsoft.com/office/powerpoint/2010/main" val="3169759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82000">
              <a:schemeClr val="bg1">
                <a:lumMod val="75000"/>
              </a:schemeClr>
            </a:gs>
            <a:gs pos="17500">
              <a:srgbClr val="FFFFFF"/>
            </a:gs>
            <a:gs pos="0">
              <a:schemeClr val="accent1">
                <a:lumMod val="0"/>
                <a:lumOff val="100000"/>
              </a:schemeClr>
            </a:gs>
            <a:gs pos="33000">
              <a:schemeClr val="accent1">
                <a:lumMod val="0"/>
                <a:lumOff val="100000"/>
              </a:schemeClr>
            </a:gs>
          </a:gsLst>
          <a:path path="circle">
            <a:fillToRect l="50000" t="-80000" r="50000" b="180000"/>
          </a:path>
        </a:gradFill>
        <a:effectLst/>
      </p:bgPr>
    </p:bg>
    <p:spTree>
      <p:nvGrpSpPr>
        <p:cNvPr id="1" name="">
          <a:extLst>
            <a:ext uri="{FF2B5EF4-FFF2-40B4-BE49-F238E27FC236}">
              <a16:creationId xmlns:a16="http://schemas.microsoft.com/office/drawing/2014/main" id="{FAE7E84F-A3F8-84F3-4091-E49745B2B19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43D17C2-80A3-00CE-ED95-B6EF3865F322}"/>
              </a:ext>
            </a:extLst>
          </p:cNvPr>
          <p:cNvSpPr/>
          <p:nvPr/>
        </p:nvSpPr>
        <p:spPr>
          <a:xfrm>
            <a:off x="0" y="670429"/>
            <a:ext cx="8625053" cy="646331"/>
          </a:xfrm>
          <a:prstGeom prst="rect">
            <a:avLst/>
          </a:prstGeom>
          <a:noFill/>
        </p:spPr>
        <p:txBody>
          <a:bodyPr wrap="none" lIns="91440" tIns="45720" rIns="91440" bIns="45720">
            <a:spAutoFit/>
          </a:bodyPr>
          <a:lstStyle/>
          <a:p>
            <a:pPr algn="ctr"/>
            <a:r>
              <a:rPr lang="en-US" sz="3600" b="1" cap="none" spc="0" dirty="0">
                <a:ln w="0"/>
                <a:solidFill>
                  <a:srgbClr val="C00000"/>
                </a:solidFill>
                <a:effectLst>
                  <a:outerShdw blurRad="38100" dist="38100" dir="2700000" algn="tl">
                    <a:srgbClr val="000000">
                      <a:alpha val="43137"/>
                    </a:srgbClr>
                  </a:outerShdw>
                </a:effectLst>
                <a:latin typeface="Aptos Black" panose="020B0004020202020204" pitchFamily="34" charset="0"/>
                <a:cs typeface="Angsana New" panose="02020603050405020304" pitchFamily="18" charset="-34"/>
              </a:rPr>
              <a:t>Submit a Service Request (SR) Online   </a:t>
            </a:r>
          </a:p>
        </p:txBody>
      </p:sp>
      <p:sp>
        <p:nvSpPr>
          <p:cNvPr id="3" name="Rectangle: Rounded Corners 2">
            <a:extLst>
              <a:ext uri="{FF2B5EF4-FFF2-40B4-BE49-F238E27FC236}">
                <a16:creationId xmlns:a16="http://schemas.microsoft.com/office/drawing/2014/main" id="{6F12F946-9B23-4E1F-09D0-CE7B27B46E72}"/>
              </a:ext>
            </a:extLst>
          </p:cNvPr>
          <p:cNvSpPr/>
          <p:nvPr/>
        </p:nvSpPr>
        <p:spPr>
          <a:xfrm>
            <a:off x="2562225" y="1731458"/>
            <a:ext cx="2743200" cy="1012023"/>
          </a:xfrm>
          <a:prstGeom prst="roundRect">
            <a:avLst/>
          </a:prstGeom>
          <a:gradFill>
            <a:gsLst>
              <a:gs pos="0">
                <a:srgbClr val="0070C0"/>
              </a:gs>
              <a:gs pos="85000">
                <a:srgbClr val="0070C0"/>
              </a:gs>
            </a:gsLst>
          </a:gra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AutoNum type="arabicPeriod"/>
            </a:pPr>
            <a:r>
              <a:rPr lang="en-US" sz="2000" dirty="0"/>
              <a:t>Log into Access </a:t>
            </a:r>
          </a:p>
          <a:p>
            <a:pPr algn="ctr"/>
            <a:r>
              <a:rPr lang="en-US" sz="2000" dirty="0"/>
              <a:t>UH</a:t>
            </a:r>
          </a:p>
        </p:txBody>
      </p:sp>
      <p:sp>
        <p:nvSpPr>
          <p:cNvPr id="8" name="Rectangle: Rounded Corners 7">
            <a:extLst>
              <a:ext uri="{FF2B5EF4-FFF2-40B4-BE49-F238E27FC236}">
                <a16:creationId xmlns:a16="http://schemas.microsoft.com/office/drawing/2014/main" id="{2283C2EF-F495-4B60-3889-272B8DD3F3AE}"/>
              </a:ext>
            </a:extLst>
          </p:cNvPr>
          <p:cNvSpPr/>
          <p:nvPr/>
        </p:nvSpPr>
        <p:spPr>
          <a:xfrm>
            <a:off x="2562225" y="3133725"/>
            <a:ext cx="2743200" cy="1012024"/>
          </a:xfrm>
          <a:prstGeom prst="roundRect">
            <a:avLst/>
          </a:prstGeom>
          <a:gradFill>
            <a:gsLst>
              <a:gs pos="100000">
                <a:srgbClr val="0070C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 Click on the FIXIT</a:t>
            </a:r>
          </a:p>
          <a:p>
            <a:pPr algn="ctr"/>
            <a:r>
              <a:rPr lang="en-US" dirty="0"/>
              <a:t> Icon</a:t>
            </a:r>
          </a:p>
        </p:txBody>
      </p:sp>
      <p:sp>
        <p:nvSpPr>
          <p:cNvPr id="9" name="Rectangle: Rounded Corners 8">
            <a:extLst>
              <a:ext uri="{FF2B5EF4-FFF2-40B4-BE49-F238E27FC236}">
                <a16:creationId xmlns:a16="http://schemas.microsoft.com/office/drawing/2014/main" id="{ACC133E5-9B56-CF54-BAC9-99F1100C7E5D}"/>
              </a:ext>
            </a:extLst>
          </p:cNvPr>
          <p:cNvSpPr/>
          <p:nvPr/>
        </p:nvSpPr>
        <p:spPr>
          <a:xfrm>
            <a:off x="2562225" y="4838700"/>
            <a:ext cx="2705100" cy="1012024"/>
          </a:xfrm>
          <a:prstGeom prst="roundRect">
            <a:avLst/>
          </a:prstGeom>
          <a:gradFill>
            <a:gsLst>
              <a:gs pos="99000">
                <a:srgbClr val="0070C0"/>
              </a:gs>
              <a:gs pos="99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 Select your SR category</a:t>
            </a:r>
          </a:p>
        </p:txBody>
      </p:sp>
      <p:pic>
        <p:nvPicPr>
          <p:cNvPr id="11" name="Picture 10">
            <a:extLst>
              <a:ext uri="{FF2B5EF4-FFF2-40B4-BE49-F238E27FC236}">
                <a16:creationId xmlns:a16="http://schemas.microsoft.com/office/drawing/2014/main" id="{04199E1E-92C7-C008-ED37-80455A1A6384}"/>
              </a:ext>
            </a:extLst>
          </p:cNvPr>
          <p:cNvPicPr>
            <a:picLocks noChangeAspect="1"/>
          </p:cNvPicPr>
          <p:nvPr/>
        </p:nvPicPr>
        <p:blipFill>
          <a:blip r:embed="rId2"/>
          <a:stretch>
            <a:fillRect/>
          </a:stretch>
        </p:blipFill>
        <p:spPr>
          <a:xfrm>
            <a:off x="6529387" y="1731458"/>
            <a:ext cx="3509963" cy="1015803"/>
          </a:xfrm>
          <a:prstGeom prst="rect">
            <a:avLst/>
          </a:prstGeom>
        </p:spPr>
      </p:pic>
      <p:pic>
        <p:nvPicPr>
          <p:cNvPr id="15" name="Picture 14">
            <a:extLst>
              <a:ext uri="{FF2B5EF4-FFF2-40B4-BE49-F238E27FC236}">
                <a16:creationId xmlns:a16="http://schemas.microsoft.com/office/drawing/2014/main" id="{2951A5CE-6543-E287-37EC-712158673DFB}"/>
              </a:ext>
            </a:extLst>
          </p:cNvPr>
          <p:cNvPicPr>
            <a:picLocks noChangeAspect="1"/>
          </p:cNvPicPr>
          <p:nvPr/>
        </p:nvPicPr>
        <p:blipFill>
          <a:blip r:embed="rId3"/>
          <a:stretch>
            <a:fillRect/>
          </a:stretch>
        </p:blipFill>
        <p:spPr>
          <a:xfrm>
            <a:off x="7760420" y="3135958"/>
            <a:ext cx="1047896" cy="1009791"/>
          </a:xfrm>
          <a:prstGeom prst="rect">
            <a:avLst/>
          </a:prstGeom>
        </p:spPr>
      </p:pic>
      <p:pic>
        <p:nvPicPr>
          <p:cNvPr id="17" name="Picture 16">
            <a:extLst>
              <a:ext uri="{FF2B5EF4-FFF2-40B4-BE49-F238E27FC236}">
                <a16:creationId xmlns:a16="http://schemas.microsoft.com/office/drawing/2014/main" id="{5CC08BDD-AE81-FFA8-1BAD-2286E1DAAFBB}"/>
              </a:ext>
            </a:extLst>
          </p:cNvPr>
          <p:cNvPicPr>
            <a:picLocks noChangeAspect="1"/>
          </p:cNvPicPr>
          <p:nvPr/>
        </p:nvPicPr>
        <p:blipFill>
          <a:blip r:embed="rId4"/>
          <a:stretch>
            <a:fillRect/>
          </a:stretch>
        </p:blipFill>
        <p:spPr>
          <a:xfrm>
            <a:off x="5780704" y="4328815"/>
            <a:ext cx="5007328" cy="1809750"/>
          </a:xfrm>
          <a:prstGeom prst="rect">
            <a:avLst/>
          </a:prstGeom>
        </p:spPr>
      </p:pic>
    </p:spTree>
    <p:extLst>
      <p:ext uri="{BB962C8B-B14F-4D97-AF65-F5344CB8AC3E}">
        <p14:creationId xmlns:p14="http://schemas.microsoft.com/office/powerpoint/2010/main" val="1011931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82000">
              <a:schemeClr val="bg1">
                <a:lumMod val="65000"/>
              </a:schemeClr>
            </a:gs>
            <a:gs pos="17500">
              <a:srgbClr val="FFFFFF"/>
            </a:gs>
            <a:gs pos="0">
              <a:schemeClr val="accent1">
                <a:lumMod val="0"/>
                <a:lumOff val="100000"/>
              </a:schemeClr>
            </a:gs>
            <a:gs pos="32000">
              <a:schemeClr val="accent1">
                <a:lumMod val="0"/>
                <a:lumOff val="100000"/>
              </a:schemeClr>
            </a:gs>
          </a:gsLst>
          <a:path path="circle">
            <a:fillToRect l="50000" t="-80000" r="50000" b="180000"/>
          </a:path>
        </a:gradFill>
        <a:effectLst/>
      </p:bgPr>
    </p:bg>
    <p:spTree>
      <p:nvGrpSpPr>
        <p:cNvPr id="1" name="">
          <a:extLst>
            <a:ext uri="{FF2B5EF4-FFF2-40B4-BE49-F238E27FC236}">
              <a16:creationId xmlns:a16="http://schemas.microsoft.com/office/drawing/2014/main" id="{21BB286A-EEB9-91A3-A3F4-D01D100470B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FD7390C-75FD-A1D8-991B-A86ECF15C45E}"/>
              </a:ext>
            </a:extLst>
          </p:cNvPr>
          <p:cNvSpPr/>
          <p:nvPr/>
        </p:nvSpPr>
        <p:spPr>
          <a:xfrm>
            <a:off x="0" y="386256"/>
            <a:ext cx="3627916"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rPr>
              <a:t>Continued…</a:t>
            </a:r>
          </a:p>
        </p:txBody>
      </p:sp>
      <p:sp>
        <p:nvSpPr>
          <p:cNvPr id="4" name="Rectangle: Rounded Corners 3">
            <a:extLst>
              <a:ext uri="{FF2B5EF4-FFF2-40B4-BE49-F238E27FC236}">
                <a16:creationId xmlns:a16="http://schemas.microsoft.com/office/drawing/2014/main" id="{D45C74A0-AC64-DE39-C5C1-B666FA20968E}"/>
              </a:ext>
            </a:extLst>
          </p:cNvPr>
          <p:cNvSpPr/>
          <p:nvPr/>
        </p:nvSpPr>
        <p:spPr>
          <a:xfrm>
            <a:off x="1006471" y="2657865"/>
            <a:ext cx="3789464" cy="1124228"/>
          </a:xfrm>
          <a:prstGeom prst="roundRect">
            <a:avLst/>
          </a:prstGeom>
          <a:gradFill>
            <a:gsLst>
              <a:gs pos="100000">
                <a:srgbClr val="0070C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 </a:t>
            </a:r>
          </a:p>
          <a:p>
            <a:pPr algn="ctr"/>
            <a:r>
              <a:rPr lang="en-US" sz="2000" dirty="0"/>
              <a:t>4. Provide Additional Details</a:t>
            </a:r>
          </a:p>
          <a:p>
            <a:pPr algn="ctr"/>
            <a:endParaRPr lang="en-US" dirty="0"/>
          </a:p>
        </p:txBody>
      </p:sp>
      <p:pic>
        <p:nvPicPr>
          <p:cNvPr id="12" name="Picture 11" descr="A screenshot of a computer&#10;&#10;Description automatically generated">
            <a:extLst>
              <a:ext uri="{FF2B5EF4-FFF2-40B4-BE49-F238E27FC236}">
                <a16:creationId xmlns:a16="http://schemas.microsoft.com/office/drawing/2014/main" id="{3E7CFBA0-E224-0BEF-F9BC-E4B7E56F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352" y="2063634"/>
            <a:ext cx="5474542" cy="2312690"/>
          </a:xfrm>
          <a:prstGeom prst="rect">
            <a:avLst/>
          </a:prstGeom>
        </p:spPr>
      </p:pic>
      <p:sp>
        <p:nvSpPr>
          <p:cNvPr id="23" name="Rectangle: Rounded Corners 22">
            <a:extLst>
              <a:ext uri="{FF2B5EF4-FFF2-40B4-BE49-F238E27FC236}">
                <a16:creationId xmlns:a16="http://schemas.microsoft.com/office/drawing/2014/main" id="{A5F4B38C-B50B-A9E8-4138-9EBC598737DE}"/>
              </a:ext>
            </a:extLst>
          </p:cNvPr>
          <p:cNvSpPr/>
          <p:nvPr/>
        </p:nvSpPr>
        <p:spPr>
          <a:xfrm>
            <a:off x="450397" y="4655976"/>
            <a:ext cx="5269268" cy="1408922"/>
          </a:xfrm>
          <a:prstGeom prst="roundRect">
            <a:avLst/>
          </a:prstGeom>
          <a:gradFill>
            <a:gsLst>
              <a:gs pos="56000">
                <a:srgbClr val="0070C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Please include as much detail as possible in your request to ensure we have a clear understanding of the issue or request. Providing specific information will help us address the problem efficiently and accurately.</a:t>
            </a:r>
          </a:p>
        </p:txBody>
      </p:sp>
    </p:spTree>
    <p:extLst>
      <p:ext uri="{BB962C8B-B14F-4D97-AF65-F5344CB8AC3E}">
        <p14:creationId xmlns:p14="http://schemas.microsoft.com/office/powerpoint/2010/main" val="3430292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82000">
              <a:schemeClr val="bg1">
                <a:lumMod val="65000"/>
              </a:schemeClr>
            </a:gs>
            <a:gs pos="17500">
              <a:srgbClr val="FFFFFF"/>
            </a:gs>
            <a:gs pos="0">
              <a:schemeClr val="accent1">
                <a:lumMod val="0"/>
                <a:lumOff val="100000"/>
              </a:schemeClr>
            </a:gs>
            <a:gs pos="32000">
              <a:schemeClr val="accent1">
                <a:lumMod val="0"/>
                <a:lumOff val="100000"/>
              </a:schemeClr>
            </a:gs>
          </a:gsLst>
          <a:path path="circle">
            <a:fillToRect l="50000" t="-80000" r="50000" b="180000"/>
          </a:path>
        </a:gradFill>
        <a:effectLst/>
      </p:bgPr>
    </p:bg>
    <p:spTree>
      <p:nvGrpSpPr>
        <p:cNvPr id="1" name="">
          <a:extLst>
            <a:ext uri="{FF2B5EF4-FFF2-40B4-BE49-F238E27FC236}">
              <a16:creationId xmlns:a16="http://schemas.microsoft.com/office/drawing/2014/main" id="{BCDF8FBC-7312-6649-47D4-7A4D83C508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7A5A890-155C-5EE7-DF90-7EA44C5F0E61}"/>
              </a:ext>
            </a:extLst>
          </p:cNvPr>
          <p:cNvSpPr/>
          <p:nvPr/>
        </p:nvSpPr>
        <p:spPr>
          <a:xfrm>
            <a:off x="0" y="386256"/>
            <a:ext cx="3627916"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rPr>
              <a:t>Continued…</a:t>
            </a:r>
          </a:p>
        </p:txBody>
      </p:sp>
      <p:pic>
        <p:nvPicPr>
          <p:cNvPr id="6" name="Picture 5">
            <a:extLst>
              <a:ext uri="{FF2B5EF4-FFF2-40B4-BE49-F238E27FC236}">
                <a16:creationId xmlns:a16="http://schemas.microsoft.com/office/drawing/2014/main" id="{0FED05FC-CCE3-7D67-8CDD-C41349C9125C}"/>
              </a:ext>
            </a:extLst>
          </p:cNvPr>
          <p:cNvPicPr>
            <a:picLocks noChangeAspect="1"/>
          </p:cNvPicPr>
          <p:nvPr/>
        </p:nvPicPr>
        <p:blipFill>
          <a:blip r:embed="rId2"/>
          <a:stretch>
            <a:fillRect/>
          </a:stretch>
        </p:blipFill>
        <p:spPr>
          <a:xfrm>
            <a:off x="1478381" y="4502937"/>
            <a:ext cx="3774754" cy="1419783"/>
          </a:xfrm>
          <a:prstGeom prst="rect">
            <a:avLst/>
          </a:prstGeom>
        </p:spPr>
      </p:pic>
      <p:pic>
        <p:nvPicPr>
          <p:cNvPr id="2" name="Picture 1">
            <a:extLst>
              <a:ext uri="{FF2B5EF4-FFF2-40B4-BE49-F238E27FC236}">
                <a16:creationId xmlns:a16="http://schemas.microsoft.com/office/drawing/2014/main" id="{7E0C4BAC-AABC-E7D0-007F-E8E0ACEEB4F2}"/>
              </a:ext>
            </a:extLst>
          </p:cNvPr>
          <p:cNvPicPr>
            <a:picLocks noChangeAspect="1"/>
          </p:cNvPicPr>
          <p:nvPr/>
        </p:nvPicPr>
        <p:blipFill>
          <a:blip r:embed="rId3"/>
          <a:stretch>
            <a:fillRect/>
          </a:stretch>
        </p:blipFill>
        <p:spPr>
          <a:xfrm>
            <a:off x="5809038" y="4502937"/>
            <a:ext cx="6041660" cy="1353429"/>
          </a:xfrm>
          <a:prstGeom prst="rect">
            <a:avLst/>
          </a:prstGeom>
        </p:spPr>
      </p:pic>
      <p:sp>
        <p:nvSpPr>
          <p:cNvPr id="7" name="TextBox 6">
            <a:extLst>
              <a:ext uri="{FF2B5EF4-FFF2-40B4-BE49-F238E27FC236}">
                <a16:creationId xmlns:a16="http://schemas.microsoft.com/office/drawing/2014/main" id="{64224EFB-136C-A8AC-A08A-4B4E86316ECC}"/>
              </a:ext>
            </a:extLst>
          </p:cNvPr>
          <p:cNvSpPr txBox="1"/>
          <p:nvPr/>
        </p:nvSpPr>
        <p:spPr>
          <a:xfrm>
            <a:off x="1813958" y="4856485"/>
            <a:ext cx="2966197" cy="646331"/>
          </a:xfrm>
          <a:prstGeom prst="rect">
            <a:avLst/>
          </a:prstGeom>
          <a:noFill/>
        </p:spPr>
        <p:txBody>
          <a:bodyPr wrap="none" rtlCol="0">
            <a:spAutoFit/>
          </a:bodyPr>
          <a:lstStyle/>
          <a:p>
            <a:r>
              <a:rPr lang="en-US" dirty="0">
                <a:solidFill>
                  <a:schemeClr val="bg1"/>
                </a:solidFill>
              </a:rPr>
              <a:t>              6. Review and</a:t>
            </a:r>
          </a:p>
          <a:p>
            <a:r>
              <a:rPr lang="en-US" dirty="0">
                <a:solidFill>
                  <a:schemeClr val="bg1"/>
                </a:solidFill>
              </a:rPr>
              <a:t> Submit the Service Request   </a:t>
            </a:r>
          </a:p>
        </p:txBody>
      </p:sp>
      <p:pic>
        <p:nvPicPr>
          <p:cNvPr id="9" name="Picture 8">
            <a:extLst>
              <a:ext uri="{FF2B5EF4-FFF2-40B4-BE49-F238E27FC236}">
                <a16:creationId xmlns:a16="http://schemas.microsoft.com/office/drawing/2014/main" id="{C109DAFF-0C6F-29EA-91C0-BB39F095392C}"/>
              </a:ext>
            </a:extLst>
          </p:cNvPr>
          <p:cNvPicPr>
            <a:picLocks noChangeAspect="1"/>
          </p:cNvPicPr>
          <p:nvPr/>
        </p:nvPicPr>
        <p:blipFill>
          <a:blip r:embed="rId4"/>
          <a:stretch>
            <a:fillRect/>
          </a:stretch>
        </p:blipFill>
        <p:spPr>
          <a:xfrm>
            <a:off x="1620573" y="1846280"/>
            <a:ext cx="3501360" cy="1318780"/>
          </a:xfrm>
          <a:prstGeom prst="rect">
            <a:avLst/>
          </a:prstGeom>
        </p:spPr>
      </p:pic>
      <p:pic>
        <p:nvPicPr>
          <p:cNvPr id="10" name="Picture 9">
            <a:extLst>
              <a:ext uri="{FF2B5EF4-FFF2-40B4-BE49-F238E27FC236}">
                <a16:creationId xmlns:a16="http://schemas.microsoft.com/office/drawing/2014/main" id="{EFD0589C-1998-08D4-F3EB-0928762D4BB7}"/>
              </a:ext>
            </a:extLst>
          </p:cNvPr>
          <p:cNvPicPr>
            <a:picLocks noChangeAspect="1"/>
          </p:cNvPicPr>
          <p:nvPr/>
        </p:nvPicPr>
        <p:blipFill>
          <a:blip r:embed="rId5"/>
          <a:stretch>
            <a:fillRect/>
          </a:stretch>
        </p:blipFill>
        <p:spPr>
          <a:xfrm>
            <a:off x="2079390" y="2058844"/>
            <a:ext cx="2572735" cy="847417"/>
          </a:xfrm>
          <a:prstGeom prst="rect">
            <a:avLst/>
          </a:prstGeom>
        </p:spPr>
      </p:pic>
      <p:pic>
        <p:nvPicPr>
          <p:cNvPr id="11" name="Picture 10">
            <a:extLst>
              <a:ext uri="{FF2B5EF4-FFF2-40B4-BE49-F238E27FC236}">
                <a16:creationId xmlns:a16="http://schemas.microsoft.com/office/drawing/2014/main" id="{32D79D7F-4774-A343-BA79-99A7D6700F3A}"/>
              </a:ext>
            </a:extLst>
          </p:cNvPr>
          <p:cNvPicPr>
            <a:picLocks noChangeAspect="1"/>
          </p:cNvPicPr>
          <p:nvPr/>
        </p:nvPicPr>
        <p:blipFill>
          <a:blip r:embed="rId6"/>
          <a:stretch>
            <a:fillRect/>
          </a:stretch>
        </p:blipFill>
        <p:spPr>
          <a:xfrm>
            <a:off x="6565007" y="1535080"/>
            <a:ext cx="4529721" cy="1639966"/>
          </a:xfrm>
          <a:prstGeom prst="rect">
            <a:avLst/>
          </a:prstGeom>
        </p:spPr>
      </p:pic>
    </p:spTree>
    <p:extLst>
      <p:ext uri="{BB962C8B-B14F-4D97-AF65-F5344CB8AC3E}">
        <p14:creationId xmlns:p14="http://schemas.microsoft.com/office/powerpoint/2010/main" val="1917669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5A2033-D7FA-9996-090A-01ED90E9AB25}"/>
              </a:ext>
            </a:extLst>
          </p:cNvPr>
          <p:cNvSpPr>
            <a:spLocks noGrp="1"/>
          </p:cNvSpPr>
          <p:nvPr>
            <p:ph type="body" sz="quarter" idx="10"/>
          </p:nvPr>
        </p:nvSpPr>
        <p:spPr/>
        <p:txBody>
          <a:bodyPr>
            <a:normAutofit/>
          </a:bodyPr>
          <a:lstStyle/>
          <a:p>
            <a:pPr marL="0" indent="0" algn="ctr">
              <a:buNone/>
            </a:pPr>
            <a:r>
              <a:rPr lang="en-US" sz="6000" dirty="0"/>
              <a:t>DBA APPROVALS</a:t>
            </a:r>
          </a:p>
        </p:txBody>
      </p:sp>
      <p:sp>
        <p:nvSpPr>
          <p:cNvPr id="3" name="Text Placeholder 2">
            <a:extLst>
              <a:ext uri="{FF2B5EF4-FFF2-40B4-BE49-F238E27FC236}">
                <a16:creationId xmlns:a16="http://schemas.microsoft.com/office/drawing/2014/main" id="{F2E0852A-EAD0-AF0B-05A2-FC6ADD4ECB7C}"/>
              </a:ext>
            </a:extLst>
          </p:cNvPr>
          <p:cNvSpPr>
            <a:spLocks noGrp="1"/>
          </p:cNvSpPr>
          <p:nvPr>
            <p:ph type="body" sz="quarter" idx="11"/>
          </p:nvPr>
        </p:nvSpPr>
        <p:spPr>
          <a:xfrm>
            <a:off x="0" y="1531888"/>
            <a:ext cx="7516842" cy="4519363"/>
          </a:xfrm>
        </p:spPr>
        <p:txBody>
          <a:bodyPr>
            <a:normAutofit lnSpcReduction="10000"/>
          </a:bodyPr>
          <a:lstStyle/>
          <a:p>
            <a:r>
              <a:rPr lang="en-US" dirty="0"/>
              <a:t>When FIXIT receives a billable request, it will be reviewed and triaged.</a:t>
            </a:r>
          </a:p>
          <a:p>
            <a:r>
              <a:rPr lang="en-US" dirty="0"/>
              <a:t>If no cost center is provided, FIXIT will reach out to the customer or forward the request to the DBA to add the cost center. If you're having trouble adding the cost center, please contact FIXIT for assistance.</a:t>
            </a:r>
          </a:p>
          <a:p>
            <a:r>
              <a:rPr lang="en-US" dirty="0"/>
              <a:t>The DBA will review the request and either approve or decline it (with comments).</a:t>
            </a:r>
          </a:p>
          <a:p>
            <a:r>
              <a:rPr lang="en-US" dirty="0"/>
              <a:t>Please ensure requests are approved promptly to avoid delays.</a:t>
            </a:r>
          </a:p>
        </p:txBody>
      </p:sp>
      <p:pic>
        <p:nvPicPr>
          <p:cNvPr id="4" name="Picture 3">
            <a:extLst>
              <a:ext uri="{FF2B5EF4-FFF2-40B4-BE49-F238E27FC236}">
                <a16:creationId xmlns:a16="http://schemas.microsoft.com/office/drawing/2014/main" id="{9227811A-C3DA-7A34-1CA5-DA28B0196537}"/>
              </a:ext>
            </a:extLst>
          </p:cNvPr>
          <p:cNvPicPr>
            <a:picLocks noChangeAspect="1"/>
          </p:cNvPicPr>
          <p:nvPr/>
        </p:nvPicPr>
        <p:blipFill>
          <a:blip r:embed="rId3"/>
          <a:stretch>
            <a:fillRect/>
          </a:stretch>
        </p:blipFill>
        <p:spPr>
          <a:xfrm>
            <a:off x="7516842" y="1531888"/>
            <a:ext cx="4620578" cy="1775986"/>
          </a:xfrm>
          <a:prstGeom prst="rect">
            <a:avLst/>
          </a:prstGeom>
        </p:spPr>
      </p:pic>
      <p:pic>
        <p:nvPicPr>
          <p:cNvPr id="5" name="Picture 4">
            <a:extLst>
              <a:ext uri="{FF2B5EF4-FFF2-40B4-BE49-F238E27FC236}">
                <a16:creationId xmlns:a16="http://schemas.microsoft.com/office/drawing/2014/main" id="{A21ADE18-8038-7BDD-4CBF-FD7FD3A7D9F8}"/>
              </a:ext>
            </a:extLst>
          </p:cNvPr>
          <p:cNvPicPr>
            <a:picLocks noChangeAspect="1"/>
          </p:cNvPicPr>
          <p:nvPr/>
        </p:nvPicPr>
        <p:blipFill>
          <a:blip r:embed="rId4"/>
          <a:stretch>
            <a:fillRect/>
          </a:stretch>
        </p:blipFill>
        <p:spPr>
          <a:xfrm>
            <a:off x="7516842" y="3307874"/>
            <a:ext cx="4620578" cy="2340688"/>
          </a:xfrm>
          <a:prstGeom prst="rect">
            <a:avLst/>
          </a:prstGeom>
        </p:spPr>
      </p:pic>
    </p:spTree>
    <p:extLst>
      <p:ext uri="{BB962C8B-B14F-4D97-AF65-F5344CB8AC3E}">
        <p14:creationId xmlns:p14="http://schemas.microsoft.com/office/powerpoint/2010/main" val="1570109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74000"/>
          </a:schemeClr>
        </a:solidFill>
        <a:effectLst/>
      </p:bgPr>
    </p:bg>
    <p:spTree>
      <p:nvGrpSpPr>
        <p:cNvPr id="1" name="">
          <a:extLst>
            <a:ext uri="{FF2B5EF4-FFF2-40B4-BE49-F238E27FC236}">
              <a16:creationId xmlns:a16="http://schemas.microsoft.com/office/drawing/2014/main" id="{AC971BE8-4F0C-5F14-D80C-8CA9429DFD8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BE26D44-06B8-3B61-9845-BCD18CF67BE6}"/>
              </a:ext>
            </a:extLst>
          </p:cNvPr>
          <p:cNvPicPr>
            <a:picLocks noChangeAspect="1"/>
          </p:cNvPicPr>
          <p:nvPr/>
        </p:nvPicPr>
        <p:blipFill>
          <a:blip r:embed="rId2"/>
          <a:stretch>
            <a:fillRect/>
          </a:stretch>
        </p:blipFill>
        <p:spPr>
          <a:xfrm>
            <a:off x="4982547" y="1173848"/>
            <a:ext cx="2226906" cy="1935054"/>
          </a:xfrm>
          <a:prstGeom prst="rect">
            <a:avLst/>
          </a:prstGeom>
        </p:spPr>
      </p:pic>
      <p:sp>
        <p:nvSpPr>
          <p:cNvPr id="5" name="TextBox 4">
            <a:extLst>
              <a:ext uri="{FF2B5EF4-FFF2-40B4-BE49-F238E27FC236}">
                <a16:creationId xmlns:a16="http://schemas.microsoft.com/office/drawing/2014/main" id="{159932A1-7302-41B8-1EED-937DF4AEA381}"/>
              </a:ext>
            </a:extLst>
          </p:cNvPr>
          <p:cNvSpPr txBox="1"/>
          <p:nvPr/>
        </p:nvSpPr>
        <p:spPr>
          <a:xfrm>
            <a:off x="2023187" y="3554964"/>
            <a:ext cx="8145625" cy="2308324"/>
          </a:xfrm>
          <a:prstGeom prst="rect">
            <a:avLst/>
          </a:prstGeom>
          <a:noFill/>
        </p:spPr>
        <p:txBody>
          <a:bodyPr wrap="square" rtlCol="0">
            <a:spAutoFit/>
          </a:bodyPr>
          <a:lstStyle/>
          <a:p>
            <a:pPr algn="ctr"/>
            <a:r>
              <a:rPr lang="en-US" sz="7200" dirty="0"/>
              <a:t>Overview of the Outage Process</a:t>
            </a:r>
          </a:p>
        </p:txBody>
      </p:sp>
    </p:spTree>
    <p:extLst>
      <p:ext uri="{BB962C8B-B14F-4D97-AF65-F5344CB8AC3E}">
        <p14:creationId xmlns:p14="http://schemas.microsoft.com/office/powerpoint/2010/main" val="3658361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FCM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819</TotalTime>
  <Words>1602</Words>
  <Application>Microsoft Office PowerPoint</Application>
  <PresentationFormat>Widescreen</PresentationFormat>
  <Paragraphs>262</Paragraphs>
  <Slides>39</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39</vt:i4>
      </vt:variant>
    </vt:vector>
  </HeadingPairs>
  <TitlesOfParts>
    <vt:vector size="52" baseType="lpstr">
      <vt:lpstr>-apple-system</vt:lpstr>
      <vt:lpstr>Aptos</vt:lpstr>
      <vt:lpstr>Aptos Black</vt:lpstr>
      <vt:lpstr>Aptos Display</vt:lpstr>
      <vt:lpstr>Arial</vt:lpstr>
      <vt:lpstr>Calibri</vt:lpstr>
      <vt:lpstr>Crimson Roman</vt:lpstr>
      <vt:lpstr>Lucida Sans</vt:lpstr>
      <vt:lpstr>Milo</vt:lpstr>
      <vt:lpstr>Times New Roman</vt:lpstr>
      <vt:lpstr>Trebuchet MS</vt:lpstr>
      <vt:lpstr>Office Theme</vt:lpstr>
      <vt:lpstr>FCM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Demonstration on how to recycle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Elizarraras, Danna</dc:creator>
  <cp:lastModifiedBy>Ramirez, Yesenia</cp:lastModifiedBy>
  <cp:revision>14</cp:revision>
  <dcterms:created xsi:type="dcterms:W3CDTF">2024-09-10T21:30:03Z</dcterms:created>
  <dcterms:modified xsi:type="dcterms:W3CDTF">2025-01-28T18:40:34Z</dcterms:modified>
</cp:coreProperties>
</file>