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301"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5" r:id="rId23"/>
    <p:sldId id="32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67"/>
    <p:restoredTop sz="96197"/>
  </p:normalViewPr>
  <p:slideViewPr>
    <p:cSldViewPr snapToGrid="0" snapToObjects="1">
      <p:cViewPr varScale="1">
        <p:scale>
          <a:sx n="114" d="100"/>
          <a:sy n="114" d="100"/>
        </p:scale>
        <p:origin x="17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5C093-4F2B-E143-9E16-612225951397}" type="datetimeFigureOut">
              <a:rPr lang="en-US" smtClean="0"/>
              <a:t>4/2/21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55D89D-9DE3-1B42-9DAC-B9545273D4A7}" type="slidenum">
              <a:rPr lang="en-US" smtClean="0"/>
              <a:t>‹#›</a:t>
            </a:fld>
            <a:endParaRPr lang="en-US" dirty="0"/>
          </a:p>
        </p:txBody>
      </p:sp>
    </p:spTree>
    <p:extLst>
      <p:ext uri="{BB962C8B-B14F-4D97-AF65-F5344CB8AC3E}">
        <p14:creationId xmlns:p14="http://schemas.microsoft.com/office/powerpoint/2010/main" val="2914440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4173187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319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40732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261686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Font typeface="Arial" panose="020B0604020202020204" pitchFamily="34" charset="0"/>
              <a:buChar char="•"/>
              <a:defRPr sz="2400"/>
            </a:lvl1pPr>
            <a:lvl2pPr>
              <a:defRPr sz="2000"/>
            </a:lvl2pPr>
            <a:lvl3pPr>
              <a:defRPr sz="16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297905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599E69-C4B8-4796-A823-31DFDF326227}" type="slidenum">
              <a:rPr lang="en-US" smtClean="0"/>
              <a:pPr/>
              <a:t>‹#›</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345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100372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95744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3765467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2301743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8DC074BE-D683-4239-A321-54C91B642B03}" type="datetimeFigureOut">
              <a:rPr lang="en-US" smtClean="0"/>
              <a:pPr/>
              <a:t>4/2/21</a:t>
            </a:fld>
            <a:endParaRPr lang="en-US" dirty="0"/>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16693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C074BE-D683-4239-A321-54C91B642B03}" type="datetimeFigureOut">
              <a:rPr lang="en-US" smtClean="0"/>
              <a:pPr/>
              <a:t>4/2/21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599E69-C4B8-4796-A823-31DFDF326227}" type="slidenum">
              <a:rPr lang="en-US" smtClean="0"/>
              <a:pPr/>
              <a:t>‹#›</a:t>
            </a:fld>
            <a:endParaRPr lang="en-US" dirty="0"/>
          </a:p>
        </p:txBody>
      </p:sp>
    </p:spTree>
    <p:extLst>
      <p:ext uri="{BB962C8B-B14F-4D97-AF65-F5344CB8AC3E}">
        <p14:creationId xmlns:p14="http://schemas.microsoft.com/office/powerpoint/2010/main" val="325217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8DC074BE-D683-4239-A321-54C91B642B03}" type="datetimeFigureOut">
              <a:rPr lang="en-US" smtClean="0"/>
              <a:pPr/>
              <a:t>4/2/21</a:t>
            </a:fld>
            <a:endParaRPr lang="en-US" dirty="0"/>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E3599E69-C4B8-4796-A823-31DFDF326227}"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1036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2ahUKEwjAq5aE1InhAhUrgK0KHWWFAysQjRx6BAgBEAU&amp;url=https://www.redbubble.com/people/rosaliartbook/works/33470455-psychology-symbol-and-brain?cat_context=u-prints&amp;grid_pos=82&amp;p=art-print&amp;rbs=8d21cd6f-7fd5-4b34-b80e-d197b4835dfe&amp;ref=shop_grid&amp;psig=AOvVaw3J65l0uCDP3x9e_eH0yuam&amp;ust=155292852500489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Stepping into Graduate School in Psychology</a:t>
            </a:r>
          </a:p>
        </p:txBody>
      </p:sp>
      <p:sp>
        <p:nvSpPr>
          <p:cNvPr id="3" name="Subtitle 2"/>
          <p:cNvSpPr>
            <a:spLocks noGrp="1"/>
          </p:cNvSpPr>
          <p:nvPr>
            <p:ph type="subTitle" idx="1"/>
          </p:nvPr>
        </p:nvSpPr>
        <p:spPr/>
        <p:txBody>
          <a:bodyPr>
            <a:normAutofit/>
          </a:bodyPr>
          <a:lstStyle/>
          <a:p>
            <a:r>
              <a:rPr lang="en-US" dirty="0"/>
              <a:t>April 1, 2021</a:t>
            </a:r>
          </a:p>
        </p:txBody>
      </p:sp>
      <p:pic>
        <p:nvPicPr>
          <p:cNvPr id="5" name="Picture 4" descr="uh-primary.png"/>
          <p:cNvPicPr>
            <a:picLocks noChangeAspect="1"/>
          </p:cNvPicPr>
          <p:nvPr/>
        </p:nvPicPr>
        <p:blipFill>
          <a:blip r:embed="rId2" cstate="print"/>
          <a:stretch>
            <a:fillRect/>
          </a:stretch>
        </p:blipFill>
        <p:spPr>
          <a:xfrm>
            <a:off x="7378021" y="5269778"/>
            <a:ext cx="3044958" cy="813818"/>
          </a:xfrm>
          <a:prstGeom prst="rect">
            <a:avLst/>
          </a:prstGeom>
        </p:spPr>
      </p:pic>
    </p:spTree>
    <p:extLst>
      <p:ext uri="{BB962C8B-B14F-4D97-AF65-F5344CB8AC3E}">
        <p14:creationId xmlns:p14="http://schemas.microsoft.com/office/powerpoint/2010/main" val="2747038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092" y="0"/>
            <a:ext cx="8229600" cy="1143000"/>
          </a:xfrm>
        </p:spPr>
        <p:txBody>
          <a:bodyPr/>
          <a:lstStyle/>
          <a:p>
            <a:r>
              <a:rPr lang="en-US" dirty="0"/>
              <a:t>Psy.D. vs. Ph.D.</a:t>
            </a:r>
          </a:p>
        </p:txBody>
      </p:sp>
      <p:graphicFrame>
        <p:nvGraphicFramePr>
          <p:cNvPr id="4" name="Content Placeholder 3"/>
          <p:cNvGraphicFramePr>
            <a:graphicFrameLocks noGrp="1"/>
          </p:cNvGraphicFramePr>
          <p:nvPr>
            <p:ph idx="1"/>
          </p:nvPr>
        </p:nvGraphicFramePr>
        <p:xfrm>
          <a:off x="1985882" y="1213241"/>
          <a:ext cx="8229600" cy="50444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endParaRPr lang="en-US" sz="2400" dirty="0"/>
                    </a:p>
                  </a:txBody>
                  <a:tcPr>
                    <a:solidFill>
                      <a:srgbClr val="00B0F0"/>
                    </a:solidFill>
                  </a:tcPr>
                </a:tc>
                <a:tc>
                  <a:txBody>
                    <a:bodyPr/>
                    <a:lstStyle/>
                    <a:p>
                      <a:pPr algn="ctr"/>
                      <a:r>
                        <a:rPr lang="en-US" sz="2400" dirty="0"/>
                        <a:t>Psy.D.</a:t>
                      </a:r>
                    </a:p>
                  </a:txBody>
                  <a:tcPr>
                    <a:solidFill>
                      <a:srgbClr val="00B0F0"/>
                    </a:solidFill>
                  </a:tcPr>
                </a:tc>
                <a:tc>
                  <a:txBody>
                    <a:bodyPr/>
                    <a:lstStyle/>
                    <a:p>
                      <a:pPr algn="ctr"/>
                      <a:r>
                        <a:rPr lang="en-US" sz="2400" dirty="0"/>
                        <a:t>Ph.D.</a:t>
                      </a:r>
                    </a:p>
                  </a:txBody>
                  <a:tcPr>
                    <a:solidFill>
                      <a:srgbClr val="00B0F0"/>
                    </a:solidFill>
                  </a:tcPr>
                </a:tc>
                <a:extLst>
                  <a:ext uri="{0D108BD9-81ED-4DB2-BD59-A6C34878D82A}">
                    <a16:rowId xmlns:a16="http://schemas.microsoft.com/office/drawing/2014/main" val="10000"/>
                  </a:ext>
                </a:extLst>
              </a:tr>
              <a:tr h="370840">
                <a:tc>
                  <a:txBody>
                    <a:bodyPr/>
                    <a:lstStyle/>
                    <a:p>
                      <a:r>
                        <a:rPr lang="en-US" dirty="0"/>
                        <a:t>Years of Training</a:t>
                      </a:r>
                    </a:p>
                  </a:txBody>
                  <a:tcPr/>
                </a:tc>
                <a:tc>
                  <a:txBody>
                    <a:bodyPr/>
                    <a:lstStyle/>
                    <a:p>
                      <a:r>
                        <a:rPr lang="en-US" dirty="0"/>
                        <a:t>4-6</a:t>
                      </a:r>
                    </a:p>
                  </a:txBody>
                  <a:tcPr/>
                </a:tc>
                <a:tc>
                  <a:txBody>
                    <a:bodyPr/>
                    <a:lstStyle/>
                    <a:p>
                      <a:r>
                        <a:rPr lang="en-US" dirty="0"/>
                        <a:t>5-7</a:t>
                      </a:r>
                    </a:p>
                  </a:txBody>
                  <a:tcPr/>
                </a:tc>
                <a:extLst>
                  <a:ext uri="{0D108BD9-81ED-4DB2-BD59-A6C34878D82A}">
                    <a16:rowId xmlns:a16="http://schemas.microsoft.com/office/drawing/2014/main" val="10001"/>
                  </a:ext>
                </a:extLst>
              </a:tr>
              <a:tr h="370840">
                <a:tc>
                  <a:txBody>
                    <a:bodyPr/>
                    <a:lstStyle/>
                    <a:p>
                      <a:r>
                        <a:rPr lang="en-US" dirty="0"/>
                        <a:t>Focus of Training</a:t>
                      </a:r>
                    </a:p>
                  </a:txBody>
                  <a:tcPr/>
                </a:tc>
                <a:tc>
                  <a:txBody>
                    <a:bodyPr/>
                    <a:lstStyle/>
                    <a:p>
                      <a:r>
                        <a:rPr lang="en-US" dirty="0"/>
                        <a:t>Practice</a:t>
                      </a:r>
                    </a:p>
                  </a:txBody>
                  <a:tcPr/>
                </a:tc>
                <a:tc>
                  <a:txBody>
                    <a:bodyPr/>
                    <a:lstStyle/>
                    <a:p>
                      <a:r>
                        <a:rPr lang="en-US" dirty="0"/>
                        <a:t>Research, Teaching, Practice</a:t>
                      </a:r>
                    </a:p>
                  </a:txBody>
                  <a:tcPr/>
                </a:tc>
                <a:extLst>
                  <a:ext uri="{0D108BD9-81ED-4DB2-BD59-A6C34878D82A}">
                    <a16:rowId xmlns:a16="http://schemas.microsoft.com/office/drawing/2014/main" val="10002"/>
                  </a:ext>
                </a:extLst>
              </a:tr>
              <a:tr h="370840">
                <a:tc>
                  <a:txBody>
                    <a:bodyPr/>
                    <a:lstStyle/>
                    <a:p>
                      <a:r>
                        <a:rPr kumimoji="0" lang="en-US" b="0" i="0" u="none" strike="noStrike" kern="1200" dirty="0">
                          <a:solidFill>
                            <a:schemeClr val="dk1"/>
                          </a:solidFill>
                          <a:latin typeface="+mn-lt"/>
                          <a:ea typeface="+mn-ea"/>
                          <a:cs typeface="+mn-cs"/>
                        </a:rPr>
                        <a:t>Funded during school?</a:t>
                      </a:r>
                      <a:endParaRPr lang="en-US" dirty="0"/>
                    </a:p>
                  </a:txBody>
                  <a:tcPr/>
                </a:tc>
                <a:tc>
                  <a:txBody>
                    <a:bodyPr/>
                    <a:lstStyle/>
                    <a:p>
                      <a:r>
                        <a:rPr lang="en-US" dirty="0"/>
                        <a:t>No</a:t>
                      </a:r>
                    </a:p>
                  </a:txBody>
                  <a:tcPr/>
                </a:tc>
                <a:tc>
                  <a:txBody>
                    <a:bodyPr/>
                    <a:lstStyle/>
                    <a:p>
                      <a:r>
                        <a:rPr lang="en-US" dirty="0"/>
                        <a:t>Yes</a:t>
                      </a:r>
                    </a:p>
                  </a:txBody>
                  <a:tcPr/>
                </a:tc>
                <a:extLst>
                  <a:ext uri="{0D108BD9-81ED-4DB2-BD59-A6C34878D82A}">
                    <a16:rowId xmlns:a16="http://schemas.microsoft.com/office/drawing/2014/main" val="10003"/>
                  </a:ext>
                </a:extLst>
              </a:tr>
              <a:tr h="370840">
                <a:tc>
                  <a:txBody>
                    <a:bodyPr/>
                    <a:lstStyle/>
                    <a:p>
                      <a:r>
                        <a:rPr lang="en-US" dirty="0"/>
                        <a:t>Typical annual costs</a:t>
                      </a:r>
                    </a:p>
                  </a:txBody>
                  <a:tcPr/>
                </a:tc>
                <a:tc>
                  <a:txBody>
                    <a:bodyPr/>
                    <a:lstStyle/>
                    <a:p>
                      <a:r>
                        <a:rPr lang="en-US" dirty="0"/>
                        <a:t>$25,000 - $60,000</a:t>
                      </a:r>
                    </a:p>
                  </a:txBody>
                  <a:tcPr/>
                </a:tc>
                <a:tc>
                  <a:txBody>
                    <a:bodyPr/>
                    <a:lstStyle/>
                    <a:p>
                      <a:r>
                        <a:rPr lang="en-US" dirty="0"/>
                        <a:t>$0 - tuition</a:t>
                      </a:r>
                      <a:r>
                        <a:rPr lang="en-US" baseline="0" dirty="0"/>
                        <a:t> waiver plus stipend for teaching or doing research </a:t>
                      </a:r>
                      <a:endParaRPr lang="en-US" dirty="0"/>
                    </a:p>
                  </a:txBody>
                  <a:tcPr/>
                </a:tc>
                <a:extLst>
                  <a:ext uri="{0D108BD9-81ED-4DB2-BD59-A6C34878D82A}">
                    <a16:rowId xmlns:a16="http://schemas.microsoft.com/office/drawing/2014/main" val="10004"/>
                  </a:ext>
                </a:extLst>
              </a:tr>
              <a:tr h="370840">
                <a:tc>
                  <a:txBody>
                    <a:bodyPr/>
                    <a:lstStyle/>
                    <a:p>
                      <a:r>
                        <a:rPr kumimoji="0" lang="en-US" b="0" i="0" u="none" strike="noStrike" kern="1200" dirty="0">
                          <a:solidFill>
                            <a:schemeClr val="dk1"/>
                          </a:solidFill>
                          <a:latin typeface="+mn-lt"/>
                          <a:ea typeface="+mn-ea"/>
                          <a:cs typeface="+mn-cs"/>
                        </a:rPr>
                        <a:t>Typical</a:t>
                      </a:r>
                      <a:r>
                        <a:rPr kumimoji="0" lang="en-US" b="0" i="0" u="none" strike="noStrike" kern="1200" baseline="0" dirty="0">
                          <a:solidFill>
                            <a:schemeClr val="dk1"/>
                          </a:solidFill>
                          <a:latin typeface="+mn-lt"/>
                          <a:ea typeface="+mn-ea"/>
                          <a:cs typeface="+mn-cs"/>
                        </a:rPr>
                        <a:t> </a:t>
                      </a:r>
                      <a:r>
                        <a:rPr kumimoji="0" lang="en-US" b="0" i="0" u="none" strike="noStrike" kern="1200" dirty="0">
                          <a:solidFill>
                            <a:schemeClr val="dk1"/>
                          </a:solidFill>
                          <a:latin typeface="+mn-lt"/>
                          <a:ea typeface="+mn-ea"/>
                          <a:cs typeface="+mn-cs"/>
                        </a:rPr>
                        <a:t>debt upon graduation </a:t>
                      </a:r>
                      <a:endParaRPr lang="en-US" dirty="0"/>
                    </a:p>
                  </a:txBody>
                  <a:tcPr/>
                </a:tc>
                <a:tc>
                  <a:txBody>
                    <a:bodyPr/>
                    <a:lstStyle/>
                    <a:p>
                      <a:r>
                        <a:rPr kumimoji="0" lang="en-US" b="0" i="0" u="none" strike="noStrike" kern="1200" dirty="0">
                          <a:solidFill>
                            <a:schemeClr val="dk1"/>
                          </a:solidFill>
                          <a:latin typeface="+mn-lt"/>
                          <a:ea typeface="+mn-ea"/>
                          <a:cs typeface="+mn-cs"/>
                        </a:rPr>
                        <a:t>$200,000+</a:t>
                      </a:r>
                      <a:endParaRPr lang="en-US" dirty="0"/>
                    </a:p>
                  </a:txBody>
                  <a:tcPr/>
                </a:tc>
                <a:tc>
                  <a:txBody>
                    <a:bodyPr/>
                    <a:lstStyle/>
                    <a:p>
                      <a:r>
                        <a:rPr kumimoji="0" lang="en-US" b="0" i="0" u="none" strike="noStrike" kern="1200" dirty="0">
                          <a:solidFill>
                            <a:schemeClr val="dk1"/>
                          </a:solidFill>
                          <a:latin typeface="+mn-lt"/>
                          <a:ea typeface="+mn-ea"/>
                          <a:cs typeface="+mn-cs"/>
                        </a:rPr>
                        <a:t>&lt;$50,000</a:t>
                      </a:r>
                      <a:endParaRPr lang="en-US" dirty="0"/>
                    </a:p>
                  </a:txBody>
                  <a:tcPr/>
                </a:tc>
                <a:extLst>
                  <a:ext uri="{0D108BD9-81ED-4DB2-BD59-A6C34878D82A}">
                    <a16:rowId xmlns:a16="http://schemas.microsoft.com/office/drawing/2014/main" val="10005"/>
                  </a:ext>
                </a:extLst>
              </a:tr>
              <a:tr h="370840">
                <a:tc>
                  <a:txBody>
                    <a:bodyPr/>
                    <a:lstStyle/>
                    <a:p>
                      <a:r>
                        <a:rPr lang="en-US" dirty="0"/>
                        <a:t>% applicants offered</a:t>
                      </a:r>
                      <a:r>
                        <a:rPr lang="en-US" baseline="0" dirty="0"/>
                        <a:t> admission</a:t>
                      </a:r>
                      <a:endParaRPr lang="en-US" dirty="0"/>
                    </a:p>
                  </a:txBody>
                  <a:tcPr/>
                </a:tc>
                <a:tc>
                  <a:txBody>
                    <a:bodyPr/>
                    <a:lstStyle/>
                    <a:p>
                      <a:r>
                        <a:rPr lang="en-US" dirty="0"/>
                        <a:t>50%</a:t>
                      </a:r>
                      <a:r>
                        <a:rPr lang="en-US" baseline="0" dirty="0"/>
                        <a:t> or more</a:t>
                      </a:r>
                      <a:endParaRPr lang="en-US" dirty="0"/>
                    </a:p>
                  </a:txBody>
                  <a:tcPr/>
                </a:tc>
                <a:tc>
                  <a:txBody>
                    <a:bodyPr/>
                    <a:lstStyle/>
                    <a:p>
                      <a:r>
                        <a:rPr lang="en-US" dirty="0"/>
                        <a:t>2-10%</a:t>
                      </a:r>
                    </a:p>
                  </a:txBody>
                  <a:tcPr/>
                </a:tc>
                <a:extLst>
                  <a:ext uri="{0D108BD9-81ED-4DB2-BD59-A6C34878D82A}">
                    <a16:rowId xmlns:a16="http://schemas.microsoft.com/office/drawing/2014/main" val="10006"/>
                  </a:ext>
                </a:extLst>
              </a:tr>
              <a:tr h="370840">
                <a:tc>
                  <a:txBody>
                    <a:bodyPr/>
                    <a:lstStyle/>
                    <a:p>
                      <a:r>
                        <a:rPr lang="en-US" dirty="0"/>
                        <a:t>Setting</a:t>
                      </a:r>
                    </a:p>
                  </a:txBody>
                  <a:tcPr/>
                </a:tc>
                <a:tc>
                  <a:txBody>
                    <a:bodyPr/>
                    <a:lstStyle/>
                    <a:p>
                      <a:r>
                        <a:rPr lang="en-US" dirty="0"/>
                        <a:t>For</a:t>
                      </a:r>
                      <a:r>
                        <a:rPr lang="en-US" baseline="0" dirty="0"/>
                        <a:t> profit professional schools</a:t>
                      </a:r>
                      <a:endParaRPr lang="en-US" dirty="0"/>
                    </a:p>
                  </a:txBody>
                  <a:tcPr/>
                </a:tc>
                <a:tc>
                  <a:txBody>
                    <a:bodyPr/>
                    <a:lstStyle/>
                    <a:p>
                      <a:r>
                        <a:rPr lang="en-US" dirty="0"/>
                        <a:t>Universities</a:t>
                      </a:r>
                    </a:p>
                  </a:txBody>
                  <a:tcPr/>
                </a:tc>
                <a:extLst>
                  <a:ext uri="{0D108BD9-81ED-4DB2-BD59-A6C34878D82A}">
                    <a16:rowId xmlns:a16="http://schemas.microsoft.com/office/drawing/2014/main" val="10007"/>
                  </a:ext>
                </a:extLst>
              </a:tr>
              <a:tr h="370840">
                <a:tc>
                  <a:txBody>
                    <a:bodyPr/>
                    <a:lstStyle/>
                    <a:p>
                      <a:r>
                        <a:rPr lang="en-US" dirty="0"/>
                        <a:t>Career</a:t>
                      </a:r>
                      <a:r>
                        <a:rPr lang="en-US" baseline="0" dirty="0"/>
                        <a:t> Options</a:t>
                      </a:r>
                      <a:endParaRPr lang="en-US" dirty="0"/>
                    </a:p>
                  </a:txBody>
                  <a:tcPr/>
                </a:tc>
                <a:tc>
                  <a:txBody>
                    <a:bodyPr/>
                    <a:lstStyle/>
                    <a:p>
                      <a:r>
                        <a:rPr lang="en-US" dirty="0"/>
                        <a:t>Narrow</a:t>
                      </a:r>
                    </a:p>
                  </a:txBody>
                  <a:tcPr/>
                </a:tc>
                <a:tc>
                  <a:txBody>
                    <a:bodyPr/>
                    <a:lstStyle/>
                    <a:p>
                      <a:r>
                        <a:rPr lang="en-US" dirty="0"/>
                        <a:t>More Broad</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1221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a:t>What can Clinical </a:t>
            </a:r>
            <a:br>
              <a:rPr lang="en-US" dirty="0"/>
            </a:br>
            <a:r>
              <a:rPr lang="en-US" dirty="0"/>
              <a:t>Psychologists do?</a:t>
            </a:r>
          </a:p>
        </p:txBody>
      </p:sp>
      <p:sp>
        <p:nvSpPr>
          <p:cNvPr id="10243" name="Rectangle 3"/>
          <p:cNvSpPr>
            <a:spLocks noGrp="1" noChangeArrowheads="1"/>
          </p:cNvSpPr>
          <p:nvPr>
            <p:ph idx="1"/>
          </p:nvPr>
        </p:nvSpPr>
        <p:spPr/>
        <p:txBody>
          <a:bodyPr>
            <a:normAutofit lnSpcReduction="10000"/>
          </a:bodyPr>
          <a:lstStyle/>
          <a:p>
            <a:r>
              <a:rPr lang="en-US" dirty="0"/>
              <a:t>Research </a:t>
            </a:r>
          </a:p>
          <a:p>
            <a:pPr lvl="1"/>
            <a:r>
              <a:rPr lang="en-US" i="1" dirty="0"/>
              <a:t>generate new knowledge</a:t>
            </a:r>
          </a:p>
          <a:p>
            <a:r>
              <a:rPr lang="en-US" dirty="0"/>
              <a:t>Teaching </a:t>
            </a:r>
          </a:p>
          <a:p>
            <a:pPr lvl="1"/>
            <a:r>
              <a:rPr lang="en-US" i="1" dirty="0"/>
              <a:t>undergraduate, graduate and professional level</a:t>
            </a:r>
          </a:p>
          <a:p>
            <a:r>
              <a:rPr lang="en-US" dirty="0"/>
              <a:t>Program Development and Evaluation</a:t>
            </a:r>
          </a:p>
          <a:p>
            <a:pPr lvl="1"/>
            <a:r>
              <a:rPr lang="en-US" i="1" dirty="0"/>
              <a:t>Community-based prevention programs</a:t>
            </a:r>
          </a:p>
          <a:p>
            <a:pPr lvl="1"/>
            <a:r>
              <a:rPr lang="en-US" i="1" dirty="0"/>
              <a:t>Inpatient treatment protocols</a:t>
            </a:r>
          </a:p>
          <a:p>
            <a:r>
              <a:rPr lang="en-US" dirty="0"/>
              <a:t>Consultation </a:t>
            </a:r>
          </a:p>
          <a:p>
            <a:pPr lvl="1"/>
            <a:r>
              <a:rPr lang="en-US" i="1" dirty="0"/>
              <a:t>Clinical, medical, forensic, etc.</a:t>
            </a:r>
          </a:p>
          <a:p>
            <a:r>
              <a:rPr lang="en-US" dirty="0"/>
              <a:t>Clinical Practice</a:t>
            </a:r>
          </a:p>
          <a:p>
            <a:endParaRPr lang="en-US" i="1" dirty="0"/>
          </a:p>
        </p:txBody>
      </p:sp>
    </p:spTree>
    <p:extLst>
      <p:ext uri="{BB962C8B-B14F-4D97-AF65-F5344CB8AC3E}">
        <p14:creationId xmlns:p14="http://schemas.microsoft.com/office/powerpoint/2010/main" val="211776977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en-US" dirty="0"/>
              <a:t>Things to consider about a Ph.D. in Clinical Psychology </a:t>
            </a:r>
          </a:p>
        </p:txBody>
      </p:sp>
      <p:sp>
        <p:nvSpPr>
          <p:cNvPr id="15363" name="Rectangle 3"/>
          <p:cNvSpPr>
            <a:spLocks noGrp="1" noChangeArrowheads="1"/>
          </p:cNvSpPr>
          <p:nvPr>
            <p:ph idx="1"/>
          </p:nvPr>
        </p:nvSpPr>
        <p:spPr>
          <a:xfrm>
            <a:off x="1981200" y="1752600"/>
            <a:ext cx="8441598" cy="4629150"/>
          </a:xfrm>
        </p:spPr>
        <p:txBody>
          <a:bodyPr>
            <a:normAutofit/>
          </a:bodyPr>
          <a:lstStyle/>
          <a:p>
            <a:r>
              <a:rPr lang="en-US" sz="2800" dirty="0"/>
              <a:t>Make sure program is APA accredited </a:t>
            </a:r>
          </a:p>
          <a:p>
            <a:r>
              <a:rPr lang="en-US" sz="2800" dirty="0"/>
              <a:t>Very competitive</a:t>
            </a:r>
          </a:p>
          <a:p>
            <a:pPr lvl="1"/>
            <a:r>
              <a:rPr lang="en-US" sz="2400" dirty="0"/>
              <a:t>Need to plan ahead - excel academically, acquire research training, strong letters of support </a:t>
            </a:r>
            <a:endParaRPr lang="en-US" sz="2800" dirty="0"/>
          </a:p>
          <a:p>
            <a:r>
              <a:rPr lang="en-US" sz="2800" dirty="0"/>
              <a:t>Mentored training </a:t>
            </a:r>
          </a:p>
          <a:p>
            <a:pPr lvl="1"/>
            <a:r>
              <a:rPr lang="en-US" sz="2400" dirty="0"/>
              <a:t>Students work with an individual faculty member- good matches are based on shared research or clinical interests</a:t>
            </a:r>
            <a:endParaRPr lang="en-US" sz="2800" dirty="0"/>
          </a:p>
          <a:p>
            <a:r>
              <a:rPr lang="en-US" sz="2800" dirty="0"/>
              <a:t>Completion of a masters thesis and doctoral dissertation under the supervision of a mentor</a:t>
            </a:r>
          </a:p>
          <a:p>
            <a:pPr lvl="1"/>
            <a:endParaRPr lang="en-US" dirty="0"/>
          </a:p>
          <a:p>
            <a:pPr>
              <a:buFont typeface="Monotype Sorts" pitchFamily="2" charset="2"/>
              <a:buNone/>
            </a:pPr>
            <a:endParaRPr lang="en-US" dirty="0"/>
          </a:p>
        </p:txBody>
      </p:sp>
    </p:spTree>
    <p:extLst>
      <p:ext uri="{BB962C8B-B14F-4D97-AF65-F5344CB8AC3E}">
        <p14:creationId xmlns:p14="http://schemas.microsoft.com/office/powerpoint/2010/main" val="38417505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n-US" dirty="0"/>
              <a:t>Things to consider about a Ph.D. in Clinical Psychology </a:t>
            </a:r>
          </a:p>
        </p:txBody>
      </p:sp>
      <p:sp>
        <p:nvSpPr>
          <p:cNvPr id="55299" name="Rectangle 3"/>
          <p:cNvSpPr>
            <a:spLocks noGrp="1" noChangeArrowheads="1"/>
          </p:cNvSpPr>
          <p:nvPr>
            <p:ph idx="1"/>
          </p:nvPr>
        </p:nvSpPr>
        <p:spPr>
          <a:xfrm>
            <a:off x="1874776" y="1962895"/>
            <a:ext cx="8534400" cy="4705350"/>
          </a:xfrm>
        </p:spPr>
        <p:txBody>
          <a:bodyPr>
            <a:normAutofit/>
          </a:bodyPr>
          <a:lstStyle/>
          <a:p>
            <a:pPr>
              <a:defRPr/>
            </a:pPr>
            <a:r>
              <a:rPr lang="en-US" sz="2800" dirty="0"/>
              <a:t>Includes ongoing clinical training</a:t>
            </a:r>
          </a:p>
          <a:p>
            <a:pPr lvl="1">
              <a:defRPr/>
            </a:pPr>
            <a:r>
              <a:rPr lang="en-US" sz="2400" dirty="0"/>
              <a:t>Culminating with a one year full-time internship</a:t>
            </a:r>
            <a:endParaRPr lang="en-US" sz="2800" dirty="0"/>
          </a:p>
          <a:p>
            <a:pPr>
              <a:defRPr/>
            </a:pPr>
            <a:r>
              <a:rPr lang="en-US" sz="2800" dirty="0"/>
              <a:t>Focus is on conducting research</a:t>
            </a:r>
          </a:p>
          <a:p>
            <a:pPr lvl="1">
              <a:defRPr/>
            </a:pPr>
            <a:r>
              <a:rPr lang="en-US" sz="2400" dirty="0"/>
              <a:t>Designing studies, collecting data, analyzing results and publishing findings in scientific journals</a:t>
            </a:r>
            <a:endParaRPr lang="en-US" sz="2800" dirty="0"/>
          </a:p>
          <a:p>
            <a:pPr>
              <a:defRPr/>
            </a:pPr>
            <a:r>
              <a:rPr lang="en-US" sz="2800" dirty="0"/>
              <a:t>You will not be allowed to work outside of your PhD program</a:t>
            </a:r>
          </a:p>
          <a:p>
            <a:pPr lvl="1">
              <a:defRPr/>
            </a:pPr>
            <a:r>
              <a:rPr lang="en-US" sz="2400" dirty="0"/>
              <a:t>You wont have time anyway!</a:t>
            </a:r>
            <a:endParaRPr lang="en-US" sz="2200" dirty="0"/>
          </a:p>
          <a:p>
            <a:pPr marL="0" indent="0">
              <a:buNone/>
              <a:defRPr/>
            </a:pPr>
            <a:endParaRPr lang="en-US" dirty="0"/>
          </a:p>
        </p:txBody>
      </p:sp>
    </p:spTree>
    <p:extLst>
      <p:ext uri="{BB962C8B-B14F-4D97-AF65-F5344CB8AC3E}">
        <p14:creationId xmlns:p14="http://schemas.microsoft.com/office/powerpoint/2010/main" val="69443077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408" y="133354"/>
            <a:ext cx="7543800" cy="1450757"/>
          </a:xfrm>
        </p:spPr>
        <p:txBody>
          <a:bodyPr>
            <a:normAutofit/>
          </a:bodyPr>
          <a:lstStyle/>
          <a:p>
            <a:r>
              <a:rPr lang="en-US" dirty="0">
                <a:solidFill>
                  <a:srgbClr val="FF0000"/>
                </a:solidFill>
              </a:rPr>
              <a:t>Counseling Psychology</a:t>
            </a:r>
          </a:p>
        </p:txBody>
      </p:sp>
      <p:sp>
        <p:nvSpPr>
          <p:cNvPr id="3" name="Content Placeholder 2"/>
          <p:cNvSpPr>
            <a:spLocks noGrp="1"/>
          </p:cNvSpPr>
          <p:nvPr>
            <p:ph idx="1"/>
          </p:nvPr>
        </p:nvSpPr>
        <p:spPr>
          <a:xfrm>
            <a:off x="1981200" y="1646237"/>
            <a:ext cx="8229600" cy="4906963"/>
          </a:xfrm>
        </p:spPr>
        <p:txBody>
          <a:bodyPr>
            <a:normAutofit/>
          </a:bodyPr>
          <a:lstStyle/>
          <a:p>
            <a:r>
              <a:rPr lang="en-US" sz="2800" dirty="0"/>
              <a:t>Programs train students to become professional practitioners of psychology, working in a variety of counseling settings. </a:t>
            </a:r>
          </a:p>
          <a:p>
            <a:r>
              <a:rPr lang="en-US" sz="2800" dirty="0"/>
              <a:t>Clinical psychologists study and treat mental health disorders, whereas counseling psychologists focus career issues, life transitions and overall well being</a:t>
            </a:r>
          </a:p>
          <a:p>
            <a:pPr>
              <a:defRPr/>
            </a:pPr>
            <a:r>
              <a:rPr lang="en-US" sz="2800" dirty="0"/>
              <a:t>Training is very similar to Ph.D. in clinical psychology </a:t>
            </a:r>
          </a:p>
          <a:p>
            <a:pPr lvl="1">
              <a:defRPr/>
            </a:pPr>
            <a:r>
              <a:rPr lang="en-US" sz="2400" dirty="0"/>
              <a:t>Similar in length, research and clinical training, thesis and dissertation requirements, and culminating with a one year full-time internship</a:t>
            </a:r>
          </a:p>
        </p:txBody>
      </p:sp>
    </p:spTree>
    <p:extLst>
      <p:ext uri="{BB962C8B-B14F-4D97-AF65-F5344CB8AC3E}">
        <p14:creationId xmlns:p14="http://schemas.microsoft.com/office/powerpoint/2010/main" val="3942231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1757" y="102703"/>
            <a:ext cx="7543800" cy="1450757"/>
          </a:xfrm>
        </p:spPr>
        <p:txBody>
          <a:bodyPr/>
          <a:lstStyle/>
          <a:p>
            <a:r>
              <a:rPr lang="en-US" dirty="0">
                <a:solidFill>
                  <a:srgbClr val="FF0000"/>
                </a:solidFill>
              </a:rPr>
              <a:t>School Psychology</a:t>
            </a:r>
          </a:p>
        </p:txBody>
      </p:sp>
      <p:sp>
        <p:nvSpPr>
          <p:cNvPr id="3" name="Content Placeholder 2"/>
          <p:cNvSpPr>
            <a:spLocks noGrp="1"/>
          </p:cNvSpPr>
          <p:nvPr>
            <p:ph idx="1"/>
          </p:nvPr>
        </p:nvSpPr>
        <p:spPr>
          <a:xfrm>
            <a:off x="1940333" y="1457227"/>
            <a:ext cx="8229600" cy="5059363"/>
          </a:xfrm>
        </p:spPr>
        <p:txBody>
          <a:bodyPr>
            <a:normAutofit fontScale="85000" lnSpcReduction="20000"/>
          </a:bodyPr>
          <a:lstStyle/>
          <a:p>
            <a:pPr fontAlgn="base"/>
            <a:endParaRPr lang="en-US" sz="3300" dirty="0"/>
          </a:p>
          <a:p>
            <a:pPr fontAlgn="base"/>
            <a:r>
              <a:rPr lang="en-US" sz="3300" dirty="0"/>
              <a:t>School psychologists primarily work in public school setting to: </a:t>
            </a:r>
          </a:p>
          <a:p>
            <a:pPr lvl="1" fontAlgn="base"/>
            <a:r>
              <a:rPr lang="en-US" sz="2300" dirty="0"/>
              <a:t>Assist educators in implementing effective learning environments</a:t>
            </a:r>
          </a:p>
          <a:p>
            <a:pPr lvl="1" fontAlgn="base"/>
            <a:r>
              <a:rPr lang="en-US" sz="2300" dirty="0"/>
              <a:t>Conduct research about effective instruction, behavior management, alternative school programs, and interventions</a:t>
            </a:r>
          </a:p>
          <a:p>
            <a:pPr lvl="1" fontAlgn="base"/>
            <a:r>
              <a:rPr lang="en-US" sz="2300" dirty="0"/>
              <a:t>Assess and evaluate children’s school-related problems and needs</a:t>
            </a:r>
          </a:p>
          <a:p>
            <a:pPr lvl="1" fontAlgn="base"/>
            <a:r>
              <a:rPr lang="en-US" sz="2300" dirty="0"/>
              <a:t>Intervene directly with students through individual counseling, support groups, and skills training</a:t>
            </a:r>
            <a:endParaRPr lang="en-US" dirty="0"/>
          </a:p>
          <a:p>
            <a:r>
              <a:rPr lang="en-US" sz="3300" dirty="0"/>
              <a:t>A master's degree and state licensure are required for entry-level school psychology positions. </a:t>
            </a:r>
          </a:p>
          <a:p>
            <a:r>
              <a:rPr lang="en-US" sz="3300" dirty="0"/>
              <a:t>Students with interests in conducting research or teaching at the university level need a doctoral degree.</a:t>
            </a:r>
          </a:p>
        </p:txBody>
      </p:sp>
    </p:spTree>
    <p:extLst>
      <p:ext uri="{BB962C8B-B14F-4D97-AF65-F5344CB8AC3E}">
        <p14:creationId xmlns:p14="http://schemas.microsoft.com/office/powerpoint/2010/main" val="3158384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57949" y="143571"/>
            <a:ext cx="7543800" cy="1450757"/>
          </a:xfrm>
        </p:spPr>
        <p:txBody>
          <a:bodyPr/>
          <a:lstStyle/>
          <a:p>
            <a:r>
              <a:rPr lang="en-US" dirty="0"/>
              <a:t>Masters in Counseling</a:t>
            </a:r>
          </a:p>
        </p:txBody>
      </p:sp>
      <p:sp>
        <p:nvSpPr>
          <p:cNvPr id="22531" name="Rectangle 3"/>
          <p:cNvSpPr>
            <a:spLocks noGrp="1" noChangeArrowheads="1"/>
          </p:cNvSpPr>
          <p:nvPr>
            <p:ph idx="1"/>
          </p:nvPr>
        </p:nvSpPr>
        <p:spPr>
          <a:xfrm>
            <a:off x="1981200" y="1646237"/>
            <a:ext cx="8229600" cy="4488928"/>
          </a:xfrm>
        </p:spPr>
        <p:txBody>
          <a:bodyPr>
            <a:normAutofit fontScale="70000" lnSpcReduction="20000"/>
          </a:bodyPr>
          <a:lstStyle/>
          <a:p>
            <a:endParaRPr lang="en-US" dirty="0"/>
          </a:p>
          <a:p>
            <a:pPr fontAlgn="base"/>
            <a:r>
              <a:rPr lang="en-US" sz="3900" dirty="0"/>
              <a:t>Many types of programs in this category</a:t>
            </a:r>
          </a:p>
          <a:p>
            <a:pPr fontAlgn="base"/>
            <a:r>
              <a:rPr lang="en-US" sz="3900" dirty="0"/>
              <a:t>Typically a two year degree </a:t>
            </a:r>
          </a:p>
          <a:p>
            <a:pPr fontAlgn="base"/>
            <a:endParaRPr lang="en-US" sz="3900" dirty="0"/>
          </a:p>
          <a:p>
            <a:pPr lvl="1" fontAlgn="base"/>
            <a:r>
              <a:rPr lang="en-US" sz="3400" b="1" dirty="0"/>
              <a:t>Master of Education (MEd) in Counseling</a:t>
            </a:r>
            <a:r>
              <a:rPr lang="en-US" sz="3400" dirty="0"/>
              <a:t>: programs are typically designed to develop skills relevant to a wide range of careers in social service and mental health agencies.</a:t>
            </a:r>
            <a:endParaRPr lang="en-US" sz="3400" b="1" dirty="0"/>
          </a:p>
          <a:p>
            <a:pPr lvl="1" fontAlgn="base"/>
            <a:r>
              <a:rPr lang="en-US" sz="3400" b="1" dirty="0"/>
              <a:t>Masters in Counseling Psychology</a:t>
            </a:r>
            <a:r>
              <a:rPr lang="en-US" sz="3400" dirty="0"/>
              <a:t>: programs prepare graduates for research, teaching and/or counseling in a variety of settings.</a:t>
            </a:r>
          </a:p>
          <a:p>
            <a:pPr lvl="1" fontAlgn="base"/>
            <a:r>
              <a:rPr lang="en-US" sz="3400" b="1" dirty="0"/>
              <a:t>Masters in School Psychology: </a:t>
            </a:r>
            <a:r>
              <a:rPr lang="en-US" sz="3400" dirty="0"/>
              <a:t>programs prepare students to work in schools or private practices with a focus on academic testing.</a:t>
            </a:r>
            <a:endParaRPr lang="en-US" sz="4600" dirty="0"/>
          </a:p>
          <a:p>
            <a:pPr>
              <a:buNone/>
            </a:pPr>
            <a:endParaRPr lang="en-US" sz="3800" dirty="0"/>
          </a:p>
        </p:txBody>
      </p:sp>
    </p:spTree>
    <p:extLst>
      <p:ext uri="{BB962C8B-B14F-4D97-AF65-F5344CB8AC3E}">
        <p14:creationId xmlns:p14="http://schemas.microsoft.com/office/powerpoint/2010/main" val="34632085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US" dirty="0"/>
              <a:t>Doctoral  programs in the Houston area (accredited) </a:t>
            </a:r>
          </a:p>
        </p:txBody>
      </p:sp>
      <p:sp>
        <p:nvSpPr>
          <p:cNvPr id="25603" name="Rectangle 3"/>
          <p:cNvSpPr>
            <a:spLocks noGrp="1" noChangeArrowheads="1"/>
          </p:cNvSpPr>
          <p:nvPr>
            <p:ph idx="1"/>
          </p:nvPr>
        </p:nvSpPr>
        <p:spPr>
          <a:xfrm>
            <a:off x="2157440" y="1845734"/>
            <a:ext cx="8209167" cy="4156612"/>
          </a:xfrm>
        </p:spPr>
        <p:txBody>
          <a:bodyPr>
            <a:normAutofit fontScale="77500" lnSpcReduction="20000"/>
          </a:bodyPr>
          <a:lstStyle/>
          <a:p>
            <a:r>
              <a:rPr lang="en-US" sz="3000" b="1" dirty="0"/>
              <a:t>Ph.D. in Clinical Psychology</a:t>
            </a:r>
          </a:p>
          <a:p>
            <a:pPr lvl="1"/>
            <a:r>
              <a:rPr lang="en-US" sz="2100" dirty="0"/>
              <a:t>UH (Department of Psychology)</a:t>
            </a:r>
          </a:p>
          <a:p>
            <a:pPr lvl="1"/>
            <a:r>
              <a:rPr lang="en-US" sz="2100" dirty="0"/>
              <a:t>Sam Houston State University</a:t>
            </a:r>
          </a:p>
          <a:p>
            <a:pPr lvl="1"/>
            <a:r>
              <a:rPr lang="en-US" sz="2100" dirty="0"/>
              <a:t>Texas Tech University</a:t>
            </a:r>
          </a:p>
          <a:p>
            <a:r>
              <a:rPr lang="en-US" sz="3000" b="1" dirty="0"/>
              <a:t>Ph.D. in School Psychology</a:t>
            </a:r>
          </a:p>
          <a:p>
            <a:pPr lvl="1"/>
            <a:r>
              <a:rPr lang="en-US" sz="2100" dirty="0"/>
              <a:t>UH (Department of Psychological, Health, and Learning Sciences)</a:t>
            </a:r>
          </a:p>
          <a:p>
            <a:r>
              <a:rPr lang="en-US" sz="3000" b="1" dirty="0"/>
              <a:t>Ph.D. in Counseling Psychology</a:t>
            </a:r>
            <a:endParaRPr lang="en-US" sz="3300" b="1" dirty="0"/>
          </a:p>
          <a:p>
            <a:pPr lvl="1"/>
            <a:r>
              <a:rPr lang="en-US" sz="2100" dirty="0"/>
              <a:t>UH (Department of Psychological, Health, and Learning Sciences)</a:t>
            </a:r>
          </a:p>
          <a:p>
            <a:pPr lvl="1"/>
            <a:r>
              <a:rPr lang="en-US" sz="2100" dirty="0"/>
              <a:t>Texas Tech University</a:t>
            </a:r>
          </a:p>
          <a:p>
            <a:r>
              <a:rPr lang="en-US" sz="3000" b="1" dirty="0"/>
              <a:t>Psy.D. in Health Service Psychology</a:t>
            </a:r>
            <a:r>
              <a:rPr lang="en-US" sz="3000" dirty="0"/>
              <a:t> </a:t>
            </a:r>
            <a:endParaRPr lang="en-US" sz="3300" dirty="0"/>
          </a:p>
          <a:p>
            <a:pPr lvl="1"/>
            <a:r>
              <a:rPr lang="en-US" sz="2100" dirty="0"/>
              <a:t>UH Clearlake - combined clinical/school program</a:t>
            </a:r>
          </a:p>
          <a:p>
            <a:r>
              <a:rPr lang="en-US" sz="3000" b="1" dirty="0"/>
              <a:t>Psy.D. in Counseling Psychology</a:t>
            </a:r>
            <a:endParaRPr lang="en-US" sz="3300" b="1" dirty="0"/>
          </a:p>
          <a:p>
            <a:pPr lvl="1"/>
            <a:r>
              <a:rPr lang="en-US" sz="2100" dirty="0"/>
              <a:t>Our Lady of the Lake University</a:t>
            </a:r>
            <a:endParaRPr lang="en-US" dirty="0"/>
          </a:p>
        </p:txBody>
      </p:sp>
    </p:spTree>
    <p:extLst>
      <p:ext uri="{BB962C8B-B14F-4D97-AF65-F5344CB8AC3E}">
        <p14:creationId xmlns:p14="http://schemas.microsoft.com/office/powerpoint/2010/main" val="270857744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817" y="128245"/>
            <a:ext cx="7543800" cy="1450757"/>
          </a:xfrm>
        </p:spPr>
        <p:txBody>
          <a:bodyPr/>
          <a:lstStyle/>
          <a:p>
            <a:r>
              <a:rPr lang="en-US" dirty="0">
                <a:solidFill>
                  <a:srgbClr val="FF0000"/>
                </a:solidFill>
              </a:rPr>
              <a:t>Social Psychology</a:t>
            </a:r>
          </a:p>
        </p:txBody>
      </p:sp>
      <p:sp>
        <p:nvSpPr>
          <p:cNvPr id="3" name="Content Placeholder 2"/>
          <p:cNvSpPr>
            <a:spLocks noGrp="1"/>
          </p:cNvSpPr>
          <p:nvPr>
            <p:ph idx="1"/>
          </p:nvPr>
        </p:nvSpPr>
        <p:spPr>
          <a:xfrm>
            <a:off x="1970983" y="1937414"/>
            <a:ext cx="8229600" cy="4458278"/>
          </a:xfrm>
        </p:spPr>
        <p:txBody>
          <a:bodyPr>
            <a:normAutofit fontScale="77500" lnSpcReduction="20000"/>
          </a:bodyPr>
          <a:lstStyle/>
          <a:p>
            <a:r>
              <a:rPr lang="en-US" sz="3300" dirty="0"/>
              <a:t>The field of </a:t>
            </a:r>
            <a:r>
              <a:rPr lang="en-US" sz="3300" b="1" dirty="0"/>
              <a:t>social psychology </a:t>
            </a:r>
            <a:r>
              <a:rPr lang="en-US" sz="3300" dirty="0"/>
              <a:t>is concerned with understanding individual behavior in a social context. </a:t>
            </a:r>
            <a:endParaRPr lang="en-US" sz="3300" b="1" dirty="0"/>
          </a:p>
          <a:p>
            <a:r>
              <a:rPr lang="en-US" sz="3300" dirty="0"/>
              <a:t>The work of social psychologists allows us to better understand how group dynamics influence our choices and actions, and provides insight into how our social perceptions affect our interactions with others. </a:t>
            </a:r>
          </a:p>
          <a:p>
            <a:r>
              <a:rPr lang="en-US" sz="3300" dirty="0"/>
              <a:t>Example topics examined include </a:t>
            </a:r>
            <a:r>
              <a:rPr lang="en-US" sz="3300" i="1" dirty="0"/>
              <a:t>personality, social cognition, group processes, prejudice and discrimination, attitudes, conformity</a:t>
            </a:r>
            <a:r>
              <a:rPr lang="en-US" sz="3300" dirty="0"/>
              <a:t>, and </a:t>
            </a:r>
            <a:r>
              <a:rPr lang="en-US" sz="3300" i="1" dirty="0"/>
              <a:t>stereotypes</a:t>
            </a:r>
            <a:endParaRPr lang="en-US" sz="3300" b="1" i="1" dirty="0"/>
          </a:p>
          <a:p>
            <a:r>
              <a:rPr lang="en-US" sz="3300" dirty="0"/>
              <a:t>Social psychologists most often work at academic institutions, but may also work for government agencies, non-profit organizations, hospitals, and private companies</a:t>
            </a:r>
            <a:r>
              <a:rPr lang="en-US" dirty="0"/>
              <a:t>. </a:t>
            </a:r>
          </a:p>
        </p:txBody>
      </p:sp>
    </p:spTree>
    <p:extLst>
      <p:ext uri="{BB962C8B-B14F-4D97-AF65-F5344CB8AC3E}">
        <p14:creationId xmlns:p14="http://schemas.microsoft.com/office/powerpoint/2010/main" val="767641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9251" y="1"/>
            <a:ext cx="7543800" cy="1450757"/>
          </a:xfrm>
        </p:spPr>
        <p:txBody>
          <a:bodyPr/>
          <a:lstStyle/>
          <a:p>
            <a:r>
              <a:rPr lang="en-US" dirty="0">
                <a:solidFill>
                  <a:srgbClr val="FF0000"/>
                </a:solidFill>
              </a:rPr>
              <a:t>I/O Psychology</a:t>
            </a:r>
          </a:p>
        </p:txBody>
      </p:sp>
      <p:sp>
        <p:nvSpPr>
          <p:cNvPr id="3" name="Content Placeholder 2"/>
          <p:cNvSpPr>
            <a:spLocks noGrp="1"/>
          </p:cNvSpPr>
          <p:nvPr>
            <p:ph idx="1"/>
          </p:nvPr>
        </p:nvSpPr>
        <p:spPr>
          <a:xfrm>
            <a:off x="1965875" y="1809705"/>
            <a:ext cx="8229600" cy="4253942"/>
          </a:xfrm>
        </p:spPr>
        <p:txBody>
          <a:bodyPr>
            <a:normAutofit fontScale="92500"/>
          </a:bodyPr>
          <a:lstStyle/>
          <a:p>
            <a:r>
              <a:rPr lang="en-US" b="1" dirty="0"/>
              <a:t>Industrial/organizational psychology </a:t>
            </a:r>
            <a:r>
              <a:rPr lang="en-US" dirty="0"/>
              <a:t>focuses on studying human behavior in organizations and the work place.</a:t>
            </a:r>
          </a:p>
          <a:p>
            <a:r>
              <a:rPr lang="en-US" dirty="0"/>
              <a:t>I/O psychologists address issues related to recruitment, selection, training, performance eval, workplace motivation and reward systems, quality of work life, and consumer behavior.</a:t>
            </a:r>
          </a:p>
          <a:p>
            <a:pPr fontAlgn="base"/>
            <a:r>
              <a:rPr lang="en-US" dirty="0"/>
              <a:t>Most I/O psychologists work in organizational and workplace settings (manufacturing, commercial enterprises, labor unions and health care facilities). They may also work as independent consultants, called into an organization to solve a particular problem.</a:t>
            </a:r>
          </a:p>
          <a:p>
            <a:pPr fontAlgn="base"/>
            <a:r>
              <a:rPr lang="en-US" dirty="0"/>
              <a:t>Other I/O psychologists hold academic positions in colleges and universities. </a:t>
            </a:r>
          </a:p>
        </p:txBody>
      </p:sp>
    </p:spTree>
    <p:extLst>
      <p:ext uri="{BB962C8B-B14F-4D97-AF65-F5344CB8AC3E}">
        <p14:creationId xmlns:p14="http://schemas.microsoft.com/office/powerpoint/2010/main" val="153136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a:xfrm>
            <a:off x="2559087" y="4240772"/>
            <a:ext cx="7124700" cy="1143000"/>
          </a:xfrm>
        </p:spPr>
        <p:txBody>
          <a:bodyPr>
            <a:noAutofit/>
          </a:bodyPr>
          <a:lstStyle/>
          <a:p>
            <a:pPr algn="ctr">
              <a:defRPr/>
            </a:pPr>
            <a:r>
              <a:rPr lang="en-US" dirty="0">
                <a:effectLst>
                  <a:outerShdw blurRad="38100" dist="38100" dir="2700000" algn="tl">
                    <a:srgbClr val="000000"/>
                  </a:outerShdw>
                </a:effectLst>
              </a:rPr>
              <a:t>Types of Graduate Programs in Psychology </a:t>
            </a:r>
            <a:br>
              <a:rPr lang="en-US" dirty="0">
                <a:effectLst>
                  <a:outerShdw blurRad="38100" dist="38100" dir="2700000" algn="tl">
                    <a:srgbClr val="000000"/>
                  </a:outerShdw>
                </a:effectLst>
              </a:rPr>
            </a:br>
            <a:br>
              <a:rPr lang="en-US" dirty="0">
                <a:effectLst>
                  <a:outerShdw blurRad="38100" dist="38100" dir="2700000" algn="tl">
                    <a:srgbClr val="000000"/>
                  </a:outerShdw>
                </a:effectLst>
              </a:rPr>
            </a:br>
            <a:r>
              <a:rPr lang="en-US" sz="2400" dirty="0"/>
              <a:t>Dr. Arturo Hernandez</a:t>
            </a:r>
            <a:br>
              <a:rPr lang="en-US" sz="2400" dirty="0"/>
            </a:br>
            <a:r>
              <a:rPr lang="en-US" sz="2400" dirty="0"/>
              <a:t>Professor of Clinical Psychology</a:t>
            </a:r>
            <a:endParaRPr lang="en-US" sz="5400" dirty="0">
              <a:solidFill>
                <a:srgbClr val="3365FB"/>
              </a:solidFill>
            </a:endParaRPr>
          </a:p>
        </p:txBody>
      </p:sp>
      <p:pic>
        <p:nvPicPr>
          <p:cNvPr id="121860" name="Picture 4" descr="Related image">
            <a:hlinkClick r:id="rId3"/>
          </p:cNvPr>
          <p:cNvPicPr>
            <a:picLocks noChangeAspect="1" noChangeArrowheads="1"/>
          </p:cNvPicPr>
          <p:nvPr/>
        </p:nvPicPr>
        <p:blipFill>
          <a:blip r:embed="rId4" cstate="print"/>
          <a:srcRect l="11466" t="20633" r="7331" b="13645"/>
          <a:stretch>
            <a:fillRect/>
          </a:stretch>
        </p:blipFill>
        <p:spPr bwMode="auto">
          <a:xfrm>
            <a:off x="5057830" y="336954"/>
            <a:ext cx="2057400" cy="2209800"/>
          </a:xfrm>
          <a:prstGeom prst="rect">
            <a:avLst/>
          </a:prstGeom>
          <a:noFill/>
        </p:spPr>
      </p:pic>
    </p:spTree>
    <p:extLst>
      <p:ext uri="{BB962C8B-B14F-4D97-AF65-F5344CB8AC3E}">
        <p14:creationId xmlns:p14="http://schemas.microsoft.com/office/powerpoint/2010/main" val="41367371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0552" y="97594"/>
            <a:ext cx="7543800" cy="1450757"/>
          </a:xfrm>
        </p:spPr>
        <p:txBody>
          <a:bodyPr>
            <a:normAutofit/>
          </a:bodyPr>
          <a:lstStyle/>
          <a:p>
            <a:r>
              <a:rPr lang="en-US" dirty="0">
                <a:solidFill>
                  <a:srgbClr val="FF0000"/>
                </a:solidFill>
              </a:rPr>
              <a:t>Cognitive Psychology</a:t>
            </a:r>
          </a:p>
        </p:txBody>
      </p:sp>
      <p:sp>
        <p:nvSpPr>
          <p:cNvPr id="3" name="Content Placeholder 2"/>
          <p:cNvSpPr>
            <a:spLocks noGrp="1"/>
          </p:cNvSpPr>
          <p:nvPr>
            <p:ph idx="1"/>
          </p:nvPr>
        </p:nvSpPr>
        <p:spPr>
          <a:xfrm>
            <a:off x="1976092" y="1942523"/>
            <a:ext cx="8229600" cy="4156884"/>
          </a:xfrm>
        </p:spPr>
        <p:txBody>
          <a:bodyPr>
            <a:normAutofit lnSpcReduction="10000"/>
          </a:bodyPr>
          <a:lstStyle/>
          <a:p>
            <a:r>
              <a:rPr lang="en-US" b="1" dirty="0"/>
              <a:t>Cognitive psychology </a:t>
            </a:r>
            <a:r>
              <a:rPr lang="en-US" dirty="0"/>
              <a:t>is focuses on the study of mental processes such as attention, language, memory, perception, problem solving, creativity, and thinking that impact behavior.</a:t>
            </a:r>
          </a:p>
          <a:p>
            <a:r>
              <a:rPr lang="en-US" dirty="0"/>
              <a:t>Cognitive psychologists conduct experiments to understand  how the human mind takes in, processes, acts upon, and recalls inputs received from the outside world.</a:t>
            </a:r>
            <a:endParaRPr lang="en-US" baseline="30000" dirty="0"/>
          </a:p>
          <a:p>
            <a:r>
              <a:rPr lang="en-US" baseline="30000" dirty="0"/>
              <a:t> </a:t>
            </a:r>
            <a:r>
              <a:rPr lang="en-US" dirty="0"/>
              <a:t>Many practical applications - Information gained in this area is used in applied fields of psychology (clinical, social) and in the creation of educational materials and software design.</a:t>
            </a:r>
          </a:p>
          <a:p>
            <a:r>
              <a:rPr lang="en-US" dirty="0"/>
              <a:t>Cognitive psychologists work at colleges and universities, government agencies, corporate businesses and in private consulting. </a:t>
            </a:r>
          </a:p>
        </p:txBody>
      </p:sp>
    </p:spTree>
    <p:extLst>
      <p:ext uri="{BB962C8B-B14F-4D97-AF65-F5344CB8AC3E}">
        <p14:creationId xmlns:p14="http://schemas.microsoft.com/office/powerpoint/2010/main" val="3145912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Developmental Psychology</a:t>
            </a:r>
          </a:p>
        </p:txBody>
      </p:sp>
      <p:sp>
        <p:nvSpPr>
          <p:cNvPr id="3" name="Content Placeholder 2"/>
          <p:cNvSpPr>
            <a:spLocks noGrp="1"/>
          </p:cNvSpPr>
          <p:nvPr>
            <p:ph idx="1"/>
          </p:nvPr>
        </p:nvSpPr>
        <p:spPr/>
        <p:txBody>
          <a:bodyPr>
            <a:normAutofit/>
          </a:bodyPr>
          <a:lstStyle/>
          <a:p>
            <a:r>
              <a:rPr lang="en-US" b="1" dirty="0"/>
              <a:t>Developmental psychology</a:t>
            </a:r>
            <a:r>
              <a:rPr lang="en-US" dirty="0"/>
              <a:t> focuses on how and why human beings change the ways they think, feel, and behave over the course of their life.</a:t>
            </a:r>
          </a:p>
          <a:p>
            <a:r>
              <a:rPr lang="en-US" dirty="0"/>
              <a:t>Study a broad range of topics including motor skills, executive functions, moral understanding, language acquisition, personality, emotional development, and identity formation.</a:t>
            </a:r>
          </a:p>
          <a:p>
            <a:pPr fontAlgn="base"/>
            <a:r>
              <a:rPr lang="en-US" dirty="0"/>
              <a:t>Developmental psychologists work in academic settings, government agencies, health care facilities and schools.  </a:t>
            </a:r>
          </a:p>
          <a:p>
            <a:pPr fontAlgn="base"/>
            <a:r>
              <a:rPr lang="en-US" dirty="0"/>
              <a:t>Some developmental psychologists focus on working with a specific population such as developmentally delayed children. </a:t>
            </a:r>
          </a:p>
          <a:p>
            <a:pPr fontAlgn="base"/>
            <a:endParaRPr lang="en-US" dirty="0"/>
          </a:p>
          <a:p>
            <a:endParaRPr lang="en-US" dirty="0"/>
          </a:p>
        </p:txBody>
      </p:sp>
    </p:spTree>
    <p:extLst>
      <p:ext uri="{BB962C8B-B14F-4D97-AF65-F5344CB8AC3E}">
        <p14:creationId xmlns:p14="http://schemas.microsoft.com/office/powerpoint/2010/main" val="1485342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Behavioral neuroscience </a:t>
            </a:r>
            <a:r>
              <a:rPr lang="en-US" dirty="0"/>
              <a:t>(biological psychology) is the application of the principles of biology to the study of behavior.</a:t>
            </a:r>
            <a:endParaRPr lang="en-US" u="sng" baseline="30000" dirty="0"/>
          </a:p>
          <a:p>
            <a:r>
              <a:rPr lang="en-US" dirty="0"/>
              <a:t>Behavioral neuroscience research conducted in non-human species (e.g., rats, monkeys) and humans</a:t>
            </a:r>
          </a:p>
          <a:p>
            <a:r>
              <a:rPr lang="en-US" dirty="0"/>
              <a:t>Advanced techniques used in research include pharmacological manipulations, surgical procedures, electrical stimulation, fMRI, genetic mapping, etc.</a:t>
            </a:r>
          </a:p>
          <a:p>
            <a:r>
              <a:rPr lang="en-US" dirty="0"/>
              <a:t>Direct contributions to the understanding of brain-based disorders, including Parkinson's disease, Alzheimer's, severe depression, schizophrenia, autism, and drug abuse/alcoholism.</a:t>
            </a:r>
          </a:p>
          <a:p>
            <a:endParaRPr lang="en-US" dirty="0"/>
          </a:p>
        </p:txBody>
      </p:sp>
      <p:sp>
        <p:nvSpPr>
          <p:cNvPr id="5" name="Title 1"/>
          <p:cNvSpPr>
            <a:spLocks noGrp="1"/>
          </p:cNvSpPr>
          <p:nvPr>
            <p:ph type="title"/>
          </p:nvPr>
        </p:nvSpPr>
        <p:spPr/>
        <p:txBody>
          <a:bodyPr>
            <a:normAutofit/>
          </a:bodyPr>
          <a:lstStyle/>
          <a:p>
            <a:r>
              <a:rPr lang="en-US" dirty="0">
                <a:solidFill>
                  <a:srgbClr val="FF0000"/>
                </a:solidFill>
              </a:rPr>
              <a:t>Behavioral Neuroscience </a:t>
            </a:r>
          </a:p>
        </p:txBody>
      </p:sp>
    </p:spTree>
    <p:extLst>
      <p:ext uri="{BB962C8B-B14F-4D97-AF65-F5344CB8AC3E}">
        <p14:creationId xmlns:p14="http://schemas.microsoft.com/office/powerpoint/2010/main" val="2007419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Graduate Programs at the University of Houston</a:t>
            </a:r>
          </a:p>
        </p:txBody>
      </p:sp>
      <p:sp>
        <p:nvSpPr>
          <p:cNvPr id="3" name="Content Placeholder 2"/>
          <p:cNvSpPr>
            <a:spLocks noGrp="1"/>
          </p:cNvSpPr>
          <p:nvPr>
            <p:ph idx="1"/>
          </p:nvPr>
        </p:nvSpPr>
        <p:spPr>
          <a:xfrm>
            <a:off x="2249901" y="2101153"/>
            <a:ext cx="7543801" cy="4023360"/>
          </a:xfrm>
        </p:spPr>
        <p:txBody>
          <a:bodyPr>
            <a:normAutofit fontScale="92500" lnSpcReduction="20000"/>
          </a:bodyPr>
          <a:lstStyle/>
          <a:p>
            <a:pPr marL="292100" lvl="1" indent="-292100">
              <a:spcBef>
                <a:spcPts val="0"/>
              </a:spcBef>
              <a:buSzPct val="70000"/>
              <a:buFont typeface="Wingdings 2"/>
              <a:buChar char=""/>
            </a:pPr>
            <a:r>
              <a:rPr lang="en-US" sz="2800" b="1" dirty="0"/>
              <a:t>Department of Psychology (College of Liberal Arts and Social Sciences)</a:t>
            </a:r>
          </a:p>
          <a:p>
            <a:pPr lvl="1"/>
            <a:r>
              <a:rPr lang="en-US" sz="2400" dirty="0"/>
              <a:t>Ph.D. in Clinical Psychology</a:t>
            </a:r>
          </a:p>
          <a:p>
            <a:pPr lvl="1"/>
            <a:r>
              <a:rPr lang="en-US" sz="2400" dirty="0"/>
              <a:t>Ph.D. in Social Psychology</a:t>
            </a:r>
          </a:p>
          <a:p>
            <a:pPr lvl="1"/>
            <a:r>
              <a:rPr lang="en-US" sz="2400" dirty="0"/>
              <a:t>Ph.D. in I/O Psychology</a:t>
            </a:r>
          </a:p>
          <a:p>
            <a:pPr lvl="1"/>
            <a:r>
              <a:rPr lang="en-US" sz="2400" dirty="0"/>
              <a:t>Ph.D. in Developmental, Cognitive and Behavioral Neuroscience </a:t>
            </a:r>
            <a:endParaRPr lang="en-US" sz="2100" dirty="0"/>
          </a:p>
          <a:p>
            <a:pPr marL="292100" lvl="1" indent="-292100">
              <a:spcBef>
                <a:spcPts val="0"/>
              </a:spcBef>
              <a:buSzPct val="70000"/>
              <a:buFont typeface="Wingdings 2"/>
              <a:buChar char=""/>
            </a:pPr>
            <a:endParaRPr lang="en-US" sz="2600" b="1" dirty="0"/>
          </a:p>
          <a:p>
            <a:pPr marL="292100" lvl="1" indent="-292100">
              <a:spcBef>
                <a:spcPts val="0"/>
              </a:spcBef>
              <a:buSzPct val="70000"/>
              <a:buFont typeface="Wingdings 2"/>
              <a:buChar char=""/>
            </a:pPr>
            <a:r>
              <a:rPr lang="en-US" sz="2600" b="1" dirty="0"/>
              <a:t>Department of Psychological, Health, and Learning Sciences (College of Education)</a:t>
            </a:r>
          </a:p>
          <a:p>
            <a:pPr lvl="1"/>
            <a:r>
              <a:rPr lang="en-US" sz="2400" dirty="0"/>
              <a:t>Ph.D. in School Psychology</a:t>
            </a:r>
          </a:p>
          <a:p>
            <a:pPr lvl="1"/>
            <a:r>
              <a:rPr lang="en-US" sz="2400" dirty="0"/>
              <a:t>Ph.D. in Counseling Psychology</a:t>
            </a:r>
          </a:p>
          <a:p>
            <a:pPr lvl="1"/>
            <a:r>
              <a:rPr lang="en-US" sz="2400" dirty="0"/>
              <a:t>Master of Education  in Counseling </a:t>
            </a:r>
            <a:endParaRPr lang="en-US" sz="2700" dirty="0"/>
          </a:p>
          <a:p>
            <a:endParaRPr lang="en-US" dirty="0"/>
          </a:p>
        </p:txBody>
      </p:sp>
    </p:spTree>
    <p:extLst>
      <p:ext uri="{BB962C8B-B14F-4D97-AF65-F5344CB8AC3E}">
        <p14:creationId xmlns:p14="http://schemas.microsoft.com/office/powerpoint/2010/main" val="1728087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I begin?</a:t>
            </a:r>
          </a:p>
        </p:txBody>
      </p:sp>
      <p:sp>
        <p:nvSpPr>
          <p:cNvPr id="3" name="Content Placeholder 2"/>
          <p:cNvSpPr>
            <a:spLocks noGrp="1"/>
          </p:cNvSpPr>
          <p:nvPr>
            <p:ph idx="1"/>
          </p:nvPr>
        </p:nvSpPr>
        <p:spPr/>
        <p:txBody>
          <a:bodyPr>
            <a:normAutofit/>
          </a:bodyPr>
          <a:lstStyle/>
          <a:p>
            <a:r>
              <a:rPr lang="en-US" dirty="0"/>
              <a:t>Graduate study is a major commitment </a:t>
            </a:r>
          </a:p>
          <a:p>
            <a:endParaRPr lang="en-US" dirty="0"/>
          </a:p>
          <a:p>
            <a:r>
              <a:rPr lang="en-US" dirty="0"/>
              <a:t>First, understand the different types of degrees and what each entails </a:t>
            </a:r>
          </a:p>
          <a:p>
            <a:endParaRPr lang="en-US" dirty="0"/>
          </a:p>
          <a:p>
            <a:r>
              <a:rPr lang="en-US" dirty="0"/>
              <a:t>Consider how different degrees align with your individual career goals</a:t>
            </a:r>
          </a:p>
          <a:p>
            <a:endParaRPr lang="en-US" dirty="0"/>
          </a:p>
        </p:txBody>
      </p:sp>
    </p:spTree>
    <p:extLst>
      <p:ext uri="{BB962C8B-B14F-4D97-AF65-F5344CB8AC3E}">
        <p14:creationId xmlns:p14="http://schemas.microsoft.com/office/powerpoint/2010/main" val="37442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011424" y="514244"/>
            <a:ext cx="8229600" cy="1143000"/>
          </a:xfrm>
        </p:spPr>
        <p:txBody>
          <a:bodyPr>
            <a:normAutofit fontScale="90000"/>
          </a:bodyPr>
          <a:lstStyle/>
          <a:p>
            <a:pPr algn="ctr"/>
            <a:r>
              <a:rPr lang="en-US" dirty="0"/>
              <a:t>Which areas of psychology interest you most? </a:t>
            </a:r>
          </a:p>
        </p:txBody>
      </p:sp>
      <p:sp>
        <p:nvSpPr>
          <p:cNvPr id="4099" name="Content Placeholder 2"/>
          <p:cNvSpPr>
            <a:spLocks noGrp="1"/>
          </p:cNvSpPr>
          <p:nvPr>
            <p:ph sz="half" idx="1"/>
          </p:nvPr>
        </p:nvSpPr>
        <p:spPr>
          <a:xfrm>
            <a:off x="2818974" y="1914790"/>
            <a:ext cx="4648200" cy="4324350"/>
          </a:xfrm>
        </p:spPr>
        <p:txBody>
          <a:bodyPr>
            <a:normAutofit/>
          </a:bodyPr>
          <a:lstStyle/>
          <a:p>
            <a:pPr>
              <a:spcAft>
                <a:spcPts val="600"/>
              </a:spcAft>
            </a:pPr>
            <a:r>
              <a:rPr lang="en-US" sz="2400" dirty="0"/>
              <a:t>Clinical</a:t>
            </a:r>
          </a:p>
          <a:p>
            <a:pPr>
              <a:spcAft>
                <a:spcPts val="600"/>
              </a:spcAft>
              <a:defRPr/>
            </a:pPr>
            <a:r>
              <a:rPr lang="en-US" sz="2400" dirty="0"/>
              <a:t>Industrial/Organizational</a:t>
            </a:r>
          </a:p>
          <a:p>
            <a:pPr>
              <a:spcAft>
                <a:spcPts val="600"/>
              </a:spcAft>
            </a:pPr>
            <a:r>
              <a:rPr lang="en-US" sz="2400" dirty="0"/>
              <a:t>Social/Personality</a:t>
            </a:r>
          </a:p>
          <a:p>
            <a:pPr>
              <a:spcAft>
                <a:spcPts val="600"/>
              </a:spcAft>
            </a:pPr>
            <a:r>
              <a:rPr lang="en-US" sz="2400" dirty="0"/>
              <a:t>Developmental</a:t>
            </a:r>
          </a:p>
          <a:p>
            <a:pPr>
              <a:spcAft>
                <a:spcPts val="600"/>
              </a:spcAft>
            </a:pPr>
            <a:r>
              <a:rPr lang="en-US" sz="2400" dirty="0"/>
              <a:t>Cognitive</a:t>
            </a:r>
          </a:p>
          <a:p>
            <a:pPr>
              <a:spcAft>
                <a:spcPts val="600"/>
              </a:spcAft>
            </a:pPr>
            <a:r>
              <a:rPr lang="en-US" sz="2400" dirty="0"/>
              <a:t>Behavioral Neuroscience </a:t>
            </a:r>
          </a:p>
        </p:txBody>
      </p:sp>
      <p:sp>
        <p:nvSpPr>
          <p:cNvPr id="4" name="Content Placeholder 3"/>
          <p:cNvSpPr>
            <a:spLocks noGrp="1"/>
          </p:cNvSpPr>
          <p:nvPr>
            <p:ph sz="half" idx="2"/>
          </p:nvPr>
        </p:nvSpPr>
        <p:spPr>
          <a:xfrm>
            <a:off x="6858000" y="1905000"/>
            <a:ext cx="3505200" cy="4324350"/>
          </a:xfrm>
        </p:spPr>
        <p:txBody>
          <a:bodyPr>
            <a:normAutofit/>
          </a:bodyPr>
          <a:lstStyle/>
          <a:p>
            <a:pPr>
              <a:spcAft>
                <a:spcPts val="600"/>
              </a:spcAft>
            </a:pPr>
            <a:r>
              <a:rPr lang="en-US" sz="2400" dirty="0"/>
              <a:t>School </a:t>
            </a:r>
          </a:p>
          <a:p>
            <a:pPr>
              <a:spcAft>
                <a:spcPts val="600"/>
              </a:spcAft>
              <a:defRPr/>
            </a:pPr>
            <a:r>
              <a:rPr lang="en-US" sz="2400" dirty="0"/>
              <a:t>Counseling</a:t>
            </a:r>
          </a:p>
          <a:p>
            <a:pPr>
              <a:spcAft>
                <a:spcPts val="600"/>
              </a:spcAft>
              <a:defRPr/>
            </a:pPr>
            <a:r>
              <a:rPr lang="en-US" sz="2400" dirty="0"/>
              <a:t>Community</a:t>
            </a:r>
          </a:p>
          <a:p>
            <a:pPr>
              <a:spcAft>
                <a:spcPts val="600"/>
              </a:spcAft>
              <a:defRPr/>
            </a:pPr>
            <a:r>
              <a:rPr lang="en-US" sz="2400" dirty="0"/>
              <a:t>Health/Pediatric </a:t>
            </a:r>
          </a:p>
          <a:p>
            <a:pPr>
              <a:spcAft>
                <a:spcPts val="600"/>
              </a:spcAft>
              <a:defRPr/>
            </a:pPr>
            <a:r>
              <a:rPr lang="en-US" sz="2400" dirty="0"/>
              <a:t>Forensic</a:t>
            </a:r>
          </a:p>
          <a:p>
            <a:pPr>
              <a:spcAft>
                <a:spcPts val="600"/>
              </a:spcAft>
              <a:defRPr/>
            </a:pPr>
            <a:r>
              <a:rPr lang="en-US" sz="2400" dirty="0"/>
              <a:t>Behavioral Analysis</a:t>
            </a:r>
          </a:p>
          <a:p>
            <a:pPr>
              <a:spcAft>
                <a:spcPts val="600"/>
              </a:spcAft>
              <a:defRPr/>
            </a:pPr>
            <a:endParaRPr lang="en-US" sz="2400" dirty="0"/>
          </a:p>
        </p:txBody>
      </p:sp>
    </p:spTree>
    <p:extLst>
      <p:ext uri="{BB962C8B-B14F-4D97-AF65-F5344CB8AC3E}">
        <p14:creationId xmlns:p14="http://schemas.microsoft.com/office/powerpoint/2010/main" val="150987984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4575" y="87378"/>
            <a:ext cx="7543800" cy="1450757"/>
          </a:xfrm>
        </p:spPr>
        <p:txBody>
          <a:bodyPr>
            <a:normAutofit/>
          </a:bodyPr>
          <a:lstStyle/>
          <a:p>
            <a:r>
              <a:rPr lang="en-US" dirty="0">
                <a:solidFill>
                  <a:srgbClr val="FF0000"/>
                </a:solidFill>
              </a:rPr>
              <a:t>Clinical Psychology </a:t>
            </a:r>
          </a:p>
        </p:txBody>
      </p:sp>
      <p:sp>
        <p:nvSpPr>
          <p:cNvPr id="4" name="Content Placeholder 3"/>
          <p:cNvSpPr>
            <a:spLocks noGrp="1"/>
          </p:cNvSpPr>
          <p:nvPr>
            <p:ph sz="half" idx="2"/>
          </p:nvPr>
        </p:nvSpPr>
        <p:spPr>
          <a:xfrm>
            <a:off x="2133600" y="1758305"/>
            <a:ext cx="8077200" cy="4526280"/>
          </a:xfrm>
        </p:spPr>
        <p:txBody>
          <a:bodyPr>
            <a:normAutofit lnSpcReduction="10000"/>
          </a:bodyPr>
          <a:lstStyle/>
          <a:p>
            <a:pPr>
              <a:lnSpc>
                <a:spcPct val="100000"/>
              </a:lnSpc>
              <a:spcBef>
                <a:spcPts val="0"/>
              </a:spcBef>
              <a:spcAft>
                <a:spcPts val="1200"/>
              </a:spcAft>
            </a:pPr>
            <a:r>
              <a:rPr lang="en-US" sz="2400" b="1" dirty="0"/>
              <a:t>Clinical psychology</a:t>
            </a:r>
            <a:r>
              <a:rPr lang="en-US" sz="2400" dirty="0"/>
              <a:t> focuses on understanding, diagnosing and treating mental disorders including substance abuse, depression, anxiety, autism, etc.</a:t>
            </a:r>
          </a:p>
          <a:p>
            <a:pPr>
              <a:lnSpc>
                <a:spcPct val="100000"/>
              </a:lnSpc>
              <a:spcBef>
                <a:spcPts val="0"/>
              </a:spcBef>
              <a:spcAft>
                <a:spcPts val="1200"/>
              </a:spcAft>
            </a:pPr>
            <a:r>
              <a:rPr lang="en-US" sz="2400" dirty="0"/>
              <a:t>Clinical psychologists are doctors trained both to conduct research and provide assessment and treatment services.  </a:t>
            </a:r>
          </a:p>
          <a:p>
            <a:pPr>
              <a:lnSpc>
                <a:spcPct val="100000"/>
              </a:lnSpc>
              <a:spcBef>
                <a:spcPts val="0"/>
              </a:spcBef>
              <a:spcAft>
                <a:spcPts val="1200"/>
              </a:spcAft>
            </a:pPr>
            <a:r>
              <a:rPr lang="en-US" sz="2400" dirty="0"/>
              <a:t>They develop, administer and interpret cognitive and personality tests, diagnose mental illness, design, test, and implement treatments.</a:t>
            </a:r>
          </a:p>
          <a:p>
            <a:pPr>
              <a:lnSpc>
                <a:spcPct val="100000"/>
              </a:lnSpc>
              <a:spcBef>
                <a:spcPts val="0"/>
              </a:spcBef>
              <a:spcAft>
                <a:spcPts val="1200"/>
              </a:spcAft>
            </a:pPr>
            <a:r>
              <a:rPr lang="en-US" sz="2400" dirty="0"/>
              <a:t>Psychologists are also experts in psychometrics, or psychological measurement. They develop and administer tests to evaluate cognitive ability or mental status. </a:t>
            </a:r>
          </a:p>
        </p:txBody>
      </p:sp>
    </p:spTree>
    <p:extLst>
      <p:ext uri="{BB962C8B-B14F-4D97-AF65-F5344CB8AC3E}">
        <p14:creationId xmlns:p14="http://schemas.microsoft.com/office/powerpoint/2010/main" val="253073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1143000"/>
          </a:xfrm>
        </p:spPr>
        <p:txBody>
          <a:bodyPr>
            <a:normAutofit fontScale="90000"/>
          </a:bodyPr>
          <a:lstStyle/>
          <a:p>
            <a:r>
              <a:rPr lang="en-US" dirty="0"/>
              <a:t>Types of Mental Health Practitioners</a:t>
            </a:r>
          </a:p>
        </p:txBody>
      </p:sp>
      <p:sp>
        <p:nvSpPr>
          <p:cNvPr id="3" name="Content Placeholder 2"/>
          <p:cNvSpPr>
            <a:spLocks noGrp="1"/>
          </p:cNvSpPr>
          <p:nvPr>
            <p:ph idx="1"/>
          </p:nvPr>
        </p:nvSpPr>
        <p:spPr/>
        <p:txBody>
          <a:bodyPr>
            <a:normAutofit/>
          </a:bodyPr>
          <a:lstStyle/>
          <a:p>
            <a:pPr>
              <a:spcAft>
                <a:spcPts val="1200"/>
              </a:spcAft>
            </a:pPr>
            <a:endParaRPr lang="en-US" dirty="0"/>
          </a:p>
          <a:p>
            <a:pPr>
              <a:spcAft>
                <a:spcPts val="1200"/>
              </a:spcAft>
            </a:pPr>
            <a:r>
              <a:rPr lang="en-US" sz="2800" dirty="0"/>
              <a:t>Psychologists – </a:t>
            </a:r>
            <a:r>
              <a:rPr lang="en-US" i="1" dirty="0"/>
              <a:t>clinical, counseling, school</a:t>
            </a:r>
            <a:endParaRPr lang="en-US" sz="2800" i="1" dirty="0"/>
          </a:p>
          <a:p>
            <a:pPr>
              <a:spcAft>
                <a:spcPts val="1200"/>
              </a:spcAft>
            </a:pPr>
            <a:r>
              <a:rPr lang="en-US" sz="2800" dirty="0"/>
              <a:t>Counselors/therapists</a:t>
            </a:r>
          </a:p>
          <a:p>
            <a:pPr>
              <a:spcAft>
                <a:spcPts val="1200"/>
              </a:spcAft>
            </a:pPr>
            <a:r>
              <a:rPr lang="en-US" sz="2800" dirty="0"/>
              <a:t>Social Workers</a:t>
            </a:r>
          </a:p>
          <a:p>
            <a:pPr>
              <a:spcAft>
                <a:spcPts val="1200"/>
              </a:spcAft>
            </a:pPr>
            <a:r>
              <a:rPr lang="en-US" sz="2800" dirty="0"/>
              <a:t>Psychiatrists</a:t>
            </a:r>
          </a:p>
          <a:p>
            <a:pPr>
              <a:spcAft>
                <a:spcPts val="1200"/>
              </a:spcAft>
            </a:pPr>
            <a:endParaRPr lang="en-US" dirty="0"/>
          </a:p>
        </p:txBody>
      </p:sp>
    </p:spTree>
    <p:extLst>
      <p:ext uri="{BB962C8B-B14F-4D97-AF65-F5344CB8AC3E}">
        <p14:creationId xmlns:p14="http://schemas.microsoft.com/office/powerpoint/2010/main" val="25300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3">
                                            <p:txEl>
                                              <p:pRg st="1" end="1"/>
                                            </p:txEl>
                                          </p:spTgt>
                                        </p:tgtEl>
                                        <p:attrNameLst>
                                          <p:attrName>style.fontSize</p:attrName>
                                        </p:attrNameLst>
                                      </p:cBhvr>
                                    </p:anim>
                                  </p:childTnLst>
                                </p:cTn>
                              </p:par>
                              <p:par>
                                <p:cTn id="7" presetID="4" presetClass="emph" presetSubtype="2" fill="hold" nodeType="withEffect">
                                  <p:stCondLst>
                                    <p:cond delay="0"/>
                                  </p:stCondLst>
                                  <p:childTnLst>
                                    <p:anim to="1.5" calcmode="lin" valueType="num">
                                      <p:cBhvr override="childStyle">
                                        <p:cTn id="8" dur="2000" fill="hold"/>
                                        <p:tgtEl>
                                          <p:spTgt spid="3">
                                            <p:txEl>
                                              <p:pRg st="2" end="2"/>
                                            </p:txEl>
                                          </p:spTgt>
                                        </p:tgtEl>
                                        <p:attrNameLst>
                                          <p:attrName>style.fontSize</p:attrName>
                                        </p:attrNameLst>
                                      </p:cBhvr>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3">
                                            <p:txEl>
                                              <p:pRg st="1" end="1"/>
                                            </p:txEl>
                                          </p:spTgt>
                                        </p:tgtEl>
                                        <p:attrNameLst>
                                          <p:attrName>style.color</p:attrName>
                                        </p:attrNameLst>
                                      </p:cBhvr>
                                      <p:to>
                                        <a:schemeClr val="accent2"/>
                                      </p:to>
                                    </p:animClr>
                                    <p:animClr clrSpc="rgb" dir="cw">
                                      <p:cBhvr>
                                        <p:cTn id="13" dur="500" fill="hold"/>
                                        <p:tgtEl>
                                          <p:spTgt spid="3">
                                            <p:txEl>
                                              <p:pRg st="1" end="1"/>
                                            </p:txEl>
                                          </p:spTgt>
                                        </p:tgtEl>
                                        <p:attrNameLst>
                                          <p:attrName>fillcolor</p:attrName>
                                        </p:attrNameLst>
                                      </p:cBhvr>
                                      <p:to>
                                        <a:schemeClr val="accent2"/>
                                      </p:to>
                                    </p:animClr>
                                    <p:set>
                                      <p:cBhvr>
                                        <p:cTn id="14" dur="500" fill="hold"/>
                                        <p:tgtEl>
                                          <p:spTgt spid="3">
                                            <p:txEl>
                                              <p:pRg st="1" end="1"/>
                                            </p:txEl>
                                          </p:spTgt>
                                        </p:tgtEl>
                                        <p:attrNameLst>
                                          <p:attrName>fill.type</p:attrName>
                                        </p:attrNameLst>
                                      </p:cBhvr>
                                      <p:to>
                                        <p:strVal val="solid"/>
                                      </p:to>
                                    </p:set>
                                    <p:set>
                                      <p:cBhvr>
                                        <p:cTn id="15" dur="500" fill="hold"/>
                                        <p:tgtEl>
                                          <p:spTgt spid="3">
                                            <p:txEl>
                                              <p:pRg st="1" end="1"/>
                                            </p:txEl>
                                          </p:spTgt>
                                        </p:tgtEl>
                                        <p:attrNameLst>
                                          <p:attrName>fill.on</p:attrName>
                                        </p:attrNameLst>
                                      </p:cBhvr>
                                      <p:to>
                                        <p:strVal val="true"/>
                                      </p:to>
                                    </p:set>
                                  </p:childTnLst>
                                </p:cTn>
                              </p:par>
                              <p:par>
                                <p:cTn id="16" presetID="19" presetClass="emph" presetSubtype="0" fill="hold" nodeType="withEffect">
                                  <p:stCondLst>
                                    <p:cond delay="0"/>
                                  </p:stCondLst>
                                  <p:childTnLst>
                                    <p:animClr clrSpc="rgb" dir="cw">
                                      <p:cBhvr override="childStyle">
                                        <p:cTn id="17" dur="500" fill="hold"/>
                                        <p:tgtEl>
                                          <p:spTgt spid="3">
                                            <p:txEl>
                                              <p:pRg st="2" end="2"/>
                                            </p:txEl>
                                          </p:spTgt>
                                        </p:tgtEl>
                                        <p:attrNameLst>
                                          <p:attrName>style.color</p:attrName>
                                        </p:attrNameLst>
                                      </p:cBhvr>
                                      <p:to>
                                        <a:schemeClr val="accent2"/>
                                      </p:to>
                                    </p:animClr>
                                    <p:animClr clrSpc="rgb" dir="cw">
                                      <p:cBhvr>
                                        <p:cTn id="18" dur="500" fill="hold"/>
                                        <p:tgtEl>
                                          <p:spTgt spid="3">
                                            <p:txEl>
                                              <p:pRg st="2" end="2"/>
                                            </p:txEl>
                                          </p:spTgt>
                                        </p:tgtEl>
                                        <p:attrNameLst>
                                          <p:attrName>fillcolor</p:attrName>
                                        </p:attrNameLst>
                                      </p:cBhvr>
                                      <p:to>
                                        <a:schemeClr val="accent2"/>
                                      </p:to>
                                    </p:animClr>
                                    <p:set>
                                      <p:cBhvr>
                                        <p:cTn id="19" dur="500" fill="hold"/>
                                        <p:tgtEl>
                                          <p:spTgt spid="3">
                                            <p:txEl>
                                              <p:pRg st="2" end="2"/>
                                            </p:txEl>
                                          </p:spTgt>
                                        </p:tgtEl>
                                        <p:attrNameLst>
                                          <p:attrName>fill.type</p:attrName>
                                        </p:attrNameLst>
                                      </p:cBhvr>
                                      <p:to>
                                        <p:strVal val="solid"/>
                                      </p:to>
                                    </p:set>
                                    <p:set>
                                      <p:cBhvr>
                                        <p:cTn id="20"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Mental Health Providers</a:t>
            </a:r>
          </a:p>
        </p:txBody>
      </p:sp>
      <p:sp>
        <p:nvSpPr>
          <p:cNvPr id="3" name="Content Placeholder 2"/>
          <p:cNvSpPr>
            <a:spLocks noGrp="1"/>
          </p:cNvSpPr>
          <p:nvPr>
            <p:ph idx="1"/>
          </p:nvPr>
        </p:nvSpPr>
        <p:spPr/>
        <p:txBody>
          <a:bodyPr>
            <a:normAutofit/>
          </a:bodyPr>
          <a:lstStyle/>
          <a:p>
            <a:pPr>
              <a:spcAft>
                <a:spcPts val="1200"/>
              </a:spcAft>
            </a:pPr>
            <a:endParaRPr lang="en-US" dirty="0"/>
          </a:p>
          <a:p>
            <a:pPr>
              <a:spcAft>
                <a:spcPts val="1200"/>
              </a:spcAft>
            </a:pPr>
            <a:r>
              <a:rPr lang="en-US" dirty="0"/>
              <a:t>Psychologists  </a:t>
            </a:r>
            <a:r>
              <a:rPr lang="en-US" dirty="0">
                <a:solidFill>
                  <a:srgbClr val="FF0000"/>
                </a:solidFill>
                <a:sym typeface="Wingdings" pitchFamily="2" charset="2"/>
              </a:rPr>
              <a:t> Doctoral Degree in Psychology (Ph.D. or Psy.D.)</a:t>
            </a:r>
            <a:endParaRPr lang="en-US" dirty="0">
              <a:solidFill>
                <a:srgbClr val="FF0000"/>
              </a:solidFill>
            </a:endParaRPr>
          </a:p>
          <a:p>
            <a:pPr>
              <a:spcAft>
                <a:spcPts val="1200"/>
              </a:spcAft>
            </a:pPr>
            <a:r>
              <a:rPr lang="en-US" dirty="0"/>
              <a:t>Counselors/therapists </a:t>
            </a:r>
            <a:r>
              <a:rPr lang="en-US" dirty="0">
                <a:solidFill>
                  <a:srgbClr val="FF0000"/>
                </a:solidFill>
                <a:sym typeface="Wingdings" pitchFamily="2" charset="2"/>
              </a:rPr>
              <a:t> Master’s Degree in one of several fields including psych, social work, education</a:t>
            </a:r>
            <a:endParaRPr lang="en-US" dirty="0">
              <a:solidFill>
                <a:srgbClr val="FF0000"/>
              </a:solidFill>
            </a:endParaRPr>
          </a:p>
          <a:p>
            <a:pPr>
              <a:spcAft>
                <a:spcPts val="1200"/>
              </a:spcAft>
            </a:pPr>
            <a:r>
              <a:rPr lang="en-US" dirty="0"/>
              <a:t>Psychiatrists </a:t>
            </a:r>
            <a:r>
              <a:rPr lang="en-US" dirty="0">
                <a:solidFill>
                  <a:srgbClr val="FF0000"/>
                </a:solidFill>
                <a:sym typeface="Wingdings" pitchFamily="2" charset="2"/>
              </a:rPr>
              <a:t> Medical Doctor (M.D.)</a:t>
            </a:r>
          </a:p>
          <a:p>
            <a:pPr>
              <a:spcAft>
                <a:spcPts val="1200"/>
              </a:spcAft>
            </a:pPr>
            <a:r>
              <a:rPr lang="en-US" dirty="0"/>
              <a:t>Social Workers </a:t>
            </a:r>
            <a:r>
              <a:rPr lang="en-US" dirty="0">
                <a:solidFill>
                  <a:srgbClr val="FF0000"/>
                </a:solidFill>
                <a:sym typeface="Wingdings" pitchFamily="2" charset="2"/>
              </a:rPr>
              <a:t> Master’s (or Doctorate) in Social Work</a:t>
            </a:r>
            <a:endParaRPr lang="en-US" dirty="0">
              <a:solidFill>
                <a:srgbClr val="FF0000"/>
              </a:solidFill>
            </a:endParaRPr>
          </a:p>
          <a:p>
            <a:pPr>
              <a:spcAft>
                <a:spcPts val="1200"/>
              </a:spcAft>
            </a:pPr>
            <a:endParaRPr lang="en-US" dirty="0"/>
          </a:p>
        </p:txBody>
      </p:sp>
    </p:spTree>
    <p:extLst>
      <p:ext uri="{BB962C8B-B14F-4D97-AF65-F5344CB8AC3E}">
        <p14:creationId xmlns:p14="http://schemas.microsoft.com/office/powerpoint/2010/main" val="160701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3">
                                            <p:txEl>
                                              <p:pRg st="1" end="1"/>
                                            </p:txEl>
                                          </p:spTgt>
                                        </p:tgtEl>
                                        <p:attrNameLst>
                                          <p:attrName>style.fontSize</p:attrName>
                                        </p:attrNameLst>
                                      </p:cBhvr>
                                    </p:anim>
                                  </p:childTnLst>
                                </p:cTn>
                              </p:par>
                              <p:par>
                                <p:cTn id="7" presetID="4" presetClass="emph" presetSubtype="2" fill="hold" nodeType="withEffect">
                                  <p:stCondLst>
                                    <p:cond delay="0"/>
                                  </p:stCondLst>
                                  <p:childTnLst>
                                    <p:anim to="1.5" calcmode="lin" valueType="num">
                                      <p:cBhvr override="childStyle">
                                        <p:cTn id="8" dur="2000" fill="hold"/>
                                        <p:tgtEl>
                                          <p:spTgt spid="3">
                                            <p:txEl>
                                              <p:pRg st="2" end="2"/>
                                            </p:txEl>
                                          </p:spTgt>
                                        </p:tgtEl>
                                        <p:attrNameLst>
                                          <p:attrName>style.fontSize</p:attrName>
                                        </p:attrNameLst>
                                      </p:cBhvr>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3">
                                            <p:txEl>
                                              <p:pRg st="1" end="1"/>
                                            </p:txEl>
                                          </p:spTgt>
                                        </p:tgtEl>
                                        <p:attrNameLst>
                                          <p:attrName>style.color</p:attrName>
                                        </p:attrNameLst>
                                      </p:cBhvr>
                                      <p:to>
                                        <a:schemeClr val="accent2"/>
                                      </p:to>
                                    </p:animClr>
                                    <p:animClr clrSpc="rgb" dir="cw">
                                      <p:cBhvr>
                                        <p:cTn id="13" dur="500" fill="hold"/>
                                        <p:tgtEl>
                                          <p:spTgt spid="3">
                                            <p:txEl>
                                              <p:pRg st="1" end="1"/>
                                            </p:txEl>
                                          </p:spTgt>
                                        </p:tgtEl>
                                        <p:attrNameLst>
                                          <p:attrName>fillcolor</p:attrName>
                                        </p:attrNameLst>
                                      </p:cBhvr>
                                      <p:to>
                                        <a:schemeClr val="accent2"/>
                                      </p:to>
                                    </p:animClr>
                                    <p:set>
                                      <p:cBhvr>
                                        <p:cTn id="14" dur="500" fill="hold"/>
                                        <p:tgtEl>
                                          <p:spTgt spid="3">
                                            <p:txEl>
                                              <p:pRg st="1" end="1"/>
                                            </p:txEl>
                                          </p:spTgt>
                                        </p:tgtEl>
                                        <p:attrNameLst>
                                          <p:attrName>fill.type</p:attrName>
                                        </p:attrNameLst>
                                      </p:cBhvr>
                                      <p:to>
                                        <p:strVal val="solid"/>
                                      </p:to>
                                    </p:set>
                                    <p:set>
                                      <p:cBhvr>
                                        <p:cTn id="15" dur="500" fill="hold"/>
                                        <p:tgtEl>
                                          <p:spTgt spid="3">
                                            <p:txEl>
                                              <p:pRg st="1" end="1"/>
                                            </p:txEl>
                                          </p:spTgt>
                                        </p:tgtEl>
                                        <p:attrNameLst>
                                          <p:attrName>fill.on</p:attrName>
                                        </p:attrNameLst>
                                      </p:cBhvr>
                                      <p:to>
                                        <p:strVal val="true"/>
                                      </p:to>
                                    </p:set>
                                  </p:childTnLst>
                                </p:cTn>
                              </p:par>
                              <p:par>
                                <p:cTn id="16" presetID="19" presetClass="emph" presetSubtype="0" fill="hold" nodeType="withEffect">
                                  <p:stCondLst>
                                    <p:cond delay="0"/>
                                  </p:stCondLst>
                                  <p:childTnLst>
                                    <p:animClr clrSpc="rgb" dir="cw">
                                      <p:cBhvr override="childStyle">
                                        <p:cTn id="17" dur="500" fill="hold"/>
                                        <p:tgtEl>
                                          <p:spTgt spid="3">
                                            <p:txEl>
                                              <p:pRg st="2" end="2"/>
                                            </p:txEl>
                                          </p:spTgt>
                                        </p:tgtEl>
                                        <p:attrNameLst>
                                          <p:attrName>style.color</p:attrName>
                                        </p:attrNameLst>
                                      </p:cBhvr>
                                      <p:to>
                                        <a:schemeClr val="accent2"/>
                                      </p:to>
                                    </p:animClr>
                                    <p:animClr clrSpc="rgb" dir="cw">
                                      <p:cBhvr>
                                        <p:cTn id="18" dur="500" fill="hold"/>
                                        <p:tgtEl>
                                          <p:spTgt spid="3">
                                            <p:txEl>
                                              <p:pRg st="2" end="2"/>
                                            </p:txEl>
                                          </p:spTgt>
                                        </p:tgtEl>
                                        <p:attrNameLst>
                                          <p:attrName>fillcolor</p:attrName>
                                        </p:attrNameLst>
                                      </p:cBhvr>
                                      <p:to>
                                        <a:schemeClr val="accent2"/>
                                      </p:to>
                                    </p:animClr>
                                    <p:set>
                                      <p:cBhvr>
                                        <p:cTn id="19" dur="500" fill="hold"/>
                                        <p:tgtEl>
                                          <p:spTgt spid="3">
                                            <p:txEl>
                                              <p:pRg st="2" end="2"/>
                                            </p:txEl>
                                          </p:spTgt>
                                        </p:tgtEl>
                                        <p:attrNameLst>
                                          <p:attrName>fill.type</p:attrName>
                                        </p:attrNameLst>
                                      </p:cBhvr>
                                      <p:to>
                                        <p:strVal val="solid"/>
                                      </p:to>
                                    </p:set>
                                    <p:set>
                                      <p:cBhvr>
                                        <p:cTn id="20"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373" y="92487"/>
            <a:ext cx="7543800" cy="1450757"/>
          </a:xfrm>
        </p:spPr>
        <p:txBody>
          <a:bodyPr>
            <a:normAutofit/>
          </a:bodyPr>
          <a:lstStyle/>
          <a:p>
            <a:r>
              <a:rPr lang="en-US" dirty="0"/>
              <a:t>Clinical Psychologist </a:t>
            </a:r>
            <a:br>
              <a:rPr lang="en-US" dirty="0"/>
            </a:br>
            <a:r>
              <a:rPr lang="en-US" dirty="0"/>
              <a:t>vs Master’s level Therapist </a:t>
            </a:r>
          </a:p>
        </p:txBody>
      </p:sp>
      <p:graphicFrame>
        <p:nvGraphicFramePr>
          <p:cNvPr id="4" name="Content Placeholder 3"/>
          <p:cNvGraphicFramePr>
            <a:graphicFrameLocks noGrp="1"/>
          </p:cNvGraphicFramePr>
          <p:nvPr>
            <p:ph idx="1"/>
          </p:nvPr>
        </p:nvGraphicFramePr>
        <p:xfrm>
          <a:off x="1981200" y="1524000"/>
          <a:ext cx="8229600" cy="461772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endParaRPr lang="en-US" sz="2000" dirty="0"/>
                    </a:p>
                  </a:txBody>
                  <a:tcPr>
                    <a:solidFill>
                      <a:srgbClr val="00B0F0"/>
                    </a:solidFill>
                  </a:tcPr>
                </a:tc>
                <a:tc>
                  <a:txBody>
                    <a:bodyPr/>
                    <a:lstStyle/>
                    <a:p>
                      <a:r>
                        <a:rPr lang="en-US" sz="2000" dirty="0"/>
                        <a:t>Psychologist (Ph.D.)</a:t>
                      </a:r>
                    </a:p>
                  </a:txBody>
                  <a:tcPr>
                    <a:solidFill>
                      <a:srgbClr val="00B0F0"/>
                    </a:solidFill>
                  </a:tcPr>
                </a:tc>
                <a:tc>
                  <a:txBody>
                    <a:bodyPr/>
                    <a:lstStyle/>
                    <a:p>
                      <a:r>
                        <a:rPr lang="en-US" sz="2000" dirty="0"/>
                        <a:t>Therapist</a:t>
                      </a:r>
                    </a:p>
                  </a:txBody>
                  <a:tcPr>
                    <a:solidFill>
                      <a:srgbClr val="00B0F0"/>
                    </a:solidFill>
                  </a:tcPr>
                </a:tc>
                <a:extLst>
                  <a:ext uri="{0D108BD9-81ED-4DB2-BD59-A6C34878D82A}">
                    <a16:rowId xmlns:a16="http://schemas.microsoft.com/office/drawing/2014/main" val="10000"/>
                  </a:ext>
                </a:extLst>
              </a:tr>
              <a:tr h="370840">
                <a:tc>
                  <a:txBody>
                    <a:bodyPr/>
                    <a:lstStyle/>
                    <a:p>
                      <a:r>
                        <a:rPr lang="en-US" sz="1900" b="0" dirty="0"/>
                        <a:t>Degree </a:t>
                      </a:r>
                    </a:p>
                  </a:txBody>
                  <a:tcPr/>
                </a:tc>
                <a:tc>
                  <a:txBody>
                    <a:bodyPr/>
                    <a:lstStyle/>
                    <a:p>
                      <a:r>
                        <a:rPr lang="en-US" sz="1900" b="0" dirty="0"/>
                        <a:t>Doctoral </a:t>
                      </a:r>
                    </a:p>
                  </a:txBody>
                  <a:tcPr/>
                </a:tc>
                <a:tc>
                  <a:txBody>
                    <a:bodyPr/>
                    <a:lstStyle/>
                    <a:p>
                      <a:r>
                        <a:rPr lang="en-US" sz="1900" b="0" dirty="0"/>
                        <a:t>Masters</a:t>
                      </a:r>
                    </a:p>
                  </a:txBody>
                  <a:tcPr/>
                </a:tc>
                <a:extLst>
                  <a:ext uri="{0D108BD9-81ED-4DB2-BD59-A6C34878D82A}">
                    <a16:rowId xmlns:a16="http://schemas.microsoft.com/office/drawing/2014/main" val="10001"/>
                  </a:ext>
                </a:extLst>
              </a:tr>
              <a:tr h="370840">
                <a:tc>
                  <a:txBody>
                    <a:bodyPr/>
                    <a:lstStyle/>
                    <a:p>
                      <a:r>
                        <a:rPr lang="en-US" sz="1900" dirty="0"/>
                        <a:t>Years</a:t>
                      </a:r>
                      <a:r>
                        <a:rPr lang="en-US" sz="1900" baseline="0" dirty="0"/>
                        <a:t> of Training</a:t>
                      </a:r>
                      <a:endParaRPr lang="en-US" sz="1900" dirty="0"/>
                    </a:p>
                  </a:txBody>
                  <a:tcPr/>
                </a:tc>
                <a:tc>
                  <a:txBody>
                    <a:bodyPr/>
                    <a:lstStyle/>
                    <a:p>
                      <a:r>
                        <a:rPr lang="en-US" sz="1900" dirty="0"/>
                        <a:t>5-7</a:t>
                      </a:r>
                    </a:p>
                  </a:txBody>
                  <a:tcPr/>
                </a:tc>
                <a:tc>
                  <a:txBody>
                    <a:bodyPr/>
                    <a:lstStyle/>
                    <a:p>
                      <a:r>
                        <a:rPr lang="en-US" sz="1900" dirty="0"/>
                        <a:t>2-3</a:t>
                      </a:r>
                    </a:p>
                  </a:txBody>
                  <a:tcPr/>
                </a:tc>
                <a:extLst>
                  <a:ext uri="{0D108BD9-81ED-4DB2-BD59-A6C34878D82A}">
                    <a16:rowId xmlns:a16="http://schemas.microsoft.com/office/drawing/2014/main" val="10002"/>
                  </a:ext>
                </a:extLst>
              </a:tr>
              <a:tr h="370840">
                <a:tc>
                  <a:txBody>
                    <a:bodyPr/>
                    <a:lstStyle/>
                    <a:p>
                      <a:r>
                        <a:rPr lang="en-US" sz="1900" dirty="0"/>
                        <a:t>Focus of Training</a:t>
                      </a:r>
                    </a:p>
                  </a:txBody>
                  <a:tcPr/>
                </a:tc>
                <a:tc>
                  <a:txBody>
                    <a:bodyPr/>
                    <a:lstStyle/>
                    <a:p>
                      <a:r>
                        <a:rPr lang="en-US" sz="1900" baseline="0" dirty="0"/>
                        <a:t>Research, Teaching, and Practice</a:t>
                      </a:r>
                      <a:endParaRPr lang="en-US" sz="1900" dirty="0"/>
                    </a:p>
                  </a:txBody>
                  <a:tcPr/>
                </a:tc>
                <a:tc>
                  <a:txBody>
                    <a:bodyPr/>
                    <a:lstStyle/>
                    <a:p>
                      <a:r>
                        <a:rPr lang="en-US" sz="1900" dirty="0"/>
                        <a:t>Practice</a:t>
                      </a:r>
                    </a:p>
                  </a:txBody>
                  <a:tcPr/>
                </a:tc>
                <a:extLst>
                  <a:ext uri="{0D108BD9-81ED-4DB2-BD59-A6C34878D82A}">
                    <a16:rowId xmlns:a16="http://schemas.microsoft.com/office/drawing/2014/main" val="10003"/>
                  </a:ext>
                </a:extLst>
              </a:tr>
              <a:tr h="370840">
                <a:tc>
                  <a:txBody>
                    <a:bodyPr/>
                    <a:lstStyle/>
                    <a:p>
                      <a:r>
                        <a:rPr lang="en-US" sz="1900" dirty="0"/>
                        <a:t>Primary Work Settings</a:t>
                      </a:r>
                    </a:p>
                  </a:txBody>
                  <a:tcPr/>
                </a:tc>
                <a:tc>
                  <a:txBody>
                    <a:bodyPr/>
                    <a:lstStyle/>
                    <a:p>
                      <a:r>
                        <a:rPr lang="en-US" sz="1900" dirty="0"/>
                        <a:t>University</a:t>
                      </a:r>
                    </a:p>
                    <a:p>
                      <a:r>
                        <a:rPr lang="en-US" sz="1900" baseline="0" dirty="0"/>
                        <a:t>Research Institutes </a:t>
                      </a:r>
                      <a:endParaRPr lang="en-US" sz="1900" dirty="0"/>
                    </a:p>
                    <a:p>
                      <a:r>
                        <a:rPr lang="en-US" sz="1900" dirty="0"/>
                        <a:t>Private/</a:t>
                      </a:r>
                      <a:r>
                        <a:rPr lang="en-US" sz="1900" baseline="0" dirty="0"/>
                        <a:t> </a:t>
                      </a:r>
                      <a:r>
                        <a:rPr lang="en-US" sz="1900" dirty="0"/>
                        <a:t>Group</a:t>
                      </a:r>
                      <a:r>
                        <a:rPr lang="en-US" sz="1900" baseline="0" dirty="0"/>
                        <a:t> Practice</a:t>
                      </a:r>
                    </a:p>
                    <a:p>
                      <a:r>
                        <a:rPr lang="en-US" sz="1900" baseline="0" dirty="0"/>
                        <a:t>Community MH Centers</a:t>
                      </a:r>
                    </a:p>
                    <a:p>
                      <a:r>
                        <a:rPr lang="en-US" sz="1900" baseline="0" dirty="0"/>
                        <a:t>Medical Centers</a:t>
                      </a:r>
                    </a:p>
                    <a:p>
                      <a:r>
                        <a:rPr lang="en-US" sz="1900" dirty="0"/>
                        <a:t>Government and Health Agencies </a:t>
                      </a:r>
                    </a:p>
                  </a:txBody>
                  <a:tcPr/>
                </a:tc>
                <a:tc>
                  <a:txBody>
                    <a:bodyPr/>
                    <a:lstStyle/>
                    <a:p>
                      <a:r>
                        <a:rPr lang="en-US" sz="1900" dirty="0"/>
                        <a:t>Private/Group  Practice</a:t>
                      </a:r>
                    </a:p>
                    <a:p>
                      <a:r>
                        <a:rPr lang="en-US" sz="1900" dirty="0"/>
                        <a:t>Group</a:t>
                      </a:r>
                      <a:r>
                        <a:rPr lang="en-US" sz="1900" baseline="0" dirty="0"/>
                        <a:t> Practice</a:t>
                      </a:r>
                    </a:p>
                    <a:p>
                      <a:r>
                        <a:rPr lang="en-US" sz="1900" baseline="0" dirty="0"/>
                        <a:t>Community MH Centers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900" baseline="0" dirty="0"/>
                        <a:t>Medical Centers</a:t>
                      </a:r>
                    </a:p>
                  </a:txBody>
                  <a:tcPr/>
                </a:tc>
                <a:extLst>
                  <a:ext uri="{0D108BD9-81ED-4DB2-BD59-A6C34878D82A}">
                    <a16:rowId xmlns:a16="http://schemas.microsoft.com/office/drawing/2014/main" val="10004"/>
                  </a:ext>
                </a:extLst>
              </a:tr>
              <a:tr h="370840">
                <a:tc>
                  <a:txBody>
                    <a:bodyPr/>
                    <a:lstStyle/>
                    <a:p>
                      <a:r>
                        <a:rPr lang="en-US" sz="1900" dirty="0"/>
                        <a:t>Need to be licensed?</a:t>
                      </a:r>
                    </a:p>
                  </a:txBody>
                  <a:tcPr/>
                </a:tc>
                <a:tc>
                  <a:txBody>
                    <a:bodyPr/>
                    <a:lstStyle/>
                    <a:p>
                      <a:r>
                        <a:rPr lang="en-US" sz="1900" dirty="0"/>
                        <a:t>Maybe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baseline="0" dirty="0"/>
                        <a:t>Yes</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34402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0984" y="97595"/>
            <a:ext cx="7543800" cy="1450757"/>
          </a:xfrm>
        </p:spPr>
        <p:txBody>
          <a:bodyPr>
            <a:normAutofit/>
          </a:bodyPr>
          <a:lstStyle/>
          <a:p>
            <a:r>
              <a:rPr lang="en-US" b="1" dirty="0"/>
              <a:t>PsyD (Doctor of Psychology)</a:t>
            </a:r>
            <a:endParaRPr lang="en-US" dirty="0"/>
          </a:p>
        </p:txBody>
      </p:sp>
      <p:sp>
        <p:nvSpPr>
          <p:cNvPr id="3" name="Content Placeholder 2"/>
          <p:cNvSpPr>
            <a:spLocks noGrp="1"/>
          </p:cNvSpPr>
          <p:nvPr>
            <p:ph idx="1"/>
          </p:nvPr>
        </p:nvSpPr>
        <p:spPr>
          <a:xfrm>
            <a:off x="2009807" y="1646507"/>
            <a:ext cx="7543801" cy="4023360"/>
          </a:xfrm>
        </p:spPr>
        <p:txBody>
          <a:bodyPr>
            <a:noAutofit/>
          </a:bodyPr>
          <a:lstStyle/>
          <a:p>
            <a:r>
              <a:rPr lang="en-US" dirty="0"/>
              <a:t>The PsyD degree was developed in the late 1970’s as an alternative to a PhD in clinical psychology</a:t>
            </a:r>
          </a:p>
          <a:p>
            <a:r>
              <a:rPr lang="en-US" dirty="0"/>
              <a:t>A PsyD is intended for those interested solely in practicing psychology </a:t>
            </a:r>
          </a:p>
          <a:p>
            <a:pPr lvl="1"/>
            <a:r>
              <a:rPr lang="en-US" sz="1800" dirty="0"/>
              <a:t>These programs require fewer research and statistics courses and may not require a final dissertation research study  </a:t>
            </a:r>
            <a:endParaRPr lang="en-US" dirty="0"/>
          </a:p>
          <a:p>
            <a:r>
              <a:rPr lang="en-US" dirty="0"/>
              <a:t>A PhD is intended for those interested in generating new knowledge through scientific research, teaching, and/or practicing psychology</a:t>
            </a:r>
          </a:p>
          <a:p>
            <a:pPr lvl="1"/>
            <a:r>
              <a:rPr lang="en-US" sz="1800" dirty="0"/>
              <a:t>These programs include multi-focused training that prepares students to work in a broader range of settings and roles. </a:t>
            </a:r>
            <a:br>
              <a:rPr lang="en-US" sz="1800" dirty="0"/>
            </a:br>
            <a:endParaRPr lang="en-US" sz="1800" dirty="0"/>
          </a:p>
        </p:txBody>
      </p:sp>
    </p:spTree>
    <p:extLst>
      <p:ext uri="{BB962C8B-B14F-4D97-AF65-F5344CB8AC3E}">
        <p14:creationId xmlns:p14="http://schemas.microsoft.com/office/powerpoint/2010/main" val="301543150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1605</Words>
  <Application>Microsoft Macintosh PowerPoint</Application>
  <PresentationFormat>Widescreen</PresentationFormat>
  <Paragraphs>195</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Monotype Sorts</vt:lpstr>
      <vt:lpstr>Wingdings 2</vt:lpstr>
      <vt:lpstr>Retrospect</vt:lpstr>
      <vt:lpstr>Stepping into Graduate School in Psychology</vt:lpstr>
      <vt:lpstr>Types of Graduate Programs in Psychology   Dr. Arturo Hernandez Professor of Clinical Psychology</vt:lpstr>
      <vt:lpstr>Where do I begin?</vt:lpstr>
      <vt:lpstr>Which areas of psychology interest you most? </vt:lpstr>
      <vt:lpstr>Clinical Psychology </vt:lpstr>
      <vt:lpstr>Types of Mental Health Practitioners</vt:lpstr>
      <vt:lpstr>Types of Mental Health Providers</vt:lpstr>
      <vt:lpstr>Clinical Psychologist  vs Master’s level Therapist </vt:lpstr>
      <vt:lpstr>PsyD (Doctor of Psychology)</vt:lpstr>
      <vt:lpstr>Psy.D. vs. Ph.D.</vt:lpstr>
      <vt:lpstr>What can Clinical  Psychologists do?</vt:lpstr>
      <vt:lpstr>Things to consider about a Ph.D. in Clinical Psychology </vt:lpstr>
      <vt:lpstr>Things to consider about a Ph.D. in Clinical Psychology </vt:lpstr>
      <vt:lpstr>Counseling Psychology</vt:lpstr>
      <vt:lpstr>School Psychology</vt:lpstr>
      <vt:lpstr>Masters in Counseling</vt:lpstr>
      <vt:lpstr>Doctoral  programs in the Houston area (accredited) </vt:lpstr>
      <vt:lpstr>Social Psychology</vt:lpstr>
      <vt:lpstr>I/O Psychology</vt:lpstr>
      <vt:lpstr>Cognitive Psychology</vt:lpstr>
      <vt:lpstr>Developmental Psychology</vt:lpstr>
      <vt:lpstr>Behavioral Neuroscience </vt:lpstr>
      <vt:lpstr>Graduate Programs at the University of Houston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Stepping into Graduate School in Psychology</dc:title>
  <dc:creator>Hoff, Kevin A</dc:creator>
  <cp:lastModifiedBy>Hoff, Kevin A</cp:lastModifiedBy>
  <cp:revision>3</cp:revision>
  <dcterms:created xsi:type="dcterms:W3CDTF">2021-03-11T22:18:05Z</dcterms:created>
  <dcterms:modified xsi:type="dcterms:W3CDTF">2021-04-02T20:21:38Z</dcterms:modified>
</cp:coreProperties>
</file>