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56" r:id="rId5"/>
    <p:sldId id="270" r:id="rId6"/>
    <p:sldId id="260" r:id="rId7"/>
    <p:sldId id="272" r:id="rId8"/>
    <p:sldId id="261" r:id="rId9"/>
    <p:sldId id="274" r:id="rId10"/>
    <p:sldId id="275" r:id="rId11"/>
    <p:sldId id="273" r:id="rId12"/>
    <p:sldId id="276" r:id="rId13"/>
    <p:sldId id="277" r:id="rId14"/>
    <p:sldId id="262" r:id="rId15"/>
    <p:sldId id="281" r:id="rId16"/>
    <p:sldId id="279" r:id="rId17"/>
    <p:sldId id="264" r:id="rId18"/>
    <p:sldId id="265" r:id="rId19"/>
    <p:sldId id="266" r:id="rId20"/>
    <p:sldId id="267" r:id="rId21"/>
    <p:sldId id="282" r:id="rId22"/>
    <p:sldId id="26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D9"/>
    <a:srgbClr val="C8102E"/>
    <a:srgbClr val="002F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6196" autoAdjust="0"/>
  </p:normalViewPr>
  <p:slideViewPr>
    <p:cSldViewPr snapToGrid="0">
      <p:cViewPr varScale="1">
        <p:scale>
          <a:sx n="65" d="100"/>
          <a:sy n="65" d="100"/>
        </p:scale>
        <p:origin x="1374"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AE3C1-3D64-4C86-9E4E-C71E3F028501}" type="datetimeFigureOut">
              <a:rPr lang="en-US" smtClean="0"/>
              <a:t>2/20/2020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08D0A9-1E45-4F7E-8911-9A22DD09E45A}" type="slidenum">
              <a:rPr lang="en-US" smtClean="0"/>
              <a:t>‹#›</a:t>
            </a:fld>
            <a:endParaRPr lang="en-US"/>
          </a:p>
        </p:txBody>
      </p:sp>
    </p:spTree>
    <p:extLst>
      <p:ext uri="{BB962C8B-B14F-4D97-AF65-F5344CB8AC3E}">
        <p14:creationId xmlns:p14="http://schemas.microsoft.com/office/powerpoint/2010/main" val="372696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DEAAA9-0EE5-934C-9C20-626122D254FA}" type="slidenum">
              <a:rPr lang="en-US" smtClean="0"/>
              <a:t>2</a:t>
            </a:fld>
            <a:endParaRPr lang="en-US"/>
          </a:p>
        </p:txBody>
      </p:sp>
    </p:spTree>
    <p:extLst>
      <p:ext uri="{BB962C8B-B14F-4D97-AF65-F5344CB8AC3E}">
        <p14:creationId xmlns:p14="http://schemas.microsoft.com/office/powerpoint/2010/main" val="3759622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13165" y="6373415"/>
            <a:ext cx="4035560" cy="292609"/>
          </a:xfrm>
          <a:prstGeom prst="rect">
            <a:avLst/>
          </a:prstGeom>
        </p:spPr>
      </p:pic>
    </p:spTree>
    <p:extLst>
      <p:ext uri="{BB962C8B-B14F-4D97-AF65-F5344CB8AC3E}">
        <p14:creationId xmlns:p14="http://schemas.microsoft.com/office/powerpoint/2010/main" val="146387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hape 134"/>
          <p:cNvSpPr/>
          <p:nvPr userDrawn="1"/>
        </p:nvSpPr>
        <p:spPr>
          <a:xfrm>
            <a:off x="1" y="2"/>
            <a:ext cx="9144000" cy="1181437"/>
          </a:xfrm>
          <a:prstGeom prst="rect">
            <a:avLst/>
          </a:prstGeom>
          <a:solidFill>
            <a:srgbClr val="C8102E"/>
          </a:solidFill>
          <a:ln w="12700">
            <a:miter lim="400000"/>
          </a:ln>
          <a:effectLst>
            <a:outerShdw blurRad="50800" dist="38100" dir="2700000" rotWithShape="0">
              <a:srgbClr val="000000">
                <a:alpha val="40000"/>
              </a:srgbClr>
            </a:outerShdw>
          </a:effectLst>
        </p:spPr>
        <p:txBody>
          <a:bodyPr lIns="45718" tIns="45718" rIns="45718" bIns="45718" anchor="ctr"/>
          <a:lstStyle/>
          <a:p>
            <a:pPr algn="ctr">
              <a:defRPr>
                <a:solidFill>
                  <a:srgbClr val="FFFFFF"/>
                </a:solidFill>
                <a:latin typeface="+mn-lt"/>
                <a:ea typeface="+mn-ea"/>
                <a:cs typeface="+mn-cs"/>
                <a:sym typeface="Calibri"/>
              </a:defRPr>
            </a:pPr>
            <a:endParaRPr sz="1800" dirty="0"/>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7355" b="50929"/>
          <a:stretch/>
        </p:blipFill>
        <p:spPr>
          <a:xfrm>
            <a:off x="7719907" y="6432285"/>
            <a:ext cx="1257946" cy="208212"/>
          </a:xfrm>
          <a:prstGeom prst="rect">
            <a:avLst/>
          </a:prstGeom>
        </p:spPr>
      </p:pic>
      <p:grpSp>
        <p:nvGrpSpPr>
          <p:cNvPr id="7" name="Group 6"/>
          <p:cNvGrpSpPr/>
          <p:nvPr userDrawn="1"/>
        </p:nvGrpSpPr>
        <p:grpSpPr>
          <a:xfrm>
            <a:off x="1" y="6432285"/>
            <a:ext cx="3183653" cy="645433"/>
            <a:chOff x="815590" y="5658565"/>
            <a:chExt cx="3183653" cy="645433"/>
          </a:xfrm>
        </p:grpSpPr>
        <p:sp>
          <p:nvSpPr>
            <p:cNvPr id="6" name="Shape 134"/>
            <p:cNvSpPr/>
            <p:nvPr userDrawn="1"/>
          </p:nvSpPr>
          <p:spPr>
            <a:xfrm>
              <a:off x="815590" y="5658565"/>
              <a:ext cx="3183653" cy="430735"/>
            </a:xfrm>
            <a:prstGeom prst="rect">
              <a:avLst/>
            </a:prstGeom>
            <a:solidFill>
              <a:srgbClr val="C8102E"/>
            </a:solidFill>
            <a:ln w="12700">
              <a:miter lim="400000"/>
            </a:ln>
            <a:effectLst>
              <a:outerShdw blurRad="50800" dist="38100" dir="2700000" rotWithShape="0">
                <a:srgbClr val="000000">
                  <a:alpha val="40000"/>
                </a:srgbClr>
              </a:outerShdw>
            </a:effectLst>
          </p:spPr>
          <p:txBody>
            <a:bodyPr lIns="45718" tIns="45718" rIns="45718" bIns="45718" anchor="ctr"/>
            <a:lstStyle/>
            <a:p>
              <a:pPr algn="ctr">
                <a:defRPr>
                  <a:solidFill>
                    <a:srgbClr val="FFFFFF"/>
                  </a:solidFill>
                  <a:latin typeface="+mn-lt"/>
                  <a:ea typeface="+mn-ea"/>
                  <a:cs typeface="+mn-cs"/>
                  <a:sym typeface="Calibri"/>
                </a:defRPr>
              </a:pPr>
              <a:endParaRPr sz="1800" dirty="0"/>
            </a:p>
          </p:txBody>
        </p:sp>
        <p:sp>
          <p:nvSpPr>
            <p:cNvPr id="5" name="Rectangle 4"/>
            <p:cNvSpPr/>
            <p:nvPr userDrawn="1"/>
          </p:nvSpPr>
          <p:spPr>
            <a:xfrm>
              <a:off x="815590" y="5658565"/>
              <a:ext cx="3183653" cy="645433"/>
            </a:xfrm>
            <a:prstGeom prst="rect">
              <a:avLst/>
            </a:prstGeom>
          </p:spPr>
          <p:txBody>
            <a:bodyPr wrap="square">
              <a:spAutoFit/>
            </a:bodyPr>
            <a:lstStyle/>
            <a:p>
              <a:pPr algn="ctr">
                <a:lnSpc>
                  <a:spcPct val="119000"/>
                </a:lnSpc>
                <a:spcAft>
                  <a:spcPts val="600"/>
                </a:spcAft>
              </a:pPr>
              <a:r>
                <a:rPr lang="en-US" kern="1400" dirty="0">
                  <a:solidFill>
                    <a:srgbClr val="FFF9D9"/>
                  </a:solidFill>
                  <a:latin typeface="Arial" panose="020B0604020202020204" pitchFamily="34" charset="0"/>
                  <a:cs typeface="Arial" panose="020B0604020202020204" pitchFamily="34" charset="0"/>
                </a:rPr>
                <a:t>Secure  Facilitate  Ensure</a:t>
              </a:r>
              <a:endParaRPr lang="en-US" sz="800" kern="1400" dirty="0">
                <a:solidFill>
                  <a:srgbClr val="000000"/>
                </a:solidFill>
                <a:latin typeface="Arial" panose="020B0604020202020204" pitchFamily="34" charset="0"/>
                <a:cs typeface="Arial" panose="020B0604020202020204" pitchFamily="34" charset="0"/>
              </a:endParaRPr>
            </a:p>
            <a:p>
              <a:pPr>
                <a:lnSpc>
                  <a:spcPct val="119000"/>
                </a:lnSpc>
                <a:spcAft>
                  <a:spcPts val="600"/>
                </a:spcAft>
              </a:pPr>
              <a:r>
                <a:rPr lang="en-US" sz="800" kern="1400" dirty="0">
                  <a:solidFill>
                    <a:srgbClr val="000000"/>
                  </a:solidFill>
                  <a:latin typeface="Arial" panose="020B0604020202020204" pitchFamily="34" charset="0"/>
                  <a:cs typeface="Arial" panose="020B0604020202020204" pitchFamily="34" charset="0"/>
                </a:rPr>
                <a:t> </a:t>
              </a:r>
              <a:endParaRPr lang="en-US" sz="800" kern="1400" dirty="0">
                <a:ln>
                  <a:noFill/>
                </a:ln>
                <a:solidFill>
                  <a:srgbClr val="000000"/>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5837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hape 185"/>
          <p:cNvSpPr/>
          <p:nvPr userDrawn="1"/>
        </p:nvSpPr>
        <p:spPr>
          <a:xfrm>
            <a:off x="-1" y="2"/>
            <a:ext cx="9144001" cy="6837905"/>
          </a:xfrm>
          <a:prstGeom prst="rect">
            <a:avLst/>
          </a:prstGeom>
          <a:solidFill>
            <a:srgbClr val="C8102E"/>
          </a:solidFill>
          <a:ln w="12700">
            <a:miter lim="400000"/>
          </a:ln>
          <a:effectLst>
            <a:outerShdw blurRad="50800" dist="38100" dir="2700000" rotWithShape="0">
              <a:srgbClr val="000000">
                <a:alpha val="40000"/>
              </a:srgbClr>
            </a:outerShdw>
          </a:effectLst>
        </p:spPr>
        <p:txBody>
          <a:bodyPr lIns="45718" tIns="45718" rIns="45718" bIns="45718" anchor="ctr"/>
          <a:lstStyle/>
          <a:p>
            <a:pPr algn="ctr">
              <a:defRPr>
                <a:solidFill>
                  <a:srgbClr val="FFFFFF"/>
                </a:solidFill>
                <a:latin typeface="+mn-lt"/>
                <a:ea typeface="+mn-ea"/>
                <a:cs typeface="+mn-cs"/>
                <a:sym typeface="Calibri"/>
              </a:defRPr>
            </a:pPr>
            <a:endParaRPr sz="1800"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8605" y="6221871"/>
            <a:ext cx="3986792" cy="252985"/>
          </a:xfrm>
          <a:prstGeom prst="rect">
            <a:avLst/>
          </a:prstGeom>
        </p:spPr>
      </p:pic>
    </p:spTree>
    <p:extLst>
      <p:ext uri="{BB962C8B-B14F-4D97-AF65-F5344CB8AC3E}">
        <p14:creationId xmlns:p14="http://schemas.microsoft.com/office/powerpoint/2010/main" val="2941760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1159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47C654FA-EB6C-44B6-A988-980B87AB6E5B}"/>
              </a:ext>
            </a:extLst>
          </p:cNvPr>
          <p:cNvPicPr>
            <a:picLocks noChangeAspect="1"/>
          </p:cNvPicPr>
          <p:nvPr/>
        </p:nvPicPr>
        <p:blipFill>
          <a:blip r:embed="rId2"/>
          <a:stretch>
            <a:fillRect/>
          </a:stretch>
        </p:blipFill>
        <p:spPr>
          <a:xfrm>
            <a:off x="729049" y="1751819"/>
            <a:ext cx="7830064" cy="3117524"/>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Student Involvement</a:t>
            </a:r>
          </a:p>
        </p:txBody>
      </p:sp>
      <p:sp>
        <p:nvSpPr>
          <p:cNvPr id="3" name="TextBox 2">
            <a:extLst>
              <a:ext uri="{FF2B5EF4-FFF2-40B4-BE49-F238E27FC236}">
                <a16:creationId xmlns:a16="http://schemas.microsoft.com/office/drawing/2014/main" id="{30EBDB4A-2AB9-5642-B2BA-CE09B0244B73}"/>
              </a:ext>
            </a:extLst>
          </p:cNvPr>
          <p:cNvSpPr txBox="1"/>
          <p:nvPr/>
        </p:nvSpPr>
        <p:spPr>
          <a:xfrm>
            <a:off x="253218" y="1336431"/>
            <a:ext cx="8510954" cy="646331"/>
          </a:xfrm>
          <a:prstGeom prst="rect">
            <a:avLst/>
          </a:prstGeom>
          <a:noFill/>
        </p:spPr>
        <p:txBody>
          <a:bodyPr wrap="square" rtlCol="0">
            <a:spAutoFit/>
          </a:bodyPr>
          <a:lstStyle/>
          <a:p>
            <a:pPr lvl="0"/>
            <a:r>
              <a:rPr lang="en-US" b="1" dirty="0"/>
              <a:t>Undergraduate students </a:t>
            </a:r>
            <a:endParaRPr lang="en-US" dirty="0"/>
          </a:p>
          <a:p>
            <a:endParaRPr lang="en-US" dirty="0"/>
          </a:p>
        </p:txBody>
      </p:sp>
      <p:sp>
        <p:nvSpPr>
          <p:cNvPr id="5" name="Rectangle 4">
            <a:extLst>
              <a:ext uri="{FF2B5EF4-FFF2-40B4-BE49-F238E27FC236}">
                <a16:creationId xmlns:a16="http://schemas.microsoft.com/office/drawing/2014/main" id="{FD31E6BB-048C-44E0-9C99-4C2E791A0809}"/>
              </a:ext>
            </a:extLst>
          </p:cNvPr>
          <p:cNvSpPr/>
          <p:nvPr/>
        </p:nvSpPr>
        <p:spPr>
          <a:xfrm>
            <a:off x="253218" y="1794676"/>
            <a:ext cx="8510954" cy="3085717"/>
          </a:xfrm>
          <a:prstGeom prst="rect">
            <a:avLst/>
          </a:prstGeom>
        </p:spPr>
        <p:txBody>
          <a:bodyPr wrap="square">
            <a:spAutoFit/>
          </a:bodyPr>
          <a:lstStyle/>
          <a:p>
            <a:pPr marL="342900" marR="0" indent="-285750" algn="just">
              <a:lnSpc>
                <a:spcPct val="115000"/>
              </a:lnSpc>
              <a:spcBef>
                <a:spcPts val="0"/>
              </a:spcBef>
              <a:spcAft>
                <a:spcPts val="1200"/>
              </a:spcAft>
              <a:buFont typeface="Calibri" panose="020F0502020204030204" pitchFamily="34" charset="0"/>
              <a:buChar char="‒"/>
            </a:pPr>
            <a:r>
              <a:rPr lang="en-US" sz="1600" dirty="0">
                <a:solidFill>
                  <a:srgbClr val="000000"/>
                </a:solidFill>
                <a:ea typeface="Arial" panose="020B0604020202020204" pitchFamily="34" charset="0"/>
              </a:rPr>
              <a:t>Four paid undergraduate B.S. students will participate, two at a time</a:t>
            </a:r>
          </a:p>
          <a:p>
            <a:pPr marL="342900" marR="0" indent="-285750" algn="just">
              <a:lnSpc>
                <a:spcPct val="115000"/>
              </a:lnSpc>
              <a:spcBef>
                <a:spcPts val="0"/>
              </a:spcBef>
              <a:spcAft>
                <a:spcPts val="1200"/>
              </a:spcAft>
              <a:buFont typeface="Calibri" panose="020F0502020204030204" pitchFamily="34" charset="0"/>
              <a:buChar char="‒"/>
            </a:pPr>
            <a:r>
              <a:rPr lang="en-US" sz="1600" dirty="0">
                <a:solidFill>
                  <a:srgbClr val="000000"/>
                </a:solidFill>
                <a:ea typeface="Arial" panose="020B0604020202020204" pitchFamily="34" charset="0"/>
              </a:rPr>
              <a:t>Supported by work-study funds or other in-house sources of support, with more intensive work during the summers and vacation periods  </a:t>
            </a:r>
          </a:p>
          <a:p>
            <a:pPr marL="342900" marR="0" indent="-285750" algn="just">
              <a:lnSpc>
                <a:spcPct val="115000"/>
              </a:lnSpc>
              <a:spcBef>
                <a:spcPts val="0"/>
              </a:spcBef>
              <a:spcAft>
                <a:spcPts val="1200"/>
              </a:spcAft>
              <a:buFont typeface="Calibri" panose="020F0502020204030204" pitchFamily="34" charset="0"/>
              <a:buChar char="‒"/>
            </a:pPr>
            <a:r>
              <a:rPr lang="en-US" sz="1600" dirty="0">
                <a:solidFill>
                  <a:srgbClr val="000000"/>
                </a:solidFill>
                <a:ea typeface="Arial" panose="020B0604020202020204" pitchFamily="34" charset="0"/>
              </a:rPr>
              <a:t>Some additional unpaid students may use this work in support of their B.S. degrees, but those paid in connection with the project will not be receiving academic credit</a:t>
            </a:r>
          </a:p>
          <a:p>
            <a:pPr marL="342900" marR="0" indent="-285750" algn="just">
              <a:lnSpc>
                <a:spcPct val="115000"/>
              </a:lnSpc>
              <a:spcBef>
                <a:spcPts val="0"/>
              </a:spcBef>
              <a:spcAft>
                <a:spcPts val="1200"/>
              </a:spcAft>
              <a:buFont typeface="Calibri" panose="020F0502020204030204" pitchFamily="34" charset="0"/>
              <a:buChar char="‒"/>
            </a:pPr>
            <a:r>
              <a:rPr lang="en-US" sz="1600" dirty="0">
                <a:solidFill>
                  <a:srgbClr val="000000"/>
                </a:solidFill>
                <a:ea typeface="Arial" panose="020B0604020202020204" pitchFamily="34" charset="0"/>
              </a:rPr>
              <a:t>Will be involved in curation of our collection of honeys from international sources, literature research on the ranges of particular plants of interest, and assisting in the laboratory on purification of pollen and free DNA from honey samples, and later in development of RPA DNA amplification assays</a:t>
            </a:r>
          </a:p>
        </p:txBody>
      </p:sp>
    </p:spTree>
    <p:extLst>
      <p:ext uri="{BB962C8B-B14F-4D97-AF65-F5344CB8AC3E}">
        <p14:creationId xmlns:p14="http://schemas.microsoft.com/office/powerpoint/2010/main" val="252709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Student Involvement</a:t>
            </a:r>
          </a:p>
        </p:txBody>
      </p:sp>
      <p:sp>
        <p:nvSpPr>
          <p:cNvPr id="3" name="TextBox 2">
            <a:extLst>
              <a:ext uri="{FF2B5EF4-FFF2-40B4-BE49-F238E27FC236}">
                <a16:creationId xmlns:a16="http://schemas.microsoft.com/office/drawing/2014/main" id="{30EBDB4A-2AB9-5642-B2BA-CE09B0244B73}"/>
              </a:ext>
            </a:extLst>
          </p:cNvPr>
          <p:cNvSpPr txBox="1"/>
          <p:nvPr/>
        </p:nvSpPr>
        <p:spPr>
          <a:xfrm>
            <a:off x="321872" y="1462118"/>
            <a:ext cx="8500257" cy="4524315"/>
          </a:xfrm>
          <a:prstGeom prst="rect">
            <a:avLst/>
          </a:prstGeom>
          <a:noFill/>
        </p:spPr>
        <p:txBody>
          <a:bodyPr wrap="square" rtlCol="0">
            <a:spAutoFit/>
          </a:bodyPr>
          <a:lstStyle/>
          <a:p>
            <a:pPr lvl="0"/>
            <a:r>
              <a:rPr lang="en-US" b="1" dirty="0"/>
              <a:t>Graduate students </a:t>
            </a:r>
          </a:p>
          <a:p>
            <a:pPr lvl="0"/>
            <a:endParaRPr lang="en-US" dirty="0"/>
          </a:p>
          <a:p>
            <a:pPr lvl="0"/>
            <a:r>
              <a:rPr lang="en-US" b="1" dirty="0"/>
              <a:t>Dimple Chavan </a:t>
            </a:r>
          </a:p>
          <a:p>
            <a:pPr marL="285750" lvl="0" indent="-285750" algn="just">
              <a:buFont typeface="Calibri" panose="020F0502020204030204" pitchFamily="34" charset="0"/>
              <a:buChar char="‒"/>
            </a:pPr>
            <a:r>
              <a:rPr lang="en-US" dirty="0"/>
              <a:t>Fourth-year Ph.D. student in Biology &amp; Biochemistry working on DNA-based detection technologies, especially honey pollen DNA sequencing </a:t>
            </a:r>
          </a:p>
          <a:p>
            <a:pPr marL="285750" lvl="0" indent="-285750" algn="just">
              <a:buFont typeface="Calibri" panose="020F0502020204030204" pitchFamily="34" charset="0"/>
              <a:buChar char="‒"/>
            </a:pPr>
            <a:r>
              <a:rPr lang="en-US" dirty="0"/>
              <a:t>Will assist Dr. </a:t>
            </a:r>
            <a:r>
              <a:rPr lang="en-US" dirty="0" err="1"/>
              <a:t>Kourentzi</a:t>
            </a:r>
            <a:r>
              <a:rPr lang="en-US" dirty="0"/>
              <a:t> with DNA extraction, isolation and purification, and library preparation for Next Generation sequencing and the development of isothermal RPA-based DNA amplification assays</a:t>
            </a:r>
          </a:p>
          <a:p>
            <a:pPr algn="just"/>
            <a:r>
              <a:rPr lang="en-US" dirty="0"/>
              <a:t> </a:t>
            </a:r>
          </a:p>
          <a:p>
            <a:pPr lvl="0"/>
            <a:r>
              <a:rPr lang="en-US" b="1" dirty="0"/>
              <a:t>Suman </a:t>
            </a:r>
            <a:r>
              <a:rPr lang="en-US" b="1" dirty="0" err="1"/>
              <a:t>Nandy</a:t>
            </a:r>
            <a:r>
              <a:rPr lang="en-US" b="1" dirty="0"/>
              <a:t> </a:t>
            </a:r>
          </a:p>
          <a:p>
            <a:pPr marL="285750" lvl="0" indent="-285750" algn="just">
              <a:buFont typeface="Calibri" panose="020F0502020204030204" pitchFamily="34" charset="0"/>
              <a:buChar char="‒"/>
            </a:pPr>
            <a:r>
              <a:rPr lang="en-US" dirty="0"/>
              <a:t>Second-year Ph.D. student in Chemical &amp; Biomolecular Engineering specializing in bioseparations including pollen-free DNA from honey, who will focus on purification methods to isolate pollen, pollen DNA, and soluble DNA from honey, in maximal yield and free of inhibitors or cross-contamination</a:t>
            </a:r>
          </a:p>
          <a:p>
            <a:pPr marL="285750" lvl="0" indent="-285750" algn="just">
              <a:buFont typeface="Calibri" panose="020F0502020204030204" pitchFamily="34" charset="0"/>
              <a:buChar char="‒"/>
            </a:pPr>
            <a:r>
              <a:rPr lang="en-US" dirty="0"/>
              <a:t>Will also assist in the development of isothermal RPA-based DNA amplification assays</a:t>
            </a:r>
          </a:p>
          <a:p>
            <a:endParaRPr lang="en-US" dirty="0"/>
          </a:p>
        </p:txBody>
      </p:sp>
    </p:spTree>
    <p:extLst>
      <p:ext uri="{BB962C8B-B14F-4D97-AF65-F5344CB8AC3E}">
        <p14:creationId xmlns:p14="http://schemas.microsoft.com/office/powerpoint/2010/main" val="341063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A71563-100E-472A-A5B0-F02525C41A62}"/>
              </a:ext>
            </a:extLst>
          </p:cNvPr>
          <p:cNvGraphicFramePr>
            <a:graphicFrameLocks noGrp="1"/>
          </p:cNvGraphicFramePr>
          <p:nvPr>
            <p:extLst>
              <p:ext uri="{D42A27DB-BD31-4B8C-83A1-F6EECF244321}">
                <p14:modId xmlns:p14="http://schemas.microsoft.com/office/powerpoint/2010/main" val="576255518"/>
              </p:ext>
            </p:extLst>
          </p:nvPr>
        </p:nvGraphicFramePr>
        <p:xfrm>
          <a:off x="276225" y="1270235"/>
          <a:ext cx="8801099" cy="5016263"/>
        </p:xfrm>
        <a:graphic>
          <a:graphicData uri="http://schemas.openxmlformats.org/drawingml/2006/table">
            <a:tbl>
              <a:tblPr/>
              <a:tblGrid>
                <a:gridCol w="368394">
                  <a:extLst>
                    <a:ext uri="{9D8B030D-6E8A-4147-A177-3AD203B41FA5}">
                      <a16:colId xmlns:a16="http://schemas.microsoft.com/office/drawing/2014/main" val="964429174"/>
                    </a:ext>
                  </a:extLst>
                </a:gridCol>
                <a:gridCol w="1735826">
                  <a:extLst>
                    <a:ext uri="{9D8B030D-6E8A-4147-A177-3AD203B41FA5}">
                      <a16:colId xmlns:a16="http://schemas.microsoft.com/office/drawing/2014/main" val="3003107745"/>
                    </a:ext>
                  </a:extLst>
                </a:gridCol>
                <a:gridCol w="430835">
                  <a:extLst>
                    <a:ext uri="{9D8B030D-6E8A-4147-A177-3AD203B41FA5}">
                      <a16:colId xmlns:a16="http://schemas.microsoft.com/office/drawing/2014/main" val="2347071777"/>
                    </a:ext>
                  </a:extLst>
                </a:gridCol>
                <a:gridCol w="449566">
                  <a:extLst>
                    <a:ext uri="{9D8B030D-6E8A-4147-A177-3AD203B41FA5}">
                      <a16:colId xmlns:a16="http://schemas.microsoft.com/office/drawing/2014/main" val="635852353"/>
                    </a:ext>
                  </a:extLst>
                </a:gridCol>
                <a:gridCol w="606304">
                  <a:extLst>
                    <a:ext uri="{9D8B030D-6E8A-4147-A177-3AD203B41FA5}">
                      <a16:colId xmlns:a16="http://schemas.microsoft.com/office/drawing/2014/main" val="1671452731"/>
                    </a:ext>
                  </a:extLst>
                </a:gridCol>
                <a:gridCol w="504825">
                  <a:extLst>
                    <a:ext uri="{9D8B030D-6E8A-4147-A177-3AD203B41FA5}">
                      <a16:colId xmlns:a16="http://schemas.microsoft.com/office/drawing/2014/main" val="1534362254"/>
                    </a:ext>
                  </a:extLst>
                </a:gridCol>
                <a:gridCol w="361950">
                  <a:extLst>
                    <a:ext uri="{9D8B030D-6E8A-4147-A177-3AD203B41FA5}">
                      <a16:colId xmlns:a16="http://schemas.microsoft.com/office/drawing/2014/main" val="37670507"/>
                    </a:ext>
                  </a:extLst>
                </a:gridCol>
                <a:gridCol w="447675">
                  <a:extLst>
                    <a:ext uri="{9D8B030D-6E8A-4147-A177-3AD203B41FA5}">
                      <a16:colId xmlns:a16="http://schemas.microsoft.com/office/drawing/2014/main" val="1027999581"/>
                    </a:ext>
                  </a:extLst>
                </a:gridCol>
                <a:gridCol w="400050">
                  <a:extLst>
                    <a:ext uri="{9D8B030D-6E8A-4147-A177-3AD203B41FA5}">
                      <a16:colId xmlns:a16="http://schemas.microsoft.com/office/drawing/2014/main" val="2262813176"/>
                    </a:ext>
                  </a:extLst>
                </a:gridCol>
                <a:gridCol w="476250">
                  <a:extLst>
                    <a:ext uri="{9D8B030D-6E8A-4147-A177-3AD203B41FA5}">
                      <a16:colId xmlns:a16="http://schemas.microsoft.com/office/drawing/2014/main" val="2931230203"/>
                    </a:ext>
                  </a:extLst>
                </a:gridCol>
                <a:gridCol w="428625">
                  <a:extLst>
                    <a:ext uri="{9D8B030D-6E8A-4147-A177-3AD203B41FA5}">
                      <a16:colId xmlns:a16="http://schemas.microsoft.com/office/drawing/2014/main" val="3901388657"/>
                    </a:ext>
                  </a:extLst>
                </a:gridCol>
                <a:gridCol w="433293">
                  <a:extLst>
                    <a:ext uri="{9D8B030D-6E8A-4147-A177-3AD203B41FA5}">
                      <a16:colId xmlns:a16="http://schemas.microsoft.com/office/drawing/2014/main" val="3271391129"/>
                    </a:ext>
                  </a:extLst>
                </a:gridCol>
                <a:gridCol w="430835">
                  <a:extLst>
                    <a:ext uri="{9D8B030D-6E8A-4147-A177-3AD203B41FA5}">
                      <a16:colId xmlns:a16="http://schemas.microsoft.com/office/drawing/2014/main" val="3057571269"/>
                    </a:ext>
                  </a:extLst>
                </a:gridCol>
                <a:gridCol w="449566">
                  <a:extLst>
                    <a:ext uri="{9D8B030D-6E8A-4147-A177-3AD203B41FA5}">
                      <a16:colId xmlns:a16="http://schemas.microsoft.com/office/drawing/2014/main" val="906706463"/>
                    </a:ext>
                  </a:extLst>
                </a:gridCol>
                <a:gridCol w="412104">
                  <a:extLst>
                    <a:ext uri="{9D8B030D-6E8A-4147-A177-3AD203B41FA5}">
                      <a16:colId xmlns:a16="http://schemas.microsoft.com/office/drawing/2014/main" val="45646046"/>
                    </a:ext>
                  </a:extLst>
                </a:gridCol>
                <a:gridCol w="405859">
                  <a:extLst>
                    <a:ext uri="{9D8B030D-6E8A-4147-A177-3AD203B41FA5}">
                      <a16:colId xmlns:a16="http://schemas.microsoft.com/office/drawing/2014/main" val="2675904456"/>
                    </a:ext>
                  </a:extLst>
                </a:gridCol>
                <a:gridCol w="393371">
                  <a:extLst>
                    <a:ext uri="{9D8B030D-6E8A-4147-A177-3AD203B41FA5}">
                      <a16:colId xmlns:a16="http://schemas.microsoft.com/office/drawing/2014/main" val="3382154098"/>
                    </a:ext>
                  </a:extLst>
                </a:gridCol>
                <a:gridCol w="65771">
                  <a:extLst>
                    <a:ext uri="{9D8B030D-6E8A-4147-A177-3AD203B41FA5}">
                      <a16:colId xmlns:a16="http://schemas.microsoft.com/office/drawing/2014/main" val="1540235452"/>
                    </a:ext>
                  </a:extLst>
                </a:gridCol>
              </a:tblGrid>
              <a:tr h="197069">
                <a:tc gridSpan="18">
                  <a:txBody>
                    <a:bodyPr/>
                    <a:lstStyle/>
                    <a:p>
                      <a:pPr rtl="0" fontAlgn="t"/>
                      <a:r>
                        <a:rPr lang="en-US" sz="1000" b="1" dirty="0">
                          <a:solidFill>
                            <a:srgbClr val="000000"/>
                          </a:solidFill>
                          <a:effectLst/>
                          <a:latin typeface="+mn-lt"/>
                        </a:rPr>
                        <a:t>Project Plan</a:t>
                      </a: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1552215"/>
                  </a:ext>
                </a:extLst>
              </a:tr>
              <a:tr h="372819">
                <a:tc gridSpan="5">
                  <a:txBody>
                    <a:bodyPr/>
                    <a:lstStyle/>
                    <a:p>
                      <a:pPr algn="r" rtl="0" fontAlgn="t"/>
                      <a:r>
                        <a:rPr lang="en-US" sz="1000" b="1" dirty="0">
                          <a:solidFill>
                            <a:srgbClr val="000000"/>
                          </a:solidFill>
                          <a:effectLst/>
                          <a:latin typeface="+mn-lt"/>
                        </a:rPr>
                        <a:t>Months&gt;</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000" b="1" dirty="0">
                          <a:solidFill>
                            <a:srgbClr val="000000"/>
                          </a:solidFill>
                          <a:effectLst/>
                          <a:latin typeface="+mn-lt"/>
                        </a:rPr>
                        <a:t>Feb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Mar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April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May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June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July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August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Sep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Oct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Nov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Dec 2020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dirty="0">
                          <a:solidFill>
                            <a:srgbClr val="000000"/>
                          </a:solidFill>
                          <a:effectLst/>
                          <a:latin typeface="+mn-lt"/>
                        </a:rPr>
                        <a:t>Jan 2021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0057116"/>
                  </a:ext>
                </a:extLst>
              </a:tr>
              <a:tr h="369930">
                <a:tc>
                  <a:txBody>
                    <a:bodyPr/>
                    <a:lstStyle/>
                    <a:p>
                      <a:pPr algn="ctr" rtl="0" fontAlgn="t"/>
                      <a:r>
                        <a:rPr lang="en-US" sz="1000" b="1" dirty="0">
                          <a:solidFill>
                            <a:srgbClr val="000000"/>
                          </a:solidFill>
                          <a:effectLst/>
                          <a:latin typeface="+mn-lt"/>
                        </a:rPr>
                        <a:t>ID</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rtl="0" fontAlgn="t"/>
                      <a:r>
                        <a:rPr lang="en-US" sz="1000" b="1" dirty="0">
                          <a:solidFill>
                            <a:srgbClr val="000000"/>
                          </a:solidFill>
                          <a:effectLst/>
                          <a:latin typeface="+mn-lt"/>
                        </a:rPr>
                        <a:t>Task Title</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rtl="0" fontAlgn="t"/>
                      <a:r>
                        <a:rPr lang="en-US" sz="1000" b="1" dirty="0">
                          <a:solidFill>
                            <a:srgbClr val="000000"/>
                          </a:solidFill>
                          <a:effectLst/>
                          <a:latin typeface="+mn-lt"/>
                        </a:rPr>
                        <a:t>Start</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rtl="0" fontAlgn="t"/>
                      <a:r>
                        <a:rPr lang="en-US" sz="1000" b="1" dirty="0">
                          <a:solidFill>
                            <a:srgbClr val="000000"/>
                          </a:solidFill>
                          <a:effectLst/>
                          <a:latin typeface="+mn-lt"/>
                        </a:rPr>
                        <a:t>End</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rtl="0" fontAlgn="t"/>
                      <a:r>
                        <a:rPr lang="en-US" sz="1000" b="1" dirty="0">
                          <a:solidFill>
                            <a:srgbClr val="000000"/>
                          </a:solidFill>
                          <a:effectLst/>
                          <a:latin typeface="+mn-lt"/>
                        </a:rPr>
                        <a:t>Duration</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rtl="0" fontAlgn="ctr"/>
                      <a:r>
                        <a:rPr lang="en-US" sz="1000" b="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3</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4</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5</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6</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7</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8</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10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dirty="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95583655"/>
                  </a:ext>
                </a:extLst>
              </a:tr>
              <a:tr h="542790">
                <a:tc>
                  <a:txBody>
                    <a:bodyPr/>
                    <a:lstStyle/>
                    <a:p>
                      <a:pPr algn="ctr" rtl="0" fontAlgn="t"/>
                      <a:r>
                        <a:rPr lang="en-US" sz="1000" dirty="0">
                          <a:solidFill>
                            <a:srgbClr val="000000"/>
                          </a:solidFill>
                          <a:effectLst/>
                          <a:latin typeface="+mn-lt"/>
                        </a:rPr>
                        <a:t>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Meetings with Project champion; kick-off, 30-days and quarterly reviews</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1, Q1-Q5</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98787810"/>
                  </a:ext>
                </a:extLst>
              </a:tr>
              <a:tr h="198513">
                <a:tc>
                  <a:txBody>
                    <a:bodyPr/>
                    <a:lstStyle/>
                    <a:p>
                      <a:pPr algn="ctr" rtl="0" fontAlgn="t"/>
                      <a:r>
                        <a:rPr lang="en-US" sz="1000">
                          <a:solidFill>
                            <a:srgbClr val="000000"/>
                          </a:solidFill>
                          <a:effectLst/>
                          <a:latin typeface="+mn-lt"/>
                        </a:rPr>
                        <a:t>T.2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Obtain honey samples</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6</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6</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66089643"/>
                  </a:ext>
                </a:extLst>
              </a:tr>
              <a:tr h="542790">
                <a:tc>
                  <a:txBody>
                    <a:bodyPr/>
                    <a:lstStyle/>
                    <a:p>
                      <a:pPr algn="ctr" rtl="0" fontAlgn="t"/>
                      <a:r>
                        <a:rPr lang="en-US" sz="1000">
                          <a:solidFill>
                            <a:srgbClr val="000000"/>
                          </a:solidFill>
                          <a:effectLst/>
                          <a:latin typeface="+mn-lt"/>
                        </a:rPr>
                        <a:t>T.3</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Development of pollen purification and DNA sample preparation</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50104601"/>
                  </a:ext>
                </a:extLst>
              </a:tr>
              <a:tr h="369930">
                <a:tc>
                  <a:txBody>
                    <a:bodyPr/>
                    <a:lstStyle/>
                    <a:p>
                      <a:pPr algn="ctr" rtl="0" fontAlgn="t"/>
                      <a:r>
                        <a:rPr lang="en-US" sz="1000">
                          <a:solidFill>
                            <a:srgbClr val="000000"/>
                          </a:solidFill>
                          <a:effectLst/>
                          <a:latin typeface="+mn-lt"/>
                        </a:rPr>
                        <a:t>T.4</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Honey pollen DNA sequencing</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11722553"/>
                  </a:ext>
                </a:extLst>
              </a:tr>
              <a:tr h="542790">
                <a:tc>
                  <a:txBody>
                    <a:bodyPr/>
                    <a:lstStyle/>
                    <a:p>
                      <a:pPr algn="ctr" rtl="0" fontAlgn="t"/>
                      <a:r>
                        <a:rPr lang="en-US" sz="1000" dirty="0">
                          <a:solidFill>
                            <a:srgbClr val="000000"/>
                          </a:solidFill>
                          <a:effectLst/>
                          <a:latin typeface="+mn-lt"/>
                        </a:rPr>
                        <a:t>T.5</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Honey plant DNA sequence clustering informatics analysis</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27914900"/>
                  </a:ext>
                </a:extLst>
              </a:tr>
              <a:tr h="542790">
                <a:tc>
                  <a:txBody>
                    <a:bodyPr/>
                    <a:lstStyle/>
                    <a:p>
                      <a:pPr algn="ctr" rtl="0" fontAlgn="t"/>
                      <a:r>
                        <a:rPr lang="en-US" sz="1000" dirty="0">
                          <a:solidFill>
                            <a:srgbClr val="000000"/>
                          </a:solidFill>
                          <a:effectLst/>
                          <a:latin typeface="+mn-lt"/>
                        </a:rPr>
                        <a:t>T.6</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Purification and analysis of soluble DNA from filtered honey</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6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16973959"/>
                  </a:ext>
                </a:extLst>
              </a:tr>
              <a:tr h="542790">
                <a:tc>
                  <a:txBody>
                    <a:bodyPr/>
                    <a:lstStyle/>
                    <a:p>
                      <a:pPr algn="ctr" rtl="0" fontAlgn="t"/>
                      <a:r>
                        <a:rPr lang="en-US" sz="1000" dirty="0">
                          <a:solidFill>
                            <a:srgbClr val="000000"/>
                          </a:solidFill>
                          <a:effectLst/>
                          <a:latin typeface="+mn-lt"/>
                        </a:rPr>
                        <a:t>T.7</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Curation and detection of</a:t>
                      </a:r>
                      <a:br>
                        <a:rPr lang="en-US" sz="1000" dirty="0">
                          <a:solidFill>
                            <a:srgbClr val="000000"/>
                          </a:solidFill>
                          <a:effectLst/>
                          <a:latin typeface="+mn-lt"/>
                        </a:rPr>
                      </a:br>
                      <a:r>
                        <a:rPr lang="en-US" sz="1000" dirty="0">
                          <a:solidFill>
                            <a:srgbClr val="000000"/>
                          </a:solidFill>
                          <a:effectLst/>
                          <a:latin typeface="+mn-lt"/>
                        </a:rPr>
                        <a:t>country-specific plant barcodes</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13460159"/>
                  </a:ext>
                </a:extLst>
              </a:tr>
              <a:tr h="198513">
                <a:tc>
                  <a:txBody>
                    <a:bodyPr/>
                    <a:lstStyle/>
                    <a:p>
                      <a:pPr algn="ctr" rtl="0" fontAlgn="t"/>
                      <a:r>
                        <a:rPr lang="en-US" sz="1000" dirty="0">
                          <a:solidFill>
                            <a:srgbClr val="000000"/>
                          </a:solidFill>
                          <a:effectLst/>
                          <a:latin typeface="+mn-lt"/>
                        </a:rPr>
                        <a:t>T.8</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RPA amplification assays</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14712091"/>
                  </a:ext>
                </a:extLst>
              </a:tr>
              <a:tr h="198513">
                <a:tc>
                  <a:txBody>
                    <a:bodyPr/>
                    <a:lstStyle/>
                    <a:p>
                      <a:pPr algn="ctr" rtl="0" fontAlgn="t"/>
                      <a:r>
                        <a:rPr lang="en-US" sz="1000" dirty="0">
                          <a:solidFill>
                            <a:srgbClr val="000000"/>
                          </a:solidFill>
                          <a:effectLst/>
                          <a:latin typeface="+mn-lt"/>
                        </a:rPr>
                        <a:t>T.9</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Testing and validation</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10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7168391"/>
                  </a:ext>
                </a:extLst>
              </a:tr>
              <a:tr h="198513">
                <a:tc>
                  <a:txBody>
                    <a:bodyPr/>
                    <a:lstStyle/>
                    <a:p>
                      <a:pPr algn="ctr" rtl="0" fontAlgn="t"/>
                      <a:r>
                        <a:rPr lang="en-US" sz="1000" dirty="0">
                          <a:solidFill>
                            <a:srgbClr val="000000"/>
                          </a:solidFill>
                          <a:effectLst/>
                          <a:latin typeface="+mn-lt"/>
                        </a:rPr>
                        <a:t>T.10</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a:solidFill>
                            <a:srgbClr val="000000"/>
                          </a:solidFill>
                          <a:effectLst/>
                          <a:latin typeface="+mn-lt"/>
                        </a:rPr>
                        <a:t>Produce report</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rtl="0" fontAlgn="b"/>
                      <a:endParaRPr lang="en-US" sz="100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1823174"/>
                  </a:ext>
                </a:extLst>
              </a:tr>
              <a:tr h="198513">
                <a:tc>
                  <a:txBody>
                    <a:bodyPr/>
                    <a:lstStyle/>
                    <a:p>
                      <a:pPr algn="ctr" rtl="0" fontAlgn="t"/>
                      <a:r>
                        <a:rPr lang="en-US" sz="1000" dirty="0">
                          <a:solidFill>
                            <a:srgbClr val="000000"/>
                          </a:solidFill>
                          <a:effectLst/>
                          <a:latin typeface="+mn-lt"/>
                        </a:rPr>
                        <a:t>T.11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rtl="0" fontAlgn="b"/>
                      <a:r>
                        <a:rPr lang="en-US" sz="1000" dirty="0">
                          <a:solidFill>
                            <a:srgbClr val="000000"/>
                          </a:solidFill>
                          <a:effectLst/>
                          <a:latin typeface="+mn-lt"/>
                        </a:rPr>
                        <a:t>Phase I closing meeting</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a:solidFill>
                            <a:srgbClr val="000000"/>
                          </a:solidFill>
                          <a:effectLst/>
                          <a:latin typeface="+mn-lt"/>
                        </a:rPr>
                        <a:t>12</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rtl="0" fontAlgn="b"/>
                      <a:r>
                        <a:rPr lang="en-US" sz="1000" dirty="0">
                          <a:solidFill>
                            <a:srgbClr val="000000"/>
                          </a:solidFill>
                          <a:effectLst/>
                          <a:latin typeface="+mn-lt"/>
                        </a:rPr>
                        <a:t>1</a:t>
                      </a:r>
                    </a:p>
                  </a:txBody>
                  <a:tcPr marL="16808" marR="16808" marT="11205" marB="11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l" rtl="0" fontAlgn="t"/>
                      <a:endParaRPr lang="en-US" sz="100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endParaRPr lang="en-US" sz="1000" dirty="0">
                        <a:effectLst/>
                        <a:latin typeface="+mn-lt"/>
                      </a:endParaRPr>
                    </a:p>
                  </a:txBody>
                  <a:tcPr marL="16808" marR="16808" marT="11205" marB="112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rtl="0" fontAlgn="b"/>
                      <a:endParaRPr lang="en-US" sz="1000" dirty="0">
                        <a:effectLst/>
                        <a:latin typeface="+mn-lt"/>
                      </a:endParaRPr>
                    </a:p>
                  </a:txBody>
                  <a:tcPr marL="16808" marR="16808" marT="11205" marB="11205" anchor="b">
                    <a:lnL w="12700" cap="flat" cmpd="sng" algn="ctr">
                      <a:solidFill>
                        <a:schemeClr val="tx1"/>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00409845"/>
                  </a:ext>
                </a:extLst>
              </a:tr>
            </a:tbl>
          </a:graphicData>
        </a:graphic>
      </p:graphicFrame>
      <p:sp>
        <p:nvSpPr>
          <p:cNvPr id="5" name="TextBox 4">
            <a:extLst>
              <a:ext uri="{FF2B5EF4-FFF2-40B4-BE49-F238E27FC236}">
                <a16:creationId xmlns:a16="http://schemas.microsoft.com/office/drawing/2014/main" id="{AFB576B0-AC79-4B3A-8CA5-CA74584AACD7}"/>
              </a:ext>
            </a:extLst>
          </p:cNvPr>
          <p:cNvSpPr txBox="1"/>
          <p:nvPr/>
        </p:nvSpPr>
        <p:spPr>
          <a:xfrm>
            <a:off x="2018230" y="279114"/>
            <a:ext cx="510754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Timeline</a:t>
            </a:r>
          </a:p>
        </p:txBody>
      </p:sp>
    </p:spTree>
    <p:extLst>
      <p:ext uri="{BB962C8B-B14F-4D97-AF65-F5344CB8AC3E}">
        <p14:creationId xmlns:p14="http://schemas.microsoft.com/office/powerpoint/2010/main" val="169074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Deliverables</a:t>
            </a:r>
          </a:p>
        </p:txBody>
      </p:sp>
      <p:graphicFrame>
        <p:nvGraphicFramePr>
          <p:cNvPr id="4" name="Table 3">
            <a:extLst>
              <a:ext uri="{FF2B5EF4-FFF2-40B4-BE49-F238E27FC236}">
                <a16:creationId xmlns:a16="http://schemas.microsoft.com/office/drawing/2014/main" id="{43EF89C4-DE7D-4653-BD44-247416E8361C}"/>
              </a:ext>
            </a:extLst>
          </p:cNvPr>
          <p:cNvGraphicFramePr>
            <a:graphicFrameLocks noGrp="1"/>
          </p:cNvGraphicFramePr>
          <p:nvPr>
            <p:extLst>
              <p:ext uri="{D42A27DB-BD31-4B8C-83A1-F6EECF244321}">
                <p14:modId xmlns:p14="http://schemas.microsoft.com/office/powerpoint/2010/main" val="355252679"/>
              </p:ext>
            </p:extLst>
          </p:nvPr>
        </p:nvGraphicFramePr>
        <p:xfrm>
          <a:off x="832821" y="1524000"/>
          <a:ext cx="7478358" cy="4448172"/>
        </p:xfrm>
        <a:graphic>
          <a:graphicData uri="http://schemas.openxmlformats.org/drawingml/2006/table">
            <a:tbl>
              <a:tblPr bandRow="1">
                <a:tableStyleId>{5940675A-B579-460E-94D1-54222C63F5DA}</a:tableStyleId>
              </a:tblPr>
              <a:tblGrid>
                <a:gridCol w="625588">
                  <a:extLst>
                    <a:ext uri="{9D8B030D-6E8A-4147-A177-3AD203B41FA5}">
                      <a16:colId xmlns:a16="http://schemas.microsoft.com/office/drawing/2014/main" val="3184214231"/>
                    </a:ext>
                  </a:extLst>
                </a:gridCol>
                <a:gridCol w="4396017">
                  <a:extLst>
                    <a:ext uri="{9D8B030D-6E8A-4147-A177-3AD203B41FA5}">
                      <a16:colId xmlns:a16="http://schemas.microsoft.com/office/drawing/2014/main" val="3650914254"/>
                    </a:ext>
                  </a:extLst>
                </a:gridCol>
                <a:gridCol w="1597782">
                  <a:extLst>
                    <a:ext uri="{9D8B030D-6E8A-4147-A177-3AD203B41FA5}">
                      <a16:colId xmlns:a16="http://schemas.microsoft.com/office/drawing/2014/main" val="2658747911"/>
                    </a:ext>
                  </a:extLst>
                </a:gridCol>
                <a:gridCol w="858971">
                  <a:extLst>
                    <a:ext uri="{9D8B030D-6E8A-4147-A177-3AD203B41FA5}">
                      <a16:colId xmlns:a16="http://schemas.microsoft.com/office/drawing/2014/main" val="4257864545"/>
                    </a:ext>
                  </a:extLst>
                </a:gridCol>
              </a:tblGrid>
              <a:tr h="273297">
                <a:tc>
                  <a:txBody>
                    <a:bodyPr/>
                    <a:lstStyle/>
                    <a:p>
                      <a:pPr marL="0" marR="0" algn="l">
                        <a:lnSpc>
                          <a:spcPct val="115000"/>
                        </a:lnSpc>
                        <a:spcBef>
                          <a:spcPts val="0"/>
                        </a:spcBef>
                        <a:spcAft>
                          <a:spcPts val="0"/>
                        </a:spcAft>
                      </a:pPr>
                      <a:r>
                        <a:rPr lang="en-US" sz="1400" b="1" dirty="0">
                          <a:effectLst/>
                          <a:latin typeface="+mn-lt"/>
                        </a:rPr>
                        <a:t>ID</a:t>
                      </a:r>
                      <a:endParaRPr lang="en-US" sz="1400" b="1" dirty="0">
                        <a:effectLst/>
                        <a:latin typeface="+mn-lt"/>
                        <a:ea typeface="Arial" panose="020B0604020202020204" pitchFamily="34" charset="0"/>
                      </a:endParaRPr>
                    </a:p>
                  </a:txBody>
                  <a:tcPr marL="68580" marR="68580" marT="0" marB="0">
                    <a:solidFill>
                      <a:schemeClr val="accent1">
                        <a:lumMod val="40000"/>
                        <a:lumOff val="60000"/>
                      </a:schemeClr>
                    </a:solidFill>
                  </a:tcPr>
                </a:tc>
                <a:tc>
                  <a:txBody>
                    <a:bodyPr/>
                    <a:lstStyle/>
                    <a:p>
                      <a:pPr marL="0" marR="0" algn="l">
                        <a:lnSpc>
                          <a:spcPct val="115000"/>
                        </a:lnSpc>
                        <a:spcBef>
                          <a:spcPts val="0"/>
                        </a:spcBef>
                        <a:spcAft>
                          <a:spcPts val="0"/>
                        </a:spcAft>
                      </a:pPr>
                      <a:r>
                        <a:rPr lang="en-US" sz="1400" b="1" dirty="0">
                          <a:effectLst/>
                          <a:latin typeface="+mn-lt"/>
                        </a:rPr>
                        <a:t>Description</a:t>
                      </a:r>
                      <a:endParaRPr lang="en-US" sz="1400" b="1" dirty="0">
                        <a:effectLst/>
                        <a:latin typeface="+mn-lt"/>
                        <a:ea typeface="Arial" panose="020B0604020202020204" pitchFamily="34" charset="0"/>
                      </a:endParaRPr>
                    </a:p>
                  </a:txBody>
                  <a:tcPr marL="68580" marR="68580" marT="0" marB="0">
                    <a:solidFill>
                      <a:schemeClr val="accent1">
                        <a:lumMod val="40000"/>
                        <a:lumOff val="60000"/>
                      </a:schemeClr>
                    </a:solidFill>
                  </a:tcPr>
                </a:tc>
                <a:tc>
                  <a:txBody>
                    <a:bodyPr/>
                    <a:lstStyle/>
                    <a:p>
                      <a:pPr marL="0" marR="0" algn="l">
                        <a:lnSpc>
                          <a:spcPct val="115000"/>
                        </a:lnSpc>
                        <a:spcBef>
                          <a:spcPts val="0"/>
                        </a:spcBef>
                        <a:spcAft>
                          <a:spcPts val="0"/>
                        </a:spcAft>
                      </a:pPr>
                      <a:r>
                        <a:rPr lang="en-US" sz="1400" b="1" dirty="0">
                          <a:effectLst/>
                          <a:latin typeface="+mn-lt"/>
                        </a:rPr>
                        <a:t>Type*</a:t>
                      </a:r>
                      <a:endParaRPr lang="en-US" sz="1400" b="1" dirty="0">
                        <a:effectLst/>
                        <a:latin typeface="+mn-lt"/>
                        <a:ea typeface="Arial" panose="020B0604020202020204" pitchFamily="34" charset="0"/>
                      </a:endParaRPr>
                    </a:p>
                  </a:txBody>
                  <a:tcPr marL="68580" marR="68580" marT="0" marB="0">
                    <a:solidFill>
                      <a:schemeClr val="accent1">
                        <a:lumMod val="40000"/>
                        <a:lumOff val="60000"/>
                      </a:schemeClr>
                    </a:solidFill>
                  </a:tcPr>
                </a:tc>
                <a:tc>
                  <a:txBody>
                    <a:bodyPr/>
                    <a:lstStyle/>
                    <a:p>
                      <a:pPr marL="0" marR="0" algn="l">
                        <a:lnSpc>
                          <a:spcPct val="115000"/>
                        </a:lnSpc>
                        <a:spcBef>
                          <a:spcPts val="0"/>
                        </a:spcBef>
                        <a:spcAft>
                          <a:spcPts val="0"/>
                        </a:spcAft>
                      </a:pPr>
                      <a:r>
                        <a:rPr lang="en-US" sz="1400" b="1" dirty="0">
                          <a:effectLst/>
                          <a:latin typeface="+mn-lt"/>
                        </a:rPr>
                        <a:t>MAS</a:t>
                      </a:r>
                      <a:endParaRPr lang="en-US" sz="1400" b="1" dirty="0">
                        <a:effectLst/>
                        <a:latin typeface="+mn-lt"/>
                        <a:ea typeface="Arial" panose="020B060402020202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968338190"/>
                  </a:ext>
                </a:extLst>
              </a:tr>
              <a:tr h="273297">
                <a:tc>
                  <a:txBody>
                    <a:bodyPr/>
                    <a:lstStyle/>
                    <a:p>
                      <a:pPr marL="0" marR="0" algn="l">
                        <a:lnSpc>
                          <a:spcPct val="115000"/>
                        </a:lnSpc>
                        <a:spcBef>
                          <a:spcPts val="0"/>
                        </a:spcBef>
                        <a:spcAft>
                          <a:spcPts val="0"/>
                        </a:spcAft>
                      </a:pPr>
                      <a:r>
                        <a:rPr lang="en-US" sz="1400" dirty="0">
                          <a:effectLst/>
                          <a:latin typeface="+mn-lt"/>
                        </a:rPr>
                        <a:t>D.1</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Kickoff meeting minutes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Report</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1</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2480659408"/>
                  </a:ext>
                </a:extLst>
              </a:tr>
              <a:tr h="273297">
                <a:tc>
                  <a:txBody>
                    <a:bodyPr/>
                    <a:lstStyle/>
                    <a:p>
                      <a:pPr marL="0" marR="0" algn="l">
                        <a:lnSpc>
                          <a:spcPct val="115000"/>
                        </a:lnSpc>
                        <a:spcBef>
                          <a:spcPts val="0"/>
                        </a:spcBef>
                        <a:spcAft>
                          <a:spcPts val="0"/>
                        </a:spcAft>
                      </a:pPr>
                      <a:r>
                        <a:rPr lang="en-US" sz="1400" dirty="0">
                          <a:effectLst/>
                          <a:latin typeface="+mn-lt"/>
                        </a:rPr>
                        <a:t>D.2</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Accumulation of honey samples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Report </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3,6</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1025737754"/>
                  </a:ext>
                </a:extLst>
              </a:tr>
              <a:tr h="273297">
                <a:tc>
                  <a:txBody>
                    <a:bodyPr/>
                    <a:lstStyle/>
                    <a:p>
                      <a:pPr marL="0" marR="0" algn="l">
                        <a:lnSpc>
                          <a:spcPct val="115000"/>
                        </a:lnSpc>
                        <a:spcBef>
                          <a:spcPts val="0"/>
                        </a:spcBef>
                        <a:spcAft>
                          <a:spcPts val="0"/>
                        </a:spcAft>
                      </a:pPr>
                      <a:r>
                        <a:rPr lang="en-US" sz="1400" dirty="0">
                          <a:effectLst/>
                          <a:latin typeface="+mn-lt"/>
                        </a:rPr>
                        <a:t>D.3</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Pollen DNA purification and prep protocols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Report </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1</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001843794"/>
                  </a:ext>
                </a:extLst>
              </a:tr>
              <a:tr h="273297">
                <a:tc>
                  <a:txBody>
                    <a:bodyPr/>
                    <a:lstStyle/>
                    <a:p>
                      <a:pPr marL="0" marR="0" algn="l">
                        <a:lnSpc>
                          <a:spcPct val="115000"/>
                        </a:lnSpc>
                        <a:spcBef>
                          <a:spcPts val="0"/>
                        </a:spcBef>
                        <a:spcAft>
                          <a:spcPts val="0"/>
                        </a:spcAft>
                      </a:pPr>
                      <a:r>
                        <a:rPr lang="en-US" sz="1400">
                          <a:effectLst/>
                          <a:latin typeface="+mn-lt"/>
                        </a:rPr>
                        <a:t>D.4</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Pollen DNA sequencing</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Data, Report</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6, 9</a:t>
                      </a:r>
                      <a:endParaRPr lang="en-US" sz="140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3233774094"/>
                  </a:ext>
                </a:extLst>
              </a:tr>
              <a:tr h="273297">
                <a:tc>
                  <a:txBody>
                    <a:bodyPr/>
                    <a:lstStyle/>
                    <a:p>
                      <a:pPr marL="0" marR="0" algn="l">
                        <a:lnSpc>
                          <a:spcPct val="115000"/>
                        </a:lnSpc>
                        <a:spcBef>
                          <a:spcPts val="0"/>
                        </a:spcBef>
                        <a:spcAft>
                          <a:spcPts val="0"/>
                        </a:spcAft>
                      </a:pPr>
                      <a:r>
                        <a:rPr lang="en-US" sz="1400">
                          <a:effectLst/>
                          <a:latin typeface="+mn-lt"/>
                        </a:rPr>
                        <a:t>D.5</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Pollen DNA clustering methods and data</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Report, Data</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6, 9, 12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70340595"/>
                  </a:ext>
                </a:extLst>
              </a:tr>
              <a:tr h="565449">
                <a:tc>
                  <a:txBody>
                    <a:bodyPr/>
                    <a:lstStyle/>
                    <a:p>
                      <a:pPr marL="0" marR="0" algn="l">
                        <a:lnSpc>
                          <a:spcPct val="115000"/>
                        </a:lnSpc>
                        <a:spcBef>
                          <a:spcPts val="0"/>
                        </a:spcBef>
                        <a:spcAft>
                          <a:spcPts val="0"/>
                        </a:spcAft>
                      </a:pPr>
                      <a:r>
                        <a:rPr lang="en-US" sz="1400">
                          <a:effectLst/>
                          <a:latin typeface="+mn-lt"/>
                        </a:rPr>
                        <a:t>D.6</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Purification and analysis of soluble DNA from filtered honey</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Report, Report, Publication</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3, 6, 12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2606624645"/>
                  </a:ext>
                </a:extLst>
              </a:tr>
              <a:tr h="565449">
                <a:tc>
                  <a:txBody>
                    <a:bodyPr/>
                    <a:lstStyle/>
                    <a:p>
                      <a:pPr marL="0" marR="0" algn="l">
                        <a:lnSpc>
                          <a:spcPct val="115000"/>
                        </a:lnSpc>
                        <a:spcBef>
                          <a:spcPts val="0"/>
                        </a:spcBef>
                        <a:spcAft>
                          <a:spcPts val="0"/>
                        </a:spcAft>
                      </a:pPr>
                      <a:r>
                        <a:rPr lang="en-US" sz="1400">
                          <a:effectLst/>
                          <a:latin typeface="+mn-lt"/>
                        </a:rPr>
                        <a:t>D.7</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Country-specific plant DNA barcode archive and informatics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Report</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3, 6, 9</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2994577737"/>
                  </a:ext>
                </a:extLst>
              </a:tr>
              <a:tr h="565449">
                <a:tc>
                  <a:txBody>
                    <a:bodyPr/>
                    <a:lstStyle/>
                    <a:p>
                      <a:pPr marL="0" marR="0" algn="l">
                        <a:lnSpc>
                          <a:spcPct val="115000"/>
                        </a:lnSpc>
                        <a:spcBef>
                          <a:spcPts val="0"/>
                        </a:spcBef>
                        <a:spcAft>
                          <a:spcPts val="0"/>
                        </a:spcAft>
                      </a:pPr>
                      <a:r>
                        <a:rPr lang="en-US" sz="1400">
                          <a:effectLst/>
                          <a:latin typeface="+mn-lt"/>
                        </a:rPr>
                        <a:t>D.8</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RPA amplification assays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Report, Report, Publication</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6, 9, 12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13540207"/>
                  </a:ext>
                </a:extLst>
              </a:tr>
              <a:tr h="565449">
                <a:tc>
                  <a:txBody>
                    <a:bodyPr/>
                    <a:lstStyle/>
                    <a:p>
                      <a:pPr marL="0" marR="0" algn="l">
                        <a:lnSpc>
                          <a:spcPct val="115000"/>
                        </a:lnSpc>
                        <a:spcBef>
                          <a:spcPts val="0"/>
                        </a:spcBef>
                        <a:spcAft>
                          <a:spcPts val="0"/>
                        </a:spcAft>
                      </a:pPr>
                      <a:r>
                        <a:rPr lang="en-US" sz="1400">
                          <a:effectLst/>
                          <a:latin typeface="+mn-lt"/>
                        </a:rPr>
                        <a:t>D.9</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Testing and validation to determine origins of </a:t>
                      </a:r>
                    </a:p>
                    <a:p>
                      <a:pPr marL="0" marR="0" algn="l">
                        <a:lnSpc>
                          <a:spcPct val="115000"/>
                        </a:lnSpc>
                        <a:spcBef>
                          <a:spcPts val="0"/>
                        </a:spcBef>
                        <a:spcAft>
                          <a:spcPts val="0"/>
                        </a:spcAft>
                      </a:pPr>
                      <a:r>
                        <a:rPr lang="en-US" sz="1400" dirty="0">
                          <a:effectLst/>
                          <a:latin typeface="+mn-lt"/>
                        </a:rPr>
                        <a:t>CBP-provided or blinded honey samples</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Report</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3013584798"/>
                  </a:ext>
                </a:extLst>
              </a:tr>
              <a:tr h="273297">
                <a:tc>
                  <a:txBody>
                    <a:bodyPr/>
                    <a:lstStyle/>
                    <a:p>
                      <a:pPr marL="0" marR="0" algn="l">
                        <a:lnSpc>
                          <a:spcPct val="115000"/>
                        </a:lnSpc>
                        <a:spcBef>
                          <a:spcPts val="0"/>
                        </a:spcBef>
                        <a:spcAft>
                          <a:spcPts val="0"/>
                        </a:spcAft>
                      </a:pPr>
                      <a:r>
                        <a:rPr lang="en-US" sz="1400">
                          <a:effectLst/>
                          <a:latin typeface="+mn-lt"/>
                        </a:rPr>
                        <a:t>D.10</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a:effectLst/>
                          <a:latin typeface="+mn-lt"/>
                        </a:rPr>
                        <a:t>Overall Report</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Report</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188792714"/>
                  </a:ext>
                </a:extLst>
              </a:tr>
              <a:tr h="273297">
                <a:tc>
                  <a:txBody>
                    <a:bodyPr/>
                    <a:lstStyle/>
                    <a:p>
                      <a:pPr marL="0" marR="0" algn="l">
                        <a:lnSpc>
                          <a:spcPct val="115000"/>
                        </a:lnSpc>
                        <a:spcBef>
                          <a:spcPts val="0"/>
                        </a:spcBef>
                        <a:spcAft>
                          <a:spcPts val="0"/>
                        </a:spcAft>
                      </a:pPr>
                      <a:r>
                        <a:rPr lang="en-US" sz="1400">
                          <a:effectLst/>
                          <a:latin typeface="+mn-lt"/>
                        </a:rPr>
                        <a:t>D.11</a:t>
                      </a:r>
                      <a:endParaRPr lang="en-US" sz="140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Project Debriefing</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Brief </a:t>
                      </a:r>
                      <a:endParaRPr lang="en-US" sz="1400" dirty="0">
                        <a:effectLst/>
                        <a:latin typeface="+mn-lt"/>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a:effectLst/>
                          <a:latin typeface="+mn-lt"/>
                        </a:rPr>
                        <a:t>12</a:t>
                      </a:r>
                      <a:endParaRPr lang="en-US" sz="1400" dirty="0">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93094021"/>
                  </a:ext>
                </a:extLst>
              </a:tr>
            </a:tbl>
          </a:graphicData>
        </a:graphic>
      </p:graphicFrame>
    </p:spTree>
    <p:extLst>
      <p:ext uri="{BB962C8B-B14F-4D97-AF65-F5344CB8AC3E}">
        <p14:creationId xmlns:p14="http://schemas.microsoft.com/office/powerpoint/2010/main" val="29696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Milestones</a:t>
            </a:r>
          </a:p>
        </p:txBody>
      </p:sp>
      <p:graphicFrame>
        <p:nvGraphicFramePr>
          <p:cNvPr id="4" name="Table 3">
            <a:extLst>
              <a:ext uri="{FF2B5EF4-FFF2-40B4-BE49-F238E27FC236}">
                <a16:creationId xmlns:a16="http://schemas.microsoft.com/office/drawing/2014/main" id="{5081970E-A11B-41E9-BB68-61E88842E693}"/>
              </a:ext>
            </a:extLst>
          </p:cNvPr>
          <p:cNvGraphicFramePr>
            <a:graphicFrameLocks noGrp="1"/>
          </p:cNvGraphicFramePr>
          <p:nvPr>
            <p:extLst>
              <p:ext uri="{D42A27DB-BD31-4B8C-83A1-F6EECF244321}">
                <p14:modId xmlns:p14="http://schemas.microsoft.com/office/powerpoint/2010/main" val="2518650396"/>
              </p:ext>
            </p:extLst>
          </p:nvPr>
        </p:nvGraphicFramePr>
        <p:xfrm>
          <a:off x="1081088" y="1740408"/>
          <a:ext cx="6981825" cy="1688592"/>
        </p:xfrm>
        <a:graphic>
          <a:graphicData uri="http://schemas.openxmlformats.org/drawingml/2006/table">
            <a:tbl>
              <a:tblPr>
                <a:tableStyleId>{5940675A-B579-460E-94D1-54222C63F5DA}</a:tableStyleId>
              </a:tblPr>
              <a:tblGrid>
                <a:gridCol w="523875">
                  <a:extLst>
                    <a:ext uri="{9D8B030D-6E8A-4147-A177-3AD203B41FA5}">
                      <a16:colId xmlns:a16="http://schemas.microsoft.com/office/drawing/2014/main" val="25227715"/>
                    </a:ext>
                  </a:extLst>
                </a:gridCol>
                <a:gridCol w="3638550">
                  <a:extLst>
                    <a:ext uri="{9D8B030D-6E8A-4147-A177-3AD203B41FA5}">
                      <a16:colId xmlns:a16="http://schemas.microsoft.com/office/drawing/2014/main" val="3963963667"/>
                    </a:ext>
                  </a:extLst>
                </a:gridCol>
                <a:gridCol w="666750">
                  <a:extLst>
                    <a:ext uri="{9D8B030D-6E8A-4147-A177-3AD203B41FA5}">
                      <a16:colId xmlns:a16="http://schemas.microsoft.com/office/drawing/2014/main" val="185279259"/>
                    </a:ext>
                  </a:extLst>
                </a:gridCol>
                <a:gridCol w="2152650">
                  <a:extLst>
                    <a:ext uri="{9D8B030D-6E8A-4147-A177-3AD203B41FA5}">
                      <a16:colId xmlns:a16="http://schemas.microsoft.com/office/drawing/2014/main" val="3917208214"/>
                    </a:ext>
                  </a:extLst>
                </a:gridCol>
              </a:tblGrid>
              <a:tr h="0">
                <a:tc>
                  <a:txBody>
                    <a:bodyPr/>
                    <a:lstStyle/>
                    <a:p>
                      <a:pPr marL="0" marR="0" algn="l">
                        <a:lnSpc>
                          <a:spcPct val="115000"/>
                        </a:lnSpc>
                        <a:spcBef>
                          <a:spcPts val="0"/>
                        </a:spcBef>
                        <a:spcAft>
                          <a:spcPts val="0"/>
                        </a:spcAft>
                      </a:pPr>
                      <a:r>
                        <a:rPr lang="en-US" sz="1800" b="1" dirty="0">
                          <a:effectLst/>
                        </a:rPr>
                        <a:t>ID</a:t>
                      </a:r>
                      <a:endParaRPr lang="en-US" sz="18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a:txBody>
                    <a:bodyPr/>
                    <a:lstStyle/>
                    <a:p>
                      <a:pPr marL="0" marR="0" algn="l">
                        <a:lnSpc>
                          <a:spcPct val="115000"/>
                        </a:lnSpc>
                        <a:spcBef>
                          <a:spcPts val="0"/>
                        </a:spcBef>
                        <a:spcAft>
                          <a:spcPts val="0"/>
                        </a:spcAft>
                      </a:pPr>
                      <a:r>
                        <a:rPr lang="en-US" sz="1800" b="1" dirty="0">
                          <a:effectLst/>
                        </a:rPr>
                        <a:t>Description</a:t>
                      </a:r>
                      <a:endParaRPr lang="en-US" sz="18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a:txBody>
                    <a:bodyPr/>
                    <a:lstStyle/>
                    <a:p>
                      <a:pPr marL="0" marR="0" algn="l">
                        <a:lnSpc>
                          <a:spcPct val="115000"/>
                        </a:lnSpc>
                        <a:spcBef>
                          <a:spcPts val="0"/>
                        </a:spcBef>
                        <a:spcAft>
                          <a:spcPts val="0"/>
                        </a:spcAft>
                      </a:pPr>
                      <a:r>
                        <a:rPr lang="en-US" sz="1800" b="1" dirty="0">
                          <a:effectLst/>
                        </a:rPr>
                        <a:t>Date</a:t>
                      </a:r>
                      <a:endParaRPr lang="en-US" sz="18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a:txBody>
                    <a:bodyPr/>
                    <a:lstStyle/>
                    <a:p>
                      <a:pPr marL="0" marR="0" algn="l">
                        <a:lnSpc>
                          <a:spcPct val="115000"/>
                        </a:lnSpc>
                        <a:spcBef>
                          <a:spcPts val="0"/>
                        </a:spcBef>
                        <a:spcAft>
                          <a:spcPts val="0"/>
                        </a:spcAft>
                      </a:pPr>
                      <a:r>
                        <a:rPr lang="en-US" sz="1800" b="1" dirty="0">
                          <a:effectLst/>
                        </a:rPr>
                        <a:t>Means of verification</a:t>
                      </a:r>
                      <a:endParaRPr lang="en-US" sz="18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extLst>
                  <a:ext uri="{0D108BD9-81ED-4DB2-BD59-A6C34878D82A}">
                    <a16:rowId xmlns:a16="http://schemas.microsoft.com/office/drawing/2014/main" val="1790988137"/>
                  </a:ext>
                </a:extLst>
              </a:tr>
              <a:tr h="0">
                <a:tc>
                  <a:txBody>
                    <a:bodyPr/>
                    <a:lstStyle/>
                    <a:p>
                      <a:pPr marL="0" marR="0" algn="l">
                        <a:lnSpc>
                          <a:spcPct val="115000"/>
                        </a:lnSpc>
                        <a:spcBef>
                          <a:spcPts val="0"/>
                        </a:spcBef>
                        <a:spcAft>
                          <a:spcPts val="0"/>
                        </a:spcAft>
                      </a:pPr>
                      <a:r>
                        <a:rPr lang="en-US" sz="1800" dirty="0">
                          <a:effectLst/>
                        </a:rPr>
                        <a:t>M.1</a:t>
                      </a:r>
                      <a:endParaRPr lang="en-US" sz="18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l">
                        <a:lnSpc>
                          <a:spcPct val="115000"/>
                        </a:lnSpc>
                        <a:spcBef>
                          <a:spcPts val="0"/>
                        </a:spcBef>
                        <a:spcAft>
                          <a:spcPts val="0"/>
                        </a:spcAft>
                      </a:pPr>
                      <a:r>
                        <a:rPr lang="en-US" sz="1800" dirty="0">
                          <a:effectLst/>
                        </a:rPr>
                        <a:t> Accumulation of 300 honey samples</a:t>
                      </a:r>
                      <a:endParaRPr lang="en-US" sz="1800" dirty="0">
                        <a:effectLst/>
                        <a:latin typeface="Arial" panose="020B0604020202020204" pitchFamily="34" charset="0"/>
                        <a:ea typeface="Arial" panose="020B0604020202020204" pitchFamily="34" charset="0"/>
                      </a:endParaRPr>
                    </a:p>
                  </a:txBody>
                  <a:tcPr marL="63500" marR="63500" marT="63500" marB="63500"/>
                </a:tc>
                <a:tc>
                  <a:txBody>
                    <a:bodyPr/>
                    <a:lstStyle/>
                    <a:p>
                      <a:r>
                        <a:rPr lang="en-US" dirty="0"/>
                        <a:t>6</a:t>
                      </a:r>
                    </a:p>
                  </a:txBody>
                  <a:tcPr marL="63500" marR="63500" marT="63500" marB="63500"/>
                </a:tc>
                <a:tc>
                  <a:txBody>
                    <a:bodyPr/>
                    <a:lstStyle/>
                    <a:p>
                      <a:pPr marL="0" marR="0" algn="l">
                        <a:lnSpc>
                          <a:spcPct val="115000"/>
                        </a:lnSpc>
                        <a:spcBef>
                          <a:spcPts val="0"/>
                        </a:spcBef>
                        <a:spcAft>
                          <a:spcPts val="0"/>
                        </a:spcAft>
                      </a:pPr>
                      <a:r>
                        <a:rPr lang="en-US" sz="1800" dirty="0">
                          <a:effectLst/>
                        </a:rPr>
                        <a:t>Report at 6 MAS </a:t>
                      </a:r>
                      <a:endParaRPr lang="en-US" sz="18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844243681"/>
                  </a:ext>
                </a:extLst>
              </a:tr>
              <a:tr h="0">
                <a:tc>
                  <a:txBody>
                    <a:bodyPr/>
                    <a:lstStyle/>
                    <a:p>
                      <a:pPr marL="0" marR="0" algn="l">
                        <a:lnSpc>
                          <a:spcPct val="115000"/>
                        </a:lnSpc>
                        <a:spcBef>
                          <a:spcPts val="0"/>
                        </a:spcBef>
                        <a:spcAft>
                          <a:spcPts val="0"/>
                        </a:spcAft>
                      </a:pPr>
                      <a:r>
                        <a:rPr lang="en-US" sz="1800" dirty="0">
                          <a:effectLst/>
                        </a:rPr>
                        <a:t>M.2</a:t>
                      </a:r>
                      <a:endParaRPr lang="en-US" sz="18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l">
                        <a:lnSpc>
                          <a:spcPct val="115000"/>
                        </a:lnSpc>
                        <a:spcBef>
                          <a:spcPts val="0"/>
                        </a:spcBef>
                        <a:spcAft>
                          <a:spcPts val="0"/>
                        </a:spcAft>
                      </a:pPr>
                      <a:r>
                        <a:rPr lang="en-US" sz="1800" dirty="0">
                          <a:effectLst/>
                        </a:rPr>
                        <a:t> Sequencing of 300 honey samples</a:t>
                      </a:r>
                      <a:endParaRPr lang="en-US" sz="1800" dirty="0">
                        <a:effectLst/>
                        <a:latin typeface="Arial" panose="020B0604020202020204" pitchFamily="34" charset="0"/>
                        <a:ea typeface="Arial" panose="020B0604020202020204" pitchFamily="34" charset="0"/>
                      </a:endParaRPr>
                    </a:p>
                  </a:txBody>
                  <a:tcPr marL="63500" marR="63500" marT="63500" marB="63500"/>
                </a:tc>
                <a:tc>
                  <a:txBody>
                    <a:bodyPr/>
                    <a:lstStyle/>
                    <a:p>
                      <a:r>
                        <a:rPr lang="en-US" dirty="0"/>
                        <a:t>9</a:t>
                      </a:r>
                    </a:p>
                  </a:txBody>
                  <a:tcPr marL="63500" marR="63500" marT="63500" marB="63500"/>
                </a:tc>
                <a:tc>
                  <a:txBody>
                    <a:bodyPr/>
                    <a:lstStyle/>
                    <a:p>
                      <a:pPr marL="0" marR="0" algn="l">
                        <a:lnSpc>
                          <a:spcPct val="115000"/>
                        </a:lnSpc>
                        <a:spcBef>
                          <a:spcPts val="0"/>
                        </a:spcBef>
                        <a:spcAft>
                          <a:spcPts val="0"/>
                        </a:spcAft>
                      </a:pPr>
                      <a:r>
                        <a:rPr lang="en-US" sz="1800" dirty="0">
                          <a:effectLst/>
                        </a:rPr>
                        <a:t>Report at 9 MAS </a:t>
                      </a:r>
                      <a:endParaRPr lang="en-US" sz="18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93426400"/>
                  </a:ext>
                </a:extLst>
              </a:tr>
              <a:tr h="0">
                <a:tc>
                  <a:txBody>
                    <a:bodyPr/>
                    <a:lstStyle/>
                    <a:p>
                      <a:pPr marL="0" marR="0" algn="l">
                        <a:lnSpc>
                          <a:spcPct val="115000"/>
                        </a:lnSpc>
                        <a:spcBef>
                          <a:spcPts val="0"/>
                        </a:spcBef>
                        <a:spcAft>
                          <a:spcPts val="0"/>
                        </a:spcAft>
                      </a:pPr>
                      <a:r>
                        <a:rPr lang="en-US" sz="1800">
                          <a:effectLst/>
                        </a:rPr>
                        <a:t>M.3</a:t>
                      </a:r>
                      <a:endParaRPr lang="en-US" sz="18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l">
                        <a:lnSpc>
                          <a:spcPct val="115000"/>
                        </a:lnSpc>
                        <a:spcBef>
                          <a:spcPts val="0"/>
                        </a:spcBef>
                        <a:spcAft>
                          <a:spcPts val="0"/>
                        </a:spcAft>
                      </a:pPr>
                      <a:r>
                        <a:rPr lang="en-US" sz="1800" dirty="0">
                          <a:effectLst/>
                        </a:rPr>
                        <a:t> RPA assay development</a:t>
                      </a:r>
                      <a:endParaRPr lang="en-US" sz="1800" dirty="0">
                        <a:effectLst/>
                        <a:latin typeface="Arial" panose="020B0604020202020204" pitchFamily="34" charset="0"/>
                        <a:ea typeface="Arial" panose="020B0604020202020204" pitchFamily="34" charset="0"/>
                      </a:endParaRPr>
                    </a:p>
                  </a:txBody>
                  <a:tcPr marL="63500" marR="63500" marT="63500" marB="63500"/>
                </a:tc>
                <a:tc>
                  <a:txBody>
                    <a:bodyPr/>
                    <a:lstStyle/>
                    <a:p>
                      <a:r>
                        <a:rPr lang="en-US" dirty="0"/>
                        <a:t>9,12</a:t>
                      </a:r>
                    </a:p>
                  </a:txBody>
                  <a:tcPr marL="63500" marR="63500" marT="63500" marB="63500"/>
                </a:tc>
                <a:tc>
                  <a:txBody>
                    <a:bodyPr/>
                    <a:lstStyle/>
                    <a:p>
                      <a:pPr marL="0" marR="0" algn="l">
                        <a:lnSpc>
                          <a:spcPct val="115000"/>
                        </a:lnSpc>
                        <a:spcBef>
                          <a:spcPts val="0"/>
                        </a:spcBef>
                        <a:spcAft>
                          <a:spcPts val="0"/>
                        </a:spcAft>
                      </a:pPr>
                      <a:r>
                        <a:rPr lang="en-US" sz="1800" dirty="0">
                          <a:effectLst/>
                        </a:rPr>
                        <a:t>Report at 9, 12 MAS </a:t>
                      </a:r>
                      <a:endParaRPr lang="en-US" sz="18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723363235"/>
                  </a:ext>
                </a:extLst>
              </a:tr>
            </a:tbl>
          </a:graphicData>
        </a:graphic>
      </p:graphicFrame>
    </p:spTree>
    <p:extLst>
      <p:ext uri="{BB962C8B-B14F-4D97-AF65-F5344CB8AC3E}">
        <p14:creationId xmlns:p14="http://schemas.microsoft.com/office/powerpoint/2010/main" val="1006870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Performance Metrics</a:t>
            </a:r>
          </a:p>
        </p:txBody>
      </p:sp>
      <p:graphicFrame>
        <p:nvGraphicFramePr>
          <p:cNvPr id="4" name="Table 3">
            <a:extLst>
              <a:ext uri="{FF2B5EF4-FFF2-40B4-BE49-F238E27FC236}">
                <a16:creationId xmlns:a16="http://schemas.microsoft.com/office/drawing/2014/main" id="{19293540-9905-4A03-9180-E75BBBBF7A9F}"/>
              </a:ext>
            </a:extLst>
          </p:cNvPr>
          <p:cNvGraphicFramePr>
            <a:graphicFrameLocks noGrp="1"/>
          </p:cNvGraphicFramePr>
          <p:nvPr>
            <p:extLst>
              <p:ext uri="{D42A27DB-BD31-4B8C-83A1-F6EECF244321}">
                <p14:modId xmlns:p14="http://schemas.microsoft.com/office/powerpoint/2010/main" val="953957362"/>
              </p:ext>
            </p:extLst>
          </p:nvPr>
        </p:nvGraphicFramePr>
        <p:xfrm>
          <a:off x="590348" y="1435957"/>
          <a:ext cx="7963304" cy="3540319"/>
        </p:xfrm>
        <a:graphic>
          <a:graphicData uri="http://schemas.openxmlformats.org/drawingml/2006/table">
            <a:tbl>
              <a:tblPr>
                <a:tableStyleId>{5940675A-B579-460E-94D1-54222C63F5DA}</a:tableStyleId>
              </a:tblPr>
              <a:tblGrid>
                <a:gridCol w="733861">
                  <a:extLst>
                    <a:ext uri="{9D8B030D-6E8A-4147-A177-3AD203B41FA5}">
                      <a16:colId xmlns:a16="http://schemas.microsoft.com/office/drawing/2014/main" val="4292046014"/>
                    </a:ext>
                  </a:extLst>
                </a:gridCol>
                <a:gridCol w="3381343">
                  <a:extLst>
                    <a:ext uri="{9D8B030D-6E8A-4147-A177-3AD203B41FA5}">
                      <a16:colId xmlns:a16="http://schemas.microsoft.com/office/drawing/2014/main" val="3623332899"/>
                    </a:ext>
                  </a:extLst>
                </a:gridCol>
                <a:gridCol w="952500">
                  <a:extLst>
                    <a:ext uri="{9D8B030D-6E8A-4147-A177-3AD203B41FA5}">
                      <a16:colId xmlns:a16="http://schemas.microsoft.com/office/drawing/2014/main" val="3410275682"/>
                    </a:ext>
                  </a:extLst>
                </a:gridCol>
                <a:gridCol w="2895600">
                  <a:extLst>
                    <a:ext uri="{9D8B030D-6E8A-4147-A177-3AD203B41FA5}">
                      <a16:colId xmlns:a16="http://schemas.microsoft.com/office/drawing/2014/main" val="1123531972"/>
                    </a:ext>
                  </a:extLst>
                </a:gridCol>
              </a:tblGrid>
              <a:tr h="0">
                <a:tc gridSpan="2">
                  <a:txBody>
                    <a:bodyPr/>
                    <a:lstStyle/>
                    <a:p>
                      <a:pPr marL="0" marR="0" algn="just">
                        <a:lnSpc>
                          <a:spcPct val="115000"/>
                        </a:lnSpc>
                        <a:spcBef>
                          <a:spcPts val="0"/>
                        </a:spcBef>
                        <a:spcAft>
                          <a:spcPts val="0"/>
                        </a:spcAft>
                      </a:pPr>
                      <a:r>
                        <a:rPr lang="en-US" sz="1400" b="1" dirty="0">
                          <a:effectLst/>
                        </a:rPr>
                        <a:t>Research and Innovation KPIs</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hMerge="1">
                  <a:txBody>
                    <a:bodyPr/>
                    <a:lstStyle/>
                    <a:p>
                      <a:endParaRPr lang="en-US"/>
                    </a:p>
                  </a:txBody>
                  <a:tcPr/>
                </a:tc>
                <a:tc>
                  <a:txBody>
                    <a:bodyPr/>
                    <a:lstStyle/>
                    <a:p>
                      <a:pPr marL="0" marR="0" algn="just">
                        <a:lnSpc>
                          <a:spcPct val="115000"/>
                        </a:lnSpc>
                        <a:spcBef>
                          <a:spcPts val="0"/>
                        </a:spcBef>
                        <a:spcAft>
                          <a:spcPts val="0"/>
                        </a:spcAft>
                      </a:pPr>
                      <a:r>
                        <a:rPr lang="en-US" sz="1400" b="1" dirty="0">
                          <a:effectLst/>
                        </a:rPr>
                        <a:t>Date</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a:txBody>
                    <a:bodyPr/>
                    <a:lstStyle/>
                    <a:p>
                      <a:pPr marL="0" marR="0" algn="just">
                        <a:lnSpc>
                          <a:spcPct val="115000"/>
                        </a:lnSpc>
                        <a:spcBef>
                          <a:spcPts val="0"/>
                        </a:spcBef>
                        <a:spcAft>
                          <a:spcPts val="0"/>
                        </a:spcAft>
                      </a:pPr>
                      <a:r>
                        <a:rPr lang="en-US" sz="1400" b="1" dirty="0">
                          <a:effectLst/>
                        </a:rPr>
                        <a:t>Means of verification</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extLst>
                  <a:ext uri="{0D108BD9-81ED-4DB2-BD59-A6C34878D82A}">
                    <a16:rowId xmlns:a16="http://schemas.microsoft.com/office/drawing/2014/main" val="582760841"/>
                  </a:ext>
                </a:extLst>
              </a:tr>
              <a:tr h="0">
                <a:tc>
                  <a:txBody>
                    <a:bodyPr/>
                    <a:lstStyle/>
                    <a:p>
                      <a:pPr marL="0" marR="0" algn="just">
                        <a:lnSpc>
                          <a:spcPct val="115000"/>
                        </a:lnSpc>
                        <a:spcBef>
                          <a:spcPts val="0"/>
                        </a:spcBef>
                        <a:spcAft>
                          <a:spcPts val="0"/>
                        </a:spcAft>
                      </a:pPr>
                      <a:r>
                        <a:rPr lang="en-US" sz="1400">
                          <a:effectLst/>
                        </a:rPr>
                        <a:t>KPI-RI-1</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Honey sample acquisition</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a:effectLst/>
                        </a:rPr>
                        <a:t>6 MAS</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a:effectLst/>
                        </a:rPr>
                        <a:t> Count of samples (Target: 300)</a:t>
                      </a:r>
                      <a:endParaRPr lang="en-US" sz="14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848820120"/>
                  </a:ext>
                </a:extLst>
              </a:tr>
              <a:tr h="304800">
                <a:tc>
                  <a:txBody>
                    <a:bodyPr/>
                    <a:lstStyle/>
                    <a:p>
                      <a:pPr marL="0" marR="0" algn="just">
                        <a:lnSpc>
                          <a:spcPct val="115000"/>
                        </a:lnSpc>
                        <a:spcBef>
                          <a:spcPts val="0"/>
                        </a:spcBef>
                        <a:spcAft>
                          <a:spcPts val="0"/>
                        </a:spcAft>
                      </a:pPr>
                      <a:r>
                        <a:rPr lang="en-US" sz="1400">
                          <a:effectLst/>
                        </a:rPr>
                        <a:t>KPI-RI-2</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Honey sequencing reads per sample</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3 MAS</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Run output statistics</a:t>
                      </a:r>
                    </a:p>
                    <a:p>
                      <a:pPr marL="0" marR="0" algn="just">
                        <a:lnSpc>
                          <a:spcPct val="115000"/>
                        </a:lnSpc>
                        <a:spcBef>
                          <a:spcPts val="0"/>
                        </a:spcBef>
                        <a:spcAft>
                          <a:spcPts val="0"/>
                        </a:spcAft>
                      </a:pPr>
                      <a:r>
                        <a:rPr lang="en-US" sz="1400" dirty="0">
                          <a:effectLst/>
                        </a:rPr>
                        <a:t>(Target: 30,000 reads per sample)</a:t>
                      </a:r>
                      <a:endParaRPr lang="en-US" sz="14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802565060"/>
                  </a:ext>
                </a:extLst>
              </a:tr>
              <a:tr h="304800">
                <a:tc>
                  <a:txBody>
                    <a:bodyPr/>
                    <a:lstStyle/>
                    <a:p>
                      <a:pPr marL="0" marR="0" algn="just">
                        <a:lnSpc>
                          <a:spcPct val="115000"/>
                        </a:lnSpc>
                        <a:spcBef>
                          <a:spcPts val="0"/>
                        </a:spcBef>
                        <a:spcAft>
                          <a:spcPts val="0"/>
                        </a:spcAft>
                      </a:pPr>
                      <a:r>
                        <a:rPr lang="en-US" sz="1400">
                          <a:effectLst/>
                        </a:rPr>
                        <a:t>KPI-RI-3</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Filtered honey PCR success rate</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6 MAS</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a:effectLst/>
                        </a:rPr>
                        <a:t> Fraction amplifiable</a:t>
                      </a:r>
                    </a:p>
                    <a:p>
                      <a:pPr marL="0" marR="0" algn="just">
                        <a:lnSpc>
                          <a:spcPct val="115000"/>
                        </a:lnSpc>
                        <a:spcBef>
                          <a:spcPts val="0"/>
                        </a:spcBef>
                        <a:spcAft>
                          <a:spcPts val="0"/>
                        </a:spcAft>
                      </a:pPr>
                      <a:r>
                        <a:rPr lang="en-US" sz="1400">
                          <a:effectLst/>
                        </a:rPr>
                        <a:t>(Target: 75%)</a:t>
                      </a:r>
                      <a:endParaRPr lang="en-US" sz="14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659688523"/>
                  </a:ext>
                </a:extLst>
              </a:tr>
              <a:tr h="177800">
                <a:tc gridSpan="2">
                  <a:txBody>
                    <a:bodyPr/>
                    <a:lstStyle/>
                    <a:p>
                      <a:pPr marL="0" marR="0" algn="just">
                        <a:lnSpc>
                          <a:spcPct val="115000"/>
                        </a:lnSpc>
                        <a:spcBef>
                          <a:spcPts val="0"/>
                        </a:spcBef>
                        <a:spcAft>
                          <a:spcPts val="0"/>
                        </a:spcAft>
                      </a:pPr>
                      <a:r>
                        <a:rPr lang="en-US" sz="1400" b="1" dirty="0">
                          <a:effectLst/>
                        </a:rPr>
                        <a:t>Dissemination KPIs (HSE, scientific community, public)</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hMerge="1">
                  <a:txBody>
                    <a:bodyPr/>
                    <a:lstStyle/>
                    <a:p>
                      <a:endParaRPr lang="en-US"/>
                    </a:p>
                  </a:txBody>
                  <a:tcPr/>
                </a:tc>
                <a:tc>
                  <a:txBody>
                    <a:bodyPr/>
                    <a:lstStyle/>
                    <a:p>
                      <a:pPr marL="0" marR="0" algn="just">
                        <a:lnSpc>
                          <a:spcPct val="115000"/>
                        </a:lnSpc>
                        <a:spcBef>
                          <a:spcPts val="0"/>
                        </a:spcBef>
                        <a:spcAft>
                          <a:spcPts val="0"/>
                        </a:spcAft>
                      </a:pPr>
                      <a:r>
                        <a:rPr lang="en-US" sz="1400" b="1" dirty="0">
                          <a:effectLst/>
                        </a:rPr>
                        <a:t>Date</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tc>
                  <a:txBody>
                    <a:bodyPr/>
                    <a:lstStyle/>
                    <a:p>
                      <a:pPr marL="0" marR="0" algn="just">
                        <a:lnSpc>
                          <a:spcPct val="115000"/>
                        </a:lnSpc>
                        <a:spcBef>
                          <a:spcPts val="0"/>
                        </a:spcBef>
                        <a:spcAft>
                          <a:spcPts val="0"/>
                        </a:spcAft>
                      </a:pPr>
                      <a:r>
                        <a:rPr lang="en-US" sz="1400" b="1" dirty="0">
                          <a:effectLst/>
                        </a:rPr>
                        <a:t>Means of verification</a:t>
                      </a:r>
                      <a:endParaRPr lang="en-US" sz="1400" b="1" dirty="0">
                        <a:effectLst/>
                        <a:latin typeface="Arial" panose="020B0604020202020204" pitchFamily="34" charset="0"/>
                        <a:ea typeface="Arial" panose="020B0604020202020204" pitchFamily="34" charset="0"/>
                      </a:endParaRPr>
                    </a:p>
                  </a:txBody>
                  <a:tcPr marL="63500" marR="63500" marT="63500" marB="63500">
                    <a:solidFill>
                      <a:schemeClr val="accent1">
                        <a:lumMod val="40000"/>
                        <a:lumOff val="60000"/>
                      </a:schemeClr>
                    </a:solidFill>
                  </a:tcPr>
                </a:tc>
                <a:extLst>
                  <a:ext uri="{0D108BD9-81ED-4DB2-BD59-A6C34878D82A}">
                    <a16:rowId xmlns:a16="http://schemas.microsoft.com/office/drawing/2014/main" val="1128966759"/>
                  </a:ext>
                </a:extLst>
              </a:tr>
              <a:tr h="177800">
                <a:tc>
                  <a:txBody>
                    <a:bodyPr/>
                    <a:lstStyle/>
                    <a:p>
                      <a:pPr marL="0" marR="0" algn="just">
                        <a:lnSpc>
                          <a:spcPct val="115000"/>
                        </a:lnSpc>
                        <a:spcBef>
                          <a:spcPts val="0"/>
                        </a:spcBef>
                        <a:spcAft>
                          <a:spcPts val="0"/>
                        </a:spcAft>
                      </a:pPr>
                      <a:r>
                        <a:rPr lang="en-US" sz="1400">
                          <a:effectLst/>
                        </a:rPr>
                        <a:t>KPI-D-1</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r>
                        <a:rPr lang="en-US" sz="1400">
                          <a:effectLst/>
                        </a:rPr>
                        <a:t> Presentation at technical conference accepted</a:t>
                      </a:r>
                      <a:endParaRPr lang="en-US"/>
                    </a:p>
                  </a:txBody>
                  <a:tcPr marL="63500" marR="63500" marT="63500" marB="63500"/>
                </a:tc>
                <a:tc>
                  <a:txBody>
                    <a:bodyPr/>
                    <a:lstStyle/>
                    <a:p>
                      <a:pPr marL="0" marR="0" algn="just">
                        <a:lnSpc>
                          <a:spcPct val="115000"/>
                        </a:lnSpc>
                        <a:spcBef>
                          <a:spcPts val="0"/>
                        </a:spcBef>
                        <a:spcAft>
                          <a:spcPts val="0"/>
                        </a:spcAft>
                      </a:pPr>
                      <a:r>
                        <a:rPr lang="en-US" sz="1400" dirty="0">
                          <a:effectLst/>
                        </a:rPr>
                        <a:t>12 MAS</a:t>
                      </a:r>
                      <a:endParaRPr lang="en-US" sz="14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Acceptance letter</a:t>
                      </a:r>
                      <a:endParaRPr lang="en-US" sz="14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171534565"/>
                  </a:ext>
                </a:extLst>
              </a:tr>
              <a:tr h="304800">
                <a:tc>
                  <a:txBody>
                    <a:bodyPr/>
                    <a:lstStyle/>
                    <a:p>
                      <a:pPr marL="0" marR="0" algn="just">
                        <a:lnSpc>
                          <a:spcPct val="115000"/>
                        </a:lnSpc>
                        <a:spcBef>
                          <a:spcPts val="0"/>
                        </a:spcBef>
                        <a:spcAft>
                          <a:spcPts val="0"/>
                        </a:spcAft>
                      </a:pPr>
                      <a:r>
                        <a:rPr lang="en-US" sz="1400">
                          <a:effectLst/>
                        </a:rPr>
                        <a:t>KPI-D-2</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r>
                        <a:rPr lang="en-US" sz="1400">
                          <a:effectLst/>
                        </a:rPr>
                        <a:t>Paper submissions to peer-reviewed journals</a:t>
                      </a:r>
                      <a:endParaRPr lang="en-US"/>
                    </a:p>
                  </a:txBody>
                  <a:tcPr marL="63500" marR="63500" marT="63500" marB="63500"/>
                </a:tc>
                <a:tc>
                  <a:txBody>
                    <a:bodyPr/>
                    <a:lstStyle/>
                    <a:p>
                      <a:pPr marL="0" marR="0" algn="just">
                        <a:lnSpc>
                          <a:spcPct val="115000"/>
                        </a:lnSpc>
                        <a:spcBef>
                          <a:spcPts val="0"/>
                        </a:spcBef>
                        <a:spcAft>
                          <a:spcPts val="0"/>
                        </a:spcAft>
                      </a:pPr>
                      <a:r>
                        <a:rPr lang="en-US" sz="1400">
                          <a:effectLst/>
                        </a:rPr>
                        <a:t>9, 12 MAS</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Journal acknowledges receipt</a:t>
                      </a:r>
                      <a:endParaRPr lang="en-US" sz="14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230369456"/>
                  </a:ext>
                </a:extLst>
              </a:tr>
              <a:tr h="304800">
                <a:tc>
                  <a:txBody>
                    <a:bodyPr/>
                    <a:lstStyle/>
                    <a:p>
                      <a:pPr marL="0" marR="0" algn="just">
                        <a:lnSpc>
                          <a:spcPct val="115000"/>
                        </a:lnSpc>
                        <a:spcBef>
                          <a:spcPts val="0"/>
                        </a:spcBef>
                        <a:spcAft>
                          <a:spcPts val="0"/>
                        </a:spcAft>
                      </a:pPr>
                      <a:r>
                        <a:rPr lang="en-US" sz="1400">
                          <a:effectLst/>
                        </a:rPr>
                        <a:t>KPI-D-3</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r>
                        <a:rPr lang="en-US" sz="1400" dirty="0">
                          <a:effectLst/>
                        </a:rPr>
                        <a:t>Sequencing &amp; analysis SOPs</a:t>
                      </a:r>
                      <a:endParaRPr lang="en-US" dirty="0"/>
                    </a:p>
                  </a:txBody>
                  <a:tcPr marL="63500" marR="63500" marT="63500" marB="63500"/>
                </a:tc>
                <a:tc>
                  <a:txBody>
                    <a:bodyPr/>
                    <a:lstStyle/>
                    <a:p>
                      <a:pPr marL="0" marR="0" algn="just">
                        <a:lnSpc>
                          <a:spcPct val="115000"/>
                        </a:lnSpc>
                        <a:spcBef>
                          <a:spcPts val="0"/>
                        </a:spcBef>
                        <a:spcAft>
                          <a:spcPts val="0"/>
                        </a:spcAft>
                      </a:pPr>
                      <a:r>
                        <a:rPr lang="en-US" sz="1400">
                          <a:effectLst/>
                        </a:rPr>
                        <a:t>12 MAS</a:t>
                      </a:r>
                      <a:endParaRPr lang="en-US" sz="14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just">
                        <a:lnSpc>
                          <a:spcPct val="115000"/>
                        </a:lnSpc>
                        <a:spcBef>
                          <a:spcPts val="0"/>
                        </a:spcBef>
                        <a:spcAft>
                          <a:spcPts val="0"/>
                        </a:spcAft>
                      </a:pPr>
                      <a:r>
                        <a:rPr lang="en-US" sz="1400" dirty="0">
                          <a:effectLst/>
                        </a:rPr>
                        <a:t> Delivery to LSS</a:t>
                      </a:r>
                      <a:endParaRPr lang="en-US" sz="14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635521169"/>
                  </a:ext>
                </a:extLst>
              </a:tr>
            </a:tbl>
          </a:graphicData>
        </a:graphic>
      </p:graphicFrame>
    </p:spTree>
    <p:extLst>
      <p:ext uri="{BB962C8B-B14F-4D97-AF65-F5344CB8AC3E}">
        <p14:creationId xmlns:p14="http://schemas.microsoft.com/office/powerpoint/2010/main" val="150877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Transition Plan</a:t>
            </a:r>
          </a:p>
        </p:txBody>
      </p:sp>
      <p:sp>
        <p:nvSpPr>
          <p:cNvPr id="4" name="Rectangle 3">
            <a:extLst>
              <a:ext uri="{FF2B5EF4-FFF2-40B4-BE49-F238E27FC236}">
                <a16:creationId xmlns:a16="http://schemas.microsoft.com/office/drawing/2014/main" id="{7E472B3C-715C-445F-8819-C8435DB993C4}"/>
              </a:ext>
            </a:extLst>
          </p:cNvPr>
          <p:cNvSpPr/>
          <p:nvPr/>
        </p:nvSpPr>
        <p:spPr>
          <a:xfrm>
            <a:off x="338137" y="1341300"/>
            <a:ext cx="8467725" cy="4589526"/>
          </a:xfrm>
          <a:prstGeom prst="rect">
            <a:avLst/>
          </a:prstGeom>
        </p:spPr>
        <p:txBody>
          <a:bodyPr wrap="square">
            <a:spAutoFit/>
          </a:bodyPr>
          <a:lstStyle/>
          <a:p>
            <a:pPr algn="just">
              <a:lnSpc>
                <a:spcPct val="115000"/>
              </a:lnSpc>
            </a:pPr>
            <a:r>
              <a:rPr lang="en-US" sz="1500" b="1" dirty="0"/>
              <a:t>Stakeholder Engagement</a:t>
            </a:r>
          </a:p>
          <a:p>
            <a:pPr marL="400050" indent="-285750" algn="just">
              <a:lnSpc>
                <a:spcPct val="115000"/>
              </a:lnSpc>
              <a:buFont typeface="Calibri" panose="020F0502020204030204" pitchFamily="34" charset="0"/>
              <a:buChar char="‒"/>
            </a:pPr>
            <a:r>
              <a:rPr lang="en-US" sz="1500" dirty="0">
                <a:solidFill>
                  <a:srgbClr val="000000"/>
                </a:solidFill>
                <a:ea typeface="Arial" panose="020B0604020202020204" pitchFamily="34" charset="0"/>
              </a:rPr>
              <a:t>Monthly teleconferences, supplemented by both summary and topic-focused written reporting, with associated feedback and answers </a:t>
            </a:r>
          </a:p>
          <a:p>
            <a:pPr marL="400050" indent="-285750" algn="just">
              <a:lnSpc>
                <a:spcPct val="115000"/>
              </a:lnSpc>
              <a:buFont typeface="Calibri" panose="020F0502020204030204" pitchFamily="34" charset="0"/>
              <a:buChar char="‒"/>
            </a:pPr>
            <a:r>
              <a:rPr lang="en-US" sz="1500" dirty="0">
                <a:solidFill>
                  <a:srgbClr val="000000"/>
                </a:solidFill>
                <a:ea typeface="Arial" panose="020B0604020202020204" pitchFamily="34" charset="0"/>
              </a:rPr>
              <a:t>A detailed report at 30 days after start</a:t>
            </a:r>
          </a:p>
          <a:p>
            <a:pPr marL="400050" indent="-285750" algn="just">
              <a:lnSpc>
                <a:spcPct val="115000"/>
              </a:lnSpc>
              <a:buFont typeface="Calibri" panose="020F0502020204030204" pitchFamily="34" charset="0"/>
              <a:buChar char="‒"/>
            </a:pPr>
            <a:r>
              <a:rPr lang="en-US" sz="1500" dirty="0">
                <a:solidFill>
                  <a:srgbClr val="000000"/>
                </a:solidFill>
                <a:ea typeface="Arial" panose="020B0604020202020204" pitchFamily="34" charset="0"/>
              </a:rPr>
              <a:t>Provide extensive SOPs for the sample-preparation, sequencing, and informatics analysis methods to CBP technical specialists, as well as a database of all sequence and clustering results obtained over the course of this work</a:t>
            </a:r>
          </a:p>
          <a:p>
            <a:pPr marL="400050" indent="-285750" algn="just">
              <a:lnSpc>
                <a:spcPct val="115000"/>
              </a:lnSpc>
              <a:buFont typeface="Calibri" panose="020F0502020204030204" pitchFamily="34" charset="0"/>
              <a:buChar char="‒"/>
            </a:pPr>
            <a:r>
              <a:rPr lang="en-US" sz="1500" dirty="0">
                <a:solidFill>
                  <a:srgbClr val="000000"/>
                </a:solidFill>
                <a:ea typeface="Arial" panose="020B0604020202020204" pitchFamily="34" charset="0"/>
              </a:rPr>
              <a:t>Multiple in-person engagements between the Project PI and Project Champion/ CBP-LSS team including at the Annual BTI meeting and at CBP HQ as requested</a:t>
            </a:r>
            <a:endParaRPr lang="en-US" sz="1500" dirty="0">
              <a:ea typeface="Arial" panose="020B0604020202020204" pitchFamily="34" charset="0"/>
            </a:endParaRPr>
          </a:p>
          <a:p>
            <a:pPr algn="just">
              <a:lnSpc>
                <a:spcPct val="115000"/>
              </a:lnSpc>
            </a:pPr>
            <a:r>
              <a:rPr lang="en-US" sz="1500" dirty="0">
                <a:solidFill>
                  <a:srgbClr val="FF0000"/>
                </a:solidFill>
                <a:ea typeface="Arial" panose="020B0604020202020204" pitchFamily="34" charset="0"/>
              </a:rPr>
              <a:t> </a:t>
            </a:r>
            <a:endParaRPr lang="en-US" sz="1500" dirty="0">
              <a:ea typeface="Arial" panose="020B0604020202020204" pitchFamily="34" charset="0"/>
            </a:endParaRPr>
          </a:p>
          <a:p>
            <a:pPr algn="just">
              <a:lnSpc>
                <a:spcPct val="115000"/>
              </a:lnSpc>
            </a:pPr>
            <a:r>
              <a:rPr lang="en-US" sz="1500" b="1" dirty="0"/>
              <a:t>Notional Transition Plan</a:t>
            </a:r>
          </a:p>
          <a:p>
            <a:pPr marL="400050" indent="-285750" algn="just">
              <a:lnSpc>
                <a:spcPct val="115000"/>
              </a:lnSpc>
              <a:buFont typeface="Calibri" panose="020F0502020204030204" pitchFamily="34" charset="0"/>
              <a:buChar char="‒"/>
            </a:pPr>
            <a:r>
              <a:rPr lang="en-US" sz="1500" dirty="0">
                <a:solidFill>
                  <a:srgbClr val="000000"/>
                </a:solidFill>
              </a:rPr>
              <a:t>Upon completion of this project, we will have established a new world-class resource for identification of the sources </a:t>
            </a:r>
            <a:r>
              <a:rPr lang="en-US" sz="1500" dirty="0">
                <a:ea typeface="Arial" panose="020B0604020202020204" pitchFamily="34" charset="0"/>
              </a:rPr>
              <a:t>of honey</a:t>
            </a:r>
          </a:p>
          <a:p>
            <a:pPr marL="400050" indent="-285750" algn="just">
              <a:lnSpc>
                <a:spcPct val="115000"/>
              </a:lnSpc>
              <a:buFont typeface="Calibri" panose="020F0502020204030204" pitchFamily="34" charset="0"/>
              <a:buChar char="‒"/>
            </a:pPr>
            <a:r>
              <a:rPr lang="en-US" sz="1500" dirty="0">
                <a:ea typeface="Arial" panose="020B0604020202020204" pitchFamily="34" charset="0"/>
              </a:rPr>
              <a:t>If the work is successful and CBP chooses to use DNA as a means of establishing country of origin of honey, CBP has expressed that it likely will prefer to establish this workflow in its own facilities</a:t>
            </a:r>
          </a:p>
          <a:p>
            <a:pPr marL="400050" indent="-285750" algn="just">
              <a:lnSpc>
                <a:spcPct val="115000"/>
              </a:lnSpc>
              <a:buFont typeface="Calibri" panose="020F0502020204030204" pitchFamily="34" charset="0"/>
              <a:buChar char="‒"/>
            </a:pPr>
            <a:r>
              <a:rPr lang="en-US" sz="1500" dirty="0">
                <a:ea typeface="Arial" panose="020B0604020202020204" pitchFamily="34" charset="0"/>
              </a:rPr>
              <a:t>Toward this end, UH and Baylor will document and provide SOPs, primer sequences, databases and informatics workflows, as well as any assistance required</a:t>
            </a:r>
          </a:p>
        </p:txBody>
      </p:sp>
    </p:spTree>
    <p:extLst>
      <p:ext uri="{BB962C8B-B14F-4D97-AF65-F5344CB8AC3E}">
        <p14:creationId xmlns:p14="http://schemas.microsoft.com/office/powerpoint/2010/main" val="2312630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215" y="152827"/>
            <a:ext cx="7315200" cy="1077218"/>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Programmatic Risks and Mitigation Plans</a:t>
            </a:r>
          </a:p>
        </p:txBody>
      </p:sp>
      <p:graphicFrame>
        <p:nvGraphicFramePr>
          <p:cNvPr id="4" name="Table 3">
            <a:extLst>
              <a:ext uri="{FF2B5EF4-FFF2-40B4-BE49-F238E27FC236}">
                <a16:creationId xmlns:a16="http://schemas.microsoft.com/office/drawing/2014/main" id="{0CB895CC-9C87-458D-9B6F-0EC1A4A4416D}"/>
              </a:ext>
            </a:extLst>
          </p:cNvPr>
          <p:cNvGraphicFramePr>
            <a:graphicFrameLocks noGrp="1"/>
          </p:cNvGraphicFramePr>
          <p:nvPr>
            <p:extLst>
              <p:ext uri="{D42A27DB-BD31-4B8C-83A1-F6EECF244321}">
                <p14:modId xmlns:p14="http://schemas.microsoft.com/office/powerpoint/2010/main" val="3454187216"/>
              </p:ext>
            </p:extLst>
          </p:nvPr>
        </p:nvGraphicFramePr>
        <p:xfrm>
          <a:off x="478390" y="1398937"/>
          <a:ext cx="8324849" cy="4441162"/>
        </p:xfrm>
        <a:graphic>
          <a:graphicData uri="http://schemas.openxmlformats.org/drawingml/2006/table">
            <a:tbl>
              <a:tblPr>
                <a:tableStyleId>{5940675A-B579-460E-94D1-54222C63F5DA}</a:tableStyleId>
              </a:tblPr>
              <a:tblGrid>
                <a:gridCol w="419100">
                  <a:extLst>
                    <a:ext uri="{9D8B030D-6E8A-4147-A177-3AD203B41FA5}">
                      <a16:colId xmlns:a16="http://schemas.microsoft.com/office/drawing/2014/main" val="2827451583"/>
                    </a:ext>
                  </a:extLst>
                </a:gridCol>
                <a:gridCol w="2540684">
                  <a:extLst>
                    <a:ext uri="{9D8B030D-6E8A-4147-A177-3AD203B41FA5}">
                      <a16:colId xmlns:a16="http://schemas.microsoft.com/office/drawing/2014/main" val="1151117900"/>
                    </a:ext>
                  </a:extLst>
                </a:gridCol>
                <a:gridCol w="545416">
                  <a:extLst>
                    <a:ext uri="{9D8B030D-6E8A-4147-A177-3AD203B41FA5}">
                      <a16:colId xmlns:a16="http://schemas.microsoft.com/office/drawing/2014/main" val="1963211781"/>
                    </a:ext>
                  </a:extLst>
                </a:gridCol>
                <a:gridCol w="771525">
                  <a:extLst>
                    <a:ext uri="{9D8B030D-6E8A-4147-A177-3AD203B41FA5}">
                      <a16:colId xmlns:a16="http://schemas.microsoft.com/office/drawing/2014/main" val="1062443168"/>
                    </a:ext>
                  </a:extLst>
                </a:gridCol>
                <a:gridCol w="4048124">
                  <a:extLst>
                    <a:ext uri="{9D8B030D-6E8A-4147-A177-3AD203B41FA5}">
                      <a16:colId xmlns:a16="http://schemas.microsoft.com/office/drawing/2014/main" val="1207359109"/>
                    </a:ext>
                  </a:extLst>
                </a:gridCol>
              </a:tblGrid>
              <a:tr h="228893">
                <a:tc>
                  <a:txBody>
                    <a:bodyPr/>
                    <a:lstStyle/>
                    <a:p>
                      <a:pPr marL="0" marR="88900" indent="0" algn="just">
                        <a:lnSpc>
                          <a:spcPct val="115000"/>
                        </a:lnSpc>
                        <a:spcBef>
                          <a:spcPts val="0"/>
                        </a:spcBef>
                        <a:spcAft>
                          <a:spcPts val="0"/>
                        </a:spcAft>
                      </a:pPr>
                      <a:r>
                        <a:rPr lang="en-US" sz="1200" b="1" dirty="0">
                          <a:effectLst/>
                        </a:rPr>
                        <a:t>ID</a:t>
                      </a:r>
                      <a:endParaRPr lang="en-US" sz="1200" b="1" dirty="0">
                        <a:effectLst/>
                        <a:latin typeface="Arial" panose="020B0604020202020204" pitchFamily="34" charset="0"/>
                        <a:ea typeface="Arial" panose="020B0604020202020204" pitchFamily="34" charset="0"/>
                      </a:endParaRPr>
                    </a:p>
                  </a:txBody>
                  <a:tcPr marL="42519" marR="42519" marT="0" marB="0">
                    <a:solidFill>
                      <a:schemeClr val="accent1">
                        <a:lumMod val="40000"/>
                        <a:lumOff val="60000"/>
                      </a:schemeClr>
                    </a:solidFill>
                  </a:tcPr>
                </a:tc>
                <a:tc>
                  <a:txBody>
                    <a:bodyPr/>
                    <a:lstStyle/>
                    <a:p>
                      <a:pPr marL="0" marR="47625" algn="just">
                        <a:lnSpc>
                          <a:spcPct val="115000"/>
                        </a:lnSpc>
                        <a:spcBef>
                          <a:spcPts val="0"/>
                        </a:spcBef>
                        <a:spcAft>
                          <a:spcPts val="0"/>
                        </a:spcAft>
                      </a:pPr>
                      <a:r>
                        <a:rPr lang="en-US" sz="1200" b="1" dirty="0">
                          <a:effectLst/>
                        </a:rPr>
                        <a:t>Description of Risk</a:t>
                      </a:r>
                      <a:endParaRPr lang="en-US" sz="1200" b="1" dirty="0">
                        <a:effectLst/>
                        <a:latin typeface="Arial" panose="020B0604020202020204" pitchFamily="34" charset="0"/>
                        <a:ea typeface="Arial" panose="020B0604020202020204" pitchFamily="34" charset="0"/>
                      </a:endParaRPr>
                    </a:p>
                  </a:txBody>
                  <a:tcPr marL="42519" marR="42519" marT="0" marB="0">
                    <a:solidFill>
                      <a:schemeClr val="accent1">
                        <a:lumMod val="40000"/>
                        <a:lumOff val="60000"/>
                      </a:schemeClr>
                    </a:solidFill>
                  </a:tcPr>
                </a:tc>
                <a:tc>
                  <a:txBody>
                    <a:bodyPr/>
                    <a:lstStyle/>
                    <a:p>
                      <a:pPr marL="0" marR="88900">
                        <a:lnSpc>
                          <a:spcPct val="115000"/>
                        </a:lnSpc>
                        <a:spcBef>
                          <a:spcPts val="0"/>
                        </a:spcBef>
                        <a:spcAft>
                          <a:spcPts val="0"/>
                        </a:spcAft>
                      </a:pPr>
                      <a:r>
                        <a:rPr lang="en-US" sz="1200" b="1" dirty="0">
                          <a:effectLst/>
                        </a:rPr>
                        <a:t>Tasks</a:t>
                      </a:r>
                      <a:endParaRPr lang="en-US" sz="1200" b="1" dirty="0">
                        <a:effectLst/>
                        <a:latin typeface="Arial" panose="020B0604020202020204" pitchFamily="34" charset="0"/>
                        <a:ea typeface="Arial" panose="020B0604020202020204" pitchFamily="34" charset="0"/>
                      </a:endParaRPr>
                    </a:p>
                  </a:txBody>
                  <a:tcPr marL="42519" marR="42519" marT="0" marB="0">
                    <a:solidFill>
                      <a:schemeClr val="accent1">
                        <a:lumMod val="40000"/>
                        <a:lumOff val="60000"/>
                      </a:schemeClr>
                    </a:solidFill>
                  </a:tcPr>
                </a:tc>
                <a:tc>
                  <a:txBody>
                    <a:bodyPr/>
                    <a:lstStyle/>
                    <a:p>
                      <a:pPr marL="0" marR="88900" algn="just">
                        <a:lnSpc>
                          <a:spcPct val="115000"/>
                        </a:lnSpc>
                        <a:spcBef>
                          <a:spcPts val="0"/>
                        </a:spcBef>
                        <a:spcAft>
                          <a:spcPts val="0"/>
                        </a:spcAft>
                      </a:pPr>
                      <a:r>
                        <a:rPr lang="en-US" sz="1200" b="1" dirty="0">
                          <a:effectLst/>
                        </a:rPr>
                        <a:t>Severity*</a:t>
                      </a:r>
                      <a:endParaRPr lang="en-US" sz="1200" b="1" dirty="0">
                        <a:effectLst/>
                        <a:latin typeface="Arial" panose="020B0604020202020204" pitchFamily="34" charset="0"/>
                        <a:ea typeface="Arial" panose="020B0604020202020204" pitchFamily="34" charset="0"/>
                      </a:endParaRPr>
                    </a:p>
                  </a:txBody>
                  <a:tcPr marL="42519" marR="42519" marT="0" marB="0">
                    <a:solidFill>
                      <a:schemeClr val="accent1">
                        <a:lumMod val="40000"/>
                        <a:lumOff val="60000"/>
                      </a:schemeClr>
                    </a:solidFill>
                  </a:tcPr>
                </a:tc>
                <a:tc>
                  <a:txBody>
                    <a:bodyPr/>
                    <a:lstStyle/>
                    <a:p>
                      <a:pPr marL="88900" marR="88900">
                        <a:lnSpc>
                          <a:spcPct val="115000"/>
                        </a:lnSpc>
                        <a:spcBef>
                          <a:spcPts val="0"/>
                        </a:spcBef>
                        <a:spcAft>
                          <a:spcPts val="0"/>
                        </a:spcAft>
                      </a:pPr>
                      <a:r>
                        <a:rPr lang="en-US" sz="1200" b="1" dirty="0">
                          <a:effectLst/>
                        </a:rPr>
                        <a:t>Proposed mitigation measures</a:t>
                      </a:r>
                      <a:endParaRPr lang="en-US" sz="1200" b="1" dirty="0">
                        <a:effectLst/>
                        <a:latin typeface="Arial" panose="020B0604020202020204" pitchFamily="34" charset="0"/>
                        <a:ea typeface="Arial" panose="020B0604020202020204" pitchFamily="34" charset="0"/>
                      </a:endParaRPr>
                    </a:p>
                  </a:txBody>
                  <a:tcPr marL="42519" marR="42519" marT="0" marB="0">
                    <a:solidFill>
                      <a:schemeClr val="accent1">
                        <a:lumMod val="40000"/>
                        <a:lumOff val="60000"/>
                      </a:schemeClr>
                    </a:solidFill>
                  </a:tcPr>
                </a:tc>
                <a:extLst>
                  <a:ext uri="{0D108BD9-81ED-4DB2-BD59-A6C34878D82A}">
                    <a16:rowId xmlns:a16="http://schemas.microsoft.com/office/drawing/2014/main" val="1135327053"/>
                  </a:ext>
                </a:extLst>
              </a:tr>
              <a:tr h="587470">
                <a:tc>
                  <a:txBody>
                    <a:bodyPr/>
                    <a:lstStyle/>
                    <a:p>
                      <a:pPr marL="0" marR="88900" algn="just">
                        <a:lnSpc>
                          <a:spcPct val="115000"/>
                        </a:lnSpc>
                        <a:spcBef>
                          <a:spcPts val="0"/>
                        </a:spcBef>
                        <a:spcAft>
                          <a:spcPts val="0"/>
                        </a:spcAft>
                      </a:pPr>
                      <a:r>
                        <a:rPr lang="en-US" sz="1200">
                          <a:effectLst/>
                        </a:rPr>
                        <a:t>R.1</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dirty="0">
                          <a:effectLst/>
                        </a:rPr>
                        <a:t>Failure to acquire sufficient samples from PRC</a:t>
                      </a:r>
                      <a:endParaRPr lang="en-US" sz="1200" dirty="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Medium</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dirty="0">
                          <a:effectLst/>
                        </a:rPr>
                        <a:t>Send/partner with people going to PRC or go to PRC to acquire samples. We already have acquired 40 samples from the PRC.  </a:t>
                      </a:r>
                      <a:endParaRPr lang="en-US" sz="1200" dirty="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985256161"/>
                  </a:ext>
                </a:extLst>
              </a:tr>
              <a:tr h="587470">
                <a:tc>
                  <a:txBody>
                    <a:bodyPr/>
                    <a:lstStyle/>
                    <a:p>
                      <a:pPr marL="0" marR="88900" algn="just">
                        <a:lnSpc>
                          <a:spcPct val="115000"/>
                        </a:lnSpc>
                        <a:spcBef>
                          <a:spcPts val="0"/>
                        </a:spcBef>
                        <a:spcAft>
                          <a:spcPts val="0"/>
                        </a:spcAft>
                      </a:pPr>
                      <a:r>
                        <a:rPr lang="en-US" sz="1200">
                          <a:effectLst/>
                        </a:rPr>
                        <a:t>R.2</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dirty="0">
                          <a:effectLst/>
                        </a:rPr>
                        <a:t> Lack of specificity because plants occur across broad regions</a:t>
                      </a:r>
                      <a:endParaRPr lang="en-US" sz="1200" dirty="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Medium</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dirty="0">
                          <a:effectLst/>
                        </a:rPr>
                        <a:t> Accumulation of multi-plant signatures; Curation of plants known to occur only in PRC; deep sequencing (&gt;30k reads per sample)</a:t>
                      </a:r>
                      <a:endParaRPr lang="en-US" sz="1200" dirty="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946937497"/>
                  </a:ext>
                </a:extLst>
              </a:tr>
              <a:tr h="587470">
                <a:tc>
                  <a:txBody>
                    <a:bodyPr/>
                    <a:lstStyle/>
                    <a:p>
                      <a:pPr marL="0" marR="88900" algn="just">
                        <a:lnSpc>
                          <a:spcPct val="115000"/>
                        </a:lnSpc>
                        <a:spcBef>
                          <a:spcPts val="0"/>
                        </a:spcBef>
                        <a:spcAft>
                          <a:spcPts val="0"/>
                        </a:spcAft>
                      </a:pPr>
                      <a:r>
                        <a:rPr lang="en-US" sz="1200">
                          <a:effectLst/>
                        </a:rPr>
                        <a:t>R.3</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a:effectLst/>
                        </a:rPr>
                        <a:t> Seasonal variability of pollen content</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Medium</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Acquisition of additional samples at different times of year, use of existing botanical knowledge, deep sequencing (&gt;30k reads per sample)</a:t>
                      </a:r>
                      <a:endParaRPr lang="en-US" sz="120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660179307"/>
                  </a:ext>
                </a:extLst>
              </a:tr>
              <a:tr h="946046">
                <a:tc>
                  <a:txBody>
                    <a:bodyPr/>
                    <a:lstStyle/>
                    <a:p>
                      <a:pPr marL="0" marR="88900" algn="just">
                        <a:lnSpc>
                          <a:spcPct val="115000"/>
                        </a:lnSpc>
                        <a:spcBef>
                          <a:spcPts val="0"/>
                        </a:spcBef>
                        <a:spcAft>
                          <a:spcPts val="0"/>
                        </a:spcAft>
                      </a:pPr>
                      <a:r>
                        <a:rPr lang="en-US" sz="1200">
                          <a:effectLst/>
                        </a:rPr>
                        <a:t>R.4</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a:effectLst/>
                        </a:rPr>
                        <a:t>Inability to amplify DNA from filtered honey</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Low</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First 2 methods tested (anion-exchange and anti-DNA antibodies, applied to honey after 0.2 um filtration) both worked on first samples tried, yielding plant ITS2 sequences matching those obtained from pollen from same sample.</a:t>
                      </a:r>
                      <a:endParaRPr lang="en-US" sz="120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2504260317"/>
                  </a:ext>
                </a:extLst>
              </a:tr>
              <a:tr h="467944">
                <a:tc>
                  <a:txBody>
                    <a:bodyPr/>
                    <a:lstStyle/>
                    <a:p>
                      <a:pPr marL="0" marR="88900" algn="just">
                        <a:lnSpc>
                          <a:spcPct val="115000"/>
                        </a:lnSpc>
                        <a:spcBef>
                          <a:spcPts val="0"/>
                        </a:spcBef>
                        <a:spcAft>
                          <a:spcPts val="0"/>
                        </a:spcAft>
                      </a:pPr>
                      <a:r>
                        <a:rPr lang="en-US" sz="1200">
                          <a:effectLst/>
                        </a:rPr>
                        <a:t>R.5</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a:effectLst/>
                        </a:rPr>
                        <a:t>Loss of confidentiality by use of commercial AWS compute resources</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Low</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Keep data on local UH/BCM clusters</a:t>
                      </a:r>
                      <a:endParaRPr lang="en-US" sz="120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386366613"/>
                  </a:ext>
                </a:extLst>
              </a:tr>
              <a:tr h="946046">
                <a:tc>
                  <a:txBody>
                    <a:bodyPr/>
                    <a:lstStyle/>
                    <a:p>
                      <a:pPr marL="0" marR="88900" algn="just">
                        <a:lnSpc>
                          <a:spcPct val="115000"/>
                        </a:lnSpc>
                        <a:spcBef>
                          <a:spcPts val="0"/>
                        </a:spcBef>
                        <a:spcAft>
                          <a:spcPts val="0"/>
                        </a:spcAft>
                      </a:pPr>
                      <a:r>
                        <a:rPr lang="en-US" sz="1200">
                          <a:effectLst/>
                        </a:rPr>
                        <a:t>R.6</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47625" algn="just">
                        <a:lnSpc>
                          <a:spcPct val="115000"/>
                        </a:lnSpc>
                        <a:spcBef>
                          <a:spcPts val="0"/>
                        </a:spcBef>
                        <a:spcAft>
                          <a:spcPts val="0"/>
                        </a:spcAft>
                      </a:pPr>
                      <a:r>
                        <a:rPr lang="en-US" sz="1200">
                          <a:effectLst/>
                        </a:rPr>
                        <a:t>Data/sample overload (millions of reads; hundreds of sequences; hundreds of samples)</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a:effectLst/>
                        </a:rPr>
                        <a:t> </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0" marR="88900" algn="just">
                        <a:lnSpc>
                          <a:spcPct val="115000"/>
                        </a:lnSpc>
                        <a:spcBef>
                          <a:spcPts val="0"/>
                        </a:spcBef>
                        <a:spcAft>
                          <a:spcPts val="0"/>
                        </a:spcAft>
                      </a:pPr>
                      <a:r>
                        <a:rPr lang="en-US" sz="1200">
                          <a:effectLst/>
                        </a:rPr>
                        <a:t>Low</a:t>
                      </a:r>
                      <a:endParaRPr lang="en-US" sz="1200">
                        <a:effectLst/>
                        <a:latin typeface="Arial" panose="020B0604020202020204" pitchFamily="34" charset="0"/>
                        <a:ea typeface="Arial" panose="020B0604020202020204" pitchFamily="34" charset="0"/>
                      </a:endParaRPr>
                    </a:p>
                  </a:txBody>
                  <a:tcPr marL="42519" marR="42519" marT="0" marB="0"/>
                </a:tc>
                <a:tc>
                  <a:txBody>
                    <a:bodyPr/>
                    <a:lstStyle/>
                    <a:p>
                      <a:pPr marL="88900" marR="88900" algn="just">
                        <a:lnSpc>
                          <a:spcPct val="115000"/>
                        </a:lnSpc>
                        <a:spcBef>
                          <a:spcPts val="0"/>
                        </a:spcBef>
                        <a:spcAft>
                          <a:spcPts val="0"/>
                        </a:spcAft>
                      </a:pPr>
                      <a:r>
                        <a:rPr lang="en-US" sz="1200" dirty="0">
                          <a:effectLst/>
                        </a:rPr>
                        <a:t>Formal sample inventory and world-class bioinformatics.  Automated cleanup and quality filtering of reads, read-grouping, clustering and distance calculations, auto-lookup of species, focus on clearly-present species</a:t>
                      </a:r>
                      <a:endParaRPr lang="en-US" sz="1200" dirty="0">
                        <a:effectLst/>
                        <a:latin typeface="Arial" panose="020B0604020202020204" pitchFamily="34" charset="0"/>
                        <a:ea typeface="Arial" panose="020B0604020202020204" pitchFamily="34" charset="0"/>
                      </a:endParaRPr>
                    </a:p>
                  </a:txBody>
                  <a:tcPr marL="42519" marR="42519" marT="0" marB="0"/>
                </a:tc>
                <a:extLst>
                  <a:ext uri="{0D108BD9-81ED-4DB2-BD59-A6C34878D82A}">
                    <a16:rowId xmlns:a16="http://schemas.microsoft.com/office/drawing/2014/main" val="3415051035"/>
                  </a:ext>
                </a:extLst>
              </a:tr>
            </a:tbl>
          </a:graphicData>
        </a:graphic>
      </p:graphicFrame>
      <p:sp>
        <p:nvSpPr>
          <p:cNvPr id="5" name="Rectangle 4">
            <a:extLst>
              <a:ext uri="{FF2B5EF4-FFF2-40B4-BE49-F238E27FC236}">
                <a16:creationId xmlns:a16="http://schemas.microsoft.com/office/drawing/2014/main" id="{F497B7BE-0D46-4611-A0D6-34EF935579A7}"/>
              </a:ext>
            </a:extLst>
          </p:cNvPr>
          <p:cNvSpPr/>
          <p:nvPr/>
        </p:nvSpPr>
        <p:spPr>
          <a:xfrm>
            <a:off x="411714" y="5769977"/>
            <a:ext cx="4074561" cy="292259"/>
          </a:xfrm>
          <a:prstGeom prst="rect">
            <a:avLst/>
          </a:prstGeom>
        </p:spPr>
        <p:txBody>
          <a:bodyPr wrap="square">
            <a:spAutoFit/>
          </a:bodyPr>
          <a:lstStyle/>
          <a:p>
            <a:pPr algn="just">
              <a:lnSpc>
                <a:spcPct val="115000"/>
              </a:lnSpc>
            </a:pPr>
            <a:r>
              <a:rPr lang="en-US" sz="1200" dirty="0">
                <a:ea typeface="Arial" panose="020B0604020202020204" pitchFamily="34" charset="0"/>
              </a:rPr>
              <a:t>*Severity to completion of the project: high; medium; low</a:t>
            </a:r>
          </a:p>
        </p:txBody>
      </p:sp>
    </p:spTree>
    <p:extLst>
      <p:ext uri="{BB962C8B-B14F-4D97-AF65-F5344CB8AC3E}">
        <p14:creationId xmlns:p14="http://schemas.microsoft.com/office/powerpoint/2010/main" val="1217333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B576B0-AC79-4B3A-8CA5-CA74584AACD7}"/>
              </a:ext>
            </a:extLst>
          </p:cNvPr>
          <p:cNvSpPr txBox="1"/>
          <p:nvPr/>
        </p:nvSpPr>
        <p:spPr>
          <a:xfrm>
            <a:off x="642938" y="279114"/>
            <a:ext cx="7858125"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Schedule for report submission</a:t>
            </a:r>
          </a:p>
        </p:txBody>
      </p:sp>
      <p:graphicFrame>
        <p:nvGraphicFramePr>
          <p:cNvPr id="2" name="Table 1">
            <a:extLst>
              <a:ext uri="{FF2B5EF4-FFF2-40B4-BE49-F238E27FC236}">
                <a16:creationId xmlns:a16="http://schemas.microsoft.com/office/drawing/2014/main" id="{7EE33633-0988-4015-85AE-D1B6EBD9BF47}"/>
              </a:ext>
            </a:extLst>
          </p:cNvPr>
          <p:cNvGraphicFramePr>
            <a:graphicFrameLocks noGrp="1"/>
          </p:cNvGraphicFramePr>
          <p:nvPr>
            <p:extLst>
              <p:ext uri="{D42A27DB-BD31-4B8C-83A1-F6EECF244321}">
                <p14:modId xmlns:p14="http://schemas.microsoft.com/office/powerpoint/2010/main" val="3207450034"/>
              </p:ext>
            </p:extLst>
          </p:nvPr>
        </p:nvGraphicFramePr>
        <p:xfrm>
          <a:off x="219075" y="1465513"/>
          <a:ext cx="8724900" cy="4321058"/>
        </p:xfrm>
        <a:graphic>
          <a:graphicData uri="http://schemas.openxmlformats.org/drawingml/2006/table">
            <a:tbl>
              <a:tblPr/>
              <a:tblGrid>
                <a:gridCol w="533400">
                  <a:extLst>
                    <a:ext uri="{9D8B030D-6E8A-4147-A177-3AD203B41FA5}">
                      <a16:colId xmlns:a16="http://schemas.microsoft.com/office/drawing/2014/main" val="1490822502"/>
                    </a:ext>
                  </a:extLst>
                </a:gridCol>
                <a:gridCol w="4238625">
                  <a:extLst>
                    <a:ext uri="{9D8B030D-6E8A-4147-A177-3AD203B41FA5}">
                      <a16:colId xmlns:a16="http://schemas.microsoft.com/office/drawing/2014/main" val="2676151518"/>
                    </a:ext>
                  </a:extLst>
                </a:gridCol>
                <a:gridCol w="1314450">
                  <a:extLst>
                    <a:ext uri="{9D8B030D-6E8A-4147-A177-3AD203B41FA5}">
                      <a16:colId xmlns:a16="http://schemas.microsoft.com/office/drawing/2014/main" val="605463220"/>
                    </a:ext>
                  </a:extLst>
                </a:gridCol>
                <a:gridCol w="923925">
                  <a:extLst>
                    <a:ext uri="{9D8B030D-6E8A-4147-A177-3AD203B41FA5}">
                      <a16:colId xmlns:a16="http://schemas.microsoft.com/office/drawing/2014/main" val="2419965818"/>
                    </a:ext>
                  </a:extLst>
                </a:gridCol>
                <a:gridCol w="1714500">
                  <a:extLst>
                    <a:ext uri="{9D8B030D-6E8A-4147-A177-3AD203B41FA5}">
                      <a16:colId xmlns:a16="http://schemas.microsoft.com/office/drawing/2014/main" val="3842188747"/>
                    </a:ext>
                  </a:extLst>
                </a:gridCol>
              </a:tblGrid>
              <a:tr h="258512">
                <a:tc gridSpan="5">
                  <a:txBody>
                    <a:bodyPr/>
                    <a:lstStyle/>
                    <a:p>
                      <a:pPr algn="ctr" rtl="0" fontAlgn="b"/>
                      <a:r>
                        <a:rPr lang="en-US" sz="1400" b="1" dirty="0">
                          <a:solidFill>
                            <a:srgbClr val="000000"/>
                          </a:solidFill>
                          <a:effectLst/>
                          <a:latin typeface="+mn-lt"/>
                        </a:rPr>
                        <a:t>Deliverables (MAS = Month after start)</a:t>
                      </a:r>
                    </a:p>
                  </a:txBody>
                  <a:tcPr marL="0" marR="0" marT="11203" marB="1120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0" fontAlgn="b"/>
                      <a:endParaRPr lang="en-US" sz="1400" dirty="0">
                        <a:effectLst/>
                        <a:latin typeface="+mn-lt"/>
                      </a:endParaRPr>
                    </a:p>
                  </a:txBody>
                  <a:tcPr marL="16805" marR="16805" marT="11203" marB="1120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pPr rtl="0" fontAlgn="b"/>
                      <a:endParaRPr lang="en-US" sz="1400" dirty="0">
                        <a:effectLst/>
                        <a:latin typeface="+mn-lt"/>
                      </a:endParaRPr>
                    </a:p>
                  </a:txBody>
                  <a:tcPr marL="16805" marR="16805" marT="11203" marB="1120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pPr rtl="0" fontAlgn="b"/>
                      <a:endParaRPr lang="en-US" sz="1400" dirty="0">
                        <a:effectLst/>
                        <a:latin typeface="+mn-lt"/>
                      </a:endParaRPr>
                    </a:p>
                  </a:txBody>
                  <a:tcPr marL="16805" marR="16805" marT="11203" marB="1120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pPr rtl="0" fontAlgn="b"/>
                      <a:endParaRPr lang="en-US" sz="1400" dirty="0">
                        <a:effectLst/>
                        <a:latin typeface="+mn-lt"/>
                      </a:endParaRPr>
                    </a:p>
                  </a:txBody>
                  <a:tcPr marL="16805" marR="16805" marT="11203" marB="1120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12075738"/>
                  </a:ext>
                </a:extLst>
              </a:tr>
              <a:tr h="183733">
                <a:tc>
                  <a:txBody>
                    <a:bodyPr/>
                    <a:lstStyle/>
                    <a:p>
                      <a:pPr algn="ctr" rtl="0" fontAlgn="t"/>
                      <a:r>
                        <a:rPr lang="en-US" sz="1400" b="1" dirty="0">
                          <a:solidFill>
                            <a:srgbClr val="000000"/>
                          </a:solidFill>
                          <a:effectLst/>
                          <a:latin typeface="+mn-lt"/>
                        </a:rPr>
                        <a:t>ID</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1400" b="1" dirty="0">
                          <a:solidFill>
                            <a:srgbClr val="000000"/>
                          </a:solidFill>
                          <a:effectLst/>
                          <a:latin typeface="+mn-lt"/>
                        </a:rPr>
                        <a:t>Description</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1400" b="1" dirty="0">
                          <a:solidFill>
                            <a:srgbClr val="000000"/>
                          </a:solidFill>
                          <a:effectLst/>
                          <a:latin typeface="+mn-lt"/>
                        </a:rPr>
                        <a:t>Type</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1400" b="1" dirty="0">
                          <a:solidFill>
                            <a:srgbClr val="000000"/>
                          </a:solidFill>
                          <a:effectLst/>
                          <a:latin typeface="+mn-lt"/>
                        </a:rPr>
                        <a:t>MAS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400" b="1" dirty="0">
                          <a:effectLst/>
                          <a:latin typeface="+mn-lt"/>
                        </a:rPr>
                        <a:t>Scheduled dates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1466500"/>
                  </a:ext>
                </a:extLst>
              </a:tr>
              <a:tr h="183733">
                <a:tc>
                  <a:txBody>
                    <a:bodyPr/>
                    <a:lstStyle/>
                    <a:p>
                      <a:pPr algn="ctr" rtl="0" fontAlgn="t"/>
                      <a:r>
                        <a:rPr lang="en-US" sz="1400" b="0" dirty="0">
                          <a:solidFill>
                            <a:srgbClr val="000000"/>
                          </a:solidFill>
                          <a:effectLst/>
                          <a:latin typeface="+mn-lt"/>
                        </a:rPr>
                        <a:t>D.1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dirty="0">
                          <a:solidFill>
                            <a:srgbClr val="000000"/>
                          </a:solidFill>
                          <a:effectLst/>
                          <a:latin typeface="+mn-lt"/>
                        </a:rPr>
                        <a:t>Kickoff meeting minutes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dirty="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dirty="0">
                          <a:solidFill>
                            <a:srgbClr val="000000"/>
                          </a:solidFill>
                          <a:effectLst/>
                          <a:latin typeface="+mn-lt"/>
                        </a:rPr>
                        <a:t>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US" sz="1400" dirty="0">
                          <a:effectLst/>
                          <a:latin typeface="+mn-lt"/>
                        </a:rPr>
                        <a:t>Feb 21 2020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20007710"/>
                  </a:ext>
                </a:extLst>
              </a:tr>
              <a:tr h="345060">
                <a:tc>
                  <a:txBody>
                    <a:bodyPr/>
                    <a:lstStyle/>
                    <a:p>
                      <a:pPr algn="ctr" rtl="0" fontAlgn="t"/>
                      <a:r>
                        <a:rPr lang="en-US" sz="1400" b="0" dirty="0">
                          <a:solidFill>
                            <a:srgbClr val="000000"/>
                          </a:solidFill>
                          <a:effectLst/>
                          <a:latin typeface="+mn-lt"/>
                        </a:rPr>
                        <a:t>D.2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Accumulation of honey samples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3,6</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April 2020, July 2020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7510065"/>
                  </a:ext>
                </a:extLst>
              </a:tr>
              <a:tr h="219583">
                <a:tc>
                  <a:txBody>
                    <a:bodyPr/>
                    <a:lstStyle/>
                    <a:p>
                      <a:pPr algn="ctr" rtl="0" fontAlgn="t"/>
                      <a:r>
                        <a:rPr lang="en-US" sz="1400" b="0" dirty="0">
                          <a:solidFill>
                            <a:srgbClr val="000000"/>
                          </a:solidFill>
                          <a:effectLst/>
                          <a:latin typeface="+mn-lt"/>
                        </a:rPr>
                        <a:t>D.3</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dirty="0">
                          <a:solidFill>
                            <a:srgbClr val="000000"/>
                          </a:solidFill>
                          <a:effectLst/>
                          <a:latin typeface="+mn-lt"/>
                        </a:rPr>
                        <a:t>Pollen DNA purification and prep protocols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t"/>
                      <a:r>
                        <a:rPr lang="en-US" sz="1400" b="0" dirty="0">
                          <a:solidFill>
                            <a:srgbClr val="000000"/>
                          </a:solidFill>
                          <a:effectLst/>
                          <a:latin typeface="+mn-lt"/>
                        </a:rPr>
                        <a:t>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US" sz="1400" dirty="0">
                          <a:effectLst/>
                          <a:latin typeface="+mn-lt"/>
                        </a:rPr>
                        <a:t>March 07 2020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69584977"/>
                  </a:ext>
                </a:extLst>
              </a:tr>
              <a:tr h="219583">
                <a:tc>
                  <a:txBody>
                    <a:bodyPr/>
                    <a:lstStyle/>
                    <a:p>
                      <a:pPr algn="ctr" rtl="0" fontAlgn="t"/>
                      <a:r>
                        <a:rPr lang="en-US" sz="1400" b="0">
                          <a:solidFill>
                            <a:srgbClr val="000000"/>
                          </a:solidFill>
                          <a:effectLst/>
                          <a:latin typeface="+mn-lt"/>
                        </a:rPr>
                        <a:t>D.4</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Pollen DNA sequencing</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Data, 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6, 9</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July 2020, Oct 2020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7302404"/>
                  </a:ext>
                </a:extLst>
              </a:tr>
              <a:tr h="345060">
                <a:tc>
                  <a:txBody>
                    <a:bodyPr/>
                    <a:lstStyle/>
                    <a:p>
                      <a:pPr algn="ctr" rtl="0" fontAlgn="t"/>
                      <a:r>
                        <a:rPr lang="en-US" sz="1400" b="0" dirty="0">
                          <a:solidFill>
                            <a:srgbClr val="000000"/>
                          </a:solidFill>
                          <a:effectLst/>
                          <a:latin typeface="+mn-lt"/>
                        </a:rPr>
                        <a:t>D.5</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Pollen DNA clustering methods and data</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Report, Data</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6, 9, 12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July 2020, Oct 2020, 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9511081"/>
                  </a:ext>
                </a:extLst>
              </a:tr>
              <a:tr h="506386">
                <a:tc>
                  <a:txBody>
                    <a:bodyPr/>
                    <a:lstStyle/>
                    <a:p>
                      <a:pPr algn="ctr" rtl="0" fontAlgn="t"/>
                      <a:r>
                        <a:rPr lang="en-US" sz="1400" b="0">
                          <a:solidFill>
                            <a:srgbClr val="000000"/>
                          </a:solidFill>
                          <a:effectLst/>
                          <a:latin typeface="+mn-lt"/>
                        </a:rPr>
                        <a:t>D.6</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Purification and analysis of soluble DNA from filtered honey</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Report, Report, Publication</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3, 6, 12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April 2020, July 2020, 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4469328"/>
                  </a:ext>
                </a:extLst>
              </a:tr>
              <a:tr h="345060">
                <a:tc>
                  <a:txBody>
                    <a:bodyPr/>
                    <a:lstStyle/>
                    <a:p>
                      <a:pPr algn="ctr" rtl="0" fontAlgn="t"/>
                      <a:r>
                        <a:rPr lang="en-US" sz="1400" b="0">
                          <a:solidFill>
                            <a:srgbClr val="000000"/>
                          </a:solidFill>
                          <a:effectLst/>
                          <a:latin typeface="+mn-lt"/>
                        </a:rPr>
                        <a:t>D.7</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Country-specific plant DNA barcode archive and informatics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3, 6, 9</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April 2020, July 2020, Nov 2020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829839"/>
                  </a:ext>
                </a:extLst>
              </a:tr>
              <a:tr h="416760">
                <a:tc>
                  <a:txBody>
                    <a:bodyPr/>
                    <a:lstStyle/>
                    <a:p>
                      <a:pPr algn="ctr" rtl="0" fontAlgn="t"/>
                      <a:r>
                        <a:rPr lang="en-US" sz="1400" b="0">
                          <a:solidFill>
                            <a:srgbClr val="000000"/>
                          </a:solidFill>
                          <a:effectLst/>
                          <a:latin typeface="+mn-lt"/>
                        </a:rPr>
                        <a:t>D.8</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RPA amplification assays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Report, Report, Publication</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a:solidFill>
                            <a:srgbClr val="000000"/>
                          </a:solidFill>
                          <a:effectLst/>
                          <a:latin typeface="+mn-lt"/>
                        </a:rPr>
                        <a:t>6, 9, 12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July 2020, Oct 2020, 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6773159"/>
                  </a:ext>
                </a:extLst>
              </a:tr>
              <a:tr h="318172">
                <a:tc>
                  <a:txBody>
                    <a:bodyPr/>
                    <a:lstStyle/>
                    <a:p>
                      <a:pPr algn="ctr" rtl="0" fontAlgn="t"/>
                      <a:r>
                        <a:rPr lang="en-US" sz="1400" b="0">
                          <a:solidFill>
                            <a:srgbClr val="000000"/>
                          </a:solidFill>
                          <a:effectLst/>
                          <a:latin typeface="+mn-lt"/>
                        </a:rPr>
                        <a:t>D.9</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Testing and validation to determine origins of </a:t>
                      </a:r>
                      <a:br>
                        <a:rPr lang="en-US" sz="1400" b="0" dirty="0">
                          <a:solidFill>
                            <a:srgbClr val="000000"/>
                          </a:solidFill>
                          <a:effectLst/>
                          <a:latin typeface="+mn-lt"/>
                        </a:rPr>
                      </a:br>
                      <a:r>
                        <a:rPr lang="en-US" sz="1400" b="0" dirty="0">
                          <a:solidFill>
                            <a:srgbClr val="000000"/>
                          </a:solidFill>
                          <a:effectLst/>
                          <a:latin typeface="+mn-lt"/>
                        </a:rPr>
                        <a:t>CBP-provided or blinded honey samples</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085101"/>
                  </a:ext>
                </a:extLst>
              </a:tr>
              <a:tr h="183733">
                <a:tc>
                  <a:txBody>
                    <a:bodyPr/>
                    <a:lstStyle/>
                    <a:p>
                      <a:pPr algn="ctr" rtl="0" fontAlgn="t"/>
                      <a:r>
                        <a:rPr lang="en-US" sz="1400" b="0">
                          <a:solidFill>
                            <a:srgbClr val="000000"/>
                          </a:solidFill>
                          <a:effectLst/>
                          <a:latin typeface="+mn-lt"/>
                        </a:rPr>
                        <a:t>D.10</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Overall 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Report</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826769"/>
                  </a:ext>
                </a:extLst>
              </a:tr>
              <a:tr h="183733">
                <a:tc>
                  <a:txBody>
                    <a:bodyPr/>
                    <a:lstStyle/>
                    <a:p>
                      <a:pPr algn="ctr" rtl="0" fontAlgn="t"/>
                      <a:r>
                        <a:rPr lang="en-US" sz="1400" b="0">
                          <a:solidFill>
                            <a:srgbClr val="000000"/>
                          </a:solidFill>
                          <a:effectLst/>
                          <a:latin typeface="+mn-lt"/>
                        </a:rPr>
                        <a:t>D.11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Project Debriefing</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Brief</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400" b="0" dirty="0">
                          <a:solidFill>
                            <a:srgbClr val="000000"/>
                          </a:solidFill>
                          <a:effectLst/>
                          <a:latin typeface="+mn-lt"/>
                        </a:rPr>
                        <a:t>12</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dirty="0">
                          <a:effectLst/>
                          <a:latin typeface="+mn-lt"/>
                        </a:rPr>
                        <a:t>Jan 2021</a:t>
                      </a:r>
                    </a:p>
                  </a:txBody>
                  <a:tcPr marL="16805" marR="16805" marT="11203" marB="11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963265"/>
                  </a:ext>
                </a:extLst>
              </a:tr>
            </a:tbl>
          </a:graphicData>
        </a:graphic>
      </p:graphicFrame>
      <p:sp>
        <p:nvSpPr>
          <p:cNvPr id="6" name="TextBox 5">
            <a:extLst>
              <a:ext uri="{FF2B5EF4-FFF2-40B4-BE49-F238E27FC236}">
                <a16:creationId xmlns:a16="http://schemas.microsoft.com/office/drawing/2014/main" id="{5F9A8671-359F-4F28-B6AD-5CA0ED8BC6C9}"/>
              </a:ext>
            </a:extLst>
          </p:cNvPr>
          <p:cNvSpPr txBox="1"/>
          <p:nvPr/>
        </p:nvSpPr>
        <p:spPr>
          <a:xfrm>
            <a:off x="123825" y="5786571"/>
            <a:ext cx="8724900" cy="276999"/>
          </a:xfrm>
          <a:prstGeom prst="rect">
            <a:avLst/>
          </a:prstGeom>
          <a:noFill/>
        </p:spPr>
        <p:txBody>
          <a:bodyPr wrap="square" rtlCol="0">
            <a:spAutoFit/>
          </a:bodyPr>
          <a:lstStyle/>
          <a:p>
            <a:r>
              <a:rPr lang="en-US" sz="1200" dirty="0"/>
              <a:t>*Please note reports will be submitted in the last week of the scheduled month</a:t>
            </a:r>
          </a:p>
        </p:txBody>
      </p:sp>
    </p:spTree>
    <p:extLst>
      <p:ext uri="{BB962C8B-B14F-4D97-AF65-F5344CB8AC3E}">
        <p14:creationId xmlns:p14="http://schemas.microsoft.com/office/powerpoint/2010/main" val="326225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215" y="152827"/>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Next Steps</a:t>
            </a:r>
          </a:p>
        </p:txBody>
      </p:sp>
      <p:sp>
        <p:nvSpPr>
          <p:cNvPr id="4" name="TextBox 3">
            <a:extLst>
              <a:ext uri="{FF2B5EF4-FFF2-40B4-BE49-F238E27FC236}">
                <a16:creationId xmlns:a16="http://schemas.microsoft.com/office/drawing/2014/main" id="{4A893E3E-28AD-4AC9-B699-FBA87E260A63}"/>
              </a:ext>
            </a:extLst>
          </p:cNvPr>
          <p:cNvSpPr txBox="1"/>
          <p:nvPr/>
        </p:nvSpPr>
        <p:spPr>
          <a:xfrm>
            <a:off x="427200" y="1769678"/>
            <a:ext cx="8335800" cy="3016210"/>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000" dirty="0"/>
              <a:t>Project Start Date- Feb 01, 2020</a:t>
            </a:r>
          </a:p>
          <a:p>
            <a:pPr marL="342900" indent="-342900">
              <a:spcAft>
                <a:spcPts val="1200"/>
              </a:spcAft>
              <a:buFont typeface="Arial" panose="020B0604020202020204" pitchFamily="34" charset="0"/>
              <a:buChar char="•"/>
            </a:pPr>
            <a:r>
              <a:rPr lang="en-US" sz="2000" dirty="0"/>
              <a:t>Pollen DNA purification and prep protocols (D3; report)- March 07, 2020</a:t>
            </a:r>
          </a:p>
          <a:p>
            <a:pPr marL="342900" indent="-342900">
              <a:spcAft>
                <a:spcPts val="1200"/>
              </a:spcAft>
              <a:buFont typeface="Arial" panose="020B0604020202020204" pitchFamily="34" charset="0"/>
              <a:buChar char="•"/>
            </a:pPr>
            <a:r>
              <a:rPr lang="en-US" sz="2000" dirty="0"/>
              <a:t>Monthly reports as stated in the project plan</a:t>
            </a:r>
          </a:p>
          <a:p>
            <a:pPr marL="342900" indent="-342900">
              <a:spcAft>
                <a:spcPts val="1200"/>
              </a:spcAft>
              <a:buFont typeface="Arial" panose="020B0604020202020204" pitchFamily="34" charset="0"/>
              <a:buChar char="•"/>
            </a:pPr>
            <a:r>
              <a:rPr lang="en-US" sz="2000" dirty="0"/>
              <a:t>1</a:t>
            </a:r>
            <a:r>
              <a:rPr lang="en-US" sz="2000" baseline="30000" dirty="0"/>
              <a:t>st</a:t>
            </a:r>
            <a:r>
              <a:rPr lang="en-US" sz="2000" dirty="0"/>
              <a:t> Quarterly Meeting and Report- April 2020 as per the </a:t>
            </a:r>
            <a:r>
              <a:rPr lang="en-US" sz="2000" dirty="0">
                <a:ea typeface="Arial" panose="020B0604020202020204" pitchFamily="34" charset="0"/>
              </a:rPr>
              <a:t>Project PI and the Project Champion’s </a:t>
            </a:r>
            <a:r>
              <a:rPr lang="en-US" sz="2000" dirty="0"/>
              <a:t>schedule</a:t>
            </a:r>
          </a:p>
          <a:p>
            <a:pPr marL="342900" indent="-342900">
              <a:spcAft>
                <a:spcPts val="1200"/>
              </a:spcAft>
              <a:buFont typeface="Arial" panose="020B0604020202020204" pitchFamily="34" charset="0"/>
              <a:buChar char="•"/>
            </a:pPr>
            <a:endParaRPr lang="en-US" sz="2000" dirty="0"/>
          </a:p>
          <a:p>
            <a:pPr>
              <a:spcAft>
                <a:spcPts val="1200"/>
              </a:spcAft>
            </a:pPr>
            <a:endParaRPr lang="en-US" sz="2000" dirty="0"/>
          </a:p>
        </p:txBody>
      </p:sp>
    </p:spTree>
    <p:extLst>
      <p:ext uri="{BB962C8B-B14F-4D97-AF65-F5344CB8AC3E}">
        <p14:creationId xmlns:p14="http://schemas.microsoft.com/office/powerpoint/2010/main" val="288810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Kickoff: February 21, 2020</a:t>
            </a:r>
          </a:p>
        </p:txBody>
      </p:sp>
      <p:sp>
        <p:nvSpPr>
          <p:cNvPr id="9" name="TextBox 8"/>
          <p:cNvSpPr txBox="1"/>
          <p:nvPr/>
        </p:nvSpPr>
        <p:spPr>
          <a:xfrm>
            <a:off x="309952" y="1925955"/>
            <a:ext cx="8545611" cy="3631763"/>
          </a:xfrm>
          <a:prstGeom prst="rect">
            <a:avLst/>
          </a:prstGeom>
          <a:noFill/>
        </p:spPr>
        <p:txBody>
          <a:bodyPr wrap="square" rtlCol="0">
            <a:spAutoFit/>
          </a:bodyPr>
          <a:lstStyle/>
          <a:p>
            <a:pPr algn="ctr"/>
            <a:r>
              <a:rPr lang="en-US" sz="3600" b="1" dirty="0"/>
              <a:t>DNA Assays for Determining Honey Origins</a:t>
            </a:r>
          </a:p>
          <a:p>
            <a:pPr algn="ctr"/>
            <a:endParaRPr lang="en-US" sz="2800" b="1" dirty="0"/>
          </a:p>
          <a:p>
            <a:pPr algn="ctr"/>
            <a:r>
              <a:rPr lang="en-US" sz="2000" dirty="0"/>
              <a:t>Dr. Richard C. </a:t>
            </a:r>
            <a:r>
              <a:rPr lang="en-US" sz="2000" dirty="0" err="1"/>
              <a:t>Willson</a:t>
            </a:r>
            <a:r>
              <a:rPr lang="en-US" sz="2000" dirty="0"/>
              <a:t>, University of Houston (PI)</a:t>
            </a:r>
          </a:p>
          <a:p>
            <a:pPr algn="ctr"/>
            <a:r>
              <a:rPr lang="en-US" sz="2000" dirty="0"/>
              <a:t>Dr. </a:t>
            </a:r>
            <a:r>
              <a:rPr lang="en-US" sz="2000" dirty="0" err="1"/>
              <a:t>Aniko</a:t>
            </a:r>
            <a:r>
              <a:rPr lang="en-US" sz="2000" dirty="0"/>
              <a:t> Sabo, Baylor College of Medicine (Expert in Bioinformatics)</a:t>
            </a:r>
          </a:p>
          <a:p>
            <a:pPr algn="ctr"/>
            <a:r>
              <a:rPr lang="en-US" sz="2000" dirty="0"/>
              <a:t>Dr. Katerina </a:t>
            </a:r>
            <a:r>
              <a:rPr lang="en-US" sz="2000" dirty="0" err="1"/>
              <a:t>Kourentzi</a:t>
            </a:r>
            <a:r>
              <a:rPr lang="en-US" sz="2000" dirty="0"/>
              <a:t>, University of Houston (Expert in Assay development)</a:t>
            </a:r>
          </a:p>
          <a:p>
            <a:pPr algn="ctr"/>
            <a:endParaRPr lang="en-US" sz="2400" dirty="0"/>
          </a:p>
          <a:p>
            <a:pPr algn="ctr"/>
            <a:r>
              <a:rPr lang="en-US" sz="2400" dirty="0"/>
              <a:t>Other personnel: </a:t>
            </a:r>
          </a:p>
          <a:p>
            <a:pPr algn="ctr"/>
            <a:r>
              <a:rPr lang="en-US" sz="2000" dirty="0"/>
              <a:t>Dimple Chavan, University of Houston (Graduate student)</a:t>
            </a:r>
          </a:p>
          <a:p>
            <a:pPr algn="ctr"/>
            <a:r>
              <a:rPr lang="en-US" sz="2000" dirty="0"/>
              <a:t>Suman </a:t>
            </a:r>
            <a:r>
              <a:rPr lang="en-US" sz="2000" dirty="0" err="1"/>
              <a:t>Nandy</a:t>
            </a:r>
            <a:r>
              <a:rPr lang="en-US" sz="2000" dirty="0"/>
              <a:t>, University of Houston (Graduate student)</a:t>
            </a:r>
          </a:p>
          <a:p>
            <a:endParaRPr lang="en-US" dirty="0"/>
          </a:p>
        </p:txBody>
      </p:sp>
    </p:spTree>
    <p:extLst>
      <p:ext uri="{BB962C8B-B14F-4D97-AF65-F5344CB8AC3E}">
        <p14:creationId xmlns:p14="http://schemas.microsoft.com/office/powerpoint/2010/main" val="156294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893E3E-28AD-4AC9-B699-FBA87E260A63}"/>
              </a:ext>
            </a:extLst>
          </p:cNvPr>
          <p:cNvSpPr txBox="1"/>
          <p:nvPr/>
        </p:nvSpPr>
        <p:spPr>
          <a:xfrm>
            <a:off x="1971675" y="3044280"/>
            <a:ext cx="5200650" cy="830997"/>
          </a:xfrm>
          <a:prstGeom prst="rect">
            <a:avLst/>
          </a:prstGeom>
          <a:noFill/>
        </p:spPr>
        <p:txBody>
          <a:bodyPr wrap="square" rtlCol="0">
            <a:spAutoFit/>
          </a:bodyPr>
          <a:lstStyle/>
          <a:p>
            <a:pPr algn="ctr">
              <a:spcAft>
                <a:spcPts val="1200"/>
              </a:spcAft>
            </a:pPr>
            <a:r>
              <a:rPr lang="en-US" sz="4800" dirty="0"/>
              <a:t>Questions?</a:t>
            </a:r>
          </a:p>
        </p:txBody>
      </p:sp>
    </p:spTree>
    <p:extLst>
      <p:ext uri="{BB962C8B-B14F-4D97-AF65-F5344CB8AC3E}">
        <p14:creationId xmlns:p14="http://schemas.microsoft.com/office/powerpoint/2010/main" val="142230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Project Overview</a:t>
            </a:r>
          </a:p>
        </p:txBody>
      </p:sp>
      <p:sp>
        <p:nvSpPr>
          <p:cNvPr id="4" name="TextBox 3"/>
          <p:cNvSpPr txBox="1"/>
          <p:nvPr/>
        </p:nvSpPr>
        <p:spPr>
          <a:xfrm>
            <a:off x="467958" y="1597809"/>
            <a:ext cx="8229600" cy="584775"/>
          </a:xfrm>
          <a:prstGeom prst="rect">
            <a:avLst/>
          </a:prstGeom>
          <a:noFill/>
        </p:spPr>
        <p:txBody>
          <a:bodyPr wrap="square" rtlCol="0">
            <a:spAutoFit/>
          </a:bodyPr>
          <a:lstStyle/>
          <a:p>
            <a:r>
              <a:rPr lang="en-US" sz="3200" dirty="0">
                <a:cs typeface="Arial" panose="020B0604020202020204" pitchFamily="34" charset="0"/>
              </a:rPr>
              <a:t>Goal:</a:t>
            </a:r>
          </a:p>
        </p:txBody>
      </p:sp>
      <p:sp>
        <p:nvSpPr>
          <p:cNvPr id="5" name="TextBox 4"/>
          <p:cNvSpPr txBox="1"/>
          <p:nvPr/>
        </p:nvSpPr>
        <p:spPr>
          <a:xfrm>
            <a:off x="337625" y="3559724"/>
            <a:ext cx="8229600" cy="584775"/>
          </a:xfrm>
          <a:prstGeom prst="rect">
            <a:avLst/>
          </a:prstGeom>
          <a:noFill/>
        </p:spPr>
        <p:txBody>
          <a:bodyPr wrap="square" rtlCol="0">
            <a:spAutoFit/>
          </a:bodyPr>
          <a:lstStyle/>
          <a:p>
            <a:pPr>
              <a:spcAft>
                <a:spcPts val="600"/>
              </a:spcAft>
            </a:pPr>
            <a:r>
              <a:rPr lang="en-US" sz="3200" dirty="0">
                <a:cs typeface="Arial" panose="020B0604020202020204" pitchFamily="34" charset="0"/>
              </a:rPr>
              <a:t>Three Objectives:</a:t>
            </a:r>
          </a:p>
        </p:txBody>
      </p:sp>
      <p:sp>
        <p:nvSpPr>
          <p:cNvPr id="3" name="TextBox 2">
            <a:extLst>
              <a:ext uri="{FF2B5EF4-FFF2-40B4-BE49-F238E27FC236}">
                <a16:creationId xmlns:a16="http://schemas.microsoft.com/office/drawing/2014/main" id="{B518D74A-FE76-AB44-B2A9-3D7E8533FD71}"/>
              </a:ext>
            </a:extLst>
          </p:cNvPr>
          <p:cNvSpPr txBox="1"/>
          <p:nvPr/>
        </p:nvSpPr>
        <p:spPr>
          <a:xfrm>
            <a:off x="576775" y="2224822"/>
            <a:ext cx="7990450" cy="707886"/>
          </a:xfrm>
          <a:prstGeom prst="rect">
            <a:avLst/>
          </a:prstGeom>
          <a:noFill/>
        </p:spPr>
        <p:txBody>
          <a:bodyPr wrap="square" rtlCol="0">
            <a:spAutoFit/>
          </a:bodyPr>
          <a:lstStyle/>
          <a:p>
            <a:pPr algn="just"/>
            <a:r>
              <a:rPr lang="en-US" sz="2000" dirty="0"/>
              <a:t>The main goal of this project is to develop practical means to identify honey country of origin using pollen DNA, and the DNA dissolved in filtered honey</a:t>
            </a:r>
          </a:p>
        </p:txBody>
      </p:sp>
      <p:sp>
        <p:nvSpPr>
          <p:cNvPr id="6" name="TextBox 5">
            <a:extLst>
              <a:ext uri="{FF2B5EF4-FFF2-40B4-BE49-F238E27FC236}">
                <a16:creationId xmlns:a16="http://schemas.microsoft.com/office/drawing/2014/main" id="{0F426FDC-B47F-CE43-BB1A-5D500D69E2D6}"/>
              </a:ext>
            </a:extLst>
          </p:cNvPr>
          <p:cNvSpPr txBox="1"/>
          <p:nvPr/>
        </p:nvSpPr>
        <p:spPr>
          <a:xfrm>
            <a:off x="631391" y="4272872"/>
            <a:ext cx="7935834" cy="1015663"/>
          </a:xfrm>
          <a:prstGeom prst="rect">
            <a:avLst/>
          </a:prstGeom>
          <a:noFill/>
        </p:spPr>
        <p:txBody>
          <a:bodyPr wrap="square" rtlCol="0">
            <a:spAutoFit/>
          </a:bodyPr>
          <a:lstStyle/>
          <a:p>
            <a:pPr algn="just"/>
            <a:r>
              <a:rPr lang="en-US" sz="2000" b="1" dirty="0"/>
              <a:t>Objective 1: A DNA sequencing and sample-clustering analysis pipeline </a:t>
            </a:r>
            <a:r>
              <a:rPr lang="en-US" sz="2000" dirty="0"/>
              <a:t>which identifies the origin of the great majority of honey samples based on known standard samples and ITS2 barcode databases</a:t>
            </a:r>
          </a:p>
        </p:txBody>
      </p:sp>
    </p:spTree>
    <p:extLst>
      <p:ext uri="{BB962C8B-B14F-4D97-AF65-F5344CB8AC3E}">
        <p14:creationId xmlns:p14="http://schemas.microsoft.com/office/powerpoint/2010/main" val="2138121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Project Overview</a:t>
            </a:r>
          </a:p>
        </p:txBody>
      </p:sp>
      <p:sp>
        <p:nvSpPr>
          <p:cNvPr id="5" name="TextBox 4"/>
          <p:cNvSpPr txBox="1"/>
          <p:nvPr/>
        </p:nvSpPr>
        <p:spPr>
          <a:xfrm>
            <a:off x="457200" y="1453591"/>
            <a:ext cx="8229600" cy="584775"/>
          </a:xfrm>
          <a:prstGeom prst="rect">
            <a:avLst/>
          </a:prstGeom>
          <a:noFill/>
        </p:spPr>
        <p:txBody>
          <a:bodyPr wrap="square" rtlCol="0">
            <a:spAutoFit/>
          </a:bodyPr>
          <a:lstStyle/>
          <a:p>
            <a:pPr>
              <a:spcAft>
                <a:spcPts val="600"/>
              </a:spcAft>
            </a:pPr>
            <a:r>
              <a:rPr lang="en-US" sz="3200" dirty="0">
                <a:cs typeface="Arial" panose="020B0604020202020204" pitchFamily="34" charset="0"/>
              </a:rPr>
              <a:t>Objectives (continued):</a:t>
            </a:r>
          </a:p>
        </p:txBody>
      </p:sp>
      <p:sp>
        <p:nvSpPr>
          <p:cNvPr id="3" name="TextBox 2">
            <a:extLst>
              <a:ext uri="{FF2B5EF4-FFF2-40B4-BE49-F238E27FC236}">
                <a16:creationId xmlns:a16="http://schemas.microsoft.com/office/drawing/2014/main" id="{3DFCBEFC-54E6-634E-86FD-C48F14BEA574}"/>
              </a:ext>
            </a:extLst>
          </p:cNvPr>
          <p:cNvSpPr txBox="1"/>
          <p:nvPr/>
        </p:nvSpPr>
        <p:spPr>
          <a:xfrm>
            <a:off x="467957" y="2429753"/>
            <a:ext cx="8152167" cy="1323439"/>
          </a:xfrm>
          <a:prstGeom prst="rect">
            <a:avLst/>
          </a:prstGeom>
          <a:noFill/>
        </p:spPr>
        <p:txBody>
          <a:bodyPr wrap="square" rtlCol="0">
            <a:spAutoFit/>
          </a:bodyPr>
          <a:lstStyle/>
          <a:p>
            <a:pPr algn="just"/>
            <a:r>
              <a:rPr lang="en-US" sz="2000" b="1" dirty="0"/>
              <a:t>Objective 2: DNA amplification-based RPA analysis methods </a:t>
            </a:r>
            <a:r>
              <a:rPr lang="en-US" sz="2000" dirty="0"/>
              <a:t>derived from the sequencing work, capable of accurately identifying a large fraction of honeys originating from the People’s Republic of China, with a time-to-result below eight hours</a:t>
            </a:r>
          </a:p>
        </p:txBody>
      </p:sp>
      <p:sp>
        <p:nvSpPr>
          <p:cNvPr id="4" name="TextBox 3">
            <a:extLst>
              <a:ext uri="{FF2B5EF4-FFF2-40B4-BE49-F238E27FC236}">
                <a16:creationId xmlns:a16="http://schemas.microsoft.com/office/drawing/2014/main" id="{AF35A54A-B0B5-F540-B469-D852F2E117EF}"/>
              </a:ext>
            </a:extLst>
          </p:cNvPr>
          <p:cNvSpPr txBox="1"/>
          <p:nvPr/>
        </p:nvSpPr>
        <p:spPr>
          <a:xfrm>
            <a:off x="457200" y="4247182"/>
            <a:ext cx="8152166" cy="707886"/>
          </a:xfrm>
          <a:prstGeom prst="rect">
            <a:avLst/>
          </a:prstGeom>
          <a:noFill/>
        </p:spPr>
        <p:txBody>
          <a:bodyPr wrap="square" rtlCol="0">
            <a:spAutoFit/>
          </a:bodyPr>
          <a:lstStyle/>
          <a:p>
            <a:pPr algn="just"/>
            <a:r>
              <a:rPr lang="en-US" sz="2000" b="1" dirty="0"/>
              <a:t>Objective 3: Demonstration of purification, PCR amplification and sequencing of soluble DNA </a:t>
            </a:r>
            <a:r>
              <a:rPr lang="en-US" sz="2000" dirty="0"/>
              <a:t>from filtered, pollen-free honey</a:t>
            </a:r>
          </a:p>
        </p:txBody>
      </p:sp>
    </p:spTree>
    <p:extLst>
      <p:ext uri="{BB962C8B-B14F-4D97-AF65-F5344CB8AC3E}">
        <p14:creationId xmlns:p14="http://schemas.microsoft.com/office/powerpoint/2010/main" val="334820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Samples and Data</a:t>
            </a:r>
          </a:p>
        </p:txBody>
      </p:sp>
      <p:sp>
        <p:nvSpPr>
          <p:cNvPr id="3" name="TextBox 2">
            <a:extLst>
              <a:ext uri="{FF2B5EF4-FFF2-40B4-BE49-F238E27FC236}">
                <a16:creationId xmlns:a16="http://schemas.microsoft.com/office/drawing/2014/main" id="{6DDDB55C-781B-D648-BA06-6C849CC258BE}"/>
              </a:ext>
            </a:extLst>
          </p:cNvPr>
          <p:cNvSpPr txBox="1"/>
          <p:nvPr/>
        </p:nvSpPr>
        <p:spPr>
          <a:xfrm>
            <a:off x="526317" y="1499382"/>
            <a:ext cx="8150958" cy="3170099"/>
          </a:xfrm>
          <a:prstGeom prst="rect">
            <a:avLst/>
          </a:prstGeom>
          <a:noFill/>
        </p:spPr>
        <p:txBody>
          <a:bodyPr wrap="square" rtlCol="0">
            <a:spAutoFit/>
          </a:bodyPr>
          <a:lstStyle/>
          <a:p>
            <a:pPr algn="just"/>
            <a:r>
              <a:rPr lang="en-US" sz="2000" b="1" dirty="0">
                <a:cs typeface="Arial" panose="020B0604020202020204" pitchFamily="34" charset="0"/>
              </a:rPr>
              <a:t>Goal 1: </a:t>
            </a:r>
            <a:r>
              <a:rPr lang="en-US" sz="2000" b="1" dirty="0"/>
              <a:t>Pollen DNA barcode sequencing-based identification of plant and geographical origins of honey</a:t>
            </a:r>
            <a:endParaRPr lang="en-US" sz="2000" b="1" dirty="0">
              <a:cs typeface="Arial" panose="020B0604020202020204" pitchFamily="34" charset="0"/>
            </a:endParaRPr>
          </a:p>
          <a:p>
            <a:pPr lvl="1" indent="-285750" algn="just">
              <a:spcAft>
                <a:spcPts val="600"/>
              </a:spcAft>
              <a:buFontTx/>
              <a:buChar char="-"/>
            </a:pPr>
            <a:r>
              <a:rPr lang="en-US" sz="2000" dirty="0"/>
              <a:t>Acquisition and pollen-sequencing of at least 300 honey samples, with emphasis on countries of CBP interest </a:t>
            </a:r>
          </a:p>
          <a:p>
            <a:pPr lvl="1" indent="-285750" algn="just">
              <a:spcAft>
                <a:spcPts val="600"/>
              </a:spcAft>
              <a:buFontTx/>
              <a:buChar char="-"/>
            </a:pPr>
            <a:r>
              <a:rPr lang="en-US" sz="2000" dirty="0"/>
              <a:t>Analysis by clustering </a:t>
            </a:r>
          </a:p>
          <a:p>
            <a:pPr lvl="1" indent="-285750" algn="just">
              <a:spcAft>
                <a:spcPts val="600"/>
              </a:spcAft>
              <a:buFontTx/>
              <a:buChar char="-"/>
            </a:pPr>
            <a:r>
              <a:rPr lang="en-US" sz="2000" dirty="0"/>
              <a:t>Analysis using public database information</a:t>
            </a:r>
          </a:p>
          <a:p>
            <a:pPr lvl="1" indent="-285750" algn="just">
              <a:spcAft>
                <a:spcPts val="600"/>
              </a:spcAft>
              <a:buFontTx/>
              <a:buChar char="-"/>
            </a:pPr>
            <a:r>
              <a:rPr lang="en-US" sz="2000" dirty="0">
                <a:cs typeface="Arial" panose="020B0604020202020204" pitchFamily="34" charset="0"/>
              </a:rPr>
              <a:t>Resistance to evasion attempts (e.g., pollen spiking) will be validated</a:t>
            </a:r>
          </a:p>
          <a:p>
            <a:pPr lvl="1" indent="-285750" algn="just">
              <a:spcAft>
                <a:spcPts val="600"/>
              </a:spcAft>
              <a:buFontTx/>
              <a:buChar char="-"/>
            </a:pPr>
            <a:r>
              <a:rPr lang="en-US" sz="2000" dirty="0"/>
              <a:t>Establishment and documentation of standard operating procedures for sequencing-based identification of the species of pollen grains</a:t>
            </a:r>
            <a:endParaRPr lang="en-US" sz="2000" dirty="0">
              <a:cs typeface="Arial" panose="020B0604020202020204" pitchFamily="34" charset="0"/>
            </a:endParaRPr>
          </a:p>
        </p:txBody>
      </p:sp>
    </p:spTree>
    <p:extLst>
      <p:ext uri="{BB962C8B-B14F-4D97-AF65-F5344CB8AC3E}">
        <p14:creationId xmlns:p14="http://schemas.microsoft.com/office/powerpoint/2010/main" val="141094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C8BEB5-64DC-46B8-8B78-C0337BDA4400}"/>
              </a:ext>
            </a:extLst>
          </p:cNvPr>
          <p:cNvGrpSpPr/>
          <p:nvPr/>
        </p:nvGrpSpPr>
        <p:grpSpPr>
          <a:xfrm>
            <a:off x="315502" y="1417162"/>
            <a:ext cx="8534512" cy="4395320"/>
            <a:chOff x="394447" y="442259"/>
            <a:chExt cx="11421035" cy="5922682"/>
          </a:xfrm>
        </p:grpSpPr>
        <p:grpSp>
          <p:nvGrpSpPr>
            <p:cNvPr id="3" name="Group 2">
              <a:extLst>
                <a:ext uri="{FF2B5EF4-FFF2-40B4-BE49-F238E27FC236}">
                  <a16:creationId xmlns:a16="http://schemas.microsoft.com/office/drawing/2014/main" id="{2A435C9A-B43E-497D-85F4-85A1C310C7ED}"/>
                </a:ext>
              </a:extLst>
            </p:cNvPr>
            <p:cNvGrpSpPr/>
            <p:nvPr/>
          </p:nvGrpSpPr>
          <p:grpSpPr>
            <a:xfrm>
              <a:off x="516812" y="585694"/>
              <a:ext cx="11118342" cy="5643011"/>
              <a:chOff x="480953" y="542280"/>
              <a:chExt cx="11482514" cy="5686425"/>
            </a:xfrm>
          </p:grpSpPr>
          <p:pic>
            <p:nvPicPr>
              <p:cNvPr id="5" name="Picture 4">
                <a:extLst>
                  <a:ext uri="{FF2B5EF4-FFF2-40B4-BE49-F238E27FC236}">
                    <a16:creationId xmlns:a16="http://schemas.microsoft.com/office/drawing/2014/main" id="{678E7A23-2B13-4D40-A4E2-8D6E80B22A6D}"/>
                  </a:ext>
                </a:extLst>
              </p:cNvPr>
              <p:cNvPicPr>
                <a:picLocks noChangeAspect="1"/>
              </p:cNvPicPr>
              <p:nvPr/>
            </p:nvPicPr>
            <p:blipFill>
              <a:blip r:embed="rId2"/>
              <a:stretch>
                <a:fillRect/>
              </a:stretch>
            </p:blipFill>
            <p:spPr>
              <a:xfrm>
                <a:off x="480953" y="542280"/>
                <a:ext cx="1495425" cy="5686425"/>
              </a:xfrm>
              <a:prstGeom prst="rect">
                <a:avLst/>
              </a:prstGeom>
            </p:spPr>
          </p:pic>
          <p:pic>
            <p:nvPicPr>
              <p:cNvPr id="6" name="Picture 5">
                <a:extLst>
                  <a:ext uri="{FF2B5EF4-FFF2-40B4-BE49-F238E27FC236}">
                    <a16:creationId xmlns:a16="http://schemas.microsoft.com/office/drawing/2014/main" id="{2F594D41-7ECA-41CA-80FF-BB4836DF242E}"/>
                  </a:ext>
                </a:extLst>
              </p:cNvPr>
              <p:cNvPicPr>
                <a:picLocks noChangeAspect="1"/>
              </p:cNvPicPr>
              <p:nvPr/>
            </p:nvPicPr>
            <p:blipFill rotWithShape="1">
              <a:blip r:embed="rId3"/>
              <a:srcRect r="2075" b="5637"/>
              <a:stretch/>
            </p:blipFill>
            <p:spPr>
              <a:xfrm>
                <a:off x="1778497" y="694951"/>
                <a:ext cx="10184970" cy="5373828"/>
              </a:xfrm>
              <a:prstGeom prst="rect">
                <a:avLst/>
              </a:prstGeom>
            </p:spPr>
          </p:pic>
          <p:sp>
            <p:nvSpPr>
              <p:cNvPr id="7" name="TextBox 6">
                <a:extLst>
                  <a:ext uri="{FF2B5EF4-FFF2-40B4-BE49-F238E27FC236}">
                    <a16:creationId xmlns:a16="http://schemas.microsoft.com/office/drawing/2014/main" id="{75C60045-A457-4970-ACDC-298EC634FE89}"/>
                  </a:ext>
                </a:extLst>
              </p:cNvPr>
              <p:cNvSpPr txBox="1"/>
              <p:nvPr/>
            </p:nvSpPr>
            <p:spPr>
              <a:xfrm>
                <a:off x="6387288" y="1729909"/>
                <a:ext cx="167625"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3</a:t>
                </a:r>
              </a:p>
            </p:txBody>
          </p:sp>
          <p:sp>
            <p:nvSpPr>
              <p:cNvPr id="8" name="TextBox 7">
                <a:extLst>
                  <a:ext uri="{FF2B5EF4-FFF2-40B4-BE49-F238E27FC236}">
                    <a16:creationId xmlns:a16="http://schemas.microsoft.com/office/drawing/2014/main" id="{D79BE3B9-6628-4684-A79B-59CA328FA7C1}"/>
                  </a:ext>
                </a:extLst>
              </p:cNvPr>
              <p:cNvSpPr txBox="1"/>
              <p:nvPr/>
            </p:nvSpPr>
            <p:spPr>
              <a:xfrm>
                <a:off x="6658462" y="1370990"/>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04CD18BE-3423-4DDF-86FF-F864373F894A}"/>
                  </a:ext>
                </a:extLst>
              </p:cNvPr>
              <p:cNvSpPr txBox="1"/>
              <p:nvPr/>
            </p:nvSpPr>
            <p:spPr>
              <a:xfrm>
                <a:off x="6760118" y="2231736"/>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2</a:t>
                </a:r>
              </a:p>
            </p:txBody>
          </p:sp>
          <p:sp>
            <p:nvSpPr>
              <p:cNvPr id="10" name="TextBox 9">
                <a:extLst>
                  <a:ext uri="{FF2B5EF4-FFF2-40B4-BE49-F238E27FC236}">
                    <a16:creationId xmlns:a16="http://schemas.microsoft.com/office/drawing/2014/main" id="{21BBF237-890B-4717-A9D1-D3FFAFAC713F}"/>
                  </a:ext>
                </a:extLst>
              </p:cNvPr>
              <p:cNvSpPr txBox="1"/>
              <p:nvPr/>
            </p:nvSpPr>
            <p:spPr>
              <a:xfrm>
                <a:off x="7337149" y="2046715"/>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2</a:t>
                </a:r>
              </a:p>
            </p:txBody>
          </p:sp>
          <p:sp>
            <p:nvSpPr>
              <p:cNvPr id="11" name="TextBox 10">
                <a:extLst>
                  <a:ext uri="{FF2B5EF4-FFF2-40B4-BE49-F238E27FC236}">
                    <a16:creationId xmlns:a16="http://schemas.microsoft.com/office/drawing/2014/main" id="{8FA76528-5FE4-414C-AB94-820E2159BF75}"/>
                  </a:ext>
                </a:extLst>
              </p:cNvPr>
              <p:cNvSpPr txBox="1"/>
              <p:nvPr/>
            </p:nvSpPr>
            <p:spPr>
              <a:xfrm>
                <a:off x="4332046" y="5057574"/>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12" name="TextBox 11">
                <a:extLst>
                  <a:ext uri="{FF2B5EF4-FFF2-40B4-BE49-F238E27FC236}">
                    <a16:creationId xmlns:a16="http://schemas.microsoft.com/office/drawing/2014/main" id="{CE7CA839-3FC7-423B-9BC8-B40A5EF2A2DE}"/>
                  </a:ext>
                </a:extLst>
              </p:cNvPr>
              <p:cNvSpPr txBox="1"/>
              <p:nvPr/>
            </p:nvSpPr>
            <p:spPr>
              <a:xfrm>
                <a:off x="3263188" y="2120699"/>
                <a:ext cx="54669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13</a:t>
                </a:r>
              </a:p>
            </p:txBody>
          </p:sp>
          <p:sp>
            <p:nvSpPr>
              <p:cNvPr id="13" name="TextBox 12">
                <a:extLst>
                  <a:ext uri="{FF2B5EF4-FFF2-40B4-BE49-F238E27FC236}">
                    <a16:creationId xmlns:a16="http://schemas.microsoft.com/office/drawing/2014/main" id="{94C36233-6EE1-4AF2-BA5B-BB55F1679374}"/>
                  </a:ext>
                </a:extLst>
              </p:cNvPr>
              <p:cNvSpPr txBox="1"/>
              <p:nvPr/>
            </p:nvSpPr>
            <p:spPr>
              <a:xfrm>
                <a:off x="3448439" y="1376770"/>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14" name="TextBox 13">
                <a:extLst>
                  <a:ext uri="{FF2B5EF4-FFF2-40B4-BE49-F238E27FC236}">
                    <a16:creationId xmlns:a16="http://schemas.microsoft.com/office/drawing/2014/main" id="{87051440-1CAE-4DA9-B63E-936908606485}"/>
                  </a:ext>
                </a:extLst>
              </p:cNvPr>
              <p:cNvSpPr txBox="1"/>
              <p:nvPr/>
            </p:nvSpPr>
            <p:spPr>
              <a:xfrm>
                <a:off x="3105490" y="2919867"/>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15" name="TextBox 14">
                <a:extLst>
                  <a:ext uri="{FF2B5EF4-FFF2-40B4-BE49-F238E27FC236}">
                    <a16:creationId xmlns:a16="http://schemas.microsoft.com/office/drawing/2014/main" id="{54F4FC74-75D8-4E62-9D7B-A6209C0805AE}"/>
                  </a:ext>
                </a:extLst>
              </p:cNvPr>
              <p:cNvSpPr txBox="1"/>
              <p:nvPr/>
            </p:nvSpPr>
            <p:spPr>
              <a:xfrm>
                <a:off x="4598818" y="4036766"/>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2</a:t>
                </a:r>
              </a:p>
            </p:txBody>
          </p:sp>
          <p:sp>
            <p:nvSpPr>
              <p:cNvPr id="16" name="TextBox 15">
                <a:extLst>
                  <a:ext uri="{FF2B5EF4-FFF2-40B4-BE49-F238E27FC236}">
                    <a16:creationId xmlns:a16="http://schemas.microsoft.com/office/drawing/2014/main" id="{BCD4B559-E9CB-4A29-AA3A-1486EAAF115D}"/>
                  </a:ext>
                </a:extLst>
              </p:cNvPr>
              <p:cNvSpPr txBox="1"/>
              <p:nvPr/>
            </p:nvSpPr>
            <p:spPr>
              <a:xfrm>
                <a:off x="7614279" y="2748513"/>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17" name="TextBox 16">
                <a:extLst>
                  <a:ext uri="{FF2B5EF4-FFF2-40B4-BE49-F238E27FC236}">
                    <a16:creationId xmlns:a16="http://schemas.microsoft.com/office/drawing/2014/main" id="{8367F280-0BA0-400C-88AC-4FA2E5C39783}"/>
                  </a:ext>
                </a:extLst>
              </p:cNvPr>
              <p:cNvSpPr txBox="1"/>
              <p:nvPr/>
            </p:nvSpPr>
            <p:spPr>
              <a:xfrm>
                <a:off x="9129803" y="2851887"/>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7</a:t>
                </a:r>
              </a:p>
            </p:txBody>
          </p:sp>
          <p:sp>
            <p:nvSpPr>
              <p:cNvPr id="18" name="TextBox 17">
                <a:extLst>
                  <a:ext uri="{FF2B5EF4-FFF2-40B4-BE49-F238E27FC236}">
                    <a16:creationId xmlns:a16="http://schemas.microsoft.com/office/drawing/2014/main" id="{E71BADE5-FA22-492D-9290-F401DB725ED7}"/>
                  </a:ext>
                </a:extLst>
              </p:cNvPr>
              <p:cNvSpPr txBox="1"/>
              <p:nvPr/>
            </p:nvSpPr>
            <p:spPr>
              <a:xfrm>
                <a:off x="7369278" y="2415542"/>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4</a:t>
                </a:r>
              </a:p>
            </p:txBody>
          </p:sp>
          <p:sp>
            <p:nvSpPr>
              <p:cNvPr id="19" name="TextBox 18">
                <a:extLst>
                  <a:ext uri="{FF2B5EF4-FFF2-40B4-BE49-F238E27FC236}">
                    <a16:creationId xmlns:a16="http://schemas.microsoft.com/office/drawing/2014/main" id="{4BBA1DE8-10DA-44D1-B364-4958CEC0415A}"/>
                  </a:ext>
                </a:extLst>
              </p:cNvPr>
              <p:cNvSpPr txBox="1"/>
              <p:nvPr/>
            </p:nvSpPr>
            <p:spPr>
              <a:xfrm>
                <a:off x="10228198" y="3820078"/>
                <a:ext cx="248553" cy="338555"/>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20" name="TextBox 19">
                <a:extLst>
                  <a:ext uri="{FF2B5EF4-FFF2-40B4-BE49-F238E27FC236}">
                    <a16:creationId xmlns:a16="http://schemas.microsoft.com/office/drawing/2014/main" id="{85C0EFB8-9DA1-4BF8-82A0-423E950791BD}"/>
                  </a:ext>
                </a:extLst>
              </p:cNvPr>
              <p:cNvSpPr txBox="1"/>
              <p:nvPr/>
            </p:nvSpPr>
            <p:spPr>
              <a:xfrm>
                <a:off x="10400091" y="3256080"/>
                <a:ext cx="124277"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2</a:t>
                </a:r>
              </a:p>
            </p:txBody>
          </p:sp>
          <p:sp>
            <p:nvSpPr>
              <p:cNvPr id="21" name="TextBox 20">
                <a:extLst>
                  <a:ext uri="{FF2B5EF4-FFF2-40B4-BE49-F238E27FC236}">
                    <a16:creationId xmlns:a16="http://schemas.microsoft.com/office/drawing/2014/main" id="{0CF3A1D2-44DA-4213-97F3-0D8F5B59BBF3}"/>
                  </a:ext>
                </a:extLst>
              </p:cNvPr>
              <p:cNvSpPr txBox="1"/>
              <p:nvPr/>
            </p:nvSpPr>
            <p:spPr>
              <a:xfrm>
                <a:off x="11551617" y="5211462"/>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a:t>
                </a:r>
              </a:p>
            </p:txBody>
          </p:sp>
          <p:sp>
            <p:nvSpPr>
              <p:cNvPr id="22" name="TextBox 21">
                <a:extLst>
                  <a:ext uri="{FF2B5EF4-FFF2-40B4-BE49-F238E27FC236}">
                    <a16:creationId xmlns:a16="http://schemas.microsoft.com/office/drawing/2014/main" id="{2316C4A5-E191-4553-9001-8492324D9DF6}"/>
                  </a:ext>
                </a:extLst>
              </p:cNvPr>
              <p:cNvSpPr txBox="1"/>
              <p:nvPr/>
            </p:nvSpPr>
            <p:spPr>
              <a:xfrm>
                <a:off x="8894417" y="1243875"/>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3</a:t>
                </a:r>
              </a:p>
            </p:txBody>
          </p:sp>
          <p:sp>
            <p:nvSpPr>
              <p:cNvPr id="23" name="TextBox 22">
                <a:extLst>
                  <a:ext uri="{FF2B5EF4-FFF2-40B4-BE49-F238E27FC236}">
                    <a16:creationId xmlns:a16="http://schemas.microsoft.com/office/drawing/2014/main" id="{5701A145-D19F-44BA-9A91-825E766593F4}"/>
                  </a:ext>
                </a:extLst>
              </p:cNvPr>
              <p:cNvSpPr txBox="1"/>
              <p:nvPr/>
            </p:nvSpPr>
            <p:spPr>
              <a:xfrm>
                <a:off x="8523876" y="1966810"/>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5</a:t>
                </a:r>
              </a:p>
            </p:txBody>
          </p:sp>
          <p:sp>
            <p:nvSpPr>
              <p:cNvPr id="24" name="TextBox 23">
                <a:extLst>
                  <a:ext uri="{FF2B5EF4-FFF2-40B4-BE49-F238E27FC236}">
                    <a16:creationId xmlns:a16="http://schemas.microsoft.com/office/drawing/2014/main" id="{1848649F-BDF8-4F4B-B674-DEB886E80B6F}"/>
                  </a:ext>
                </a:extLst>
              </p:cNvPr>
              <p:cNvSpPr txBox="1"/>
              <p:nvPr/>
            </p:nvSpPr>
            <p:spPr>
              <a:xfrm>
                <a:off x="10663462" y="4612341"/>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3</a:t>
                </a:r>
              </a:p>
            </p:txBody>
          </p:sp>
          <p:sp>
            <p:nvSpPr>
              <p:cNvPr id="25" name="TextBox 24">
                <a:extLst>
                  <a:ext uri="{FF2B5EF4-FFF2-40B4-BE49-F238E27FC236}">
                    <a16:creationId xmlns:a16="http://schemas.microsoft.com/office/drawing/2014/main" id="{A0893BBE-C9D0-4B2C-8248-7AE0BF9FE10B}"/>
                  </a:ext>
                </a:extLst>
              </p:cNvPr>
              <p:cNvSpPr txBox="1"/>
              <p:nvPr/>
            </p:nvSpPr>
            <p:spPr>
              <a:xfrm>
                <a:off x="8469320" y="2736253"/>
                <a:ext cx="549374"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18</a:t>
                </a:r>
              </a:p>
            </p:txBody>
          </p:sp>
          <p:sp>
            <p:nvSpPr>
              <p:cNvPr id="26" name="TextBox 25">
                <a:extLst>
                  <a:ext uri="{FF2B5EF4-FFF2-40B4-BE49-F238E27FC236}">
                    <a16:creationId xmlns:a16="http://schemas.microsoft.com/office/drawing/2014/main" id="{05518123-AC66-433D-9CC0-16BF53C539E8}"/>
                  </a:ext>
                </a:extLst>
              </p:cNvPr>
              <p:cNvSpPr txBox="1"/>
              <p:nvPr/>
            </p:nvSpPr>
            <p:spPr>
              <a:xfrm>
                <a:off x="9378356" y="2149076"/>
                <a:ext cx="636589"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40</a:t>
                </a:r>
              </a:p>
            </p:txBody>
          </p:sp>
          <p:sp>
            <p:nvSpPr>
              <p:cNvPr id="27" name="TextBox 26">
                <a:extLst>
                  <a:ext uri="{FF2B5EF4-FFF2-40B4-BE49-F238E27FC236}">
                    <a16:creationId xmlns:a16="http://schemas.microsoft.com/office/drawing/2014/main" id="{D3234345-73E9-47DB-965D-5FA287B083F7}"/>
                  </a:ext>
                </a:extLst>
              </p:cNvPr>
              <p:cNvSpPr txBox="1"/>
              <p:nvPr/>
            </p:nvSpPr>
            <p:spPr>
              <a:xfrm>
                <a:off x="10275814" y="2239587"/>
                <a:ext cx="248553"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3</a:t>
                </a:r>
              </a:p>
            </p:txBody>
          </p:sp>
          <p:sp>
            <p:nvSpPr>
              <p:cNvPr id="28" name="TextBox 27">
                <a:extLst>
                  <a:ext uri="{FF2B5EF4-FFF2-40B4-BE49-F238E27FC236}">
                    <a16:creationId xmlns:a16="http://schemas.microsoft.com/office/drawing/2014/main" id="{B867F1A7-F6A0-469D-BF6F-E319CB75A213}"/>
                  </a:ext>
                </a:extLst>
              </p:cNvPr>
              <p:cNvSpPr txBox="1"/>
              <p:nvPr/>
            </p:nvSpPr>
            <p:spPr>
              <a:xfrm>
                <a:off x="10191962" y="2765978"/>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3</a:t>
                </a:r>
              </a:p>
            </p:txBody>
          </p:sp>
          <p:sp>
            <p:nvSpPr>
              <p:cNvPr id="29" name="TextBox 28">
                <a:extLst>
                  <a:ext uri="{FF2B5EF4-FFF2-40B4-BE49-F238E27FC236}">
                    <a16:creationId xmlns:a16="http://schemas.microsoft.com/office/drawing/2014/main" id="{A6BDACC7-2540-4ECD-A46A-B314DDC942ED}"/>
                  </a:ext>
                </a:extLst>
              </p:cNvPr>
              <p:cNvSpPr txBox="1"/>
              <p:nvPr/>
            </p:nvSpPr>
            <p:spPr>
              <a:xfrm>
                <a:off x="9793410" y="2632308"/>
                <a:ext cx="248553" cy="30777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4</a:t>
                </a:r>
              </a:p>
            </p:txBody>
          </p:sp>
          <p:sp>
            <p:nvSpPr>
              <p:cNvPr id="30" name="TextBox 29">
                <a:extLst>
                  <a:ext uri="{FF2B5EF4-FFF2-40B4-BE49-F238E27FC236}">
                    <a16:creationId xmlns:a16="http://schemas.microsoft.com/office/drawing/2014/main" id="{8358F477-E87F-4FDA-BF8F-E24DDC2B1EDF}"/>
                  </a:ext>
                </a:extLst>
              </p:cNvPr>
              <p:cNvSpPr txBox="1"/>
              <p:nvPr/>
            </p:nvSpPr>
            <p:spPr>
              <a:xfrm>
                <a:off x="9855367" y="3256080"/>
                <a:ext cx="174849"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2</a:t>
                </a:r>
              </a:p>
            </p:txBody>
          </p:sp>
          <p:sp>
            <p:nvSpPr>
              <p:cNvPr id="31" name="TextBox 30">
                <a:extLst>
                  <a:ext uri="{FF2B5EF4-FFF2-40B4-BE49-F238E27FC236}">
                    <a16:creationId xmlns:a16="http://schemas.microsoft.com/office/drawing/2014/main" id="{E06E287E-5048-4D78-B250-05D74256A6C4}"/>
                  </a:ext>
                </a:extLst>
              </p:cNvPr>
              <p:cNvSpPr txBox="1"/>
              <p:nvPr/>
            </p:nvSpPr>
            <p:spPr>
              <a:xfrm>
                <a:off x="9420398" y="3216248"/>
                <a:ext cx="197575" cy="41791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5</a:t>
                </a:r>
              </a:p>
            </p:txBody>
          </p:sp>
        </p:grpSp>
        <p:sp>
          <p:nvSpPr>
            <p:cNvPr id="4" name="Rectangle 3">
              <a:extLst>
                <a:ext uri="{FF2B5EF4-FFF2-40B4-BE49-F238E27FC236}">
                  <a16:creationId xmlns:a16="http://schemas.microsoft.com/office/drawing/2014/main" id="{6A639ED5-9764-447C-880A-5BE90504AC01}"/>
                </a:ext>
              </a:extLst>
            </p:cNvPr>
            <p:cNvSpPr/>
            <p:nvPr/>
          </p:nvSpPr>
          <p:spPr>
            <a:xfrm>
              <a:off x="394447" y="442259"/>
              <a:ext cx="11421035" cy="59226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EC0C8331-768C-44A3-845F-B727F5F12963}"/>
              </a:ext>
            </a:extLst>
          </p:cNvPr>
          <p:cNvSpPr txBox="1"/>
          <p:nvPr/>
        </p:nvSpPr>
        <p:spPr>
          <a:xfrm>
            <a:off x="1436845" y="5817712"/>
            <a:ext cx="6645730" cy="369332"/>
          </a:xfrm>
          <a:prstGeom prst="rect">
            <a:avLst/>
          </a:prstGeom>
          <a:noFill/>
        </p:spPr>
        <p:txBody>
          <a:bodyPr wrap="none" rtlCol="0">
            <a:spAutoFit/>
          </a:bodyPr>
          <a:lstStyle/>
          <a:p>
            <a:r>
              <a:rPr lang="en-US" dirty="0"/>
              <a:t>129 samples from 25 countries (including 40 from PRC, 18 from India)</a:t>
            </a:r>
          </a:p>
        </p:txBody>
      </p:sp>
      <p:sp>
        <p:nvSpPr>
          <p:cNvPr id="34" name="TextBox 33">
            <a:extLst>
              <a:ext uri="{FF2B5EF4-FFF2-40B4-BE49-F238E27FC236}">
                <a16:creationId xmlns:a16="http://schemas.microsoft.com/office/drawing/2014/main" id="{5F1EF90E-8DF3-4C97-ACBF-3A2B42CC50B2}"/>
              </a:ext>
            </a:extLst>
          </p:cNvPr>
          <p:cNvSpPr txBox="1"/>
          <p:nvPr/>
        </p:nvSpPr>
        <p:spPr>
          <a:xfrm>
            <a:off x="925158" y="268941"/>
            <a:ext cx="73152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9D9"/>
                </a:solidFill>
                <a:effectLst/>
                <a:uLnTx/>
                <a:uFillTx/>
                <a:latin typeface="Arial" panose="020B0604020202020204" pitchFamily="34" charset="0"/>
                <a:cs typeface="Arial" panose="020B0604020202020204" pitchFamily="34" charset="0"/>
              </a:rPr>
              <a:t>Honey Sample Library</a:t>
            </a:r>
          </a:p>
        </p:txBody>
      </p:sp>
    </p:spTree>
    <p:extLst>
      <p:ext uri="{BB962C8B-B14F-4D97-AF65-F5344CB8AC3E}">
        <p14:creationId xmlns:p14="http://schemas.microsoft.com/office/powerpoint/2010/main" val="406340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5F1EF90E-8DF3-4C97-ACBF-3A2B42CC50B2}"/>
              </a:ext>
            </a:extLst>
          </p:cNvPr>
          <p:cNvSpPr txBox="1"/>
          <p:nvPr/>
        </p:nvSpPr>
        <p:spPr>
          <a:xfrm>
            <a:off x="925158" y="268941"/>
            <a:ext cx="73152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9D9"/>
                </a:solidFill>
                <a:effectLst/>
                <a:uLnTx/>
                <a:uFillTx/>
                <a:latin typeface="Arial" panose="020B0604020202020204" pitchFamily="34" charset="0"/>
                <a:cs typeface="Arial" panose="020B0604020202020204" pitchFamily="34" charset="0"/>
              </a:rPr>
              <a:t>Honey Sample Library</a:t>
            </a:r>
          </a:p>
        </p:txBody>
      </p:sp>
      <p:grpSp>
        <p:nvGrpSpPr>
          <p:cNvPr id="35" name="Group 34">
            <a:extLst>
              <a:ext uri="{FF2B5EF4-FFF2-40B4-BE49-F238E27FC236}">
                <a16:creationId xmlns:a16="http://schemas.microsoft.com/office/drawing/2014/main" id="{EA6122AE-0733-4568-8526-C84CD5D4E71A}"/>
              </a:ext>
            </a:extLst>
          </p:cNvPr>
          <p:cNvGrpSpPr/>
          <p:nvPr/>
        </p:nvGrpSpPr>
        <p:grpSpPr>
          <a:xfrm>
            <a:off x="1223122" y="1682075"/>
            <a:ext cx="6719271" cy="3943351"/>
            <a:chOff x="1541929" y="884518"/>
            <a:chExt cx="8414871" cy="5265270"/>
          </a:xfrm>
        </p:grpSpPr>
        <p:grpSp>
          <p:nvGrpSpPr>
            <p:cNvPr id="36" name="Group 35">
              <a:extLst>
                <a:ext uri="{FF2B5EF4-FFF2-40B4-BE49-F238E27FC236}">
                  <a16:creationId xmlns:a16="http://schemas.microsoft.com/office/drawing/2014/main" id="{4E64DE31-F535-44D5-8B64-191AE4FB4FC3}"/>
                </a:ext>
              </a:extLst>
            </p:cNvPr>
            <p:cNvGrpSpPr/>
            <p:nvPr/>
          </p:nvGrpSpPr>
          <p:grpSpPr>
            <a:xfrm>
              <a:off x="1697223" y="989408"/>
              <a:ext cx="8122118" cy="5060200"/>
              <a:chOff x="1697223" y="989408"/>
              <a:chExt cx="8122118" cy="5060200"/>
            </a:xfrm>
          </p:grpSpPr>
          <p:pic>
            <p:nvPicPr>
              <p:cNvPr id="38" name="Picture 37">
                <a:extLst>
                  <a:ext uri="{FF2B5EF4-FFF2-40B4-BE49-F238E27FC236}">
                    <a16:creationId xmlns:a16="http://schemas.microsoft.com/office/drawing/2014/main" id="{B9D0931F-B3AC-4EA8-8240-F3B7C98303C4}"/>
                  </a:ext>
                </a:extLst>
              </p:cNvPr>
              <p:cNvPicPr>
                <a:picLocks noChangeAspect="1"/>
              </p:cNvPicPr>
              <p:nvPr/>
            </p:nvPicPr>
            <p:blipFill rotWithShape="1">
              <a:blip r:embed="rId2"/>
              <a:srcRect l="21001"/>
              <a:stretch/>
            </p:blipFill>
            <p:spPr>
              <a:xfrm>
                <a:off x="3795058" y="989408"/>
                <a:ext cx="6024283" cy="5060200"/>
              </a:xfrm>
              <a:prstGeom prst="rect">
                <a:avLst/>
              </a:prstGeom>
            </p:spPr>
          </p:pic>
          <p:pic>
            <p:nvPicPr>
              <p:cNvPr id="39" name="Picture 38">
                <a:extLst>
                  <a:ext uri="{FF2B5EF4-FFF2-40B4-BE49-F238E27FC236}">
                    <a16:creationId xmlns:a16="http://schemas.microsoft.com/office/drawing/2014/main" id="{2BD8A716-1CF3-4301-845C-E97E7390F242}"/>
                  </a:ext>
                </a:extLst>
              </p:cNvPr>
              <p:cNvPicPr>
                <a:picLocks noChangeAspect="1"/>
              </p:cNvPicPr>
              <p:nvPr/>
            </p:nvPicPr>
            <p:blipFill rotWithShape="1">
              <a:blip r:embed="rId2"/>
              <a:srcRect r="83491" b="35277"/>
              <a:stretch/>
            </p:blipFill>
            <p:spPr>
              <a:xfrm>
                <a:off x="1697223" y="989408"/>
                <a:ext cx="1907771" cy="4962970"/>
              </a:xfrm>
              <a:prstGeom prst="rect">
                <a:avLst/>
              </a:prstGeom>
            </p:spPr>
          </p:pic>
        </p:grpSp>
        <p:sp>
          <p:nvSpPr>
            <p:cNvPr id="37" name="Rectangle 36">
              <a:extLst>
                <a:ext uri="{FF2B5EF4-FFF2-40B4-BE49-F238E27FC236}">
                  <a16:creationId xmlns:a16="http://schemas.microsoft.com/office/drawing/2014/main" id="{4F71BD6C-7E45-4EF7-9EF1-9F277CAAC93F}"/>
                </a:ext>
              </a:extLst>
            </p:cNvPr>
            <p:cNvSpPr/>
            <p:nvPr/>
          </p:nvSpPr>
          <p:spPr>
            <a:xfrm>
              <a:off x="1541929" y="884518"/>
              <a:ext cx="8414871" cy="526527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1BE43B-A672-4783-B858-DAEAE0AEDE5B}"/>
              </a:ext>
            </a:extLst>
          </p:cNvPr>
          <p:cNvSpPr txBox="1"/>
          <p:nvPr/>
        </p:nvSpPr>
        <p:spPr>
          <a:xfrm>
            <a:off x="1999084" y="5634951"/>
            <a:ext cx="5145832" cy="369332"/>
          </a:xfrm>
          <a:prstGeom prst="rect">
            <a:avLst/>
          </a:prstGeom>
          <a:noFill/>
        </p:spPr>
        <p:txBody>
          <a:bodyPr wrap="none" rtlCol="0">
            <a:spAutoFit/>
          </a:bodyPr>
          <a:lstStyle/>
          <a:p>
            <a:r>
              <a:rPr lang="en-US" dirty="0"/>
              <a:t>Honey samples acquired from 15 provinces of China</a:t>
            </a:r>
          </a:p>
        </p:txBody>
      </p:sp>
    </p:spTree>
    <p:extLst>
      <p:ext uri="{BB962C8B-B14F-4D97-AF65-F5344CB8AC3E}">
        <p14:creationId xmlns:p14="http://schemas.microsoft.com/office/powerpoint/2010/main" val="203106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RPA</a:t>
            </a:r>
          </a:p>
        </p:txBody>
      </p:sp>
      <p:sp>
        <p:nvSpPr>
          <p:cNvPr id="3" name="TextBox 2">
            <a:extLst>
              <a:ext uri="{FF2B5EF4-FFF2-40B4-BE49-F238E27FC236}">
                <a16:creationId xmlns:a16="http://schemas.microsoft.com/office/drawing/2014/main" id="{6DDDB55C-781B-D648-BA06-6C849CC258BE}"/>
              </a:ext>
            </a:extLst>
          </p:cNvPr>
          <p:cNvSpPr txBox="1"/>
          <p:nvPr/>
        </p:nvSpPr>
        <p:spPr>
          <a:xfrm>
            <a:off x="583810" y="1575582"/>
            <a:ext cx="7976381" cy="3247043"/>
          </a:xfrm>
          <a:prstGeom prst="rect">
            <a:avLst/>
          </a:prstGeom>
          <a:noFill/>
        </p:spPr>
        <p:txBody>
          <a:bodyPr wrap="square" rtlCol="0">
            <a:spAutoFit/>
          </a:bodyPr>
          <a:lstStyle/>
          <a:p>
            <a:r>
              <a:rPr lang="en-US" sz="2000" b="1" dirty="0"/>
              <a:t>Goal 2: Demonstrate RPA-based rapid analysis of pollen DNA</a:t>
            </a:r>
          </a:p>
          <a:p>
            <a:endParaRPr lang="en-US" sz="2000" dirty="0">
              <a:cs typeface="Arial" panose="020B0604020202020204" pitchFamily="34" charset="0"/>
            </a:endParaRPr>
          </a:p>
          <a:p>
            <a:pPr marL="400050" lvl="1" indent="-285750" algn="just">
              <a:spcAft>
                <a:spcPts val="600"/>
              </a:spcAft>
              <a:buFontTx/>
              <a:buChar char="-"/>
            </a:pPr>
            <a:r>
              <a:rPr lang="en-US" sz="2000" dirty="0">
                <a:cs typeface="Arial" panose="020B0604020202020204" pitchFamily="34" charset="0"/>
              </a:rPr>
              <a:t>To be derived from the sequencing results (Goal 1)</a:t>
            </a:r>
          </a:p>
          <a:p>
            <a:pPr marL="400050" lvl="1" indent="-285750" algn="just">
              <a:spcAft>
                <a:spcPts val="600"/>
              </a:spcAft>
              <a:buFontTx/>
              <a:buChar char="-"/>
            </a:pPr>
            <a:r>
              <a:rPr lang="en-US" sz="2000" dirty="0"/>
              <a:t>Primer/probe design </a:t>
            </a:r>
          </a:p>
          <a:p>
            <a:pPr marL="400050" lvl="1" indent="-285750" algn="just">
              <a:spcAft>
                <a:spcPts val="600"/>
              </a:spcAft>
              <a:buFontTx/>
              <a:buChar char="-"/>
            </a:pPr>
            <a:r>
              <a:rPr lang="en-US" sz="2000" dirty="0"/>
              <a:t>Testing of primer sets with purified nucleic acids, known mixtures, and deep-sequenced DNA from honey</a:t>
            </a:r>
          </a:p>
          <a:p>
            <a:pPr marL="400050" lvl="1" indent="-285750" algn="just">
              <a:spcAft>
                <a:spcPts val="600"/>
              </a:spcAft>
              <a:buFontTx/>
              <a:buChar char="-"/>
            </a:pPr>
            <a:r>
              <a:rPr lang="en-US" sz="2000" dirty="0"/>
              <a:t>Documenting SOPs for RPA identification of the species of pollen grains</a:t>
            </a:r>
          </a:p>
          <a:p>
            <a:pPr marL="400050" lvl="1" indent="-285750" algn="just">
              <a:spcAft>
                <a:spcPts val="600"/>
              </a:spcAft>
              <a:buFontTx/>
              <a:buChar char="-"/>
            </a:pPr>
            <a:r>
              <a:rPr lang="en-US" sz="2000" dirty="0">
                <a:cs typeface="Arial" panose="020B0604020202020204" pitchFamily="34" charset="0"/>
              </a:rPr>
              <a:t>Identifies most samples from the PRC, within 8 hours </a:t>
            </a:r>
          </a:p>
          <a:p>
            <a:pPr marL="400050" lvl="1" indent="-285750" algn="just">
              <a:spcAft>
                <a:spcPts val="600"/>
              </a:spcAft>
              <a:buFontTx/>
              <a:buChar char="-"/>
            </a:pPr>
            <a:r>
              <a:rPr lang="en-US" sz="2000" i="1" dirty="0">
                <a:cs typeface="Arial" panose="020B0604020202020204" pitchFamily="34" charset="0"/>
              </a:rPr>
              <a:t>(scheduled to start March 1, 2020)</a:t>
            </a:r>
          </a:p>
        </p:txBody>
      </p:sp>
    </p:spTree>
    <p:extLst>
      <p:ext uri="{BB962C8B-B14F-4D97-AF65-F5344CB8AC3E}">
        <p14:creationId xmlns:p14="http://schemas.microsoft.com/office/powerpoint/2010/main" val="219360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158" y="268941"/>
            <a:ext cx="7315200" cy="584775"/>
          </a:xfrm>
          <a:prstGeom prst="rect">
            <a:avLst/>
          </a:prstGeom>
          <a:noFill/>
        </p:spPr>
        <p:txBody>
          <a:bodyPr wrap="square" rtlCol="0">
            <a:spAutoFit/>
          </a:bodyPr>
          <a:lstStyle/>
          <a:p>
            <a:pPr algn="ctr"/>
            <a:r>
              <a:rPr lang="en-US" sz="3200" b="1" dirty="0">
                <a:solidFill>
                  <a:srgbClr val="FFF9D9"/>
                </a:solidFill>
                <a:latin typeface="Arial" panose="020B0604020202020204" pitchFamily="34" charset="0"/>
                <a:cs typeface="Arial" panose="020B0604020202020204" pitchFamily="34" charset="0"/>
              </a:rPr>
              <a:t>Pollen-Free DNA</a:t>
            </a:r>
          </a:p>
        </p:txBody>
      </p:sp>
      <p:sp>
        <p:nvSpPr>
          <p:cNvPr id="3" name="TextBox 2">
            <a:extLst>
              <a:ext uri="{FF2B5EF4-FFF2-40B4-BE49-F238E27FC236}">
                <a16:creationId xmlns:a16="http://schemas.microsoft.com/office/drawing/2014/main" id="{6DDDB55C-781B-D648-BA06-6C849CC258BE}"/>
              </a:ext>
            </a:extLst>
          </p:cNvPr>
          <p:cNvSpPr txBox="1"/>
          <p:nvPr/>
        </p:nvSpPr>
        <p:spPr>
          <a:xfrm>
            <a:off x="583809" y="1460127"/>
            <a:ext cx="7976381" cy="4324261"/>
          </a:xfrm>
          <a:prstGeom prst="rect">
            <a:avLst/>
          </a:prstGeom>
          <a:noFill/>
        </p:spPr>
        <p:txBody>
          <a:bodyPr wrap="square" rtlCol="0">
            <a:spAutoFit/>
          </a:bodyPr>
          <a:lstStyle/>
          <a:p>
            <a:pPr algn="just"/>
            <a:r>
              <a:rPr lang="en-US" sz="2000" b="1" dirty="0">
                <a:cs typeface="Arial" panose="020B0604020202020204" pitchFamily="34" charset="0"/>
              </a:rPr>
              <a:t>Goal 3: Demonstration of purification, PCR amplification and sequencing of soluble DNA from filtered, pollen-free honey</a:t>
            </a:r>
          </a:p>
          <a:p>
            <a:pPr algn="just"/>
            <a:endParaRPr lang="en-US" sz="2000" b="1" dirty="0">
              <a:cs typeface="Arial" panose="020B0604020202020204" pitchFamily="34" charset="0"/>
            </a:endParaRPr>
          </a:p>
          <a:p>
            <a:pPr marL="400050" lvl="1" indent="-285750" algn="just">
              <a:spcAft>
                <a:spcPts val="600"/>
              </a:spcAft>
              <a:buFontTx/>
              <a:buChar char="-"/>
            </a:pPr>
            <a:r>
              <a:rPr lang="en-US" sz="2000" dirty="0"/>
              <a:t>Testing and optimization of pollen-free DNA capture and purification protocols, and if needed whole-genome amplification. Testing by spike/recovery of DNA fragments of varied size</a:t>
            </a:r>
          </a:p>
          <a:p>
            <a:pPr marL="400050" lvl="1" indent="-285750" algn="just">
              <a:spcAft>
                <a:spcPts val="600"/>
              </a:spcAft>
              <a:buFontTx/>
              <a:buChar char="-"/>
            </a:pPr>
            <a:r>
              <a:rPr lang="en-US" sz="2000" dirty="0"/>
              <a:t>Application of pollen-free plant DNA in sourcing of filtered DNA, using the sequencing and PCR methods of Goals 1 and 2</a:t>
            </a:r>
          </a:p>
          <a:p>
            <a:pPr marL="400050" lvl="1" indent="-285750" algn="just">
              <a:spcAft>
                <a:spcPts val="600"/>
              </a:spcAft>
              <a:buFontTx/>
              <a:buChar char="-"/>
            </a:pPr>
            <a:r>
              <a:rPr lang="en-US" sz="2000" dirty="0">
                <a:cs typeface="Arial" panose="020B0604020202020204" pitchFamily="34" charset="0"/>
              </a:rPr>
              <a:t>Efforts have been invested to develop different protocols for DNA capture</a:t>
            </a:r>
          </a:p>
          <a:p>
            <a:pPr marL="400050" lvl="1" indent="-285750" algn="just">
              <a:spcAft>
                <a:spcPts val="600"/>
              </a:spcAft>
              <a:buFontTx/>
              <a:buChar char="-"/>
            </a:pPr>
            <a:r>
              <a:rPr lang="en-US" sz="2000" i="1" dirty="0">
                <a:cs typeface="Arial" panose="020B0604020202020204" pitchFamily="34" charset="0"/>
              </a:rPr>
              <a:t>promising demonstration results, though only n = 1 </a:t>
            </a:r>
            <a:r>
              <a:rPr lang="en-US" sz="2000" dirty="0">
                <a:cs typeface="Arial" panose="020B0604020202020204" pitchFamily="34" charset="0"/>
              </a:rPr>
              <a:t>(using </a:t>
            </a:r>
            <a:r>
              <a:rPr lang="en-US" sz="2000" dirty="0"/>
              <a:t>anion-exchange Q </a:t>
            </a:r>
            <a:r>
              <a:rPr lang="en-US" sz="2000" dirty="0" err="1"/>
              <a:t>Sepharose</a:t>
            </a:r>
            <a:r>
              <a:rPr lang="en-US" sz="2000" dirty="0"/>
              <a:t> and anti-DNA antibodies coupled to amine-modified magnetic nanoparticles)</a:t>
            </a:r>
            <a:endParaRPr lang="en-US" sz="2000" i="1" dirty="0">
              <a:cs typeface="Arial" panose="020B0604020202020204" pitchFamily="34" charset="0"/>
            </a:endParaRPr>
          </a:p>
        </p:txBody>
      </p:sp>
    </p:spTree>
    <p:extLst>
      <p:ext uri="{BB962C8B-B14F-4D97-AF65-F5344CB8AC3E}">
        <p14:creationId xmlns:p14="http://schemas.microsoft.com/office/powerpoint/2010/main" val="23013543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CE7ADDBBFD254584163FC24DE1CA58" ma:contentTypeVersion="10" ma:contentTypeDescription="Create a new document." ma:contentTypeScope="" ma:versionID="c71f1ae17ed61b3f4eb888d6f2e220e1">
  <xsd:schema xmlns:xsd="http://www.w3.org/2001/XMLSchema" xmlns:xs="http://www.w3.org/2001/XMLSchema" xmlns:p="http://schemas.microsoft.com/office/2006/metadata/properties" xmlns:ns2="bad27902-13d1-4c2d-9b71-21702f048970" xmlns:ns3="82fa4bc1-3e39-48fb-99f4-d6b876cb8193" targetNamespace="http://schemas.microsoft.com/office/2006/metadata/properties" ma:root="true" ma:fieldsID="54d65f00f64525354b02968f9b9bec70" ns2:_="" ns3:_="">
    <xsd:import namespace="bad27902-13d1-4c2d-9b71-21702f048970"/>
    <xsd:import namespace="82fa4bc1-3e39-48fb-99f4-d6b876cb819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d27902-13d1-4c2d-9b71-21702f0489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fa4bc1-3e39-48fb-99f4-d6b876cb819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ad27902-13d1-4c2d-9b71-21702f048970">
      <UserInfo>
        <DisplayName>Dwyer, Barbara E</DisplayName>
        <AccountId>492</AccountId>
        <AccountType/>
      </UserInfo>
      <UserInfo>
        <DisplayName>Berens, Kurt L</DisplayName>
        <AccountId>628</AccountId>
        <AccountType/>
      </UserInfo>
      <UserInfo>
        <DisplayName>Ambler, Anthony P</DisplayName>
        <AccountId>637</AccountId>
        <AccountType/>
      </UserInfo>
      <UserInfo>
        <DisplayName>Pereira-De Leon, Maura J</DisplayName>
        <AccountId>1675</AccountId>
        <AccountType/>
      </UserInfo>
    </SharedWithUsers>
  </documentManagement>
</p:properties>
</file>

<file path=customXml/itemProps1.xml><?xml version="1.0" encoding="utf-8"?>
<ds:datastoreItem xmlns:ds="http://schemas.openxmlformats.org/officeDocument/2006/customXml" ds:itemID="{29703A2D-3685-4DD6-B80B-7EA5F48345A2}">
  <ds:schemaRefs>
    <ds:schemaRef ds:uri="http://schemas.microsoft.com/sharepoint/v3/contenttype/forms"/>
  </ds:schemaRefs>
</ds:datastoreItem>
</file>

<file path=customXml/itemProps2.xml><?xml version="1.0" encoding="utf-8"?>
<ds:datastoreItem xmlns:ds="http://schemas.openxmlformats.org/officeDocument/2006/customXml" ds:itemID="{3B3DFCC7-E49D-4D88-AAE2-D76DE2F11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d27902-13d1-4c2d-9b71-21702f048970"/>
    <ds:schemaRef ds:uri="82fa4bc1-3e39-48fb-99f4-d6b876cb8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6DC274-A172-47CD-B5F2-226A3E99DDBB}">
  <ds:schemaRefs>
    <ds:schemaRef ds:uri="82fa4bc1-3e39-48fb-99f4-d6b876cb8193"/>
    <ds:schemaRef ds:uri="http://purl.org/dc/terms/"/>
    <ds:schemaRef ds:uri="http://schemas.microsoft.com/office/2006/metadata/properties"/>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bad27902-13d1-4c2d-9b71-21702f04897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2147</TotalTime>
  <Words>1966</Words>
  <Application>Microsoft Office PowerPoint</Application>
  <PresentationFormat>On-screen Show (4:3)</PresentationFormat>
  <Paragraphs>392</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Magee, Abria R</dc:creator>
  <cp:lastModifiedBy>richard willson</cp:lastModifiedBy>
  <cp:revision>96</cp:revision>
  <dcterms:modified xsi:type="dcterms:W3CDTF">2020-02-21T00:42:04Z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0x0101003ACE7ADDBBFD254584163FC24DE1CA58</vt:lpwstr>
  </property>
</Properties>
</file>