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71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D8A96-6F40-4B2E-8E32-9D24CBBDF136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BF6BD-1BEA-471A-AE54-3860531B1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61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AAA9-0EE5-934C-9C20-626122D254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5356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878" y="6373415"/>
            <a:ext cx="4035560" cy="292609"/>
          </a:xfrm>
          <a:prstGeom prst="rect">
            <a:avLst/>
          </a:prstGeom>
        </p:spPr>
      </p:pic>
      <p:pic>
        <p:nvPicPr>
          <p:cNvPr id="3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7C654FA-EB6C-44B6-A988-980B87AB6E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74833" y="264851"/>
            <a:ext cx="3807651" cy="151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7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08F8152-EBFA-436C-9136-F497DD26068D}" type="datetime1">
              <a:rPr lang="en-US" smtClean="0"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8D36EC-2BC4-4A25-9282-841E40183D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07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95700" y="6356351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5DA359F6-BBD8-4984-BD5F-FAAAABA54B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5000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</a:lstStyle>
          <a:p>
            <a:pPr algn="l"/>
            <a:fld id="{0A8E9E71-EE66-4C7C-971E-FC02E2B4BB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l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073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73"/>
          <p:cNvSpPr/>
          <p:nvPr userDrawn="1"/>
        </p:nvSpPr>
        <p:spPr>
          <a:xfrm>
            <a:off x="1" y="1"/>
            <a:ext cx="9144000" cy="1181437"/>
          </a:xfrm>
          <a:prstGeom prst="rect">
            <a:avLst/>
          </a:prstGeom>
          <a:solidFill>
            <a:srgbClr val="C8102E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628650" y="6269"/>
            <a:ext cx="7886700" cy="1175169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xfrm>
            <a:off x="4440010" y="6404293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5" b="50929"/>
          <a:stretch>
            <a:fillRect/>
          </a:stretch>
        </p:blipFill>
        <p:spPr>
          <a:xfrm>
            <a:off x="7641030" y="6451394"/>
            <a:ext cx="1057520" cy="1750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34" y="6451395"/>
            <a:ext cx="3105497" cy="22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68616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4"/>
          <p:cNvSpPr/>
          <p:nvPr userDrawn="1"/>
        </p:nvSpPr>
        <p:spPr>
          <a:xfrm>
            <a:off x="1" y="2"/>
            <a:ext cx="9144000" cy="1181437"/>
          </a:xfrm>
          <a:prstGeom prst="rect">
            <a:avLst/>
          </a:prstGeom>
          <a:solidFill>
            <a:srgbClr val="C8102E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5" b="50929"/>
          <a:stretch/>
        </p:blipFill>
        <p:spPr>
          <a:xfrm>
            <a:off x="7719907" y="6432285"/>
            <a:ext cx="1257946" cy="208212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1" y="6432285"/>
            <a:ext cx="3183653" cy="645433"/>
            <a:chOff x="815590" y="5658565"/>
            <a:chExt cx="3183653" cy="645433"/>
          </a:xfrm>
        </p:grpSpPr>
        <p:sp>
          <p:nvSpPr>
            <p:cNvPr id="6" name="Shape 134"/>
            <p:cNvSpPr/>
            <p:nvPr userDrawn="1"/>
          </p:nvSpPr>
          <p:spPr>
            <a:xfrm>
              <a:off x="815590" y="5658565"/>
              <a:ext cx="3183653" cy="430735"/>
            </a:xfrm>
            <a:prstGeom prst="rect">
              <a:avLst/>
            </a:prstGeom>
            <a:solidFill>
              <a:srgbClr val="C8102E"/>
            </a:solidFill>
            <a:ln w="12700"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sz="1800" dirty="0"/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815590" y="5658565"/>
              <a:ext cx="3183653" cy="6454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9000"/>
                </a:lnSpc>
                <a:spcAft>
                  <a:spcPts val="600"/>
                </a:spcAft>
              </a:pPr>
              <a:r>
                <a:rPr lang="en-US" kern="1400" dirty="0">
                  <a:solidFill>
                    <a:srgbClr val="FFF9D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Secure  Facilitate  Ensure</a:t>
              </a:r>
              <a:endParaRPr lang="en-US" sz="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9000"/>
                </a:lnSpc>
                <a:spcAft>
                  <a:spcPts val="600"/>
                </a:spcAft>
              </a:pPr>
              <a:r>
                <a:rPr lang="en-US" sz="800" kern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n-US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Title 7">
            <a:extLst>
              <a:ext uri="{FF2B5EF4-FFF2-40B4-BE49-F238E27FC236}">
                <a16:creationId xmlns:a16="http://schemas.microsoft.com/office/drawing/2014/main" id="{033C5350-86BA-49FC-84F9-258D8D721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305800"/>
            <a:ext cx="8515350" cy="569839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rgbClr val="FFF9D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ED3B149-2D8F-4557-9574-48908539D9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4325" y="1314449"/>
            <a:ext cx="8515350" cy="490313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0475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4_Custom Layou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/>
          <p:nvPr/>
        </p:nvSpPr>
        <p:spPr>
          <a:xfrm>
            <a:off x="1" y="2"/>
            <a:ext cx="9144000" cy="1181400"/>
          </a:xfrm>
          <a:prstGeom prst="rect">
            <a:avLst/>
          </a:prstGeom>
          <a:solidFill>
            <a:srgbClr val="C8102E"/>
          </a:solidFill>
          <a:ln>
            <a:noFil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6"/>
          <p:cNvPicPr preferRelativeResize="0"/>
          <p:nvPr/>
        </p:nvPicPr>
        <p:blipFill rotWithShape="1">
          <a:blip r:embed="rId2">
            <a:alphaModFix/>
          </a:blip>
          <a:srcRect t="7354" b="50930"/>
          <a:stretch/>
        </p:blipFill>
        <p:spPr>
          <a:xfrm>
            <a:off x="7719907" y="6432285"/>
            <a:ext cx="1257946" cy="2082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" name="Google Shape;25;p6"/>
          <p:cNvGrpSpPr/>
          <p:nvPr/>
        </p:nvGrpSpPr>
        <p:grpSpPr>
          <a:xfrm>
            <a:off x="1" y="6432285"/>
            <a:ext cx="3183600" cy="645300"/>
            <a:chOff x="815590" y="5658565"/>
            <a:chExt cx="3183600" cy="645300"/>
          </a:xfrm>
        </p:grpSpPr>
        <p:sp>
          <p:nvSpPr>
            <p:cNvPr id="26" name="Google Shape;26;p6"/>
            <p:cNvSpPr/>
            <p:nvPr/>
          </p:nvSpPr>
          <p:spPr>
            <a:xfrm>
              <a:off x="815590" y="5658565"/>
              <a:ext cx="3183600" cy="430800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6"/>
            <p:cNvSpPr/>
            <p:nvPr/>
          </p:nvSpPr>
          <p:spPr>
            <a:xfrm>
              <a:off x="815590" y="5658565"/>
              <a:ext cx="31836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9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0" i="0" u="none" strike="noStrike" cap="none">
                  <a:solidFill>
                    <a:srgbClr val="FFF9D9"/>
                  </a:solidFill>
                  <a:latin typeface="Arial"/>
                  <a:ea typeface="Arial"/>
                  <a:cs typeface="Arial"/>
                  <a:sym typeface="Arial"/>
                </a:rPr>
                <a:t>Secure  Facilitate  Ensure</a:t>
              </a:r>
              <a:endParaRPr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9000"/>
                </a:lnSpc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en-US" sz="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4325" y="305800"/>
            <a:ext cx="8515200" cy="5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9D9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FFF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314325" y="1314449"/>
            <a:ext cx="8515200" cy="49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63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ubTitle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52978"/>
            <a:ext cx="3279441" cy="13012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671" y="653286"/>
            <a:ext cx="2623408" cy="1061214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2144889"/>
            <a:ext cx="9144000" cy="266417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9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4"/>
          <p:cNvSpPr/>
          <p:nvPr userDrawn="1"/>
        </p:nvSpPr>
        <p:spPr>
          <a:xfrm>
            <a:off x="1" y="2"/>
            <a:ext cx="9144000" cy="1181437"/>
          </a:xfrm>
          <a:prstGeom prst="rect">
            <a:avLst/>
          </a:prstGeom>
          <a:solidFill>
            <a:srgbClr val="C8102E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sz="18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5" b="50929"/>
          <a:stretch/>
        </p:blipFill>
        <p:spPr>
          <a:xfrm>
            <a:off x="7719907" y="6432285"/>
            <a:ext cx="1257946" cy="208212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1" y="6432285"/>
            <a:ext cx="3183653" cy="645433"/>
            <a:chOff x="815590" y="5658565"/>
            <a:chExt cx="3183653" cy="645433"/>
          </a:xfrm>
        </p:grpSpPr>
        <p:sp>
          <p:nvSpPr>
            <p:cNvPr id="6" name="Shape 134"/>
            <p:cNvSpPr/>
            <p:nvPr userDrawn="1"/>
          </p:nvSpPr>
          <p:spPr>
            <a:xfrm>
              <a:off x="815590" y="5658565"/>
              <a:ext cx="3183653" cy="430735"/>
            </a:xfrm>
            <a:prstGeom prst="rect">
              <a:avLst/>
            </a:prstGeom>
            <a:solidFill>
              <a:srgbClr val="C8102E"/>
            </a:solidFill>
            <a:ln w="12700"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sz="1800" dirty="0"/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815590" y="5658565"/>
              <a:ext cx="3183653" cy="6454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9000"/>
                </a:lnSpc>
                <a:spcAft>
                  <a:spcPts val="600"/>
                </a:spcAft>
              </a:pPr>
              <a:r>
                <a:rPr lang="en-US" kern="1400" dirty="0">
                  <a:solidFill>
                    <a:srgbClr val="FFF9D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Secure  Facilitate  Ensure</a:t>
              </a:r>
              <a:endParaRPr lang="en-US" sz="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9000"/>
                </a:lnSpc>
                <a:spcAft>
                  <a:spcPts val="600"/>
                </a:spcAft>
              </a:pPr>
              <a:r>
                <a:rPr lang="en-US" sz="800" kern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n-US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605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85"/>
          <p:cNvSpPr/>
          <p:nvPr userDrawn="1"/>
        </p:nvSpPr>
        <p:spPr>
          <a:xfrm>
            <a:off x="-1" y="2"/>
            <a:ext cx="9144001" cy="6837905"/>
          </a:xfrm>
          <a:prstGeom prst="rect">
            <a:avLst/>
          </a:prstGeom>
          <a:solidFill>
            <a:srgbClr val="C8102E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sz="18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605" y="6221871"/>
            <a:ext cx="3986792" cy="25298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235" y="1672836"/>
            <a:ext cx="2514605" cy="274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86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570978" y="3142208"/>
            <a:ext cx="7112562" cy="64770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>
                <a:solidFill>
                  <a:srgbClr val="00277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seal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84304" y="2811487"/>
            <a:ext cx="1600200" cy="1600200"/>
          </a:xfrm>
          <a:prstGeom prst="rect">
            <a:avLst/>
          </a:prstGeom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570978" y="3801043"/>
            <a:ext cx="64008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8"/>
          <p:cNvSpPr txBox="1">
            <a:spLocks noChangeArrowheads="1"/>
          </p:cNvSpPr>
          <p:nvPr userDrawn="1"/>
        </p:nvSpPr>
        <p:spPr bwMode="auto">
          <a:xfrm>
            <a:off x="4216400" y="6611940"/>
            <a:ext cx="685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fld id="{BA256B88-D73D-473C-BFFE-0874DED8989F}" type="slidenum">
              <a:rPr lang="en-US" sz="1100" smtClean="0">
                <a:solidFill>
                  <a:srgbClr val="7F7F7F"/>
                </a:solidFill>
                <a:latin typeface="Calibri" pitchFamily="34" charset="0"/>
              </a:rPr>
              <a:pPr algn="ctr" eaLnBrk="1" hangingPunct="1">
                <a:defRPr/>
              </a:pPr>
              <a:t>‹#›</a:t>
            </a:fld>
            <a:endParaRPr lang="en-US" sz="11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477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icture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246" y="119742"/>
            <a:ext cx="18526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2"/>
          <p:cNvCxnSpPr/>
          <p:nvPr userDrawn="1"/>
        </p:nvCxnSpPr>
        <p:spPr>
          <a:xfrm>
            <a:off x="2674649" y="865870"/>
            <a:ext cx="6245475" cy="0"/>
          </a:xfrm>
          <a:prstGeom prst="line">
            <a:avLst/>
          </a:prstGeom>
          <a:ln w="25400" cmpd="sng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8"/>
          <p:cNvSpPr txBox="1">
            <a:spLocks noChangeArrowheads="1"/>
          </p:cNvSpPr>
          <p:nvPr userDrawn="1"/>
        </p:nvSpPr>
        <p:spPr bwMode="auto">
          <a:xfrm>
            <a:off x="4216400" y="6611945"/>
            <a:ext cx="685800" cy="26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3" rIns="91304" bIns="456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059" eaLnBrk="1" hangingPunct="1">
              <a:defRPr/>
            </a:pPr>
            <a:fld id="{BA256B88-D73D-473C-BFFE-0874DED8989F}" type="slidenum">
              <a:rPr lang="en-US" sz="1100" smtClean="0">
                <a:solidFill>
                  <a:srgbClr val="7F7F7F"/>
                </a:solidFill>
                <a:latin typeface="Calibri" pitchFamily="34" charset="0"/>
              </a:rPr>
              <a:pPr algn="ctr" defTabSz="913059" eaLnBrk="1" hangingPunct="1">
                <a:defRPr/>
              </a:pPr>
              <a:t>‹#›</a:t>
            </a:fld>
            <a:endParaRPr lang="en-US" sz="11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 userDrawn="1">
            <p:ph type="title"/>
          </p:nvPr>
        </p:nvSpPr>
        <p:spPr>
          <a:xfrm>
            <a:off x="102298" y="114300"/>
            <a:ext cx="7112562" cy="647700"/>
          </a:xfrm>
          <a:prstGeom prst="rect">
            <a:avLst/>
          </a:prstGeom>
        </p:spPr>
        <p:txBody>
          <a:bodyPr lIns="91304" tIns="45653" rIns="91304" bIns="45653" anchor="ctr" anchorCtr="0"/>
          <a:lstStyle>
            <a:lvl1pPr algn="l">
              <a:defRPr sz="2000">
                <a:solidFill>
                  <a:srgbClr val="00277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18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4"/>
          <p:cNvSpPr/>
          <p:nvPr userDrawn="1"/>
        </p:nvSpPr>
        <p:spPr>
          <a:xfrm>
            <a:off x="1" y="2"/>
            <a:ext cx="9144000" cy="1181437"/>
          </a:xfrm>
          <a:prstGeom prst="rect">
            <a:avLst/>
          </a:prstGeom>
          <a:solidFill>
            <a:srgbClr val="C8102E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sz="1800" b="1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19907" y="6432285"/>
            <a:ext cx="1257946" cy="208212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1" y="6432285"/>
            <a:ext cx="3183653" cy="645433"/>
            <a:chOff x="815590" y="5658565"/>
            <a:chExt cx="3183653" cy="645433"/>
          </a:xfrm>
        </p:grpSpPr>
        <p:sp>
          <p:nvSpPr>
            <p:cNvPr id="6" name="Shape 134"/>
            <p:cNvSpPr/>
            <p:nvPr userDrawn="1"/>
          </p:nvSpPr>
          <p:spPr>
            <a:xfrm>
              <a:off x="815590" y="5658565"/>
              <a:ext cx="3183653" cy="430735"/>
            </a:xfrm>
            <a:prstGeom prst="rect">
              <a:avLst/>
            </a:prstGeom>
            <a:solidFill>
              <a:srgbClr val="C8102E"/>
            </a:solidFill>
            <a:ln w="12700"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sz="1800" dirty="0"/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815590" y="5658565"/>
              <a:ext cx="3183653" cy="6454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9000"/>
                </a:lnSpc>
                <a:spcAft>
                  <a:spcPts val="600"/>
                </a:spcAft>
              </a:pPr>
              <a:r>
                <a:rPr lang="en-US" kern="1400" dirty="0">
                  <a:solidFill>
                    <a:srgbClr val="FFF9D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Secure  Facilitate  Ensure</a:t>
              </a:r>
              <a:endParaRPr lang="en-US" sz="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9000"/>
                </a:lnSpc>
                <a:spcAft>
                  <a:spcPts val="600"/>
                </a:spcAft>
              </a:pPr>
              <a:r>
                <a:rPr lang="en-US" sz="800" kern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n-US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Title 9">
            <a:extLst>
              <a:ext uri="{FF2B5EF4-FFF2-40B4-BE49-F238E27FC236}">
                <a16:creationId xmlns:a16="http://schemas.microsoft.com/office/drawing/2014/main" id="{7E8F2A30-6C88-7D4F-930F-F4C4A7A6B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182563"/>
            <a:ext cx="7886700" cy="816314"/>
          </a:xfrm>
          <a:prstGeom prst="rect">
            <a:avLst/>
          </a:prstGeom>
        </p:spPr>
        <p:txBody>
          <a:bodyPr anchor="ctr"/>
          <a:lstStyle>
            <a:lvl1pPr algn="ctr">
              <a:defRPr sz="4000" b="1">
                <a:solidFill>
                  <a:srgbClr val="FFF9D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D158E604-2367-CE44-B9BB-2551538CF79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35000" y="1685365"/>
            <a:ext cx="7989047" cy="428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790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4"/>
          <p:cNvSpPr/>
          <p:nvPr userDrawn="1"/>
        </p:nvSpPr>
        <p:spPr>
          <a:xfrm>
            <a:off x="1" y="2"/>
            <a:ext cx="9144000" cy="1181437"/>
          </a:xfrm>
          <a:prstGeom prst="rect">
            <a:avLst/>
          </a:prstGeom>
          <a:solidFill>
            <a:srgbClr val="C8102E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sz="18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19907" y="6432285"/>
            <a:ext cx="1257946" cy="208212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1" y="6432285"/>
            <a:ext cx="3183653" cy="645433"/>
            <a:chOff x="815590" y="5658565"/>
            <a:chExt cx="3183653" cy="645433"/>
          </a:xfrm>
        </p:grpSpPr>
        <p:sp>
          <p:nvSpPr>
            <p:cNvPr id="6" name="Shape 134"/>
            <p:cNvSpPr/>
            <p:nvPr userDrawn="1"/>
          </p:nvSpPr>
          <p:spPr>
            <a:xfrm>
              <a:off x="815590" y="5658565"/>
              <a:ext cx="3183653" cy="430735"/>
            </a:xfrm>
            <a:prstGeom prst="rect">
              <a:avLst/>
            </a:prstGeom>
            <a:solidFill>
              <a:srgbClr val="C8102E"/>
            </a:solidFill>
            <a:ln w="12700"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sz="1800" dirty="0"/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815590" y="5658565"/>
              <a:ext cx="3183653" cy="6454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9000"/>
                </a:lnSpc>
                <a:spcAft>
                  <a:spcPts val="600"/>
                </a:spcAft>
              </a:pPr>
              <a:r>
                <a:rPr lang="en-US" kern="1400" dirty="0">
                  <a:solidFill>
                    <a:srgbClr val="FFF9D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Secure  Facilitate  Ensure</a:t>
              </a:r>
              <a:endParaRPr lang="en-US" sz="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9000"/>
                </a:lnSpc>
                <a:spcAft>
                  <a:spcPts val="600"/>
                </a:spcAft>
              </a:pPr>
              <a:r>
                <a:rPr lang="en-US" sz="800" kern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n-US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D9FBF7D-A865-9140-8760-ACD33290A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CB12E30-AEFC-5F48-A417-F4A1ACDC1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46498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FFF9D9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265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4"/>
          <p:cNvSpPr/>
          <p:nvPr userDrawn="1"/>
        </p:nvSpPr>
        <p:spPr>
          <a:xfrm>
            <a:off x="1" y="2"/>
            <a:ext cx="9144000" cy="1181437"/>
          </a:xfrm>
          <a:prstGeom prst="rect">
            <a:avLst/>
          </a:prstGeom>
          <a:solidFill>
            <a:srgbClr val="C8102E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sz="18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5" b="50929"/>
          <a:stretch/>
        </p:blipFill>
        <p:spPr>
          <a:xfrm>
            <a:off x="7719907" y="6432285"/>
            <a:ext cx="1257946" cy="208212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1" y="6432285"/>
            <a:ext cx="3183653" cy="645433"/>
            <a:chOff x="815590" y="5658565"/>
            <a:chExt cx="3183653" cy="645433"/>
          </a:xfrm>
        </p:grpSpPr>
        <p:sp>
          <p:nvSpPr>
            <p:cNvPr id="6" name="Shape 134"/>
            <p:cNvSpPr/>
            <p:nvPr userDrawn="1"/>
          </p:nvSpPr>
          <p:spPr>
            <a:xfrm>
              <a:off x="815590" y="5658565"/>
              <a:ext cx="3183653" cy="430735"/>
            </a:xfrm>
            <a:prstGeom prst="rect">
              <a:avLst/>
            </a:prstGeom>
            <a:solidFill>
              <a:srgbClr val="C8102E"/>
            </a:solidFill>
            <a:ln w="12700"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sz="1800" dirty="0"/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815590" y="5658565"/>
              <a:ext cx="3183653" cy="6454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9000"/>
                </a:lnSpc>
                <a:spcAft>
                  <a:spcPts val="600"/>
                </a:spcAft>
              </a:pPr>
              <a:r>
                <a:rPr lang="en-US" kern="1400" dirty="0">
                  <a:solidFill>
                    <a:srgbClr val="FFF9D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Secure  Facilitate  Ensure</a:t>
              </a:r>
              <a:endParaRPr lang="en-US" sz="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9000"/>
                </a:lnSpc>
                <a:spcAft>
                  <a:spcPts val="600"/>
                </a:spcAft>
              </a:pPr>
              <a:r>
                <a:rPr lang="en-US" sz="800" kern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n-US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484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789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ennis.wagner@anser.org" TargetMode="External"/><Relationship Id="rId2" Type="http://schemas.openxmlformats.org/officeDocument/2006/relationships/hyperlink" Target="mailto:George.Thompson@anser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1561" y="2761527"/>
            <a:ext cx="73023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Dennis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Wagner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George Thompson*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9D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ANSER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1561" y="5065256"/>
            <a:ext cx="73023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888B8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Project: Validating Deterrence Models for Scanning Technologies</a:t>
            </a:r>
          </a:p>
        </p:txBody>
      </p:sp>
    </p:spTree>
    <p:extLst>
      <p:ext uri="{BB962C8B-B14F-4D97-AF65-F5344CB8AC3E}">
        <p14:creationId xmlns:p14="http://schemas.microsoft.com/office/powerpoint/2010/main" val="39190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158" y="26894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 Overview </a:t>
            </a:r>
          </a:p>
        </p:txBody>
      </p:sp>
      <p:sp>
        <p:nvSpPr>
          <p:cNvPr id="3" name="Rectangle 2"/>
          <p:cNvSpPr/>
          <p:nvPr/>
        </p:nvSpPr>
        <p:spPr>
          <a:xfrm>
            <a:off x="346841" y="1203493"/>
            <a:ext cx="840988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Research Premise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goal of screening/scanning operations is to deter individuals from trying to smuggle illegal goods and instruments of terror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Knowledge Gap Addressed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Deterrence models use parameters that are largely un-validated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End-Users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esearch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DHS components who acquire and operate screening/scanning systems (e.g., CBP, TSA,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CWMD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utcomes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Benefits End-User Desires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Allow end-users to make acquisition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operational decisions about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screening/scanning methodologies and technologies with a better understanding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their deterrent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effects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3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158" y="26894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 Overview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958" y="1209636"/>
            <a:ext cx="82296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5850" marR="0" lvl="0" indent="-10858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Goal:</a:t>
            </a:r>
          </a:p>
          <a:p>
            <a:pPr marL="119063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Improve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the ability to estimate the deterrent value of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screening/scanning methodologies and technologies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 combating the smuggling of illegal goods and/or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instruments of terror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Objectives:</a:t>
            </a:r>
          </a:p>
          <a:p>
            <a:pPr marL="461963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Categorize mathematical constructs for deterrence modeling and identify the deterrence parameters whose values must be estimated</a:t>
            </a:r>
          </a:p>
          <a:p>
            <a:pPr marL="461963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Categorize smuggling populations that are expected to behave differently with respect to these parameters </a:t>
            </a:r>
          </a:p>
          <a:p>
            <a:pPr marL="461963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 ranges of values for deterrence parameters that appear consistent with documented cases of smuggling activity</a:t>
            </a:r>
          </a:p>
          <a:p>
            <a:pPr marL="461963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 the assumptions, external to deterrence per se and testable by other means, on which these ranges of parameter values are based; test and refine parameter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1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158" y="26894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Milestones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9D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7A8F2-BE96-0247-BFF2-55601312A539}"/>
              </a:ext>
            </a:extLst>
          </p:cNvPr>
          <p:cNvSpPr txBox="1">
            <a:spLocks/>
          </p:cNvSpPr>
          <p:nvPr/>
        </p:nvSpPr>
        <p:spPr>
          <a:xfrm>
            <a:off x="353658" y="1208422"/>
            <a:ext cx="8303454" cy="5143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2pPr>
            <a:lvl3pPr marL="1234438" marR="0" indent="-320038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266700" marR="0" lvl="1" indent="-2667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Accomplishments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so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far</a:t>
            </a:r>
          </a:p>
          <a:p>
            <a:pPr marL="461963" marR="0" lvl="2" indent="-20002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Characterized deterrence-modeling constructs</a:t>
            </a:r>
          </a:p>
          <a:p>
            <a:pPr marL="461963" marR="0" lvl="2" indent="-20002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Began developing extended models (to incorporate assumptions outside deterrence framework)</a:t>
            </a:r>
          </a:p>
          <a:p>
            <a:pPr marL="461963" marR="0" lvl="2" indent="-20002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Began characterizing target smuggling populations (in terms of definitions of definitions of “success” and “failure,” risk tolerance, etc.)</a:t>
            </a:r>
          </a:p>
          <a:p>
            <a:pPr marL="266700" marR="0" lvl="1" indent="-2667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Upcoming</a:t>
            </a:r>
          </a:p>
          <a:p>
            <a:pPr marL="461963" marR="0" lvl="2" indent="-2365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Research documented cases</a:t>
            </a:r>
          </a:p>
          <a:p>
            <a:pPr marL="461963" marR="0" lvl="2" indent="-2365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Identify disconnects vis a vis model predictions</a:t>
            </a:r>
          </a:p>
          <a:p>
            <a:pPr marL="461963" marR="0" lvl="2" indent="-2365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Identify bounds for deterrence parameters</a:t>
            </a:r>
          </a:p>
        </p:txBody>
      </p:sp>
    </p:spTree>
    <p:extLst>
      <p:ext uri="{BB962C8B-B14F-4D97-AF65-F5344CB8AC3E}">
        <p14:creationId xmlns:p14="http://schemas.microsoft.com/office/powerpoint/2010/main" val="408368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158" y="26894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Deliverables at Project Completion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9D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F7A6D-2FED-0A48-BAE1-9EC63AA0BAEA}"/>
              </a:ext>
            </a:extLst>
          </p:cNvPr>
          <p:cNvSpPr txBox="1">
            <a:spLocks/>
          </p:cNvSpPr>
          <p:nvPr/>
        </p:nvSpPr>
        <p:spPr>
          <a:xfrm>
            <a:off x="305919" y="1230820"/>
            <a:ext cx="8386260" cy="462649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marR="0" lvl="1" indent="-344488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Technical Report</a:t>
            </a:r>
          </a:p>
          <a:p>
            <a:pPr marL="344488" marR="0" lvl="1" indent="-344488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Summary Briefing </a:t>
            </a:r>
          </a:p>
          <a:p>
            <a:pPr marL="344488" marR="0" lvl="1" indent="-344488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Journal Article</a:t>
            </a:r>
          </a:p>
        </p:txBody>
      </p:sp>
    </p:spTree>
    <p:extLst>
      <p:ext uri="{BB962C8B-B14F-4D97-AF65-F5344CB8AC3E}">
        <p14:creationId xmlns:p14="http://schemas.microsoft.com/office/powerpoint/2010/main" val="5372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158" y="26894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Performance Metrics</a:t>
            </a: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35011" y="1209590"/>
            <a:ext cx="8300198" cy="490074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Interim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Risk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eduction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Go/No-Go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ecision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oints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61963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Availability/sufficiency of documented cases vis-à-vis models and target populations</a:t>
            </a:r>
          </a:p>
          <a:p>
            <a:pPr marL="461963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Existence or non-existence of mismatches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Activities and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Metrics </a:t>
            </a:r>
          </a:p>
          <a:p>
            <a:pPr marL="515938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Overall project success: the occurrence of at least one instance in which the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verification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method sharpens the estimate for a deterrence model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parameter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 Success and Transition</a:t>
            </a:r>
          </a:p>
          <a:p>
            <a:pPr marL="515938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Case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(changes in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screening concepts of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operation): estimate impacts on mission success and operating efficiency</a:t>
            </a:r>
          </a:p>
          <a:p>
            <a:pPr marL="515938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Case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(requirements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next-generation screening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technologies): estimate impacts on performance thresholds for new equipment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23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290" y="2211615"/>
            <a:ext cx="804091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 and Answer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Contact Information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George Thompson: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george.Thompson@anser.org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Dennis Wagner: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dennis.wagner@anser.org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6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378</Words>
  <Application>Microsoft Office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Technology - 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Boedeker, Philip J</dc:creator>
  <cp:lastModifiedBy>Boedeker, Philip J</cp:lastModifiedBy>
  <cp:revision>1</cp:revision>
  <dcterms:created xsi:type="dcterms:W3CDTF">2019-07-05T17:00:15Z</dcterms:created>
  <dcterms:modified xsi:type="dcterms:W3CDTF">2019-07-05T17:00:39Z</dcterms:modified>
</cp:coreProperties>
</file>