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6"/>
  </p:notesMasterIdLst>
  <p:handoutMasterIdLst>
    <p:handoutMasterId r:id="rId57"/>
  </p:handoutMasterIdLst>
  <p:sldIdLst>
    <p:sldId id="256" r:id="rId5"/>
    <p:sldId id="278" r:id="rId6"/>
    <p:sldId id="269" r:id="rId7"/>
    <p:sldId id="279" r:id="rId8"/>
    <p:sldId id="280" r:id="rId9"/>
    <p:sldId id="394" r:id="rId10"/>
    <p:sldId id="274" r:id="rId11"/>
    <p:sldId id="397" r:id="rId12"/>
    <p:sldId id="396" r:id="rId13"/>
    <p:sldId id="404" r:id="rId14"/>
    <p:sldId id="398" r:id="rId15"/>
    <p:sldId id="399" r:id="rId16"/>
    <p:sldId id="400" r:id="rId17"/>
    <p:sldId id="408" r:id="rId18"/>
    <p:sldId id="403" r:id="rId19"/>
    <p:sldId id="402" r:id="rId20"/>
    <p:sldId id="405" r:id="rId21"/>
    <p:sldId id="406" r:id="rId22"/>
    <p:sldId id="407" r:id="rId23"/>
    <p:sldId id="401" r:id="rId24"/>
    <p:sldId id="393" r:id="rId25"/>
    <p:sldId id="344" r:id="rId26"/>
    <p:sldId id="345" r:id="rId27"/>
    <p:sldId id="346" r:id="rId28"/>
    <p:sldId id="379" r:id="rId29"/>
    <p:sldId id="348" r:id="rId30"/>
    <p:sldId id="382" r:id="rId31"/>
    <p:sldId id="381" r:id="rId32"/>
    <p:sldId id="350" r:id="rId33"/>
    <p:sldId id="352" r:id="rId34"/>
    <p:sldId id="353" r:id="rId35"/>
    <p:sldId id="354" r:id="rId36"/>
    <p:sldId id="392" r:id="rId37"/>
    <p:sldId id="366" r:id="rId38"/>
    <p:sldId id="356" r:id="rId39"/>
    <p:sldId id="323" r:id="rId40"/>
    <p:sldId id="409" r:id="rId41"/>
    <p:sldId id="410" r:id="rId42"/>
    <p:sldId id="315" r:id="rId43"/>
    <p:sldId id="411" r:id="rId44"/>
    <p:sldId id="316" r:id="rId45"/>
    <p:sldId id="368" r:id="rId46"/>
    <p:sldId id="301" r:id="rId47"/>
    <p:sldId id="383" r:id="rId48"/>
    <p:sldId id="385" r:id="rId49"/>
    <p:sldId id="386" r:id="rId50"/>
    <p:sldId id="391" r:id="rId51"/>
    <p:sldId id="388" r:id="rId52"/>
    <p:sldId id="389" r:id="rId53"/>
    <p:sldId id="390" r:id="rId54"/>
    <p:sldId id="412" r:id="rId5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uridakis, George" initials="Z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D9"/>
    <a:srgbClr val="C8102E"/>
    <a:srgbClr val="002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F306EE-23B8-45AB-A80E-E3F00E4021E2}" v="1" dt="2020-04-27T22:32:11.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32" autoAdjust="0"/>
    <p:restoredTop sz="94494" autoAdjust="0"/>
  </p:normalViewPr>
  <p:slideViewPr>
    <p:cSldViewPr snapToGrid="0">
      <p:cViewPr>
        <p:scale>
          <a:sx n="68" d="100"/>
          <a:sy n="68" d="100"/>
        </p:scale>
        <p:origin x="-2286" y="-6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ens, Kurt L" userId="S::kberens@cougarnet.uh.edu::854b696e-6076-4068-859d-0295a3c90c38" providerId="AD" clId="Web-{D7F306EE-23B8-45AB-A80E-E3F00E4021E2}"/>
    <pc:docChg chg="modSld">
      <pc:chgData name="Berens, Kurt L" userId="S::kberens@cougarnet.uh.edu::854b696e-6076-4068-859d-0295a3c90c38" providerId="AD" clId="Web-{D7F306EE-23B8-45AB-A80E-E3F00E4021E2}" dt="2020-04-27T22:32:11.945" v="0"/>
      <pc:docMkLst>
        <pc:docMk/>
      </pc:docMkLst>
      <pc:sldChg chg="modSp">
        <pc:chgData name="Berens, Kurt L" userId="S::kberens@cougarnet.uh.edu::854b696e-6076-4068-859d-0295a3c90c38" providerId="AD" clId="Web-{D7F306EE-23B8-45AB-A80E-E3F00E4021E2}" dt="2020-04-27T22:32:11.945" v="0"/>
        <pc:sldMkLst>
          <pc:docMk/>
          <pc:sldMk cId="4155532593" sldId="405"/>
        </pc:sldMkLst>
        <pc:graphicFrameChg chg="modGraphic">
          <ac:chgData name="Berens, Kurt L" userId="S::kberens@cougarnet.uh.edu::854b696e-6076-4068-859d-0295a3c90c38" providerId="AD" clId="Web-{D7F306EE-23B8-45AB-A80E-E3F00E4021E2}" dt="2020-04-27T22:32:11.945" v="0"/>
          <ac:graphicFrameMkLst>
            <pc:docMk/>
            <pc:sldMk cId="4155532593" sldId="405"/>
            <ac:graphicFrameMk id="3"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E920A-1C39-4BF2-9ACE-E9090A86EA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9C05D34-5A24-4A5D-94F3-96CCE2109272}">
      <dgm:prSet phldrT="[Text]" custT="1"/>
      <dgm:spPr>
        <a:solidFill>
          <a:schemeClr val="accent5">
            <a:lumMod val="75000"/>
          </a:schemeClr>
        </a:solidFill>
      </dgm:spPr>
      <dgm:t>
        <a:bodyPr/>
        <a:lstStyle/>
        <a:p>
          <a:r>
            <a:rPr lang="en-US" sz="1500" b="1" dirty="0">
              <a:solidFill>
                <a:schemeClr val="bg1"/>
              </a:solidFill>
              <a:latin typeface="Arial" panose="020B0604020202020204" pitchFamily="34" charset="0"/>
              <a:cs typeface="Arial" panose="020B0604020202020204" pitchFamily="34" charset="0"/>
            </a:rPr>
            <a:t>23 courses </a:t>
          </a:r>
          <a:r>
            <a:rPr lang="en-US" sz="1400" dirty="0">
              <a:solidFill>
                <a:schemeClr val="bg1"/>
              </a:solidFill>
              <a:latin typeface="Arial" panose="020B0604020202020204" pitchFamily="34" charset="0"/>
              <a:cs typeface="Arial" panose="020B0604020202020204" pitchFamily="34" charset="0"/>
            </a:rPr>
            <a:t>already developed for online delivery by the UH;  </a:t>
          </a:r>
        </a:p>
      </dgm:t>
    </dgm:pt>
    <dgm:pt modelId="{C6DB8AC1-CFFD-4B0C-95CC-4CB0412EE61F}" type="parTrans" cxnId="{C36A6598-9FBD-46B1-A75D-0578C8C47510}">
      <dgm:prSet/>
      <dgm:spPr/>
      <dgm:t>
        <a:bodyPr/>
        <a:lstStyle/>
        <a:p>
          <a:endParaRPr lang="en-US" sz="1600"/>
        </a:p>
      </dgm:t>
    </dgm:pt>
    <dgm:pt modelId="{0A77CA18-C14D-41B4-8667-13D23A1951A1}" type="sibTrans" cxnId="{C36A6598-9FBD-46B1-A75D-0578C8C47510}">
      <dgm:prSet/>
      <dgm:spPr/>
      <dgm:t>
        <a:bodyPr/>
        <a:lstStyle/>
        <a:p>
          <a:endParaRPr lang="en-US" sz="1600"/>
        </a:p>
      </dgm:t>
    </dgm:pt>
    <dgm:pt modelId="{2A11E629-2781-4AD4-8286-5BBB34A41509}">
      <dgm:prSet custT="1"/>
      <dgm:spPr>
        <a:solidFill>
          <a:schemeClr val="accent5">
            <a:lumMod val="75000"/>
          </a:schemeClr>
        </a:solidFill>
      </dgm:spPr>
      <dgm:t>
        <a:bodyPr/>
        <a:lstStyle/>
        <a:p>
          <a:r>
            <a:rPr lang="en-US" sz="1500" b="1" dirty="0">
              <a:solidFill>
                <a:schemeClr val="bg1"/>
              </a:solidFill>
              <a:latin typeface="Arial" panose="020B0604020202020204" pitchFamily="34" charset="0"/>
              <a:cs typeface="Arial" panose="020B0604020202020204" pitchFamily="34" charset="0"/>
            </a:rPr>
            <a:t>4 courses </a:t>
          </a:r>
          <a:r>
            <a:rPr lang="en-US" sz="1400" b="0" dirty="0">
              <a:solidFill>
                <a:schemeClr val="bg1"/>
              </a:solidFill>
              <a:latin typeface="Arial" panose="020B0604020202020204" pitchFamily="34" charset="0"/>
              <a:cs typeface="Arial" panose="020B0604020202020204" pitchFamily="34" charset="0"/>
            </a:rPr>
            <a:t>already</a:t>
          </a:r>
          <a:r>
            <a:rPr lang="en-US" sz="1400" b="1"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developed for face-to-face; to be converted into an online environment</a:t>
          </a:r>
        </a:p>
        <a:p>
          <a:r>
            <a:rPr lang="en-US" sz="1500" b="1" dirty="0">
              <a:solidFill>
                <a:schemeClr val="bg1"/>
              </a:solidFill>
              <a:latin typeface="Arial" panose="020B0604020202020204" pitchFamily="34" charset="0"/>
              <a:cs typeface="Arial" panose="020B0604020202020204" pitchFamily="34" charset="0"/>
            </a:rPr>
            <a:t>2 courses </a:t>
          </a:r>
          <a:r>
            <a:rPr lang="en-US" sz="1400" dirty="0">
              <a:solidFill>
                <a:schemeClr val="bg1"/>
              </a:solidFill>
              <a:latin typeface="Arial" panose="020B0604020202020204" pitchFamily="34" charset="0"/>
              <a:cs typeface="Arial" panose="020B0604020202020204" pitchFamily="34" charset="0"/>
            </a:rPr>
            <a:t>already developed and converted. </a:t>
          </a:r>
        </a:p>
      </dgm:t>
    </dgm:pt>
    <dgm:pt modelId="{1E13A3F3-0252-4A1A-AAD1-F65A017E7389}" type="parTrans" cxnId="{BEAD9E73-05AC-4719-921C-782945EFB175}">
      <dgm:prSet/>
      <dgm:spPr/>
      <dgm:t>
        <a:bodyPr/>
        <a:lstStyle/>
        <a:p>
          <a:endParaRPr lang="en-US" sz="1600"/>
        </a:p>
      </dgm:t>
    </dgm:pt>
    <dgm:pt modelId="{A22352FC-1341-4022-84DA-12E5B53A292B}" type="sibTrans" cxnId="{BEAD9E73-05AC-4719-921C-782945EFB175}">
      <dgm:prSet/>
      <dgm:spPr/>
      <dgm:t>
        <a:bodyPr/>
        <a:lstStyle/>
        <a:p>
          <a:endParaRPr lang="en-US" sz="1600"/>
        </a:p>
      </dgm:t>
    </dgm:pt>
    <dgm:pt modelId="{070159DD-4F28-4B38-B9EB-91DCFF3100A6}">
      <dgm:prSet custT="1"/>
      <dgm:spPr>
        <a:solidFill>
          <a:schemeClr val="accent5">
            <a:lumMod val="75000"/>
          </a:schemeClr>
        </a:solidFill>
      </dgm:spPr>
      <dgm:t>
        <a:bodyPr/>
        <a:lstStyle/>
        <a:p>
          <a:r>
            <a:rPr lang="en-US" sz="1500" b="1" dirty="0">
              <a:solidFill>
                <a:schemeClr val="bg1"/>
              </a:solidFill>
              <a:latin typeface="Arial" panose="020B0604020202020204" pitchFamily="34" charset="0"/>
              <a:cs typeface="Arial" panose="020B0604020202020204" pitchFamily="34" charset="0"/>
            </a:rPr>
            <a:t>2 new courses </a:t>
          </a:r>
          <a:r>
            <a:rPr lang="en-US" sz="1400" dirty="0">
              <a:solidFill>
                <a:schemeClr val="bg1"/>
              </a:solidFill>
              <a:latin typeface="Arial" panose="020B0604020202020204" pitchFamily="34" charset="0"/>
              <a:cs typeface="Arial" panose="020B0604020202020204" pitchFamily="34" charset="0"/>
            </a:rPr>
            <a:t>developed, approved by DHS &amp; offered in Spring/Summer 2020</a:t>
          </a:r>
          <a:endParaRPr lang="en-US" sz="1400" dirty="0">
            <a:solidFill>
              <a:srgbClr val="FFFF00"/>
            </a:solidFill>
            <a:latin typeface="Arial" panose="020B0604020202020204" pitchFamily="34" charset="0"/>
            <a:cs typeface="Arial" panose="020B0604020202020204" pitchFamily="34" charset="0"/>
          </a:endParaRPr>
        </a:p>
      </dgm:t>
    </dgm:pt>
    <dgm:pt modelId="{6CA4B54C-6C41-4975-B1FF-1961524B4D09}" type="parTrans" cxnId="{EC26E35B-FA89-449D-90F0-FC77A48CFB64}">
      <dgm:prSet/>
      <dgm:spPr/>
      <dgm:t>
        <a:bodyPr/>
        <a:lstStyle/>
        <a:p>
          <a:endParaRPr lang="en-US" sz="1600"/>
        </a:p>
      </dgm:t>
    </dgm:pt>
    <dgm:pt modelId="{4AA62DFA-37D6-4503-9C65-FAAE41CE181E}" type="sibTrans" cxnId="{EC26E35B-FA89-449D-90F0-FC77A48CFB64}">
      <dgm:prSet/>
      <dgm:spPr/>
      <dgm:t>
        <a:bodyPr/>
        <a:lstStyle/>
        <a:p>
          <a:endParaRPr lang="en-US" sz="1600"/>
        </a:p>
      </dgm:t>
    </dgm:pt>
    <dgm:pt modelId="{CB3B241F-79FC-4765-A753-D0DBDD459056}">
      <dgm:prSet custT="1"/>
      <dgm:spPr>
        <a:solidFill>
          <a:schemeClr val="accent5">
            <a:lumMod val="75000"/>
          </a:schemeClr>
        </a:solidFill>
      </dgm:spPr>
      <dgm:t>
        <a:bodyPr/>
        <a:lstStyle/>
        <a:p>
          <a:r>
            <a:rPr lang="en-US" sz="1500" b="1" dirty="0">
              <a:solidFill>
                <a:schemeClr val="bg1"/>
              </a:solidFill>
              <a:latin typeface="Arial" panose="020B0604020202020204" pitchFamily="34" charset="0"/>
              <a:cs typeface="Arial" panose="020B0604020202020204" pitchFamily="34" charset="0"/>
            </a:rPr>
            <a:t>2 new courses </a:t>
          </a:r>
          <a:r>
            <a:rPr lang="en-US" sz="1400" dirty="0">
              <a:solidFill>
                <a:schemeClr val="bg1"/>
              </a:solidFill>
              <a:latin typeface="Arial" panose="020B0604020202020204" pitchFamily="34" charset="0"/>
              <a:cs typeface="Arial" panose="020B0604020202020204" pitchFamily="34" charset="0"/>
            </a:rPr>
            <a:t>developed in April 2020 &amp; in internal approval process in May 2020.</a:t>
          </a:r>
        </a:p>
      </dgm:t>
    </dgm:pt>
    <dgm:pt modelId="{5387B814-6301-4CAC-BA9D-8C61DC8690A0}" type="parTrans" cxnId="{2F83EFC0-5EE4-432D-8216-9BC99D27533C}">
      <dgm:prSet/>
      <dgm:spPr/>
      <dgm:t>
        <a:bodyPr/>
        <a:lstStyle/>
        <a:p>
          <a:endParaRPr lang="en-US"/>
        </a:p>
      </dgm:t>
    </dgm:pt>
    <dgm:pt modelId="{BD0B4AE8-9F38-4462-9B03-D78B03B26BD4}" type="sibTrans" cxnId="{2F83EFC0-5EE4-432D-8216-9BC99D27533C}">
      <dgm:prSet/>
      <dgm:spPr/>
      <dgm:t>
        <a:bodyPr/>
        <a:lstStyle/>
        <a:p>
          <a:endParaRPr lang="en-US"/>
        </a:p>
      </dgm:t>
    </dgm:pt>
    <dgm:pt modelId="{61AEFE36-CB24-4C86-9C5A-2C6F0CBB2315}">
      <dgm:prSet custT="1"/>
      <dgm:spPr>
        <a:solidFill>
          <a:schemeClr val="accent5">
            <a:lumMod val="75000"/>
          </a:schemeClr>
        </a:solidFill>
      </dgm:spPr>
      <dgm:t>
        <a:bodyPr/>
        <a:lstStyle/>
        <a:p>
          <a:r>
            <a:rPr lang="en-US" sz="1500" b="1" dirty="0">
              <a:solidFill>
                <a:schemeClr val="bg1"/>
              </a:solidFill>
              <a:latin typeface="Arial" panose="020B0604020202020204" pitchFamily="34" charset="0"/>
              <a:cs typeface="Arial" panose="020B0604020202020204" pitchFamily="34" charset="0"/>
            </a:rPr>
            <a:t>9 new courses </a:t>
          </a:r>
          <a:r>
            <a:rPr lang="en-US" sz="1500"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in the development process</a:t>
          </a:r>
        </a:p>
      </dgm:t>
    </dgm:pt>
    <dgm:pt modelId="{B969A890-A8FF-4A8F-866F-34D8F1238D65}" type="parTrans" cxnId="{32F90C67-CE00-48D4-A3C6-667136AD0679}">
      <dgm:prSet/>
      <dgm:spPr/>
      <dgm:t>
        <a:bodyPr/>
        <a:lstStyle/>
        <a:p>
          <a:endParaRPr lang="en-US"/>
        </a:p>
      </dgm:t>
    </dgm:pt>
    <dgm:pt modelId="{0FA0053C-59BA-4053-9942-5D7C6B4D6772}" type="sibTrans" cxnId="{32F90C67-CE00-48D4-A3C6-667136AD0679}">
      <dgm:prSet/>
      <dgm:spPr/>
      <dgm:t>
        <a:bodyPr/>
        <a:lstStyle/>
        <a:p>
          <a:endParaRPr lang="en-US"/>
        </a:p>
      </dgm:t>
    </dgm:pt>
    <dgm:pt modelId="{7390DF77-1D48-4AE6-817C-9A5832F217D1}" type="pres">
      <dgm:prSet presAssocID="{F79E920A-1C39-4BF2-9ACE-E9090A86EA81}" presName="linear" presStyleCnt="0">
        <dgm:presLayoutVars>
          <dgm:dir/>
          <dgm:animLvl val="lvl"/>
          <dgm:resizeHandles val="exact"/>
        </dgm:presLayoutVars>
      </dgm:prSet>
      <dgm:spPr/>
    </dgm:pt>
    <dgm:pt modelId="{FAADF5DB-004E-4AA8-9A07-14E8C1054144}" type="pres">
      <dgm:prSet presAssocID="{A9C05D34-5A24-4A5D-94F3-96CCE2109272}" presName="parentLin" presStyleCnt="0"/>
      <dgm:spPr/>
    </dgm:pt>
    <dgm:pt modelId="{3DE4AF2B-BD93-4E7A-8411-135D9539D5CD}" type="pres">
      <dgm:prSet presAssocID="{A9C05D34-5A24-4A5D-94F3-96CCE2109272}" presName="parentLeftMargin" presStyleLbl="node1" presStyleIdx="0" presStyleCnt="5"/>
      <dgm:spPr/>
    </dgm:pt>
    <dgm:pt modelId="{7F2154C0-0432-4DDB-84F3-69F12817BC9A}" type="pres">
      <dgm:prSet presAssocID="{A9C05D34-5A24-4A5D-94F3-96CCE2109272}" presName="parentText" presStyleLbl="node1" presStyleIdx="0" presStyleCnt="5" custScaleX="136205">
        <dgm:presLayoutVars>
          <dgm:chMax val="0"/>
          <dgm:bulletEnabled val="1"/>
        </dgm:presLayoutVars>
      </dgm:prSet>
      <dgm:spPr/>
    </dgm:pt>
    <dgm:pt modelId="{60F78062-CB1F-430D-A719-B3E38ABC8D87}" type="pres">
      <dgm:prSet presAssocID="{A9C05D34-5A24-4A5D-94F3-96CCE2109272}" presName="negativeSpace" presStyleCnt="0"/>
      <dgm:spPr/>
    </dgm:pt>
    <dgm:pt modelId="{84B9DB32-7792-486A-B4A0-DC587C92046E}" type="pres">
      <dgm:prSet presAssocID="{A9C05D34-5A24-4A5D-94F3-96CCE2109272}" presName="childText" presStyleLbl="conFgAcc1" presStyleIdx="0" presStyleCnt="5">
        <dgm:presLayoutVars>
          <dgm:bulletEnabled val="1"/>
        </dgm:presLayoutVars>
      </dgm:prSet>
      <dgm:spPr/>
    </dgm:pt>
    <dgm:pt modelId="{ED4EDF00-8B93-4ADD-9FD7-1D16355FBDF1}" type="pres">
      <dgm:prSet presAssocID="{0A77CA18-C14D-41B4-8667-13D23A1951A1}" presName="spaceBetweenRectangles" presStyleCnt="0"/>
      <dgm:spPr/>
    </dgm:pt>
    <dgm:pt modelId="{C741A799-F65C-44A6-B656-7C0B305E38F0}" type="pres">
      <dgm:prSet presAssocID="{2A11E629-2781-4AD4-8286-5BBB34A41509}" presName="parentLin" presStyleCnt="0"/>
      <dgm:spPr/>
    </dgm:pt>
    <dgm:pt modelId="{A98D944C-AF07-48B8-AD17-20278E137428}" type="pres">
      <dgm:prSet presAssocID="{2A11E629-2781-4AD4-8286-5BBB34A41509}" presName="parentLeftMargin" presStyleLbl="node1" presStyleIdx="0" presStyleCnt="5"/>
      <dgm:spPr/>
    </dgm:pt>
    <dgm:pt modelId="{B6B696E4-18B4-4509-9F82-1834CFEBA3ED}" type="pres">
      <dgm:prSet presAssocID="{2A11E629-2781-4AD4-8286-5BBB34A41509}" presName="parentText" presStyleLbl="node1" presStyleIdx="1" presStyleCnt="5" custScaleX="136732" custScaleY="169640" custLinFactNeighborX="20010" custLinFactNeighborY="7641">
        <dgm:presLayoutVars>
          <dgm:chMax val="0"/>
          <dgm:bulletEnabled val="1"/>
        </dgm:presLayoutVars>
      </dgm:prSet>
      <dgm:spPr/>
    </dgm:pt>
    <dgm:pt modelId="{0C296DC0-0BFA-40C0-92A9-AD4E8DFBF76F}" type="pres">
      <dgm:prSet presAssocID="{2A11E629-2781-4AD4-8286-5BBB34A41509}" presName="negativeSpace" presStyleCnt="0"/>
      <dgm:spPr/>
    </dgm:pt>
    <dgm:pt modelId="{918D0A93-1DE6-49A3-8DFC-D56F90B70E64}" type="pres">
      <dgm:prSet presAssocID="{2A11E629-2781-4AD4-8286-5BBB34A41509}" presName="childText" presStyleLbl="conFgAcc1" presStyleIdx="1" presStyleCnt="5">
        <dgm:presLayoutVars>
          <dgm:bulletEnabled val="1"/>
        </dgm:presLayoutVars>
      </dgm:prSet>
      <dgm:spPr/>
    </dgm:pt>
    <dgm:pt modelId="{C00A4BAC-796F-4F29-BEE1-65F71629A389}" type="pres">
      <dgm:prSet presAssocID="{A22352FC-1341-4022-84DA-12E5B53A292B}" presName="spaceBetweenRectangles" presStyleCnt="0"/>
      <dgm:spPr/>
    </dgm:pt>
    <dgm:pt modelId="{EEDE8D33-2805-437B-B1E1-20D8B3EBE16F}" type="pres">
      <dgm:prSet presAssocID="{070159DD-4F28-4B38-B9EB-91DCFF3100A6}" presName="parentLin" presStyleCnt="0"/>
      <dgm:spPr/>
    </dgm:pt>
    <dgm:pt modelId="{6D34537C-8638-40ED-BABC-74B1964F2A43}" type="pres">
      <dgm:prSet presAssocID="{070159DD-4F28-4B38-B9EB-91DCFF3100A6}" presName="parentLeftMargin" presStyleLbl="node1" presStyleIdx="1" presStyleCnt="5"/>
      <dgm:spPr/>
    </dgm:pt>
    <dgm:pt modelId="{88EF6285-ED34-4EE7-AA63-B490302B7363}" type="pres">
      <dgm:prSet presAssocID="{070159DD-4F28-4B38-B9EB-91DCFF3100A6}" presName="parentText" presStyleLbl="node1" presStyleIdx="2" presStyleCnt="5" custScaleX="141298" custScaleY="133306">
        <dgm:presLayoutVars>
          <dgm:chMax val="0"/>
          <dgm:bulletEnabled val="1"/>
        </dgm:presLayoutVars>
      </dgm:prSet>
      <dgm:spPr/>
    </dgm:pt>
    <dgm:pt modelId="{6B445C47-36B9-46EC-BF6F-F24EC4F04B0C}" type="pres">
      <dgm:prSet presAssocID="{070159DD-4F28-4B38-B9EB-91DCFF3100A6}" presName="negativeSpace" presStyleCnt="0"/>
      <dgm:spPr/>
    </dgm:pt>
    <dgm:pt modelId="{FC54C062-16F4-4A81-BF1B-523666E18EAA}" type="pres">
      <dgm:prSet presAssocID="{070159DD-4F28-4B38-B9EB-91DCFF3100A6}" presName="childText" presStyleLbl="conFgAcc1" presStyleIdx="2" presStyleCnt="5">
        <dgm:presLayoutVars>
          <dgm:bulletEnabled val="1"/>
        </dgm:presLayoutVars>
      </dgm:prSet>
      <dgm:spPr/>
    </dgm:pt>
    <dgm:pt modelId="{844F8B71-7034-4B59-AA57-9D34DD6A5C95}" type="pres">
      <dgm:prSet presAssocID="{4AA62DFA-37D6-4503-9C65-FAAE41CE181E}" presName="spaceBetweenRectangles" presStyleCnt="0"/>
      <dgm:spPr/>
    </dgm:pt>
    <dgm:pt modelId="{7D9BF0BE-B8D8-4355-A34E-7A4F07176C4E}" type="pres">
      <dgm:prSet presAssocID="{CB3B241F-79FC-4765-A753-D0DBDD459056}" presName="parentLin" presStyleCnt="0"/>
      <dgm:spPr/>
    </dgm:pt>
    <dgm:pt modelId="{7D13CBD2-DC35-4B6C-ABC0-1CFFAD441047}" type="pres">
      <dgm:prSet presAssocID="{CB3B241F-79FC-4765-A753-D0DBDD459056}" presName="parentLeftMargin" presStyleLbl="node1" presStyleIdx="2" presStyleCnt="5"/>
      <dgm:spPr/>
    </dgm:pt>
    <dgm:pt modelId="{9BC0AD60-BF10-4CAA-A33B-F38EF44307C8}" type="pres">
      <dgm:prSet presAssocID="{CB3B241F-79FC-4765-A753-D0DBDD459056}" presName="parentText" presStyleLbl="node1" presStyleIdx="3" presStyleCnt="5" custScaleX="136870" custScaleY="179022">
        <dgm:presLayoutVars>
          <dgm:chMax val="0"/>
          <dgm:bulletEnabled val="1"/>
        </dgm:presLayoutVars>
      </dgm:prSet>
      <dgm:spPr/>
    </dgm:pt>
    <dgm:pt modelId="{289F0C7E-DFD1-4EC6-89F9-4EAE771C44E3}" type="pres">
      <dgm:prSet presAssocID="{CB3B241F-79FC-4765-A753-D0DBDD459056}" presName="negativeSpace" presStyleCnt="0"/>
      <dgm:spPr/>
    </dgm:pt>
    <dgm:pt modelId="{B6355196-B90D-49A1-83DB-ED3C0805CA25}" type="pres">
      <dgm:prSet presAssocID="{CB3B241F-79FC-4765-A753-D0DBDD459056}" presName="childText" presStyleLbl="conFgAcc1" presStyleIdx="3" presStyleCnt="5">
        <dgm:presLayoutVars>
          <dgm:bulletEnabled val="1"/>
        </dgm:presLayoutVars>
      </dgm:prSet>
      <dgm:spPr/>
    </dgm:pt>
    <dgm:pt modelId="{8D5402CC-852E-4A41-A65F-347C9F4A6B98}" type="pres">
      <dgm:prSet presAssocID="{BD0B4AE8-9F38-4462-9B03-D78B03B26BD4}" presName="spaceBetweenRectangles" presStyleCnt="0"/>
      <dgm:spPr/>
    </dgm:pt>
    <dgm:pt modelId="{40BD4A77-2ED1-4A59-AA5D-1058B3F2E4A4}" type="pres">
      <dgm:prSet presAssocID="{61AEFE36-CB24-4C86-9C5A-2C6F0CBB2315}" presName="parentLin" presStyleCnt="0"/>
      <dgm:spPr/>
    </dgm:pt>
    <dgm:pt modelId="{EEEBC788-5B5C-41FD-BE46-EDA143AA9297}" type="pres">
      <dgm:prSet presAssocID="{61AEFE36-CB24-4C86-9C5A-2C6F0CBB2315}" presName="parentLeftMargin" presStyleLbl="node1" presStyleIdx="3" presStyleCnt="5"/>
      <dgm:spPr/>
    </dgm:pt>
    <dgm:pt modelId="{51977312-3261-4D05-B8C7-C2C5584C0E93}" type="pres">
      <dgm:prSet presAssocID="{61AEFE36-CB24-4C86-9C5A-2C6F0CBB2315}" presName="parentText" presStyleLbl="node1" presStyleIdx="4" presStyleCnt="5" custScaleX="142857" custScaleY="152904">
        <dgm:presLayoutVars>
          <dgm:chMax val="0"/>
          <dgm:bulletEnabled val="1"/>
        </dgm:presLayoutVars>
      </dgm:prSet>
      <dgm:spPr/>
    </dgm:pt>
    <dgm:pt modelId="{4467C4D5-B5FC-4354-89C8-144D669FD57B}" type="pres">
      <dgm:prSet presAssocID="{61AEFE36-CB24-4C86-9C5A-2C6F0CBB2315}" presName="negativeSpace" presStyleCnt="0"/>
      <dgm:spPr/>
    </dgm:pt>
    <dgm:pt modelId="{B7AC31AB-E9EB-4957-B482-1FF249B2558C}" type="pres">
      <dgm:prSet presAssocID="{61AEFE36-CB24-4C86-9C5A-2C6F0CBB2315}" presName="childText" presStyleLbl="conFgAcc1" presStyleIdx="4" presStyleCnt="5">
        <dgm:presLayoutVars>
          <dgm:bulletEnabled val="1"/>
        </dgm:presLayoutVars>
      </dgm:prSet>
      <dgm:spPr/>
    </dgm:pt>
  </dgm:ptLst>
  <dgm:cxnLst>
    <dgm:cxn modelId="{C3881101-07A4-41B9-8C21-8CDC3CF2842A}" type="presOf" srcId="{F79E920A-1C39-4BF2-9ACE-E9090A86EA81}" destId="{7390DF77-1D48-4AE6-817C-9A5832F217D1}" srcOrd="0" destOrd="0" presId="urn:microsoft.com/office/officeart/2005/8/layout/list1"/>
    <dgm:cxn modelId="{026A6F0C-BEBF-4592-A27E-625CCE7BA0CE}" type="presOf" srcId="{61AEFE36-CB24-4C86-9C5A-2C6F0CBB2315}" destId="{51977312-3261-4D05-B8C7-C2C5584C0E93}" srcOrd="1" destOrd="0" presId="urn:microsoft.com/office/officeart/2005/8/layout/list1"/>
    <dgm:cxn modelId="{EC26E35B-FA89-449D-90F0-FC77A48CFB64}" srcId="{F79E920A-1C39-4BF2-9ACE-E9090A86EA81}" destId="{070159DD-4F28-4B38-B9EB-91DCFF3100A6}" srcOrd="2" destOrd="0" parTransId="{6CA4B54C-6C41-4975-B1FF-1961524B4D09}" sibTransId="{4AA62DFA-37D6-4503-9C65-FAAE41CE181E}"/>
    <dgm:cxn modelId="{7DB9685C-E48B-49E9-99BA-4BE6FF9436FF}" type="presOf" srcId="{A9C05D34-5A24-4A5D-94F3-96CCE2109272}" destId="{7F2154C0-0432-4DDB-84F3-69F12817BC9A}" srcOrd="1" destOrd="0" presId="urn:microsoft.com/office/officeart/2005/8/layout/list1"/>
    <dgm:cxn modelId="{32F90C67-CE00-48D4-A3C6-667136AD0679}" srcId="{F79E920A-1C39-4BF2-9ACE-E9090A86EA81}" destId="{61AEFE36-CB24-4C86-9C5A-2C6F0CBB2315}" srcOrd="4" destOrd="0" parTransId="{B969A890-A8FF-4A8F-866F-34D8F1238D65}" sibTransId="{0FA0053C-59BA-4053-9942-5D7C6B4D6772}"/>
    <dgm:cxn modelId="{6B7B384D-7645-4914-99F2-8A973ABA1BBF}" type="presOf" srcId="{070159DD-4F28-4B38-B9EB-91DCFF3100A6}" destId="{88EF6285-ED34-4EE7-AA63-B490302B7363}" srcOrd="1" destOrd="0" presId="urn:microsoft.com/office/officeart/2005/8/layout/list1"/>
    <dgm:cxn modelId="{7484B36F-1D55-4CEE-BE80-4DE65D369E7A}" type="presOf" srcId="{61AEFE36-CB24-4C86-9C5A-2C6F0CBB2315}" destId="{EEEBC788-5B5C-41FD-BE46-EDA143AA9297}" srcOrd="0" destOrd="0" presId="urn:microsoft.com/office/officeart/2005/8/layout/list1"/>
    <dgm:cxn modelId="{BEAD9E73-05AC-4719-921C-782945EFB175}" srcId="{F79E920A-1C39-4BF2-9ACE-E9090A86EA81}" destId="{2A11E629-2781-4AD4-8286-5BBB34A41509}" srcOrd="1" destOrd="0" parTransId="{1E13A3F3-0252-4A1A-AAD1-F65A017E7389}" sibTransId="{A22352FC-1341-4022-84DA-12E5B53A292B}"/>
    <dgm:cxn modelId="{C36A6598-9FBD-46B1-A75D-0578C8C47510}" srcId="{F79E920A-1C39-4BF2-9ACE-E9090A86EA81}" destId="{A9C05D34-5A24-4A5D-94F3-96CCE2109272}" srcOrd="0" destOrd="0" parTransId="{C6DB8AC1-CFFD-4B0C-95CC-4CB0412EE61F}" sibTransId="{0A77CA18-C14D-41B4-8667-13D23A1951A1}"/>
    <dgm:cxn modelId="{13BF3AB3-B408-4A54-9E19-34B1BBD2DF01}" type="presOf" srcId="{070159DD-4F28-4B38-B9EB-91DCFF3100A6}" destId="{6D34537C-8638-40ED-BABC-74B1964F2A43}" srcOrd="0" destOrd="0" presId="urn:microsoft.com/office/officeart/2005/8/layout/list1"/>
    <dgm:cxn modelId="{7BFEEDB7-6E74-45D3-A6C3-4483972FD638}" type="presOf" srcId="{2A11E629-2781-4AD4-8286-5BBB34A41509}" destId="{B6B696E4-18B4-4509-9F82-1834CFEBA3ED}" srcOrd="1" destOrd="0" presId="urn:microsoft.com/office/officeart/2005/8/layout/list1"/>
    <dgm:cxn modelId="{2F83EFC0-5EE4-432D-8216-9BC99D27533C}" srcId="{F79E920A-1C39-4BF2-9ACE-E9090A86EA81}" destId="{CB3B241F-79FC-4765-A753-D0DBDD459056}" srcOrd="3" destOrd="0" parTransId="{5387B814-6301-4CAC-BA9D-8C61DC8690A0}" sibTransId="{BD0B4AE8-9F38-4462-9B03-D78B03B26BD4}"/>
    <dgm:cxn modelId="{37E7F4D0-8667-4726-A99B-3F76F70FB8A6}" type="presOf" srcId="{CB3B241F-79FC-4765-A753-D0DBDD459056}" destId="{9BC0AD60-BF10-4CAA-A33B-F38EF44307C8}" srcOrd="1" destOrd="0" presId="urn:microsoft.com/office/officeart/2005/8/layout/list1"/>
    <dgm:cxn modelId="{DCA39AE4-DA8E-4CD6-B5CA-ABCF7C4E05E2}" type="presOf" srcId="{A9C05D34-5A24-4A5D-94F3-96CCE2109272}" destId="{3DE4AF2B-BD93-4E7A-8411-135D9539D5CD}" srcOrd="0" destOrd="0" presId="urn:microsoft.com/office/officeart/2005/8/layout/list1"/>
    <dgm:cxn modelId="{74C955ED-A87B-44E5-966D-F076E477AAC0}" type="presOf" srcId="{2A11E629-2781-4AD4-8286-5BBB34A41509}" destId="{A98D944C-AF07-48B8-AD17-20278E137428}" srcOrd="0" destOrd="0" presId="urn:microsoft.com/office/officeart/2005/8/layout/list1"/>
    <dgm:cxn modelId="{DC15DDF0-0008-4A1B-BB20-BCA72ECF7DC4}" type="presOf" srcId="{CB3B241F-79FC-4765-A753-D0DBDD459056}" destId="{7D13CBD2-DC35-4B6C-ABC0-1CFFAD441047}" srcOrd="0" destOrd="0" presId="urn:microsoft.com/office/officeart/2005/8/layout/list1"/>
    <dgm:cxn modelId="{C1C9960E-4C13-4322-BA06-AA54693774CD}" type="presParOf" srcId="{7390DF77-1D48-4AE6-817C-9A5832F217D1}" destId="{FAADF5DB-004E-4AA8-9A07-14E8C1054144}" srcOrd="0" destOrd="0" presId="urn:microsoft.com/office/officeart/2005/8/layout/list1"/>
    <dgm:cxn modelId="{23D6DA6E-2952-47A2-AD15-51F6B0195C16}" type="presParOf" srcId="{FAADF5DB-004E-4AA8-9A07-14E8C1054144}" destId="{3DE4AF2B-BD93-4E7A-8411-135D9539D5CD}" srcOrd="0" destOrd="0" presId="urn:microsoft.com/office/officeart/2005/8/layout/list1"/>
    <dgm:cxn modelId="{EEB129CB-A999-4CE7-A22D-342360569482}" type="presParOf" srcId="{FAADF5DB-004E-4AA8-9A07-14E8C1054144}" destId="{7F2154C0-0432-4DDB-84F3-69F12817BC9A}" srcOrd="1" destOrd="0" presId="urn:microsoft.com/office/officeart/2005/8/layout/list1"/>
    <dgm:cxn modelId="{8927175C-6590-48DB-940B-6A15E831F4D0}" type="presParOf" srcId="{7390DF77-1D48-4AE6-817C-9A5832F217D1}" destId="{60F78062-CB1F-430D-A719-B3E38ABC8D87}" srcOrd="1" destOrd="0" presId="urn:microsoft.com/office/officeart/2005/8/layout/list1"/>
    <dgm:cxn modelId="{0B6B20E6-E097-448F-9A78-8E060466678D}" type="presParOf" srcId="{7390DF77-1D48-4AE6-817C-9A5832F217D1}" destId="{84B9DB32-7792-486A-B4A0-DC587C92046E}" srcOrd="2" destOrd="0" presId="urn:microsoft.com/office/officeart/2005/8/layout/list1"/>
    <dgm:cxn modelId="{74C30158-78B5-4477-B75A-78C773F587EB}" type="presParOf" srcId="{7390DF77-1D48-4AE6-817C-9A5832F217D1}" destId="{ED4EDF00-8B93-4ADD-9FD7-1D16355FBDF1}" srcOrd="3" destOrd="0" presId="urn:microsoft.com/office/officeart/2005/8/layout/list1"/>
    <dgm:cxn modelId="{CEB188E0-A77D-46E9-A601-B3E5EC13BB43}" type="presParOf" srcId="{7390DF77-1D48-4AE6-817C-9A5832F217D1}" destId="{C741A799-F65C-44A6-B656-7C0B305E38F0}" srcOrd="4" destOrd="0" presId="urn:microsoft.com/office/officeart/2005/8/layout/list1"/>
    <dgm:cxn modelId="{CFD7E116-84E3-40FE-A46A-07017C501A10}" type="presParOf" srcId="{C741A799-F65C-44A6-B656-7C0B305E38F0}" destId="{A98D944C-AF07-48B8-AD17-20278E137428}" srcOrd="0" destOrd="0" presId="urn:microsoft.com/office/officeart/2005/8/layout/list1"/>
    <dgm:cxn modelId="{B235C479-471F-4884-8C0A-E55A6E0FD512}" type="presParOf" srcId="{C741A799-F65C-44A6-B656-7C0B305E38F0}" destId="{B6B696E4-18B4-4509-9F82-1834CFEBA3ED}" srcOrd="1" destOrd="0" presId="urn:microsoft.com/office/officeart/2005/8/layout/list1"/>
    <dgm:cxn modelId="{B217C902-4C98-41AF-94E5-FA35467A3A66}" type="presParOf" srcId="{7390DF77-1D48-4AE6-817C-9A5832F217D1}" destId="{0C296DC0-0BFA-40C0-92A9-AD4E8DFBF76F}" srcOrd="5" destOrd="0" presId="urn:microsoft.com/office/officeart/2005/8/layout/list1"/>
    <dgm:cxn modelId="{7FE9E383-1167-4FA6-81A7-5673849587F4}" type="presParOf" srcId="{7390DF77-1D48-4AE6-817C-9A5832F217D1}" destId="{918D0A93-1DE6-49A3-8DFC-D56F90B70E64}" srcOrd="6" destOrd="0" presId="urn:microsoft.com/office/officeart/2005/8/layout/list1"/>
    <dgm:cxn modelId="{65EBC075-F668-4B7D-97DB-01A0ADDBE62F}" type="presParOf" srcId="{7390DF77-1D48-4AE6-817C-9A5832F217D1}" destId="{C00A4BAC-796F-4F29-BEE1-65F71629A389}" srcOrd="7" destOrd="0" presId="urn:microsoft.com/office/officeart/2005/8/layout/list1"/>
    <dgm:cxn modelId="{8A1E6ECD-3313-4B6B-BAFF-6324C1DD2930}" type="presParOf" srcId="{7390DF77-1D48-4AE6-817C-9A5832F217D1}" destId="{EEDE8D33-2805-437B-B1E1-20D8B3EBE16F}" srcOrd="8" destOrd="0" presId="urn:microsoft.com/office/officeart/2005/8/layout/list1"/>
    <dgm:cxn modelId="{976FEFB3-CC97-408F-AD57-33DC220E2922}" type="presParOf" srcId="{EEDE8D33-2805-437B-B1E1-20D8B3EBE16F}" destId="{6D34537C-8638-40ED-BABC-74B1964F2A43}" srcOrd="0" destOrd="0" presId="urn:microsoft.com/office/officeart/2005/8/layout/list1"/>
    <dgm:cxn modelId="{9B0CA339-99D5-461F-B45C-CD5B7C928832}" type="presParOf" srcId="{EEDE8D33-2805-437B-B1E1-20D8B3EBE16F}" destId="{88EF6285-ED34-4EE7-AA63-B490302B7363}" srcOrd="1" destOrd="0" presId="urn:microsoft.com/office/officeart/2005/8/layout/list1"/>
    <dgm:cxn modelId="{99F99C2C-3E5B-475E-8FCA-EDF84F9ABCB6}" type="presParOf" srcId="{7390DF77-1D48-4AE6-817C-9A5832F217D1}" destId="{6B445C47-36B9-46EC-BF6F-F24EC4F04B0C}" srcOrd="9" destOrd="0" presId="urn:microsoft.com/office/officeart/2005/8/layout/list1"/>
    <dgm:cxn modelId="{8493D9E3-984B-4C61-B8BD-73EA8CB7467A}" type="presParOf" srcId="{7390DF77-1D48-4AE6-817C-9A5832F217D1}" destId="{FC54C062-16F4-4A81-BF1B-523666E18EAA}" srcOrd="10" destOrd="0" presId="urn:microsoft.com/office/officeart/2005/8/layout/list1"/>
    <dgm:cxn modelId="{EA250EE4-984C-4DB2-B7E1-F1D42473A06B}" type="presParOf" srcId="{7390DF77-1D48-4AE6-817C-9A5832F217D1}" destId="{844F8B71-7034-4B59-AA57-9D34DD6A5C95}" srcOrd="11" destOrd="0" presId="urn:microsoft.com/office/officeart/2005/8/layout/list1"/>
    <dgm:cxn modelId="{DD543611-9248-48F8-8545-73DFBDA70DCA}" type="presParOf" srcId="{7390DF77-1D48-4AE6-817C-9A5832F217D1}" destId="{7D9BF0BE-B8D8-4355-A34E-7A4F07176C4E}" srcOrd="12" destOrd="0" presId="urn:microsoft.com/office/officeart/2005/8/layout/list1"/>
    <dgm:cxn modelId="{947505BC-38AB-4569-AD6C-B6B8108604BB}" type="presParOf" srcId="{7D9BF0BE-B8D8-4355-A34E-7A4F07176C4E}" destId="{7D13CBD2-DC35-4B6C-ABC0-1CFFAD441047}" srcOrd="0" destOrd="0" presId="urn:microsoft.com/office/officeart/2005/8/layout/list1"/>
    <dgm:cxn modelId="{F5FD65E7-FF26-4270-A324-04521EEA1B24}" type="presParOf" srcId="{7D9BF0BE-B8D8-4355-A34E-7A4F07176C4E}" destId="{9BC0AD60-BF10-4CAA-A33B-F38EF44307C8}" srcOrd="1" destOrd="0" presId="urn:microsoft.com/office/officeart/2005/8/layout/list1"/>
    <dgm:cxn modelId="{8AD2820E-083C-4F06-B4AB-8E6F8A8377F3}" type="presParOf" srcId="{7390DF77-1D48-4AE6-817C-9A5832F217D1}" destId="{289F0C7E-DFD1-4EC6-89F9-4EAE771C44E3}" srcOrd="13" destOrd="0" presId="urn:microsoft.com/office/officeart/2005/8/layout/list1"/>
    <dgm:cxn modelId="{FD82269A-CF05-4215-A55E-C2E5D0FA7430}" type="presParOf" srcId="{7390DF77-1D48-4AE6-817C-9A5832F217D1}" destId="{B6355196-B90D-49A1-83DB-ED3C0805CA25}" srcOrd="14" destOrd="0" presId="urn:microsoft.com/office/officeart/2005/8/layout/list1"/>
    <dgm:cxn modelId="{5D7F927C-5807-4408-A0D3-97F6001B0794}" type="presParOf" srcId="{7390DF77-1D48-4AE6-817C-9A5832F217D1}" destId="{8D5402CC-852E-4A41-A65F-347C9F4A6B98}" srcOrd="15" destOrd="0" presId="urn:microsoft.com/office/officeart/2005/8/layout/list1"/>
    <dgm:cxn modelId="{34ED997C-4C49-4BD4-9B32-C72B8EF8096C}" type="presParOf" srcId="{7390DF77-1D48-4AE6-817C-9A5832F217D1}" destId="{40BD4A77-2ED1-4A59-AA5D-1058B3F2E4A4}" srcOrd="16" destOrd="0" presId="urn:microsoft.com/office/officeart/2005/8/layout/list1"/>
    <dgm:cxn modelId="{41D50BD2-37E7-42AF-AE92-90CF06D2CB43}" type="presParOf" srcId="{40BD4A77-2ED1-4A59-AA5D-1058B3F2E4A4}" destId="{EEEBC788-5B5C-41FD-BE46-EDA143AA9297}" srcOrd="0" destOrd="0" presId="urn:microsoft.com/office/officeart/2005/8/layout/list1"/>
    <dgm:cxn modelId="{532B61BE-55CA-434B-B39D-90D181025EE6}" type="presParOf" srcId="{40BD4A77-2ED1-4A59-AA5D-1058B3F2E4A4}" destId="{51977312-3261-4D05-B8C7-C2C5584C0E93}" srcOrd="1" destOrd="0" presId="urn:microsoft.com/office/officeart/2005/8/layout/list1"/>
    <dgm:cxn modelId="{45AC55BA-33AA-476A-8157-6366DDE1A89E}" type="presParOf" srcId="{7390DF77-1D48-4AE6-817C-9A5832F217D1}" destId="{4467C4D5-B5FC-4354-89C8-144D669FD57B}" srcOrd="17" destOrd="0" presId="urn:microsoft.com/office/officeart/2005/8/layout/list1"/>
    <dgm:cxn modelId="{67E4137A-64CD-471E-BDD2-920267BFB1A7}" type="presParOf" srcId="{7390DF77-1D48-4AE6-817C-9A5832F217D1}" destId="{B7AC31AB-E9EB-4957-B482-1FF249B2558C}"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9DB32-7792-486A-B4A0-DC587C92046E}">
      <dsp:nvSpPr>
        <dsp:cNvPr id="0" name=""/>
        <dsp:cNvSpPr/>
      </dsp:nvSpPr>
      <dsp:spPr>
        <a:xfrm>
          <a:off x="0" y="250168"/>
          <a:ext cx="8167565"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2154C0-0432-4DDB-84F3-69F12817BC9A}">
      <dsp:nvSpPr>
        <dsp:cNvPr id="0" name=""/>
        <dsp:cNvSpPr/>
      </dsp:nvSpPr>
      <dsp:spPr>
        <a:xfrm>
          <a:off x="406783" y="87808"/>
          <a:ext cx="7756823" cy="32472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100" tIns="0" rIns="21610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latin typeface="Arial" panose="020B0604020202020204" pitchFamily="34" charset="0"/>
              <a:cs typeface="Arial" panose="020B0604020202020204" pitchFamily="34" charset="0"/>
            </a:rPr>
            <a:t>23 courses </a:t>
          </a:r>
          <a:r>
            <a:rPr lang="en-US" sz="1400" kern="1200" dirty="0">
              <a:solidFill>
                <a:schemeClr val="bg1"/>
              </a:solidFill>
              <a:latin typeface="Arial" panose="020B0604020202020204" pitchFamily="34" charset="0"/>
              <a:cs typeface="Arial" panose="020B0604020202020204" pitchFamily="34" charset="0"/>
            </a:rPr>
            <a:t>already developed for online delivery by the UH;  </a:t>
          </a:r>
        </a:p>
      </dsp:txBody>
      <dsp:txXfrm>
        <a:off x="422635" y="103660"/>
        <a:ext cx="7725119" cy="293016"/>
      </dsp:txXfrm>
    </dsp:sp>
    <dsp:sp modelId="{918D0A93-1DE6-49A3-8DFC-D56F90B70E64}">
      <dsp:nvSpPr>
        <dsp:cNvPr id="0" name=""/>
        <dsp:cNvSpPr/>
      </dsp:nvSpPr>
      <dsp:spPr>
        <a:xfrm>
          <a:off x="0" y="975263"/>
          <a:ext cx="8167565"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B696E4-18B4-4509-9F82-1834CFEBA3ED}">
      <dsp:nvSpPr>
        <dsp:cNvPr id="0" name=""/>
        <dsp:cNvSpPr/>
      </dsp:nvSpPr>
      <dsp:spPr>
        <a:xfrm>
          <a:off x="411265" y="611580"/>
          <a:ext cx="7756299" cy="550855"/>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100" tIns="0" rIns="21610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latin typeface="Arial" panose="020B0604020202020204" pitchFamily="34" charset="0"/>
              <a:cs typeface="Arial" panose="020B0604020202020204" pitchFamily="34" charset="0"/>
            </a:rPr>
            <a:t>4 courses </a:t>
          </a:r>
          <a:r>
            <a:rPr lang="en-US" sz="1400" b="0" kern="1200" dirty="0">
              <a:solidFill>
                <a:schemeClr val="bg1"/>
              </a:solidFill>
              <a:latin typeface="Arial" panose="020B0604020202020204" pitchFamily="34" charset="0"/>
              <a:cs typeface="Arial" panose="020B0604020202020204" pitchFamily="34" charset="0"/>
            </a:rPr>
            <a:t>already</a:t>
          </a:r>
          <a:r>
            <a:rPr lang="en-US" sz="1400" b="1" kern="1200" dirty="0">
              <a:solidFill>
                <a:schemeClr val="bg1"/>
              </a:solidFill>
              <a:latin typeface="Arial" panose="020B0604020202020204" pitchFamily="34" charset="0"/>
              <a:cs typeface="Arial" panose="020B0604020202020204" pitchFamily="34" charset="0"/>
            </a:rPr>
            <a:t> </a:t>
          </a:r>
          <a:r>
            <a:rPr lang="en-US" sz="1400" kern="1200" dirty="0">
              <a:solidFill>
                <a:schemeClr val="bg1"/>
              </a:solidFill>
              <a:latin typeface="Arial" panose="020B0604020202020204" pitchFamily="34" charset="0"/>
              <a:cs typeface="Arial" panose="020B0604020202020204" pitchFamily="34" charset="0"/>
            </a:rPr>
            <a:t>developed for face-to-face; to be converted into an online environment</a:t>
          </a:r>
        </a:p>
        <a:p>
          <a:pPr marL="0" lvl="0" indent="0" algn="l" defTabSz="666750">
            <a:lnSpc>
              <a:spcPct val="90000"/>
            </a:lnSpc>
            <a:spcBef>
              <a:spcPct val="0"/>
            </a:spcBef>
            <a:spcAft>
              <a:spcPct val="35000"/>
            </a:spcAft>
            <a:buNone/>
          </a:pPr>
          <a:r>
            <a:rPr lang="en-US" sz="1500" b="1" kern="1200" dirty="0">
              <a:solidFill>
                <a:schemeClr val="bg1"/>
              </a:solidFill>
              <a:latin typeface="Arial" panose="020B0604020202020204" pitchFamily="34" charset="0"/>
              <a:cs typeface="Arial" panose="020B0604020202020204" pitchFamily="34" charset="0"/>
            </a:rPr>
            <a:t>2 courses </a:t>
          </a:r>
          <a:r>
            <a:rPr lang="en-US" sz="1400" kern="1200" dirty="0">
              <a:solidFill>
                <a:schemeClr val="bg1"/>
              </a:solidFill>
              <a:latin typeface="Arial" panose="020B0604020202020204" pitchFamily="34" charset="0"/>
              <a:cs typeface="Arial" panose="020B0604020202020204" pitchFamily="34" charset="0"/>
            </a:rPr>
            <a:t>already developed and converted. </a:t>
          </a:r>
        </a:p>
      </dsp:txBody>
      <dsp:txXfrm>
        <a:off x="438156" y="638471"/>
        <a:ext cx="7702517" cy="497073"/>
      </dsp:txXfrm>
    </dsp:sp>
    <dsp:sp modelId="{FC54C062-16F4-4A81-BF1B-523666E18EAA}">
      <dsp:nvSpPr>
        <dsp:cNvPr id="0" name=""/>
        <dsp:cNvSpPr/>
      </dsp:nvSpPr>
      <dsp:spPr>
        <a:xfrm>
          <a:off x="0" y="1582374"/>
          <a:ext cx="8167565"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F6285-ED34-4EE7-AA63-B490302B7363}">
      <dsp:nvSpPr>
        <dsp:cNvPr id="0" name=""/>
        <dsp:cNvSpPr/>
      </dsp:nvSpPr>
      <dsp:spPr>
        <a:xfrm>
          <a:off x="392824" y="1311863"/>
          <a:ext cx="7770749" cy="432871"/>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100" tIns="0" rIns="21610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latin typeface="Arial" panose="020B0604020202020204" pitchFamily="34" charset="0"/>
              <a:cs typeface="Arial" panose="020B0604020202020204" pitchFamily="34" charset="0"/>
            </a:rPr>
            <a:t>2 new courses </a:t>
          </a:r>
          <a:r>
            <a:rPr lang="en-US" sz="1400" kern="1200" dirty="0">
              <a:solidFill>
                <a:schemeClr val="bg1"/>
              </a:solidFill>
              <a:latin typeface="Arial" panose="020B0604020202020204" pitchFamily="34" charset="0"/>
              <a:cs typeface="Arial" panose="020B0604020202020204" pitchFamily="34" charset="0"/>
            </a:rPr>
            <a:t>developed, approved by DHS &amp; offered in Spring/Summer 2020</a:t>
          </a:r>
          <a:endParaRPr lang="en-US" sz="1400" kern="1200" dirty="0">
            <a:solidFill>
              <a:srgbClr val="FFFF00"/>
            </a:solidFill>
            <a:latin typeface="Arial" panose="020B0604020202020204" pitchFamily="34" charset="0"/>
            <a:cs typeface="Arial" panose="020B0604020202020204" pitchFamily="34" charset="0"/>
          </a:endParaRPr>
        </a:p>
      </dsp:txBody>
      <dsp:txXfrm>
        <a:off x="413955" y="1332994"/>
        <a:ext cx="7728487" cy="390609"/>
      </dsp:txXfrm>
    </dsp:sp>
    <dsp:sp modelId="{B6355196-B90D-49A1-83DB-ED3C0805CA25}">
      <dsp:nvSpPr>
        <dsp:cNvPr id="0" name=""/>
        <dsp:cNvSpPr/>
      </dsp:nvSpPr>
      <dsp:spPr>
        <a:xfrm>
          <a:off x="0" y="2337934"/>
          <a:ext cx="8167565"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C0AD60-BF10-4CAA-A33B-F38EF44307C8}">
      <dsp:nvSpPr>
        <dsp:cNvPr id="0" name=""/>
        <dsp:cNvSpPr/>
      </dsp:nvSpPr>
      <dsp:spPr>
        <a:xfrm>
          <a:off x="404788" y="1918974"/>
          <a:ext cx="7756485" cy="58132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100" tIns="0" rIns="21610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latin typeface="Arial" panose="020B0604020202020204" pitchFamily="34" charset="0"/>
              <a:cs typeface="Arial" panose="020B0604020202020204" pitchFamily="34" charset="0"/>
            </a:rPr>
            <a:t>2 new courses </a:t>
          </a:r>
          <a:r>
            <a:rPr lang="en-US" sz="1400" kern="1200" dirty="0">
              <a:solidFill>
                <a:schemeClr val="bg1"/>
              </a:solidFill>
              <a:latin typeface="Arial" panose="020B0604020202020204" pitchFamily="34" charset="0"/>
              <a:cs typeface="Arial" panose="020B0604020202020204" pitchFamily="34" charset="0"/>
            </a:rPr>
            <a:t>developed in April 2020 &amp; in internal approval process in May 2020.</a:t>
          </a:r>
        </a:p>
      </dsp:txBody>
      <dsp:txXfrm>
        <a:off x="433166" y="1947352"/>
        <a:ext cx="7699729" cy="524564"/>
      </dsp:txXfrm>
    </dsp:sp>
    <dsp:sp modelId="{B7AC31AB-E9EB-4957-B482-1FF249B2558C}">
      <dsp:nvSpPr>
        <dsp:cNvPr id="0" name=""/>
        <dsp:cNvSpPr/>
      </dsp:nvSpPr>
      <dsp:spPr>
        <a:xfrm>
          <a:off x="0" y="3008684"/>
          <a:ext cx="8167565"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977312-3261-4D05-B8C7-C2C5584C0E93}">
      <dsp:nvSpPr>
        <dsp:cNvPr id="0" name=""/>
        <dsp:cNvSpPr/>
      </dsp:nvSpPr>
      <dsp:spPr>
        <a:xfrm>
          <a:off x="388836" y="2674534"/>
          <a:ext cx="7776726" cy="496509"/>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100" tIns="0" rIns="216100" bIns="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latin typeface="Arial" panose="020B0604020202020204" pitchFamily="34" charset="0"/>
              <a:cs typeface="Arial" panose="020B0604020202020204" pitchFamily="34" charset="0"/>
            </a:rPr>
            <a:t>9 new courses </a:t>
          </a:r>
          <a:r>
            <a:rPr lang="en-US" sz="1500" kern="1200" dirty="0">
              <a:solidFill>
                <a:schemeClr val="bg1"/>
              </a:solidFill>
              <a:latin typeface="Arial" panose="020B0604020202020204" pitchFamily="34" charset="0"/>
              <a:cs typeface="Arial" panose="020B0604020202020204" pitchFamily="34" charset="0"/>
            </a:rPr>
            <a:t> </a:t>
          </a:r>
          <a:r>
            <a:rPr lang="en-US" sz="1400" kern="1200" dirty="0">
              <a:solidFill>
                <a:schemeClr val="bg1"/>
              </a:solidFill>
              <a:latin typeface="Arial" panose="020B0604020202020204" pitchFamily="34" charset="0"/>
              <a:cs typeface="Arial" panose="020B0604020202020204" pitchFamily="34" charset="0"/>
            </a:rPr>
            <a:t>in the development process</a:t>
          </a:r>
        </a:p>
      </dsp:txBody>
      <dsp:txXfrm>
        <a:off x="413074" y="2698772"/>
        <a:ext cx="7728250" cy="44803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FC332832-475C-404D-AA4F-A92EEBA12594}" type="datetimeFigureOut">
              <a:rPr lang="en-US" smtClean="0"/>
              <a:t>4/27/2020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0632D74C-4F8A-48C4-9282-89A4FE4C4CDA}" type="slidenum">
              <a:rPr lang="en-US" smtClean="0"/>
              <a:t>‹#›</a:t>
            </a:fld>
            <a:endParaRPr lang="en-US"/>
          </a:p>
        </p:txBody>
      </p:sp>
    </p:spTree>
    <p:extLst>
      <p:ext uri="{BB962C8B-B14F-4D97-AF65-F5344CB8AC3E}">
        <p14:creationId xmlns:p14="http://schemas.microsoft.com/office/powerpoint/2010/main" val="3127405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A322847-592C-E343-865E-C166BD79017E}" type="datetimeFigureOut">
              <a:rPr lang="en-US" smtClean="0"/>
              <a:t>4/27/2020</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7DEAAA9-0EE5-934C-9C20-626122D254FA}" type="slidenum">
              <a:rPr lang="en-US" smtClean="0"/>
              <a:t>‹#›</a:t>
            </a:fld>
            <a:endParaRPr lang="en-US"/>
          </a:p>
        </p:txBody>
      </p:sp>
    </p:spTree>
    <p:extLst>
      <p:ext uri="{BB962C8B-B14F-4D97-AF65-F5344CB8AC3E}">
        <p14:creationId xmlns:p14="http://schemas.microsoft.com/office/powerpoint/2010/main" val="212187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DEAAA9-0EE5-934C-9C20-626122D254FA}" type="slidenum">
              <a:rPr lang="en-US" smtClean="0"/>
              <a:t>2</a:t>
            </a:fld>
            <a:endParaRPr lang="en-US"/>
          </a:p>
        </p:txBody>
      </p:sp>
    </p:spTree>
    <p:extLst>
      <p:ext uri="{BB962C8B-B14F-4D97-AF65-F5344CB8AC3E}">
        <p14:creationId xmlns:p14="http://schemas.microsoft.com/office/powerpoint/2010/main" val="2360450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Curriculum plan</a:t>
            </a:r>
          </a:p>
        </p:txBody>
      </p:sp>
      <p:sp>
        <p:nvSpPr>
          <p:cNvPr id="4" name="Slide Number Placeholder 3"/>
          <p:cNvSpPr>
            <a:spLocks noGrp="1"/>
          </p:cNvSpPr>
          <p:nvPr>
            <p:ph type="sldNum" sz="quarter" idx="10"/>
          </p:nvPr>
        </p:nvSpPr>
        <p:spPr/>
        <p:txBody>
          <a:bodyPr/>
          <a:lstStyle/>
          <a:p>
            <a:fld id="{86EF4EAA-2794-C244-AD1D-D4CE5A896650}" type="slidenum">
              <a:rPr lang="en-US" smtClean="0"/>
              <a:t>11</a:t>
            </a:fld>
            <a:endParaRPr lang="en-US"/>
          </a:p>
        </p:txBody>
      </p:sp>
    </p:spTree>
    <p:extLst>
      <p:ext uri="{BB962C8B-B14F-4D97-AF65-F5344CB8AC3E}">
        <p14:creationId xmlns:p14="http://schemas.microsoft.com/office/powerpoint/2010/main" val="169378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a:t>
            </a:r>
          </a:p>
        </p:txBody>
      </p:sp>
      <p:sp>
        <p:nvSpPr>
          <p:cNvPr id="4" name="Slide Number Placeholder 3"/>
          <p:cNvSpPr>
            <a:spLocks noGrp="1"/>
          </p:cNvSpPr>
          <p:nvPr>
            <p:ph type="sldNum" sz="quarter" idx="10"/>
          </p:nvPr>
        </p:nvSpPr>
        <p:spPr/>
        <p:txBody>
          <a:bodyPr/>
          <a:lstStyle/>
          <a:p>
            <a:fld id="{87DEAAA9-0EE5-934C-9C20-626122D254FA}" type="slidenum">
              <a:rPr lang="en-US" smtClean="0"/>
              <a:t>12</a:t>
            </a:fld>
            <a:endParaRPr lang="en-US"/>
          </a:p>
        </p:txBody>
      </p:sp>
    </p:spTree>
    <p:extLst>
      <p:ext uri="{BB962C8B-B14F-4D97-AF65-F5344CB8AC3E}">
        <p14:creationId xmlns:p14="http://schemas.microsoft.com/office/powerpoint/2010/main" val="284619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13</a:t>
            </a:fld>
            <a:endParaRPr lang="en-US"/>
          </a:p>
        </p:txBody>
      </p:sp>
    </p:spTree>
    <p:extLst>
      <p:ext uri="{BB962C8B-B14F-4D97-AF65-F5344CB8AC3E}">
        <p14:creationId xmlns:p14="http://schemas.microsoft.com/office/powerpoint/2010/main" val="109719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lvl="1"/>
            <a:r>
              <a:rPr lang="en-US" sz="1400" b="0" dirty="0">
                <a:solidFill>
                  <a:srgbClr val="FF0000"/>
                </a:solidFill>
              </a:rPr>
              <a:t>6.3 of the work plan Current status </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7DEAAA9-0EE5-934C-9C20-626122D254FA}" type="slidenum">
              <a:rPr lang="en-US" smtClean="0"/>
              <a:t>14</a:t>
            </a:fld>
            <a:endParaRPr lang="en-US"/>
          </a:p>
        </p:txBody>
      </p:sp>
    </p:spTree>
    <p:extLst>
      <p:ext uri="{BB962C8B-B14F-4D97-AF65-F5344CB8AC3E}">
        <p14:creationId xmlns:p14="http://schemas.microsoft.com/office/powerpoint/2010/main" val="3912008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FF0000"/>
                </a:solidFill>
              </a:rPr>
              <a:t>Methods used for each objective. </a:t>
            </a:r>
            <a:r>
              <a:rPr lang="en-US" dirty="0"/>
              <a:t>Please refer to section 4 of the Work Plan</a:t>
            </a:r>
          </a:p>
          <a:p>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15</a:t>
            </a:fld>
            <a:endParaRPr lang="en-US"/>
          </a:p>
        </p:txBody>
      </p:sp>
    </p:spTree>
    <p:extLst>
      <p:ext uri="{BB962C8B-B14F-4D97-AF65-F5344CB8AC3E}">
        <p14:creationId xmlns:p14="http://schemas.microsoft.com/office/powerpoint/2010/main" val="1209992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Action taken. Results. Address each objective: a) develop</a:t>
            </a:r>
            <a:r>
              <a:rPr lang="en-US" sz="1200" baseline="0" dirty="0"/>
              <a:t> course curriculum. b) Design 2 certificate programs</a:t>
            </a:r>
            <a:endParaRPr lang="en-US" sz="1200" dirty="0"/>
          </a:p>
        </p:txBody>
      </p:sp>
      <p:sp>
        <p:nvSpPr>
          <p:cNvPr id="4" name="Slide Number Placeholder 3"/>
          <p:cNvSpPr>
            <a:spLocks noGrp="1"/>
          </p:cNvSpPr>
          <p:nvPr>
            <p:ph type="sldNum" sz="quarter" idx="10"/>
          </p:nvPr>
        </p:nvSpPr>
        <p:spPr/>
        <p:txBody>
          <a:bodyPr/>
          <a:lstStyle/>
          <a:p>
            <a:fld id="{87DEAAA9-0EE5-934C-9C20-626122D254FA}" type="slidenum">
              <a:rPr lang="en-US" smtClean="0"/>
              <a:t>16</a:t>
            </a:fld>
            <a:endParaRPr lang="en-US"/>
          </a:p>
        </p:txBody>
      </p:sp>
    </p:spTree>
    <p:extLst>
      <p:ext uri="{BB962C8B-B14F-4D97-AF65-F5344CB8AC3E}">
        <p14:creationId xmlns:p14="http://schemas.microsoft.com/office/powerpoint/2010/main" val="2232760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Gantt Chart from Work Plan, page 6.</a:t>
            </a:r>
          </a:p>
        </p:txBody>
      </p:sp>
      <p:sp>
        <p:nvSpPr>
          <p:cNvPr id="4" name="Slide Number Placeholder 3"/>
          <p:cNvSpPr>
            <a:spLocks noGrp="1"/>
          </p:cNvSpPr>
          <p:nvPr>
            <p:ph type="sldNum" sz="quarter" idx="10"/>
          </p:nvPr>
        </p:nvSpPr>
        <p:spPr/>
        <p:txBody>
          <a:bodyPr/>
          <a:lstStyle/>
          <a:p>
            <a:fld id="{87DEAAA9-0EE5-934C-9C20-626122D254FA}" type="slidenum">
              <a:rPr lang="en-US" smtClean="0"/>
              <a:t>17</a:t>
            </a:fld>
            <a:endParaRPr lang="en-US"/>
          </a:p>
        </p:txBody>
      </p:sp>
    </p:spTree>
    <p:extLst>
      <p:ext uri="{BB962C8B-B14F-4D97-AF65-F5344CB8AC3E}">
        <p14:creationId xmlns:p14="http://schemas.microsoft.com/office/powerpoint/2010/main" val="142142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Actions taken; Accomplishments; Address each objective: a) develop</a:t>
            </a:r>
            <a:r>
              <a:rPr lang="en-US" sz="1400" baseline="0" dirty="0"/>
              <a:t> course curriculum. b) Design 2 certificate programs</a:t>
            </a:r>
            <a:endParaRPr lang="en-US" sz="1400" dirty="0"/>
          </a:p>
        </p:txBody>
      </p:sp>
      <p:sp>
        <p:nvSpPr>
          <p:cNvPr id="4" name="Slide Number Placeholder 3"/>
          <p:cNvSpPr>
            <a:spLocks noGrp="1"/>
          </p:cNvSpPr>
          <p:nvPr>
            <p:ph type="sldNum" sz="quarter" idx="10"/>
          </p:nvPr>
        </p:nvSpPr>
        <p:spPr/>
        <p:txBody>
          <a:bodyPr/>
          <a:lstStyle/>
          <a:p>
            <a:fld id="{87DEAAA9-0EE5-934C-9C20-626122D254FA}" type="slidenum">
              <a:rPr lang="en-US" smtClean="0"/>
              <a:t>18</a:t>
            </a:fld>
            <a:endParaRPr lang="en-US"/>
          </a:p>
        </p:txBody>
      </p:sp>
    </p:spTree>
    <p:extLst>
      <p:ext uri="{BB962C8B-B14F-4D97-AF65-F5344CB8AC3E}">
        <p14:creationId xmlns:p14="http://schemas.microsoft.com/office/powerpoint/2010/main" val="304798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 Accomplishments, Objectives</a:t>
            </a:r>
          </a:p>
        </p:txBody>
      </p:sp>
      <p:sp>
        <p:nvSpPr>
          <p:cNvPr id="4" name="Slide Number Placeholder 3"/>
          <p:cNvSpPr>
            <a:spLocks noGrp="1"/>
          </p:cNvSpPr>
          <p:nvPr>
            <p:ph type="sldNum" sz="quarter" idx="10"/>
          </p:nvPr>
        </p:nvSpPr>
        <p:spPr/>
        <p:txBody>
          <a:bodyPr/>
          <a:lstStyle/>
          <a:p>
            <a:fld id="{87DEAAA9-0EE5-934C-9C20-626122D254FA}" type="slidenum">
              <a:rPr lang="en-US" smtClean="0"/>
              <a:t>19</a:t>
            </a:fld>
            <a:endParaRPr lang="en-US"/>
          </a:p>
        </p:txBody>
      </p:sp>
    </p:spTree>
    <p:extLst>
      <p:ext uri="{BB962C8B-B14F-4D97-AF65-F5344CB8AC3E}">
        <p14:creationId xmlns:p14="http://schemas.microsoft.com/office/powerpoint/2010/main" val="3679019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Action taken, accomplishments, objectives</a:t>
            </a:r>
          </a:p>
        </p:txBody>
      </p:sp>
      <p:sp>
        <p:nvSpPr>
          <p:cNvPr id="4" name="Slide Number Placeholder 3"/>
          <p:cNvSpPr>
            <a:spLocks noGrp="1"/>
          </p:cNvSpPr>
          <p:nvPr>
            <p:ph type="sldNum" sz="quarter" idx="10"/>
          </p:nvPr>
        </p:nvSpPr>
        <p:spPr/>
        <p:txBody>
          <a:bodyPr/>
          <a:lstStyle/>
          <a:p>
            <a:fld id="{87DEAAA9-0EE5-934C-9C20-626122D254FA}" type="slidenum">
              <a:rPr lang="en-US" smtClean="0"/>
              <a:t>20</a:t>
            </a:fld>
            <a:endParaRPr lang="en-US"/>
          </a:p>
        </p:txBody>
      </p:sp>
    </p:spTree>
    <p:extLst>
      <p:ext uri="{BB962C8B-B14F-4D97-AF65-F5344CB8AC3E}">
        <p14:creationId xmlns:p14="http://schemas.microsoft.com/office/powerpoint/2010/main" val="313395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DEAAA9-0EE5-934C-9C20-626122D254FA}" type="slidenum">
              <a:rPr lang="en-US" smtClean="0"/>
              <a:t>3</a:t>
            </a:fld>
            <a:endParaRPr lang="en-US"/>
          </a:p>
        </p:txBody>
      </p:sp>
    </p:spTree>
    <p:extLst>
      <p:ext uri="{BB962C8B-B14F-4D97-AF65-F5344CB8AC3E}">
        <p14:creationId xmlns:p14="http://schemas.microsoft.com/office/powerpoint/2010/main" val="361961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Action taken, accomplishments, objectives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7DEAAA9-0EE5-934C-9C20-626122D254FA}" type="slidenum">
              <a:rPr lang="en-US" smtClean="0"/>
              <a:t>21</a:t>
            </a:fld>
            <a:endParaRPr lang="en-US"/>
          </a:p>
        </p:txBody>
      </p:sp>
    </p:spTree>
    <p:extLst>
      <p:ext uri="{BB962C8B-B14F-4D97-AF65-F5344CB8AC3E}">
        <p14:creationId xmlns:p14="http://schemas.microsoft.com/office/powerpoint/2010/main" val="3133955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22</a:t>
            </a:fld>
            <a:endParaRPr lang="en-US"/>
          </a:p>
        </p:txBody>
      </p:sp>
    </p:spTree>
    <p:extLst>
      <p:ext uri="{BB962C8B-B14F-4D97-AF65-F5344CB8AC3E}">
        <p14:creationId xmlns:p14="http://schemas.microsoft.com/office/powerpoint/2010/main" val="350820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23</a:t>
            </a:fld>
            <a:endParaRPr lang="en-US"/>
          </a:p>
        </p:txBody>
      </p:sp>
    </p:spTree>
    <p:extLst>
      <p:ext uri="{BB962C8B-B14F-4D97-AF65-F5344CB8AC3E}">
        <p14:creationId xmlns:p14="http://schemas.microsoft.com/office/powerpoint/2010/main" val="3483231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24</a:t>
            </a:fld>
            <a:endParaRPr lang="en-US"/>
          </a:p>
        </p:txBody>
      </p:sp>
    </p:spTree>
    <p:extLst>
      <p:ext uri="{BB962C8B-B14F-4D97-AF65-F5344CB8AC3E}">
        <p14:creationId xmlns:p14="http://schemas.microsoft.com/office/powerpoint/2010/main" val="1518785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25</a:t>
            </a:fld>
            <a:endParaRPr lang="en-US"/>
          </a:p>
        </p:txBody>
      </p:sp>
    </p:spTree>
    <p:extLst>
      <p:ext uri="{BB962C8B-B14F-4D97-AF65-F5344CB8AC3E}">
        <p14:creationId xmlns:p14="http://schemas.microsoft.com/office/powerpoint/2010/main" val="1518785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26</a:t>
            </a:fld>
            <a:endParaRPr lang="en-US"/>
          </a:p>
        </p:txBody>
      </p:sp>
    </p:spTree>
    <p:extLst>
      <p:ext uri="{BB962C8B-B14F-4D97-AF65-F5344CB8AC3E}">
        <p14:creationId xmlns:p14="http://schemas.microsoft.com/office/powerpoint/2010/main" val="285395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27</a:t>
            </a:fld>
            <a:endParaRPr lang="en-US"/>
          </a:p>
        </p:txBody>
      </p:sp>
    </p:spTree>
    <p:extLst>
      <p:ext uri="{BB962C8B-B14F-4D97-AF65-F5344CB8AC3E}">
        <p14:creationId xmlns:p14="http://schemas.microsoft.com/office/powerpoint/2010/main" val="1518785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28</a:t>
            </a:fld>
            <a:endParaRPr lang="en-US"/>
          </a:p>
        </p:txBody>
      </p:sp>
    </p:spTree>
    <p:extLst>
      <p:ext uri="{BB962C8B-B14F-4D97-AF65-F5344CB8AC3E}">
        <p14:creationId xmlns:p14="http://schemas.microsoft.com/office/powerpoint/2010/main" val="1518785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29</a:t>
            </a:fld>
            <a:endParaRPr lang="en-US"/>
          </a:p>
        </p:txBody>
      </p:sp>
    </p:spTree>
    <p:extLst>
      <p:ext uri="{BB962C8B-B14F-4D97-AF65-F5344CB8AC3E}">
        <p14:creationId xmlns:p14="http://schemas.microsoft.com/office/powerpoint/2010/main" val="944584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30</a:t>
            </a:fld>
            <a:endParaRPr lang="en-US"/>
          </a:p>
        </p:txBody>
      </p:sp>
    </p:spTree>
    <p:extLst>
      <p:ext uri="{BB962C8B-B14F-4D97-AF65-F5344CB8AC3E}">
        <p14:creationId xmlns:p14="http://schemas.microsoft.com/office/powerpoint/2010/main" val="387050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7DEAAA9-0EE5-934C-9C20-626122D254FA}" type="slidenum">
              <a:rPr lang="en-US" smtClean="0"/>
              <a:t>4</a:t>
            </a:fld>
            <a:endParaRPr lang="en-US"/>
          </a:p>
        </p:txBody>
      </p:sp>
    </p:spTree>
    <p:extLst>
      <p:ext uri="{BB962C8B-B14F-4D97-AF65-F5344CB8AC3E}">
        <p14:creationId xmlns:p14="http://schemas.microsoft.com/office/powerpoint/2010/main" val="1130582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31</a:t>
            </a:fld>
            <a:endParaRPr lang="en-US"/>
          </a:p>
        </p:txBody>
      </p:sp>
    </p:spTree>
    <p:extLst>
      <p:ext uri="{BB962C8B-B14F-4D97-AF65-F5344CB8AC3E}">
        <p14:creationId xmlns:p14="http://schemas.microsoft.com/office/powerpoint/2010/main" val="59427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EAAA9-0EE5-934C-9C20-626122D254FA}" type="slidenum">
              <a:rPr lang="en-US" smtClean="0"/>
              <a:t>32</a:t>
            </a:fld>
            <a:endParaRPr lang="en-US"/>
          </a:p>
        </p:txBody>
      </p:sp>
    </p:spTree>
    <p:extLst>
      <p:ext uri="{BB962C8B-B14F-4D97-AF65-F5344CB8AC3E}">
        <p14:creationId xmlns:p14="http://schemas.microsoft.com/office/powerpoint/2010/main" val="1998142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b="0" dirty="0">
                <a:solidFill>
                  <a:srgbClr val="FF0000"/>
                </a:solidFill>
              </a:rPr>
              <a:t>Accomplishments so far. Within anticipated time frame?</a:t>
            </a:r>
          </a:p>
          <a:p>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33</a:t>
            </a:fld>
            <a:endParaRPr lang="en-US"/>
          </a:p>
        </p:txBody>
      </p:sp>
    </p:spTree>
    <p:extLst>
      <p:ext uri="{BB962C8B-B14F-4D97-AF65-F5344CB8AC3E}">
        <p14:creationId xmlns:p14="http://schemas.microsoft.com/office/powerpoint/2010/main" val="2309648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hangingPunct="1"/>
            <a:r>
              <a:rPr lang="en-US" sz="2000" dirty="0"/>
              <a:t>Please refer to section 6.4 of the Work</a:t>
            </a:r>
            <a:r>
              <a:rPr lang="en-US" sz="2000" baseline="0" dirty="0"/>
              <a:t> Plan. </a:t>
            </a:r>
            <a:r>
              <a:rPr lang="en-US" sz="2000" dirty="0">
                <a:solidFill>
                  <a:srgbClr val="FF0000"/>
                </a:solidFill>
              </a:rPr>
              <a:t>Accomplishments so far. Within anticipated time frame?</a:t>
            </a:r>
          </a:p>
          <a:p>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34</a:t>
            </a:fld>
            <a:endParaRPr lang="en-US"/>
          </a:p>
        </p:txBody>
      </p:sp>
    </p:spTree>
    <p:extLst>
      <p:ext uri="{BB962C8B-B14F-4D97-AF65-F5344CB8AC3E}">
        <p14:creationId xmlns:p14="http://schemas.microsoft.com/office/powerpoint/2010/main" val="230964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b="0" dirty="0">
                <a:solidFill>
                  <a:srgbClr val="FF0000"/>
                </a:solidFill>
              </a:rPr>
              <a:t>Accomplishments so far. Within anticipated time frame?</a:t>
            </a:r>
          </a:p>
          <a:p>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35</a:t>
            </a:fld>
            <a:endParaRPr lang="en-US"/>
          </a:p>
        </p:txBody>
      </p:sp>
    </p:spTree>
    <p:extLst>
      <p:ext uri="{BB962C8B-B14F-4D97-AF65-F5344CB8AC3E}">
        <p14:creationId xmlns:p14="http://schemas.microsoft.com/office/powerpoint/2010/main" val="935064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lvl="1"/>
            <a:r>
              <a:rPr lang="en-US" sz="1400" b="0" dirty="0">
                <a:solidFill>
                  <a:srgbClr val="FF0000"/>
                </a:solidFill>
              </a:rPr>
              <a:t>6.3 of the work plan (Description table) : status</a:t>
            </a:r>
            <a:r>
              <a:rPr lang="en-US" sz="1400" b="0" baseline="0" dirty="0">
                <a:solidFill>
                  <a:srgbClr val="FF0000"/>
                </a:solidFill>
              </a:rPr>
              <a:t> and possible problems</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7DEAAA9-0EE5-934C-9C20-626122D254FA}" type="slidenum">
              <a:rPr lang="en-US" smtClean="0"/>
              <a:t>36</a:t>
            </a:fld>
            <a:endParaRPr lang="en-US"/>
          </a:p>
        </p:txBody>
      </p:sp>
    </p:spTree>
    <p:extLst>
      <p:ext uri="{BB962C8B-B14F-4D97-AF65-F5344CB8AC3E}">
        <p14:creationId xmlns:p14="http://schemas.microsoft.com/office/powerpoint/2010/main" val="3912008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lvl="1"/>
            <a:r>
              <a:rPr lang="en-US" sz="1400" b="0" dirty="0">
                <a:solidFill>
                  <a:srgbClr val="FF0000"/>
                </a:solidFill>
              </a:rPr>
              <a:t>6.2 of the work plan (Description table) : performance metrics  (</a:t>
            </a:r>
            <a:r>
              <a:rPr lang="en-US" sz="1400" dirty="0">
                <a:solidFill>
                  <a:srgbClr val="FF0000"/>
                </a:solidFill>
              </a:rPr>
              <a:t>Key Activities and Metrics, within time &amp; budget </a:t>
            </a:r>
            <a:r>
              <a:rPr lang="en-US" sz="1400" b="0" dirty="0">
                <a:solidFill>
                  <a:srgbClr val="FF0000"/>
                </a:solidFill>
              </a:rPr>
              <a:t>)</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7DEAAA9-0EE5-934C-9C20-626122D254FA}" type="slidenum">
              <a:rPr lang="en-US" smtClean="0"/>
              <a:t>37</a:t>
            </a:fld>
            <a:endParaRPr lang="en-US"/>
          </a:p>
        </p:txBody>
      </p:sp>
    </p:spTree>
    <p:extLst>
      <p:ext uri="{BB962C8B-B14F-4D97-AF65-F5344CB8AC3E}">
        <p14:creationId xmlns:p14="http://schemas.microsoft.com/office/powerpoint/2010/main" val="3912008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section 7 of the Work</a:t>
            </a:r>
            <a:r>
              <a:rPr lang="en-US" baseline="0" dirty="0"/>
              <a:t> Plan (Stakeholder engagement)  </a:t>
            </a:r>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38</a:t>
            </a:fld>
            <a:endParaRPr lang="en-US"/>
          </a:p>
        </p:txBody>
      </p:sp>
    </p:spTree>
    <p:extLst>
      <p:ext uri="{BB962C8B-B14F-4D97-AF65-F5344CB8AC3E}">
        <p14:creationId xmlns:p14="http://schemas.microsoft.com/office/powerpoint/2010/main" val="1911555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Section 5</a:t>
            </a:r>
            <a:r>
              <a:rPr lang="en-US" baseline="0" dirty="0"/>
              <a:t> of the Work Plan</a:t>
            </a:r>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39</a:t>
            </a:fld>
            <a:endParaRPr lang="en-US"/>
          </a:p>
        </p:txBody>
      </p:sp>
    </p:spTree>
    <p:extLst>
      <p:ext uri="{BB962C8B-B14F-4D97-AF65-F5344CB8AC3E}">
        <p14:creationId xmlns:p14="http://schemas.microsoft.com/office/powerpoint/2010/main" val="3610983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Section 5</a:t>
            </a:r>
            <a:r>
              <a:rPr lang="en-US" baseline="0" dirty="0"/>
              <a:t> of the Work Plan</a:t>
            </a:r>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40</a:t>
            </a:fld>
            <a:endParaRPr lang="en-US"/>
          </a:p>
        </p:txBody>
      </p:sp>
    </p:spTree>
    <p:extLst>
      <p:ext uri="{BB962C8B-B14F-4D97-AF65-F5344CB8AC3E}">
        <p14:creationId xmlns:p14="http://schemas.microsoft.com/office/powerpoint/2010/main" val="3610983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 two objectives involve the development of academic programs. </a:t>
            </a:r>
          </a:p>
        </p:txBody>
      </p:sp>
      <p:sp>
        <p:nvSpPr>
          <p:cNvPr id="4" name="Slide Number Placeholder 3"/>
          <p:cNvSpPr>
            <a:spLocks noGrp="1"/>
          </p:cNvSpPr>
          <p:nvPr>
            <p:ph type="sldNum" sz="quarter" idx="10"/>
          </p:nvPr>
        </p:nvSpPr>
        <p:spPr/>
        <p:txBody>
          <a:bodyPr/>
          <a:lstStyle/>
          <a:p>
            <a:fld id="{87DEAAA9-0EE5-934C-9C20-626122D254FA}" type="slidenum">
              <a:rPr lang="en-US" smtClean="0"/>
              <a:t>5</a:t>
            </a:fld>
            <a:endParaRPr lang="en-US"/>
          </a:p>
        </p:txBody>
      </p:sp>
    </p:spTree>
    <p:extLst>
      <p:ext uri="{BB962C8B-B14F-4D97-AF65-F5344CB8AC3E}">
        <p14:creationId xmlns:p14="http://schemas.microsoft.com/office/powerpoint/2010/main" val="41766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Section 9 of the Work Plan: Problems, Corrective actions, revisions.</a:t>
            </a:r>
          </a:p>
        </p:txBody>
      </p:sp>
      <p:sp>
        <p:nvSpPr>
          <p:cNvPr id="4" name="Slide Number Placeholder 3"/>
          <p:cNvSpPr>
            <a:spLocks noGrp="1"/>
          </p:cNvSpPr>
          <p:nvPr>
            <p:ph type="sldNum" sz="quarter" idx="10"/>
          </p:nvPr>
        </p:nvSpPr>
        <p:spPr/>
        <p:txBody>
          <a:bodyPr/>
          <a:lstStyle/>
          <a:p>
            <a:fld id="{87DEAAA9-0EE5-934C-9C20-626122D254FA}" type="slidenum">
              <a:rPr lang="en-US" smtClean="0"/>
              <a:t>41</a:t>
            </a:fld>
            <a:endParaRPr lang="en-US"/>
          </a:p>
        </p:txBody>
      </p:sp>
    </p:spTree>
    <p:extLst>
      <p:ext uri="{BB962C8B-B14F-4D97-AF65-F5344CB8AC3E}">
        <p14:creationId xmlns:p14="http://schemas.microsoft.com/office/powerpoint/2010/main" val="1030648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Section 9 of the Work Plan: Problems, Corrective actions, revisions.</a:t>
            </a:r>
          </a:p>
        </p:txBody>
      </p:sp>
      <p:sp>
        <p:nvSpPr>
          <p:cNvPr id="4" name="Slide Number Placeholder 3"/>
          <p:cNvSpPr>
            <a:spLocks noGrp="1"/>
          </p:cNvSpPr>
          <p:nvPr>
            <p:ph type="sldNum" sz="quarter" idx="10"/>
          </p:nvPr>
        </p:nvSpPr>
        <p:spPr/>
        <p:txBody>
          <a:bodyPr/>
          <a:lstStyle/>
          <a:p>
            <a:fld id="{87DEAAA9-0EE5-934C-9C20-626122D254FA}" type="slidenum">
              <a:rPr lang="en-US" smtClean="0"/>
              <a:t>42</a:t>
            </a:fld>
            <a:endParaRPr lang="en-US"/>
          </a:p>
        </p:txBody>
      </p:sp>
    </p:spTree>
    <p:extLst>
      <p:ext uri="{BB962C8B-B14F-4D97-AF65-F5344CB8AC3E}">
        <p14:creationId xmlns:p14="http://schemas.microsoft.com/office/powerpoint/2010/main" val="103064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Address each objective: a) develop</a:t>
            </a:r>
            <a:r>
              <a:rPr lang="en-US" sz="1200" baseline="0" dirty="0"/>
              <a:t> course curriculum. b) Design 2 certificate programs</a:t>
            </a:r>
            <a:endParaRPr lang="en-US" sz="1200" dirty="0"/>
          </a:p>
        </p:txBody>
      </p:sp>
      <p:sp>
        <p:nvSpPr>
          <p:cNvPr id="4" name="Slide Number Placeholder 3"/>
          <p:cNvSpPr>
            <a:spLocks noGrp="1"/>
          </p:cNvSpPr>
          <p:nvPr>
            <p:ph type="sldNum" sz="quarter" idx="10"/>
          </p:nvPr>
        </p:nvSpPr>
        <p:spPr/>
        <p:txBody>
          <a:bodyPr/>
          <a:lstStyle/>
          <a:p>
            <a:fld id="{87DEAAA9-0EE5-934C-9C20-626122D254FA}" type="slidenum">
              <a:rPr lang="en-US" smtClean="0"/>
              <a:t>6</a:t>
            </a:fld>
            <a:endParaRPr lang="en-US"/>
          </a:p>
        </p:txBody>
      </p:sp>
    </p:spTree>
    <p:extLst>
      <p:ext uri="{BB962C8B-B14F-4D97-AF65-F5344CB8AC3E}">
        <p14:creationId xmlns:p14="http://schemas.microsoft.com/office/powerpoint/2010/main" val="2232760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Gantt Chart from Work Plan, page 6.</a:t>
            </a:r>
          </a:p>
        </p:txBody>
      </p:sp>
      <p:sp>
        <p:nvSpPr>
          <p:cNvPr id="4" name="Slide Number Placeholder 3"/>
          <p:cNvSpPr>
            <a:spLocks noGrp="1"/>
          </p:cNvSpPr>
          <p:nvPr>
            <p:ph type="sldNum" sz="quarter" idx="10"/>
          </p:nvPr>
        </p:nvSpPr>
        <p:spPr/>
        <p:txBody>
          <a:bodyPr/>
          <a:lstStyle/>
          <a:p>
            <a:fld id="{87DEAAA9-0EE5-934C-9C20-626122D254FA}" type="slidenum">
              <a:rPr lang="en-US" smtClean="0"/>
              <a:t>7</a:t>
            </a:fld>
            <a:endParaRPr lang="en-US"/>
          </a:p>
        </p:txBody>
      </p:sp>
    </p:spTree>
    <p:extLst>
      <p:ext uri="{BB962C8B-B14F-4D97-AF65-F5344CB8AC3E}">
        <p14:creationId xmlns:p14="http://schemas.microsoft.com/office/powerpoint/2010/main" val="142142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7DEAAA9-0EE5-934C-9C20-626122D254FA}" type="slidenum">
              <a:rPr lang="en-US" smtClean="0"/>
              <a:t>8</a:t>
            </a:fld>
            <a:endParaRPr lang="en-US"/>
          </a:p>
        </p:txBody>
      </p:sp>
    </p:spTree>
    <p:extLst>
      <p:ext uri="{BB962C8B-B14F-4D97-AF65-F5344CB8AC3E}">
        <p14:creationId xmlns:p14="http://schemas.microsoft.com/office/powerpoint/2010/main" val="233091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7DEAAA9-0EE5-934C-9C20-626122D254FA}" type="slidenum">
              <a:rPr lang="en-US" smtClean="0"/>
              <a:t>9</a:t>
            </a:fld>
            <a:endParaRPr lang="en-US"/>
          </a:p>
        </p:txBody>
      </p:sp>
    </p:spTree>
    <p:extLst>
      <p:ext uri="{BB962C8B-B14F-4D97-AF65-F5344CB8AC3E}">
        <p14:creationId xmlns:p14="http://schemas.microsoft.com/office/powerpoint/2010/main" val="2979337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Curriculum Development Process. Please refer to section 4.1 of the Work Plan</a:t>
            </a:r>
          </a:p>
          <a:p>
            <a:endParaRPr lang="en-US" dirty="0"/>
          </a:p>
        </p:txBody>
      </p:sp>
      <p:sp>
        <p:nvSpPr>
          <p:cNvPr id="4" name="Slide Number Placeholder 3"/>
          <p:cNvSpPr>
            <a:spLocks noGrp="1"/>
          </p:cNvSpPr>
          <p:nvPr>
            <p:ph type="sldNum" sz="quarter" idx="10"/>
          </p:nvPr>
        </p:nvSpPr>
        <p:spPr/>
        <p:txBody>
          <a:bodyPr/>
          <a:lstStyle/>
          <a:p>
            <a:fld id="{87DEAAA9-0EE5-934C-9C20-626122D254FA}" type="slidenum">
              <a:rPr lang="en-US" smtClean="0"/>
              <a:t>10</a:t>
            </a:fld>
            <a:endParaRPr lang="en-US"/>
          </a:p>
        </p:txBody>
      </p:sp>
    </p:spTree>
    <p:extLst>
      <p:ext uri="{BB962C8B-B14F-4D97-AF65-F5344CB8AC3E}">
        <p14:creationId xmlns:p14="http://schemas.microsoft.com/office/powerpoint/2010/main" val="52825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3165" y="6373415"/>
            <a:ext cx="4035560" cy="292609"/>
          </a:xfrm>
          <a:prstGeom prst="rect">
            <a:avLst/>
          </a:prstGeom>
        </p:spPr>
      </p:pic>
    </p:spTree>
    <p:extLst>
      <p:ext uri="{BB962C8B-B14F-4D97-AF65-F5344CB8AC3E}">
        <p14:creationId xmlns:p14="http://schemas.microsoft.com/office/powerpoint/2010/main" val="146387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hape 134"/>
          <p:cNvSpPr/>
          <p:nvPr userDrawn="1"/>
        </p:nvSpPr>
        <p:spPr>
          <a:xfrm>
            <a:off x="1" y="2"/>
            <a:ext cx="9144000" cy="1181437"/>
          </a:xfrm>
          <a:prstGeom prst="rect">
            <a:avLst/>
          </a:prstGeom>
          <a:solidFill>
            <a:srgbClr val="C8102E"/>
          </a:solidFill>
          <a:ln w="12700">
            <a:miter lim="400000"/>
          </a:ln>
          <a:effectLst>
            <a:outerShdw blurRad="50800" dist="38100" dir="2700000" rotWithShape="0">
              <a:srgbClr val="000000">
                <a:alpha val="4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sz="1800"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7355" b="50929"/>
          <a:stretch/>
        </p:blipFill>
        <p:spPr>
          <a:xfrm>
            <a:off x="7719907" y="6432285"/>
            <a:ext cx="1257946" cy="208212"/>
          </a:xfrm>
          <a:prstGeom prst="rect">
            <a:avLst/>
          </a:prstGeom>
        </p:spPr>
      </p:pic>
      <p:grpSp>
        <p:nvGrpSpPr>
          <p:cNvPr id="7" name="Group 6"/>
          <p:cNvGrpSpPr/>
          <p:nvPr userDrawn="1"/>
        </p:nvGrpSpPr>
        <p:grpSpPr>
          <a:xfrm>
            <a:off x="1" y="6432285"/>
            <a:ext cx="3183653" cy="645433"/>
            <a:chOff x="815590" y="5658565"/>
            <a:chExt cx="3183653" cy="645433"/>
          </a:xfrm>
        </p:grpSpPr>
        <p:sp>
          <p:nvSpPr>
            <p:cNvPr id="6" name="Shape 134"/>
            <p:cNvSpPr/>
            <p:nvPr userDrawn="1"/>
          </p:nvSpPr>
          <p:spPr>
            <a:xfrm>
              <a:off x="815590" y="5658565"/>
              <a:ext cx="3183653" cy="430735"/>
            </a:xfrm>
            <a:prstGeom prst="rect">
              <a:avLst/>
            </a:prstGeom>
            <a:solidFill>
              <a:srgbClr val="C8102E"/>
            </a:solidFill>
            <a:ln w="12700">
              <a:miter lim="400000"/>
            </a:ln>
            <a:effectLst>
              <a:outerShdw blurRad="50800" dist="38100" dir="2700000" rotWithShape="0">
                <a:srgbClr val="000000">
                  <a:alpha val="4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sz="1800" dirty="0"/>
            </a:p>
          </p:txBody>
        </p:sp>
        <p:sp>
          <p:nvSpPr>
            <p:cNvPr id="5" name="Rectangle 4"/>
            <p:cNvSpPr/>
            <p:nvPr userDrawn="1"/>
          </p:nvSpPr>
          <p:spPr>
            <a:xfrm>
              <a:off x="815590" y="5658565"/>
              <a:ext cx="3183653" cy="645433"/>
            </a:xfrm>
            <a:prstGeom prst="rect">
              <a:avLst/>
            </a:prstGeom>
          </p:spPr>
          <p:txBody>
            <a:bodyPr wrap="square">
              <a:spAutoFit/>
            </a:bodyPr>
            <a:lstStyle/>
            <a:p>
              <a:pPr algn="ctr">
                <a:lnSpc>
                  <a:spcPct val="119000"/>
                </a:lnSpc>
                <a:spcAft>
                  <a:spcPts val="600"/>
                </a:spcAft>
              </a:pPr>
              <a:r>
                <a:rPr lang="en-US" kern="1400" dirty="0">
                  <a:solidFill>
                    <a:srgbClr val="FFF9D9"/>
                  </a:solidFill>
                  <a:latin typeface="Arial" panose="020B0604020202020204" pitchFamily="34" charset="0"/>
                  <a:cs typeface="Arial" panose="020B0604020202020204" pitchFamily="34" charset="0"/>
                </a:rPr>
                <a:t>Secure  Facilitate  Ensure</a:t>
              </a:r>
              <a:endParaRPr lang="en-US" sz="800" kern="1400" dirty="0">
                <a:solidFill>
                  <a:srgbClr val="000000"/>
                </a:solidFill>
                <a:latin typeface="Arial" panose="020B0604020202020204" pitchFamily="34" charset="0"/>
                <a:cs typeface="Arial" panose="020B0604020202020204" pitchFamily="34" charset="0"/>
              </a:endParaRPr>
            </a:p>
            <a:p>
              <a:pPr>
                <a:lnSpc>
                  <a:spcPct val="119000"/>
                </a:lnSpc>
                <a:spcAft>
                  <a:spcPts val="600"/>
                </a:spcAft>
              </a:pPr>
              <a:r>
                <a:rPr lang="en-US" sz="800" kern="1400" dirty="0">
                  <a:solidFill>
                    <a:srgbClr val="000000"/>
                  </a:solidFill>
                  <a:latin typeface="Arial" panose="020B0604020202020204" pitchFamily="34" charset="0"/>
                  <a:cs typeface="Arial" panose="020B0604020202020204" pitchFamily="34" charset="0"/>
                </a:rPr>
                <a:t> </a:t>
              </a:r>
              <a:endParaRPr lang="en-US" sz="800" kern="1400" dirty="0">
                <a:ln>
                  <a:noFill/>
                </a:ln>
                <a:solidFill>
                  <a:srgbClr val="000000"/>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837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hape 185"/>
          <p:cNvSpPr/>
          <p:nvPr userDrawn="1"/>
        </p:nvSpPr>
        <p:spPr>
          <a:xfrm>
            <a:off x="-1" y="2"/>
            <a:ext cx="9144001" cy="6837905"/>
          </a:xfrm>
          <a:prstGeom prst="rect">
            <a:avLst/>
          </a:prstGeom>
          <a:solidFill>
            <a:srgbClr val="C8102E"/>
          </a:solidFill>
          <a:ln w="12700">
            <a:miter lim="400000"/>
          </a:ln>
          <a:effectLst>
            <a:outerShdw blurRad="50800" dist="38100" dir="2700000" rotWithShape="0">
              <a:srgbClr val="000000">
                <a:alpha val="4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sz="180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8605" y="6221871"/>
            <a:ext cx="3986792" cy="252985"/>
          </a:xfrm>
          <a:prstGeom prst="rect">
            <a:avLst/>
          </a:prstGeom>
        </p:spPr>
      </p:pic>
    </p:spTree>
    <p:extLst>
      <p:ext uri="{BB962C8B-B14F-4D97-AF65-F5344CB8AC3E}">
        <p14:creationId xmlns:p14="http://schemas.microsoft.com/office/powerpoint/2010/main" val="294176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hape 134"/>
          <p:cNvSpPr/>
          <p:nvPr userDrawn="1"/>
        </p:nvSpPr>
        <p:spPr>
          <a:xfrm>
            <a:off x="1" y="2"/>
            <a:ext cx="9144000" cy="1181437"/>
          </a:xfrm>
          <a:prstGeom prst="rect">
            <a:avLst/>
          </a:prstGeom>
          <a:solidFill>
            <a:srgbClr val="C8102E"/>
          </a:solidFill>
          <a:ln w="12700">
            <a:miter lim="400000"/>
          </a:ln>
          <a:effectLst>
            <a:outerShdw blurRad="50800" dist="38100" dir="2700000" rotWithShape="0">
              <a:srgbClr val="000000">
                <a:alpha val="4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sz="1800"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719907" y="6432285"/>
            <a:ext cx="1257946" cy="208212"/>
          </a:xfrm>
          <a:prstGeom prst="rect">
            <a:avLst/>
          </a:prstGeom>
        </p:spPr>
      </p:pic>
      <p:grpSp>
        <p:nvGrpSpPr>
          <p:cNvPr id="7" name="Group 6"/>
          <p:cNvGrpSpPr/>
          <p:nvPr userDrawn="1"/>
        </p:nvGrpSpPr>
        <p:grpSpPr>
          <a:xfrm>
            <a:off x="1" y="6432285"/>
            <a:ext cx="3183653" cy="645433"/>
            <a:chOff x="815590" y="5658565"/>
            <a:chExt cx="3183653" cy="645433"/>
          </a:xfrm>
        </p:grpSpPr>
        <p:sp>
          <p:nvSpPr>
            <p:cNvPr id="6" name="Shape 134"/>
            <p:cNvSpPr/>
            <p:nvPr userDrawn="1"/>
          </p:nvSpPr>
          <p:spPr>
            <a:xfrm>
              <a:off x="815590" y="5658565"/>
              <a:ext cx="3183653" cy="430735"/>
            </a:xfrm>
            <a:prstGeom prst="rect">
              <a:avLst/>
            </a:prstGeom>
            <a:solidFill>
              <a:srgbClr val="C8102E"/>
            </a:solidFill>
            <a:ln w="12700">
              <a:miter lim="400000"/>
            </a:ln>
            <a:effectLst>
              <a:outerShdw blurRad="50800" dist="38100" dir="2700000" rotWithShape="0">
                <a:srgbClr val="000000">
                  <a:alpha val="4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sz="1800" dirty="0"/>
            </a:p>
          </p:txBody>
        </p:sp>
        <p:sp>
          <p:nvSpPr>
            <p:cNvPr id="5" name="Rectangle 4"/>
            <p:cNvSpPr/>
            <p:nvPr userDrawn="1"/>
          </p:nvSpPr>
          <p:spPr>
            <a:xfrm>
              <a:off x="815590" y="5658565"/>
              <a:ext cx="3183653" cy="645433"/>
            </a:xfrm>
            <a:prstGeom prst="rect">
              <a:avLst/>
            </a:prstGeom>
          </p:spPr>
          <p:txBody>
            <a:bodyPr wrap="square">
              <a:spAutoFit/>
            </a:bodyPr>
            <a:lstStyle/>
            <a:p>
              <a:pPr algn="ctr">
                <a:lnSpc>
                  <a:spcPct val="119000"/>
                </a:lnSpc>
                <a:spcAft>
                  <a:spcPts val="600"/>
                </a:spcAft>
              </a:pPr>
              <a:r>
                <a:rPr lang="en-US" kern="1400" dirty="0">
                  <a:solidFill>
                    <a:srgbClr val="FFF9D9"/>
                  </a:solidFill>
                  <a:latin typeface="Arial" panose="020B0604020202020204" pitchFamily="34" charset="0"/>
                  <a:cs typeface="Arial" panose="020B0604020202020204" pitchFamily="34" charset="0"/>
                </a:rPr>
                <a:t>Secure  Facilitate  Ensure</a:t>
              </a:r>
              <a:endParaRPr lang="en-US" sz="800" kern="1400" dirty="0">
                <a:solidFill>
                  <a:srgbClr val="000000"/>
                </a:solidFill>
                <a:latin typeface="Arial" panose="020B0604020202020204" pitchFamily="34" charset="0"/>
                <a:cs typeface="Arial" panose="020B0604020202020204" pitchFamily="34" charset="0"/>
              </a:endParaRPr>
            </a:p>
            <a:p>
              <a:pPr>
                <a:lnSpc>
                  <a:spcPct val="119000"/>
                </a:lnSpc>
                <a:spcAft>
                  <a:spcPts val="600"/>
                </a:spcAft>
              </a:pPr>
              <a:r>
                <a:rPr lang="en-US" sz="800" kern="1400" dirty="0">
                  <a:solidFill>
                    <a:srgbClr val="000000"/>
                  </a:solidFill>
                  <a:latin typeface="Arial" panose="020B0604020202020204" pitchFamily="34" charset="0"/>
                  <a:cs typeface="Arial" panose="020B0604020202020204" pitchFamily="34" charset="0"/>
                </a:rPr>
                <a:t> </a:t>
              </a:r>
              <a:endParaRPr lang="en-US" sz="800" kern="1400" dirty="0">
                <a:ln>
                  <a:noFill/>
                </a:ln>
                <a:solidFill>
                  <a:srgbClr val="000000"/>
                </a:solidFill>
                <a:effectLst/>
                <a:latin typeface="Arial" panose="020B0604020202020204" pitchFamily="34" charset="0"/>
                <a:cs typeface="Arial" panose="020B0604020202020204" pitchFamily="34" charset="0"/>
              </a:endParaRPr>
            </a:p>
          </p:txBody>
        </p:sp>
      </p:grpSp>
      <p:sp>
        <p:nvSpPr>
          <p:cNvPr id="8" name="Content Placeholder 2">
            <a:extLst>
              <a:ext uri="{FF2B5EF4-FFF2-40B4-BE49-F238E27FC236}">
                <a16:creationId xmlns:a16="http://schemas.microsoft.com/office/drawing/2014/main" id="{CD9FBF7D-A865-9140-8760-ACD33290AF4A}"/>
              </a:ext>
            </a:extLst>
          </p:cNvPr>
          <p:cNvSpPr>
            <a:spLocks noGrp="1"/>
          </p:cNvSpPr>
          <p:nvPr>
            <p:ph idx="1"/>
          </p:nvPr>
        </p:nvSpPr>
        <p:spPr>
          <a:xfrm>
            <a:off x="628650" y="1825625"/>
            <a:ext cx="78867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CB12E30-AEFC-5F48-A417-F4A1ACDC1FB9}"/>
              </a:ext>
            </a:extLst>
          </p:cNvPr>
          <p:cNvSpPr>
            <a:spLocks noGrp="1"/>
          </p:cNvSpPr>
          <p:nvPr>
            <p:ph type="title"/>
          </p:nvPr>
        </p:nvSpPr>
        <p:spPr>
          <a:xfrm>
            <a:off x="628650" y="365127"/>
            <a:ext cx="7886700" cy="746498"/>
          </a:xfrm>
          <a:prstGeom prst="rect">
            <a:avLst/>
          </a:prstGeom>
        </p:spPr>
        <p:txBody>
          <a:bodyPr/>
          <a:lstStyle>
            <a:lvl1pPr>
              <a:defRPr b="1" i="0">
                <a:solidFill>
                  <a:srgbClr val="FFF9D9"/>
                </a:solidFill>
                <a:latin typeface="+mj-lt"/>
              </a:defRPr>
            </a:lvl1pPr>
          </a:lstStyle>
          <a:p>
            <a:r>
              <a:rPr lang="en-US" dirty="0"/>
              <a:t>Click to edit Master title style</a:t>
            </a:r>
          </a:p>
        </p:txBody>
      </p:sp>
    </p:spTree>
    <p:extLst>
      <p:ext uri="{BB962C8B-B14F-4D97-AF65-F5344CB8AC3E}">
        <p14:creationId xmlns:p14="http://schemas.microsoft.com/office/powerpoint/2010/main" val="14326249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1159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6.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youtube.com/watch?time_continue=112&amp;v=1-3iQqXLLgI&amp;feature=emb_logo"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generated with very high confidence">
            <a:extLst>
              <a:ext uri="{FF2B5EF4-FFF2-40B4-BE49-F238E27FC236}">
                <a16:creationId xmlns:a16="http://schemas.microsoft.com/office/drawing/2014/main" id="{47C654FA-EB6C-44B6-A988-980B87AB6E5B}"/>
              </a:ext>
            </a:extLst>
          </p:cNvPr>
          <p:cNvPicPr>
            <a:picLocks noChangeAspect="1"/>
          </p:cNvPicPr>
          <p:nvPr/>
        </p:nvPicPr>
        <p:blipFill>
          <a:blip r:embed="rId2"/>
          <a:stretch>
            <a:fillRect/>
          </a:stretch>
        </p:blipFill>
        <p:spPr>
          <a:xfrm>
            <a:off x="729049" y="1751819"/>
            <a:ext cx="7830064" cy="311752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6330" y="320896"/>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Data</a:t>
            </a:r>
          </a:p>
        </p:txBody>
      </p:sp>
      <p:sp>
        <p:nvSpPr>
          <p:cNvPr id="6" name="Text Placeholder 2"/>
          <p:cNvSpPr txBox="1">
            <a:spLocks/>
          </p:cNvSpPr>
          <p:nvPr/>
        </p:nvSpPr>
        <p:spPr>
          <a:xfrm>
            <a:off x="760640" y="1641693"/>
            <a:ext cx="7886700" cy="472757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hangingPunct="1">
              <a:buNone/>
            </a:pPr>
            <a:endParaRPr lang="en-US" sz="3200" dirty="0">
              <a:solidFill>
                <a:srgbClr val="FF0000"/>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658262299"/>
              </p:ext>
            </p:extLst>
          </p:nvPr>
        </p:nvGraphicFramePr>
        <p:xfrm>
          <a:off x="760640" y="1530849"/>
          <a:ext cx="7398226" cy="4441832"/>
        </p:xfrm>
        <a:graphic>
          <a:graphicData uri="http://schemas.openxmlformats.org/drawingml/2006/table">
            <a:tbl>
              <a:tblPr>
                <a:tableStyleId>{5C22544A-7EE6-4342-B048-85BDC9FD1C3A}</a:tableStyleId>
              </a:tblPr>
              <a:tblGrid>
                <a:gridCol w="1715784">
                  <a:extLst>
                    <a:ext uri="{9D8B030D-6E8A-4147-A177-3AD203B41FA5}">
                      <a16:colId xmlns:a16="http://schemas.microsoft.com/office/drawing/2014/main" val="563132934"/>
                    </a:ext>
                  </a:extLst>
                </a:gridCol>
                <a:gridCol w="1243173">
                  <a:extLst>
                    <a:ext uri="{9D8B030D-6E8A-4147-A177-3AD203B41FA5}">
                      <a16:colId xmlns:a16="http://schemas.microsoft.com/office/drawing/2014/main" val="3599564709"/>
                    </a:ext>
                  </a:extLst>
                </a:gridCol>
                <a:gridCol w="1294543">
                  <a:extLst>
                    <a:ext uri="{9D8B030D-6E8A-4147-A177-3AD203B41FA5}">
                      <a16:colId xmlns:a16="http://schemas.microsoft.com/office/drawing/2014/main" val="3849167983"/>
                    </a:ext>
                  </a:extLst>
                </a:gridCol>
                <a:gridCol w="1244111">
                  <a:extLst>
                    <a:ext uri="{9D8B030D-6E8A-4147-A177-3AD203B41FA5}">
                      <a16:colId xmlns:a16="http://schemas.microsoft.com/office/drawing/2014/main" val="209260899"/>
                    </a:ext>
                  </a:extLst>
                </a:gridCol>
                <a:gridCol w="1018863">
                  <a:extLst>
                    <a:ext uri="{9D8B030D-6E8A-4147-A177-3AD203B41FA5}">
                      <a16:colId xmlns:a16="http://schemas.microsoft.com/office/drawing/2014/main" val="3881164824"/>
                    </a:ext>
                  </a:extLst>
                </a:gridCol>
                <a:gridCol w="881752">
                  <a:extLst>
                    <a:ext uri="{9D8B030D-6E8A-4147-A177-3AD203B41FA5}">
                      <a16:colId xmlns:a16="http://schemas.microsoft.com/office/drawing/2014/main" val="2336598486"/>
                    </a:ext>
                  </a:extLst>
                </a:gridCol>
              </a:tblGrid>
              <a:tr h="523948">
                <a:tc gridSpan="6">
                  <a:txBody>
                    <a:bodyPr/>
                    <a:lstStyle/>
                    <a:p>
                      <a:pPr algn="ctr" fontAlgn="b"/>
                      <a:r>
                        <a:rPr lang="en-US" sz="1800" b="1" u="none" strike="noStrike" dirty="0">
                          <a:effectLst/>
                          <a:latin typeface="Arial" panose="020B0604020202020204" pitchFamily="34" charset="0"/>
                          <a:cs typeface="Arial" panose="020B0604020202020204" pitchFamily="34" charset="0"/>
                        </a:rPr>
                        <a:t>Bachelor of Science in Border</a:t>
                      </a:r>
                      <a:r>
                        <a:rPr lang="en-US" sz="1800" b="1" u="none" strike="noStrike" baseline="0" dirty="0">
                          <a:effectLst/>
                          <a:latin typeface="Arial" panose="020B0604020202020204" pitchFamily="34" charset="0"/>
                          <a:cs typeface="Arial" panose="020B0604020202020204" pitchFamily="34" charset="0"/>
                        </a:rPr>
                        <a:t> Operations Management, </a:t>
                      </a:r>
                    </a:p>
                    <a:p>
                      <a:pPr algn="ctr" fontAlgn="b"/>
                      <a:r>
                        <a:rPr lang="en-US" sz="1800" b="1" u="none" strike="noStrike" baseline="0" dirty="0">
                          <a:effectLst/>
                          <a:latin typeface="Arial" panose="020B0604020202020204" pitchFamily="34" charset="0"/>
                          <a:cs typeface="Arial" panose="020B0604020202020204" pitchFamily="34" charset="0"/>
                        </a:rPr>
                        <a:t>Trade and Transport Security</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6591616"/>
                  </a:ext>
                </a:extLst>
              </a:tr>
              <a:tr h="720170">
                <a:tc>
                  <a:txBody>
                    <a:bodyPr/>
                    <a:lstStyle/>
                    <a:p>
                      <a:pPr algn="ctr" fontAlgn="ctr"/>
                      <a:r>
                        <a:rPr lang="en-US" sz="1600" b="1" u="none" strike="noStrike" dirty="0">
                          <a:effectLst/>
                          <a:latin typeface="Arial" panose="020B0604020202020204" pitchFamily="34" charset="0"/>
                          <a:cs typeface="Arial" panose="020B0604020202020204" pitchFamily="34" charset="0"/>
                        </a:rPr>
                        <a:t>Course</a:t>
                      </a:r>
                      <a:r>
                        <a:rPr lang="en-US" sz="1600" b="1" u="none" strike="noStrike" baseline="0" dirty="0">
                          <a:effectLst/>
                          <a:latin typeface="Arial" panose="020B0604020202020204" pitchFamily="34" charset="0"/>
                          <a:cs typeface="Arial" panose="020B0604020202020204" pitchFamily="34" charset="0"/>
                        </a:rPr>
                        <a:t>s   Developed for: </a:t>
                      </a:r>
                      <a:endParaRPr lang="en-US" sz="1600" b="1" i="0" u="none" strike="noStrike" dirty="0">
                        <a:solidFill>
                          <a:srgbClr val="11111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500" u="none" strike="noStrike" dirty="0">
                          <a:effectLst/>
                          <a:latin typeface="Arial" panose="020B0604020202020204" pitchFamily="34" charset="0"/>
                          <a:cs typeface="Arial" panose="020B0604020202020204" pitchFamily="34" charset="0"/>
                        </a:rPr>
                        <a:t>University core requirements</a:t>
                      </a:r>
                      <a:endParaRPr lang="en-US" sz="1500" b="1" i="0" u="none" strike="noStrike" dirty="0">
                        <a:solidFill>
                          <a:srgbClr val="11111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500" u="none" strike="noStrike" dirty="0">
                          <a:effectLst/>
                          <a:latin typeface="Arial" panose="020B0604020202020204" pitchFamily="34" charset="0"/>
                          <a:cs typeface="Arial" panose="020B0604020202020204" pitchFamily="34" charset="0"/>
                        </a:rPr>
                        <a:t>College and department requirements</a:t>
                      </a:r>
                      <a:endParaRPr lang="en-US" sz="1500" b="1" i="0" u="none" strike="noStrike" dirty="0">
                        <a:solidFill>
                          <a:srgbClr val="11111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500" u="none" strike="noStrike" dirty="0">
                          <a:effectLst/>
                          <a:latin typeface="Arial" panose="020B0604020202020204" pitchFamily="34" charset="0"/>
                          <a:cs typeface="Arial" panose="020B0604020202020204" pitchFamily="34" charset="0"/>
                        </a:rPr>
                        <a:t>Major core requirements</a:t>
                      </a:r>
                      <a:endParaRPr lang="en-US" sz="1500" b="1" i="0" u="none" strike="noStrike" dirty="0">
                        <a:solidFill>
                          <a:srgbClr val="11111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500" u="none" strike="noStrike" dirty="0">
                          <a:effectLst/>
                          <a:latin typeface="Arial" panose="020B0604020202020204" pitchFamily="34" charset="0"/>
                          <a:cs typeface="Arial" panose="020B0604020202020204" pitchFamily="34" charset="0"/>
                        </a:rPr>
                        <a:t>Prescribed Electives</a:t>
                      </a:r>
                      <a:endParaRPr lang="en-US" sz="1500" b="1" i="0" u="none" strike="noStrike" dirty="0">
                        <a:solidFill>
                          <a:srgbClr val="11111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500" u="none" strike="noStrike" dirty="0">
                          <a:effectLst/>
                          <a:latin typeface="Arial" panose="020B0604020202020204" pitchFamily="34" charset="0"/>
                          <a:cs typeface="Arial" panose="020B0604020202020204" pitchFamily="34" charset="0"/>
                        </a:rPr>
                        <a:t>Total courses</a:t>
                      </a:r>
                      <a:endParaRPr lang="en-US" sz="1500" b="1" i="0" u="none" strike="noStrike" dirty="0">
                        <a:solidFill>
                          <a:srgbClr val="11111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84567268"/>
                  </a:ext>
                </a:extLst>
              </a:tr>
              <a:tr h="512185">
                <a:tc>
                  <a:txBody>
                    <a:bodyPr/>
                    <a:lstStyle/>
                    <a:p>
                      <a:pPr algn="l" fontAlgn="ctr"/>
                      <a:r>
                        <a:rPr lang="en-US" sz="1600" u="none" strike="noStrike" dirty="0">
                          <a:effectLst/>
                          <a:latin typeface="Arial" panose="020B0604020202020204" pitchFamily="34" charset="0"/>
                          <a:cs typeface="Arial" panose="020B0604020202020204" pitchFamily="34" charset="0"/>
                        </a:rPr>
                        <a:t>Online delivery</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14</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a:effectLst/>
                          <a:latin typeface="Arial" panose="020B0604020202020204" pitchFamily="34" charset="0"/>
                          <a:cs typeface="Arial" panose="020B0604020202020204" pitchFamily="34" charset="0"/>
                        </a:rPr>
                        <a:t>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a:effectLst/>
                          <a:latin typeface="Arial" panose="020B0604020202020204" pitchFamily="34" charset="0"/>
                          <a:cs typeface="Arial" panose="020B0604020202020204" pitchFamily="34" charset="0"/>
                        </a:rPr>
                        <a:t>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1</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22</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224385253"/>
                  </a:ext>
                </a:extLst>
              </a:tr>
              <a:tr h="1114756">
                <a:tc>
                  <a:txBody>
                    <a:bodyPr/>
                    <a:lstStyle/>
                    <a:p>
                      <a:pPr algn="l" fontAlgn="ctr"/>
                      <a:r>
                        <a:rPr lang="en-US" sz="1600" u="none" strike="noStrike" dirty="0">
                          <a:effectLst/>
                          <a:latin typeface="Arial" panose="020B0604020202020204" pitchFamily="34" charset="0"/>
                          <a:cs typeface="Arial" panose="020B0604020202020204" pitchFamily="34" charset="0"/>
                        </a:rPr>
                        <a:t>Face-to-face delivery and need to be converted into online format</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2</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3</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1</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6</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377682203"/>
                  </a:ext>
                </a:extLst>
              </a:tr>
              <a:tr h="768278">
                <a:tc>
                  <a:txBody>
                    <a:bodyPr/>
                    <a:lstStyle/>
                    <a:p>
                      <a:pPr algn="l" fontAlgn="ctr"/>
                      <a:r>
                        <a:rPr lang="en-US" sz="1600" u="none" strike="noStrike" dirty="0">
                          <a:effectLst/>
                          <a:latin typeface="Arial" panose="020B0604020202020204" pitchFamily="34" charset="0"/>
                          <a:cs typeface="Arial" panose="020B0604020202020204" pitchFamily="34" charset="0"/>
                        </a:rPr>
                        <a:t>New courses to be developed for online delivery</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14</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14</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98658126"/>
                  </a:ext>
                </a:extLst>
              </a:tr>
              <a:tr h="768278">
                <a:tc gridSpan="5">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1" i="0" u="none" strike="noStrike" dirty="0">
                          <a:solidFill>
                            <a:srgbClr val="000000"/>
                          </a:solidFill>
                          <a:effectLst/>
                          <a:latin typeface="Arial" panose="020B0604020202020204" pitchFamily="34" charset="0"/>
                          <a:cs typeface="Arial" panose="020B0604020202020204" pitchFamily="34" charset="0"/>
                        </a:rPr>
                        <a:t>Total Courses</a:t>
                      </a:r>
                    </a:p>
                  </a:txBody>
                  <a:tcPr marL="9525" marR="9525" marT="9525" marB="0" anchor="ctr"/>
                </a:tc>
                <a:tc hMerge="1">
                  <a:txBody>
                    <a:bodyPr/>
                    <a:lstStyle/>
                    <a:p>
                      <a:pPr algn="ctr" fontAlgn="ct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ct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ct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fontAlgn="ct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42</a:t>
                      </a:r>
                    </a:p>
                  </a:txBody>
                  <a:tcPr marL="9525" marR="9525" marT="9525" marB="0" anchor="ctr"/>
                </a:tc>
                <a:extLst>
                  <a:ext uri="{0D108BD9-81ED-4DB2-BD59-A6C34878D82A}">
                    <a16:rowId xmlns:a16="http://schemas.microsoft.com/office/drawing/2014/main" val="2120528377"/>
                  </a:ext>
                </a:extLst>
              </a:tr>
            </a:tbl>
          </a:graphicData>
        </a:graphic>
      </p:graphicFrame>
    </p:spTree>
    <p:extLst>
      <p:ext uri="{BB962C8B-B14F-4D97-AF65-F5344CB8AC3E}">
        <p14:creationId xmlns:p14="http://schemas.microsoft.com/office/powerpoint/2010/main" val="250971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B1D9935-31FA-3948-86E9-0DCDF32C2F2D}"/>
              </a:ext>
            </a:extLst>
          </p:cNvPr>
          <p:cNvGraphicFramePr>
            <a:graphicFrameLocks noGrp="1"/>
          </p:cNvGraphicFramePr>
          <p:nvPr>
            <p:extLst>
              <p:ext uri="{D42A27DB-BD31-4B8C-83A1-F6EECF244321}">
                <p14:modId xmlns:p14="http://schemas.microsoft.com/office/powerpoint/2010/main" val="2602807283"/>
              </p:ext>
            </p:extLst>
          </p:nvPr>
        </p:nvGraphicFramePr>
        <p:xfrm>
          <a:off x="493655" y="1578023"/>
          <a:ext cx="8319247" cy="4632636"/>
        </p:xfrm>
        <a:graphic>
          <a:graphicData uri="http://schemas.openxmlformats.org/drawingml/2006/table">
            <a:tbl>
              <a:tblPr firstRow="1" bandRow="1">
                <a:tableStyleId>{7DF18680-E054-41AD-8BC1-D1AEF772440D}</a:tableStyleId>
              </a:tblPr>
              <a:tblGrid>
                <a:gridCol w="2599766">
                  <a:extLst>
                    <a:ext uri="{9D8B030D-6E8A-4147-A177-3AD203B41FA5}">
                      <a16:colId xmlns:a16="http://schemas.microsoft.com/office/drawing/2014/main" val="20000"/>
                    </a:ext>
                  </a:extLst>
                </a:gridCol>
                <a:gridCol w="1592132">
                  <a:extLst>
                    <a:ext uri="{9D8B030D-6E8A-4147-A177-3AD203B41FA5}">
                      <a16:colId xmlns:a16="http://schemas.microsoft.com/office/drawing/2014/main" val="20001"/>
                    </a:ext>
                  </a:extLst>
                </a:gridCol>
                <a:gridCol w="1261252">
                  <a:extLst>
                    <a:ext uri="{9D8B030D-6E8A-4147-A177-3AD203B41FA5}">
                      <a16:colId xmlns:a16="http://schemas.microsoft.com/office/drawing/2014/main" val="20002"/>
                    </a:ext>
                  </a:extLst>
                </a:gridCol>
                <a:gridCol w="773084">
                  <a:extLst>
                    <a:ext uri="{9D8B030D-6E8A-4147-A177-3AD203B41FA5}">
                      <a16:colId xmlns:a16="http://schemas.microsoft.com/office/drawing/2014/main" val="20003"/>
                    </a:ext>
                  </a:extLst>
                </a:gridCol>
                <a:gridCol w="2093013">
                  <a:extLst>
                    <a:ext uri="{9D8B030D-6E8A-4147-A177-3AD203B41FA5}">
                      <a16:colId xmlns:a16="http://schemas.microsoft.com/office/drawing/2014/main" val="20004"/>
                    </a:ext>
                  </a:extLst>
                </a:gridCol>
              </a:tblGrid>
              <a:tr h="581891">
                <a:tc>
                  <a:txBody>
                    <a:bodyP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a:t>
                      </a:r>
                      <a:endParaRPr lang="en-US" sz="1400" b="0" baseline="0" dirty="0">
                        <a:solidFill>
                          <a:schemeClr val="tx1"/>
                        </a:solidFill>
                        <a:latin typeface="Arial" panose="020B0604020202020204" pitchFamily="34" charset="0"/>
                        <a:cs typeface="Arial" panose="020B0604020202020204" pitchFamily="34" charset="0"/>
                      </a:endParaRPr>
                    </a:p>
                  </a:txBody>
                  <a:tcPr anchor="ctr">
                    <a:solidFill>
                      <a:schemeClr val="bg1">
                        <a:lumMod val="65000"/>
                      </a:schemeClr>
                    </a:solidFill>
                  </a:tcPr>
                </a:tc>
                <a:tc>
                  <a:txBody>
                    <a:bodyPr/>
                    <a:lstStyle/>
                    <a:p>
                      <a:pPr algn="ctr"/>
                      <a:r>
                        <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a:t>
                      </a:r>
                      <a:r>
                        <a:rPr lang="en-US" sz="16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Level</a:t>
                      </a:r>
                    </a:p>
                  </a:txBody>
                  <a:tcPr anchor="ctr">
                    <a:solidFill>
                      <a:schemeClr val="bg1">
                        <a:lumMod val="65000"/>
                      </a:schemeClr>
                    </a:solidFill>
                  </a:tcPr>
                </a:tc>
                <a:tc>
                  <a:txBody>
                    <a:bodyPr/>
                    <a:lstStyle/>
                    <a:p>
                      <a:pPr algn="ctr"/>
                      <a:r>
                        <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Courses</a:t>
                      </a:r>
                      <a:endParaRPr lang="en-US" sz="1600" b="1" baseline="0" dirty="0">
                        <a:solidFill>
                          <a:schemeClr val="tx1"/>
                        </a:solidFill>
                        <a:latin typeface="Arial" panose="020B0604020202020204" pitchFamily="34" charset="0"/>
                        <a:cs typeface="Arial" panose="020B0604020202020204" pitchFamily="34" charset="0"/>
                      </a:endParaRPr>
                    </a:p>
                  </a:txBody>
                  <a:tcPr anchor="ctr">
                    <a:solidFill>
                      <a:schemeClr val="bg1">
                        <a:lumMod val="65000"/>
                      </a:schemeClr>
                    </a:solidFill>
                  </a:tcPr>
                </a:tc>
                <a:tc>
                  <a:txBody>
                    <a:bodyPr/>
                    <a:lstStyle/>
                    <a:p>
                      <a:pPr algn="ctr"/>
                      <a:r>
                        <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SCH</a:t>
                      </a:r>
                      <a:endParaRPr lang="en-US" sz="1600" b="1" baseline="0" dirty="0">
                        <a:solidFill>
                          <a:schemeClr val="tx1"/>
                        </a:solidFill>
                        <a:latin typeface="Arial" panose="020B0604020202020204" pitchFamily="34" charset="0"/>
                        <a:cs typeface="Arial" panose="020B0604020202020204" pitchFamily="34" charset="0"/>
                      </a:endParaRPr>
                    </a:p>
                  </a:txBody>
                  <a:tcPr anchor="ctr">
                    <a:solidFill>
                      <a:schemeClr val="bg1">
                        <a:lumMod val="65000"/>
                      </a:schemeClr>
                    </a:solidFill>
                  </a:tcPr>
                </a:tc>
                <a:tc>
                  <a:txBody>
                    <a:bodyPr/>
                    <a:lstStyle/>
                    <a:p>
                      <a:pPr algn="ctr"/>
                      <a:r>
                        <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Comments</a:t>
                      </a:r>
                      <a:r>
                        <a:rPr lang="en-US" sz="16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1600" b="1" baseline="0" dirty="0">
                        <a:solidFill>
                          <a:schemeClr val="tx1"/>
                        </a:solidFill>
                        <a:latin typeface="Arial" panose="020B0604020202020204" pitchFamily="34" charset="0"/>
                        <a:cs typeface="Arial" panose="020B0604020202020204" pitchFamily="34" charset="0"/>
                      </a:endParaRPr>
                    </a:p>
                  </a:txBody>
                  <a:tcPr anchor="ctr">
                    <a:solidFill>
                      <a:schemeClr val="bg1">
                        <a:lumMod val="65000"/>
                      </a:schemeClr>
                    </a:solidFill>
                  </a:tcPr>
                </a:tc>
                <a:extLst>
                  <a:ext uri="{0D108BD9-81ED-4DB2-BD59-A6C34878D82A}">
                    <a16:rowId xmlns:a16="http://schemas.microsoft.com/office/drawing/2014/main" val="10000"/>
                  </a:ext>
                </a:extLst>
              </a:tr>
              <a:tr h="907145">
                <a:tc>
                  <a:txBody>
                    <a:bodyPr/>
                    <a:lstStyle/>
                    <a:p>
                      <a:pPr marL="0" indent="0" algn="l">
                        <a:buFont typeface="+mj-lt"/>
                        <a:buNone/>
                      </a:pPr>
                      <a:r>
                        <a:rPr lang="en-US" sz="1400" b="1" u="sng" dirty="0">
                          <a:latin typeface="Arial" panose="020B0604020202020204" pitchFamily="34" charset="0"/>
                          <a:cs typeface="Arial" panose="020B0604020202020204" pitchFamily="34" charset="0"/>
                        </a:rPr>
                        <a:t>BS Degree</a:t>
                      </a:r>
                      <a:r>
                        <a:rPr lang="en-US" sz="1400" b="1" u="none" dirty="0">
                          <a:latin typeface="Arial" panose="020B0604020202020204" pitchFamily="34" charset="0"/>
                          <a:cs typeface="Arial" panose="020B0604020202020204" pitchFamily="34" charset="0"/>
                        </a:rPr>
                        <a:t> </a:t>
                      </a:r>
                      <a:r>
                        <a:rPr lang="en-US" sz="1400" b="0" dirty="0">
                          <a:latin typeface="Arial" panose="020B0604020202020204" pitchFamily="34" charset="0"/>
                          <a:cs typeface="Arial" panose="020B0604020202020204" pitchFamily="34" charset="0"/>
                        </a:rPr>
                        <a:t>in Border Operations Management, Trade, and Transport Security </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US" sz="1400" b="0" dirty="0">
                          <a:latin typeface="Arial" panose="020B0604020202020204" pitchFamily="34" charset="0"/>
                          <a:cs typeface="Arial" panose="020B0604020202020204" pitchFamily="34" charset="0"/>
                        </a:rPr>
                        <a:t>Undergraduate Major</a:t>
                      </a:r>
                    </a:p>
                  </a:txBody>
                  <a:tcPr anchor="ctr">
                    <a:solidFill>
                      <a:schemeClr val="bg1">
                        <a:lumMod val="85000"/>
                      </a:schemeClr>
                    </a:solidFill>
                  </a:tcPr>
                </a:tc>
                <a:tc>
                  <a:txBody>
                    <a:bodyPr/>
                    <a:lstStyle/>
                    <a:p>
                      <a:pPr algn="ctr"/>
                      <a:r>
                        <a:rPr lang="en-US" sz="1400" b="0" dirty="0">
                          <a:latin typeface="Arial" panose="020B0604020202020204" pitchFamily="34" charset="0"/>
                          <a:cs typeface="Arial" panose="020B0604020202020204" pitchFamily="34" charset="0"/>
                        </a:rPr>
                        <a:t>12</a:t>
                      </a:r>
                    </a:p>
                  </a:txBody>
                  <a:tcPr anchor="ctr">
                    <a:solidFill>
                      <a:schemeClr val="bg1">
                        <a:lumMod val="85000"/>
                      </a:schemeClr>
                    </a:solidFill>
                  </a:tcPr>
                </a:tc>
                <a:tc>
                  <a:txBody>
                    <a:bodyPr/>
                    <a:lstStyle/>
                    <a:p>
                      <a:pPr algn="ctr"/>
                      <a:r>
                        <a:rPr lang="en-US" sz="1400" b="0" dirty="0">
                          <a:latin typeface="Arial" panose="020B0604020202020204" pitchFamily="34" charset="0"/>
                          <a:cs typeface="Arial" panose="020B0604020202020204" pitchFamily="34" charset="0"/>
                        </a:rPr>
                        <a:t>36/120</a:t>
                      </a:r>
                    </a:p>
                  </a:txBody>
                  <a:tcPr anchor="ctr">
                    <a:solidFill>
                      <a:schemeClr val="bg1">
                        <a:lumMod val="85000"/>
                      </a:schemeClr>
                    </a:solidFill>
                  </a:tcPr>
                </a:tc>
                <a:tc>
                  <a:txBody>
                    <a:bodyPr/>
                    <a:lstStyle/>
                    <a:p>
                      <a:pPr algn="l"/>
                      <a:r>
                        <a:rPr lang="en-US" sz="1400" baseline="0" dirty="0">
                          <a:latin typeface="Arial" panose="020B0604020202020204" pitchFamily="34" charset="0"/>
                          <a:cs typeface="Arial" panose="020B0604020202020204" pitchFamily="34" charset="0"/>
                        </a:rPr>
                        <a:t>Includes 8 major core courses and 4 concentration courses </a:t>
                      </a:r>
                    </a:p>
                  </a:txBody>
                  <a:tcPr anchor="ctr">
                    <a:solidFill>
                      <a:schemeClr val="bg1">
                        <a:lumMod val="85000"/>
                      </a:schemeClr>
                    </a:solidFill>
                  </a:tcPr>
                </a:tc>
                <a:extLst>
                  <a:ext uri="{0D108BD9-81ED-4DB2-BD59-A6C34878D82A}">
                    <a16:rowId xmlns:a16="http://schemas.microsoft.com/office/drawing/2014/main" val="10001"/>
                  </a:ext>
                </a:extLst>
              </a:tr>
              <a:tr h="902970">
                <a:tc>
                  <a:txBody>
                    <a:bodyPr/>
                    <a:lstStyle/>
                    <a:p>
                      <a:r>
                        <a:rPr lang="en-US" sz="1400" b="1" u="sng" dirty="0">
                          <a:latin typeface="Arial" panose="020B0604020202020204" pitchFamily="34" charset="0"/>
                          <a:cs typeface="Arial" panose="020B0604020202020204" pitchFamily="34" charset="0"/>
                        </a:rPr>
                        <a:t>Minors</a:t>
                      </a:r>
                      <a:r>
                        <a:rPr lang="en-US" sz="1400" b="0" dirty="0">
                          <a:latin typeface="Arial" panose="020B0604020202020204" pitchFamily="34" charset="0"/>
                          <a:cs typeface="Arial" panose="020B0604020202020204" pitchFamily="34" charset="0"/>
                        </a:rPr>
                        <a:t> in:</a:t>
                      </a:r>
                    </a:p>
                    <a:p>
                      <a:pPr marL="285750" indent="-285750">
                        <a:buFont typeface="Arial" panose="020B0604020202020204" pitchFamily="34" charset="0"/>
                        <a:buChar char="•"/>
                      </a:pPr>
                      <a:r>
                        <a:rPr lang="en-US" sz="1400" b="0" dirty="0">
                          <a:latin typeface="Arial" panose="020B0604020202020204" pitchFamily="34" charset="0"/>
                          <a:cs typeface="Arial" panose="020B0604020202020204" pitchFamily="34" charset="0"/>
                        </a:rPr>
                        <a:t>Border</a:t>
                      </a:r>
                      <a:r>
                        <a:rPr lang="en-US" sz="1400" b="0" baseline="0" dirty="0">
                          <a:latin typeface="Arial" panose="020B0604020202020204" pitchFamily="34" charset="0"/>
                          <a:cs typeface="Arial" panose="020B0604020202020204" pitchFamily="34" charset="0"/>
                        </a:rPr>
                        <a:t> Operations </a:t>
                      </a:r>
                      <a:r>
                        <a:rPr lang="en-US" sz="1400" b="0" dirty="0">
                          <a:latin typeface="Arial" panose="020B0604020202020204" pitchFamily="34" charset="0"/>
                          <a:cs typeface="Arial" panose="020B0604020202020204" pitchFamily="34" charset="0"/>
                        </a:rPr>
                        <a:t>Management</a:t>
                      </a:r>
                      <a:r>
                        <a:rPr lang="en-US" sz="1400" b="0" baseline="0" dirty="0">
                          <a:latin typeface="Arial" panose="020B0604020202020204" pitchFamily="34" charset="0"/>
                          <a:cs typeface="Arial" panose="020B0604020202020204" pitchFamily="34" charset="0"/>
                        </a:rPr>
                        <a:t> </a:t>
                      </a:r>
                      <a:endParaRPr lang="en-US" sz="14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a:latin typeface="Arial" panose="020B0604020202020204" pitchFamily="34" charset="0"/>
                          <a:cs typeface="Arial" panose="020B0604020202020204" pitchFamily="34" charset="0"/>
                        </a:rPr>
                        <a:t>Cross-Border</a:t>
                      </a:r>
                      <a:r>
                        <a:rPr lang="en-US" sz="1400" b="0" baseline="0" dirty="0">
                          <a:latin typeface="Arial" panose="020B0604020202020204" pitchFamily="34" charset="0"/>
                          <a:cs typeface="Arial" panose="020B0604020202020204" pitchFamily="34" charset="0"/>
                        </a:rPr>
                        <a:t> Trade and Transport Security</a:t>
                      </a:r>
                      <a:endParaRPr lang="en-US" sz="1400" b="0" dirty="0">
                        <a:latin typeface="Arial" panose="020B0604020202020204" pitchFamily="34" charset="0"/>
                        <a:cs typeface="Arial" panose="020B0604020202020204" pitchFamily="34" charset="0"/>
                      </a:endParaRPr>
                    </a:p>
                  </a:txBody>
                  <a:tcPr anchor="ctr">
                    <a:solidFill>
                      <a:schemeClr val="bg1">
                        <a:lumMod val="75000"/>
                      </a:schemeClr>
                    </a:solidFill>
                  </a:tcPr>
                </a:tc>
                <a:tc>
                  <a:txBody>
                    <a:bodyPr/>
                    <a:lstStyle/>
                    <a:p>
                      <a:pPr marL="0" indent="0" algn="ctr">
                        <a:buFont typeface="+mj-lt"/>
                        <a:buNone/>
                      </a:pPr>
                      <a:r>
                        <a:rPr lang="en-US" sz="1400" b="0" dirty="0">
                          <a:latin typeface="Arial" panose="020B0604020202020204" pitchFamily="34" charset="0"/>
                          <a:cs typeface="Arial" panose="020B0604020202020204" pitchFamily="34" charset="0"/>
                        </a:rPr>
                        <a:t>Minor</a:t>
                      </a:r>
                    </a:p>
                  </a:txBody>
                  <a:tcPr anchor="ctr">
                    <a:solidFill>
                      <a:schemeClr val="bg1">
                        <a:lumMod val="75000"/>
                      </a:schemeClr>
                    </a:solidFill>
                  </a:tcPr>
                </a:tc>
                <a:tc>
                  <a:txBody>
                    <a:bodyPr/>
                    <a:lstStyle/>
                    <a:p>
                      <a:pPr algn="ctr"/>
                      <a:r>
                        <a:rPr lang="en-US" sz="1400" b="0" dirty="0">
                          <a:latin typeface="Arial" panose="020B0604020202020204" pitchFamily="34" charset="0"/>
                          <a:cs typeface="Arial" panose="020B0604020202020204" pitchFamily="34" charset="0"/>
                        </a:rPr>
                        <a:t>5</a:t>
                      </a:r>
                    </a:p>
                  </a:txBody>
                  <a:tcPr anchor="ctr">
                    <a:solidFill>
                      <a:schemeClr val="bg1">
                        <a:lumMod val="75000"/>
                      </a:schemeClr>
                    </a:solidFill>
                  </a:tcPr>
                </a:tc>
                <a:tc>
                  <a:txBody>
                    <a:bodyPr/>
                    <a:lstStyle/>
                    <a:p>
                      <a:pPr algn="ctr"/>
                      <a:r>
                        <a:rPr lang="en-US" sz="1400" b="0" dirty="0">
                          <a:latin typeface="Arial" panose="020B0604020202020204" pitchFamily="34" charset="0"/>
                          <a:cs typeface="Arial" panose="020B0604020202020204" pitchFamily="34" charset="0"/>
                        </a:rPr>
                        <a:t>15</a:t>
                      </a:r>
                    </a:p>
                  </a:txBody>
                  <a:tcPr anchor="ctr">
                    <a:solidFill>
                      <a:schemeClr val="bg1">
                        <a:lumMod val="75000"/>
                      </a:schemeClr>
                    </a:solidFill>
                  </a:tcPr>
                </a:tc>
                <a:tc>
                  <a:txBody>
                    <a:bodyPr/>
                    <a:lstStyle/>
                    <a:p>
                      <a:pPr algn="l"/>
                      <a:r>
                        <a:rPr lang="en-US" sz="1400" b="0" dirty="0">
                          <a:latin typeface="Arial" panose="020B0604020202020204" pitchFamily="34" charset="0"/>
                          <a:cs typeface="Arial" panose="020B0604020202020204" pitchFamily="34" charset="0"/>
                        </a:rPr>
                        <a:t>15</a:t>
                      </a:r>
                      <a:r>
                        <a:rPr lang="en-US" sz="1400" b="0" baseline="0" dirty="0">
                          <a:latin typeface="Arial" panose="020B0604020202020204" pitchFamily="34" charset="0"/>
                          <a:cs typeface="Arial" panose="020B0604020202020204" pitchFamily="34" charset="0"/>
                        </a:rPr>
                        <a:t> SCH min</a:t>
                      </a:r>
                      <a:endParaRPr lang="en-US" sz="1400" b="0" dirty="0">
                        <a:latin typeface="Arial" panose="020B0604020202020204" pitchFamily="34" charset="0"/>
                        <a:cs typeface="Arial" panose="020B0604020202020204" pitchFamily="34" charset="0"/>
                      </a:endParaRPr>
                    </a:p>
                    <a:p>
                      <a:pPr algn="l"/>
                      <a:r>
                        <a:rPr lang="en-US" sz="1400" b="0" dirty="0">
                          <a:latin typeface="Arial" panose="020B0604020202020204" pitchFamily="34" charset="0"/>
                          <a:cs typeface="Arial" panose="020B0604020202020204" pitchFamily="34" charset="0"/>
                        </a:rPr>
                        <a:t>with 9</a:t>
                      </a:r>
                      <a:r>
                        <a:rPr lang="en-US" sz="1400" b="0" baseline="0" dirty="0">
                          <a:latin typeface="Arial" panose="020B0604020202020204" pitchFamily="34" charset="0"/>
                          <a:cs typeface="Arial" panose="020B0604020202020204" pitchFamily="34" charset="0"/>
                        </a:rPr>
                        <a:t> hours of advanced courses</a:t>
                      </a:r>
                      <a:endParaRPr lang="en-US" sz="1400" b="0" dirty="0">
                        <a:latin typeface="Arial" panose="020B0604020202020204" pitchFamily="34" charset="0"/>
                        <a:cs typeface="Arial" panose="020B0604020202020204" pitchFamily="34" charset="0"/>
                      </a:endParaRPr>
                    </a:p>
                  </a:txBody>
                  <a:tcPr anchor="ctr">
                    <a:solidFill>
                      <a:schemeClr val="bg1">
                        <a:lumMod val="75000"/>
                      </a:schemeClr>
                    </a:solidFill>
                  </a:tcPr>
                </a:tc>
                <a:extLst>
                  <a:ext uri="{0D108BD9-81ED-4DB2-BD59-A6C34878D82A}">
                    <a16:rowId xmlns:a16="http://schemas.microsoft.com/office/drawing/2014/main" val="10002"/>
                  </a:ext>
                </a:extLst>
              </a:tr>
              <a:tr h="8271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1" u="sng" dirty="0">
                          <a:latin typeface="Arial" panose="020B0604020202020204" pitchFamily="34" charset="0"/>
                          <a:cs typeface="Arial" panose="020B0604020202020204" pitchFamily="34" charset="0"/>
                        </a:rPr>
                        <a:t>MS Degree</a:t>
                      </a:r>
                      <a:r>
                        <a:rPr lang="en-US" sz="1400" b="1" dirty="0">
                          <a:latin typeface="Arial" panose="020B0604020202020204" pitchFamily="34" charset="0"/>
                          <a:cs typeface="Arial" panose="020B0604020202020204" pitchFamily="34" charset="0"/>
                        </a:rPr>
                        <a:t> </a:t>
                      </a:r>
                      <a:r>
                        <a:rPr lang="en-US" sz="1400" b="0" dirty="0">
                          <a:latin typeface="Arial" panose="020B0604020202020204" pitchFamily="34" charset="0"/>
                          <a:cs typeface="Arial" panose="020B0604020202020204" pitchFamily="34" charset="0"/>
                        </a:rPr>
                        <a:t>in Border Management, Trade and Transport Security </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US" sz="1400" b="0" dirty="0">
                          <a:latin typeface="Arial" panose="020B0604020202020204" pitchFamily="34" charset="0"/>
                          <a:cs typeface="Arial" panose="020B0604020202020204" pitchFamily="34" charset="0"/>
                        </a:rPr>
                        <a:t>Graduate</a:t>
                      </a:r>
                    </a:p>
                  </a:txBody>
                  <a:tcPr anchor="ctr">
                    <a:solidFill>
                      <a:schemeClr val="bg1">
                        <a:lumMod val="85000"/>
                      </a:schemeClr>
                    </a:solidFill>
                  </a:tcPr>
                </a:tc>
                <a:tc>
                  <a:txBody>
                    <a:bodyPr/>
                    <a:lstStyle/>
                    <a:p>
                      <a:pPr algn="ctr"/>
                      <a:r>
                        <a:rPr lang="en-US" sz="1400" b="0" dirty="0">
                          <a:latin typeface="Arial" panose="020B0604020202020204" pitchFamily="34" charset="0"/>
                          <a:cs typeface="Arial" panose="020B0604020202020204" pitchFamily="34" charset="0"/>
                        </a:rPr>
                        <a:t>10</a:t>
                      </a:r>
                    </a:p>
                  </a:txBody>
                  <a:tcPr anchor="ctr">
                    <a:solidFill>
                      <a:schemeClr val="bg1">
                        <a:lumMod val="85000"/>
                      </a:schemeClr>
                    </a:solidFill>
                  </a:tcPr>
                </a:tc>
                <a:tc>
                  <a:txBody>
                    <a:bodyPr/>
                    <a:lstStyle/>
                    <a:p>
                      <a:pPr algn="ctr"/>
                      <a:r>
                        <a:rPr lang="en-US" sz="1400" b="0" dirty="0">
                          <a:latin typeface="Arial" panose="020B0604020202020204" pitchFamily="34" charset="0"/>
                          <a:cs typeface="Arial" panose="020B0604020202020204" pitchFamily="34" charset="0"/>
                        </a:rPr>
                        <a:t>30</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Online</a:t>
                      </a:r>
                    </a:p>
                  </a:txBody>
                  <a:tcPr anchor="ctr">
                    <a:solidFill>
                      <a:schemeClr val="bg1">
                        <a:lumMod val="85000"/>
                      </a:schemeClr>
                    </a:solidFill>
                  </a:tcPr>
                </a:tc>
                <a:extLst>
                  <a:ext uri="{0D108BD9-81ED-4DB2-BD59-A6C34878D82A}">
                    <a16:rowId xmlns:a16="http://schemas.microsoft.com/office/drawing/2014/main" val="83897696"/>
                  </a:ext>
                </a:extLst>
              </a:tr>
              <a:tr h="762235">
                <a:tc>
                  <a:txBody>
                    <a:bodyPr/>
                    <a:lstStyle/>
                    <a:p>
                      <a:r>
                        <a:rPr lang="en-US" sz="1400" b="1" u="sng" dirty="0">
                          <a:latin typeface="Arial" panose="020B0604020202020204" pitchFamily="34" charset="0"/>
                          <a:cs typeface="Arial" panose="020B0604020202020204" pitchFamily="34" charset="0"/>
                        </a:rPr>
                        <a:t>Certificates</a:t>
                      </a:r>
                      <a:r>
                        <a:rPr lang="en-US" sz="1400" b="0" dirty="0">
                          <a:latin typeface="Arial" panose="020B0604020202020204" pitchFamily="34" charset="0"/>
                          <a:cs typeface="Arial" panose="020B0604020202020204" pitchFamily="34" charset="0"/>
                        </a:rPr>
                        <a:t> 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Arial" panose="020B0604020202020204" pitchFamily="34" charset="0"/>
                          <a:cs typeface="Arial" panose="020B0604020202020204" pitchFamily="34" charset="0"/>
                        </a:rPr>
                        <a:t>Border Operations Management and Security</a:t>
                      </a:r>
                    </a:p>
                    <a:p>
                      <a:pPr marL="342900" indent="-342900">
                        <a:buFont typeface="Arial" panose="020B0604020202020204" pitchFamily="34" charset="0"/>
                        <a:buChar char="•"/>
                      </a:pPr>
                      <a:r>
                        <a:rPr lang="en-US" sz="1400" b="0" dirty="0">
                          <a:latin typeface="Arial" panose="020B0604020202020204" pitchFamily="34" charset="0"/>
                          <a:cs typeface="Arial" panose="020B0604020202020204" pitchFamily="34" charset="0"/>
                        </a:rPr>
                        <a:t>Border, Trade and Transport Security</a:t>
                      </a:r>
                    </a:p>
                  </a:txBody>
                  <a:tcPr anchor="ctr">
                    <a:solidFill>
                      <a:schemeClr val="bg1">
                        <a:lumMod val="75000"/>
                      </a:schemeClr>
                    </a:solidFill>
                  </a:tcPr>
                </a:tc>
                <a:tc>
                  <a:txBody>
                    <a:bodyPr/>
                    <a:lstStyle/>
                    <a:p>
                      <a:pPr marL="0" indent="0" algn="ctr">
                        <a:buFont typeface="+mj-lt"/>
                        <a:buNone/>
                      </a:pPr>
                      <a:r>
                        <a:rPr lang="en-US" sz="1400" b="0" dirty="0">
                          <a:latin typeface="Arial" panose="020B0604020202020204" pitchFamily="34" charset="0"/>
                          <a:cs typeface="Arial" panose="020B0604020202020204" pitchFamily="34" charset="0"/>
                        </a:rPr>
                        <a:t>Certificate</a:t>
                      </a:r>
                      <a:r>
                        <a:rPr lang="en-US" sz="1400" b="0" baseline="0" dirty="0">
                          <a:latin typeface="Arial" panose="020B0604020202020204" pitchFamily="34" charset="0"/>
                          <a:cs typeface="Arial" panose="020B0604020202020204" pitchFamily="34" charset="0"/>
                        </a:rPr>
                        <a:t> Programs</a:t>
                      </a:r>
                      <a:endParaRPr lang="en-US" sz="1400" b="0" dirty="0">
                        <a:latin typeface="Arial" panose="020B0604020202020204" pitchFamily="34" charset="0"/>
                        <a:cs typeface="Arial" panose="020B0604020202020204" pitchFamily="34" charset="0"/>
                      </a:endParaRPr>
                    </a:p>
                  </a:txBody>
                  <a:tcPr anchor="ctr">
                    <a:solidFill>
                      <a:schemeClr val="bg1">
                        <a:lumMod val="75000"/>
                      </a:schemeClr>
                    </a:solidFill>
                  </a:tcPr>
                </a:tc>
                <a:tc>
                  <a:txBody>
                    <a:bodyPr/>
                    <a:lstStyle/>
                    <a:p>
                      <a:pPr algn="ctr"/>
                      <a:r>
                        <a:rPr lang="en-US" sz="1400" b="0" dirty="0">
                          <a:latin typeface="Arial" panose="020B0604020202020204" pitchFamily="34" charset="0"/>
                          <a:cs typeface="Arial" panose="020B0604020202020204" pitchFamily="34" charset="0"/>
                        </a:rPr>
                        <a:t>4</a:t>
                      </a:r>
                    </a:p>
                  </a:txBody>
                  <a:tcPr anchor="ctr">
                    <a:solidFill>
                      <a:schemeClr val="bg1">
                        <a:lumMod val="75000"/>
                      </a:schemeClr>
                    </a:solidFill>
                  </a:tcPr>
                </a:tc>
                <a:tc>
                  <a:txBody>
                    <a:bodyPr/>
                    <a:lstStyle/>
                    <a:p>
                      <a:pPr algn="ctr"/>
                      <a:r>
                        <a:rPr lang="en-US" sz="1400" b="0" dirty="0">
                          <a:latin typeface="Arial" panose="020B0604020202020204" pitchFamily="34" charset="0"/>
                          <a:cs typeface="Arial" panose="020B0604020202020204" pitchFamily="34" charset="0"/>
                        </a:rPr>
                        <a:t>Self-paced</a:t>
                      </a:r>
                    </a:p>
                  </a:txBody>
                  <a:tcPr anchor="ctr">
                    <a:solidFill>
                      <a:schemeClr val="bg1">
                        <a:lumMod val="75000"/>
                      </a:schemeClr>
                    </a:solidFill>
                  </a:tcPr>
                </a:tc>
                <a:tc>
                  <a:txBody>
                    <a:bodyPr/>
                    <a:lstStyle/>
                    <a:p>
                      <a:pPr algn="l"/>
                      <a:r>
                        <a:rPr lang="en-US" sz="1400" b="0" dirty="0">
                          <a:latin typeface="Arial" panose="020B0604020202020204" pitchFamily="34" charset="0"/>
                          <a:cs typeface="Arial" panose="020B0604020202020204" pitchFamily="34" charset="0"/>
                        </a:rPr>
                        <a:t>Online</a:t>
                      </a:r>
                      <a:r>
                        <a:rPr lang="en-US" sz="1400" b="0" baseline="0" dirty="0">
                          <a:latin typeface="Arial" panose="020B0604020202020204" pitchFamily="34" charset="0"/>
                          <a:cs typeface="Arial" panose="020B0604020202020204" pitchFamily="34" charset="0"/>
                        </a:rPr>
                        <a:t> Certificate credits count towards degree-granting programs for UH registered students</a:t>
                      </a:r>
                      <a:endParaRPr lang="en-US" sz="1400" b="0" dirty="0">
                        <a:latin typeface="Arial" panose="020B0604020202020204" pitchFamily="34" charset="0"/>
                        <a:cs typeface="Arial" panose="020B0604020202020204" pitchFamily="34" charset="0"/>
                      </a:endParaRPr>
                    </a:p>
                  </a:txBody>
                  <a:tcPr anchor="ctr">
                    <a:solidFill>
                      <a:schemeClr val="bg1">
                        <a:lumMod val="75000"/>
                      </a:schemeClr>
                    </a:solidFill>
                  </a:tcPr>
                </a:tc>
                <a:extLst>
                  <a:ext uri="{0D108BD9-81ED-4DB2-BD59-A6C34878D82A}">
                    <a16:rowId xmlns:a16="http://schemas.microsoft.com/office/drawing/2014/main" val="10004"/>
                  </a:ext>
                </a:extLst>
              </a:tr>
            </a:tbl>
          </a:graphicData>
        </a:graphic>
      </p:graphicFrame>
      <p:sp>
        <p:nvSpPr>
          <p:cNvPr id="7" name="Title 2">
            <a:extLst>
              <a:ext uri="{FF2B5EF4-FFF2-40B4-BE49-F238E27FC236}">
                <a16:creationId xmlns:a16="http://schemas.microsoft.com/office/drawing/2014/main" id="{26ADE89C-73CC-724C-A5D6-9E3369A92BC2}"/>
              </a:ext>
            </a:extLst>
          </p:cNvPr>
          <p:cNvSpPr>
            <a:spLocks noGrp="1"/>
          </p:cNvSpPr>
          <p:nvPr>
            <p:ph type="title"/>
          </p:nvPr>
        </p:nvSpPr>
        <p:spPr>
          <a:xfrm>
            <a:off x="681031" y="19812"/>
            <a:ext cx="7886700" cy="746498"/>
          </a:xfrm>
        </p:spPr>
        <p:txBody>
          <a:bodyPr/>
          <a:lstStyle/>
          <a:p>
            <a:pPr algn="ctr"/>
            <a:r>
              <a:rPr lang="en-US" sz="3200" dirty="0">
                <a:latin typeface="Arial" panose="020B0604020202020204" pitchFamily="34" charset="0"/>
                <a:cs typeface="Arial" panose="020B0604020202020204" pitchFamily="34" charset="0"/>
              </a:rPr>
              <a:t>Data</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Curriculum Development Process</a:t>
            </a:r>
            <a:br>
              <a:rPr lang="en-US" sz="24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BSc in Border Management, Trade, and Transport Security</a:t>
            </a:r>
            <a:endParaRPr lang="en-US" sz="2100" dirty="0"/>
          </a:p>
        </p:txBody>
      </p:sp>
      <p:sp>
        <p:nvSpPr>
          <p:cNvPr id="2" name="Rectangle 1"/>
          <p:cNvSpPr/>
          <p:nvPr/>
        </p:nvSpPr>
        <p:spPr>
          <a:xfrm>
            <a:off x="14063" y="1209819"/>
            <a:ext cx="6879106" cy="3411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Note: Is this table in line with the previous table of slide 10? </a:t>
            </a:r>
          </a:p>
        </p:txBody>
      </p:sp>
    </p:spTree>
    <p:extLst>
      <p:ext uri="{BB962C8B-B14F-4D97-AF65-F5344CB8AC3E}">
        <p14:creationId xmlns:p14="http://schemas.microsoft.com/office/powerpoint/2010/main" val="2705164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E6FDF53-FB93-304D-80D9-A95B7AD5BEC2}"/>
              </a:ext>
            </a:extLst>
          </p:cNvPr>
          <p:cNvGraphicFramePr>
            <a:graphicFrameLocks noGrp="1"/>
          </p:cNvGraphicFramePr>
          <p:nvPr>
            <p:extLst>
              <p:ext uri="{D42A27DB-BD31-4B8C-83A1-F6EECF244321}">
                <p14:modId xmlns:p14="http://schemas.microsoft.com/office/powerpoint/2010/main" val="2942588349"/>
              </p:ext>
            </p:extLst>
          </p:nvPr>
        </p:nvGraphicFramePr>
        <p:xfrm>
          <a:off x="863029" y="1428108"/>
          <a:ext cx="7294651" cy="4624259"/>
        </p:xfrm>
        <a:graphic>
          <a:graphicData uri="http://schemas.openxmlformats.org/drawingml/2006/table">
            <a:tbl>
              <a:tblPr firstRow="1" bandRow="1">
                <a:tableStyleId>{5C22544A-7EE6-4342-B048-85BDC9FD1C3A}</a:tableStyleId>
              </a:tblPr>
              <a:tblGrid>
                <a:gridCol w="3647326">
                  <a:extLst>
                    <a:ext uri="{9D8B030D-6E8A-4147-A177-3AD203B41FA5}">
                      <a16:colId xmlns:a16="http://schemas.microsoft.com/office/drawing/2014/main" val="4043189595"/>
                    </a:ext>
                  </a:extLst>
                </a:gridCol>
                <a:gridCol w="3647325">
                  <a:extLst>
                    <a:ext uri="{9D8B030D-6E8A-4147-A177-3AD203B41FA5}">
                      <a16:colId xmlns:a16="http://schemas.microsoft.com/office/drawing/2014/main" val="3585927736"/>
                    </a:ext>
                  </a:extLst>
                </a:gridCol>
              </a:tblGrid>
              <a:tr h="678094">
                <a:tc gridSpan="2">
                  <a:txBody>
                    <a:bodyPr/>
                    <a:lstStyle/>
                    <a:p>
                      <a:pPr algn="ct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Major Core Courses</a:t>
                      </a:r>
                    </a:p>
                  </a:txBody>
                  <a:tcPr anchor="ctr">
                    <a:solidFill>
                      <a:schemeClr val="bg1">
                        <a:lumMod val="65000"/>
                      </a:schemeClr>
                    </a:solidFill>
                  </a:tcP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anchor="ctr">
                    <a:solidFill>
                      <a:schemeClr val="bg1">
                        <a:lumMod val="65000"/>
                      </a:schemeClr>
                    </a:solidFill>
                  </a:tcPr>
                </a:tc>
                <a:extLst>
                  <a:ext uri="{0D108BD9-81ED-4DB2-BD59-A6C34878D82A}">
                    <a16:rowId xmlns:a16="http://schemas.microsoft.com/office/drawing/2014/main" val="2013151149"/>
                  </a:ext>
                </a:extLst>
              </a:tr>
              <a:tr h="878751">
                <a:tc>
                  <a:txBody>
                    <a:bodyPr/>
                    <a:lstStyle/>
                    <a:p>
                      <a:r>
                        <a:rPr lang="en-US" sz="1600" b="1" dirty="0">
                          <a:latin typeface="Arial" panose="020B0604020202020204" pitchFamily="34" charset="0"/>
                          <a:cs typeface="Arial" panose="020B0604020202020204" pitchFamily="34" charset="0"/>
                        </a:rPr>
                        <a:t>Introduction to Homeland Security</a:t>
                      </a:r>
                    </a:p>
                  </a:txBody>
                  <a:tcPr anchor="ctr">
                    <a:solidFill>
                      <a:schemeClr val="bg1">
                        <a:lumMod val="85000"/>
                      </a:schemeClr>
                    </a:solidFill>
                  </a:tcPr>
                </a:tc>
                <a:tc>
                  <a:txBody>
                    <a:bodyPr/>
                    <a:lstStyle/>
                    <a:p>
                      <a:r>
                        <a:rPr lang="en-US" sz="1600" b="1" dirty="0">
                          <a:latin typeface="Arial" panose="020B0604020202020204" pitchFamily="34" charset="0"/>
                          <a:cs typeface="Arial" panose="020B0604020202020204" pitchFamily="34" charset="0"/>
                        </a:rPr>
                        <a:t>Border Agencies and Strategic Border</a:t>
                      </a:r>
                      <a:r>
                        <a:rPr lang="en-US" sz="1600" b="1" baseline="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Management</a:t>
                      </a:r>
                      <a:br>
                        <a:rPr lang="en-US" sz="1600" b="0" dirty="0">
                          <a:latin typeface="Arial" panose="020B0604020202020204" pitchFamily="34" charset="0"/>
                          <a:cs typeface="Arial" panose="020B0604020202020204" pitchFamily="34" charset="0"/>
                        </a:rPr>
                      </a:br>
                      <a:endParaRPr lang="en-US" sz="1600" b="0" dirty="0">
                        <a:latin typeface="Arial" panose="020B0604020202020204" pitchFamily="34" charset="0"/>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500664332"/>
                  </a:ext>
                </a:extLst>
              </a:tr>
              <a:tr h="826498">
                <a:tc>
                  <a:txBody>
                    <a:bodyPr/>
                    <a:lstStyle/>
                    <a:p>
                      <a:r>
                        <a:rPr lang="en-US" sz="1600" b="1" dirty="0">
                          <a:latin typeface="Arial" panose="020B0604020202020204" pitchFamily="34" charset="0"/>
                          <a:cs typeface="Arial" panose="020B0604020202020204" pitchFamily="34" charset="0"/>
                        </a:rPr>
                        <a:t>Fundamentals of Border Operations Management</a:t>
                      </a:r>
                      <a:endParaRPr lang="en-US" sz="1600" b="1" baseline="0" dirty="0">
                        <a:latin typeface="Arial" panose="020B0604020202020204" pitchFamily="34" charset="0"/>
                        <a:cs typeface="Arial" panose="020B0604020202020204" pitchFamily="34" charset="0"/>
                      </a:endParaRPr>
                    </a:p>
                  </a:txBody>
                  <a:tcPr anchor="ctr">
                    <a:solidFill>
                      <a:schemeClr val="bg1">
                        <a:lumMod val="75000"/>
                      </a:schemeClr>
                    </a:solidFill>
                  </a:tcPr>
                </a:tc>
                <a:tc>
                  <a:txBody>
                    <a:bodyPr/>
                    <a:lstStyle/>
                    <a:p>
                      <a:r>
                        <a:rPr lang="en-US" sz="1600" b="1" dirty="0">
                          <a:latin typeface="Arial" panose="020B0604020202020204" pitchFamily="34" charset="0"/>
                          <a:cs typeface="Arial" panose="020B0604020202020204" pitchFamily="34" charset="0"/>
                        </a:rPr>
                        <a:t>Customs Regulations and Procedures</a:t>
                      </a:r>
                    </a:p>
                  </a:txBody>
                  <a:tcPr anchor="ctr">
                    <a:solidFill>
                      <a:schemeClr val="bg1">
                        <a:lumMod val="75000"/>
                      </a:schemeClr>
                    </a:solidFill>
                  </a:tcPr>
                </a:tc>
                <a:extLst>
                  <a:ext uri="{0D108BD9-81ED-4DB2-BD59-A6C34878D82A}">
                    <a16:rowId xmlns:a16="http://schemas.microsoft.com/office/drawing/2014/main" val="1113548039"/>
                  </a:ext>
                </a:extLst>
              </a:tr>
              <a:tr h="716169">
                <a:tc>
                  <a:txBody>
                    <a:bodyPr/>
                    <a:lstStyle/>
                    <a:p>
                      <a:r>
                        <a:rPr lang="en-US" sz="1600" b="1" dirty="0">
                          <a:latin typeface="Arial" panose="020B0604020202020204" pitchFamily="34" charset="0"/>
                          <a:cs typeface="Arial" panose="020B0604020202020204" pitchFamily="34" charset="0"/>
                        </a:rPr>
                        <a:t>Border</a:t>
                      </a:r>
                      <a:r>
                        <a:rPr lang="en-US" sz="1600" b="1" baseline="0" dirty="0">
                          <a:latin typeface="Arial" panose="020B0604020202020204" pitchFamily="34" charset="0"/>
                          <a:cs typeface="Arial" panose="020B0604020202020204" pitchFamily="34" charset="0"/>
                        </a:rPr>
                        <a:t> Security and Cross-Border Management</a:t>
                      </a:r>
                      <a:endParaRPr lang="en-US" sz="1600" b="1"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r>
                        <a:rPr lang="en-US" sz="1600" b="1" dirty="0">
                          <a:latin typeface="Arial" panose="020B0604020202020204" pitchFamily="34" charset="0"/>
                          <a:cs typeface="Arial" panose="020B0604020202020204" pitchFamily="34" charset="0"/>
                        </a:rPr>
                        <a:t>National Security Law</a:t>
                      </a:r>
                    </a:p>
                  </a:txBody>
                  <a:tcPr anchor="ctr">
                    <a:solidFill>
                      <a:schemeClr val="bg1">
                        <a:lumMod val="85000"/>
                      </a:schemeClr>
                    </a:solidFill>
                  </a:tcPr>
                </a:tc>
                <a:extLst>
                  <a:ext uri="{0D108BD9-81ED-4DB2-BD59-A6C34878D82A}">
                    <a16:rowId xmlns:a16="http://schemas.microsoft.com/office/drawing/2014/main" val="3457150850"/>
                  </a:ext>
                </a:extLst>
              </a:tr>
              <a:tr h="1524747">
                <a:tc>
                  <a:txBody>
                    <a:bodyPr/>
                    <a:lstStyle/>
                    <a:p>
                      <a:r>
                        <a:rPr lang="en-US" sz="1600" b="1" kern="1200" dirty="0">
                          <a:solidFill>
                            <a:schemeClr val="dk1"/>
                          </a:solidFill>
                          <a:latin typeface="Arial" panose="020B0604020202020204" pitchFamily="34" charset="0"/>
                          <a:ea typeface="+mn-ea"/>
                          <a:cs typeface="Arial" panose="020B0604020202020204" pitchFamily="34" charset="0"/>
                        </a:rPr>
                        <a:t>Ethics and Governance in Border Management</a:t>
                      </a:r>
                    </a:p>
                  </a:txBody>
                  <a:tcPr anchor="ctr">
                    <a:solidFill>
                      <a:schemeClr val="bg1">
                        <a:lumMod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Capstone</a:t>
                      </a:r>
                      <a:r>
                        <a:rPr lang="en-US" sz="1600" b="1" baseline="0" dirty="0">
                          <a:latin typeface="Arial" panose="020B0604020202020204" pitchFamily="34" charset="0"/>
                          <a:cs typeface="Arial" panose="020B0604020202020204" pitchFamily="34" charset="0"/>
                        </a:rPr>
                        <a:t> Project</a:t>
                      </a:r>
                      <a:endParaRPr lang="en-US" sz="1600" b="0" dirty="0">
                        <a:latin typeface="Arial" panose="020B0604020202020204" pitchFamily="34" charset="0"/>
                        <a:cs typeface="Arial" panose="020B0604020202020204" pitchFamily="34" charset="0"/>
                      </a:endParaRPr>
                    </a:p>
                  </a:txBody>
                  <a:tcPr anchor="ctr">
                    <a:solidFill>
                      <a:schemeClr val="bg1">
                        <a:lumMod val="65000"/>
                      </a:schemeClr>
                    </a:solidFill>
                  </a:tcPr>
                </a:tc>
                <a:extLst>
                  <a:ext uri="{0D108BD9-81ED-4DB2-BD59-A6C34878D82A}">
                    <a16:rowId xmlns:a16="http://schemas.microsoft.com/office/drawing/2014/main" val="3477349498"/>
                  </a:ext>
                </a:extLst>
              </a:tr>
            </a:tbl>
          </a:graphicData>
        </a:graphic>
      </p:graphicFrame>
      <p:sp>
        <p:nvSpPr>
          <p:cNvPr id="7" name="Title 2">
            <a:extLst>
              <a:ext uri="{FF2B5EF4-FFF2-40B4-BE49-F238E27FC236}">
                <a16:creationId xmlns:a16="http://schemas.microsoft.com/office/drawing/2014/main" id="{26ADE89C-73CC-724C-A5D6-9E3369A92BC2}"/>
              </a:ext>
            </a:extLst>
          </p:cNvPr>
          <p:cNvSpPr>
            <a:spLocks noGrp="1"/>
          </p:cNvSpPr>
          <p:nvPr>
            <p:ph type="title"/>
          </p:nvPr>
        </p:nvSpPr>
        <p:spPr>
          <a:xfrm>
            <a:off x="681031" y="19812"/>
            <a:ext cx="7886700" cy="746498"/>
          </a:xfrm>
        </p:spPr>
        <p:txBody>
          <a:bodyPr/>
          <a:lstStyle/>
          <a:p>
            <a:pPr algn="ctr"/>
            <a:r>
              <a:rPr lang="en-US" sz="3200" dirty="0">
                <a:latin typeface="Arial" panose="020B0604020202020204" pitchFamily="34" charset="0"/>
                <a:cs typeface="Arial" panose="020B0604020202020204" pitchFamily="34" charset="0"/>
              </a:rPr>
              <a:t>Data</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Curriculum Development Process</a:t>
            </a:r>
            <a:br>
              <a:rPr lang="en-US" sz="24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BSc in Border Management, Trade, and Transport Security</a:t>
            </a:r>
            <a:endParaRPr lang="en-US" sz="2100" dirty="0"/>
          </a:p>
        </p:txBody>
      </p:sp>
    </p:spTree>
    <p:extLst>
      <p:ext uri="{BB962C8B-B14F-4D97-AF65-F5344CB8AC3E}">
        <p14:creationId xmlns:p14="http://schemas.microsoft.com/office/powerpoint/2010/main" val="3018476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E6FDF53-FB93-304D-80D9-A95B7AD5BEC2}"/>
              </a:ext>
            </a:extLst>
          </p:cNvPr>
          <p:cNvGraphicFramePr>
            <a:graphicFrameLocks noGrp="1"/>
          </p:cNvGraphicFramePr>
          <p:nvPr>
            <p:extLst>
              <p:ext uri="{D42A27DB-BD31-4B8C-83A1-F6EECF244321}">
                <p14:modId xmlns:p14="http://schemas.microsoft.com/office/powerpoint/2010/main" val="2043037782"/>
              </p:ext>
            </p:extLst>
          </p:nvPr>
        </p:nvGraphicFramePr>
        <p:xfrm>
          <a:off x="467182" y="1484035"/>
          <a:ext cx="8209636" cy="4495525"/>
        </p:xfrm>
        <a:graphic>
          <a:graphicData uri="http://schemas.openxmlformats.org/drawingml/2006/table">
            <a:tbl>
              <a:tblPr firstRow="1" bandRow="1">
                <a:tableStyleId>{5C22544A-7EE6-4342-B048-85BDC9FD1C3A}</a:tableStyleId>
              </a:tblPr>
              <a:tblGrid>
                <a:gridCol w="3087676">
                  <a:extLst>
                    <a:ext uri="{9D8B030D-6E8A-4147-A177-3AD203B41FA5}">
                      <a16:colId xmlns:a16="http://schemas.microsoft.com/office/drawing/2014/main" val="4043189595"/>
                    </a:ext>
                  </a:extLst>
                </a:gridCol>
                <a:gridCol w="2722652">
                  <a:extLst>
                    <a:ext uri="{9D8B030D-6E8A-4147-A177-3AD203B41FA5}">
                      <a16:colId xmlns:a16="http://schemas.microsoft.com/office/drawing/2014/main" val="3585927736"/>
                    </a:ext>
                  </a:extLst>
                </a:gridCol>
                <a:gridCol w="2399308">
                  <a:extLst>
                    <a:ext uri="{9D8B030D-6E8A-4147-A177-3AD203B41FA5}">
                      <a16:colId xmlns:a16="http://schemas.microsoft.com/office/drawing/2014/main" val="3405618019"/>
                    </a:ext>
                  </a:extLst>
                </a:gridCol>
              </a:tblGrid>
              <a:tr h="441506">
                <a:tc>
                  <a:txBody>
                    <a:bodyPr/>
                    <a:lstStyle/>
                    <a:p>
                      <a:pPr algn="ct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Trade and Transport</a:t>
                      </a:r>
                    </a:p>
                  </a:txBody>
                  <a:tcPr anchor="ctr">
                    <a:solidFill>
                      <a:schemeClr val="bg1">
                        <a:lumMod val="65000"/>
                      </a:schemeClr>
                    </a:solidFill>
                  </a:tcPr>
                </a:tc>
                <a:tc>
                  <a:txBody>
                    <a:bodyPr/>
                    <a:lstStyle/>
                    <a:p>
                      <a:pPr algn="ct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Migration</a:t>
                      </a:r>
                    </a:p>
                  </a:txBody>
                  <a:tcPr anchor="ctr">
                    <a:solidFill>
                      <a:schemeClr val="bg1">
                        <a:lumMod val="65000"/>
                      </a:schemeClr>
                    </a:solidFill>
                  </a:tcPr>
                </a:tc>
                <a:tc>
                  <a:txBody>
                    <a:bodyPr/>
                    <a:lstStyle/>
                    <a:p>
                      <a:pPr algn="ct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p>
                  </a:txBody>
                  <a:tcPr anchor="ctr">
                    <a:solidFill>
                      <a:schemeClr val="bg1">
                        <a:lumMod val="65000"/>
                      </a:schemeClr>
                    </a:solidFill>
                  </a:tcPr>
                </a:tc>
                <a:extLst>
                  <a:ext uri="{0D108BD9-81ED-4DB2-BD59-A6C34878D82A}">
                    <a16:rowId xmlns:a16="http://schemas.microsoft.com/office/drawing/2014/main" val="2013151149"/>
                  </a:ext>
                </a:extLst>
              </a:tr>
              <a:tr h="1155614">
                <a:tc>
                  <a:txBody>
                    <a:bodyPr/>
                    <a:lstStyle/>
                    <a:p>
                      <a:r>
                        <a:rPr lang="en-US" sz="1600" b="1" dirty="0">
                          <a:latin typeface="Arial" panose="020B0604020202020204" pitchFamily="34" charset="0"/>
                          <a:cs typeface="Arial" panose="020B0604020202020204" pitchFamily="34" charset="0"/>
                        </a:rPr>
                        <a:t>Transportation Economics and Policy</a:t>
                      </a:r>
                    </a:p>
                  </a:txBody>
                  <a:tcPr anchor="ctr">
                    <a:solidFill>
                      <a:schemeClr val="bg1">
                        <a:lumMod val="85000"/>
                      </a:schemeClr>
                    </a:solidFill>
                  </a:tcPr>
                </a:tc>
                <a:tc>
                  <a:txBody>
                    <a:bodyPr/>
                    <a:lstStyle/>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U.S. Immigration Law &amp; Policies</a:t>
                      </a:r>
                      <a:br>
                        <a:rPr lang="en-US" sz="1600" b="0" dirty="0">
                          <a:latin typeface="Arial" panose="020B0604020202020204" pitchFamily="34" charset="0"/>
                          <a:cs typeface="Arial" panose="020B0604020202020204" pitchFamily="34" charset="0"/>
                        </a:rPr>
                      </a:br>
                      <a:endParaRPr lang="en-US" sz="1600" b="0"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Arial" panose="020B0604020202020204" pitchFamily="34" charset="0"/>
                          <a:ea typeface="+mn-ea"/>
                          <a:cs typeface="Arial" panose="020B0604020202020204" pitchFamily="34" charset="0"/>
                        </a:rPr>
                        <a:t>Cross-Border Security Technologies</a:t>
                      </a:r>
                    </a:p>
                  </a:txBody>
                  <a:tcPr anchor="ctr">
                    <a:solidFill>
                      <a:schemeClr val="bg1">
                        <a:lumMod val="85000"/>
                      </a:schemeClr>
                    </a:solidFill>
                  </a:tcPr>
                </a:tc>
                <a:extLst>
                  <a:ext uri="{0D108BD9-81ED-4DB2-BD59-A6C34878D82A}">
                    <a16:rowId xmlns:a16="http://schemas.microsoft.com/office/drawing/2014/main" val="500664332"/>
                  </a:ext>
                </a:extLst>
              </a:tr>
              <a:tr h="1137728">
                <a:tc>
                  <a:txBody>
                    <a:bodyPr/>
                    <a:lstStyle/>
                    <a:p>
                      <a:r>
                        <a:rPr lang="en-US" sz="1600" b="1" dirty="0">
                          <a:latin typeface="Arial" panose="020B0604020202020204" pitchFamily="34" charset="0"/>
                          <a:cs typeface="Arial" panose="020B0604020202020204" pitchFamily="34" charset="0"/>
                        </a:rPr>
                        <a:t>Transport Law and Border</a:t>
                      </a:r>
                      <a:r>
                        <a:rPr lang="en-US" sz="1600" b="1" baseline="0" dirty="0">
                          <a:latin typeface="Arial" panose="020B0604020202020204" pitchFamily="34" charset="0"/>
                          <a:cs typeface="Arial" panose="020B0604020202020204" pitchFamily="34" charset="0"/>
                        </a:rPr>
                        <a:t> Regulations</a:t>
                      </a:r>
                    </a:p>
                  </a:txBody>
                  <a:tcPr anchor="ctr">
                    <a:solidFill>
                      <a:schemeClr val="bg1">
                        <a:lumMod val="75000"/>
                      </a:schemeClr>
                    </a:solidFill>
                  </a:tcPr>
                </a:tc>
                <a:tc>
                  <a:txBody>
                    <a:bodyPr/>
                    <a:lstStyle/>
                    <a:p>
                      <a:r>
                        <a:rPr lang="en-US" sz="1600" b="1" dirty="0">
                          <a:latin typeface="Arial" panose="020B0604020202020204" pitchFamily="34" charset="0"/>
                          <a:cs typeface="Arial" panose="020B0604020202020204" pitchFamily="34" charset="0"/>
                        </a:rPr>
                        <a:t>History of Human Migration and U.S.</a:t>
                      </a:r>
                      <a:r>
                        <a:rPr lang="en-US" sz="1600" b="1" baseline="0" dirty="0">
                          <a:latin typeface="Arial" panose="020B0604020202020204" pitchFamily="34" charset="0"/>
                          <a:cs typeface="Arial" panose="020B0604020202020204" pitchFamily="34" charset="0"/>
                        </a:rPr>
                        <a:t> Migration Patterns</a:t>
                      </a:r>
                      <a:endParaRPr lang="en-US" sz="1600" b="1" dirty="0">
                        <a:latin typeface="Arial" panose="020B0604020202020204" pitchFamily="34" charset="0"/>
                        <a:cs typeface="Arial" panose="020B0604020202020204" pitchFamily="34" charset="0"/>
                      </a:endParaRPr>
                    </a:p>
                  </a:txBody>
                  <a:tcPr anchor="ctr">
                    <a:solidFill>
                      <a:schemeClr val="bg1">
                        <a:lumMod val="75000"/>
                      </a:schemeClr>
                    </a:solidFill>
                  </a:tcPr>
                </a:tc>
                <a:tc>
                  <a:txBody>
                    <a:bodyPr/>
                    <a:lstStyle/>
                    <a:p>
                      <a:r>
                        <a:rPr lang="en-US" sz="1600" b="1" dirty="0">
                          <a:latin typeface="Arial" panose="020B0604020202020204" pitchFamily="34" charset="0"/>
                          <a:cs typeface="Arial" panose="020B0604020202020204" pitchFamily="34" charset="0"/>
                        </a:rPr>
                        <a:t>Cybersecurity Strategy</a:t>
                      </a:r>
                      <a:r>
                        <a:rPr lang="en-US" sz="1600" b="1" baseline="0" dirty="0">
                          <a:latin typeface="Arial" panose="020B0604020202020204" pitchFamily="34" charset="0"/>
                          <a:cs typeface="Arial" panose="020B0604020202020204" pitchFamily="34" charset="0"/>
                        </a:rPr>
                        <a:t> and Policy</a:t>
                      </a:r>
                      <a:endParaRPr lang="en-US" sz="1600" b="1" dirty="0">
                        <a:latin typeface="Arial" panose="020B0604020202020204" pitchFamily="34" charset="0"/>
                        <a:cs typeface="Arial" panose="020B0604020202020204" pitchFamily="34" charset="0"/>
                      </a:endParaRPr>
                    </a:p>
                  </a:txBody>
                  <a:tcPr anchor="ctr">
                    <a:solidFill>
                      <a:schemeClr val="bg1">
                        <a:lumMod val="75000"/>
                      </a:schemeClr>
                    </a:solidFill>
                  </a:tcPr>
                </a:tc>
                <a:extLst>
                  <a:ext uri="{0D108BD9-81ED-4DB2-BD59-A6C34878D82A}">
                    <a16:rowId xmlns:a16="http://schemas.microsoft.com/office/drawing/2014/main" val="1113548039"/>
                  </a:ext>
                </a:extLst>
              </a:tr>
              <a:tr h="645279">
                <a:tc>
                  <a:txBody>
                    <a:bodyPr/>
                    <a:lstStyle/>
                    <a:p>
                      <a:r>
                        <a:rPr lang="en-US" sz="1600" b="1" dirty="0">
                          <a:latin typeface="Arial" panose="020B0604020202020204" pitchFamily="34" charset="0"/>
                          <a:cs typeface="Arial" panose="020B0604020202020204" pitchFamily="34" charset="0"/>
                        </a:rPr>
                        <a:t>Tariffs</a:t>
                      </a:r>
                      <a:r>
                        <a:rPr lang="en-US" sz="1600" b="1" baseline="0" dirty="0">
                          <a:latin typeface="Arial" panose="020B0604020202020204" pitchFamily="34" charset="0"/>
                          <a:cs typeface="Arial" panose="020B0604020202020204" pitchFamily="34" charset="0"/>
                        </a:rPr>
                        <a:t> Classifications and Free Trade Agreements</a:t>
                      </a:r>
                      <a:endParaRPr lang="en-US" sz="1600" b="1" dirty="0">
                        <a:latin typeface="Arial" panose="020B0604020202020204" pitchFamily="34" charset="0"/>
                        <a:cs typeface="Arial" panose="020B0604020202020204" pitchFamily="34" charset="0"/>
                      </a:endParaRPr>
                    </a:p>
                  </a:txBody>
                  <a:tcPr anchor="ctr">
                    <a:solidFill>
                      <a:schemeClr val="bg1">
                        <a:lumMod val="85000"/>
                      </a:schemeClr>
                    </a:solidFill>
                  </a:tcPr>
                </a:tc>
                <a:tc>
                  <a:txBody>
                    <a:bodyPr/>
                    <a:lstStyle/>
                    <a:p>
                      <a:r>
                        <a:rPr lang="en-US" sz="1600" b="1" dirty="0">
                          <a:latin typeface="Arial" panose="020B0604020202020204" pitchFamily="34" charset="0"/>
                          <a:cs typeface="Arial" panose="020B0604020202020204" pitchFamily="34" charset="0"/>
                        </a:rPr>
                        <a:t>Immigration in U.S. Society</a:t>
                      </a:r>
                    </a:p>
                  </a:txBody>
                  <a:tcPr anchor="ctr">
                    <a:solidFill>
                      <a:schemeClr val="bg1">
                        <a:lumMod val="85000"/>
                      </a:schemeClr>
                    </a:solidFill>
                  </a:tcPr>
                </a:tc>
                <a:tc>
                  <a:txBody>
                    <a:bodyPr/>
                    <a:lstStyle/>
                    <a:p>
                      <a:r>
                        <a:rPr lang="en-US" sz="1600" b="1" dirty="0">
                          <a:latin typeface="Arial" panose="020B0604020202020204" pitchFamily="34" charset="0"/>
                          <a:cs typeface="Arial" panose="020B0604020202020204" pitchFamily="34" charset="0"/>
                        </a:rPr>
                        <a:t>Information Security</a:t>
                      </a:r>
                    </a:p>
                  </a:txBody>
                  <a:tcPr anchor="ctr">
                    <a:solidFill>
                      <a:schemeClr val="bg1">
                        <a:lumMod val="85000"/>
                      </a:schemeClr>
                    </a:solidFill>
                  </a:tcPr>
                </a:tc>
                <a:extLst>
                  <a:ext uri="{0D108BD9-81ED-4DB2-BD59-A6C34878D82A}">
                    <a16:rowId xmlns:a16="http://schemas.microsoft.com/office/drawing/2014/main" val="3457150850"/>
                  </a:ext>
                </a:extLst>
              </a:tr>
              <a:tr h="1115398">
                <a:tc>
                  <a:txBody>
                    <a:bodyPr/>
                    <a:lstStyle/>
                    <a:p>
                      <a:r>
                        <a:rPr lang="en-US" sz="1600" b="1" kern="1200" dirty="0">
                          <a:solidFill>
                            <a:schemeClr val="dk1"/>
                          </a:solidFill>
                          <a:latin typeface="Arial" panose="020B0604020202020204" pitchFamily="34" charset="0"/>
                          <a:ea typeface="+mn-ea"/>
                          <a:cs typeface="Arial" panose="020B0604020202020204" pitchFamily="34" charset="0"/>
                        </a:rPr>
                        <a:t>International Trade Treaties</a:t>
                      </a:r>
                      <a:r>
                        <a:rPr lang="en-US" sz="1600" b="1" kern="1200" baseline="0" dirty="0">
                          <a:solidFill>
                            <a:schemeClr val="dk1"/>
                          </a:solidFill>
                          <a:latin typeface="Arial" panose="020B0604020202020204" pitchFamily="34" charset="0"/>
                          <a:ea typeface="+mn-ea"/>
                          <a:cs typeface="Arial" panose="020B0604020202020204" pitchFamily="34" charset="0"/>
                        </a:rPr>
                        <a:t> and Conventions</a:t>
                      </a:r>
                      <a:endParaRPr lang="en-US" sz="1600" b="1" kern="1200" dirty="0">
                        <a:solidFill>
                          <a:schemeClr val="dk1"/>
                        </a:solidFill>
                        <a:latin typeface="Arial" panose="020B0604020202020204" pitchFamily="34" charset="0"/>
                        <a:ea typeface="+mn-ea"/>
                        <a:cs typeface="Arial" panose="020B0604020202020204" pitchFamily="34" charset="0"/>
                      </a:endParaRPr>
                    </a:p>
                  </a:txBody>
                  <a:tcPr anchor="ctr">
                    <a:solidFill>
                      <a:schemeClr val="bg1">
                        <a:lumMod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International Landscape of Forced Migration</a:t>
                      </a:r>
                    </a:p>
                    <a:p>
                      <a:endParaRPr lang="en-US" sz="1600" b="0" dirty="0">
                        <a:latin typeface="Arial" panose="020B0604020202020204" pitchFamily="34" charset="0"/>
                        <a:cs typeface="Arial" panose="020B0604020202020204" pitchFamily="34" charset="0"/>
                      </a:endParaRPr>
                    </a:p>
                  </a:txBody>
                  <a:tcPr anchor="ctr">
                    <a:solidFill>
                      <a:schemeClr val="bg1">
                        <a:lumMod val="65000"/>
                      </a:schemeClr>
                    </a:solidFill>
                  </a:tcPr>
                </a:tc>
                <a:tc>
                  <a:txBody>
                    <a:bodyPr/>
                    <a:lstStyle/>
                    <a:p>
                      <a:r>
                        <a:rPr lang="en-US" sz="1600" b="1" dirty="0">
                          <a:latin typeface="Arial" panose="020B0604020202020204" pitchFamily="34" charset="0"/>
                          <a:cs typeface="Arial" panose="020B0604020202020204" pitchFamily="34" charset="0"/>
                        </a:rPr>
                        <a:t>Intrusion Detection and Incident Response</a:t>
                      </a:r>
                    </a:p>
                  </a:txBody>
                  <a:tcPr anchor="ctr">
                    <a:solidFill>
                      <a:schemeClr val="bg1">
                        <a:lumMod val="65000"/>
                      </a:schemeClr>
                    </a:solidFill>
                  </a:tcPr>
                </a:tc>
                <a:extLst>
                  <a:ext uri="{0D108BD9-81ED-4DB2-BD59-A6C34878D82A}">
                    <a16:rowId xmlns:a16="http://schemas.microsoft.com/office/drawing/2014/main" val="3477349498"/>
                  </a:ext>
                </a:extLst>
              </a:tr>
            </a:tbl>
          </a:graphicData>
        </a:graphic>
      </p:graphicFrame>
      <p:sp>
        <p:nvSpPr>
          <p:cNvPr id="6" name="Title 2">
            <a:extLst>
              <a:ext uri="{FF2B5EF4-FFF2-40B4-BE49-F238E27FC236}">
                <a16:creationId xmlns:a16="http://schemas.microsoft.com/office/drawing/2014/main" id="{26ADE89C-73CC-724C-A5D6-9E3369A92BC2}"/>
              </a:ext>
            </a:extLst>
          </p:cNvPr>
          <p:cNvSpPr txBox="1">
            <a:spLocks/>
          </p:cNvSpPr>
          <p:nvPr/>
        </p:nvSpPr>
        <p:spPr>
          <a:xfrm>
            <a:off x="681031" y="-23245"/>
            <a:ext cx="7886700" cy="746498"/>
          </a:xfrm>
          <a:prstGeom prst="rect">
            <a:avLst/>
          </a:prstGeom>
        </p:spPr>
        <p:txBody>
          <a:bodyPr/>
          <a:lstStyle>
            <a:lvl1pPr algn="l" defTabSz="914400" rtl="0" eaLnBrk="1" latinLnBrk="0" hangingPunct="1">
              <a:lnSpc>
                <a:spcPct val="90000"/>
              </a:lnSpc>
              <a:spcBef>
                <a:spcPct val="0"/>
              </a:spcBef>
              <a:buNone/>
              <a:defRPr sz="4400" b="1" i="0" kern="1200">
                <a:solidFill>
                  <a:srgbClr val="FFF9D9"/>
                </a:solidFill>
                <a:latin typeface="+mj-lt"/>
                <a:ea typeface="+mj-ea"/>
                <a:cs typeface="+mj-cs"/>
              </a:defRPr>
            </a:lvl1pPr>
          </a:lstStyle>
          <a:p>
            <a:pPr algn="ctr"/>
            <a:r>
              <a:rPr lang="en-US" sz="3200" dirty="0">
                <a:latin typeface="Arial" panose="020B0604020202020204" pitchFamily="34" charset="0"/>
                <a:cs typeface="Arial" panose="020B0604020202020204" pitchFamily="34" charset="0"/>
              </a:rPr>
              <a:t>Data</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Curriculum Development Process</a:t>
            </a:r>
            <a:br>
              <a:rPr lang="en-US" sz="24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BSc Concentrations </a:t>
            </a:r>
            <a:endParaRPr lang="en-US" sz="2100" dirty="0"/>
          </a:p>
        </p:txBody>
      </p:sp>
    </p:spTree>
    <p:extLst>
      <p:ext uri="{BB962C8B-B14F-4D97-AF65-F5344CB8AC3E}">
        <p14:creationId xmlns:p14="http://schemas.microsoft.com/office/powerpoint/2010/main" val="401192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869" y="268943"/>
            <a:ext cx="54864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Data</a:t>
            </a:r>
          </a:p>
        </p:txBody>
      </p:sp>
      <p:sp>
        <p:nvSpPr>
          <p:cNvPr id="6" name="Text Placeholder 2"/>
          <p:cNvSpPr txBox="1">
            <a:spLocks/>
          </p:cNvSpPr>
          <p:nvPr/>
        </p:nvSpPr>
        <p:spPr>
          <a:xfrm>
            <a:off x="1836869" y="2150918"/>
            <a:ext cx="6442023" cy="47070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a:spcBef>
                <a:spcPts val="1200"/>
              </a:spcBef>
              <a:buNone/>
            </a:pPr>
            <a:endParaRPr lang="en-US" b="1" dirty="0"/>
          </a:p>
        </p:txBody>
      </p:sp>
      <p:graphicFrame>
        <p:nvGraphicFramePr>
          <p:cNvPr id="3" name="Table 2"/>
          <p:cNvGraphicFramePr>
            <a:graphicFrameLocks noGrp="1"/>
          </p:cNvGraphicFramePr>
          <p:nvPr>
            <p:extLst>
              <p:ext uri="{D42A27DB-BD31-4B8C-83A1-F6EECF244321}">
                <p14:modId xmlns:p14="http://schemas.microsoft.com/office/powerpoint/2010/main" val="3379178857"/>
              </p:ext>
            </p:extLst>
          </p:nvPr>
        </p:nvGraphicFramePr>
        <p:xfrm>
          <a:off x="1115844" y="2042259"/>
          <a:ext cx="5476004" cy="3886200"/>
        </p:xfrm>
        <a:graphic>
          <a:graphicData uri="http://schemas.openxmlformats.org/drawingml/2006/table">
            <a:tbl>
              <a:tblPr firstRow="1" bandRow="1">
                <a:tableStyleId>{BDBED569-4797-4DF1-A0F4-6AAB3CD982D8}</a:tableStyleId>
              </a:tblPr>
              <a:tblGrid>
                <a:gridCol w="5476004">
                  <a:extLst>
                    <a:ext uri="{9D8B030D-6E8A-4147-A177-3AD203B41FA5}">
                      <a16:colId xmlns:a16="http://schemas.microsoft.com/office/drawing/2014/main" val="323999221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Course Content (Textbook)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t>12 Units (3-5 Thematic Groups </a:t>
                      </a:r>
                      <a:r>
                        <a:rPr lang="en-US" sz="2100" dirty="0">
                          <a:sym typeface="Wingdings" panose="05000000000000000000" pitchFamily="2" charset="2"/>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sym typeface="Wingdings" panose="05000000000000000000" pitchFamily="2" charset="2"/>
                        </a:rPr>
                        <a:t>Readings: </a:t>
                      </a:r>
                      <a:r>
                        <a:rPr lang="en-US" sz="2100" dirty="0"/>
                        <a:t>Online &amp; Printable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b="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260095842"/>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err="1"/>
                        <a:t>Powerpoint</a:t>
                      </a:r>
                      <a:r>
                        <a:rPr lang="en-US" sz="2100" baseline="0" dirty="0"/>
                        <a:t> Presentations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aseline="0" dirty="0"/>
                        <a:t>Video Tutorials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aseline="0" dirty="0"/>
                        <a:t>Additional Readings</a:t>
                      </a:r>
                      <a:endParaRPr lang="en-US" sz="2100" b="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4609538"/>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t>Learning Assessments &amp; Assignments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100" b="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4191697556"/>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100" dirty="0"/>
                        <a:t>Online</a:t>
                      </a:r>
                      <a:r>
                        <a:rPr lang="en-US" sz="2100" baseline="0" dirty="0"/>
                        <a:t> mentoring &amp; guidance.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100" dirty="0"/>
                        <a:t>Highly interactive environment </a:t>
                      </a:r>
                      <a:endParaRPr lang="en-US" sz="2100" b="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3639176458"/>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23298874"/>
              </p:ext>
            </p:extLst>
          </p:nvPr>
        </p:nvGraphicFramePr>
        <p:xfrm>
          <a:off x="1061884" y="1922318"/>
          <a:ext cx="5480175" cy="457200"/>
        </p:xfrm>
        <a:graphic>
          <a:graphicData uri="http://schemas.openxmlformats.org/drawingml/2006/table">
            <a:tbl>
              <a:tblPr firstRow="1" bandRow="1">
                <a:tableStyleId>{BDBED569-4797-4DF1-A0F4-6AAB3CD982D8}</a:tableStyleId>
              </a:tblPr>
              <a:tblGrid>
                <a:gridCol w="5480175">
                  <a:extLst>
                    <a:ext uri="{9D8B030D-6E8A-4147-A177-3AD203B41FA5}">
                      <a16:colId xmlns:a16="http://schemas.microsoft.com/office/drawing/2014/main" val="35646221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Course Organization :  </a:t>
                      </a:r>
                    </a:p>
                  </a:txBody>
                  <a:tcPr marL="68580" marR="68580">
                    <a:solidFill>
                      <a:schemeClr val="accent1">
                        <a:lumMod val="50000"/>
                      </a:schemeClr>
                    </a:solidFill>
                  </a:tcPr>
                </a:tc>
                <a:extLst>
                  <a:ext uri="{0D108BD9-81ED-4DB2-BD59-A6C34878D82A}">
                    <a16:rowId xmlns:a16="http://schemas.microsoft.com/office/drawing/2014/main" val="1535571772"/>
                  </a:ext>
                </a:extLst>
              </a:tr>
            </a:tbl>
          </a:graphicData>
        </a:graphic>
      </p:graphicFrame>
    </p:spTree>
    <p:extLst>
      <p:ext uri="{BB962C8B-B14F-4D97-AF65-F5344CB8AC3E}">
        <p14:creationId xmlns:p14="http://schemas.microsoft.com/office/powerpoint/2010/main" val="1379759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17590"/>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Data</a:t>
            </a:r>
          </a:p>
        </p:txBody>
      </p:sp>
      <p:sp>
        <p:nvSpPr>
          <p:cNvPr id="6" name="Text Placeholder 2"/>
          <p:cNvSpPr txBox="1">
            <a:spLocks/>
          </p:cNvSpPr>
          <p:nvPr/>
        </p:nvSpPr>
        <p:spPr>
          <a:xfrm>
            <a:off x="380145" y="1399426"/>
            <a:ext cx="7860214" cy="472757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a:spcBef>
                <a:spcPts val="2400"/>
              </a:spcBef>
              <a:buNone/>
            </a:pPr>
            <a:r>
              <a:rPr lang="en-US" sz="2400" b="1" dirty="0">
                <a:solidFill>
                  <a:schemeClr val="tx1"/>
                </a:solidFill>
              </a:rPr>
              <a:t>Course Organization :  </a:t>
            </a:r>
          </a:p>
          <a:p>
            <a:pPr lvl="1">
              <a:spcBef>
                <a:spcPts val="2400"/>
              </a:spcBef>
            </a:pPr>
            <a:r>
              <a:rPr lang="en-US" sz="2400" dirty="0"/>
              <a:t>Each unit includes an overview, learning objectives, competences, tools/tutorials, assignments, additional readings, and references. </a:t>
            </a:r>
          </a:p>
          <a:p>
            <a:pPr lvl="1">
              <a:spcBef>
                <a:spcPts val="2400"/>
              </a:spcBef>
            </a:pPr>
            <a:r>
              <a:rPr lang="en-US" sz="2400" dirty="0"/>
              <a:t>Participants will have 14 weeks (1 academic semester) to complete the course: 12 weeks to cover the material, and 2 weeks for the Assessment and the Capstone project.</a:t>
            </a:r>
          </a:p>
          <a:p>
            <a:pPr lvl="1">
              <a:spcBef>
                <a:spcPts val="2400"/>
              </a:spcBef>
            </a:pPr>
            <a:r>
              <a:rPr lang="en-US" sz="2400" dirty="0"/>
              <a:t>Assessments enhance students’ writing skills and comprise segments of the Capstone Project. </a:t>
            </a:r>
          </a:p>
        </p:txBody>
      </p:sp>
    </p:spTree>
    <p:extLst>
      <p:ext uri="{BB962C8B-B14F-4D97-AF65-F5344CB8AC3E}">
        <p14:creationId xmlns:p14="http://schemas.microsoft.com/office/powerpoint/2010/main" val="3535076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972" y="2236185"/>
            <a:ext cx="2096891" cy="261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831538107"/>
              </p:ext>
            </p:extLst>
          </p:nvPr>
        </p:nvGraphicFramePr>
        <p:xfrm>
          <a:off x="4451355" y="2232248"/>
          <a:ext cx="2071244" cy="2620400"/>
        </p:xfrm>
        <a:graphic>
          <a:graphicData uri="http://schemas.openxmlformats.org/presentationml/2006/ole">
            <mc:AlternateContent xmlns:mc="http://schemas.openxmlformats.org/markup-compatibility/2006">
              <mc:Choice xmlns:v="urn:schemas-microsoft-com:vml" Requires="v">
                <p:oleObj spid="_x0000_s29715" name="Acrobat Document" r:id="rId5" imgW="5473440" imgH="7075080" progId="AcroExch.Document.DC">
                  <p:embed/>
                </p:oleObj>
              </mc:Choice>
              <mc:Fallback>
                <p:oleObj name="Acrobat Document" r:id="rId5" imgW="5473440" imgH="7075080" progId="AcroExch.Document.DC">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1355" y="2232248"/>
                        <a:ext cx="2071244" cy="2620400"/>
                      </a:xfrm>
                      <a:prstGeom prst="rect">
                        <a:avLst/>
                      </a:prstGeom>
                      <a:noFill/>
                      <a:ln>
                        <a:noFill/>
                      </a:ln>
                    </p:spPr>
                  </p:pic>
                </p:oleObj>
              </mc:Fallback>
            </mc:AlternateContent>
          </a:graphicData>
        </a:graphic>
      </p:graphicFrame>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4689" y="2192459"/>
            <a:ext cx="1978273" cy="2660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892" y="2236183"/>
            <a:ext cx="1859080" cy="261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40199" y="1221809"/>
            <a:ext cx="5639108"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New Academic &amp; Continuing Education Programs</a:t>
            </a:r>
            <a:endParaRPr lang="en-US" dirty="0"/>
          </a:p>
        </p:txBody>
      </p:sp>
      <p:sp>
        <p:nvSpPr>
          <p:cNvPr id="4" name="TextBox 3">
            <a:extLst>
              <a:ext uri="{FF2B5EF4-FFF2-40B4-BE49-F238E27FC236}">
                <a16:creationId xmlns:a16="http://schemas.microsoft.com/office/drawing/2014/main" id="{DFA616A2-7B48-414C-94C4-43EC13BF3296}"/>
              </a:ext>
            </a:extLst>
          </p:cNvPr>
          <p:cNvSpPr txBox="1"/>
          <p:nvPr/>
        </p:nvSpPr>
        <p:spPr>
          <a:xfrm>
            <a:off x="682230" y="4913800"/>
            <a:ext cx="324800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 Certificate Programs</a:t>
            </a:r>
          </a:p>
        </p:txBody>
      </p:sp>
      <p:sp>
        <p:nvSpPr>
          <p:cNvPr id="9" name="TextBox 8">
            <a:extLst>
              <a:ext uri="{FF2B5EF4-FFF2-40B4-BE49-F238E27FC236}">
                <a16:creationId xmlns:a16="http://schemas.microsoft.com/office/drawing/2014/main" id="{DD7B085D-950D-4776-BB00-B84E296BD7E2}"/>
              </a:ext>
            </a:extLst>
          </p:cNvPr>
          <p:cNvSpPr txBox="1"/>
          <p:nvPr/>
        </p:nvSpPr>
        <p:spPr>
          <a:xfrm>
            <a:off x="5835633" y="4941235"/>
            <a:ext cx="203453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New Courses</a:t>
            </a:r>
          </a:p>
        </p:txBody>
      </p:sp>
      <p:sp>
        <p:nvSpPr>
          <p:cNvPr id="11" name="TextBox 10"/>
          <p:cNvSpPr txBox="1"/>
          <p:nvPr/>
        </p:nvSpPr>
        <p:spPr>
          <a:xfrm>
            <a:off x="925158" y="249950"/>
            <a:ext cx="7315200"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724470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Results</a:t>
            </a:r>
          </a:p>
        </p:txBody>
      </p:sp>
      <p:graphicFrame>
        <p:nvGraphicFramePr>
          <p:cNvPr id="3" name="Table 2"/>
          <p:cNvGraphicFramePr>
            <a:graphicFrameLocks noGrp="1"/>
          </p:cNvGraphicFramePr>
          <p:nvPr>
            <p:extLst>
              <p:ext uri="{D42A27DB-BD31-4B8C-83A1-F6EECF244321}">
                <p14:modId xmlns:p14="http://schemas.microsoft.com/office/powerpoint/2010/main" val="559793395"/>
              </p:ext>
            </p:extLst>
          </p:nvPr>
        </p:nvGraphicFramePr>
        <p:xfrm>
          <a:off x="346844" y="1336003"/>
          <a:ext cx="7809177" cy="4469184"/>
        </p:xfrm>
        <a:graphic>
          <a:graphicData uri="http://schemas.openxmlformats.org/drawingml/2006/table">
            <a:tbl>
              <a:tblPr/>
              <a:tblGrid>
                <a:gridCol w="648685">
                  <a:extLst>
                    <a:ext uri="{9D8B030D-6E8A-4147-A177-3AD203B41FA5}">
                      <a16:colId xmlns:a16="http://schemas.microsoft.com/office/drawing/2014/main" val="20000"/>
                    </a:ext>
                  </a:extLst>
                </a:gridCol>
                <a:gridCol w="2482472">
                  <a:extLst>
                    <a:ext uri="{9D8B030D-6E8A-4147-A177-3AD203B41FA5}">
                      <a16:colId xmlns:a16="http://schemas.microsoft.com/office/drawing/2014/main" val="20001"/>
                    </a:ext>
                  </a:extLst>
                </a:gridCol>
                <a:gridCol w="361766">
                  <a:extLst>
                    <a:ext uri="{9D8B030D-6E8A-4147-A177-3AD203B41FA5}">
                      <a16:colId xmlns:a16="http://schemas.microsoft.com/office/drawing/2014/main" val="20002"/>
                    </a:ext>
                  </a:extLst>
                </a:gridCol>
                <a:gridCol w="386715">
                  <a:extLst>
                    <a:ext uri="{9D8B030D-6E8A-4147-A177-3AD203B41FA5}">
                      <a16:colId xmlns:a16="http://schemas.microsoft.com/office/drawing/2014/main" val="20003"/>
                    </a:ext>
                  </a:extLst>
                </a:gridCol>
                <a:gridCol w="399191">
                  <a:extLst>
                    <a:ext uri="{9D8B030D-6E8A-4147-A177-3AD203B41FA5}">
                      <a16:colId xmlns:a16="http://schemas.microsoft.com/office/drawing/2014/main" val="20004"/>
                    </a:ext>
                  </a:extLst>
                </a:gridCol>
                <a:gridCol w="399191">
                  <a:extLst>
                    <a:ext uri="{9D8B030D-6E8A-4147-A177-3AD203B41FA5}">
                      <a16:colId xmlns:a16="http://schemas.microsoft.com/office/drawing/2014/main" val="20005"/>
                    </a:ext>
                  </a:extLst>
                </a:gridCol>
                <a:gridCol w="434050">
                  <a:extLst>
                    <a:ext uri="{9D8B030D-6E8A-4147-A177-3AD203B41FA5}">
                      <a16:colId xmlns:a16="http://schemas.microsoft.com/office/drawing/2014/main" val="20006"/>
                    </a:ext>
                  </a:extLst>
                </a:gridCol>
                <a:gridCol w="389283">
                  <a:extLst>
                    <a:ext uri="{9D8B030D-6E8A-4147-A177-3AD203B41FA5}">
                      <a16:colId xmlns:a16="http://schemas.microsoft.com/office/drawing/2014/main" val="20007"/>
                    </a:ext>
                  </a:extLst>
                </a:gridCol>
                <a:gridCol w="324342">
                  <a:extLst>
                    <a:ext uri="{9D8B030D-6E8A-4147-A177-3AD203B41FA5}">
                      <a16:colId xmlns:a16="http://schemas.microsoft.com/office/drawing/2014/main" val="20008"/>
                    </a:ext>
                  </a:extLst>
                </a:gridCol>
                <a:gridCol w="336818">
                  <a:extLst>
                    <a:ext uri="{9D8B030D-6E8A-4147-A177-3AD203B41FA5}">
                      <a16:colId xmlns:a16="http://schemas.microsoft.com/office/drawing/2014/main" val="20009"/>
                    </a:ext>
                  </a:extLst>
                </a:gridCol>
                <a:gridCol w="411666">
                  <a:extLst>
                    <a:ext uri="{9D8B030D-6E8A-4147-A177-3AD203B41FA5}">
                      <a16:colId xmlns:a16="http://schemas.microsoft.com/office/drawing/2014/main" val="20010"/>
                    </a:ext>
                  </a:extLst>
                </a:gridCol>
                <a:gridCol w="411666">
                  <a:extLst>
                    <a:ext uri="{9D8B030D-6E8A-4147-A177-3AD203B41FA5}">
                      <a16:colId xmlns:a16="http://schemas.microsoft.com/office/drawing/2014/main" val="20011"/>
                    </a:ext>
                  </a:extLst>
                </a:gridCol>
                <a:gridCol w="411666">
                  <a:extLst>
                    <a:ext uri="{9D8B030D-6E8A-4147-A177-3AD203B41FA5}">
                      <a16:colId xmlns:a16="http://schemas.microsoft.com/office/drawing/2014/main" val="20012"/>
                    </a:ext>
                  </a:extLst>
                </a:gridCol>
                <a:gridCol w="411666">
                  <a:extLst>
                    <a:ext uri="{9D8B030D-6E8A-4147-A177-3AD203B41FA5}">
                      <a16:colId xmlns:a16="http://schemas.microsoft.com/office/drawing/2014/main" val="20013"/>
                    </a:ext>
                  </a:extLst>
                </a:gridCol>
              </a:tblGrid>
              <a:tr h="204631">
                <a:tc rowSpan="2">
                  <a:txBody>
                    <a:bodyPr/>
                    <a:lstStyle/>
                    <a:p>
                      <a:pPr algn="ctr" rtl="0" fontAlgn="base"/>
                      <a:r>
                        <a:rPr lang="en-US" sz="800" b="1" i="0" dirty="0">
                          <a:solidFill>
                            <a:srgbClr val="000000"/>
                          </a:solidFill>
                          <a:effectLst/>
                          <a:latin typeface="Arial"/>
                        </a:rPr>
                        <a:t>ID</a:t>
                      </a:r>
                      <a:r>
                        <a:rPr lang="en-US" sz="8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9D9D9"/>
                    </a:solidFill>
                  </a:tcPr>
                </a:tc>
                <a:tc rowSpan="2">
                  <a:txBody>
                    <a:bodyPr/>
                    <a:lstStyle/>
                    <a:p>
                      <a:pPr algn="ctr" rtl="0" fontAlgn="base"/>
                      <a:r>
                        <a:rPr lang="en-US" sz="800" b="1" i="0" dirty="0">
                          <a:solidFill>
                            <a:srgbClr val="000000"/>
                          </a:solidFill>
                          <a:effectLst/>
                          <a:latin typeface="Arial"/>
                        </a:rPr>
                        <a:t>Task title</a:t>
                      </a:r>
                      <a:r>
                        <a:rPr lang="en-US" sz="8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9D9D9"/>
                    </a:solidFill>
                  </a:tcPr>
                </a:tc>
                <a:tc gridSpan="3">
                  <a:txBody>
                    <a:bodyPr/>
                    <a:lstStyle/>
                    <a:p>
                      <a:pPr algn="ctr" rtl="0" fontAlgn="base"/>
                      <a:r>
                        <a:rPr lang="en-US" sz="900" b="1" i="0">
                          <a:solidFill>
                            <a:srgbClr val="FFFFFF"/>
                          </a:solidFill>
                          <a:effectLst/>
                          <a:latin typeface="Arial"/>
                        </a:rPr>
                        <a:t>Q1</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48BB8"/>
                    </a:solidFill>
                  </a:tcPr>
                </a:tc>
                <a:tc hMerge="1">
                  <a:txBody>
                    <a:bodyPr/>
                    <a:lstStyle/>
                    <a:p>
                      <a:endParaRPr lang="en-US"/>
                    </a:p>
                  </a:txBody>
                  <a:tcPr/>
                </a:tc>
                <a:tc hMerge="1">
                  <a:txBody>
                    <a:bodyPr/>
                    <a:lstStyle/>
                    <a:p>
                      <a:endParaRPr lang="en-US"/>
                    </a:p>
                  </a:txBody>
                  <a:tcPr/>
                </a:tc>
                <a:tc gridSpan="3">
                  <a:txBody>
                    <a:bodyPr/>
                    <a:lstStyle/>
                    <a:p>
                      <a:pPr algn="ctr" rtl="0" fontAlgn="base"/>
                      <a:r>
                        <a:rPr lang="en-US" sz="900" b="1" i="0">
                          <a:solidFill>
                            <a:srgbClr val="FFFFFF"/>
                          </a:solidFill>
                          <a:effectLst/>
                          <a:latin typeface="Arial"/>
                        </a:rPr>
                        <a:t>Q2</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48BB8"/>
                    </a:solidFill>
                  </a:tcPr>
                </a:tc>
                <a:tc hMerge="1">
                  <a:txBody>
                    <a:bodyPr/>
                    <a:lstStyle/>
                    <a:p>
                      <a:endParaRPr lang="en-US"/>
                    </a:p>
                  </a:txBody>
                  <a:tcPr/>
                </a:tc>
                <a:tc hMerge="1">
                  <a:txBody>
                    <a:bodyPr/>
                    <a:lstStyle/>
                    <a:p>
                      <a:endParaRPr lang="en-US"/>
                    </a:p>
                  </a:txBody>
                  <a:tcPr/>
                </a:tc>
                <a:tc gridSpan="3">
                  <a:txBody>
                    <a:bodyPr/>
                    <a:lstStyle/>
                    <a:p>
                      <a:pPr algn="ctr" rtl="0" fontAlgn="base"/>
                      <a:r>
                        <a:rPr lang="en-US" sz="900" b="1" i="0">
                          <a:solidFill>
                            <a:srgbClr val="FFFFFF"/>
                          </a:solidFill>
                          <a:effectLst/>
                          <a:latin typeface="Arial"/>
                        </a:rPr>
                        <a:t>Q3</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48BB8"/>
                    </a:solidFill>
                  </a:tcPr>
                </a:tc>
                <a:tc hMerge="1">
                  <a:txBody>
                    <a:bodyPr/>
                    <a:lstStyle/>
                    <a:p>
                      <a:endParaRPr lang="en-US"/>
                    </a:p>
                  </a:txBody>
                  <a:tcPr/>
                </a:tc>
                <a:tc hMerge="1">
                  <a:txBody>
                    <a:bodyPr/>
                    <a:lstStyle/>
                    <a:p>
                      <a:endParaRPr lang="en-US"/>
                    </a:p>
                  </a:txBody>
                  <a:tcPr/>
                </a:tc>
                <a:tc gridSpan="3">
                  <a:txBody>
                    <a:bodyPr/>
                    <a:lstStyle/>
                    <a:p>
                      <a:pPr algn="ctr" rtl="0" fontAlgn="base"/>
                      <a:r>
                        <a:rPr lang="en-US" sz="900" b="1" i="0">
                          <a:solidFill>
                            <a:srgbClr val="FFFFFF"/>
                          </a:solidFill>
                          <a:effectLst/>
                          <a:latin typeface="Arial"/>
                        </a:rPr>
                        <a:t>Q4</a:t>
                      </a:r>
                      <a:r>
                        <a:rPr lang="en-US" sz="900" b="0" i="0">
                          <a:effectLst/>
                          <a:latin typeface="Arial"/>
                        </a:rPr>
                        <a:t> </a:t>
                      </a:r>
                      <a:endParaRPr lang="en-US" sz="1400" b="0" i="0">
                        <a:effectLst/>
                      </a:endParaRP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48BB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7040">
                <a:tc vMerge="1">
                  <a:txBody>
                    <a:bodyPr/>
                    <a:lstStyle/>
                    <a:p>
                      <a:endParaRPr lang="en-US"/>
                    </a:p>
                  </a:txBody>
                  <a:tcPr/>
                </a:tc>
                <a:tc vMerge="1">
                  <a:txBody>
                    <a:bodyPr/>
                    <a:lstStyle/>
                    <a:p>
                      <a:endParaRPr lang="en-US"/>
                    </a:p>
                  </a:txBody>
                  <a:tcPr/>
                </a:tc>
                <a:tc>
                  <a:txBody>
                    <a:bodyPr/>
                    <a:lstStyle/>
                    <a:p>
                      <a:pPr algn="ctr" rtl="0" fontAlgn="base"/>
                      <a:r>
                        <a:rPr lang="en-US" sz="900" b="1" i="0">
                          <a:solidFill>
                            <a:srgbClr val="000000"/>
                          </a:solidFill>
                          <a:effectLst/>
                          <a:latin typeface="Arial"/>
                        </a:rPr>
                        <a:t>1</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2</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3</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4</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5</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6</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7</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8</a:t>
                      </a:r>
                      <a:r>
                        <a:rPr lang="en-US" sz="900" b="0" i="0">
                          <a:effectLst/>
                          <a:latin typeface="Arial"/>
                        </a:rPr>
                        <a:t> </a:t>
                      </a:r>
                      <a:endParaRPr lang="en-US" sz="1400" b="0" i="0">
                        <a:effectLst/>
                      </a:endParaRP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9</a:t>
                      </a:r>
                      <a:r>
                        <a:rPr lang="en-US" sz="900" b="0" i="0">
                          <a:effectLst/>
                          <a:latin typeface="Arial"/>
                        </a:rPr>
                        <a:t> </a:t>
                      </a:r>
                      <a:endParaRPr lang="en-US" sz="1400" b="0" i="0">
                        <a:effectLst/>
                      </a:endParaRP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10</a:t>
                      </a:r>
                      <a:r>
                        <a:rPr lang="en-US" sz="900" b="0" i="0">
                          <a:effectLst/>
                          <a:latin typeface="Arial"/>
                        </a:rPr>
                        <a:t> </a:t>
                      </a:r>
                      <a:endParaRPr lang="en-US" sz="1400" b="0" i="0">
                        <a:effectLst/>
                      </a:endParaRP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11</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12</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extLst>
                  <a:ext uri="{0D108BD9-81ED-4DB2-BD59-A6C34878D82A}">
                    <a16:rowId xmlns:a16="http://schemas.microsoft.com/office/drawing/2014/main" val="10001"/>
                  </a:ext>
                </a:extLst>
              </a:tr>
              <a:tr h="204631">
                <a:tc>
                  <a:txBody>
                    <a:bodyPr/>
                    <a:lstStyle/>
                    <a:p>
                      <a:pPr algn="ctr" rtl="0" fontAlgn="base"/>
                      <a:r>
                        <a:rPr lang="en-US" sz="900" b="0" i="0">
                          <a:solidFill>
                            <a:srgbClr val="000000"/>
                          </a:solidFill>
                          <a:effectLst/>
                          <a:latin typeface="Arial"/>
                        </a:rPr>
                        <a:t>T.1</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Needs Analysis </a:t>
                      </a:r>
                      <a:r>
                        <a:rPr lang="en-US" sz="9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45374">
                <a:tc>
                  <a:txBody>
                    <a:bodyPr/>
                    <a:lstStyle/>
                    <a:p>
                      <a:pPr algn="ctr" rtl="0" fontAlgn="base"/>
                      <a:r>
                        <a:rPr lang="en-US" sz="900" b="0" i="0">
                          <a:solidFill>
                            <a:srgbClr val="000000"/>
                          </a:solidFill>
                          <a:effectLst/>
                          <a:latin typeface="Arial"/>
                        </a:rPr>
                        <a:t>T.2</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Curriculum Plan Development</a:t>
                      </a:r>
                      <a:r>
                        <a:rPr lang="en-US" sz="900" b="0" i="0" dirty="0">
                          <a:effectLst/>
                          <a:latin typeface="Arial"/>
                        </a:rPr>
                        <a:t> </a:t>
                      </a:r>
                      <a:endParaRPr lang="en-US" sz="1400" b="0" i="0" dirty="0">
                        <a:effectLst/>
                      </a:endParaRPr>
                    </a:p>
                    <a:p>
                      <a:pPr algn="l" rtl="0" fontAlgn="base"/>
                      <a:r>
                        <a:rPr lang="en-US" sz="7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0191">
                <a:tc>
                  <a:txBody>
                    <a:bodyPr/>
                    <a:lstStyle/>
                    <a:p>
                      <a:pPr algn="ctr" rtl="0" fontAlgn="base"/>
                      <a:r>
                        <a:rPr lang="en-US" sz="900" b="0" i="0" dirty="0">
                          <a:solidFill>
                            <a:srgbClr val="000000"/>
                          </a:solidFill>
                          <a:effectLst/>
                          <a:latin typeface="Arial"/>
                        </a:rPr>
                        <a:t>T.3</a:t>
                      </a:r>
                      <a:r>
                        <a:rPr lang="en-US" sz="9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Courses Content Development of eight modules, and 20 undergraduate courses.</a:t>
                      </a:r>
                      <a:r>
                        <a:rPr lang="en-US" sz="900" b="0" i="0" dirty="0">
                          <a:effectLst/>
                          <a:latin typeface="Arial"/>
                        </a:rPr>
                        <a:t> </a:t>
                      </a:r>
                    </a:p>
                    <a:p>
                      <a:pPr algn="l" rtl="0" fontAlgn="base"/>
                      <a:r>
                        <a:rPr lang="en-US" sz="900" b="0" i="0" dirty="0">
                          <a:solidFill>
                            <a:srgbClr val="FF0000"/>
                          </a:solidFill>
                          <a:effectLst/>
                          <a:latin typeface="Arial"/>
                        </a:rPr>
                        <a:t>*The graduate courses are part of another</a:t>
                      </a:r>
                      <a:r>
                        <a:rPr lang="en-US" sz="900" b="0" i="0" baseline="0" dirty="0">
                          <a:solidFill>
                            <a:srgbClr val="FF0000"/>
                          </a:solidFill>
                          <a:effectLst/>
                          <a:latin typeface="Arial"/>
                        </a:rPr>
                        <a:t> work plan submitted to the DHS</a:t>
                      </a:r>
                      <a:r>
                        <a:rPr lang="en-US" sz="900" b="0" i="0" baseline="0" dirty="0">
                          <a:effectLst/>
                          <a:latin typeface="Arial"/>
                        </a:rPr>
                        <a:t>. </a:t>
                      </a:r>
                      <a:r>
                        <a:rPr lang="en-US" sz="900" b="0" i="0" u="sng" baseline="0" dirty="0">
                          <a:solidFill>
                            <a:srgbClr val="FF0000"/>
                          </a:solidFill>
                          <a:effectLst/>
                          <a:latin typeface="Arial"/>
                        </a:rPr>
                        <a:t>(please advise how to present/phrase this info)</a:t>
                      </a:r>
                      <a:endParaRPr lang="en-US" sz="1400" b="0" i="0" u="sng" dirty="0">
                        <a:solidFill>
                          <a:srgbClr val="FF0000"/>
                        </a:solidFill>
                        <a:effectLst/>
                      </a:endParaRPr>
                    </a:p>
                    <a:p>
                      <a:pPr algn="l" rtl="0" fontAlgn="base"/>
                      <a:r>
                        <a:rPr lang="en-US" sz="7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10191">
                <a:tc>
                  <a:txBody>
                    <a:bodyPr/>
                    <a:lstStyle/>
                    <a:p>
                      <a:pPr algn="ctr" rtl="0" fontAlgn="base"/>
                      <a:r>
                        <a:rPr lang="en-US" sz="900" b="0" i="0">
                          <a:solidFill>
                            <a:srgbClr val="000000"/>
                          </a:solidFill>
                          <a:effectLst/>
                          <a:latin typeface="Arial"/>
                        </a:rPr>
                        <a:t>T.4</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Instructional Strategies Development for eight modules, and 20 undergraduate courses </a:t>
                      </a:r>
                      <a:r>
                        <a:rPr lang="en-US" sz="900" b="0" i="0" dirty="0">
                          <a:solidFill>
                            <a:srgbClr val="FF0000"/>
                          </a:solidFill>
                          <a:effectLst/>
                          <a:latin typeface="Arial"/>
                        </a:rPr>
                        <a:t>and 10 graduate courses </a:t>
                      </a:r>
                      <a:r>
                        <a:rPr lang="en-US" sz="900" b="0" i="0" dirty="0">
                          <a:solidFill>
                            <a:srgbClr val="000000"/>
                          </a:solidFill>
                          <a:effectLst/>
                          <a:latin typeface="Arial"/>
                        </a:rPr>
                        <a:t>.</a:t>
                      </a:r>
                      <a:r>
                        <a:rPr lang="en-US" sz="9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endParaRPr lang="en-US" dirty="0"/>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600" b="0" i="0">
                          <a:effectLst/>
                          <a:latin typeface="Calibri"/>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5"/>
                  </a:ext>
                </a:extLst>
              </a:tr>
              <a:tr h="754216">
                <a:tc>
                  <a:txBody>
                    <a:bodyPr/>
                    <a:lstStyle/>
                    <a:p>
                      <a:pPr algn="ctr" rtl="0" fontAlgn="base"/>
                      <a:r>
                        <a:rPr lang="en-US" sz="900" b="0" i="0">
                          <a:solidFill>
                            <a:srgbClr val="000000"/>
                          </a:solidFill>
                          <a:effectLst/>
                          <a:latin typeface="Arial"/>
                        </a:rPr>
                        <a:t>T.5</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Technology-based instructional resources development for eight modules, 40 undergraduate courses </a:t>
                      </a:r>
                      <a:r>
                        <a:rPr lang="en-US" sz="900" b="0" i="0" dirty="0">
                          <a:solidFill>
                            <a:srgbClr val="FF0000"/>
                          </a:solidFill>
                          <a:effectLst/>
                          <a:latin typeface="Arial"/>
                        </a:rPr>
                        <a:t>and 10 graduate courses </a:t>
                      </a:r>
                      <a:endParaRPr lang="en-US" sz="1400" b="0" i="0" dirty="0">
                        <a:solidFill>
                          <a:srgbClr val="FF0000"/>
                        </a:solidFill>
                        <a:effectLst/>
                      </a:endParaRPr>
                    </a:p>
                    <a:p>
                      <a:pPr algn="l" rtl="0" fontAlgn="base"/>
                      <a:r>
                        <a:rPr lang="en-US" sz="7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extLst>
                  <a:ext uri="{0D108BD9-81ED-4DB2-BD59-A6C34878D82A}">
                    <a16:rowId xmlns:a16="http://schemas.microsoft.com/office/drawing/2014/main" val="10006"/>
                  </a:ext>
                </a:extLst>
              </a:tr>
              <a:tr h="601857">
                <a:tc>
                  <a:txBody>
                    <a:bodyPr/>
                    <a:lstStyle/>
                    <a:p>
                      <a:pPr algn="ctr" rtl="0" fontAlgn="base"/>
                      <a:r>
                        <a:rPr lang="en-US" sz="900" b="0" i="0">
                          <a:solidFill>
                            <a:srgbClr val="000000"/>
                          </a:solidFill>
                          <a:effectLst/>
                          <a:latin typeface="Arial"/>
                        </a:rPr>
                        <a:t>T.6</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Interactive online course building (40 undergraduate courses </a:t>
                      </a:r>
                      <a:r>
                        <a:rPr lang="en-US" sz="900" b="0" i="0" dirty="0">
                          <a:solidFill>
                            <a:srgbClr val="FF0000"/>
                          </a:solidFill>
                          <a:effectLst/>
                          <a:latin typeface="Arial"/>
                        </a:rPr>
                        <a:t>and 10 graduate courses</a:t>
                      </a:r>
                      <a:r>
                        <a:rPr lang="en-US" sz="900" b="0" i="0" dirty="0">
                          <a:solidFill>
                            <a:srgbClr val="000000"/>
                          </a:solidFill>
                          <a:effectLst/>
                          <a:latin typeface="Arial"/>
                        </a:rPr>
                        <a:t>).</a:t>
                      </a:r>
                      <a:r>
                        <a:rPr lang="en-US" sz="9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dirty="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600" b="0" i="0">
                          <a:effectLst/>
                          <a:latin typeface="Calibri"/>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extLst>
                  <a:ext uri="{0D108BD9-81ED-4DB2-BD59-A6C34878D82A}">
                    <a16:rowId xmlns:a16="http://schemas.microsoft.com/office/drawing/2014/main" val="10007"/>
                  </a:ext>
                </a:extLst>
              </a:tr>
              <a:tr h="337040">
                <a:tc>
                  <a:txBody>
                    <a:bodyPr/>
                    <a:lstStyle/>
                    <a:p>
                      <a:pPr algn="ctr" rtl="0" fontAlgn="base"/>
                      <a:r>
                        <a:rPr lang="en-US" sz="900" b="0" i="0">
                          <a:solidFill>
                            <a:srgbClr val="000000"/>
                          </a:solidFill>
                          <a:effectLst/>
                          <a:latin typeface="Arial"/>
                        </a:rPr>
                        <a:t>T.7</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Pilot test online modules and courses.</a:t>
                      </a:r>
                      <a:r>
                        <a:rPr lang="en-US" sz="9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600" b="0" i="0" dirty="0">
                          <a:effectLst/>
                          <a:latin typeface="Calibri"/>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55532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E7A8F2-BE96-0247-BFF2-55601312A539}"/>
              </a:ext>
            </a:extLst>
          </p:cNvPr>
          <p:cNvSpPr txBox="1">
            <a:spLocks/>
          </p:cNvSpPr>
          <p:nvPr/>
        </p:nvSpPr>
        <p:spPr>
          <a:xfrm>
            <a:off x="267062" y="1211634"/>
            <a:ext cx="8193505" cy="378264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342900" lvl="1" indent="0">
              <a:buNone/>
            </a:pPr>
            <a:endParaRPr lang="en-US" sz="2100" dirty="0">
              <a:solidFill>
                <a:srgbClr val="FF0000"/>
              </a:solidFill>
            </a:endParaRPr>
          </a:p>
          <a:p>
            <a:pPr marL="342900" lvl="1" indent="0">
              <a:lnSpc>
                <a:spcPct val="110000"/>
              </a:lnSpc>
              <a:spcBef>
                <a:spcPts val="0"/>
              </a:spcBef>
              <a:buNone/>
            </a:pPr>
            <a:r>
              <a:rPr lang="en-US" sz="1875" dirty="0">
                <a:solidFill>
                  <a:schemeClr val="tx1"/>
                </a:solidFill>
              </a:rPr>
              <a:t>Development of a curriculum plan for a BSc with three concentrations and 42 courses, of which:</a:t>
            </a:r>
          </a:p>
          <a:p>
            <a:pPr marL="342900" lvl="1" indent="0">
              <a:buNone/>
            </a:pPr>
            <a:endParaRPr lang="en-US" sz="1875" dirty="0">
              <a:solidFill>
                <a:schemeClr val="tx1"/>
              </a:solidFill>
            </a:endParaRPr>
          </a:p>
        </p:txBody>
      </p:sp>
      <p:graphicFrame>
        <p:nvGraphicFramePr>
          <p:cNvPr id="4" name="Diagram 3"/>
          <p:cNvGraphicFramePr/>
          <p:nvPr>
            <p:extLst>
              <p:ext uri="{D42A27DB-BD31-4B8C-83A1-F6EECF244321}">
                <p14:modId xmlns:p14="http://schemas.microsoft.com/office/powerpoint/2010/main" val="3642328794"/>
              </p:ext>
            </p:extLst>
          </p:nvPr>
        </p:nvGraphicFramePr>
        <p:xfrm>
          <a:off x="293002" y="2555158"/>
          <a:ext cx="8167565" cy="3373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1920607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4838" y="268941"/>
            <a:ext cx="6765519"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a:t>
            </a:r>
          </a:p>
        </p:txBody>
      </p:sp>
      <p:sp>
        <p:nvSpPr>
          <p:cNvPr id="3" name="Text Placeholder 2"/>
          <p:cNvSpPr txBox="1">
            <a:spLocks/>
          </p:cNvSpPr>
          <p:nvPr/>
        </p:nvSpPr>
        <p:spPr>
          <a:xfrm>
            <a:off x="-870168" y="1445342"/>
            <a:ext cx="10250128" cy="47552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20000"/>
              </a:lnSpc>
              <a:spcBef>
                <a:spcPts val="1800"/>
              </a:spcBef>
            </a:pPr>
            <a:r>
              <a:rPr lang="en-US" dirty="0">
                <a:latin typeface="Arial" panose="020B0604020202020204" pitchFamily="34" charset="0"/>
                <a:cs typeface="Arial" panose="020B0604020202020204" pitchFamily="34" charset="0"/>
              </a:rPr>
              <a:t>The following BSc courses were added in the UH </a:t>
            </a:r>
            <a:r>
              <a:rPr lang="en-US" dirty="0" err="1">
                <a:latin typeface="Arial" panose="020B0604020202020204" pitchFamily="34" charset="0"/>
                <a:cs typeface="Arial" panose="020B0604020202020204" pitchFamily="34" charset="0"/>
              </a:rPr>
              <a:t>Curriculog</a:t>
            </a:r>
            <a:r>
              <a:rPr lang="en-US" dirty="0">
                <a:latin typeface="Arial" panose="020B0604020202020204" pitchFamily="34" charset="0"/>
                <a:cs typeface="Arial" panose="020B0604020202020204" pitchFamily="34" charset="0"/>
              </a:rPr>
              <a:t> (Students Academic Catalog):</a:t>
            </a:r>
          </a:p>
          <a:p>
            <a:pPr marL="1885950" lvl="3" indent="-514350">
              <a:buFont typeface="+mj-lt"/>
              <a:buAutoNum type="arabicParenR"/>
            </a:pPr>
            <a:r>
              <a:rPr lang="en-US" sz="2000" b="1" dirty="0">
                <a:latin typeface="Arial" panose="020B0604020202020204" pitchFamily="34" charset="0"/>
                <a:cs typeface="Arial" panose="020B0604020202020204" pitchFamily="34" charset="0"/>
              </a:rPr>
              <a:t>Introduction to Homeland Security </a:t>
            </a:r>
          </a:p>
          <a:p>
            <a:pPr marL="1885950" lvl="3" indent="-514350">
              <a:buFont typeface="+mj-lt"/>
              <a:buAutoNum type="arabicParenR"/>
            </a:pPr>
            <a:r>
              <a:rPr lang="en-US" sz="2000" b="1" dirty="0">
                <a:latin typeface="Arial" panose="020B0604020202020204" pitchFamily="34" charset="0"/>
                <a:cs typeface="Arial" panose="020B0604020202020204" pitchFamily="34" charset="0"/>
              </a:rPr>
              <a:t>Fundamentals of Borders Operations Management</a:t>
            </a:r>
          </a:p>
          <a:p>
            <a:pPr marL="1885950" lvl="3" indent="-514350">
              <a:buFont typeface="+mj-lt"/>
              <a:buAutoNum type="arabicParenR"/>
            </a:pPr>
            <a:r>
              <a:rPr lang="en-US" sz="2000" b="1" dirty="0">
                <a:latin typeface="Arial" panose="020B0604020202020204" pitchFamily="34" charset="0"/>
                <a:cs typeface="Arial" panose="020B0604020202020204" pitchFamily="34" charset="0"/>
              </a:rPr>
              <a:t>Tariff Classification and Free Trade Agreements</a:t>
            </a:r>
          </a:p>
          <a:p>
            <a:pPr marL="1885950" lvl="3" indent="-514350">
              <a:buFont typeface="+mj-lt"/>
              <a:buAutoNum type="arabicParenR"/>
            </a:pPr>
            <a:r>
              <a:rPr lang="en-US" sz="2000" b="1" dirty="0">
                <a:latin typeface="Arial" panose="020B0604020202020204" pitchFamily="34" charset="0"/>
                <a:cs typeface="Arial" panose="020B0604020202020204" pitchFamily="34" charset="0"/>
              </a:rPr>
              <a:t>Cybersecurity Strategy and Policy</a:t>
            </a:r>
          </a:p>
          <a:p>
            <a:pPr marL="1885950" lvl="3" indent="-514350">
              <a:buFont typeface="+mj-lt"/>
              <a:buAutoNum type="arabicParenR"/>
            </a:pPr>
            <a:r>
              <a:rPr lang="en-US" sz="2000" dirty="0">
                <a:latin typeface="Arial" panose="020B0604020202020204" pitchFamily="34" charset="0"/>
                <a:cs typeface="Arial" panose="020B0604020202020204" pitchFamily="34" charset="0"/>
              </a:rPr>
              <a:t>Customs Regulations and Procedures </a:t>
            </a:r>
          </a:p>
          <a:p>
            <a:pPr marL="1885950" lvl="3" indent="-514350">
              <a:buFont typeface="+mj-lt"/>
              <a:buAutoNum type="arabicParenR"/>
            </a:pPr>
            <a:r>
              <a:rPr lang="en-US" sz="2000" dirty="0">
                <a:latin typeface="Arial" panose="020B0604020202020204" pitchFamily="34" charset="0"/>
                <a:cs typeface="Arial" panose="020B0604020202020204" pitchFamily="34" charset="0"/>
              </a:rPr>
              <a:t>Transportation Law and Border Regulations </a:t>
            </a:r>
          </a:p>
          <a:p>
            <a:pPr marL="1885950" lvl="3" indent="-514350">
              <a:buFont typeface="+mj-lt"/>
              <a:buAutoNum type="arabicParenR"/>
            </a:pPr>
            <a:r>
              <a:rPr lang="en-US" sz="2000" dirty="0">
                <a:latin typeface="Arial" panose="020B0604020202020204" pitchFamily="34" charset="0"/>
                <a:cs typeface="Arial" panose="020B0604020202020204" pitchFamily="34" charset="0"/>
              </a:rPr>
              <a:t>Border Security and Cross-Border Challenges </a:t>
            </a:r>
          </a:p>
          <a:p>
            <a:pPr marL="1885950" lvl="3" indent="-514350">
              <a:buFont typeface="+mj-lt"/>
              <a:buAutoNum type="arabicParenR"/>
            </a:pPr>
            <a:r>
              <a:rPr lang="en-US" sz="2000" dirty="0">
                <a:latin typeface="Arial" panose="020B0604020202020204" pitchFamily="34" charset="0"/>
                <a:cs typeface="Arial" panose="020B0604020202020204" pitchFamily="34" charset="0"/>
              </a:rPr>
              <a:t>Border Agencies and Strategic Border Management </a:t>
            </a:r>
          </a:p>
          <a:p>
            <a:pPr marL="1885950" lvl="3" indent="-514350">
              <a:buFont typeface="+mj-lt"/>
              <a:buAutoNum type="arabicParenR"/>
            </a:pPr>
            <a:r>
              <a:rPr lang="en-US" sz="2000" dirty="0">
                <a:latin typeface="Arial" panose="020B0604020202020204" pitchFamily="34" charset="0"/>
                <a:cs typeface="Arial" panose="020B0604020202020204" pitchFamily="34" charset="0"/>
              </a:rPr>
              <a:t>Ethics and Governance in Border Management </a:t>
            </a:r>
          </a:p>
          <a:p>
            <a:pPr marL="1371600" lvl="3" indent="0">
              <a:buNone/>
            </a:pPr>
            <a:endParaRPr lang="en-US" sz="2000" dirty="0">
              <a:solidFill>
                <a:srgbClr val="FF0000"/>
              </a:solidFill>
              <a:latin typeface="Arial" panose="020B0604020202020204" pitchFamily="34" charset="0"/>
              <a:cs typeface="Arial" panose="020B0604020202020204" pitchFamily="34" charset="0"/>
            </a:endParaRPr>
          </a:p>
          <a:p>
            <a:pPr marL="1371600" lvl="3" indent="0">
              <a:buNone/>
            </a:pPr>
            <a:endParaRPr lang="en-US" sz="2000"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p:txBody>
      </p:sp>
      <p:sp>
        <p:nvSpPr>
          <p:cNvPr id="4" name="Right Brace 3"/>
          <p:cNvSpPr/>
          <p:nvPr/>
        </p:nvSpPr>
        <p:spPr>
          <a:xfrm>
            <a:off x="7062010" y="2124221"/>
            <a:ext cx="815903" cy="136456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7951122" y="2509294"/>
            <a:ext cx="1031051" cy="923330"/>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(1-4)</a:t>
            </a:r>
          </a:p>
          <a:p>
            <a:pPr algn="ctr"/>
            <a:r>
              <a:rPr lang="en-US" b="1" dirty="0">
                <a:latin typeface="Arial" panose="020B0604020202020204" pitchFamily="34" charset="0"/>
                <a:cs typeface="Arial" panose="020B0604020202020204" pitchFamily="34" charset="0"/>
              </a:rPr>
              <a:t>Already</a:t>
            </a:r>
          </a:p>
          <a:p>
            <a:pPr algn="ctr"/>
            <a:r>
              <a:rPr lang="en-US" b="1" dirty="0">
                <a:latin typeface="Arial" panose="020B0604020202020204" pitchFamily="34" charset="0"/>
                <a:cs typeface="Arial" panose="020B0604020202020204" pitchFamily="34" charset="0"/>
              </a:rPr>
              <a:t>added</a:t>
            </a:r>
            <a:endParaRPr lang="en-US" dirty="0"/>
          </a:p>
        </p:txBody>
      </p:sp>
      <p:sp>
        <p:nvSpPr>
          <p:cNvPr id="6" name="Right Brace 5"/>
          <p:cNvSpPr/>
          <p:nvPr/>
        </p:nvSpPr>
        <p:spPr>
          <a:xfrm>
            <a:off x="6654058" y="3576256"/>
            <a:ext cx="815903" cy="169876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7469961" y="4107263"/>
            <a:ext cx="1623539" cy="1077218"/>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(5-9)</a:t>
            </a:r>
          </a:p>
          <a:p>
            <a:pPr algn="ctr"/>
            <a:r>
              <a:rPr lang="en-US" sz="1600" b="1" dirty="0">
                <a:latin typeface="Arial" panose="020B0604020202020204" pitchFamily="34" charset="0"/>
                <a:cs typeface="Arial" panose="020B0604020202020204" pitchFamily="34" charset="0"/>
              </a:rPr>
              <a:t>To be added</a:t>
            </a:r>
          </a:p>
          <a:p>
            <a:pPr algn="ctr"/>
            <a:r>
              <a:rPr lang="en-US" sz="1600" b="1" dirty="0">
                <a:latin typeface="Arial" panose="020B0604020202020204" pitchFamily="34" charset="0"/>
                <a:cs typeface="Arial" panose="020B0604020202020204" pitchFamily="34" charset="0"/>
              </a:rPr>
              <a:t>by the end </a:t>
            </a:r>
          </a:p>
          <a:p>
            <a:pPr algn="ctr"/>
            <a:r>
              <a:rPr lang="en-US" sz="1600" b="1" dirty="0">
                <a:latin typeface="Arial" panose="020B0604020202020204" pitchFamily="34" charset="0"/>
                <a:cs typeface="Arial" panose="020B0604020202020204" pitchFamily="34" charset="0"/>
              </a:rPr>
              <a:t>of the project</a:t>
            </a:r>
            <a:endParaRPr lang="en-US" sz="1600" dirty="0"/>
          </a:p>
        </p:txBody>
      </p:sp>
    </p:spTree>
    <p:extLst>
      <p:ext uri="{BB962C8B-B14F-4D97-AF65-F5344CB8AC3E}">
        <p14:creationId xmlns:p14="http://schemas.microsoft.com/office/powerpoint/2010/main" val="2604743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7186" y="289490"/>
            <a:ext cx="7648076" cy="584775"/>
          </a:xfrm>
          <a:prstGeom prst="rect">
            <a:avLst/>
          </a:prstGeom>
          <a:noFill/>
        </p:spPr>
        <p:txBody>
          <a:bodyPr wrap="square" rtlCol="0">
            <a:spAutoFit/>
          </a:bodyPr>
          <a:lstStyle>
            <a:defPPr>
              <a:defRPr lang="en-US"/>
            </a:defPPr>
            <a:lvl1pPr algn="ctr">
              <a:defRPr sz="3200" b="1">
                <a:solidFill>
                  <a:srgbClr val="FFF9D9"/>
                </a:solidFill>
                <a:latin typeface="Arial" panose="020B0604020202020204" pitchFamily="34" charset="0"/>
                <a:cs typeface="Arial" panose="020B0604020202020204" pitchFamily="34" charset="0"/>
              </a:defRPr>
            </a:lvl1pPr>
          </a:lstStyle>
          <a:p>
            <a:r>
              <a:rPr lang="en-US" dirty="0"/>
              <a:t>Annual Report: April 28, 2020</a:t>
            </a:r>
          </a:p>
        </p:txBody>
      </p:sp>
      <p:sp>
        <p:nvSpPr>
          <p:cNvPr id="9" name="TextBox 8"/>
          <p:cNvSpPr txBox="1"/>
          <p:nvPr/>
        </p:nvSpPr>
        <p:spPr>
          <a:xfrm>
            <a:off x="442686" y="1177529"/>
            <a:ext cx="8040914" cy="2769989"/>
          </a:xfrm>
          <a:prstGeom prst="rect">
            <a:avLst/>
          </a:prstGeom>
          <a:noFill/>
        </p:spPr>
        <p:txBody>
          <a:bodyPr wrap="square" rtlCol="0">
            <a:spAutoFit/>
          </a:bodyPr>
          <a:lstStyle/>
          <a:p>
            <a:pPr algn="ctr"/>
            <a:r>
              <a:rPr lang="en-US" sz="3200" b="1" dirty="0"/>
              <a:t>Border Management/Cross Border Trade</a:t>
            </a:r>
            <a:endParaRPr lang="en-US" sz="3200" dirty="0"/>
          </a:p>
          <a:p>
            <a:pPr algn="ctr"/>
            <a:r>
              <a:rPr lang="en-US" sz="3200" b="1" dirty="0"/>
              <a:t>Curriculum Development</a:t>
            </a:r>
          </a:p>
          <a:p>
            <a:pPr algn="ctr"/>
            <a:endParaRPr lang="en-US" dirty="0"/>
          </a:p>
          <a:p>
            <a:pPr algn="ctr"/>
            <a:r>
              <a:rPr lang="en-US" sz="3200" dirty="0"/>
              <a:t>Maria Burns, Principal Investigator</a:t>
            </a:r>
          </a:p>
          <a:p>
            <a:pPr algn="ctr"/>
            <a:r>
              <a:rPr lang="en-US" sz="2800" dirty="0"/>
              <a:t>University of Houston</a:t>
            </a:r>
            <a:endParaRPr lang="en-US" sz="2800" dirty="0">
              <a:solidFill>
                <a:srgbClr val="FF0000"/>
              </a:solidFill>
            </a:endParaRPr>
          </a:p>
          <a:p>
            <a:pPr algn="ctr"/>
            <a:r>
              <a:rPr lang="en-US" sz="3200" dirty="0"/>
              <a:t> </a:t>
            </a:r>
          </a:p>
        </p:txBody>
      </p:sp>
      <p:sp>
        <p:nvSpPr>
          <p:cNvPr id="3" name="Rectangle 2"/>
          <p:cNvSpPr/>
          <p:nvPr/>
        </p:nvSpPr>
        <p:spPr>
          <a:xfrm>
            <a:off x="1637839" y="3492951"/>
            <a:ext cx="5506767" cy="2616101"/>
          </a:xfrm>
          <a:prstGeom prst="rect">
            <a:avLst/>
          </a:prstGeom>
          <a:solidFill>
            <a:schemeClr val="bg1"/>
          </a:solidFill>
        </p:spPr>
        <p:txBody>
          <a:bodyPr wrap="square">
            <a:spAutoFit/>
          </a:bodyPr>
          <a:lstStyle/>
          <a:p>
            <a:pPr algn="ctr"/>
            <a:r>
              <a:rPr lang="en-US" b="1" dirty="0"/>
              <a:t>Other personnel: </a:t>
            </a:r>
          </a:p>
          <a:p>
            <a:pPr algn="ctr"/>
            <a:r>
              <a:rPr lang="en-US" dirty="0"/>
              <a:t>Maura Pereira De Leon, Ph.D., Education Manager</a:t>
            </a:r>
          </a:p>
          <a:p>
            <a:pPr algn="ctr"/>
            <a:r>
              <a:rPr lang="en-US" dirty="0" err="1"/>
              <a:t>Keashundria</a:t>
            </a:r>
            <a:r>
              <a:rPr lang="en-US" dirty="0"/>
              <a:t> Porterfield, Instructional Designer</a:t>
            </a:r>
          </a:p>
          <a:p>
            <a:pPr algn="ctr"/>
            <a:r>
              <a:rPr lang="en-US" dirty="0"/>
              <a:t>Phillip </a:t>
            </a:r>
            <a:r>
              <a:rPr lang="en-US" dirty="0" err="1"/>
              <a:t>Boedeker</a:t>
            </a:r>
            <a:r>
              <a:rPr lang="en-US" dirty="0"/>
              <a:t>, BTI </a:t>
            </a:r>
            <a:r>
              <a:rPr lang="en-US" dirty="0" err="1"/>
              <a:t>Commun</a:t>
            </a:r>
            <a:r>
              <a:rPr lang="en-US" dirty="0"/>
              <a:t>/Operations Manager</a:t>
            </a:r>
          </a:p>
          <a:p>
            <a:pPr algn="ctr"/>
            <a:r>
              <a:rPr lang="en-US" dirty="0"/>
              <a:t>Yada Holton, Program Manager </a:t>
            </a:r>
          </a:p>
          <a:p>
            <a:pPr algn="ctr"/>
            <a:r>
              <a:rPr lang="en-US" dirty="0" err="1"/>
              <a:t>Gautham</a:t>
            </a:r>
            <a:r>
              <a:rPr lang="en-US" dirty="0"/>
              <a:t>  </a:t>
            </a:r>
            <a:r>
              <a:rPr lang="en-US" dirty="0" err="1"/>
              <a:t>Varadarajan</a:t>
            </a:r>
            <a:r>
              <a:rPr lang="en-US" dirty="0"/>
              <a:t>, student assistant </a:t>
            </a:r>
          </a:p>
          <a:p>
            <a:pPr algn="ctr"/>
            <a:r>
              <a:rPr lang="en-US" dirty="0"/>
              <a:t> </a:t>
            </a:r>
            <a:r>
              <a:rPr lang="en-US" sz="2800" dirty="0"/>
              <a:t>BTI Institute</a:t>
            </a:r>
          </a:p>
          <a:p>
            <a:pPr algn="ctr"/>
            <a:r>
              <a:rPr lang="en-US" sz="2800" dirty="0"/>
              <a:t>University of Houston</a:t>
            </a:r>
            <a:endParaRPr lang="en-US" sz="2800" dirty="0">
              <a:solidFill>
                <a:srgbClr val="FF0000"/>
              </a:solidFill>
            </a:endParaRPr>
          </a:p>
        </p:txBody>
      </p:sp>
    </p:spTree>
    <p:extLst>
      <p:ext uri="{BB962C8B-B14F-4D97-AF65-F5344CB8AC3E}">
        <p14:creationId xmlns:p14="http://schemas.microsoft.com/office/powerpoint/2010/main" val="1844317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308225" y="1341245"/>
            <a:ext cx="8203635" cy="486434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a:spcBef>
                <a:spcPts val="1200"/>
              </a:spcBef>
              <a:buNone/>
            </a:pPr>
            <a:r>
              <a:rPr lang="en-US" sz="2400" b="1" dirty="0"/>
              <a:t>T1. Needs Analysis: </a:t>
            </a:r>
            <a:r>
              <a:rPr lang="en-US" sz="2400" dirty="0"/>
              <a:t>Reviewed and analyzed 26 higher education institution offerings in the field of Borders and Homeland Security</a:t>
            </a:r>
          </a:p>
          <a:p>
            <a:pPr marL="457200" lvl="1" indent="0">
              <a:spcBef>
                <a:spcPts val="1200"/>
              </a:spcBef>
              <a:buNone/>
            </a:pPr>
            <a:r>
              <a:rPr lang="en-US" sz="2400" b="1" dirty="0"/>
              <a:t>T2. Curriculum Plan: </a:t>
            </a:r>
            <a:r>
              <a:rPr lang="en-US" sz="2400" dirty="0"/>
              <a:t>Designed a curriculum plan for a Bachelor of Science, two minors and two certificate programs </a:t>
            </a:r>
          </a:p>
          <a:p>
            <a:pPr marL="457200" lvl="1" indent="0">
              <a:spcBef>
                <a:spcPts val="1200"/>
              </a:spcBef>
              <a:buNone/>
            </a:pPr>
            <a:r>
              <a:rPr lang="en-US" sz="2400" b="1" dirty="0"/>
              <a:t>T3. Course Content Development: </a:t>
            </a:r>
            <a:r>
              <a:rPr lang="en-US" sz="2400" dirty="0"/>
              <a:t>Prof. Maria Burns, Principal Investigator and Subject Matter Expert is developing the Core Courses of the Bachelor of Science.</a:t>
            </a:r>
          </a:p>
          <a:p>
            <a:pPr marL="457200" lvl="1" indent="0">
              <a:spcBef>
                <a:spcPts val="1200"/>
              </a:spcBef>
              <a:buNone/>
            </a:pPr>
            <a:r>
              <a:rPr lang="en-US" sz="2400" b="1" dirty="0"/>
              <a:t>T4. Evaluation: </a:t>
            </a:r>
            <a:r>
              <a:rPr lang="en-US" sz="2400" dirty="0"/>
              <a:t>Courses will be pilot-tested and evaluated by UH and BTI to gather feedback for quality assurance.</a:t>
            </a:r>
            <a:r>
              <a:rPr lang="en-US" sz="2000" i="1" dirty="0"/>
              <a:t> (See Appendix B’)</a:t>
            </a:r>
            <a:endParaRPr lang="en-US" sz="2000" b="1" i="1" dirty="0"/>
          </a:p>
          <a:p>
            <a:pPr marL="457200" lvl="1" indent="0">
              <a:spcBef>
                <a:spcPts val="1200"/>
              </a:spcBef>
              <a:buNone/>
            </a:pPr>
            <a:endParaRPr lang="en-US" sz="2100" dirty="0"/>
          </a:p>
          <a:p>
            <a:pPr marL="457200" lvl="1" indent="0">
              <a:spcBef>
                <a:spcPts val="1200"/>
              </a:spcBef>
              <a:buNone/>
            </a:pPr>
            <a:endParaRPr lang="en-US" sz="2400" b="1" dirty="0"/>
          </a:p>
        </p:txBody>
      </p:sp>
      <p:sp>
        <p:nvSpPr>
          <p:cNvPr id="4" name="TextBox 3"/>
          <p:cNvSpPr txBox="1"/>
          <p:nvPr/>
        </p:nvSpPr>
        <p:spPr>
          <a:xfrm>
            <a:off x="925158" y="348426"/>
            <a:ext cx="7315200"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302434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Results </a:t>
            </a:r>
          </a:p>
        </p:txBody>
      </p:sp>
      <p:sp>
        <p:nvSpPr>
          <p:cNvPr id="6" name="Text Placeholder 2"/>
          <p:cNvSpPr txBox="1">
            <a:spLocks/>
          </p:cNvSpPr>
          <p:nvPr/>
        </p:nvSpPr>
        <p:spPr>
          <a:xfrm>
            <a:off x="0" y="1341245"/>
            <a:ext cx="9144000" cy="486434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a:spcBef>
                <a:spcPts val="1200"/>
              </a:spcBef>
              <a:buNone/>
            </a:pPr>
            <a:r>
              <a:rPr lang="en-US" sz="2400" b="1" dirty="0"/>
              <a:t>T5. Technology-based instructional resources development:  </a:t>
            </a:r>
          </a:p>
          <a:p>
            <a:pPr lvl="1">
              <a:spcBef>
                <a:spcPts val="1200"/>
              </a:spcBef>
            </a:pPr>
            <a:r>
              <a:rPr lang="en-US" sz="2100" dirty="0"/>
              <a:t>33 undergraduate courses and their modules are ready by early May – 7 more to go! </a:t>
            </a:r>
          </a:p>
          <a:p>
            <a:pPr lvl="1">
              <a:spcBef>
                <a:spcPts val="1200"/>
              </a:spcBef>
            </a:pPr>
            <a:r>
              <a:rPr lang="en-US" sz="2100" dirty="0"/>
              <a:t>The work plan for 10 graduate courses has been submitted to the DHS</a:t>
            </a:r>
            <a:r>
              <a:rPr lang="en-US" sz="2000" dirty="0"/>
              <a:t>; </a:t>
            </a:r>
          </a:p>
          <a:p>
            <a:pPr marL="457200" lvl="1" indent="0">
              <a:spcBef>
                <a:spcPts val="1200"/>
              </a:spcBef>
              <a:buNone/>
            </a:pPr>
            <a:r>
              <a:rPr lang="en-US" sz="2400" b="1" dirty="0"/>
              <a:t>T6. </a:t>
            </a:r>
            <a:r>
              <a:rPr lang="en-US" sz="2400" dirty="0"/>
              <a:t>Interactive online course building: </a:t>
            </a:r>
          </a:p>
          <a:p>
            <a:pPr lvl="1">
              <a:spcBef>
                <a:spcPts val="1200"/>
              </a:spcBef>
            </a:pPr>
            <a:r>
              <a:rPr lang="en-US" sz="2100" dirty="0"/>
              <a:t>30 undergraduate courses are ready. The work plan for 10 graduate courses has been submitted to the DHS; </a:t>
            </a:r>
          </a:p>
          <a:p>
            <a:pPr marL="457200" lvl="1" indent="0">
              <a:spcBef>
                <a:spcPts val="1200"/>
              </a:spcBef>
              <a:buNone/>
            </a:pPr>
            <a:r>
              <a:rPr lang="en-US" sz="2400" b="1" dirty="0"/>
              <a:t>T7. Pilot test online modules and courses.</a:t>
            </a:r>
          </a:p>
          <a:p>
            <a:pPr lvl="1">
              <a:spcBef>
                <a:spcPts val="1200"/>
              </a:spcBef>
            </a:pPr>
            <a:r>
              <a:rPr lang="en-US" sz="2100" dirty="0"/>
              <a:t>Spring &amp; Summer 2020: 5 courses and one certification program</a:t>
            </a:r>
          </a:p>
        </p:txBody>
      </p:sp>
    </p:spTree>
    <p:extLst>
      <p:ext uri="{BB962C8B-B14F-4D97-AF65-F5344CB8AC3E}">
        <p14:creationId xmlns:p14="http://schemas.microsoft.com/office/powerpoint/2010/main" val="4096424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3898525" y="2687251"/>
            <a:ext cx="5048138" cy="1867355"/>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800" b="1" dirty="0">
                <a:solidFill>
                  <a:schemeClr val="tx1"/>
                </a:solidFill>
              </a:rPr>
              <a:t> </a:t>
            </a:r>
            <a:r>
              <a:rPr lang="en-US" sz="1800" dirty="0">
                <a:solidFill>
                  <a:schemeClr val="tx1"/>
                </a:solidFill>
                <a:sym typeface="Wingdings"/>
              </a:rPr>
              <a:t></a:t>
            </a:r>
            <a:r>
              <a:rPr lang="en-US" sz="1800" b="1" dirty="0">
                <a:solidFill>
                  <a:schemeClr val="tx1"/>
                </a:solidFill>
                <a:sym typeface="Wingdings"/>
              </a:rPr>
              <a:t> </a:t>
            </a:r>
            <a:r>
              <a:rPr lang="en-US" sz="1200" b="1" dirty="0">
                <a:solidFill>
                  <a:schemeClr val="tx1"/>
                </a:solidFill>
              </a:rPr>
              <a:t>Course 1: Introduction to Homeland Security</a:t>
            </a:r>
          </a:p>
          <a:p>
            <a:pPr marL="0" indent="-28575">
              <a:spcBef>
                <a:spcPts val="900"/>
              </a:spcBef>
              <a:buNone/>
            </a:pPr>
            <a:r>
              <a:rPr lang="en-US" sz="1200" b="1" dirty="0">
                <a:solidFill>
                  <a:schemeClr val="tx1"/>
                </a:solidFill>
              </a:rPr>
              <a:t>  </a:t>
            </a:r>
            <a:r>
              <a:rPr lang="en-US" sz="1800" dirty="0">
                <a:solidFill>
                  <a:schemeClr val="tx1"/>
                </a:solidFill>
                <a:sym typeface="Wingdings"/>
              </a:rPr>
              <a:t> </a:t>
            </a:r>
            <a:r>
              <a:rPr lang="en-US" sz="1200" b="1" dirty="0">
                <a:solidFill>
                  <a:schemeClr val="tx1"/>
                </a:solidFill>
              </a:rPr>
              <a:t>Course 2: Fundamentals of Border Operations Management      </a:t>
            </a:r>
          </a:p>
          <a:p>
            <a:pPr marL="342900" lvl="1" indent="0">
              <a:spcBef>
                <a:spcPts val="900"/>
              </a:spcBef>
              <a:buNone/>
            </a:pPr>
            <a:r>
              <a:rPr lang="en-US" sz="1200" b="1" dirty="0">
                <a:solidFill>
                  <a:schemeClr val="tx1"/>
                </a:solidFill>
              </a:rPr>
              <a:t>Course 3: Border Security and Cross-Border Challenges</a:t>
            </a:r>
          </a:p>
          <a:p>
            <a:pPr marL="342900" lvl="1" indent="0">
              <a:spcBef>
                <a:spcPts val="900"/>
              </a:spcBef>
              <a:buNone/>
            </a:pPr>
            <a:r>
              <a:rPr lang="en-US" sz="1200" b="1" dirty="0">
                <a:solidFill>
                  <a:schemeClr val="tx1"/>
                </a:solidFill>
              </a:rPr>
              <a:t>Course 4: Border Agencies and Strategic Border Management</a:t>
            </a:r>
            <a:endParaRPr lang="en-US" sz="1200" dirty="0">
              <a:solidFill>
                <a:schemeClr val="tx1"/>
              </a:solidFill>
              <a:sym typeface="Wingdings"/>
            </a:endParaRPr>
          </a:p>
          <a:p>
            <a:pPr marL="0" indent="-152400">
              <a:spcBef>
                <a:spcPts val="900"/>
              </a:spcBef>
              <a:buNone/>
            </a:pPr>
            <a:r>
              <a:rPr lang="en-US" sz="1800" dirty="0">
                <a:solidFill>
                  <a:schemeClr val="tx1"/>
                </a:solidFill>
                <a:sym typeface="Wingdings"/>
              </a:rPr>
              <a:t> </a:t>
            </a:r>
            <a:r>
              <a:rPr lang="en-US" sz="1200" dirty="0">
                <a:solidFill>
                  <a:schemeClr val="tx1"/>
                </a:solidFill>
                <a:sym typeface="Wingdings"/>
              </a:rPr>
              <a:t> </a:t>
            </a:r>
            <a:r>
              <a:rPr lang="en-US" sz="1200" b="1" dirty="0">
                <a:solidFill>
                  <a:schemeClr val="tx1"/>
                </a:solidFill>
              </a:rPr>
              <a:t>Course 5: Customs Regulations and Procedures</a:t>
            </a:r>
          </a:p>
          <a:p>
            <a:pPr marL="342900" lvl="1" indent="0">
              <a:spcBef>
                <a:spcPts val="900"/>
              </a:spcBef>
              <a:buNone/>
            </a:pPr>
            <a:r>
              <a:rPr lang="en-US" sz="1200" b="1" dirty="0">
                <a:solidFill>
                  <a:schemeClr val="tx1"/>
                </a:solidFill>
              </a:rPr>
              <a:t>Course 6: Capstone Project</a:t>
            </a:r>
          </a:p>
          <a:p>
            <a:pPr marL="342900" lvl="1" indent="0">
              <a:spcBef>
                <a:spcPts val="900"/>
              </a:spcBef>
              <a:buNone/>
            </a:pPr>
            <a:endParaRPr lang="en-US" sz="1200" b="1" dirty="0">
              <a:solidFill>
                <a:schemeClr val="tx1"/>
              </a:solidFill>
            </a:endParaRPr>
          </a:p>
          <a:p>
            <a:pPr marL="342900" lvl="1" indent="0">
              <a:spcBef>
                <a:spcPts val="900"/>
              </a:spcBef>
              <a:buNone/>
            </a:pPr>
            <a:r>
              <a:rPr lang="en-US" sz="1200" b="1" dirty="0">
                <a:solidFill>
                  <a:schemeClr val="accent2"/>
                </a:solidFill>
                <a:effectLst>
                  <a:outerShdw blurRad="38100" dist="38100" dir="2700000" algn="tl">
                    <a:srgbClr val="000000">
                      <a:alpha val="43137"/>
                    </a:srgbClr>
                  </a:outerShdw>
                </a:effectLst>
              </a:rPr>
              <a:t>Existing Elective Courses:</a:t>
            </a:r>
            <a:r>
              <a:rPr lang="en-US" sz="1200" b="1" dirty="0">
                <a:solidFill>
                  <a:schemeClr val="tx1"/>
                </a:solidFill>
                <a:effectLst>
                  <a:outerShdw blurRad="38100" dist="38100" dir="2700000" algn="tl">
                    <a:srgbClr val="000000">
                      <a:alpha val="43137"/>
                    </a:srgbClr>
                  </a:outerShdw>
                </a:effectLst>
              </a:rPr>
              <a:t> </a:t>
            </a:r>
          </a:p>
          <a:p>
            <a:pPr marL="342900" lvl="1" indent="0">
              <a:spcBef>
                <a:spcPts val="900"/>
              </a:spcBef>
              <a:buNone/>
            </a:pPr>
            <a:r>
              <a:rPr lang="en-US" sz="1800" dirty="0">
                <a:solidFill>
                  <a:schemeClr val="tx1"/>
                </a:solidFill>
                <a:sym typeface="Wingdings"/>
              </a:rPr>
              <a:t></a:t>
            </a:r>
            <a:r>
              <a:rPr lang="en-US" sz="1200" dirty="0">
                <a:solidFill>
                  <a:schemeClr val="tx1"/>
                </a:solidFill>
                <a:sym typeface="Wingdings"/>
              </a:rPr>
              <a:t> </a:t>
            </a:r>
            <a:r>
              <a:rPr lang="en-US" sz="1200" b="1" dirty="0">
                <a:solidFill>
                  <a:schemeClr val="tx1"/>
                </a:solidFill>
              </a:rPr>
              <a:t>Geography </a:t>
            </a:r>
          </a:p>
          <a:p>
            <a:pPr marL="342900" lvl="1" indent="0">
              <a:spcBef>
                <a:spcPts val="900"/>
              </a:spcBef>
              <a:buNone/>
            </a:pPr>
            <a:r>
              <a:rPr lang="en-US" sz="1800" dirty="0">
                <a:solidFill>
                  <a:schemeClr val="tx1"/>
                </a:solidFill>
                <a:sym typeface="Wingdings"/>
              </a:rPr>
              <a:t> </a:t>
            </a:r>
            <a:r>
              <a:rPr lang="en-US" sz="1200" b="1" dirty="0">
                <a:solidFill>
                  <a:schemeClr val="tx1"/>
                </a:solidFill>
              </a:rPr>
              <a:t>Logistics Technology </a:t>
            </a:r>
          </a:p>
          <a:p>
            <a:pPr marL="342900" lvl="1" indent="0">
              <a:spcBef>
                <a:spcPts val="900"/>
              </a:spcBef>
              <a:buNone/>
            </a:pPr>
            <a:r>
              <a:rPr lang="en-US" sz="1800" dirty="0">
                <a:solidFill>
                  <a:schemeClr val="tx1"/>
                </a:solidFill>
                <a:sym typeface="Wingdings"/>
              </a:rPr>
              <a:t></a:t>
            </a:r>
            <a:r>
              <a:rPr lang="en-US" sz="1200" dirty="0">
                <a:solidFill>
                  <a:schemeClr val="tx1"/>
                </a:solidFill>
                <a:sym typeface="Wingdings"/>
              </a:rPr>
              <a:t> </a:t>
            </a:r>
            <a:r>
              <a:rPr lang="en-US" sz="1200" b="1" dirty="0">
                <a:solidFill>
                  <a:schemeClr val="tx1"/>
                </a:solidFill>
              </a:rPr>
              <a:t>Security Law</a:t>
            </a:r>
          </a:p>
          <a:p>
            <a:pPr marL="342900" lvl="1" indent="0">
              <a:spcBef>
                <a:spcPts val="900"/>
              </a:spcBef>
              <a:buNone/>
            </a:pPr>
            <a:r>
              <a:rPr lang="en-US" sz="1800" dirty="0">
                <a:solidFill>
                  <a:schemeClr val="tx1"/>
                </a:solidFill>
                <a:sym typeface="Wingdings"/>
              </a:rPr>
              <a:t></a:t>
            </a:r>
            <a:r>
              <a:rPr lang="en-US" sz="1200" dirty="0">
                <a:solidFill>
                  <a:schemeClr val="tx1"/>
                </a:solidFill>
                <a:sym typeface="Wingdings"/>
              </a:rPr>
              <a:t> </a:t>
            </a:r>
            <a:r>
              <a:rPr lang="en-US" sz="1200" b="1" dirty="0">
                <a:solidFill>
                  <a:schemeClr val="tx1"/>
                </a:solidFill>
              </a:rPr>
              <a:t>Microeconomics </a:t>
            </a:r>
          </a:p>
          <a:p>
            <a:pPr marL="342900" lvl="1" indent="0">
              <a:spcBef>
                <a:spcPts val="900"/>
              </a:spcBef>
              <a:buNone/>
            </a:pPr>
            <a:endParaRPr lang="en-US" sz="1800" b="1" dirty="0">
              <a:solidFill>
                <a:schemeClr val="tx1"/>
              </a:solidFill>
            </a:endParaRPr>
          </a:p>
          <a:p>
            <a:pPr marL="342900" lvl="1" indent="0">
              <a:spcBef>
                <a:spcPts val="900"/>
              </a:spcBef>
              <a:buNone/>
            </a:pPr>
            <a:endParaRPr lang="en-US" sz="1800" b="1" dirty="0">
              <a:solidFill>
                <a:schemeClr val="tx1"/>
              </a:solidFill>
            </a:endParaRPr>
          </a:p>
          <a:p>
            <a:pPr marL="600075" lvl="1" indent="-257175">
              <a:spcBef>
                <a:spcPts val="900"/>
              </a:spcBef>
            </a:pPr>
            <a:endParaRPr lang="en-US" sz="1800" dirty="0">
              <a:solidFill>
                <a:schemeClr val="tx1"/>
              </a:solidFill>
            </a:endParaRPr>
          </a:p>
        </p:txBody>
      </p:sp>
      <p:sp>
        <p:nvSpPr>
          <p:cNvPr id="5" name="TextBox 4"/>
          <p:cNvSpPr txBox="1"/>
          <p:nvPr/>
        </p:nvSpPr>
        <p:spPr>
          <a:xfrm>
            <a:off x="1318792" y="1482988"/>
            <a:ext cx="6522554" cy="461665"/>
          </a:xfrm>
          <a:prstGeom prst="rect">
            <a:avLst/>
          </a:prstGeom>
          <a:noFill/>
        </p:spPr>
        <p:txBody>
          <a:bodyPr wrap="square" rtlCol="0">
            <a:spAutoFit/>
          </a:bodyPr>
          <a:lstStyle/>
          <a:p>
            <a:pPr algn="ctr"/>
            <a:r>
              <a:rPr lang="en-US" sz="2400" b="1"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Major Core Requirements – New Courses</a:t>
            </a:r>
          </a:p>
        </p:txBody>
      </p:sp>
      <p:pic>
        <p:nvPicPr>
          <p:cNvPr id="8" name="Picture 7" descr="Image result for border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1650"/>
            <a:ext cx="3801774" cy="27312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46" y="5278614"/>
            <a:ext cx="2628900" cy="276999"/>
          </a:xfrm>
          <a:prstGeom prst="rect">
            <a:avLst/>
          </a:prstGeom>
        </p:spPr>
        <p:txBody>
          <a:bodyPr wrap="square">
            <a:spAutoFit/>
          </a:bodyPr>
          <a:lstStyle/>
          <a:p>
            <a:r>
              <a:rPr lang="en-US" sz="525" dirty="0">
                <a:solidFill>
                  <a:schemeClr val="bg1">
                    <a:lumMod val="65000"/>
                  </a:schemeClr>
                </a:solidFill>
              </a:rPr>
              <a:t>Image: source     https://www.thakerlaw.com/wp-content/uploads/2017/01/Border.jpg</a:t>
            </a:r>
          </a:p>
          <a:p>
            <a:endParaRPr lang="en-US" sz="675" dirty="0">
              <a:solidFill>
                <a:schemeClr val="bg2"/>
              </a:solidFill>
            </a:endParaRPr>
          </a:p>
        </p:txBody>
      </p:sp>
      <p:sp>
        <p:nvSpPr>
          <p:cNvPr id="7" name="TextBox 6"/>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684517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45128465"/>
              </p:ext>
            </p:extLst>
          </p:nvPr>
        </p:nvGraphicFramePr>
        <p:xfrm>
          <a:off x="297751" y="2010095"/>
          <a:ext cx="2246573" cy="2907680"/>
        </p:xfrm>
        <a:graphic>
          <a:graphicData uri="http://schemas.openxmlformats.org/presentationml/2006/ole">
            <mc:AlternateContent xmlns:mc="http://schemas.openxmlformats.org/markup-compatibility/2006">
              <mc:Choice xmlns:v="urn:schemas-microsoft-com:vml" Requires="v">
                <p:oleObj spid="_x0000_s7224" name="Acrobat Document" r:id="rId4" imgW="5829156" imgH="7543672" progId="AcroExch.Document.DC">
                  <p:embed/>
                </p:oleObj>
              </mc:Choice>
              <mc:Fallback>
                <p:oleObj name="Acrobat Document" r:id="rId4" imgW="5829156" imgH="7543672" progId="AcroExch.Document.DC">
                  <p:embed/>
                  <p:pic>
                    <p:nvPicPr>
                      <p:cNvPr id="0" name=""/>
                      <p:cNvPicPr/>
                      <p:nvPr/>
                    </p:nvPicPr>
                    <p:blipFill>
                      <a:blip r:embed="rId5"/>
                      <a:stretch>
                        <a:fillRect/>
                      </a:stretch>
                    </p:blipFill>
                    <p:spPr>
                      <a:xfrm>
                        <a:off x="297751" y="2010095"/>
                        <a:ext cx="2246573" cy="2907680"/>
                      </a:xfrm>
                      <a:prstGeom prst="rect">
                        <a:avLst/>
                      </a:prstGeom>
                    </p:spPr>
                  </p:pic>
                </p:oleObj>
              </mc:Fallback>
            </mc:AlternateContent>
          </a:graphicData>
        </a:graphic>
      </p:graphicFrame>
      <p:sp>
        <p:nvSpPr>
          <p:cNvPr id="7" name="Text Placeholder 2"/>
          <p:cNvSpPr txBox="1">
            <a:spLocks/>
          </p:cNvSpPr>
          <p:nvPr/>
        </p:nvSpPr>
        <p:spPr>
          <a:xfrm>
            <a:off x="2654645" y="2982544"/>
            <a:ext cx="6489356" cy="2188016"/>
          </a:xfrm>
          <a:prstGeom prst="rect">
            <a:avLst/>
          </a:prstGeom>
          <a:noFill/>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800" b="1" dirty="0">
                <a:solidFill>
                  <a:schemeClr val="tx1"/>
                </a:solidFill>
              </a:rPr>
              <a:t>     Course 1: Introduction to Homeland Security</a:t>
            </a:r>
          </a:p>
          <a:p>
            <a:pPr lvl="1">
              <a:spcBef>
                <a:spcPts val="900"/>
              </a:spcBef>
            </a:pPr>
            <a:r>
              <a:rPr lang="en-US" sz="1800" dirty="0">
                <a:solidFill>
                  <a:schemeClr val="tx1"/>
                </a:solidFill>
              </a:rPr>
              <a:t>Comprehensive study of the homeland security system</a:t>
            </a:r>
          </a:p>
          <a:p>
            <a:pPr lvl="1">
              <a:spcBef>
                <a:spcPts val="900"/>
              </a:spcBef>
            </a:pPr>
            <a:r>
              <a:rPr lang="en-US" sz="1800" dirty="0">
                <a:solidFill>
                  <a:schemeClr val="tx1"/>
                </a:solidFill>
              </a:rPr>
              <a:t>Structure, operations, programs </a:t>
            </a:r>
          </a:p>
          <a:p>
            <a:pPr lvl="1">
              <a:spcBef>
                <a:spcPts val="900"/>
              </a:spcBef>
            </a:pPr>
            <a:r>
              <a:rPr lang="en-US" sz="1800" dirty="0">
                <a:solidFill>
                  <a:schemeClr val="tx1"/>
                </a:solidFill>
              </a:rPr>
              <a:t>Safeguarding nation from security challenges</a:t>
            </a:r>
          </a:p>
          <a:p>
            <a:pPr lvl="1">
              <a:spcBef>
                <a:spcPts val="900"/>
              </a:spcBef>
            </a:pPr>
            <a:r>
              <a:rPr lang="en-US" sz="1800" dirty="0">
                <a:solidFill>
                  <a:schemeClr val="tx1"/>
                </a:solidFill>
              </a:rPr>
              <a:t>Intensive technical writing course</a:t>
            </a:r>
          </a:p>
        </p:txBody>
      </p:sp>
      <p:sp>
        <p:nvSpPr>
          <p:cNvPr id="2" name="Rectangle 1"/>
          <p:cNvSpPr/>
          <p:nvPr/>
        </p:nvSpPr>
        <p:spPr>
          <a:xfrm>
            <a:off x="187431" y="1710013"/>
            <a:ext cx="2467214" cy="300082"/>
          </a:xfrm>
          <a:prstGeom prst="rect">
            <a:avLst/>
          </a:prstGeom>
        </p:spPr>
        <p:txBody>
          <a:bodyPr wrap="none">
            <a:spAutoFit/>
          </a:bodyPr>
          <a:lstStyle/>
          <a:p>
            <a:r>
              <a:rPr lang="en-US" sz="1350" b="1" dirty="0">
                <a:solidFill>
                  <a:srgbClr val="FF0000"/>
                </a:solidFill>
              </a:rPr>
              <a:t>Offered: Spring &amp; Summer 2020</a:t>
            </a:r>
            <a:endParaRPr lang="en-US" sz="1350" dirty="0">
              <a:solidFill>
                <a:srgbClr val="FF0000"/>
              </a:solidFill>
            </a:endParaRPr>
          </a:p>
        </p:txBody>
      </p:sp>
      <p:sp>
        <p:nvSpPr>
          <p:cNvPr id="8" name="TextBox 7"/>
          <p:cNvSpPr txBox="1"/>
          <p:nvPr/>
        </p:nvSpPr>
        <p:spPr>
          <a:xfrm>
            <a:off x="2941486" y="2289797"/>
            <a:ext cx="6522554" cy="369332"/>
          </a:xfrm>
          <a:prstGeom prst="rect">
            <a:avLst/>
          </a:prstGeom>
          <a:noFill/>
        </p:spPr>
        <p:txBody>
          <a:bodyPr wrap="square" rtlCol="0">
            <a:spAutoFit/>
          </a:bodyPr>
          <a:lstStyle/>
          <a:p>
            <a:r>
              <a:rPr lang="en-US" b="1" dirty="0">
                <a:solidFill>
                  <a:schemeClr val="accent2"/>
                </a:solidFill>
                <a:latin typeface="Arial" panose="020B0604020202020204" pitchFamily="34" charset="0"/>
                <a:cs typeface="Arial" panose="020B0604020202020204" pitchFamily="34" charset="0"/>
              </a:rPr>
              <a:t>Major Core Requirements – New Courses</a:t>
            </a: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446" y="4822680"/>
            <a:ext cx="1201183" cy="150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470953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325756" y="2734946"/>
            <a:ext cx="6728792" cy="2188016"/>
          </a:xfrm>
          <a:prstGeom prst="rect">
            <a:avLst/>
          </a:prstGeom>
          <a:noFill/>
          <a:ln w="12700">
            <a:miter lim="400000"/>
          </a:ln>
          <a:extLst>
            <a:ext uri="{C572A759-6A51-4108-AA02-DFA0A04FC94B}">
              <ma14:wrappingTextBoxFlag xmlns:ma14="http://schemas.microsoft.com/office/mac/drawingml/2011/main" xmlns="" val="1"/>
            </a:ext>
          </a:extLst>
        </p:spPr>
        <p:txBody>
          <a:bodyPr lIns="34289" tIns="34289" rIns="34289" bIns="34289">
            <a:normAutofit fontScale="92500" lnSpcReduction="1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800" b="1" dirty="0">
                <a:solidFill>
                  <a:schemeClr val="tx1"/>
                </a:solidFill>
              </a:rPr>
              <a:t>     Course 2: Fundamentals of Border Operations Management</a:t>
            </a:r>
          </a:p>
          <a:p>
            <a:pPr lvl="1">
              <a:spcBef>
                <a:spcPts val="900"/>
              </a:spcBef>
            </a:pPr>
            <a:r>
              <a:rPr lang="en-US" sz="1800" dirty="0">
                <a:solidFill>
                  <a:schemeClr val="tx1"/>
                </a:solidFill>
              </a:rPr>
              <a:t>The Genesis and significance of National Borders </a:t>
            </a:r>
          </a:p>
          <a:p>
            <a:pPr lvl="1">
              <a:spcBef>
                <a:spcPts val="900"/>
              </a:spcBef>
            </a:pPr>
            <a:r>
              <a:rPr lang="en-US" sz="1800" dirty="0">
                <a:solidFill>
                  <a:schemeClr val="tx1"/>
                </a:solidFill>
              </a:rPr>
              <a:t>The benefits of having borders in relation to trade, immigration and security  </a:t>
            </a:r>
          </a:p>
          <a:p>
            <a:pPr lvl="1">
              <a:spcBef>
                <a:spcPts val="900"/>
              </a:spcBef>
            </a:pPr>
            <a:r>
              <a:rPr lang="en-US" sz="1800" dirty="0">
                <a:solidFill>
                  <a:schemeClr val="tx1"/>
                </a:solidFill>
              </a:rPr>
              <a:t>Sovereignty of nations, geopolitical and socioeconomic implications </a:t>
            </a:r>
          </a:p>
          <a:p>
            <a:pPr lvl="1">
              <a:spcBef>
                <a:spcPts val="900"/>
              </a:spcBef>
            </a:pPr>
            <a:r>
              <a:rPr lang="en-US" sz="1800" dirty="0">
                <a:solidFill>
                  <a:schemeClr val="tx1"/>
                </a:solidFill>
              </a:rPr>
              <a:t>Managing borders in accordance to the nation-specific challenges and opportunities</a:t>
            </a: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62" y="2041630"/>
            <a:ext cx="2161309" cy="2906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 y="1733065"/>
            <a:ext cx="1814792" cy="300082"/>
          </a:xfrm>
          <a:prstGeom prst="rect">
            <a:avLst/>
          </a:prstGeom>
        </p:spPr>
        <p:txBody>
          <a:bodyPr wrap="none">
            <a:spAutoFit/>
          </a:bodyPr>
          <a:lstStyle/>
          <a:p>
            <a:r>
              <a:rPr lang="en-US" sz="1350" b="1" dirty="0">
                <a:solidFill>
                  <a:srgbClr val="FF0000"/>
                </a:solidFill>
              </a:rPr>
              <a:t>Offered: Summer 2020</a:t>
            </a:r>
            <a:endParaRPr lang="en-US" sz="1350" dirty="0">
              <a:solidFill>
                <a:srgbClr val="FF0000"/>
              </a:solidFill>
            </a:endParaRPr>
          </a:p>
        </p:txBody>
      </p:sp>
      <p:sp>
        <p:nvSpPr>
          <p:cNvPr id="8" name="TextBox 7"/>
          <p:cNvSpPr txBox="1"/>
          <p:nvPr/>
        </p:nvSpPr>
        <p:spPr>
          <a:xfrm>
            <a:off x="2621446" y="2232792"/>
            <a:ext cx="6522554" cy="369332"/>
          </a:xfrm>
          <a:prstGeom prst="rect">
            <a:avLst/>
          </a:prstGeom>
          <a:noFill/>
        </p:spPr>
        <p:txBody>
          <a:bodyPr wrap="square" rtlCol="0">
            <a:spAutoFit/>
          </a:bodyPr>
          <a:lstStyle/>
          <a:p>
            <a:r>
              <a:rPr lang="en-US" b="1" dirty="0">
                <a:solidFill>
                  <a:schemeClr val="accent2"/>
                </a:solidFill>
                <a:latin typeface="Arial" panose="020B0604020202020204" pitchFamily="34" charset="0"/>
                <a:cs typeface="Arial" panose="020B0604020202020204" pitchFamily="34" charset="0"/>
              </a:rPr>
              <a:t>Major Core Requirements – New Courses</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446" y="4822680"/>
            <a:ext cx="1201183" cy="150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1709508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21446" y="1654430"/>
            <a:ext cx="6522554" cy="369332"/>
          </a:xfrm>
          <a:prstGeom prst="rect">
            <a:avLst/>
          </a:prstGeom>
          <a:noFill/>
        </p:spPr>
        <p:txBody>
          <a:bodyPr wrap="square" rtlCol="0">
            <a:spAutoFit/>
          </a:bodyPr>
          <a:lstStyle/>
          <a:p>
            <a:r>
              <a:rPr lang="en-US" b="1" dirty="0">
                <a:solidFill>
                  <a:schemeClr val="accent2"/>
                </a:solidFill>
                <a:latin typeface="Arial" panose="020B0604020202020204" pitchFamily="34" charset="0"/>
                <a:cs typeface="Arial" panose="020B0604020202020204" pitchFamily="34" charset="0"/>
              </a:rPr>
              <a:t>Major Core Requirements – New Courses</a:t>
            </a:r>
          </a:p>
        </p:txBody>
      </p:sp>
      <p:sp>
        <p:nvSpPr>
          <p:cNvPr id="10" name="Text Placeholder 2"/>
          <p:cNvSpPr txBox="1">
            <a:spLocks/>
          </p:cNvSpPr>
          <p:nvPr/>
        </p:nvSpPr>
        <p:spPr>
          <a:xfrm>
            <a:off x="2325756" y="2176820"/>
            <a:ext cx="6728792" cy="2703954"/>
          </a:xfrm>
          <a:prstGeom prst="rect">
            <a:avLst/>
          </a:prstGeom>
          <a:noFill/>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700" b="1" dirty="0">
                <a:solidFill>
                  <a:schemeClr val="tx1"/>
                </a:solidFill>
              </a:rPr>
              <a:t>     Course 5: Customs Regulations and Procedures</a:t>
            </a:r>
          </a:p>
          <a:p>
            <a:pPr marL="752475" lvl="1" indent="-285750">
              <a:spcBef>
                <a:spcPts val="900"/>
              </a:spcBef>
            </a:pPr>
            <a:r>
              <a:rPr lang="en-US" sz="1700" dirty="0">
                <a:solidFill>
                  <a:schemeClr val="tx1"/>
                </a:solidFill>
              </a:rPr>
              <a:t>The significance of national customs at sea, air, and land ports of entry </a:t>
            </a:r>
          </a:p>
          <a:p>
            <a:pPr marL="752475" lvl="1" indent="-285750">
              <a:spcBef>
                <a:spcPts val="900"/>
              </a:spcBef>
            </a:pPr>
            <a:r>
              <a:rPr lang="en-US" sz="1700" dirty="0">
                <a:solidFill>
                  <a:schemeClr val="tx1"/>
                </a:solidFill>
              </a:rPr>
              <a:t>Customs management and the entry process for travelers and cargoes</a:t>
            </a:r>
          </a:p>
          <a:p>
            <a:pPr lvl="1">
              <a:spcBef>
                <a:spcPts val="900"/>
              </a:spcBef>
            </a:pPr>
            <a:r>
              <a:rPr lang="en-US" sz="1700" dirty="0">
                <a:solidFill>
                  <a:schemeClr val="tx1"/>
                </a:solidFill>
              </a:rPr>
              <a:t>The WCO,  global harmonization, and customs reform</a:t>
            </a:r>
          </a:p>
          <a:p>
            <a:pPr lvl="1">
              <a:spcBef>
                <a:spcPts val="900"/>
              </a:spcBef>
            </a:pPr>
            <a:r>
              <a:rPr lang="en-US" sz="1700" dirty="0">
                <a:solidFill>
                  <a:schemeClr val="tx1"/>
                </a:solidFill>
              </a:rPr>
              <a:t>Customs laws and regulations: code of ethics &amp; conduct;  anti-corruption code; rules of origin, reasonable care, advance notice, etc. </a:t>
            </a:r>
          </a:p>
          <a:p>
            <a:pPr lvl="1">
              <a:spcBef>
                <a:spcPts val="900"/>
              </a:spcBef>
            </a:pPr>
            <a:r>
              <a:rPr lang="en-US" sz="1700" dirty="0">
                <a:solidFill>
                  <a:schemeClr val="tx1"/>
                </a:solidFill>
              </a:rPr>
              <a:t>Operations: a) the entry process: inspections, warehousing, processing times, etc. b) the exporting process: export control, etc. c) documentation. </a:t>
            </a:r>
          </a:p>
          <a:p>
            <a:pPr lvl="1">
              <a:spcBef>
                <a:spcPts val="900"/>
              </a:spcBef>
            </a:pPr>
            <a:r>
              <a:rPr lang="en-US" sz="1700" dirty="0">
                <a:solidFill>
                  <a:schemeClr val="tx1"/>
                </a:solidFill>
              </a:rPr>
              <a:t>Systems and technologies: ACE (single window), cargo scanning technologies, etc.</a:t>
            </a:r>
          </a:p>
        </p:txBody>
      </p:sp>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81087"/>
            <a:ext cx="2621446" cy="216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13" y="4392375"/>
            <a:ext cx="1313828" cy="164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28600" y="1733065"/>
            <a:ext cx="2123658" cy="300082"/>
          </a:xfrm>
          <a:prstGeom prst="rect">
            <a:avLst/>
          </a:prstGeom>
        </p:spPr>
        <p:txBody>
          <a:bodyPr wrap="none">
            <a:spAutoFit/>
          </a:bodyPr>
          <a:lstStyle/>
          <a:p>
            <a:r>
              <a:rPr lang="en-US" sz="1350" b="1" dirty="0">
                <a:solidFill>
                  <a:srgbClr val="FF0000"/>
                </a:solidFill>
              </a:rPr>
              <a:t>Offered: late Summer 2020</a:t>
            </a:r>
            <a:endParaRPr lang="en-US" sz="1350" dirty="0">
              <a:solidFill>
                <a:srgbClr val="FF0000"/>
              </a:solidFill>
            </a:endParaRPr>
          </a:p>
        </p:txBody>
      </p:sp>
      <p:sp>
        <p:nvSpPr>
          <p:cNvPr id="13" name="TextBox 12"/>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1750365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083333" y="2370514"/>
            <a:ext cx="7195279" cy="2553155"/>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800" b="1" dirty="0">
                <a:solidFill>
                  <a:schemeClr val="tx1"/>
                </a:solidFill>
              </a:rPr>
              <a:t>         </a:t>
            </a:r>
            <a:r>
              <a:rPr lang="en-US" sz="1400" b="1" dirty="0">
                <a:solidFill>
                  <a:schemeClr val="tx1"/>
                </a:solidFill>
              </a:rPr>
              <a:t>Course 7: Transportation Law and Border Regulations </a:t>
            </a:r>
          </a:p>
          <a:p>
            <a:pPr marL="342900" lvl="1" indent="0">
              <a:spcBef>
                <a:spcPts val="900"/>
              </a:spcBef>
              <a:buNone/>
            </a:pPr>
            <a:r>
              <a:rPr lang="en-US" sz="1400" b="1" dirty="0">
                <a:solidFill>
                  <a:schemeClr val="tx1"/>
                </a:solidFill>
              </a:rPr>
              <a:t>     Course 8: International Trade Treaties and Conventions</a:t>
            </a:r>
          </a:p>
          <a:p>
            <a:pPr marL="342900" lvl="1" indent="0">
              <a:spcBef>
                <a:spcPts val="900"/>
              </a:spcBef>
              <a:buNone/>
            </a:pPr>
            <a:r>
              <a:rPr lang="en-US" sz="1800" dirty="0">
                <a:solidFill>
                  <a:schemeClr val="tx1"/>
                </a:solidFill>
                <a:sym typeface="Wingdings"/>
              </a:rPr>
              <a:t> </a:t>
            </a:r>
            <a:r>
              <a:rPr lang="en-US" sz="1400" b="1" dirty="0">
                <a:solidFill>
                  <a:schemeClr val="tx1"/>
                </a:solidFill>
              </a:rPr>
              <a:t>Course 9: Tariff Classification and Free Trade Agreements</a:t>
            </a:r>
            <a:endParaRPr lang="en-US" sz="1800" b="1" dirty="0">
              <a:solidFill>
                <a:schemeClr val="tx1"/>
              </a:solidFill>
            </a:endParaRPr>
          </a:p>
          <a:p>
            <a:pPr marL="342900" lvl="1" indent="0">
              <a:spcBef>
                <a:spcPts val="900"/>
              </a:spcBef>
              <a:buNone/>
            </a:pPr>
            <a:endParaRPr lang="en-US" sz="1800" b="1" dirty="0">
              <a:solidFill>
                <a:schemeClr val="tx1"/>
              </a:solidFill>
            </a:endParaRPr>
          </a:p>
          <a:p>
            <a:pPr marL="342900" lvl="1" indent="0">
              <a:spcBef>
                <a:spcPts val="900"/>
              </a:spcBef>
              <a:buNone/>
            </a:pPr>
            <a:r>
              <a:rPr lang="en-US" sz="1800" b="1" dirty="0">
                <a:solidFill>
                  <a:schemeClr val="accent2"/>
                </a:solidFill>
                <a:effectLst>
                  <a:outerShdw blurRad="38100" dist="38100" dir="2700000" algn="tl">
                    <a:srgbClr val="000000">
                      <a:alpha val="43137"/>
                    </a:srgbClr>
                  </a:outerShdw>
                </a:effectLst>
              </a:rPr>
              <a:t>Existing Course:</a:t>
            </a:r>
            <a:r>
              <a:rPr lang="en-US" sz="1800" b="1" dirty="0">
                <a:solidFill>
                  <a:schemeClr val="tx1"/>
                </a:solidFill>
                <a:effectLst>
                  <a:outerShdw blurRad="38100" dist="38100" dir="2700000" algn="tl">
                    <a:srgbClr val="000000">
                      <a:alpha val="43137"/>
                    </a:srgbClr>
                  </a:outerShdw>
                </a:effectLst>
              </a:rPr>
              <a:t> </a:t>
            </a:r>
          </a:p>
          <a:p>
            <a:pPr marL="342900" lvl="1" indent="0">
              <a:spcBef>
                <a:spcPts val="900"/>
              </a:spcBef>
              <a:buNone/>
            </a:pPr>
            <a:r>
              <a:rPr lang="en-US" sz="1800" dirty="0">
                <a:solidFill>
                  <a:schemeClr val="tx1"/>
                </a:solidFill>
                <a:sym typeface="Wingdings"/>
              </a:rPr>
              <a:t> </a:t>
            </a:r>
            <a:r>
              <a:rPr lang="en-US" sz="1400" b="1" dirty="0">
                <a:solidFill>
                  <a:schemeClr val="tx1"/>
                </a:solidFill>
              </a:rPr>
              <a:t>Transportation Economics &amp; Policy</a:t>
            </a:r>
          </a:p>
          <a:p>
            <a:pPr marL="342900" lvl="1" indent="0">
              <a:spcBef>
                <a:spcPts val="900"/>
              </a:spcBef>
              <a:buNone/>
            </a:pPr>
            <a:endParaRPr lang="en-US" sz="1800" b="1" dirty="0">
              <a:solidFill>
                <a:schemeClr val="tx1"/>
              </a:solidFill>
            </a:endParaRPr>
          </a:p>
          <a:p>
            <a:pPr marL="600075" lvl="1" indent="-257175">
              <a:spcBef>
                <a:spcPts val="900"/>
              </a:spcBef>
            </a:pPr>
            <a:endParaRPr lang="en-US" sz="1800" dirty="0">
              <a:solidFill>
                <a:schemeClr val="tx1"/>
              </a:solidFill>
            </a:endParaRPr>
          </a:p>
        </p:txBody>
      </p:sp>
      <p:sp>
        <p:nvSpPr>
          <p:cNvPr id="5" name="TextBox 4"/>
          <p:cNvSpPr txBox="1"/>
          <p:nvPr/>
        </p:nvSpPr>
        <p:spPr>
          <a:xfrm>
            <a:off x="1602685" y="1908849"/>
            <a:ext cx="6238661"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Concentration on Trade &amp; Transport</a:t>
            </a:r>
          </a:p>
        </p:txBody>
      </p:sp>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4562" y="4502427"/>
            <a:ext cx="3892442" cy="145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1808784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2301880" y="1612382"/>
            <a:ext cx="6842120" cy="2703954"/>
          </a:xfrm>
          <a:prstGeom prst="rect">
            <a:avLst/>
          </a:prstGeom>
          <a:noFill/>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700" b="1" dirty="0">
                <a:solidFill>
                  <a:schemeClr val="tx1"/>
                </a:solidFill>
              </a:rPr>
              <a:t>     Course 7: Transportation Law and Border Regulations </a:t>
            </a:r>
          </a:p>
          <a:p>
            <a:pPr marL="752475" lvl="1" indent="-285750">
              <a:spcBef>
                <a:spcPts val="900"/>
              </a:spcBef>
            </a:pPr>
            <a:r>
              <a:rPr lang="en-US" sz="1700" dirty="0">
                <a:solidFill>
                  <a:schemeClr val="tx1"/>
                </a:solidFill>
              </a:rPr>
              <a:t>Legal systems. Global laws, and organizations for intermodal transportation. International conventions and general average.</a:t>
            </a:r>
          </a:p>
          <a:p>
            <a:pPr marL="752475" lvl="1" indent="-285750">
              <a:spcBef>
                <a:spcPts val="900"/>
              </a:spcBef>
            </a:pPr>
            <a:r>
              <a:rPr lang="en-US" sz="1700" dirty="0">
                <a:solidFill>
                  <a:schemeClr val="tx1"/>
                </a:solidFill>
              </a:rPr>
              <a:t>U.S. legal system: Common law and types of transportation law: Administrative departments and agencies (DHS, DOT, FAA, NTSB, FRA, etc.). Federal and State laws. Penalties and non-compliance. </a:t>
            </a:r>
          </a:p>
          <a:p>
            <a:pPr marL="1263013" lvl="2" indent="-285750">
              <a:spcBef>
                <a:spcPts val="900"/>
              </a:spcBef>
            </a:pPr>
            <a:r>
              <a:rPr lang="en-US" sz="1600" dirty="0">
                <a:solidFill>
                  <a:schemeClr val="tx1"/>
                </a:solidFill>
              </a:rPr>
              <a:t>How the U.S. legal framework regulates borders, diplomatic, and socioeconomic conditions. </a:t>
            </a:r>
          </a:p>
          <a:p>
            <a:pPr marL="1263013" lvl="2" indent="-285750">
              <a:spcBef>
                <a:spcPts val="900"/>
              </a:spcBef>
            </a:pPr>
            <a:r>
              <a:rPr lang="en-US" sz="1600" dirty="0">
                <a:solidFill>
                  <a:schemeClr val="tx1"/>
                </a:solidFill>
              </a:rPr>
              <a:t>U.S. borders, import/export rules; Carriage of Goods;  Hazardous Materials; Insurance.</a:t>
            </a:r>
          </a:p>
          <a:p>
            <a:pPr marL="1263013" lvl="2" indent="-285750">
              <a:spcBef>
                <a:spcPts val="900"/>
              </a:spcBef>
            </a:pPr>
            <a:r>
              <a:rPr lang="en-US" sz="1600" dirty="0">
                <a:solidFill>
                  <a:schemeClr val="tx1"/>
                </a:solidFill>
              </a:rPr>
              <a:t>Proof of compliance: Contracts, licenses, certification, notifications, and documentation.</a:t>
            </a:r>
          </a:p>
          <a:p>
            <a:pPr marL="752475" lvl="1" indent="-285750">
              <a:spcBef>
                <a:spcPts val="900"/>
              </a:spcBef>
            </a:pPr>
            <a:r>
              <a:rPr lang="en-US" sz="1700" dirty="0">
                <a:solidFill>
                  <a:schemeClr val="tx1"/>
                </a:solidFill>
              </a:rPr>
              <a:t>Regulatory framework and industry standards for occupational health, safety, security, quality, and the environment. (HSSQE). </a:t>
            </a:r>
          </a:p>
          <a:p>
            <a:pPr marL="752475" lvl="1" indent="-285750">
              <a:spcBef>
                <a:spcPts val="900"/>
              </a:spcBef>
            </a:pPr>
            <a:r>
              <a:rPr lang="en-US" sz="1700" dirty="0">
                <a:solidFill>
                  <a:schemeClr val="tx1"/>
                </a:solidFill>
              </a:rPr>
              <a:t>Conflict resolution: law, mediation and arbitration.</a:t>
            </a:r>
          </a:p>
          <a:p>
            <a:pPr marL="752475" lvl="1" indent="-285750">
              <a:spcBef>
                <a:spcPts val="900"/>
              </a:spcBef>
            </a:pPr>
            <a:endParaRPr lang="en-US" sz="1700" dirty="0">
              <a:solidFill>
                <a:schemeClr val="tx1"/>
              </a:solidFill>
            </a:endParaRPr>
          </a:p>
        </p:txBody>
      </p:sp>
      <p:sp>
        <p:nvSpPr>
          <p:cNvPr id="6" name="TextBox 5"/>
          <p:cNvSpPr txBox="1"/>
          <p:nvPr/>
        </p:nvSpPr>
        <p:spPr>
          <a:xfrm>
            <a:off x="2301880" y="1204505"/>
            <a:ext cx="6238661"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Concentration on Trade &amp; Transport</a:t>
            </a: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53236"/>
            <a:ext cx="2415208" cy="153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3886201"/>
            <a:ext cx="2415208" cy="323165"/>
          </a:xfrm>
          <a:prstGeom prst="rect">
            <a:avLst/>
          </a:prstGeom>
        </p:spPr>
        <p:txBody>
          <a:bodyPr wrap="square">
            <a:spAutoFit/>
          </a:bodyPr>
          <a:lstStyle/>
          <a:p>
            <a:r>
              <a:rPr lang="en-US" sz="500" dirty="0"/>
              <a:t>Image source: department of state https://www.state.gov/bureaus-offices/bureaus-and-offices-reporting-directly-to-the-secretary/office-of-the-legal-adviser/office-of-the-assistant-legal-adviser-for-private-international-law/</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5" y="4450806"/>
            <a:ext cx="2448453"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5980489"/>
            <a:ext cx="3143250" cy="169277"/>
          </a:xfrm>
          <a:prstGeom prst="rect">
            <a:avLst/>
          </a:prstGeom>
        </p:spPr>
        <p:txBody>
          <a:bodyPr wrap="square">
            <a:spAutoFit/>
          </a:bodyPr>
          <a:lstStyle/>
          <a:p>
            <a:r>
              <a:rPr lang="en-US" sz="500" dirty="0"/>
              <a:t>Image source: https://www.bestlawyers.com/article/transportation-law/1710</a:t>
            </a:r>
          </a:p>
        </p:txBody>
      </p:sp>
      <p:sp>
        <p:nvSpPr>
          <p:cNvPr id="14" name="TextBox 13"/>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2039768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2415208" y="1827534"/>
            <a:ext cx="6728792" cy="2703954"/>
          </a:xfrm>
          <a:prstGeom prst="rect">
            <a:avLst/>
          </a:prstGeom>
          <a:noFill/>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700" b="1" dirty="0">
                <a:solidFill>
                  <a:schemeClr val="tx1"/>
                </a:solidFill>
              </a:rPr>
              <a:t>     Course 9: Tariff Classification and Free Trade Agreements</a:t>
            </a:r>
          </a:p>
          <a:p>
            <a:pPr marL="752475" lvl="1" indent="-285750">
              <a:spcBef>
                <a:spcPts val="900"/>
              </a:spcBef>
            </a:pPr>
            <a:r>
              <a:rPr lang="en-US" sz="1700" dirty="0">
                <a:solidFill>
                  <a:schemeClr val="tx1"/>
                </a:solidFill>
              </a:rPr>
              <a:t>Global trade facilitation and development: from GATT to WTO. Trade agreements in the U.S. and the rest of the world. </a:t>
            </a:r>
          </a:p>
          <a:p>
            <a:pPr marL="752475" lvl="1" indent="-285750">
              <a:spcBef>
                <a:spcPts val="900"/>
              </a:spcBef>
            </a:pPr>
            <a:r>
              <a:rPr lang="en-US" sz="1700" dirty="0">
                <a:solidFill>
                  <a:schemeClr val="tx1"/>
                </a:solidFill>
              </a:rPr>
              <a:t>Free Trade vs. Protectionism. Tariff Barriers vs. Non-tariff barriers to trade. </a:t>
            </a:r>
          </a:p>
          <a:p>
            <a:pPr marL="752475" lvl="1" indent="-285750">
              <a:spcBef>
                <a:spcPts val="900"/>
              </a:spcBef>
            </a:pPr>
            <a:r>
              <a:rPr lang="en-US" sz="1700" dirty="0">
                <a:solidFill>
                  <a:schemeClr val="tx1"/>
                </a:solidFill>
              </a:rPr>
              <a:t>Unfair trade practices. Sanctions, Embargoes, Boycott. </a:t>
            </a:r>
          </a:p>
          <a:p>
            <a:pPr lvl="1">
              <a:spcBef>
                <a:spcPts val="900"/>
              </a:spcBef>
            </a:pPr>
            <a:r>
              <a:rPr lang="en-US" sz="1700" dirty="0">
                <a:solidFill>
                  <a:schemeClr val="tx1"/>
                </a:solidFill>
              </a:rPr>
              <a:t>HS universal classification codes; HTSUS and Schedule B’. </a:t>
            </a:r>
          </a:p>
          <a:p>
            <a:pPr lvl="1">
              <a:spcBef>
                <a:spcPts val="900"/>
              </a:spcBef>
            </a:pPr>
            <a:r>
              <a:rPr lang="en-US" sz="1700" dirty="0">
                <a:solidFill>
                  <a:schemeClr val="tx1"/>
                </a:solidFill>
              </a:rPr>
              <a:t>Export control; export license; Regulations. Red flags, violations and penalties. The Single Control List: USML and CCL. The deemed export rule. Dual use. </a:t>
            </a:r>
          </a:p>
        </p:txBody>
      </p:sp>
      <p:sp>
        <p:nvSpPr>
          <p:cNvPr id="6" name="TextBox 5"/>
          <p:cNvSpPr txBox="1"/>
          <p:nvPr/>
        </p:nvSpPr>
        <p:spPr>
          <a:xfrm>
            <a:off x="2301880" y="1365869"/>
            <a:ext cx="6238661"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Concentration on Trade &amp; Transport</a:t>
            </a:r>
          </a:p>
        </p:txBody>
      </p:sp>
      <p:pic>
        <p:nvPicPr>
          <p:cNvPr id="19458" name="Picture 2" descr="Retailers in Favor of Bill Requiring Congress to OK Tarif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9162"/>
            <a:ext cx="2679110" cy="195585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4376" y="4876061"/>
            <a:ext cx="2208787" cy="139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5338" y="4823797"/>
            <a:ext cx="2736994" cy="193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28600" y="1677493"/>
            <a:ext cx="2123658" cy="300082"/>
          </a:xfrm>
          <a:prstGeom prst="rect">
            <a:avLst/>
          </a:prstGeom>
        </p:spPr>
        <p:txBody>
          <a:bodyPr wrap="none">
            <a:spAutoFit/>
          </a:bodyPr>
          <a:lstStyle/>
          <a:p>
            <a:r>
              <a:rPr lang="en-US" sz="1350" b="1" dirty="0">
                <a:solidFill>
                  <a:srgbClr val="FF0000"/>
                </a:solidFill>
              </a:rPr>
              <a:t>Offered: late Summer 2020</a:t>
            </a:r>
            <a:endParaRPr lang="en-US" sz="1350" dirty="0">
              <a:solidFill>
                <a:srgbClr val="FF0000"/>
              </a:solidFill>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688" y="3875014"/>
            <a:ext cx="1909482" cy="239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2498540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318791" y="2347429"/>
            <a:ext cx="7195279" cy="2553155"/>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800" b="1" dirty="0">
                <a:solidFill>
                  <a:schemeClr val="tx1"/>
                </a:solidFill>
              </a:rPr>
              <a:t>     </a:t>
            </a:r>
            <a:r>
              <a:rPr lang="en-US" sz="1400" b="1" dirty="0">
                <a:solidFill>
                  <a:schemeClr val="tx1"/>
                </a:solidFill>
              </a:rPr>
              <a:t>Course 10: History of Migration and U.S. Migration Patterns</a:t>
            </a:r>
          </a:p>
          <a:p>
            <a:pPr marL="0" indent="-28575">
              <a:spcBef>
                <a:spcPts val="900"/>
              </a:spcBef>
              <a:buNone/>
            </a:pPr>
            <a:r>
              <a:rPr lang="en-US" sz="1400" b="1" dirty="0">
                <a:solidFill>
                  <a:schemeClr val="tx1"/>
                </a:solidFill>
              </a:rPr>
              <a:t>       Course 11: U.S. Immigration Law &amp; Policies</a:t>
            </a:r>
          </a:p>
          <a:p>
            <a:pPr marL="342900" lvl="1" indent="0">
              <a:spcBef>
                <a:spcPts val="900"/>
              </a:spcBef>
              <a:buNone/>
            </a:pPr>
            <a:r>
              <a:rPr lang="en-US" sz="1400" b="1" dirty="0">
                <a:solidFill>
                  <a:schemeClr val="tx1"/>
                </a:solidFill>
              </a:rPr>
              <a:t>Course 12: Global Landscape of Forced Migration</a:t>
            </a:r>
          </a:p>
          <a:p>
            <a:pPr marL="342900" lvl="1" indent="0">
              <a:spcBef>
                <a:spcPts val="900"/>
              </a:spcBef>
              <a:buNone/>
            </a:pPr>
            <a:endParaRPr lang="en-US" sz="1800" b="1" dirty="0">
              <a:solidFill>
                <a:schemeClr val="tx1"/>
              </a:solidFill>
            </a:endParaRPr>
          </a:p>
          <a:p>
            <a:pPr marL="342900" lvl="1" indent="0">
              <a:spcBef>
                <a:spcPts val="900"/>
              </a:spcBef>
              <a:buNone/>
            </a:pPr>
            <a:r>
              <a:rPr lang="en-US" sz="1800" b="1" dirty="0">
                <a:solidFill>
                  <a:schemeClr val="accent2"/>
                </a:solidFill>
                <a:effectLst>
                  <a:outerShdw blurRad="38100" dist="38100" dir="2700000" algn="tl">
                    <a:srgbClr val="000000">
                      <a:alpha val="43137"/>
                    </a:srgbClr>
                  </a:outerShdw>
                </a:effectLst>
              </a:rPr>
              <a:t>Existing Course:</a:t>
            </a:r>
            <a:r>
              <a:rPr lang="en-US" sz="1800" b="1" dirty="0">
                <a:solidFill>
                  <a:schemeClr val="tx1"/>
                </a:solidFill>
                <a:effectLst>
                  <a:outerShdw blurRad="38100" dist="38100" dir="2700000" algn="tl">
                    <a:srgbClr val="000000">
                      <a:alpha val="43137"/>
                    </a:srgbClr>
                  </a:outerShdw>
                </a:effectLst>
              </a:rPr>
              <a:t> </a:t>
            </a:r>
          </a:p>
          <a:p>
            <a:pPr marL="342900" lvl="1" indent="0">
              <a:spcBef>
                <a:spcPts val="900"/>
              </a:spcBef>
              <a:buNone/>
            </a:pPr>
            <a:r>
              <a:rPr lang="en-US" sz="1800" dirty="0">
                <a:solidFill>
                  <a:schemeClr val="tx1"/>
                </a:solidFill>
                <a:sym typeface="Wingdings"/>
              </a:rPr>
              <a:t> </a:t>
            </a:r>
            <a:r>
              <a:rPr lang="en-US" sz="1400" b="1" dirty="0">
                <a:solidFill>
                  <a:schemeClr val="tx1"/>
                </a:solidFill>
              </a:rPr>
              <a:t>Immigration in U.S. Society</a:t>
            </a:r>
          </a:p>
          <a:p>
            <a:pPr marL="342900" lvl="1" indent="0">
              <a:spcBef>
                <a:spcPts val="900"/>
              </a:spcBef>
              <a:buNone/>
            </a:pPr>
            <a:endParaRPr lang="en-US" sz="1800" b="1" dirty="0">
              <a:solidFill>
                <a:schemeClr val="tx1"/>
              </a:solidFill>
            </a:endParaRPr>
          </a:p>
          <a:p>
            <a:pPr marL="600075" lvl="1" indent="-257175">
              <a:spcBef>
                <a:spcPts val="900"/>
              </a:spcBef>
            </a:pPr>
            <a:endParaRPr lang="en-US" sz="1800" dirty="0">
              <a:solidFill>
                <a:schemeClr val="tx1"/>
              </a:solidFill>
            </a:endParaRPr>
          </a:p>
        </p:txBody>
      </p:sp>
      <p:sp>
        <p:nvSpPr>
          <p:cNvPr id="5" name="TextBox 4"/>
          <p:cNvSpPr txBox="1"/>
          <p:nvPr/>
        </p:nvSpPr>
        <p:spPr>
          <a:xfrm>
            <a:off x="1602685" y="1908849"/>
            <a:ext cx="6238661"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Concentration on Migration</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9809" y="4569796"/>
            <a:ext cx="4630926" cy="173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163942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Project Overview </a:t>
            </a:r>
          </a:p>
        </p:txBody>
      </p:sp>
      <p:sp>
        <p:nvSpPr>
          <p:cNvPr id="3" name="Rectangle 2"/>
          <p:cNvSpPr/>
          <p:nvPr/>
        </p:nvSpPr>
        <p:spPr>
          <a:xfrm>
            <a:off x="435315" y="1429406"/>
            <a:ext cx="8166538" cy="3847207"/>
          </a:xfrm>
          <a:prstGeom prst="rect">
            <a:avLst/>
          </a:prstGeom>
          <a:solidFill>
            <a:schemeClr val="bg1"/>
          </a:solidFill>
        </p:spPr>
        <p:txBody>
          <a:bodyPr wrap="square">
            <a:spAutoFit/>
          </a:bodyPr>
          <a:lstStyle/>
          <a:p>
            <a:r>
              <a:rPr lang="en-US" sz="2800" dirty="0"/>
              <a:t>Project Theme: (Education)</a:t>
            </a:r>
          </a:p>
          <a:p>
            <a:pPr algn="ctr"/>
            <a:r>
              <a:rPr lang="en-US" sz="2800" b="1" dirty="0"/>
              <a:t>Border Management/Cross Border Trade</a:t>
            </a:r>
          </a:p>
          <a:p>
            <a:pPr algn="ctr"/>
            <a:r>
              <a:rPr lang="en-US" sz="2800" b="1" dirty="0"/>
              <a:t>Curriculum Development</a:t>
            </a:r>
          </a:p>
          <a:p>
            <a:endParaRPr lang="en-US" sz="3200" dirty="0"/>
          </a:p>
          <a:p>
            <a:endParaRPr lang="en-US" sz="3200" dirty="0"/>
          </a:p>
          <a:p>
            <a:r>
              <a:rPr lang="en-US" sz="3200" dirty="0"/>
              <a:t>Last Work Plan (Revision): 	</a:t>
            </a:r>
            <a:r>
              <a:rPr lang="en-US" sz="3200" b="1" dirty="0"/>
              <a:t>28 June 2019  (v.3)</a:t>
            </a:r>
          </a:p>
          <a:p>
            <a:endParaRPr lang="en-US" sz="3200" dirty="0"/>
          </a:p>
          <a:p>
            <a:r>
              <a:rPr lang="en-US" sz="3200" dirty="0"/>
              <a:t>Project Period:	</a:t>
            </a:r>
            <a:r>
              <a:rPr lang="en-US" sz="3200" b="1" dirty="0"/>
              <a:t>01 July 2019 / 30 June 2020</a:t>
            </a:r>
          </a:p>
        </p:txBody>
      </p:sp>
    </p:spTree>
    <p:extLst>
      <p:ext uri="{BB962C8B-B14F-4D97-AF65-F5344CB8AC3E}">
        <p14:creationId xmlns:p14="http://schemas.microsoft.com/office/powerpoint/2010/main" val="3112985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639951" y="2265170"/>
            <a:ext cx="6020453" cy="2553155"/>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800" b="1" dirty="0">
                <a:solidFill>
                  <a:schemeClr val="tx1"/>
                </a:solidFill>
              </a:rPr>
              <a:t>     </a:t>
            </a:r>
            <a:r>
              <a:rPr lang="en-US" sz="1400" b="1" dirty="0">
                <a:solidFill>
                  <a:schemeClr val="tx1"/>
                </a:solidFill>
              </a:rPr>
              <a:t>Course 13: Cross-Border security Technologies</a:t>
            </a:r>
          </a:p>
          <a:p>
            <a:pPr marL="0" indent="-28575">
              <a:spcBef>
                <a:spcPts val="900"/>
              </a:spcBef>
              <a:buNone/>
            </a:pPr>
            <a:r>
              <a:rPr lang="en-US" sz="1400" b="1" dirty="0">
                <a:solidFill>
                  <a:schemeClr val="tx1"/>
                </a:solidFill>
              </a:rPr>
              <a:t>       Course 14: Cybersecurity Strategy &amp; Policy</a:t>
            </a:r>
          </a:p>
          <a:p>
            <a:pPr marL="342900" lvl="1" indent="0">
              <a:spcBef>
                <a:spcPts val="900"/>
              </a:spcBef>
              <a:buNone/>
            </a:pPr>
            <a:endParaRPr lang="en-US" sz="1800" b="1" dirty="0">
              <a:solidFill>
                <a:schemeClr val="tx1"/>
              </a:solidFill>
            </a:endParaRPr>
          </a:p>
          <a:p>
            <a:pPr marL="342900" lvl="1" indent="0">
              <a:spcBef>
                <a:spcPts val="900"/>
              </a:spcBef>
              <a:buNone/>
            </a:pPr>
            <a:r>
              <a:rPr lang="en-US" sz="1800" b="1" dirty="0">
                <a:solidFill>
                  <a:schemeClr val="accent2"/>
                </a:solidFill>
                <a:effectLst>
                  <a:outerShdw blurRad="38100" dist="38100" dir="2700000" algn="tl">
                    <a:srgbClr val="000000">
                      <a:alpha val="43137"/>
                    </a:srgbClr>
                  </a:outerShdw>
                </a:effectLst>
              </a:rPr>
              <a:t>Existing Courses:</a:t>
            </a:r>
            <a:r>
              <a:rPr lang="en-US" sz="1800" b="1" dirty="0">
                <a:solidFill>
                  <a:schemeClr val="tx1"/>
                </a:solidFill>
                <a:effectLst>
                  <a:outerShdw blurRad="38100" dist="38100" dir="2700000" algn="tl">
                    <a:srgbClr val="000000">
                      <a:alpha val="43137"/>
                    </a:srgbClr>
                  </a:outerShdw>
                </a:effectLst>
              </a:rPr>
              <a:t> </a:t>
            </a:r>
          </a:p>
          <a:p>
            <a:pPr marL="457200" lvl="1" indent="0">
              <a:spcBef>
                <a:spcPts val="900"/>
              </a:spcBef>
              <a:buNone/>
            </a:pPr>
            <a:r>
              <a:rPr lang="en-US" sz="1800" dirty="0">
                <a:solidFill>
                  <a:schemeClr val="tx1"/>
                </a:solidFill>
                <a:sym typeface="Wingdings"/>
              </a:rPr>
              <a:t> </a:t>
            </a:r>
            <a:r>
              <a:rPr lang="en-US" sz="1400" b="1" dirty="0">
                <a:solidFill>
                  <a:schemeClr val="tx1"/>
                </a:solidFill>
              </a:rPr>
              <a:t>Fundamentals of Info Security</a:t>
            </a:r>
            <a:endParaRPr lang="en-US" sz="1800" b="1" dirty="0">
              <a:solidFill>
                <a:schemeClr val="tx1"/>
              </a:solidFill>
            </a:endParaRPr>
          </a:p>
          <a:p>
            <a:pPr marL="457200" lvl="1" indent="0">
              <a:spcBef>
                <a:spcPts val="900"/>
              </a:spcBef>
              <a:buNone/>
            </a:pPr>
            <a:r>
              <a:rPr lang="en-US" sz="1800" dirty="0">
                <a:solidFill>
                  <a:schemeClr val="tx1"/>
                </a:solidFill>
                <a:sym typeface="Wingdings"/>
              </a:rPr>
              <a:t> </a:t>
            </a:r>
            <a:r>
              <a:rPr lang="en-US" sz="1400" b="1" dirty="0">
                <a:solidFill>
                  <a:schemeClr val="tx1"/>
                </a:solidFill>
              </a:rPr>
              <a:t>Intrusion Detection and Incident Response </a:t>
            </a:r>
            <a:endParaRPr lang="en-US" sz="1800" b="1" dirty="0">
              <a:solidFill>
                <a:schemeClr val="tx1"/>
              </a:solidFill>
            </a:endParaRPr>
          </a:p>
          <a:p>
            <a:pPr marL="342900" lvl="1" indent="0">
              <a:spcBef>
                <a:spcPts val="900"/>
              </a:spcBef>
              <a:buNone/>
            </a:pPr>
            <a:endParaRPr lang="en-US" sz="1800" b="1" dirty="0">
              <a:solidFill>
                <a:schemeClr val="tx1"/>
              </a:solidFill>
            </a:endParaRPr>
          </a:p>
          <a:p>
            <a:pPr marL="600075" lvl="1" indent="-257175">
              <a:spcBef>
                <a:spcPts val="900"/>
              </a:spcBef>
            </a:pPr>
            <a:endParaRPr lang="en-US" sz="1800" dirty="0">
              <a:solidFill>
                <a:schemeClr val="tx1"/>
              </a:solidFill>
            </a:endParaRPr>
          </a:p>
        </p:txBody>
      </p:sp>
      <p:sp>
        <p:nvSpPr>
          <p:cNvPr id="5" name="TextBox 4"/>
          <p:cNvSpPr txBox="1"/>
          <p:nvPr/>
        </p:nvSpPr>
        <p:spPr>
          <a:xfrm>
            <a:off x="1938029" y="1766623"/>
            <a:ext cx="6238661"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Concentration on Technology</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9642" y="4406948"/>
            <a:ext cx="5251746" cy="2052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186491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749078" y="2738518"/>
            <a:ext cx="6669242" cy="218801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800" b="1" dirty="0">
                <a:solidFill>
                  <a:schemeClr val="tx1"/>
                </a:solidFill>
              </a:rPr>
              <a:t>     Continuing Education / Certification Program</a:t>
            </a:r>
          </a:p>
          <a:p>
            <a:pPr marL="457200" lvl="1" indent="0">
              <a:spcBef>
                <a:spcPts val="900"/>
              </a:spcBef>
              <a:buNone/>
            </a:pPr>
            <a:r>
              <a:rPr lang="en-US" sz="1800" dirty="0">
                <a:solidFill>
                  <a:schemeClr val="tx1"/>
                </a:solidFill>
                <a:sym typeface="Wingdings"/>
              </a:rPr>
              <a:t> </a:t>
            </a:r>
            <a:r>
              <a:rPr lang="en-US" sz="1400" dirty="0">
                <a:solidFill>
                  <a:schemeClr val="tx1"/>
                </a:solidFill>
              </a:rPr>
              <a:t>Introduction to Homeland Security </a:t>
            </a:r>
          </a:p>
          <a:p>
            <a:pPr marL="457200" lvl="1" indent="0">
              <a:spcBef>
                <a:spcPts val="900"/>
              </a:spcBef>
              <a:buNone/>
            </a:pPr>
            <a:r>
              <a:rPr lang="en-US" sz="1800" dirty="0">
                <a:solidFill>
                  <a:schemeClr val="tx1"/>
                </a:solidFill>
                <a:sym typeface="Wingdings"/>
              </a:rPr>
              <a:t> </a:t>
            </a:r>
            <a:r>
              <a:rPr lang="en-US" sz="1400" dirty="0">
                <a:solidFill>
                  <a:schemeClr val="tx1"/>
                </a:solidFill>
              </a:rPr>
              <a:t>Fundamentals of Border Operations Management</a:t>
            </a:r>
            <a:endParaRPr lang="en-US" sz="1800" dirty="0">
              <a:solidFill>
                <a:schemeClr val="tx1"/>
              </a:solidFill>
            </a:endParaRPr>
          </a:p>
          <a:p>
            <a:pPr marL="457200" lvl="1" indent="0">
              <a:spcBef>
                <a:spcPts val="900"/>
              </a:spcBef>
              <a:buNone/>
            </a:pPr>
            <a:r>
              <a:rPr lang="en-US" sz="1800" dirty="0">
                <a:solidFill>
                  <a:schemeClr val="tx1"/>
                </a:solidFill>
                <a:sym typeface="Wingdings"/>
              </a:rPr>
              <a:t> </a:t>
            </a:r>
            <a:r>
              <a:rPr lang="en-US" sz="1400" dirty="0">
                <a:solidFill>
                  <a:schemeClr val="tx1"/>
                </a:solidFill>
              </a:rPr>
              <a:t>Tariff Classification and Free Trade Agreements</a:t>
            </a:r>
          </a:p>
          <a:p>
            <a:pPr marL="457200" lvl="1" indent="0">
              <a:spcBef>
                <a:spcPts val="900"/>
              </a:spcBef>
              <a:buNone/>
            </a:pPr>
            <a:r>
              <a:rPr lang="en-US" sz="1400" dirty="0">
                <a:solidFill>
                  <a:schemeClr val="tx1"/>
                </a:solidFill>
              </a:rPr>
              <a:t>      Transportation Law and Border Regulations</a:t>
            </a:r>
          </a:p>
        </p:txBody>
      </p:sp>
      <p:sp>
        <p:nvSpPr>
          <p:cNvPr id="7" name="Rectangle 6"/>
          <p:cNvSpPr/>
          <p:nvPr/>
        </p:nvSpPr>
        <p:spPr>
          <a:xfrm>
            <a:off x="320040" y="1951159"/>
            <a:ext cx="1814792" cy="300082"/>
          </a:xfrm>
          <a:prstGeom prst="rect">
            <a:avLst/>
          </a:prstGeom>
        </p:spPr>
        <p:txBody>
          <a:bodyPr wrap="none">
            <a:spAutoFit/>
          </a:bodyPr>
          <a:lstStyle/>
          <a:p>
            <a:r>
              <a:rPr lang="en-US" sz="1350" b="1" dirty="0">
                <a:solidFill>
                  <a:srgbClr val="FF0000"/>
                </a:solidFill>
              </a:rPr>
              <a:t>Offered: Summer 2020</a:t>
            </a:r>
            <a:endParaRPr lang="en-US" sz="1350" dirty="0">
              <a:solidFill>
                <a:srgbClr val="FF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 y="2349898"/>
            <a:ext cx="2474759" cy="309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48472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816641" y="2643603"/>
            <a:ext cx="6661703" cy="218801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28575">
              <a:spcBef>
                <a:spcPts val="900"/>
              </a:spcBef>
              <a:buNone/>
            </a:pPr>
            <a:r>
              <a:rPr lang="en-US" sz="1800" b="1" dirty="0">
                <a:solidFill>
                  <a:schemeClr val="tx1"/>
                </a:solidFill>
              </a:rPr>
              <a:t>     Continuing Education / Certification Program</a:t>
            </a:r>
          </a:p>
          <a:p>
            <a:pPr marL="457200" lvl="1" indent="0">
              <a:spcBef>
                <a:spcPts val="900"/>
              </a:spcBef>
              <a:buNone/>
            </a:pPr>
            <a:r>
              <a:rPr lang="en-US" sz="1800" dirty="0">
                <a:solidFill>
                  <a:schemeClr val="tx1"/>
                </a:solidFill>
                <a:sym typeface="Wingdings"/>
              </a:rPr>
              <a:t> </a:t>
            </a:r>
            <a:r>
              <a:rPr lang="en-US" sz="1400" dirty="0">
                <a:solidFill>
                  <a:schemeClr val="tx1"/>
                </a:solidFill>
              </a:rPr>
              <a:t>Fundamentals of Border Operations Management</a:t>
            </a:r>
          </a:p>
          <a:p>
            <a:pPr lvl="1">
              <a:spcBef>
                <a:spcPts val="900"/>
              </a:spcBef>
            </a:pPr>
            <a:r>
              <a:rPr lang="en-US" sz="1400" dirty="0">
                <a:solidFill>
                  <a:schemeClr val="tx1"/>
                </a:solidFill>
              </a:rPr>
              <a:t>Border Security and Cross-Border Challenges</a:t>
            </a:r>
          </a:p>
          <a:p>
            <a:pPr lvl="1">
              <a:spcBef>
                <a:spcPts val="900"/>
              </a:spcBef>
            </a:pPr>
            <a:r>
              <a:rPr lang="en-US" sz="1400" dirty="0">
                <a:solidFill>
                  <a:schemeClr val="tx1"/>
                </a:solidFill>
              </a:rPr>
              <a:t>Border Agencies and Strategic Border Management</a:t>
            </a:r>
          </a:p>
          <a:p>
            <a:pPr lvl="1">
              <a:spcBef>
                <a:spcPts val="900"/>
              </a:spcBef>
            </a:pPr>
            <a:r>
              <a:rPr lang="en-US" sz="1400" dirty="0">
                <a:solidFill>
                  <a:schemeClr val="tx1"/>
                </a:solidFill>
              </a:rPr>
              <a:t>Ethics and Governance in Border Management</a:t>
            </a:r>
          </a:p>
        </p:txBody>
      </p:sp>
      <p:sp>
        <p:nvSpPr>
          <p:cNvPr id="7" name="Rectangle 6"/>
          <p:cNvSpPr/>
          <p:nvPr/>
        </p:nvSpPr>
        <p:spPr>
          <a:xfrm>
            <a:off x="326558" y="1852099"/>
            <a:ext cx="1457387" cy="300082"/>
          </a:xfrm>
          <a:prstGeom prst="rect">
            <a:avLst/>
          </a:prstGeom>
        </p:spPr>
        <p:txBody>
          <a:bodyPr wrap="none">
            <a:spAutoFit/>
          </a:bodyPr>
          <a:lstStyle/>
          <a:p>
            <a:r>
              <a:rPr lang="en-US" sz="1350" b="1" dirty="0">
                <a:solidFill>
                  <a:srgbClr val="FF0000"/>
                </a:solidFill>
              </a:rPr>
              <a:t>Offered: Fall 2020</a:t>
            </a:r>
            <a:endParaRPr lang="en-US" sz="1350" dirty="0">
              <a:solidFill>
                <a:srgbClr val="FF0000"/>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57" y="2197678"/>
            <a:ext cx="2490083" cy="322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Results: Course Content Development </a:t>
            </a:r>
          </a:p>
        </p:txBody>
      </p:sp>
    </p:spTree>
    <p:extLst>
      <p:ext uri="{BB962C8B-B14F-4D97-AF65-F5344CB8AC3E}">
        <p14:creationId xmlns:p14="http://schemas.microsoft.com/office/powerpoint/2010/main" val="3203452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Milestones Achieved</a:t>
            </a:r>
          </a:p>
        </p:txBody>
      </p:sp>
      <p:sp>
        <p:nvSpPr>
          <p:cNvPr id="3" name="Text Placeholder 2">
            <a:extLst>
              <a:ext uri="{FF2B5EF4-FFF2-40B4-BE49-F238E27FC236}">
                <a16:creationId xmlns:a16="http://schemas.microsoft.com/office/drawing/2014/main" id="{6EE7A8F2-BE96-0247-BFF2-55601312A539}"/>
              </a:ext>
            </a:extLst>
          </p:cNvPr>
          <p:cNvSpPr txBox="1">
            <a:spLocks/>
          </p:cNvSpPr>
          <p:nvPr/>
        </p:nvSpPr>
        <p:spPr>
          <a:xfrm>
            <a:off x="639408" y="1494548"/>
            <a:ext cx="7886700" cy="472757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hangingPunct="1">
              <a:buNone/>
            </a:pPr>
            <a:endParaRPr lang="en-US" dirty="0">
              <a:solidFill>
                <a:srgbClr val="FF0000"/>
              </a:solidFill>
            </a:endParaRPr>
          </a:p>
          <a:p>
            <a:pPr lvl="1" hangingPunct="1"/>
            <a:r>
              <a:rPr lang="en-US" sz="2400" dirty="0">
                <a:solidFill>
                  <a:schemeClr val="tx1"/>
                </a:solidFill>
              </a:rPr>
              <a:t>Developed Instructional approach for course design. </a:t>
            </a:r>
          </a:p>
          <a:p>
            <a:pPr lvl="1"/>
            <a:r>
              <a:rPr lang="en-US" sz="2400" dirty="0">
                <a:solidFill>
                  <a:schemeClr val="tx1"/>
                </a:solidFill>
              </a:rPr>
              <a:t>Developed Curriculum Plan for:</a:t>
            </a:r>
          </a:p>
          <a:p>
            <a:pPr lvl="2"/>
            <a:r>
              <a:rPr lang="en-US" sz="2100" dirty="0">
                <a:solidFill>
                  <a:schemeClr val="tx1"/>
                </a:solidFill>
              </a:rPr>
              <a:t>Bachelor Degree in Border Operations Management, Trade, and Transport Security</a:t>
            </a:r>
          </a:p>
          <a:p>
            <a:pPr lvl="2"/>
            <a:r>
              <a:rPr lang="en-US" sz="2100" dirty="0">
                <a:solidFill>
                  <a:schemeClr val="tx1"/>
                </a:solidFill>
              </a:rPr>
              <a:t>Minor in Border Operations Management</a:t>
            </a:r>
          </a:p>
          <a:p>
            <a:pPr lvl="2"/>
            <a:r>
              <a:rPr lang="en-US" sz="2100" dirty="0">
                <a:solidFill>
                  <a:schemeClr val="tx1"/>
                </a:solidFill>
              </a:rPr>
              <a:t>Minor in Trade and Transport Security</a:t>
            </a:r>
          </a:p>
          <a:p>
            <a:pPr lvl="2"/>
            <a:endParaRPr lang="en-US" sz="2100" dirty="0">
              <a:solidFill>
                <a:schemeClr val="tx1"/>
              </a:solidFill>
            </a:endParaRPr>
          </a:p>
          <a:p>
            <a:pPr lvl="1"/>
            <a:r>
              <a:rPr lang="en-US" sz="2400" dirty="0">
                <a:solidFill>
                  <a:schemeClr val="tx1"/>
                </a:solidFill>
              </a:rPr>
              <a:t>Submitted curriculum plan for two minors to the College of Technology committee for approval.</a:t>
            </a:r>
          </a:p>
        </p:txBody>
      </p:sp>
    </p:spTree>
    <p:extLst>
      <p:ext uri="{BB962C8B-B14F-4D97-AF65-F5344CB8AC3E}">
        <p14:creationId xmlns:p14="http://schemas.microsoft.com/office/powerpoint/2010/main" val="1464149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1278" y="268940"/>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Milestones Achieved</a:t>
            </a:r>
          </a:p>
        </p:txBody>
      </p:sp>
      <p:graphicFrame>
        <p:nvGraphicFramePr>
          <p:cNvPr id="4" name="Table 3"/>
          <p:cNvGraphicFramePr>
            <a:graphicFrameLocks noGrp="1"/>
          </p:cNvGraphicFramePr>
          <p:nvPr>
            <p:extLst>
              <p:ext uri="{D42A27DB-BD31-4B8C-83A1-F6EECF244321}">
                <p14:modId xmlns:p14="http://schemas.microsoft.com/office/powerpoint/2010/main" val="1328115879"/>
              </p:ext>
            </p:extLst>
          </p:nvPr>
        </p:nvGraphicFramePr>
        <p:xfrm>
          <a:off x="260138" y="1267690"/>
          <a:ext cx="8325721" cy="5517104"/>
        </p:xfrm>
        <a:graphic>
          <a:graphicData uri="http://schemas.openxmlformats.org/drawingml/2006/table">
            <a:tbl>
              <a:tblPr firstRow="1" firstCol="1" bandRow="1">
                <a:tableStyleId>{5C22544A-7EE6-4342-B048-85BDC9FD1C3A}</a:tableStyleId>
              </a:tblPr>
              <a:tblGrid>
                <a:gridCol w="454740">
                  <a:extLst>
                    <a:ext uri="{9D8B030D-6E8A-4147-A177-3AD203B41FA5}">
                      <a16:colId xmlns:a16="http://schemas.microsoft.com/office/drawing/2014/main" val="20000"/>
                    </a:ext>
                  </a:extLst>
                </a:gridCol>
                <a:gridCol w="4813725">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181686">
                  <a:extLst>
                    <a:ext uri="{9D8B030D-6E8A-4147-A177-3AD203B41FA5}">
                      <a16:colId xmlns:a16="http://schemas.microsoft.com/office/drawing/2014/main" val="20003"/>
                    </a:ext>
                  </a:extLst>
                </a:gridCol>
                <a:gridCol w="778290">
                  <a:extLst>
                    <a:ext uri="{9D8B030D-6E8A-4147-A177-3AD203B41FA5}">
                      <a16:colId xmlns:a16="http://schemas.microsoft.com/office/drawing/2014/main" val="20004"/>
                    </a:ext>
                  </a:extLst>
                </a:gridCol>
              </a:tblGrid>
              <a:tr h="217019">
                <a:tc>
                  <a:txBody>
                    <a:bodyPr/>
                    <a:lstStyle/>
                    <a:p>
                      <a:pPr marL="0" marR="0">
                        <a:spcBef>
                          <a:spcPts val="0"/>
                        </a:spcBef>
                        <a:spcAft>
                          <a:spcPts val="0"/>
                        </a:spcAft>
                      </a:pPr>
                      <a:r>
                        <a:rPr lang="en-US" sz="1200" dirty="0">
                          <a:effectLst/>
                        </a:rPr>
                        <a:t>ID</a:t>
                      </a:r>
                      <a:endParaRPr lang="en-US" sz="1200" dirty="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Description</a:t>
                      </a:r>
                      <a:endParaRPr lang="en-US" sz="1200" dirty="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a:effectLst/>
                        </a:rPr>
                        <a:t>Effort Period</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latin typeface="Calibri"/>
                          <a:ea typeface="Times New Roman"/>
                          <a:cs typeface="Calibri"/>
                        </a:rPr>
                        <a:t>Due Date</a:t>
                      </a:r>
                    </a:p>
                  </a:txBody>
                  <a:tcPr marL="65287" marR="65287" marT="0" marB="0"/>
                </a:tc>
                <a:tc>
                  <a:txBody>
                    <a:bodyPr/>
                    <a:lstStyle/>
                    <a:p>
                      <a:pPr marL="0" marR="0">
                        <a:spcBef>
                          <a:spcPts val="0"/>
                        </a:spcBef>
                        <a:spcAft>
                          <a:spcPts val="0"/>
                        </a:spcAft>
                      </a:pPr>
                      <a:r>
                        <a:rPr lang="en-US" sz="1200" dirty="0">
                          <a:effectLst/>
                          <a:latin typeface="Calibri"/>
                          <a:ea typeface="Times New Roman"/>
                          <a:cs typeface="Calibri"/>
                        </a:rPr>
                        <a:t>Status</a:t>
                      </a:r>
                    </a:p>
                  </a:txBody>
                  <a:tcPr marL="65287" marR="65287" marT="0" marB="0"/>
                </a:tc>
                <a:extLst>
                  <a:ext uri="{0D108BD9-81ED-4DB2-BD59-A6C34878D82A}">
                    <a16:rowId xmlns:a16="http://schemas.microsoft.com/office/drawing/2014/main" val="10000"/>
                  </a:ext>
                </a:extLst>
              </a:tr>
              <a:tr h="319181">
                <a:tc>
                  <a:txBody>
                    <a:bodyPr/>
                    <a:lstStyle/>
                    <a:p>
                      <a:pPr marL="0" marR="0">
                        <a:spcBef>
                          <a:spcPts val="0"/>
                        </a:spcBef>
                        <a:spcAft>
                          <a:spcPts val="0"/>
                        </a:spcAft>
                      </a:pPr>
                      <a:r>
                        <a:rPr lang="en-US" sz="1200">
                          <a:effectLst/>
                        </a:rPr>
                        <a:t>M.1</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a:effectLst/>
                        </a:rPr>
                        <a:t>Needs analysis complete </a:t>
                      </a:r>
                    </a:p>
                    <a:p>
                      <a:pPr marL="0" marR="0">
                        <a:spcBef>
                          <a:spcPts val="0"/>
                        </a:spcBef>
                        <a:spcAft>
                          <a:spcPts val="0"/>
                        </a:spcAft>
                      </a:pPr>
                      <a:r>
                        <a:rPr lang="en-US" sz="1200">
                          <a:effectLst/>
                        </a:rPr>
                        <a:t> </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Q1 </a:t>
                      </a:r>
                      <a:endParaRPr lang="en-US" sz="1200" dirty="0">
                        <a:effectLst/>
                        <a:latin typeface="Calibri"/>
                        <a:ea typeface="Times New Roman"/>
                        <a:cs typeface="Calibri"/>
                      </a:endParaRPr>
                    </a:p>
                  </a:txBody>
                  <a:tcPr marL="65287" marR="65287" marT="0" marB="0"/>
                </a:tc>
                <a:tc>
                  <a:txBody>
                    <a:bodyPr/>
                    <a:lstStyle/>
                    <a:p>
                      <a:pPr marL="0" marR="0" algn="just">
                        <a:lnSpc>
                          <a:spcPct val="105000"/>
                        </a:lnSpc>
                        <a:spcBef>
                          <a:spcPts val="0"/>
                        </a:spcBef>
                        <a:spcAft>
                          <a:spcPts val="0"/>
                        </a:spcAft>
                      </a:pPr>
                      <a:r>
                        <a:rPr lang="en-US" sz="1600" b="1" dirty="0">
                          <a:effectLst/>
                          <a:latin typeface="Arial"/>
                          <a:ea typeface="Times New Roman"/>
                          <a:cs typeface="Times New Roman"/>
                        </a:rPr>
                        <a:t>07/31/2019</a:t>
                      </a:r>
                      <a:endParaRPr lang="en-US" sz="1800" dirty="0">
                        <a:effectLst/>
                        <a:latin typeface="Arial"/>
                        <a:ea typeface="Calibri"/>
                        <a:cs typeface="Times New Roman"/>
                      </a:endParaRPr>
                    </a:p>
                  </a:txBody>
                  <a:tcPr marL="68580" marR="68580" marT="0" marB="0"/>
                </a:tc>
                <a:tc>
                  <a:txBody>
                    <a:bodyPr/>
                    <a:lstStyle/>
                    <a:p>
                      <a:pPr marL="0" marR="0" algn="just">
                        <a:lnSpc>
                          <a:spcPct val="105000"/>
                        </a:lnSpc>
                        <a:spcBef>
                          <a:spcPts val="0"/>
                        </a:spcBef>
                        <a:spcAft>
                          <a:spcPts val="0"/>
                        </a:spcAft>
                      </a:pPr>
                      <a:r>
                        <a:rPr lang="en-US" sz="1600" b="1">
                          <a:effectLst/>
                          <a:latin typeface="Arial"/>
                          <a:ea typeface="Times New Roman"/>
                          <a:cs typeface="Times New Roman"/>
                        </a:rPr>
                        <a:t>A </a:t>
                      </a:r>
                      <a:endParaRPr lang="en-US" sz="1800">
                        <a:effectLst/>
                        <a:latin typeface="Arial"/>
                        <a:ea typeface="Calibri"/>
                        <a:cs typeface="Times New Roman"/>
                      </a:endParaRPr>
                    </a:p>
                  </a:txBody>
                  <a:tcPr marL="68580" marR="68580" marT="0" marB="0"/>
                </a:tc>
                <a:extLst>
                  <a:ext uri="{0D108BD9-81ED-4DB2-BD59-A6C34878D82A}">
                    <a16:rowId xmlns:a16="http://schemas.microsoft.com/office/drawing/2014/main" val="10001"/>
                  </a:ext>
                </a:extLst>
              </a:tr>
              <a:tr h="319181">
                <a:tc>
                  <a:txBody>
                    <a:bodyPr/>
                    <a:lstStyle/>
                    <a:p>
                      <a:pPr marL="0" marR="0">
                        <a:spcBef>
                          <a:spcPts val="0"/>
                        </a:spcBef>
                        <a:spcAft>
                          <a:spcPts val="0"/>
                        </a:spcAft>
                      </a:pPr>
                      <a:r>
                        <a:rPr lang="en-US" sz="1200">
                          <a:effectLst/>
                        </a:rPr>
                        <a:t>M.2</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a:effectLst/>
                        </a:rPr>
                        <a:t>Curriculum Plan Development: bachelor of science and master’s degree</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Q1</a:t>
                      </a:r>
                      <a:endParaRPr lang="en-US" sz="1200" dirty="0">
                        <a:effectLst/>
                        <a:latin typeface="Calibri"/>
                        <a:ea typeface="Times New Roman"/>
                        <a:cs typeface="Calibri"/>
                      </a:endParaRPr>
                    </a:p>
                  </a:txBody>
                  <a:tcPr marL="65287" marR="65287" marT="0" marB="0"/>
                </a:tc>
                <a:tc>
                  <a:txBody>
                    <a:bodyPr/>
                    <a:lstStyle/>
                    <a:p>
                      <a:pPr marL="0" marR="0" algn="just">
                        <a:lnSpc>
                          <a:spcPct val="105000"/>
                        </a:lnSpc>
                        <a:spcBef>
                          <a:spcPts val="0"/>
                        </a:spcBef>
                        <a:spcAft>
                          <a:spcPts val="0"/>
                        </a:spcAft>
                      </a:pPr>
                      <a:r>
                        <a:rPr lang="en-US" sz="1600" b="1">
                          <a:effectLst/>
                          <a:latin typeface="Arial"/>
                          <a:ea typeface="Times New Roman"/>
                          <a:cs typeface="Times New Roman"/>
                        </a:rPr>
                        <a:t>08/31/2019</a:t>
                      </a:r>
                      <a:endParaRPr lang="en-US" sz="1800">
                        <a:effectLst/>
                        <a:latin typeface="Arial"/>
                        <a:ea typeface="Calibri"/>
                        <a:cs typeface="Times New Roman"/>
                      </a:endParaRPr>
                    </a:p>
                  </a:txBody>
                  <a:tcPr marL="68580" marR="68580" marT="0" marB="0"/>
                </a:tc>
                <a:tc>
                  <a:txBody>
                    <a:bodyPr/>
                    <a:lstStyle/>
                    <a:p>
                      <a:pPr marL="0" marR="0" algn="just">
                        <a:lnSpc>
                          <a:spcPct val="105000"/>
                        </a:lnSpc>
                        <a:spcBef>
                          <a:spcPts val="0"/>
                        </a:spcBef>
                        <a:spcAft>
                          <a:spcPts val="0"/>
                        </a:spcAft>
                      </a:pPr>
                      <a:r>
                        <a:rPr lang="en-US" sz="1600" b="1" dirty="0">
                          <a:effectLst/>
                          <a:latin typeface="Arial"/>
                          <a:ea typeface="Times New Roman"/>
                          <a:cs typeface="Times New Roman"/>
                        </a:rPr>
                        <a:t>A </a:t>
                      </a:r>
                      <a:endParaRPr lang="en-US" sz="1800" dirty="0">
                        <a:effectLst/>
                        <a:latin typeface="Arial"/>
                        <a:ea typeface="Calibri"/>
                        <a:cs typeface="Times New Roman"/>
                      </a:endParaRPr>
                    </a:p>
                  </a:txBody>
                  <a:tcPr marL="68580" marR="68580" marT="0" marB="0"/>
                </a:tc>
                <a:extLst>
                  <a:ext uri="{0D108BD9-81ED-4DB2-BD59-A6C34878D82A}">
                    <a16:rowId xmlns:a16="http://schemas.microsoft.com/office/drawing/2014/main" val="10002"/>
                  </a:ext>
                </a:extLst>
              </a:tr>
              <a:tr h="319181">
                <a:tc>
                  <a:txBody>
                    <a:bodyPr/>
                    <a:lstStyle/>
                    <a:p>
                      <a:pPr marL="0" marR="0">
                        <a:spcBef>
                          <a:spcPts val="0"/>
                        </a:spcBef>
                        <a:spcAft>
                          <a:spcPts val="0"/>
                        </a:spcAft>
                      </a:pPr>
                      <a:r>
                        <a:rPr lang="en-US" sz="1200">
                          <a:effectLst/>
                        </a:rPr>
                        <a:t>M.3</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a:effectLst/>
                        </a:rPr>
                        <a:t>Course Content Development: eight modules</a:t>
                      </a:r>
                    </a:p>
                    <a:p>
                      <a:pPr marL="0" marR="0">
                        <a:spcBef>
                          <a:spcPts val="0"/>
                        </a:spcBef>
                        <a:spcAft>
                          <a:spcPts val="0"/>
                        </a:spcAft>
                      </a:pPr>
                      <a:r>
                        <a:rPr lang="en-US" sz="1200">
                          <a:effectLst/>
                        </a:rPr>
                        <a:t> </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Q1</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11/30/2019</a:t>
                      </a:r>
                      <a:endParaRPr lang="en-US" sz="1800">
                        <a:effectLst/>
                        <a:latin typeface="Arial"/>
                        <a:ea typeface="Calibri"/>
                        <a:cs typeface="Times New Roman"/>
                      </a:endParaRPr>
                    </a:p>
                  </a:txBody>
                  <a:tcPr marL="68580" marR="68580" marT="0" marB="0"/>
                </a:tc>
                <a:tc>
                  <a:txBody>
                    <a:bodyPr/>
                    <a:lstStyle/>
                    <a:p>
                      <a:pPr marL="0" marR="0" algn="just">
                        <a:lnSpc>
                          <a:spcPct val="105000"/>
                        </a:lnSpc>
                        <a:spcBef>
                          <a:spcPts val="0"/>
                        </a:spcBef>
                        <a:spcAft>
                          <a:spcPts val="0"/>
                        </a:spcAft>
                      </a:pPr>
                      <a:r>
                        <a:rPr lang="en-US" sz="1600" b="1">
                          <a:effectLst/>
                          <a:latin typeface="Arial"/>
                          <a:ea typeface="Times New Roman"/>
                          <a:cs typeface="Times New Roman"/>
                        </a:rPr>
                        <a:t>A </a:t>
                      </a:r>
                      <a:endParaRPr lang="en-US" sz="1800">
                        <a:effectLst/>
                        <a:latin typeface="Arial"/>
                        <a:ea typeface="Calibri"/>
                        <a:cs typeface="Times New Roman"/>
                      </a:endParaRPr>
                    </a:p>
                  </a:txBody>
                  <a:tcPr marL="68580" marR="68580" marT="0" marB="0"/>
                </a:tc>
                <a:extLst>
                  <a:ext uri="{0D108BD9-81ED-4DB2-BD59-A6C34878D82A}">
                    <a16:rowId xmlns:a16="http://schemas.microsoft.com/office/drawing/2014/main" val="10003"/>
                  </a:ext>
                </a:extLst>
              </a:tr>
              <a:tr h="478772">
                <a:tc>
                  <a:txBody>
                    <a:bodyPr/>
                    <a:lstStyle/>
                    <a:p>
                      <a:pPr marL="0" marR="0">
                        <a:spcBef>
                          <a:spcPts val="0"/>
                        </a:spcBef>
                        <a:spcAft>
                          <a:spcPts val="0"/>
                        </a:spcAft>
                      </a:pPr>
                      <a:r>
                        <a:rPr lang="en-US" sz="1200">
                          <a:effectLst/>
                        </a:rPr>
                        <a:t>M.4</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Course Content Development 20 undergraduate courses </a:t>
                      </a:r>
                      <a:r>
                        <a:rPr lang="en-US" sz="1200" dirty="0">
                          <a:solidFill>
                            <a:srgbClr val="FF0000"/>
                          </a:solidFill>
                          <a:effectLst/>
                        </a:rPr>
                        <a:t>and 10 graduate courses</a:t>
                      </a:r>
                      <a:r>
                        <a:rPr lang="en-US" sz="1200" dirty="0">
                          <a:effectLst/>
                        </a:rPr>
                        <a:t> </a:t>
                      </a:r>
                      <a:endParaRPr lang="en-US" sz="1200" dirty="0">
                        <a:effectLst/>
                        <a:latin typeface="Calibri"/>
                        <a:ea typeface="Times New Roman"/>
                        <a:cs typeface="Calibri"/>
                      </a:endParaRPr>
                    </a:p>
                  </a:txBody>
                  <a:tcPr marL="65287" marR="65287" marT="0" marB="0">
                    <a:solidFill>
                      <a:schemeClr val="accent1">
                        <a:lumMod val="60000"/>
                        <a:lumOff val="40000"/>
                      </a:schemeClr>
                    </a:solidFill>
                  </a:tcPr>
                </a:tc>
                <a:tc>
                  <a:txBody>
                    <a:bodyPr/>
                    <a:lstStyle/>
                    <a:p>
                      <a:pPr marL="0" marR="0">
                        <a:spcBef>
                          <a:spcPts val="0"/>
                        </a:spcBef>
                        <a:spcAft>
                          <a:spcPts val="0"/>
                        </a:spcAft>
                      </a:pPr>
                      <a:r>
                        <a:rPr lang="en-US" sz="1200" dirty="0">
                          <a:solidFill>
                            <a:srgbClr val="FF0000"/>
                          </a:solidFill>
                          <a:effectLst/>
                        </a:rPr>
                        <a:t>Q2</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solidFill>
                      <a:schemeClr val="accent1">
                        <a:lumMod val="60000"/>
                        <a:lumOff val="40000"/>
                      </a:schemeClr>
                    </a:solidFill>
                  </a:tcPr>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11/30/2019</a:t>
                      </a:r>
                      <a:endParaRPr lang="en-US" sz="1800">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just">
                        <a:lnSpc>
                          <a:spcPct val="105000"/>
                        </a:lnSpc>
                        <a:spcBef>
                          <a:spcPts val="0"/>
                        </a:spcBef>
                        <a:spcAft>
                          <a:spcPts val="0"/>
                        </a:spcAft>
                      </a:pPr>
                      <a:r>
                        <a:rPr lang="en-US" sz="1600" b="1" dirty="0">
                          <a:solidFill>
                            <a:srgbClr val="FF0000"/>
                          </a:solidFill>
                          <a:effectLst/>
                          <a:latin typeface="Arial"/>
                          <a:ea typeface="Times New Roman"/>
                          <a:cs typeface="Times New Roman"/>
                        </a:rPr>
                        <a:t>IP</a:t>
                      </a:r>
                      <a:endParaRPr lang="en-US" sz="1800" dirty="0">
                        <a:solidFill>
                          <a:srgbClr val="FF0000"/>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4"/>
                  </a:ext>
                </a:extLst>
              </a:tr>
              <a:tr h="319181">
                <a:tc>
                  <a:txBody>
                    <a:bodyPr/>
                    <a:lstStyle/>
                    <a:p>
                      <a:pPr marL="0" marR="0">
                        <a:spcBef>
                          <a:spcPts val="0"/>
                        </a:spcBef>
                        <a:spcAft>
                          <a:spcPts val="0"/>
                        </a:spcAft>
                      </a:pPr>
                      <a:r>
                        <a:rPr lang="en-US" sz="1200">
                          <a:effectLst/>
                        </a:rPr>
                        <a:t>M.5</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a:effectLst/>
                        </a:rPr>
                        <a:t>Instructional Strategies Development: eight modules</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Q1</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03/31/2020</a:t>
                      </a:r>
                      <a:endParaRPr lang="en-US" sz="1800">
                        <a:effectLst/>
                        <a:latin typeface="Arial"/>
                        <a:ea typeface="Calibri"/>
                        <a:cs typeface="Times New Roman"/>
                      </a:endParaRPr>
                    </a:p>
                  </a:txBody>
                  <a:tcPr marL="68580" marR="68580" marT="0" marB="0"/>
                </a:tc>
                <a:tc>
                  <a:txBody>
                    <a:bodyPr/>
                    <a:lstStyle/>
                    <a:p>
                      <a:pPr marL="0" marR="0" algn="just">
                        <a:lnSpc>
                          <a:spcPct val="105000"/>
                        </a:lnSpc>
                        <a:spcBef>
                          <a:spcPts val="0"/>
                        </a:spcBef>
                        <a:spcAft>
                          <a:spcPts val="0"/>
                        </a:spcAft>
                      </a:pPr>
                      <a:r>
                        <a:rPr lang="en-US" sz="1600" b="1">
                          <a:effectLst/>
                          <a:latin typeface="Arial"/>
                          <a:ea typeface="Times New Roman"/>
                          <a:cs typeface="Times New Roman"/>
                        </a:rPr>
                        <a:t>A</a:t>
                      </a:r>
                      <a:endParaRPr lang="en-US" sz="1800">
                        <a:effectLst/>
                        <a:latin typeface="Arial"/>
                        <a:ea typeface="Calibri"/>
                        <a:cs typeface="Times New Roman"/>
                      </a:endParaRPr>
                    </a:p>
                  </a:txBody>
                  <a:tcPr marL="68580" marR="68580" marT="0" marB="0"/>
                </a:tc>
                <a:extLst>
                  <a:ext uri="{0D108BD9-81ED-4DB2-BD59-A6C34878D82A}">
                    <a16:rowId xmlns:a16="http://schemas.microsoft.com/office/drawing/2014/main" val="10005"/>
                  </a:ext>
                </a:extLst>
              </a:tr>
              <a:tr h="478772">
                <a:tc>
                  <a:txBody>
                    <a:bodyPr/>
                    <a:lstStyle/>
                    <a:p>
                      <a:pPr marL="0" marR="0">
                        <a:spcBef>
                          <a:spcPts val="0"/>
                        </a:spcBef>
                        <a:spcAft>
                          <a:spcPts val="0"/>
                        </a:spcAft>
                      </a:pPr>
                      <a:r>
                        <a:rPr lang="en-US" sz="1200">
                          <a:effectLst/>
                        </a:rPr>
                        <a:t>M.6</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Instructional Strategies Development: 20 undergraduate </a:t>
                      </a:r>
                      <a:r>
                        <a:rPr lang="en-US" sz="1200" dirty="0">
                          <a:solidFill>
                            <a:srgbClr val="FF0000"/>
                          </a:solidFill>
                          <a:effectLst/>
                        </a:rPr>
                        <a:t>and 10 graduate courses.</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solidFill>
                            <a:srgbClr val="FF0000"/>
                          </a:solidFill>
                          <a:effectLst/>
                        </a:rPr>
                        <a:t>Q3</a:t>
                      </a:r>
                      <a:endParaRPr lang="en-US" sz="1200" dirty="0">
                        <a:solidFill>
                          <a:srgbClr val="FF0000"/>
                        </a:solidFill>
                        <a:effectLst/>
                        <a:latin typeface="Calibri"/>
                        <a:ea typeface="Times New Roman"/>
                        <a:cs typeface="Calibri"/>
                      </a:endParaRPr>
                    </a:p>
                  </a:txBody>
                  <a:tcPr marL="65287" marR="65287" marT="0" marB="0"/>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03/31/2020</a:t>
                      </a:r>
                      <a:endParaRPr lang="en-US" sz="1800">
                        <a:effectLst/>
                        <a:latin typeface="Arial"/>
                        <a:ea typeface="Calibri"/>
                        <a:cs typeface="Times New Roman"/>
                      </a:endParaRPr>
                    </a:p>
                  </a:txBody>
                  <a:tcPr marL="68580" marR="68580" marT="0" marB="0"/>
                </a:tc>
                <a:tc>
                  <a:txBody>
                    <a:bodyPr/>
                    <a:lstStyle/>
                    <a:p>
                      <a:pPr marL="0" marR="0" algn="just">
                        <a:lnSpc>
                          <a:spcPct val="105000"/>
                        </a:lnSpc>
                        <a:spcBef>
                          <a:spcPts val="0"/>
                        </a:spcBef>
                        <a:spcAft>
                          <a:spcPts val="0"/>
                        </a:spcAft>
                      </a:pPr>
                      <a:r>
                        <a:rPr lang="en-US" sz="1600" b="1" dirty="0">
                          <a:solidFill>
                            <a:srgbClr val="FF0000"/>
                          </a:solidFill>
                          <a:effectLst/>
                          <a:latin typeface="Arial"/>
                          <a:ea typeface="Times New Roman"/>
                          <a:cs typeface="Times New Roman"/>
                        </a:rPr>
                        <a:t>IP</a:t>
                      </a:r>
                      <a:endParaRPr lang="en-US" sz="1800" dirty="0">
                        <a:solidFill>
                          <a:srgbClr val="FF0000"/>
                        </a:solidFill>
                        <a:effectLst/>
                        <a:latin typeface="Arial"/>
                        <a:ea typeface="Calibri"/>
                        <a:cs typeface="Times New Roman"/>
                      </a:endParaRPr>
                    </a:p>
                  </a:txBody>
                  <a:tcPr marL="68580" marR="68580" marT="0" marB="0"/>
                </a:tc>
                <a:extLst>
                  <a:ext uri="{0D108BD9-81ED-4DB2-BD59-A6C34878D82A}">
                    <a16:rowId xmlns:a16="http://schemas.microsoft.com/office/drawing/2014/main" val="10006"/>
                  </a:ext>
                </a:extLst>
              </a:tr>
              <a:tr h="478772">
                <a:tc>
                  <a:txBody>
                    <a:bodyPr/>
                    <a:lstStyle/>
                    <a:p>
                      <a:pPr marL="0" marR="0">
                        <a:spcBef>
                          <a:spcPts val="0"/>
                        </a:spcBef>
                        <a:spcAft>
                          <a:spcPts val="0"/>
                        </a:spcAft>
                      </a:pPr>
                      <a:r>
                        <a:rPr lang="en-US" sz="1200">
                          <a:effectLst/>
                        </a:rPr>
                        <a:t>M.7</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a:effectLst/>
                        </a:rPr>
                        <a:t>Technology-based instructional resources development:  eight modules.</a:t>
                      </a:r>
                    </a:p>
                    <a:p>
                      <a:pPr marL="0" marR="0">
                        <a:spcBef>
                          <a:spcPts val="0"/>
                        </a:spcBef>
                        <a:spcAft>
                          <a:spcPts val="0"/>
                        </a:spcAft>
                      </a:pPr>
                      <a:r>
                        <a:rPr lang="en-US" sz="1200">
                          <a:effectLst/>
                        </a:rPr>
                        <a:t> </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Q1</a:t>
                      </a:r>
                      <a:endParaRPr lang="en-US" sz="1200" dirty="0">
                        <a:effectLst/>
                        <a:latin typeface="Calibri"/>
                        <a:ea typeface="Times New Roman"/>
                        <a:cs typeface="Calibri"/>
                      </a:endParaRPr>
                    </a:p>
                  </a:txBody>
                  <a:tcPr marL="65287" marR="65287" marT="0" marB="0"/>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06/30/2020</a:t>
                      </a:r>
                      <a:endParaRPr lang="en-US" sz="1800">
                        <a:effectLst/>
                        <a:latin typeface="Arial"/>
                        <a:ea typeface="Calibri"/>
                        <a:cs typeface="Times New Roman"/>
                      </a:endParaRPr>
                    </a:p>
                  </a:txBody>
                  <a:tcPr marL="68580" marR="68580" marT="0" marB="0"/>
                </a:tc>
                <a:tc>
                  <a:txBody>
                    <a:bodyPr/>
                    <a:lstStyle/>
                    <a:p>
                      <a:pPr marL="0" marR="0" algn="just">
                        <a:lnSpc>
                          <a:spcPct val="105000"/>
                        </a:lnSpc>
                        <a:spcBef>
                          <a:spcPts val="0"/>
                        </a:spcBef>
                        <a:spcAft>
                          <a:spcPts val="0"/>
                        </a:spcAft>
                      </a:pPr>
                      <a:r>
                        <a:rPr lang="en-US" sz="1600" b="1">
                          <a:effectLst/>
                          <a:latin typeface="Arial"/>
                          <a:ea typeface="Times New Roman"/>
                          <a:cs typeface="Times New Roman"/>
                        </a:rPr>
                        <a:t>A</a:t>
                      </a:r>
                      <a:endParaRPr lang="en-US" sz="1800">
                        <a:effectLst/>
                        <a:latin typeface="Arial"/>
                        <a:ea typeface="Calibri"/>
                        <a:cs typeface="Times New Roman"/>
                      </a:endParaRPr>
                    </a:p>
                  </a:txBody>
                  <a:tcPr marL="68580" marR="68580" marT="0" marB="0"/>
                </a:tc>
                <a:extLst>
                  <a:ext uri="{0D108BD9-81ED-4DB2-BD59-A6C34878D82A}">
                    <a16:rowId xmlns:a16="http://schemas.microsoft.com/office/drawing/2014/main" val="10007"/>
                  </a:ext>
                </a:extLst>
              </a:tr>
              <a:tr h="478772">
                <a:tc>
                  <a:txBody>
                    <a:bodyPr/>
                    <a:lstStyle/>
                    <a:p>
                      <a:pPr marL="0" marR="0">
                        <a:spcBef>
                          <a:spcPts val="0"/>
                        </a:spcBef>
                        <a:spcAft>
                          <a:spcPts val="0"/>
                        </a:spcAft>
                      </a:pPr>
                      <a:r>
                        <a:rPr lang="en-US" sz="1200">
                          <a:effectLst/>
                        </a:rPr>
                        <a:t>M.8</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Technology-based instructional resources development: 40 undergraduate courses </a:t>
                      </a:r>
                      <a:r>
                        <a:rPr lang="en-US" sz="1200" dirty="0">
                          <a:solidFill>
                            <a:srgbClr val="FF0000"/>
                          </a:solidFill>
                          <a:effectLst/>
                        </a:rPr>
                        <a:t>and 10 graduate courses</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solidFill>
                      <a:schemeClr val="accent1">
                        <a:lumMod val="60000"/>
                        <a:lumOff val="40000"/>
                      </a:schemeClr>
                    </a:solidFill>
                  </a:tcPr>
                </a:tc>
                <a:tc>
                  <a:txBody>
                    <a:bodyPr/>
                    <a:lstStyle/>
                    <a:p>
                      <a:pPr marL="0" marR="0">
                        <a:spcBef>
                          <a:spcPts val="0"/>
                        </a:spcBef>
                        <a:spcAft>
                          <a:spcPts val="0"/>
                        </a:spcAft>
                      </a:pPr>
                      <a:r>
                        <a:rPr lang="en-US" sz="1200" dirty="0">
                          <a:effectLst/>
                        </a:rPr>
                        <a:t>Q4</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solidFill>
                      <a:schemeClr val="accent1">
                        <a:lumMod val="60000"/>
                        <a:lumOff val="40000"/>
                      </a:schemeClr>
                    </a:solidFill>
                  </a:tcPr>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06/30/2020</a:t>
                      </a:r>
                      <a:endParaRPr lang="en-US" sz="1800">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just">
                        <a:lnSpc>
                          <a:spcPct val="105000"/>
                        </a:lnSpc>
                        <a:spcBef>
                          <a:spcPts val="0"/>
                        </a:spcBef>
                        <a:spcAft>
                          <a:spcPts val="0"/>
                        </a:spcAft>
                      </a:pPr>
                      <a:r>
                        <a:rPr lang="en-US" sz="1600" b="1" dirty="0">
                          <a:solidFill>
                            <a:srgbClr val="FF0000"/>
                          </a:solidFill>
                          <a:effectLst/>
                          <a:latin typeface="Arial"/>
                          <a:ea typeface="Times New Roman"/>
                          <a:cs typeface="Times New Roman"/>
                        </a:rPr>
                        <a:t>IP</a:t>
                      </a:r>
                      <a:endParaRPr lang="en-US" sz="1800" dirty="0">
                        <a:solidFill>
                          <a:srgbClr val="FF0000"/>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8"/>
                  </a:ext>
                </a:extLst>
              </a:tr>
              <a:tr h="319181">
                <a:tc>
                  <a:txBody>
                    <a:bodyPr/>
                    <a:lstStyle/>
                    <a:p>
                      <a:pPr marL="0" marR="0">
                        <a:spcBef>
                          <a:spcPts val="0"/>
                        </a:spcBef>
                        <a:spcAft>
                          <a:spcPts val="0"/>
                        </a:spcAft>
                      </a:pPr>
                      <a:r>
                        <a:rPr lang="en-US" sz="1200">
                          <a:effectLst/>
                        </a:rPr>
                        <a:t>M.9</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a:effectLst/>
                        </a:rPr>
                        <a:t>Interactive online course building into LMS (eight modules).</a:t>
                      </a:r>
                    </a:p>
                    <a:p>
                      <a:pPr marL="0" marR="0">
                        <a:spcBef>
                          <a:spcPts val="0"/>
                        </a:spcBef>
                        <a:spcAft>
                          <a:spcPts val="0"/>
                        </a:spcAft>
                      </a:pPr>
                      <a:r>
                        <a:rPr lang="en-US" sz="1200">
                          <a:effectLst/>
                        </a:rPr>
                        <a:t> </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Q1</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06/30/2020</a:t>
                      </a:r>
                      <a:endParaRPr lang="en-US" sz="1800">
                        <a:effectLst/>
                        <a:latin typeface="Arial"/>
                        <a:ea typeface="Calibri"/>
                        <a:cs typeface="Times New Roman"/>
                      </a:endParaRPr>
                    </a:p>
                  </a:txBody>
                  <a:tcPr marL="68580" marR="68580" marT="0" marB="0"/>
                </a:tc>
                <a:tc>
                  <a:txBody>
                    <a:bodyPr/>
                    <a:lstStyle/>
                    <a:p>
                      <a:pPr marL="0" marR="0" algn="just">
                        <a:lnSpc>
                          <a:spcPct val="105000"/>
                        </a:lnSpc>
                        <a:spcBef>
                          <a:spcPts val="0"/>
                        </a:spcBef>
                        <a:spcAft>
                          <a:spcPts val="0"/>
                        </a:spcAft>
                      </a:pPr>
                      <a:r>
                        <a:rPr lang="en-US" sz="1600" b="1">
                          <a:effectLst/>
                          <a:latin typeface="Arial"/>
                          <a:ea typeface="Times New Roman"/>
                          <a:cs typeface="Times New Roman"/>
                        </a:rPr>
                        <a:t>A</a:t>
                      </a:r>
                      <a:endParaRPr lang="en-US" sz="1800">
                        <a:effectLst/>
                        <a:latin typeface="Arial"/>
                        <a:ea typeface="Calibri"/>
                        <a:cs typeface="Times New Roman"/>
                      </a:endParaRPr>
                    </a:p>
                  </a:txBody>
                  <a:tcPr marL="68580" marR="68580" marT="0" marB="0"/>
                </a:tc>
                <a:extLst>
                  <a:ext uri="{0D108BD9-81ED-4DB2-BD59-A6C34878D82A}">
                    <a16:rowId xmlns:a16="http://schemas.microsoft.com/office/drawing/2014/main" val="10009"/>
                  </a:ext>
                </a:extLst>
              </a:tr>
              <a:tr h="478772">
                <a:tc>
                  <a:txBody>
                    <a:bodyPr/>
                    <a:lstStyle/>
                    <a:p>
                      <a:pPr marL="0" marR="0">
                        <a:spcBef>
                          <a:spcPts val="0"/>
                        </a:spcBef>
                        <a:spcAft>
                          <a:spcPts val="0"/>
                        </a:spcAft>
                      </a:pPr>
                      <a:r>
                        <a:rPr lang="en-US" sz="1200">
                          <a:effectLst/>
                        </a:rPr>
                        <a:t>M.10</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Interactive online course building (40 undergraduate courses </a:t>
                      </a:r>
                      <a:r>
                        <a:rPr lang="en-US" sz="1200" dirty="0">
                          <a:solidFill>
                            <a:srgbClr val="FF0000"/>
                          </a:solidFill>
                          <a:effectLst/>
                        </a:rPr>
                        <a:t>and 10 graduate courses</a:t>
                      </a:r>
                      <a:r>
                        <a:rPr lang="en-US" sz="1200" dirty="0">
                          <a:effectLst/>
                        </a:rPr>
                        <a:t>).</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solidFill>
                      <a:schemeClr val="accent1">
                        <a:lumMod val="60000"/>
                        <a:lumOff val="40000"/>
                      </a:schemeClr>
                    </a:solidFill>
                  </a:tcPr>
                </a:tc>
                <a:tc>
                  <a:txBody>
                    <a:bodyPr/>
                    <a:lstStyle/>
                    <a:p>
                      <a:pPr marL="0" marR="0">
                        <a:spcBef>
                          <a:spcPts val="0"/>
                        </a:spcBef>
                        <a:spcAft>
                          <a:spcPts val="0"/>
                        </a:spcAft>
                      </a:pPr>
                      <a:r>
                        <a:rPr lang="en-US" sz="1200" dirty="0">
                          <a:effectLst/>
                        </a:rPr>
                        <a:t>Q4</a:t>
                      </a:r>
                      <a:endParaRPr lang="en-US" sz="1200" dirty="0">
                        <a:effectLst/>
                        <a:latin typeface="Calibri"/>
                        <a:ea typeface="Times New Roman"/>
                        <a:cs typeface="Calibri"/>
                      </a:endParaRPr>
                    </a:p>
                  </a:txBody>
                  <a:tcPr marL="65287" marR="65287" marT="0" marB="0">
                    <a:solidFill>
                      <a:schemeClr val="accent1">
                        <a:lumMod val="60000"/>
                        <a:lumOff val="40000"/>
                      </a:schemeClr>
                    </a:solidFill>
                  </a:tcPr>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06/30/2020</a:t>
                      </a:r>
                      <a:endParaRPr lang="en-US" sz="1800">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just">
                        <a:lnSpc>
                          <a:spcPct val="105000"/>
                        </a:lnSpc>
                        <a:spcBef>
                          <a:spcPts val="0"/>
                        </a:spcBef>
                        <a:spcAft>
                          <a:spcPts val="0"/>
                        </a:spcAft>
                      </a:pPr>
                      <a:r>
                        <a:rPr lang="en-US" sz="1600" b="1">
                          <a:solidFill>
                            <a:srgbClr val="FF0000"/>
                          </a:solidFill>
                          <a:effectLst/>
                          <a:latin typeface="Arial"/>
                          <a:ea typeface="Times New Roman"/>
                          <a:cs typeface="Times New Roman"/>
                        </a:rPr>
                        <a:t>IP</a:t>
                      </a:r>
                      <a:endParaRPr lang="en-US" sz="1800">
                        <a:solidFill>
                          <a:srgbClr val="FF0000"/>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10"/>
                  </a:ext>
                </a:extLst>
              </a:tr>
              <a:tr h="319181">
                <a:tc>
                  <a:txBody>
                    <a:bodyPr/>
                    <a:lstStyle/>
                    <a:p>
                      <a:pPr marL="0" marR="0">
                        <a:spcBef>
                          <a:spcPts val="0"/>
                        </a:spcBef>
                        <a:spcAft>
                          <a:spcPts val="0"/>
                        </a:spcAft>
                      </a:pPr>
                      <a:r>
                        <a:rPr lang="en-US" sz="1200">
                          <a:effectLst/>
                        </a:rPr>
                        <a:t>M.11</a:t>
                      </a:r>
                      <a:endParaRPr lang="en-US" sz="120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Pilot test online modules: </a:t>
                      </a:r>
                    </a:p>
                    <a:p>
                      <a:pPr marL="457200" marR="0" lvl="1">
                        <a:spcBef>
                          <a:spcPts val="0"/>
                        </a:spcBef>
                        <a:spcAft>
                          <a:spcPts val="0"/>
                        </a:spcAft>
                      </a:pPr>
                      <a:r>
                        <a:rPr lang="en-US" sz="1200" dirty="0">
                          <a:effectLst/>
                        </a:rPr>
                        <a:t>*</a:t>
                      </a:r>
                      <a:r>
                        <a:rPr lang="en-US" sz="1200" i="1" dirty="0">
                          <a:solidFill>
                            <a:schemeClr val="tx1"/>
                          </a:solidFill>
                          <a:effectLst/>
                        </a:rPr>
                        <a:t>The first course was tested in Spring 2020. Four courses are offered in Summer 2020. The remaining academic and training courses will be offered from Fall 2020 onwards. </a:t>
                      </a:r>
                    </a:p>
                    <a:p>
                      <a:pPr marL="0" marR="0">
                        <a:spcBef>
                          <a:spcPts val="0"/>
                        </a:spcBef>
                        <a:spcAft>
                          <a:spcPts val="0"/>
                        </a:spcAft>
                      </a:pPr>
                      <a:r>
                        <a:rPr lang="en-US" sz="1200" dirty="0">
                          <a:effectLst/>
                        </a:rPr>
                        <a:t> </a:t>
                      </a:r>
                      <a:endParaRPr lang="en-US" sz="1200" dirty="0">
                        <a:effectLst/>
                        <a:latin typeface="Calibri"/>
                        <a:ea typeface="Times New Roman"/>
                        <a:cs typeface="Calibri"/>
                      </a:endParaRPr>
                    </a:p>
                  </a:txBody>
                  <a:tcPr marL="65287" marR="65287" marT="0" marB="0"/>
                </a:tc>
                <a:tc>
                  <a:txBody>
                    <a:bodyPr/>
                    <a:lstStyle/>
                    <a:p>
                      <a:pPr marL="0" marR="0">
                        <a:spcBef>
                          <a:spcPts val="0"/>
                        </a:spcBef>
                        <a:spcAft>
                          <a:spcPts val="0"/>
                        </a:spcAft>
                      </a:pPr>
                      <a:r>
                        <a:rPr lang="en-US" sz="1200" dirty="0">
                          <a:effectLst/>
                        </a:rPr>
                        <a:t>Q2</a:t>
                      </a:r>
                      <a:endParaRPr lang="en-US" sz="1200" dirty="0">
                        <a:effectLst/>
                        <a:latin typeface="Calibri"/>
                        <a:ea typeface="Times New Roman"/>
                        <a:cs typeface="Calibri"/>
                      </a:endParaRPr>
                    </a:p>
                  </a:txBody>
                  <a:tcPr marL="65287" marR="65287" marT="0" marB="0"/>
                </a:tc>
                <a:tc>
                  <a:txBody>
                    <a:bodyPr/>
                    <a:lstStyle/>
                    <a:p>
                      <a:pPr marL="0" marR="0" algn="just">
                        <a:lnSpc>
                          <a:spcPct val="105000"/>
                        </a:lnSpc>
                        <a:spcBef>
                          <a:spcPts val="0"/>
                        </a:spcBef>
                        <a:spcAft>
                          <a:spcPts val="0"/>
                        </a:spcAft>
                      </a:pPr>
                      <a:r>
                        <a:rPr lang="en-US" sz="1600" b="1">
                          <a:effectLst/>
                          <a:latin typeface="Calibri"/>
                          <a:ea typeface="Times New Roman"/>
                          <a:cs typeface="Times New Roman"/>
                        </a:rPr>
                        <a:t>06/30/2020</a:t>
                      </a:r>
                      <a:endParaRPr lang="en-US" sz="1800">
                        <a:effectLst/>
                        <a:latin typeface="Arial"/>
                        <a:ea typeface="Calibri"/>
                        <a:cs typeface="Times New Roman"/>
                      </a:endParaRPr>
                    </a:p>
                  </a:txBody>
                  <a:tcPr marL="68580" marR="68580" marT="0" marB="0"/>
                </a:tc>
                <a:tc>
                  <a:txBody>
                    <a:bodyPr/>
                    <a:lstStyle/>
                    <a:p>
                      <a:pPr marL="0" marR="0" algn="just">
                        <a:lnSpc>
                          <a:spcPct val="105000"/>
                        </a:lnSpc>
                        <a:spcBef>
                          <a:spcPts val="0"/>
                        </a:spcBef>
                        <a:spcAft>
                          <a:spcPts val="0"/>
                        </a:spcAft>
                      </a:pPr>
                      <a:r>
                        <a:rPr lang="en-US" sz="1600" b="1" dirty="0">
                          <a:solidFill>
                            <a:srgbClr val="FF0000"/>
                          </a:solidFill>
                          <a:effectLst/>
                          <a:latin typeface="Arial"/>
                          <a:ea typeface="Times New Roman"/>
                          <a:cs typeface="Times New Roman"/>
                        </a:rPr>
                        <a:t>IP</a:t>
                      </a:r>
                      <a:endParaRPr lang="en-US" sz="1800" dirty="0">
                        <a:solidFill>
                          <a:srgbClr val="FF0000"/>
                        </a:solidFill>
                        <a:effectLst/>
                        <a:latin typeface="Arial"/>
                        <a:ea typeface="Calibri"/>
                        <a:cs typeface="Times New Roman"/>
                      </a:endParaRPr>
                    </a:p>
                  </a:txBody>
                  <a:tcPr marL="68580" marR="68580"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233580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Milestones Achieved</a:t>
            </a:r>
          </a:p>
        </p:txBody>
      </p:sp>
      <p:sp>
        <p:nvSpPr>
          <p:cNvPr id="3" name="Text Placeholder 2">
            <a:extLst>
              <a:ext uri="{FF2B5EF4-FFF2-40B4-BE49-F238E27FC236}">
                <a16:creationId xmlns:a16="http://schemas.microsoft.com/office/drawing/2014/main" id="{6EE7A8F2-BE96-0247-BFF2-55601312A539}"/>
              </a:ext>
            </a:extLst>
          </p:cNvPr>
          <p:cNvSpPr txBox="1">
            <a:spLocks/>
          </p:cNvSpPr>
          <p:nvPr/>
        </p:nvSpPr>
        <p:spPr>
          <a:xfrm>
            <a:off x="0" y="1902538"/>
            <a:ext cx="9144000" cy="445231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lvl="1" hangingPunct="1"/>
            <a:r>
              <a:rPr lang="en-US" dirty="0">
                <a:solidFill>
                  <a:schemeClr val="tx1"/>
                </a:solidFill>
              </a:rPr>
              <a:t>Two courses are approved and offered:</a:t>
            </a:r>
          </a:p>
          <a:p>
            <a:pPr marL="1393188" lvl="2" indent="-514350">
              <a:buFont typeface="+mj-lt"/>
              <a:buAutoNum type="arabicParenR"/>
            </a:pPr>
            <a:r>
              <a:rPr lang="en-US" sz="2000" dirty="0">
                <a:solidFill>
                  <a:schemeClr val="tx1"/>
                </a:solidFill>
              </a:rPr>
              <a:t>Introduction to Homeland Security </a:t>
            </a:r>
            <a:r>
              <a:rPr lang="en-US" sz="2000" i="1" dirty="0">
                <a:solidFill>
                  <a:schemeClr val="tx1"/>
                </a:solidFill>
              </a:rPr>
              <a:t>(Spring &amp; Summer 2020)</a:t>
            </a:r>
          </a:p>
          <a:p>
            <a:pPr marL="1393188" lvl="2" indent="-514350">
              <a:buFont typeface="+mj-lt"/>
              <a:buAutoNum type="arabicParenR"/>
            </a:pPr>
            <a:r>
              <a:rPr lang="en-US" sz="2000" dirty="0">
                <a:solidFill>
                  <a:schemeClr val="tx1"/>
                </a:solidFill>
              </a:rPr>
              <a:t>Fundamentals of Borders Operation Management</a:t>
            </a:r>
            <a:r>
              <a:rPr lang="en-US" sz="2000" i="1" dirty="0">
                <a:solidFill>
                  <a:schemeClr val="tx1"/>
                </a:solidFill>
              </a:rPr>
              <a:t> (Summer 2020)</a:t>
            </a:r>
          </a:p>
          <a:p>
            <a:pPr marL="878838" lvl="2" indent="0">
              <a:buNone/>
            </a:pPr>
            <a:endParaRPr lang="en-US" sz="2000" dirty="0">
              <a:solidFill>
                <a:schemeClr val="tx1"/>
              </a:solidFill>
            </a:endParaRPr>
          </a:p>
          <a:p>
            <a:pPr lvl="1"/>
            <a:r>
              <a:rPr lang="en-US" dirty="0">
                <a:solidFill>
                  <a:schemeClr val="tx1"/>
                </a:solidFill>
              </a:rPr>
              <a:t>One course has been developed and is under review/editing:</a:t>
            </a:r>
          </a:p>
          <a:p>
            <a:pPr marL="457200" lvl="1" indent="0">
              <a:buNone/>
            </a:pPr>
            <a:r>
              <a:rPr lang="en-US" sz="2000" dirty="0">
                <a:solidFill>
                  <a:schemeClr val="tx1"/>
                </a:solidFill>
              </a:rPr>
              <a:t>	3) </a:t>
            </a:r>
            <a:r>
              <a:rPr lang="en-US" sz="2000" dirty="0"/>
              <a:t>Tariff Classification and Free Trade Agreements</a:t>
            </a:r>
          </a:p>
          <a:p>
            <a:pPr marL="457200" lvl="1" indent="0">
              <a:buNone/>
            </a:pPr>
            <a:endParaRPr lang="en-US" sz="2000" dirty="0"/>
          </a:p>
          <a:p>
            <a:pPr lvl="1"/>
            <a:r>
              <a:rPr lang="en-US" dirty="0"/>
              <a:t>Two </a:t>
            </a:r>
            <a:r>
              <a:rPr lang="en-US" dirty="0">
                <a:solidFill>
                  <a:schemeClr val="tx1"/>
                </a:solidFill>
              </a:rPr>
              <a:t>courses are under development:</a:t>
            </a:r>
          </a:p>
          <a:p>
            <a:pPr marL="457200" lvl="1" indent="0">
              <a:buNone/>
            </a:pPr>
            <a:r>
              <a:rPr lang="en-US" sz="2000" dirty="0"/>
              <a:t>	4) Customs Regulations and </a:t>
            </a:r>
            <a:r>
              <a:rPr lang="en-US" sz="2000" dirty="0">
                <a:solidFill>
                  <a:schemeClr val="tx1"/>
                </a:solidFill>
              </a:rPr>
              <a:t>Procedures (late April 2020)</a:t>
            </a:r>
          </a:p>
          <a:p>
            <a:pPr marL="457200" lvl="1" indent="0">
              <a:buNone/>
            </a:pPr>
            <a:r>
              <a:rPr lang="en-US" sz="2000" dirty="0">
                <a:solidFill>
                  <a:schemeClr val="tx1"/>
                </a:solidFill>
              </a:rPr>
              <a:t>      5)  Cybersecurity Strategy and Policy (late May 2020)</a:t>
            </a:r>
          </a:p>
          <a:p>
            <a:pPr marL="457200" lvl="1" indent="0">
              <a:buNone/>
            </a:pPr>
            <a:endParaRPr lang="en-US" sz="2000" dirty="0"/>
          </a:p>
          <a:p>
            <a:pPr marL="457200" lvl="1" indent="0">
              <a:buNone/>
            </a:pPr>
            <a:endParaRPr lang="en-US" sz="3200" dirty="0">
              <a:solidFill>
                <a:srgbClr val="FF0000"/>
              </a:solidFill>
            </a:endParaRPr>
          </a:p>
        </p:txBody>
      </p:sp>
    </p:spTree>
    <p:extLst>
      <p:ext uri="{BB962C8B-B14F-4D97-AF65-F5344CB8AC3E}">
        <p14:creationId xmlns:p14="http://schemas.microsoft.com/office/powerpoint/2010/main" val="2990736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869" y="268943"/>
            <a:ext cx="54864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Deliverables</a:t>
            </a:r>
          </a:p>
        </p:txBody>
      </p:sp>
      <p:sp>
        <p:nvSpPr>
          <p:cNvPr id="6" name="Text Placeholder 2"/>
          <p:cNvSpPr txBox="1">
            <a:spLocks/>
          </p:cNvSpPr>
          <p:nvPr/>
        </p:nvSpPr>
        <p:spPr>
          <a:xfrm>
            <a:off x="1836869" y="2150918"/>
            <a:ext cx="6442023" cy="47070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a:spcBef>
                <a:spcPts val="1200"/>
              </a:spcBef>
              <a:buNone/>
            </a:pP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1963050189"/>
              </p:ext>
            </p:extLst>
          </p:nvPr>
        </p:nvGraphicFramePr>
        <p:xfrm>
          <a:off x="562707" y="1456373"/>
          <a:ext cx="7230794" cy="2926080"/>
        </p:xfrm>
        <a:graphic>
          <a:graphicData uri="http://schemas.openxmlformats.org/drawingml/2006/table">
            <a:tbl>
              <a:tblPr firstRow="1" firstCol="1" bandRow="1">
                <a:tableStyleId>{5C22544A-7EE6-4342-B048-85BDC9FD1C3A}</a:tableStyleId>
              </a:tblPr>
              <a:tblGrid>
                <a:gridCol w="661518">
                  <a:extLst>
                    <a:ext uri="{9D8B030D-6E8A-4147-A177-3AD203B41FA5}">
                      <a16:colId xmlns:a16="http://schemas.microsoft.com/office/drawing/2014/main" val="20000"/>
                    </a:ext>
                  </a:extLst>
                </a:gridCol>
                <a:gridCol w="4240110">
                  <a:extLst>
                    <a:ext uri="{9D8B030D-6E8A-4147-A177-3AD203B41FA5}">
                      <a16:colId xmlns:a16="http://schemas.microsoft.com/office/drawing/2014/main" val="20001"/>
                    </a:ext>
                  </a:extLst>
                </a:gridCol>
                <a:gridCol w="1164583">
                  <a:extLst>
                    <a:ext uri="{9D8B030D-6E8A-4147-A177-3AD203B41FA5}">
                      <a16:colId xmlns:a16="http://schemas.microsoft.com/office/drawing/2014/main" val="20002"/>
                    </a:ext>
                  </a:extLst>
                </a:gridCol>
                <a:gridCol w="1164583">
                  <a:extLst>
                    <a:ext uri="{9D8B030D-6E8A-4147-A177-3AD203B41FA5}">
                      <a16:colId xmlns:a16="http://schemas.microsoft.com/office/drawing/2014/main" val="20003"/>
                    </a:ext>
                  </a:extLst>
                </a:gridCol>
              </a:tblGrid>
              <a:tr h="227965">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ID</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Description</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Effort Period</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Status</a:t>
                      </a:r>
                    </a:p>
                  </a:txBody>
                  <a:tcPr marL="68580" marR="68580" marT="0" marB="0"/>
                </a:tc>
                <a:extLst>
                  <a:ext uri="{0D108BD9-81ED-4DB2-BD59-A6C34878D82A}">
                    <a16:rowId xmlns:a16="http://schemas.microsoft.com/office/drawing/2014/main" val="10000"/>
                  </a:ext>
                </a:extLst>
              </a:tr>
              <a:tr h="216535">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D.1</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Needs Analysis report</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Q1</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a:effectLst/>
                          <a:latin typeface="Arial" panose="020B0604020202020204" pitchFamily="34" charset="0"/>
                          <a:ea typeface="Times New Roman"/>
                          <a:cs typeface="Arial" panose="020B0604020202020204" pitchFamily="34" charset="0"/>
                          <a:sym typeface="Wingdings"/>
                        </a:rPr>
                        <a:t></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216535">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D.2</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Report of Expert Reviewers on course content adequacy</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Q1</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a:effectLst/>
                          <a:latin typeface="Arial" panose="020B0604020202020204" pitchFamily="34" charset="0"/>
                          <a:ea typeface="Times New Roman"/>
                          <a:cs typeface="Arial" panose="020B0604020202020204" pitchFamily="34" charset="0"/>
                          <a:sym typeface="Wingdings"/>
                        </a:rPr>
                        <a:t></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r h="262255">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D.2</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BS and MS courses content analysis report</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Q2</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a:effectLst/>
                          <a:latin typeface="Arial" panose="020B0604020202020204" pitchFamily="34" charset="0"/>
                          <a:ea typeface="Times New Roman"/>
                          <a:cs typeface="Arial" panose="020B0604020202020204" pitchFamily="34" charset="0"/>
                          <a:sym typeface="Wingdings"/>
                        </a:rPr>
                        <a:t></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3"/>
                  </a:ext>
                </a:extLst>
              </a:tr>
              <a:tr h="233680">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D.3</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Eight online modules developed</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Q2</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a:effectLst/>
                          <a:latin typeface="Arial" panose="020B0604020202020204" pitchFamily="34" charset="0"/>
                          <a:ea typeface="Times New Roman"/>
                          <a:cs typeface="Arial" panose="020B0604020202020204" pitchFamily="34" charset="0"/>
                          <a:sym typeface="Wingdings"/>
                        </a:rPr>
                        <a:t></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4"/>
                  </a:ext>
                </a:extLst>
              </a:tr>
              <a:tr h="233680">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D.4</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BS and </a:t>
                      </a:r>
                      <a:r>
                        <a:rPr lang="en-US" sz="1800" dirty="0">
                          <a:solidFill>
                            <a:srgbClr val="FF0000"/>
                          </a:solidFill>
                          <a:effectLst/>
                          <a:latin typeface="Arial" panose="020B0604020202020204" pitchFamily="34" charset="0"/>
                          <a:cs typeface="Arial" panose="020B0604020202020204" pitchFamily="34" charset="0"/>
                        </a:rPr>
                        <a:t>MS 50 courses </a:t>
                      </a:r>
                      <a:r>
                        <a:rPr lang="en-US" sz="1800" dirty="0">
                          <a:effectLst/>
                          <a:latin typeface="Arial" panose="020B0604020202020204" pitchFamily="34" charset="0"/>
                          <a:cs typeface="Arial" panose="020B0604020202020204" pitchFamily="34" charset="0"/>
                        </a:rPr>
                        <a:t>completely developed</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Q4</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In process</a:t>
                      </a:r>
                    </a:p>
                  </a:txBody>
                  <a:tcPr marL="68580" marR="68580" marT="0" marB="0"/>
                </a:tc>
                <a:extLst>
                  <a:ext uri="{0D108BD9-81ED-4DB2-BD59-A6C34878D82A}">
                    <a16:rowId xmlns:a16="http://schemas.microsoft.com/office/drawing/2014/main" val="10005"/>
                  </a:ext>
                </a:extLst>
              </a:tr>
            </a:tbl>
          </a:graphicData>
        </a:graphic>
      </p:graphicFrame>
      <p:sp>
        <p:nvSpPr>
          <p:cNvPr id="9" name="Rectangle 8"/>
          <p:cNvSpPr/>
          <p:nvPr/>
        </p:nvSpPr>
        <p:spPr>
          <a:xfrm>
            <a:off x="514015" y="4547892"/>
            <a:ext cx="7321689" cy="1200329"/>
          </a:xfrm>
          <a:prstGeom prst="rect">
            <a:avLst/>
          </a:prstGeom>
        </p:spPr>
        <p:txBody>
          <a:bodyPr wrap="square">
            <a:spAutoFit/>
          </a:bodyPr>
          <a:lstStyle/>
          <a:p>
            <a:r>
              <a:rPr lang="en-US" dirty="0"/>
              <a:t>D4: </a:t>
            </a:r>
          </a:p>
          <a:p>
            <a:pPr marL="285750" indent="-285750">
              <a:buFont typeface="Arial" panose="020B0604020202020204" pitchFamily="34" charset="0"/>
              <a:buChar char="•"/>
            </a:pPr>
            <a:r>
              <a:rPr lang="en-US" dirty="0"/>
              <a:t>33 undergraduate courses and their modules are ready by early May – 7 more to go! </a:t>
            </a:r>
          </a:p>
          <a:p>
            <a:pPr marL="285750" indent="-285750">
              <a:buFont typeface="Arial" panose="020B0604020202020204" pitchFamily="34" charset="0"/>
              <a:buChar char="•"/>
            </a:pPr>
            <a:r>
              <a:rPr lang="en-US" dirty="0"/>
              <a:t>The work plan for 10 graduate courses has been submitted to the DHS; </a:t>
            </a:r>
          </a:p>
        </p:txBody>
      </p:sp>
    </p:spTree>
    <p:extLst>
      <p:ext uri="{BB962C8B-B14F-4D97-AF65-F5344CB8AC3E}">
        <p14:creationId xmlns:p14="http://schemas.microsoft.com/office/powerpoint/2010/main" val="3818691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869" y="268943"/>
            <a:ext cx="54864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Performance Metrics</a:t>
            </a:r>
          </a:p>
        </p:txBody>
      </p:sp>
      <p:sp>
        <p:nvSpPr>
          <p:cNvPr id="6" name="Text Placeholder 2"/>
          <p:cNvSpPr txBox="1">
            <a:spLocks/>
          </p:cNvSpPr>
          <p:nvPr/>
        </p:nvSpPr>
        <p:spPr>
          <a:xfrm>
            <a:off x="1836869" y="2150918"/>
            <a:ext cx="6442023" cy="47070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a:spcBef>
                <a:spcPts val="1200"/>
              </a:spcBef>
              <a:buNone/>
            </a:pP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3620074310"/>
              </p:ext>
            </p:extLst>
          </p:nvPr>
        </p:nvGraphicFramePr>
        <p:xfrm>
          <a:off x="514014" y="1245357"/>
          <a:ext cx="7764877" cy="4389120"/>
        </p:xfrm>
        <a:graphic>
          <a:graphicData uri="http://schemas.openxmlformats.org/drawingml/2006/table">
            <a:tbl>
              <a:tblPr firstRow="1" firstCol="1" bandRow="1">
                <a:tableStyleId>{5C22544A-7EE6-4342-B048-85BDC9FD1C3A}</a:tableStyleId>
              </a:tblPr>
              <a:tblGrid>
                <a:gridCol w="710379">
                  <a:extLst>
                    <a:ext uri="{9D8B030D-6E8A-4147-A177-3AD203B41FA5}">
                      <a16:colId xmlns:a16="http://schemas.microsoft.com/office/drawing/2014/main" val="20000"/>
                    </a:ext>
                  </a:extLst>
                </a:gridCol>
                <a:gridCol w="4553294">
                  <a:extLst>
                    <a:ext uri="{9D8B030D-6E8A-4147-A177-3AD203B41FA5}">
                      <a16:colId xmlns:a16="http://schemas.microsoft.com/office/drawing/2014/main" val="20001"/>
                    </a:ext>
                  </a:extLst>
                </a:gridCol>
                <a:gridCol w="1250602">
                  <a:extLst>
                    <a:ext uri="{9D8B030D-6E8A-4147-A177-3AD203B41FA5}">
                      <a16:colId xmlns:a16="http://schemas.microsoft.com/office/drawing/2014/main" val="20002"/>
                    </a:ext>
                  </a:extLst>
                </a:gridCol>
                <a:gridCol w="1250602">
                  <a:extLst>
                    <a:ext uri="{9D8B030D-6E8A-4147-A177-3AD203B41FA5}">
                      <a16:colId xmlns:a16="http://schemas.microsoft.com/office/drawing/2014/main" val="20003"/>
                    </a:ext>
                  </a:extLst>
                </a:gridCol>
              </a:tblGrid>
              <a:tr h="227965">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ID</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Description</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Effort Period</a:t>
                      </a:r>
                      <a:endParaRPr lang="en-US" sz="18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Status</a:t>
                      </a:r>
                    </a:p>
                  </a:txBody>
                  <a:tcPr marL="68580" marR="68580" marT="0" marB="0"/>
                </a:tc>
                <a:extLst>
                  <a:ext uri="{0D108BD9-81ED-4DB2-BD59-A6C34878D82A}">
                    <a16:rowId xmlns:a16="http://schemas.microsoft.com/office/drawing/2014/main" val="10000"/>
                  </a:ext>
                </a:extLst>
              </a:tr>
              <a:tr h="216535">
                <a:tc>
                  <a:txBody>
                    <a:bodyPr/>
                    <a:lstStyle/>
                    <a:p>
                      <a:pPr marL="0" marR="0">
                        <a:spcBef>
                          <a:spcPts val="0"/>
                        </a:spcBef>
                        <a:spcAft>
                          <a:spcPts val="0"/>
                        </a:spcAft>
                      </a:pPr>
                      <a:r>
                        <a:rPr lang="en-US" sz="1800" dirty="0">
                          <a:effectLst/>
                          <a:latin typeface="Arial"/>
                          <a:ea typeface="Times New Roman"/>
                          <a:cs typeface="Calibri"/>
                        </a:rPr>
                        <a:t>P.1</a:t>
                      </a:r>
                      <a:endParaRPr lang="en-US" sz="1800" dirty="0">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dirty="0">
                          <a:effectLst/>
                          <a:latin typeface="Arial"/>
                          <a:ea typeface="Times New Roman"/>
                          <a:cs typeface="Calibri"/>
                        </a:rPr>
                        <a:t>Needs analysis of the three academic components: certificate programs, bachelor of sciences, and master’s degree. </a:t>
                      </a:r>
                      <a:endParaRPr lang="en-US" sz="1800" dirty="0">
                        <a:solidFill>
                          <a:srgbClr val="FF0000"/>
                        </a:solidFill>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a:effectLst/>
                          <a:latin typeface="Arial"/>
                          <a:ea typeface="Times New Roman"/>
                          <a:cs typeface="Calibri"/>
                        </a:rPr>
                        <a:t>Q2</a:t>
                      </a:r>
                      <a:endParaRPr lang="en-US" sz="1800">
                        <a:effectLst/>
                        <a:latin typeface="Calibri"/>
                        <a:ea typeface="Times New Roman"/>
                        <a:cs typeface="Calibri"/>
                      </a:endParaRPr>
                    </a:p>
                  </a:txBody>
                  <a:tcPr marL="68580" marR="68580" marT="0" marB="0"/>
                </a:tc>
                <a:tc>
                  <a:txBody>
                    <a:bodyPr/>
                    <a:lstStyle/>
                    <a:p>
                      <a:pPr marL="0" marR="0" algn="ctr">
                        <a:spcBef>
                          <a:spcPts val="0"/>
                        </a:spcBef>
                        <a:spcAft>
                          <a:spcPts val="0"/>
                        </a:spcAft>
                      </a:pPr>
                      <a:r>
                        <a:rPr lang="en-US" sz="2400" dirty="0">
                          <a:effectLst/>
                          <a:latin typeface="Arial" panose="020B0604020202020204" pitchFamily="34" charset="0"/>
                          <a:ea typeface="Times New Roman"/>
                          <a:cs typeface="Arial" panose="020B0604020202020204" pitchFamily="34" charset="0"/>
                          <a:sym typeface="Wingdings"/>
                        </a:rPr>
                        <a:t></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216535">
                <a:tc>
                  <a:txBody>
                    <a:bodyPr/>
                    <a:lstStyle/>
                    <a:p>
                      <a:pPr marL="0" marR="0">
                        <a:spcBef>
                          <a:spcPts val="0"/>
                        </a:spcBef>
                        <a:spcAft>
                          <a:spcPts val="0"/>
                        </a:spcAft>
                      </a:pPr>
                      <a:r>
                        <a:rPr lang="en-US" sz="1800">
                          <a:effectLst/>
                          <a:latin typeface="Arial"/>
                          <a:ea typeface="Times New Roman"/>
                          <a:cs typeface="Calibri"/>
                        </a:rPr>
                        <a:t>P.2</a:t>
                      </a:r>
                      <a:endParaRPr lang="en-US" sz="1800">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dirty="0">
                          <a:effectLst/>
                          <a:latin typeface="Arial"/>
                          <a:ea typeface="Times New Roman"/>
                          <a:cs typeface="Calibri"/>
                        </a:rPr>
                        <a:t>Report of Expert Reviewers on course content adequacy </a:t>
                      </a:r>
                      <a:endParaRPr lang="en-US" sz="1800" dirty="0">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a:effectLst/>
                          <a:latin typeface="Arial"/>
                          <a:ea typeface="Times New Roman"/>
                          <a:cs typeface="Calibri"/>
                        </a:rPr>
                        <a:t>Q2</a:t>
                      </a:r>
                      <a:endParaRPr lang="en-US" sz="1800">
                        <a:effectLst/>
                        <a:latin typeface="Calibri"/>
                        <a:ea typeface="Times New Roman"/>
                        <a:cs typeface="Calibri"/>
                      </a:endParaRPr>
                    </a:p>
                  </a:txBody>
                  <a:tcPr marL="68580" marR="68580" marT="0" marB="0"/>
                </a:tc>
                <a:tc>
                  <a:txBody>
                    <a:bodyPr/>
                    <a:lstStyle/>
                    <a:p>
                      <a:pPr marL="0" marR="0" algn="ctr">
                        <a:spcBef>
                          <a:spcPts val="0"/>
                        </a:spcBef>
                        <a:spcAft>
                          <a:spcPts val="0"/>
                        </a:spcAft>
                      </a:pPr>
                      <a:r>
                        <a:rPr lang="en-US" sz="2400">
                          <a:effectLst/>
                          <a:latin typeface="Arial" panose="020B0604020202020204" pitchFamily="34" charset="0"/>
                          <a:ea typeface="Times New Roman"/>
                          <a:cs typeface="Arial" panose="020B0604020202020204" pitchFamily="34" charset="0"/>
                          <a:sym typeface="Wingdings"/>
                        </a:rPr>
                        <a:t></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r h="262255">
                <a:tc>
                  <a:txBody>
                    <a:bodyPr/>
                    <a:lstStyle/>
                    <a:p>
                      <a:pPr marL="0" marR="0">
                        <a:spcBef>
                          <a:spcPts val="0"/>
                        </a:spcBef>
                        <a:spcAft>
                          <a:spcPts val="0"/>
                        </a:spcAft>
                      </a:pPr>
                      <a:r>
                        <a:rPr lang="en-US" sz="1800">
                          <a:effectLst/>
                          <a:latin typeface="Arial"/>
                          <a:ea typeface="Times New Roman"/>
                          <a:cs typeface="Calibri"/>
                        </a:rPr>
                        <a:t>P.3</a:t>
                      </a:r>
                      <a:endParaRPr lang="en-US" sz="1800">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dirty="0">
                          <a:effectLst/>
                          <a:latin typeface="Arial"/>
                          <a:ea typeface="Times New Roman"/>
                          <a:cs typeface="Calibri"/>
                        </a:rPr>
                        <a:t>Complete development of eight online modules available through a LMS. </a:t>
                      </a:r>
                      <a:endParaRPr lang="en-US" sz="1800" dirty="0">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dirty="0">
                          <a:effectLst/>
                          <a:latin typeface="Arial"/>
                          <a:ea typeface="Times New Roman"/>
                          <a:cs typeface="Calibri"/>
                        </a:rPr>
                        <a:t>Q2</a:t>
                      </a:r>
                      <a:endParaRPr lang="en-US" sz="1800" dirty="0">
                        <a:effectLst/>
                        <a:latin typeface="Calibri"/>
                        <a:ea typeface="Times New Roman"/>
                        <a:cs typeface="Calibri"/>
                      </a:endParaRPr>
                    </a:p>
                  </a:txBody>
                  <a:tcPr marL="68580" marR="68580" marT="0" marB="0"/>
                </a:tc>
                <a:tc>
                  <a:txBody>
                    <a:bodyPr/>
                    <a:lstStyle/>
                    <a:p>
                      <a:pPr marL="0" marR="0" algn="ctr">
                        <a:spcBef>
                          <a:spcPts val="0"/>
                        </a:spcBef>
                        <a:spcAft>
                          <a:spcPts val="0"/>
                        </a:spcAft>
                      </a:pPr>
                      <a:r>
                        <a:rPr lang="en-US" sz="2400" dirty="0">
                          <a:effectLst/>
                          <a:latin typeface="Arial" panose="020B0604020202020204" pitchFamily="34" charset="0"/>
                          <a:ea typeface="Times New Roman"/>
                          <a:cs typeface="Arial" panose="020B0604020202020204" pitchFamily="34" charset="0"/>
                          <a:sym typeface="Wingdings"/>
                        </a:rPr>
                        <a:t></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3"/>
                  </a:ext>
                </a:extLst>
              </a:tr>
              <a:tr h="233680">
                <a:tc>
                  <a:txBody>
                    <a:bodyPr/>
                    <a:lstStyle/>
                    <a:p>
                      <a:pPr marL="0" marR="0">
                        <a:spcBef>
                          <a:spcPts val="0"/>
                        </a:spcBef>
                        <a:spcAft>
                          <a:spcPts val="0"/>
                        </a:spcAft>
                      </a:pPr>
                      <a:r>
                        <a:rPr lang="en-US" sz="1800">
                          <a:effectLst/>
                          <a:latin typeface="Arial"/>
                          <a:ea typeface="Times New Roman"/>
                          <a:cs typeface="Calibri"/>
                        </a:rPr>
                        <a:t>P.4</a:t>
                      </a:r>
                      <a:endParaRPr lang="en-US" sz="1800">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dirty="0">
                          <a:effectLst/>
                          <a:latin typeface="Arial"/>
                          <a:ea typeface="Times New Roman"/>
                          <a:cs typeface="Calibri"/>
                        </a:rPr>
                        <a:t>Complete development of 40 undergraduate online courses available through a LMS. </a:t>
                      </a:r>
                      <a:endParaRPr lang="en-US" sz="1800" dirty="0">
                        <a:solidFill>
                          <a:srgbClr val="FF0000"/>
                        </a:solidFill>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dirty="0">
                          <a:effectLst/>
                          <a:latin typeface="Arial"/>
                          <a:ea typeface="Times New Roman"/>
                          <a:cs typeface="Calibri"/>
                        </a:rPr>
                        <a:t>Q4</a:t>
                      </a:r>
                      <a:endParaRPr lang="en-US" sz="1800" dirty="0">
                        <a:effectLst/>
                        <a:latin typeface="Calibri"/>
                        <a:ea typeface="Times New Roman"/>
                        <a:cs typeface="Calibri"/>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a:cs typeface="Arial" panose="020B0604020202020204" pitchFamily="34" charset="0"/>
                        </a:rPr>
                        <a:t>In process</a:t>
                      </a:r>
                    </a:p>
                    <a:p>
                      <a:pPr marL="0" marR="0" algn="ctr">
                        <a:spcBef>
                          <a:spcPts val="0"/>
                        </a:spcBef>
                        <a:spcAft>
                          <a:spcPts val="0"/>
                        </a:spcAft>
                      </a:pPr>
                      <a:endParaRPr lang="en-US" sz="180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4"/>
                  </a:ext>
                </a:extLst>
              </a:tr>
              <a:tr h="233680">
                <a:tc>
                  <a:txBody>
                    <a:bodyPr/>
                    <a:lstStyle/>
                    <a:p>
                      <a:pPr marL="0" marR="0">
                        <a:spcBef>
                          <a:spcPts val="0"/>
                        </a:spcBef>
                        <a:spcAft>
                          <a:spcPts val="0"/>
                        </a:spcAft>
                      </a:pPr>
                      <a:r>
                        <a:rPr lang="en-US" sz="1800">
                          <a:effectLst/>
                          <a:latin typeface="Arial"/>
                          <a:ea typeface="Times New Roman"/>
                          <a:cs typeface="Calibri"/>
                        </a:rPr>
                        <a:t>P.5 </a:t>
                      </a:r>
                      <a:endParaRPr lang="en-US" sz="1800">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dirty="0">
                          <a:effectLst/>
                          <a:latin typeface="Arial"/>
                          <a:ea typeface="Times New Roman"/>
                          <a:cs typeface="Calibri"/>
                        </a:rPr>
                        <a:t>Complete development of 10 graduate online courses available through a LMS. </a:t>
                      </a:r>
                      <a:r>
                        <a:rPr lang="en-US" sz="1800" dirty="0">
                          <a:solidFill>
                            <a:srgbClr val="FF0000"/>
                          </a:solidFill>
                          <a:effectLst/>
                          <a:latin typeface="Arial"/>
                          <a:ea typeface="Times New Roman"/>
                          <a:cs typeface="Calibri"/>
                        </a:rPr>
                        <a:t>A separate work plan has been submitted to DHS. </a:t>
                      </a:r>
                      <a:endParaRPr lang="en-US" sz="1800" dirty="0">
                        <a:solidFill>
                          <a:srgbClr val="FF0000"/>
                        </a:solidFill>
                        <a:effectLst/>
                        <a:latin typeface="Calibri"/>
                        <a:ea typeface="Times New Roman"/>
                        <a:cs typeface="Calibri"/>
                      </a:endParaRPr>
                    </a:p>
                  </a:txBody>
                  <a:tcPr marL="68580" marR="68580" marT="0" marB="0"/>
                </a:tc>
                <a:tc>
                  <a:txBody>
                    <a:bodyPr/>
                    <a:lstStyle/>
                    <a:p>
                      <a:pPr marL="0" marR="0">
                        <a:spcBef>
                          <a:spcPts val="0"/>
                        </a:spcBef>
                        <a:spcAft>
                          <a:spcPts val="0"/>
                        </a:spcAft>
                      </a:pPr>
                      <a:r>
                        <a:rPr lang="en-US" sz="1800" dirty="0">
                          <a:solidFill>
                            <a:schemeClr val="tx1"/>
                          </a:solidFill>
                          <a:effectLst/>
                          <a:latin typeface="Arial"/>
                          <a:ea typeface="Times New Roman"/>
                          <a:cs typeface="Calibri"/>
                        </a:rPr>
                        <a:t>Q4</a:t>
                      </a:r>
                      <a:endParaRPr lang="en-US" sz="1800" dirty="0">
                        <a:solidFill>
                          <a:schemeClr val="tx1"/>
                        </a:solidFill>
                        <a:effectLst/>
                        <a:latin typeface="Calibri"/>
                        <a:ea typeface="Times New Roman"/>
                        <a:cs typeface="Calibri"/>
                      </a:endParaRPr>
                    </a:p>
                  </a:txBody>
                  <a:tcPr marL="68580" marR="68580" marT="0" marB="0"/>
                </a:tc>
                <a:tc>
                  <a:txBody>
                    <a:bodyPr/>
                    <a:lstStyle/>
                    <a:p>
                      <a:pPr marL="0" marR="0" algn="ctr">
                        <a:spcBef>
                          <a:spcPts val="0"/>
                        </a:spcBef>
                        <a:spcAft>
                          <a:spcPts val="0"/>
                        </a:spcAft>
                      </a:pPr>
                      <a:r>
                        <a:rPr lang="en-US" sz="1800" dirty="0">
                          <a:solidFill>
                            <a:schemeClr val="tx1"/>
                          </a:solidFill>
                          <a:effectLst/>
                          <a:latin typeface="Arial" panose="020B0604020202020204" pitchFamily="34" charset="0"/>
                          <a:ea typeface="Times New Roman"/>
                          <a:cs typeface="Arial" panose="020B0604020202020204" pitchFamily="34" charset="0"/>
                        </a:rPr>
                        <a:t>In process</a:t>
                      </a: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31262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Decision Points</a:t>
            </a:r>
          </a:p>
        </p:txBody>
      </p:sp>
      <p:sp>
        <p:nvSpPr>
          <p:cNvPr id="3" name="Text Placeholder 2"/>
          <p:cNvSpPr txBox="1">
            <a:spLocks/>
          </p:cNvSpPr>
          <p:nvPr/>
        </p:nvSpPr>
        <p:spPr>
          <a:xfrm>
            <a:off x="628650" y="1489293"/>
            <a:ext cx="7886700" cy="4727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Courses added to the course catalog as they become available. </a:t>
            </a:r>
          </a:p>
          <a:p>
            <a:r>
              <a:rPr lang="en-US" dirty="0"/>
              <a:t>Engaging with Dr. Paul Baker as Project Champion, to refine the CBP’s curriculum needs and provide project updates. </a:t>
            </a:r>
          </a:p>
          <a:p>
            <a:r>
              <a:rPr lang="en-US" dirty="0"/>
              <a:t>Once there was a consensus in content (BTI, CBP and other DHS entities) the courses will be recorded and offered for online distance learning opportunities.</a:t>
            </a:r>
            <a:endParaRPr lang="en-US" sz="2400" dirty="0"/>
          </a:p>
        </p:txBody>
      </p:sp>
      <p:sp>
        <p:nvSpPr>
          <p:cNvPr id="4" name="Rectangle 3"/>
          <p:cNvSpPr/>
          <p:nvPr/>
        </p:nvSpPr>
        <p:spPr>
          <a:xfrm>
            <a:off x="3724" y="70336"/>
            <a:ext cx="2823882" cy="10550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stakeholders’ section describes certain “decision points”</a:t>
            </a:r>
          </a:p>
        </p:txBody>
      </p:sp>
    </p:spTree>
    <p:extLst>
      <p:ext uri="{BB962C8B-B14F-4D97-AF65-F5344CB8AC3E}">
        <p14:creationId xmlns:p14="http://schemas.microsoft.com/office/powerpoint/2010/main" val="2194520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Transition</a:t>
            </a:r>
          </a:p>
        </p:txBody>
      </p:sp>
      <p:sp>
        <p:nvSpPr>
          <p:cNvPr id="3" name="Text Placeholder 2"/>
          <p:cNvSpPr txBox="1">
            <a:spLocks/>
          </p:cNvSpPr>
          <p:nvPr/>
        </p:nvSpPr>
        <p:spPr>
          <a:xfrm>
            <a:off x="628650" y="1187533"/>
            <a:ext cx="7886700" cy="51657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t>Wherever applicable, content copyright will be pursued with the assistance of the University of Houston, Division of Research Office of Tech Transfer and Innovation.  Concurrent with our efforts, we will initiate the appropriate processes to ensure State of Texas approves to offer these courses in the future. Curricula will be offered by the University of Houston. As we develop this course curriculum we will socialize our efforts publically so that other accredited universities across the United States can position themselves to utilize our product upon completion. We will also work closely with the Project Champion to ensure DHS is positioned to take advantage of this course work.</a:t>
            </a:r>
          </a:p>
          <a:p>
            <a:endParaRPr lang="en-US" sz="1900" b="1" dirty="0"/>
          </a:p>
          <a:p>
            <a:r>
              <a:rPr lang="en-US" sz="1900" b="1" dirty="0"/>
              <a:t>Moreover, we will promulgate these courses to interested non-US universities across the global commons. </a:t>
            </a:r>
          </a:p>
        </p:txBody>
      </p:sp>
      <p:sp>
        <p:nvSpPr>
          <p:cNvPr id="4" name="Rectangle 3"/>
          <p:cNvSpPr/>
          <p:nvPr/>
        </p:nvSpPr>
        <p:spPr>
          <a:xfrm>
            <a:off x="2558665" y="4876189"/>
            <a:ext cx="4476836" cy="14771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is the Transition paragraph of the work plan. It does not specify end users, knowledge gap, pains, gains and outcomes – as requested by the template description</a:t>
            </a:r>
          </a:p>
        </p:txBody>
      </p:sp>
    </p:spTree>
    <p:extLst>
      <p:ext uri="{BB962C8B-B14F-4D97-AF65-F5344CB8AC3E}">
        <p14:creationId xmlns:p14="http://schemas.microsoft.com/office/powerpoint/2010/main" val="107606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869" y="268943"/>
            <a:ext cx="54864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Project Overview</a:t>
            </a:r>
          </a:p>
        </p:txBody>
      </p:sp>
      <p:sp>
        <p:nvSpPr>
          <p:cNvPr id="4" name="TextBox 3"/>
          <p:cNvSpPr txBox="1"/>
          <p:nvPr/>
        </p:nvSpPr>
        <p:spPr>
          <a:xfrm>
            <a:off x="1533028" y="1453889"/>
            <a:ext cx="6172200" cy="3400931"/>
          </a:xfrm>
          <a:prstGeom prst="rect">
            <a:avLst/>
          </a:prstGeom>
          <a:noFill/>
        </p:spPr>
        <p:txBody>
          <a:bodyPr wrap="square" rtlCol="0">
            <a:spAutoFit/>
          </a:bodyPr>
          <a:lstStyle/>
          <a:p>
            <a:pPr>
              <a:spcBef>
                <a:spcPts val="1200"/>
              </a:spcBef>
            </a:pPr>
            <a:r>
              <a:rPr lang="en-US" sz="2400" b="1" dirty="0">
                <a:latin typeface="Arial" panose="020B0604020202020204" pitchFamily="34" charset="0"/>
                <a:cs typeface="Arial" panose="020B0604020202020204" pitchFamily="34" charset="0"/>
              </a:rPr>
              <a:t>Goals:</a:t>
            </a:r>
          </a:p>
          <a:p>
            <a:pPr marL="514350" indent="-514350">
              <a:spcBef>
                <a:spcPts val="1200"/>
              </a:spcBef>
              <a:buAutoNum type="romanLcParenBoth"/>
            </a:pPr>
            <a:r>
              <a:rPr lang="en-US" sz="2100" dirty="0">
                <a:latin typeface="Arial" panose="020B0604020202020204" pitchFamily="34" charset="0"/>
                <a:cs typeface="Arial" panose="020B0604020202020204" pitchFamily="34" charset="0"/>
              </a:rPr>
              <a:t>Providing DHS personnel with educational seminars and workshops critical to Homeland Security Enterprise </a:t>
            </a:r>
          </a:p>
          <a:p>
            <a:pPr marL="514350" indent="-514350">
              <a:spcBef>
                <a:spcPts val="1200"/>
              </a:spcBef>
              <a:buAutoNum type="romanLcParenBoth"/>
            </a:pPr>
            <a:r>
              <a:rPr lang="en-US" sz="2100" dirty="0">
                <a:latin typeface="Arial" panose="020B0604020202020204" pitchFamily="34" charset="0"/>
                <a:cs typeface="Arial" panose="020B0604020202020204" pitchFamily="34" charset="0"/>
              </a:rPr>
              <a:t>Establishing a pathway for post-secondary students to pursue a career path with HSE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dirty="0"/>
              <a:t> </a:t>
            </a:r>
            <a:endParaRPr lang="en-US" sz="3200" dirty="0">
              <a:cs typeface="Arial" panose="020B0604020202020204" pitchFamily="34" charset="0"/>
            </a:endParaRPr>
          </a:p>
        </p:txBody>
      </p:sp>
      <p:sp>
        <p:nvSpPr>
          <p:cNvPr id="6" name="TextBox 5"/>
          <p:cNvSpPr txBox="1"/>
          <p:nvPr/>
        </p:nvSpPr>
        <p:spPr>
          <a:xfrm>
            <a:off x="1572087" y="3917356"/>
            <a:ext cx="6094082" cy="1261884"/>
          </a:xfrm>
          <a:prstGeom prst="rect">
            <a:avLst/>
          </a:prstGeom>
          <a:noFill/>
        </p:spPr>
        <p:txBody>
          <a:bodyPr wrap="square" rtlCol="0">
            <a:spAutoFit/>
          </a:bodyPr>
          <a:lstStyle/>
          <a:p>
            <a:pPr>
              <a:spcBef>
                <a:spcPts val="1200"/>
              </a:spcBef>
            </a:pPr>
            <a:r>
              <a:rPr lang="en-US" sz="2400" b="1" dirty="0">
                <a:latin typeface="Arial" panose="020B0604020202020204" pitchFamily="34" charset="0"/>
                <a:cs typeface="Arial" panose="020B0604020202020204" pitchFamily="34" charset="0"/>
              </a:rPr>
              <a:t>Knowledge Gap Addressed:</a:t>
            </a:r>
          </a:p>
          <a:p>
            <a:pPr>
              <a:spcBef>
                <a:spcPts val="1200"/>
              </a:spcBef>
            </a:pPr>
            <a:r>
              <a:rPr lang="en-US" sz="2100" dirty="0">
                <a:latin typeface="Arial" panose="020B0604020202020204" pitchFamily="34" charset="0"/>
                <a:cs typeface="Arial" panose="020B0604020202020204" pitchFamily="34" charset="0"/>
              </a:rPr>
              <a:t>Workforce educational and skills development needs of current HSE employees </a:t>
            </a:r>
          </a:p>
        </p:txBody>
      </p:sp>
    </p:spTree>
    <p:extLst>
      <p:ext uri="{BB962C8B-B14F-4D97-AF65-F5344CB8AC3E}">
        <p14:creationId xmlns:p14="http://schemas.microsoft.com/office/powerpoint/2010/main" val="1375171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Transition</a:t>
            </a:r>
          </a:p>
        </p:txBody>
      </p:sp>
      <p:sp>
        <p:nvSpPr>
          <p:cNvPr id="3" name="Text Placeholder 2"/>
          <p:cNvSpPr txBox="1">
            <a:spLocks/>
          </p:cNvSpPr>
          <p:nvPr/>
        </p:nvSpPr>
        <p:spPr>
          <a:xfrm>
            <a:off x="628650" y="1187533"/>
            <a:ext cx="7886700" cy="516576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t>End-users of this research:</a:t>
            </a:r>
          </a:p>
          <a:p>
            <a:pPr lvl="1"/>
            <a:r>
              <a:rPr lang="en-US" sz="1900" dirty="0"/>
              <a:t>DHS (CBP, Border Patrol, USCG, ICE, TSA); </a:t>
            </a:r>
          </a:p>
          <a:p>
            <a:pPr lvl="1"/>
            <a:r>
              <a:rPr lang="en-US" sz="1900" dirty="0"/>
              <a:t>State Department, DoD, DoT, U.S. Census, etc. </a:t>
            </a:r>
          </a:p>
          <a:p>
            <a:pPr lvl="1"/>
            <a:r>
              <a:rPr lang="en-US" sz="1900" dirty="0"/>
              <a:t>Professionals related to Customs Border Protection, Border Patrol, Transport, Import &amp; Exports, Diplomacy, Sanctions, Export Control,  etc.</a:t>
            </a:r>
          </a:p>
          <a:p>
            <a:r>
              <a:rPr lang="en-US" sz="1900" b="1" dirty="0"/>
              <a:t>Educational/knowledge gap</a:t>
            </a:r>
          </a:p>
          <a:p>
            <a:pPr lvl="1"/>
            <a:r>
              <a:rPr lang="en-US" sz="1900" dirty="0"/>
              <a:t>Rapid developments require timely educational content; </a:t>
            </a:r>
          </a:p>
          <a:p>
            <a:pPr lvl="1"/>
            <a:r>
              <a:rPr lang="en-US" sz="1900" dirty="0"/>
              <a:t>New challenges and new laws </a:t>
            </a:r>
            <a:r>
              <a:rPr lang="en-US" sz="1900" dirty="0">
                <a:sym typeface="Wingdings" panose="05000000000000000000" pitchFamily="2" charset="2"/>
              </a:rPr>
              <a:t> </a:t>
            </a:r>
            <a:r>
              <a:rPr lang="en-US" sz="1900" dirty="0"/>
              <a:t>the coronavirus pandemic; the trade &amp; travelling crisis; the immigration crisis; the border crisis, etc.;</a:t>
            </a:r>
          </a:p>
          <a:p>
            <a:r>
              <a:rPr lang="en-US" sz="1900" b="1" dirty="0"/>
              <a:t>Main issues the capability/knowledge gap is causing (end-user “pains”)?</a:t>
            </a:r>
          </a:p>
          <a:p>
            <a:pPr lvl="1"/>
            <a:r>
              <a:rPr lang="en-US" sz="1900" dirty="0"/>
              <a:t>Need for concise educational foundations to address new challenges; </a:t>
            </a:r>
          </a:p>
          <a:p>
            <a:r>
              <a:rPr lang="en-US" sz="1900" b="1" dirty="0"/>
              <a:t>Main outcomes and benefits end-user desires (the “gains”)?</a:t>
            </a:r>
          </a:p>
          <a:p>
            <a:pPr marL="685800" lvl="2">
              <a:spcBef>
                <a:spcPts val="1000"/>
              </a:spcBef>
            </a:pPr>
            <a:r>
              <a:rPr lang="en-US" sz="1900" dirty="0"/>
              <a:t>Concise educational foundations to address challenges; </a:t>
            </a:r>
          </a:p>
          <a:p>
            <a:pPr marL="685800" lvl="2">
              <a:spcBef>
                <a:spcPts val="1000"/>
              </a:spcBef>
            </a:pPr>
            <a:r>
              <a:rPr lang="en-US" sz="1900" dirty="0"/>
              <a:t>Sharing best practices and global case studies </a:t>
            </a:r>
            <a:r>
              <a:rPr lang="en-US" sz="1900" dirty="0">
                <a:sym typeface="Wingdings" panose="05000000000000000000" pitchFamily="2" charset="2"/>
              </a:rPr>
              <a:t> to obtain a broader perspective</a:t>
            </a:r>
            <a:r>
              <a:rPr lang="en-US" sz="1900" dirty="0"/>
              <a:t>;</a:t>
            </a:r>
          </a:p>
          <a:p>
            <a:pPr marL="685800" lvl="2">
              <a:spcBef>
                <a:spcPts val="1000"/>
              </a:spcBef>
            </a:pPr>
            <a:r>
              <a:rPr lang="en-US" sz="1900" dirty="0"/>
              <a:t>Enhance Situational Awareness; problem solving; polish soft &amp; hard skills.</a:t>
            </a:r>
            <a:endParaRPr lang="en-US" dirty="0"/>
          </a:p>
          <a:p>
            <a:pPr lvl="1"/>
            <a:endParaRPr lang="en-US" dirty="0"/>
          </a:p>
        </p:txBody>
      </p:sp>
      <p:sp>
        <p:nvSpPr>
          <p:cNvPr id="6" name="Rectangle 5"/>
          <p:cNvSpPr/>
          <p:nvPr/>
        </p:nvSpPr>
        <p:spPr>
          <a:xfrm>
            <a:off x="2643071" y="5185679"/>
            <a:ext cx="4476836" cy="14771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is a new, enhanced version of the  Transition paragraph of the work plan. It describes in detail the end users, knowledge gap, pains, gains and outcomes – as requested by the template description</a:t>
            </a:r>
          </a:p>
        </p:txBody>
      </p:sp>
    </p:spTree>
    <p:extLst>
      <p:ext uri="{BB962C8B-B14F-4D97-AF65-F5344CB8AC3E}">
        <p14:creationId xmlns:p14="http://schemas.microsoft.com/office/powerpoint/2010/main" val="2034267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9" y="181856"/>
            <a:ext cx="8120743"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Programmatic Risks and Mitigation Plans</a:t>
            </a:r>
          </a:p>
        </p:txBody>
      </p:sp>
      <p:sp>
        <p:nvSpPr>
          <p:cNvPr id="4" name="Text Placeholder 2">
            <a:extLst>
              <a:ext uri="{FF2B5EF4-FFF2-40B4-BE49-F238E27FC236}">
                <a16:creationId xmlns:a16="http://schemas.microsoft.com/office/drawing/2014/main" id="{C8FF7A6D-2FED-0A48-BAE1-9EC63AA0BAEA}"/>
              </a:ext>
            </a:extLst>
          </p:cNvPr>
          <p:cNvSpPr txBox="1">
            <a:spLocks/>
          </p:cNvSpPr>
          <p:nvPr/>
        </p:nvSpPr>
        <p:spPr>
          <a:xfrm>
            <a:off x="628650" y="1489293"/>
            <a:ext cx="7886700" cy="47275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b="1" dirty="0"/>
              <a:t>Issue #1: Change of personnel included in the work plan </a:t>
            </a:r>
          </a:p>
          <a:p>
            <a:pPr marL="457200" lvl="1" indent="0" algn="just">
              <a:buNone/>
            </a:pPr>
            <a:r>
              <a:rPr lang="en-US" sz="2100" dirty="0"/>
              <a:t>The original work plan included 3 personnel members who later resigned (</a:t>
            </a:r>
            <a:r>
              <a:rPr lang="en-US" sz="2100" i="1" dirty="0"/>
              <a:t>Lopez, Borders, </a:t>
            </a:r>
            <a:r>
              <a:rPr lang="en-US" sz="2100" i="1" dirty="0" err="1"/>
              <a:t>DeLaIsla</a:t>
            </a:r>
            <a:r>
              <a:rPr lang="en-US" sz="2100" dirty="0"/>
              <a:t>), and one person on a long-term sick leave (</a:t>
            </a:r>
            <a:r>
              <a:rPr lang="en-US" sz="2100" i="1" dirty="0" err="1"/>
              <a:t>B.Bakash</a:t>
            </a:r>
            <a:r>
              <a:rPr lang="en-US" sz="2100" dirty="0"/>
              <a:t>):</a:t>
            </a:r>
          </a:p>
          <a:p>
            <a:pPr marL="457200" lvl="1" indent="0">
              <a:buNone/>
            </a:pPr>
            <a:endParaRPr lang="en-US" dirty="0"/>
          </a:p>
          <a:p>
            <a:pPr marL="457200" lvl="1" indent="0">
              <a:buNone/>
            </a:pPr>
            <a:r>
              <a:rPr lang="en-US" b="1" dirty="0"/>
              <a:t>Corrective action &amp; Revision of budget allocation: </a:t>
            </a:r>
          </a:p>
          <a:p>
            <a:pPr lvl="1"/>
            <a:r>
              <a:rPr lang="en-US" dirty="0"/>
              <a:t>These professionals were replaced as follows:</a:t>
            </a:r>
          </a:p>
          <a:p>
            <a:pPr lvl="2"/>
            <a:r>
              <a:rPr lang="en-US" dirty="0"/>
              <a:t>Instructional Designer: B. </a:t>
            </a:r>
            <a:r>
              <a:rPr lang="en-US" dirty="0" err="1"/>
              <a:t>Bakash</a:t>
            </a:r>
            <a:r>
              <a:rPr lang="en-US" dirty="0"/>
              <a:t> </a:t>
            </a:r>
            <a:r>
              <a:rPr lang="en-US" dirty="0">
                <a:sym typeface="Wingdings" panose="05000000000000000000" pitchFamily="2" charset="2"/>
              </a:rPr>
              <a:t> </a:t>
            </a:r>
            <a:r>
              <a:rPr lang="en-US" dirty="0"/>
              <a:t> </a:t>
            </a:r>
            <a:r>
              <a:rPr lang="en-US" dirty="0" err="1"/>
              <a:t>M.Pereira</a:t>
            </a:r>
            <a:r>
              <a:rPr lang="en-US" dirty="0"/>
              <a:t>-Leon</a:t>
            </a:r>
          </a:p>
          <a:p>
            <a:pPr lvl="2"/>
            <a:r>
              <a:rPr lang="en-US" dirty="0"/>
              <a:t>Instructional Designer: </a:t>
            </a:r>
            <a:r>
              <a:rPr lang="en-US" dirty="0" err="1"/>
              <a:t>T.Lopez</a:t>
            </a:r>
            <a:r>
              <a:rPr lang="en-US" dirty="0"/>
              <a:t>  	</a:t>
            </a:r>
            <a:r>
              <a:rPr lang="en-US" dirty="0">
                <a:sym typeface="Wingdings" panose="05000000000000000000" pitchFamily="2" charset="2"/>
              </a:rPr>
              <a:t>  K. Porterfield</a:t>
            </a:r>
            <a:endParaRPr lang="en-US" dirty="0"/>
          </a:p>
          <a:p>
            <a:pPr lvl="2"/>
            <a:r>
              <a:rPr lang="en-US" dirty="0"/>
              <a:t>Web Project Manager: </a:t>
            </a:r>
            <a:r>
              <a:rPr lang="en-US" dirty="0" err="1"/>
              <a:t>S.Borders</a:t>
            </a:r>
            <a:r>
              <a:rPr lang="en-US" dirty="0"/>
              <a:t> </a:t>
            </a:r>
            <a:r>
              <a:rPr lang="en-US" dirty="0">
                <a:sym typeface="Wingdings" panose="05000000000000000000" pitchFamily="2" charset="2"/>
              </a:rPr>
              <a:t>  Y. Holton</a:t>
            </a:r>
            <a:endParaRPr lang="en-US" dirty="0"/>
          </a:p>
          <a:p>
            <a:pPr lvl="2"/>
            <a:r>
              <a:rPr lang="en-US" dirty="0"/>
              <a:t>Graphic Designer:     A. De La Isla 	</a:t>
            </a:r>
            <a:r>
              <a:rPr lang="en-US" dirty="0">
                <a:sym typeface="Wingdings" panose="05000000000000000000" pitchFamily="2" charset="2"/>
              </a:rPr>
              <a:t></a:t>
            </a:r>
            <a:r>
              <a:rPr lang="en-US" dirty="0"/>
              <a:t>  P. </a:t>
            </a:r>
            <a:r>
              <a:rPr lang="en-US" dirty="0" err="1"/>
              <a:t>Boedeker</a:t>
            </a:r>
            <a:endParaRPr lang="en-US" dirty="0"/>
          </a:p>
          <a:p>
            <a:pPr marL="457200" lvl="1" indent="0">
              <a:buNone/>
            </a:pPr>
            <a:endParaRPr lang="en-US" dirty="0"/>
          </a:p>
        </p:txBody>
      </p:sp>
    </p:spTree>
    <p:extLst>
      <p:ext uri="{BB962C8B-B14F-4D97-AF65-F5344CB8AC3E}">
        <p14:creationId xmlns:p14="http://schemas.microsoft.com/office/powerpoint/2010/main" val="3143731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FF7A6D-2FED-0A48-BAE1-9EC63AA0BAEA}"/>
              </a:ext>
            </a:extLst>
          </p:cNvPr>
          <p:cNvSpPr txBox="1">
            <a:spLocks/>
          </p:cNvSpPr>
          <p:nvPr/>
        </p:nvSpPr>
        <p:spPr>
          <a:xfrm>
            <a:off x="628650" y="1370543"/>
            <a:ext cx="7886700" cy="472757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600" b="1" dirty="0"/>
              <a:t>Issue #2: The Coronavirus Pandemic</a:t>
            </a:r>
          </a:p>
          <a:p>
            <a:pPr marL="457200" lvl="1" indent="0" algn="just">
              <a:buNone/>
            </a:pPr>
            <a:r>
              <a:rPr lang="en-US" sz="2300" dirty="0"/>
              <a:t>The coronavirus pandemic has impacted the smooth development of this project. Working remotely has led to restrictions involving the University facilities, personnel, and other resources. Coronavirus quarantining has also slowed internet speeds, further impacting our working pace. </a:t>
            </a:r>
          </a:p>
          <a:p>
            <a:pPr marL="457200" lvl="1" indent="0" algn="just">
              <a:buNone/>
            </a:pPr>
            <a:r>
              <a:rPr lang="en-US" sz="2300" dirty="0"/>
              <a:t>As a result, delays are being experienced in the course development phase of this project, and impacts the Milestones #6, #8, #10, and #11. </a:t>
            </a:r>
          </a:p>
          <a:p>
            <a:pPr marL="457200" lvl="1" indent="0" algn="just">
              <a:buNone/>
            </a:pPr>
            <a:endParaRPr lang="en-US" sz="2300" dirty="0"/>
          </a:p>
          <a:p>
            <a:pPr marL="457200" lvl="1" indent="0">
              <a:buNone/>
            </a:pPr>
            <a:r>
              <a:rPr lang="en-US" sz="2600" b="1" dirty="0"/>
              <a:t>Corrective action &amp; Revision of time line: </a:t>
            </a:r>
          </a:p>
          <a:p>
            <a:pPr lvl="1" algn="just"/>
            <a:r>
              <a:rPr lang="en-US" sz="2300" dirty="0"/>
              <a:t>We are kindly requesting your approval for a NCE of 3 months, i.e. September 30, 2020. </a:t>
            </a:r>
          </a:p>
          <a:p>
            <a:pPr lvl="1" algn="just"/>
            <a:r>
              <a:rPr lang="en-US" sz="2300" dirty="0"/>
              <a:t>The additional time and the use of unused funds will enable the development of a high-quality content with the existing resources. </a:t>
            </a:r>
          </a:p>
        </p:txBody>
      </p:sp>
      <p:sp>
        <p:nvSpPr>
          <p:cNvPr id="5" name="TextBox 4"/>
          <p:cNvSpPr txBox="1"/>
          <p:nvPr/>
        </p:nvSpPr>
        <p:spPr>
          <a:xfrm>
            <a:off x="457199" y="181856"/>
            <a:ext cx="8120743"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Programmatic Risks and Mitigation Plans</a:t>
            </a:r>
          </a:p>
        </p:txBody>
      </p:sp>
    </p:spTree>
    <p:extLst>
      <p:ext uri="{BB962C8B-B14F-4D97-AF65-F5344CB8AC3E}">
        <p14:creationId xmlns:p14="http://schemas.microsoft.com/office/powerpoint/2010/main" val="236137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99214"/>
            <a:ext cx="5373974" cy="5201587"/>
          </a:xfrm>
          <a:prstGeom prst="rect">
            <a:avLst/>
          </a:prstGeom>
        </p:spPr>
      </p:pic>
      <p:sp>
        <p:nvSpPr>
          <p:cNvPr id="3" name="Rectangle 2"/>
          <p:cNvSpPr/>
          <p:nvPr/>
        </p:nvSpPr>
        <p:spPr>
          <a:xfrm>
            <a:off x="3222294" y="275883"/>
            <a:ext cx="3689151" cy="923330"/>
          </a:xfrm>
          <a:prstGeom prst="rect">
            <a:avLst/>
          </a:prstGeom>
        </p:spPr>
        <p:txBody>
          <a:bodyPr wrap="none">
            <a:spAutoFit/>
          </a:bodyPr>
          <a:lstStyle/>
          <a:p>
            <a:r>
              <a:rPr lang="en-US" sz="5400" b="1" dirty="0">
                <a:solidFill>
                  <a:schemeClr val="bg1"/>
                </a:solidFill>
              </a:rPr>
              <a:t>Thank You ! </a:t>
            </a:r>
            <a:endParaRPr lang="en-US" sz="5400" dirty="0">
              <a:solidFill>
                <a:schemeClr val="bg1"/>
              </a:solidFill>
            </a:endParaRPr>
          </a:p>
        </p:txBody>
      </p:sp>
      <p:pic>
        <p:nvPicPr>
          <p:cNvPr id="4" name="Picture 3"/>
          <p:cNvPicPr>
            <a:picLocks noChangeAspect="1"/>
          </p:cNvPicPr>
          <p:nvPr/>
        </p:nvPicPr>
        <p:blipFill>
          <a:blip r:embed="rId3"/>
          <a:stretch>
            <a:fillRect/>
          </a:stretch>
        </p:blipFill>
        <p:spPr>
          <a:xfrm>
            <a:off x="5373974" y="1199213"/>
            <a:ext cx="3770026" cy="5201587"/>
          </a:xfrm>
          <a:prstGeom prst="rect">
            <a:avLst/>
          </a:prstGeom>
        </p:spPr>
      </p:pic>
    </p:spTree>
    <p:extLst>
      <p:ext uri="{BB962C8B-B14F-4D97-AF65-F5344CB8AC3E}">
        <p14:creationId xmlns:p14="http://schemas.microsoft.com/office/powerpoint/2010/main" val="518315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730" y="6943"/>
            <a:ext cx="7841186" cy="707886"/>
          </a:xfrm>
          <a:prstGeom prst="rect">
            <a:avLst/>
          </a:prstGeom>
        </p:spPr>
        <p:txBody>
          <a:bodyPr wrap="none">
            <a:spAutoFit/>
          </a:bodyPr>
          <a:lstStyle/>
          <a:p>
            <a:r>
              <a:rPr lang="en-US" sz="4000" b="1" dirty="0">
                <a:solidFill>
                  <a:schemeClr val="bg1"/>
                </a:solidFill>
              </a:rPr>
              <a:t>Appendix A’:  </a:t>
            </a:r>
            <a:r>
              <a:rPr lang="en-US" sz="3200" b="1" dirty="0">
                <a:solidFill>
                  <a:schemeClr val="bg1"/>
                </a:solidFill>
              </a:rPr>
              <a:t>Students’ Accomplishments</a:t>
            </a:r>
            <a:endParaRPr lang="en-US" sz="3200" dirty="0">
              <a:solidFill>
                <a:schemeClr val="bg1"/>
              </a:solidFill>
            </a:endParaRPr>
          </a:p>
        </p:txBody>
      </p:sp>
      <p:sp>
        <p:nvSpPr>
          <p:cNvPr id="3" name="Rectangle 2"/>
          <p:cNvSpPr/>
          <p:nvPr/>
        </p:nvSpPr>
        <p:spPr>
          <a:xfrm>
            <a:off x="1019801" y="2166197"/>
            <a:ext cx="7274748" cy="1631216"/>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Prepared Posters to be presented in the following events: </a:t>
            </a:r>
          </a:p>
          <a:p>
            <a:pPr marL="342900" indent="-342900">
              <a:buAutoNum type="arabicParenR"/>
            </a:pPr>
            <a:r>
              <a:rPr lang="en-US" sz="2000" dirty="0">
                <a:latin typeface="Arial" panose="020B0604020202020204" pitchFamily="34" charset="0"/>
                <a:cs typeface="Arial" panose="020B0604020202020204" pitchFamily="34" charset="0"/>
              </a:rPr>
              <a:t>University’s Provost Office: Annual Research Events </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(Spring, Summer, Fall Research days)</a:t>
            </a:r>
          </a:p>
          <a:p>
            <a:pPr marL="342900" indent="-342900">
              <a:buAutoNum type="arabicParenR"/>
            </a:pPr>
            <a:r>
              <a:rPr lang="en-US" sz="2000" dirty="0">
                <a:latin typeface="Arial" panose="020B0604020202020204" pitchFamily="34" charset="0"/>
                <a:cs typeface="Arial" panose="020B0604020202020204" pitchFamily="34" charset="0"/>
              </a:rPr>
              <a:t>Port of the Future Research Day</a:t>
            </a:r>
          </a:p>
          <a:p>
            <a:pPr marL="342900" indent="-342900">
              <a:buAutoNum type="arabicParen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268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482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483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221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730" y="6943"/>
            <a:ext cx="6877011" cy="1015663"/>
          </a:xfrm>
          <a:prstGeom prst="rect">
            <a:avLst/>
          </a:prstGeom>
        </p:spPr>
        <p:txBody>
          <a:bodyPr wrap="none">
            <a:spAutoFit/>
          </a:bodyPr>
          <a:lstStyle/>
          <a:p>
            <a:r>
              <a:rPr lang="en-US" sz="4000" b="1" dirty="0">
                <a:solidFill>
                  <a:schemeClr val="bg1"/>
                </a:solidFill>
              </a:rPr>
              <a:t>Appendix B’:  </a:t>
            </a:r>
            <a:r>
              <a:rPr lang="en-US" sz="3200" b="1" dirty="0">
                <a:solidFill>
                  <a:schemeClr val="bg1"/>
                </a:solidFill>
              </a:rPr>
              <a:t>Students’ Evaluations </a:t>
            </a:r>
          </a:p>
          <a:p>
            <a:r>
              <a:rPr lang="en-US" sz="2000" b="1" dirty="0">
                <a:solidFill>
                  <a:schemeClr val="bg1"/>
                </a:solidFill>
              </a:rPr>
              <a:t>Pilot course “TLIM 4397 - Introduction To Homeland Security”</a:t>
            </a:r>
            <a:endParaRPr lang="en-US" sz="2000" dirty="0">
              <a:solidFill>
                <a:schemeClr val="bg1"/>
              </a:solidFill>
            </a:endParaRPr>
          </a:p>
        </p:txBody>
      </p:sp>
      <p:sp>
        <p:nvSpPr>
          <p:cNvPr id="4" name="Rectangle 3"/>
          <p:cNvSpPr/>
          <p:nvPr/>
        </p:nvSpPr>
        <p:spPr>
          <a:xfrm>
            <a:off x="755841" y="1372016"/>
            <a:ext cx="7597584" cy="2308324"/>
          </a:xfrm>
          <a:prstGeom prst="rect">
            <a:avLst/>
          </a:prstGeom>
          <a:solidFill>
            <a:schemeClr val="accent1">
              <a:lumMod val="20000"/>
              <a:lumOff val="80000"/>
            </a:schemeClr>
          </a:solidFill>
        </p:spPr>
        <p:txBody>
          <a:bodyPr wrap="square">
            <a:spAutoFit/>
          </a:bodyPr>
          <a:lstStyle/>
          <a:p>
            <a:pPr algn="just"/>
            <a:r>
              <a:rPr lang="en-US" sz="1600" i="1" dirty="0"/>
              <a:t>     This is a deep dive into what makes the Department of Homeland Security thrive and take on new challenges this world presents. The material provided in this course is great. There are videos, links and other study materials given to where you can get a full grasp of Homeland Security. Professor Burns is very communicative and is there to help when needed. </a:t>
            </a:r>
          </a:p>
          <a:p>
            <a:pPr algn="just"/>
            <a:r>
              <a:rPr lang="en-US" sz="1600" i="1" dirty="0"/>
              <a:t>     You can tell the professor takes pride in how she teaches and conducts her online environment. The expectations are clear, and the schedule is known through the Syllabus provided. I enjoy this class because it gives me a greater understanding on how broad of  a spectrum Homeland Security covers. </a:t>
            </a:r>
            <a:endParaRPr lang="en-US" sz="1600" dirty="0"/>
          </a:p>
        </p:txBody>
      </p:sp>
      <p:sp>
        <p:nvSpPr>
          <p:cNvPr id="5" name="Rectangle 4"/>
          <p:cNvSpPr/>
          <p:nvPr/>
        </p:nvSpPr>
        <p:spPr>
          <a:xfrm>
            <a:off x="755841" y="4039811"/>
            <a:ext cx="7597584" cy="1600438"/>
          </a:xfrm>
          <a:prstGeom prst="rect">
            <a:avLst/>
          </a:prstGeom>
          <a:solidFill>
            <a:schemeClr val="accent1">
              <a:lumMod val="20000"/>
              <a:lumOff val="80000"/>
            </a:schemeClr>
          </a:solidFill>
        </p:spPr>
        <p:txBody>
          <a:bodyPr wrap="square">
            <a:spAutoFit/>
          </a:bodyPr>
          <a:lstStyle/>
          <a:p>
            <a:r>
              <a:rPr lang="en-US" sz="1600" i="1" dirty="0"/>
              <a:t>     The class had been very well put together and encouraging to learn about DHS and the branches of it. I like that we receive well informed feedback on our assignments a day or 2 after submission. The feedback is done positively, which is what I like best even if it highlights a mistake of mine. Overall the class has been productive and informative thus far, with a professor who strives to help students in all ways possible!</a:t>
            </a:r>
            <a:endParaRPr lang="en-US" sz="1600" dirty="0"/>
          </a:p>
          <a:p>
            <a:r>
              <a:rPr lang="en-US" i="1" dirty="0"/>
              <a:t> </a:t>
            </a:r>
            <a:endParaRPr lang="en-US" dirty="0"/>
          </a:p>
        </p:txBody>
      </p:sp>
    </p:spTree>
    <p:extLst>
      <p:ext uri="{BB962C8B-B14F-4D97-AF65-F5344CB8AC3E}">
        <p14:creationId xmlns:p14="http://schemas.microsoft.com/office/powerpoint/2010/main" val="2473784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730" y="6943"/>
            <a:ext cx="6877011" cy="1015663"/>
          </a:xfrm>
          <a:prstGeom prst="rect">
            <a:avLst/>
          </a:prstGeom>
        </p:spPr>
        <p:txBody>
          <a:bodyPr wrap="none">
            <a:spAutoFit/>
          </a:bodyPr>
          <a:lstStyle/>
          <a:p>
            <a:r>
              <a:rPr lang="en-US" sz="4000" b="1" dirty="0">
                <a:solidFill>
                  <a:schemeClr val="bg1"/>
                </a:solidFill>
              </a:rPr>
              <a:t>Appendix B’:  </a:t>
            </a:r>
            <a:r>
              <a:rPr lang="en-US" sz="3200" b="1" dirty="0">
                <a:solidFill>
                  <a:schemeClr val="bg1"/>
                </a:solidFill>
              </a:rPr>
              <a:t>Students’ Evaluations </a:t>
            </a:r>
          </a:p>
          <a:p>
            <a:r>
              <a:rPr lang="en-US" sz="2000" b="1" dirty="0">
                <a:solidFill>
                  <a:schemeClr val="bg1"/>
                </a:solidFill>
              </a:rPr>
              <a:t>Pilot course “TLIM 4397 - Introduction To Homeland Security”</a:t>
            </a:r>
            <a:endParaRPr lang="en-US" sz="2000" dirty="0">
              <a:solidFill>
                <a:schemeClr val="bg1"/>
              </a:solidFill>
            </a:endParaRPr>
          </a:p>
        </p:txBody>
      </p:sp>
      <p:sp>
        <p:nvSpPr>
          <p:cNvPr id="4" name="Rectangle 3"/>
          <p:cNvSpPr/>
          <p:nvPr/>
        </p:nvSpPr>
        <p:spPr>
          <a:xfrm>
            <a:off x="755841" y="1772066"/>
            <a:ext cx="7597584" cy="3785652"/>
          </a:xfrm>
          <a:prstGeom prst="rect">
            <a:avLst/>
          </a:prstGeom>
          <a:solidFill>
            <a:schemeClr val="accent1">
              <a:lumMod val="20000"/>
              <a:lumOff val="80000"/>
            </a:schemeClr>
          </a:solidFill>
        </p:spPr>
        <p:txBody>
          <a:bodyPr wrap="square">
            <a:spAutoFit/>
          </a:bodyPr>
          <a:lstStyle/>
          <a:p>
            <a:pPr algn="just"/>
            <a:r>
              <a:rPr lang="en-US" sz="1600" i="1" dirty="0"/>
              <a:t>     The Introduction to Homeland Security course has to this point in the semester been a revealing experience into the framework of the Homeland security enterprise. The material provided by the Professor Maria Burns in such a concise manner using videos has allowed for greater grasping of the course materials. The ability to absorb large amounts of information in such a short period of time has made this course enjoyable and informative. </a:t>
            </a:r>
          </a:p>
          <a:p>
            <a:pPr algn="just"/>
            <a:r>
              <a:rPr lang="en-US" sz="1600" i="1" dirty="0"/>
              <a:t>     The presentation of the course in such manner resembles a series of documentaries that allow students to explore the Homeland security enterprise by giving us the background and the causes that led to the formation of the DHS. </a:t>
            </a:r>
          </a:p>
          <a:p>
            <a:pPr algn="just"/>
            <a:r>
              <a:rPr lang="en-US" sz="1600" i="1" dirty="0"/>
              <a:t>      The assignments and assessment for this course have proven to be challenging but have provided me with access to understanding the different agencies and their functions towards the greater purpose of safeguarding the U.S. Recognizing  the makeup of the DHS has been greatly emphasized due to the broad spectrum of responsibilities agencies undertake for the well-being of the American public. </a:t>
            </a:r>
            <a:endParaRPr lang="en-US" sz="1600" dirty="0"/>
          </a:p>
          <a:p>
            <a:pPr algn="just"/>
            <a:endParaRPr lang="en-US" sz="1600" dirty="0"/>
          </a:p>
        </p:txBody>
      </p:sp>
    </p:spTree>
    <p:extLst>
      <p:ext uri="{BB962C8B-B14F-4D97-AF65-F5344CB8AC3E}">
        <p14:creationId xmlns:p14="http://schemas.microsoft.com/office/powerpoint/2010/main" val="838190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Project Overview</a:t>
            </a:r>
          </a:p>
        </p:txBody>
      </p:sp>
      <p:sp>
        <p:nvSpPr>
          <p:cNvPr id="4" name="TextBox 3"/>
          <p:cNvSpPr txBox="1"/>
          <p:nvPr/>
        </p:nvSpPr>
        <p:spPr>
          <a:xfrm>
            <a:off x="348645" y="1549101"/>
            <a:ext cx="8229600" cy="2985433"/>
          </a:xfrm>
          <a:prstGeom prst="rect">
            <a:avLst/>
          </a:prstGeom>
          <a:noFill/>
        </p:spPr>
        <p:txBody>
          <a:bodyPr wrap="square" rtlCol="0">
            <a:spAutoFit/>
          </a:bodyPr>
          <a:lstStyle/>
          <a:p>
            <a:pPr>
              <a:spcBef>
                <a:spcPts val="1200"/>
              </a:spcBef>
            </a:pPr>
            <a:r>
              <a:rPr lang="en-US" sz="2400" b="1" dirty="0">
                <a:latin typeface="Arial" panose="020B0604020202020204" pitchFamily="34" charset="0"/>
                <a:cs typeface="Arial" panose="020B0604020202020204" pitchFamily="34" charset="0"/>
              </a:rPr>
              <a:t>Objective(s):</a:t>
            </a:r>
            <a:endParaRPr lang="en-US" sz="3200" dirty="0">
              <a:latin typeface="Arial" panose="020B0604020202020204" pitchFamily="34" charset="0"/>
              <a:cs typeface="Arial" panose="020B0604020202020204" pitchFamily="34" charset="0"/>
            </a:endParaRPr>
          </a:p>
          <a:p>
            <a:pPr marL="342900" indent="-342900" fontAlgn="base">
              <a:spcBef>
                <a:spcPts val="1200"/>
              </a:spcBef>
              <a:buFont typeface="+mj-lt"/>
              <a:buAutoNum type="alphaLcParenR"/>
            </a:pPr>
            <a:r>
              <a:rPr lang="en-US" sz="2400" dirty="0">
                <a:latin typeface="Arial" panose="020B0604020202020204" pitchFamily="34" charset="0"/>
                <a:cs typeface="Arial" panose="020B0604020202020204" pitchFamily="34" charset="0"/>
              </a:rPr>
              <a:t>To develop the curriculum plan for a Bachelor of Science degree, a minor and a master's degree program.</a:t>
            </a:r>
          </a:p>
          <a:p>
            <a:pPr marL="342900" indent="-342900" fontAlgn="base">
              <a:spcBef>
                <a:spcPts val="1200"/>
              </a:spcBef>
              <a:buFont typeface="+mj-lt"/>
              <a:buAutoNum type="alphaLcParenR"/>
            </a:pPr>
            <a:r>
              <a:rPr lang="en-US" sz="2400" dirty="0">
                <a:latin typeface="Arial" panose="020B0604020202020204" pitchFamily="34" charset="0"/>
                <a:cs typeface="Arial" panose="020B0604020202020204" pitchFamily="34" charset="0"/>
              </a:rPr>
              <a:t>To design two certificate programs in “Borders, Trade, and Transport Security” and “Border Operations Management and Security” that will be offered to homeland security professionals and industry personnel. </a:t>
            </a:r>
          </a:p>
        </p:txBody>
      </p:sp>
    </p:spTree>
    <p:extLst>
      <p:ext uri="{BB962C8B-B14F-4D97-AF65-F5344CB8AC3E}">
        <p14:creationId xmlns:p14="http://schemas.microsoft.com/office/powerpoint/2010/main" val="1666284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730" y="6943"/>
            <a:ext cx="6877011" cy="1015663"/>
          </a:xfrm>
          <a:prstGeom prst="rect">
            <a:avLst/>
          </a:prstGeom>
        </p:spPr>
        <p:txBody>
          <a:bodyPr wrap="none">
            <a:spAutoFit/>
          </a:bodyPr>
          <a:lstStyle/>
          <a:p>
            <a:r>
              <a:rPr lang="en-US" sz="4000" b="1" dirty="0">
                <a:solidFill>
                  <a:schemeClr val="bg1"/>
                </a:solidFill>
              </a:rPr>
              <a:t>Appendix B’:  </a:t>
            </a:r>
            <a:r>
              <a:rPr lang="en-US" sz="3200" b="1" dirty="0">
                <a:solidFill>
                  <a:schemeClr val="bg1"/>
                </a:solidFill>
              </a:rPr>
              <a:t>Students’ Evaluations </a:t>
            </a:r>
          </a:p>
          <a:p>
            <a:r>
              <a:rPr lang="en-US" sz="2000" b="1" dirty="0">
                <a:solidFill>
                  <a:schemeClr val="bg1"/>
                </a:solidFill>
              </a:rPr>
              <a:t>Pilot course “TLIM 4397 - Introduction To Homeland Security”</a:t>
            </a:r>
            <a:endParaRPr lang="en-US" sz="2000" dirty="0">
              <a:solidFill>
                <a:schemeClr val="bg1"/>
              </a:solidFill>
            </a:endParaRPr>
          </a:p>
        </p:txBody>
      </p:sp>
      <p:sp>
        <p:nvSpPr>
          <p:cNvPr id="4" name="Rectangle 3"/>
          <p:cNvSpPr/>
          <p:nvPr/>
        </p:nvSpPr>
        <p:spPr>
          <a:xfrm>
            <a:off x="755841" y="1372016"/>
            <a:ext cx="7597584" cy="1569660"/>
          </a:xfrm>
          <a:prstGeom prst="rect">
            <a:avLst/>
          </a:prstGeom>
          <a:solidFill>
            <a:schemeClr val="accent1">
              <a:lumMod val="20000"/>
              <a:lumOff val="80000"/>
            </a:schemeClr>
          </a:solidFill>
        </p:spPr>
        <p:txBody>
          <a:bodyPr wrap="square">
            <a:spAutoFit/>
          </a:bodyPr>
          <a:lstStyle/>
          <a:p>
            <a:pPr algn="just"/>
            <a:r>
              <a:rPr lang="en-US" sz="1600" i="1" dirty="0"/>
              <a:t>     The course has so far provided me a simple outlook into the realm of homeland security: what it entails, and their purpose thought the various agencies that compose the DHS. The course has inspired interest for a future career within U.S. Citizenship and Immigration Services which administer the legal immigration system and processes immigration applications from people around the globe. </a:t>
            </a:r>
            <a:endParaRPr lang="en-US" sz="1600" dirty="0"/>
          </a:p>
          <a:p>
            <a:pPr algn="just"/>
            <a:endParaRPr lang="en-US" sz="1600" dirty="0"/>
          </a:p>
        </p:txBody>
      </p:sp>
      <p:sp>
        <p:nvSpPr>
          <p:cNvPr id="5" name="Rectangle 4"/>
          <p:cNvSpPr/>
          <p:nvPr/>
        </p:nvSpPr>
        <p:spPr>
          <a:xfrm>
            <a:off x="755841" y="3649286"/>
            <a:ext cx="7597584" cy="1846659"/>
          </a:xfrm>
          <a:prstGeom prst="rect">
            <a:avLst/>
          </a:prstGeom>
          <a:solidFill>
            <a:schemeClr val="accent1">
              <a:lumMod val="20000"/>
              <a:lumOff val="80000"/>
            </a:schemeClr>
          </a:solidFill>
        </p:spPr>
        <p:txBody>
          <a:bodyPr wrap="square">
            <a:spAutoFit/>
          </a:bodyPr>
          <a:lstStyle/>
          <a:p>
            <a:r>
              <a:rPr lang="en-US" sz="1600" i="1" dirty="0"/>
              <a:t>     This course has been pretty interesting and informative for me in learning the background aspect of what makes up each department within the DHS. So far, this course is preparing me to know basic information, such as mission statements, purposes and goals. This course will still allow me to pursue my ultimate goal, working with DHS or other parts of the government. I believe I will have an advantage over a lot of my peers who are competing for the same opportunities. </a:t>
            </a:r>
            <a:endParaRPr lang="en-US" sz="1600" dirty="0"/>
          </a:p>
          <a:p>
            <a:r>
              <a:rPr lang="en-US" i="1" dirty="0"/>
              <a:t> </a:t>
            </a:r>
            <a:endParaRPr lang="en-US" dirty="0"/>
          </a:p>
        </p:txBody>
      </p:sp>
    </p:spTree>
    <p:extLst>
      <p:ext uri="{BB962C8B-B14F-4D97-AF65-F5344CB8AC3E}">
        <p14:creationId xmlns:p14="http://schemas.microsoft.com/office/powerpoint/2010/main" val="3780493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730" y="6943"/>
            <a:ext cx="8727796" cy="1015663"/>
          </a:xfrm>
          <a:prstGeom prst="rect">
            <a:avLst/>
          </a:prstGeom>
        </p:spPr>
        <p:txBody>
          <a:bodyPr wrap="square">
            <a:spAutoFit/>
          </a:bodyPr>
          <a:lstStyle/>
          <a:p>
            <a:r>
              <a:rPr lang="en-US" sz="4000" b="1" dirty="0">
                <a:solidFill>
                  <a:schemeClr val="bg1"/>
                </a:solidFill>
              </a:rPr>
              <a:t>Appendix C’:  Video</a:t>
            </a:r>
          </a:p>
          <a:p>
            <a:r>
              <a:rPr lang="en-US" sz="2000" b="1" dirty="0">
                <a:solidFill>
                  <a:schemeClr val="bg1"/>
                </a:solidFill>
              </a:rPr>
              <a:t>Presenting the Program to the Ports of the Future Conference (March 2020)</a:t>
            </a:r>
          </a:p>
        </p:txBody>
      </p:sp>
      <p:sp>
        <p:nvSpPr>
          <p:cNvPr id="3" name="Rectangle 2"/>
          <p:cNvSpPr/>
          <p:nvPr/>
        </p:nvSpPr>
        <p:spPr>
          <a:xfrm>
            <a:off x="647112" y="1310407"/>
            <a:ext cx="7568419" cy="2800767"/>
          </a:xfrm>
          <a:prstGeom prst="rect">
            <a:avLst/>
          </a:prstGeom>
        </p:spPr>
        <p:txBody>
          <a:bodyPr wrap="square">
            <a:spAutoFit/>
          </a:bodyPr>
          <a:lstStyle/>
          <a:p>
            <a:pPr algn="ctr"/>
            <a:r>
              <a:rPr lang="en-US" b="1" dirty="0"/>
              <a:t>Ports of the Future Conference (March 2020)</a:t>
            </a:r>
          </a:p>
          <a:p>
            <a:pPr algn="ctr"/>
            <a:r>
              <a:rPr lang="en-US" dirty="0"/>
              <a:t>Workforce Development Panel titled “Intermodal Connectivity”. </a:t>
            </a:r>
          </a:p>
          <a:p>
            <a:endParaRPr lang="en-US" dirty="0"/>
          </a:p>
          <a:p>
            <a:r>
              <a:rPr lang="en-US" dirty="0"/>
              <a:t>The status of the Curriculum Development project is presented by:  </a:t>
            </a:r>
          </a:p>
          <a:p>
            <a:pPr marL="285750" indent="-285750">
              <a:buFont typeface="Arial" panose="020B0604020202020204" pitchFamily="34" charset="0"/>
              <a:buChar char="•"/>
            </a:pPr>
            <a:r>
              <a:rPr lang="en-US" dirty="0"/>
              <a:t>Dr. Maura Pereira De Leon, BTI Education Manager; and </a:t>
            </a:r>
          </a:p>
          <a:p>
            <a:pPr marL="285750" indent="-285750">
              <a:buFont typeface="Arial" panose="020B0604020202020204" pitchFamily="34" charset="0"/>
              <a:buChar char="•"/>
            </a:pPr>
            <a:r>
              <a:rPr lang="en-US" dirty="0"/>
              <a:t>Prof. Maria Burns, Principal Investigator of the Curriculum Development project. </a:t>
            </a:r>
          </a:p>
          <a:p>
            <a:pPr marL="285750" indent="-285750">
              <a:buFont typeface="Arial" panose="020B0604020202020204" pitchFamily="34" charset="0"/>
              <a:buChar char="•"/>
            </a:pPr>
            <a:endParaRPr lang="en-US" dirty="0"/>
          </a:p>
          <a:p>
            <a:r>
              <a:rPr lang="en-US" sz="1400" dirty="0">
                <a:hlinkClick r:id="rId2"/>
              </a:rPr>
              <a:t>Link: https://www.youtube.com/watch?time_continue=112&amp;v=1-3iQqXLLgI&amp;feature=emb_logo</a:t>
            </a:r>
            <a:r>
              <a:rPr lang="en-US" sz="1400" dirty="0"/>
              <a:t> </a:t>
            </a:r>
          </a:p>
          <a:p>
            <a:r>
              <a:rPr lang="en-US" dirty="0"/>
              <a:t> </a:t>
            </a:r>
          </a:p>
        </p:txBody>
      </p:sp>
      <p:pic>
        <p:nvPicPr>
          <p:cNvPr id="33794" name="Picture 2" descr="BTI PoF_1719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7636" y="3953022"/>
            <a:ext cx="1542692" cy="2381575"/>
          </a:xfrm>
          <a:prstGeom prst="rect">
            <a:avLst/>
          </a:prstGeom>
          <a:noFill/>
          <a:extLst>
            <a:ext uri="{909E8E84-426E-40DD-AFC4-6F175D3DCCD1}">
              <a14:hiddenFill xmlns:a14="http://schemas.microsoft.com/office/drawing/2010/main">
                <a:solidFill>
                  <a:srgbClr val="FFFFFF"/>
                </a:solidFill>
              </a14:hiddenFill>
            </a:ext>
          </a:extLst>
        </p:spPr>
      </p:pic>
      <p:pic>
        <p:nvPicPr>
          <p:cNvPr id="33793" name="Picture 4" descr="20200311_1721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4396" y="3953021"/>
            <a:ext cx="2775926" cy="2381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4"/>
          <p:cNvSpPr>
            <a:spLocks noChangeArrowheads="1"/>
          </p:cNvSpPr>
          <p:nvPr/>
        </p:nvSpPr>
        <p:spPr bwMode="auto">
          <a:xfrm>
            <a:off x="0" y="3648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0000"/>
                </a:solidFill>
                <a:effectLst/>
                <a:latin typeface="Arial" pitchFamily="34" charset="0"/>
                <a:ea typeface="SimSun" pitchFamily="2" charset="-122"/>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5"/>
          <p:cNvSpPr>
            <a:spLocks noChangeArrowheads="1"/>
          </p:cNvSpPr>
          <p:nvPr/>
        </p:nvSpPr>
        <p:spPr bwMode="auto">
          <a:xfrm>
            <a:off x="0" y="658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itchFamily="34"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0048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972" y="2236185"/>
            <a:ext cx="2096891" cy="261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2679372970"/>
              </p:ext>
            </p:extLst>
          </p:nvPr>
        </p:nvGraphicFramePr>
        <p:xfrm>
          <a:off x="4451355" y="2232248"/>
          <a:ext cx="2071244" cy="2620400"/>
        </p:xfrm>
        <a:graphic>
          <a:graphicData uri="http://schemas.openxmlformats.org/presentationml/2006/ole">
            <mc:AlternateContent xmlns:mc="http://schemas.openxmlformats.org/markup-compatibility/2006">
              <mc:Choice xmlns:v="urn:schemas-microsoft-com:vml" Requires="v">
                <p:oleObj spid="_x0000_s27667" name="Acrobat Document" r:id="rId5" imgW="5473440" imgH="7075080" progId="AcroExch.Document.DC">
                  <p:embed/>
                </p:oleObj>
              </mc:Choice>
              <mc:Fallback>
                <p:oleObj name="Acrobat Document" r:id="rId5" imgW="5473440" imgH="7075080" progId="AcroExch.Document.DC">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1355" y="2232248"/>
                        <a:ext cx="2071244" cy="2620400"/>
                      </a:xfrm>
                      <a:prstGeom prst="rect">
                        <a:avLst/>
                      </a:prstGeom>
                      <a:noFill/>
                      <a:ln>
                        <a:noFill/>
                      </a:ln>
                    </p:spPr>
                  </p:pic>
                </p:oleObj>
              </mc:Fallback>
            </mc:AlternateContent>
          </a:graphicData>
        </a:graphic>
      </p:graphicFrame>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4689" y="2192459"/>
            <a:ext cx="1978273" cy="2660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892" y="2236183"/>
            <a:ext cx="1859080" cy="261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40199" y="1221809"/>
            <a:ext cx="5639108"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New Academic &amp; Continuing Education Programs</a:t>
            </a:r>
            <a:endParaRPr lang="en-US" dirty="0"/>
          </a:p>
        </p:txBody>
      </p:sp>
      <p:sp>
        <p:nvSpPr>
          <p:cNvPr id="4" name="TextBox 3">
            <a:extLst>
              <a:ext uri="{FF2B5EF4-FFF2-40B4-BE49-F238E27FC236}">
                <a16:creationId xmlns:a16="http://schemas.microsoft.com/office/drawing/2014/main" id="{DFA616A2-7B48-414C-94C4-43EC13BF3296}"/>
              </a:ext>
            </a:extLst>
          </p:cNvPr>
          <p:cNvSpPr txBox="1"/>
          <p:nvPr/>
        </p:nvSpPr>
        <p:spPr>
          <a:xfrm>
            <a:off x="682230" y="4913800"/>
            <a:ext cx="324800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 Certificate Programs</a:t>
            </a:r>
          </a:p>
        </p:txBody>
      </p:sp>
      <p:sp>
        <p:nvSpPr>
          <p:cNvPr id="9" name="TextBox 8">
            <a:extLst>
              <a:ext uri="{FF2B5EF4-FFF2-40B4-BE49-F238E27FC236}">
                <a16:creationId xmlns:a16="http://schemas.microsoft.com/office/drawing/2014/main" id="{DD7B085D-950D-4776-BB00-B84E296BD7E2}"/>
              </a:ext>
            </a:extLst>
          </p:cNvPr>
          <p:cNvSpPr txBox="1"/>
          <p:nvPr/>
        </p:nvSpPr>
        <p:spPr>
          <a:xfrm>
            <a:off x="5835633" y="5124119"/>
            <a:ext cx="203453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New Courses</a:t>
            </a:r>
          </a:p>
        </p:txBody>
      </p:sp>
      <p:sp>
        <p:nvSpPr>
          <p:cNvPr id="10" name="TextBox 9"/>
          <p:cNvSpPr txBox="1"/>
          <p:nvPr/>
        </p:nvSpPr>
        <p:spPr>
          <a:xfrm>
            <a:off x="559513" y="317794"/>
            <a:ext cx="7800480" cy="584775"/>
          </a:xfrm>
          <a:prstGeom prst="rect">
            <a:avLst/>
          </a:prstGeom>
          <a:noFill/>
        </p:spPr>
        <p:txBody>
          <a:bodyPr wrap="square" rtlCol="0">
            <a:spAutoFit/>
          </a:bodyPr>
          <a:lstStyle/>
          <a:p>
            <a:pPr algn="ctr"/>
            <a:r>
              <a:rPr lang="en-US" sz="3200" b="1" dirty="0">
                <a:solidFill>
                  <a:srgbClr val="FFF9D9"/>
                </a:solidFill>
                <a:latin typeface="Arial" panose="020B0604020202020204" pitchFamily="34" charset="0"/>
                <a:cs typeface="Arial" panose="020B0604020202020204" pitchFamily="34" charset="0"/>
              </a:rPr>
              <a:t>Project overview</a:t>
            </a:r>
          </a:p>
        </p:txBody>
      </p:sp>
    </p:spTree>
    <p:extLst>
      <p:ext uri="{BB962C8B-B14F-4D97-AF65-F5344CB8AC3E}">
        <p14:creationId xmlns:p14="http://schemas.microsoft.com/office/powerpoint/2010/main" val="2705497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158" y="268941"/>
            <a:ext cx="7315200"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Key Activities</a:t>
            </a:r>
          </a:p>
        </p:txBody>
      </p:sp>
      <p:graphicFrame>
        <p:nvGraphicFramePr>
          <p:cNvPr id="3" name="Table 2"/>
          <p:cNvGraphicFramePr>
            <a:graphicFrameLocks noGrp="1"/>
          </p:cNvGraphicFramePr>
          <p:nvPr>
            <p:extLst>
              <p:ext uri="{D42A27DB-BD31-4B8C-83A1-F6EECF244321}">
                <p14:modId xmlns:p14="http://schemas.microsoft.com/office/powerpoint/2010/main" val="3950889979"/>
              </p:ext>
            </p:extLst>
          </p:nvPr>
        </p:nvGraphicFramePr>
        <p:xfrm>
          <a:off x="1976285" y="1336003"/>
          <a:ext cx="5751872" cy="4589171"/>
        </p:xfrm>
        <a:graphic>
          <a:graphicData uri="http://schemas.openxmlformats.org/drawingml/2006/table">
            <a:tbl>
              <a:tblPr/>
              <a:tblGrid>
                <a:gridCol w="477791">
                  <a:extLst>
                    <a:ext uri="{9D8B030D-6E8A-4147-A177-3AD203B41FA5}">
                      <a16:colId xmlns:a16="http://schemas.microsoft.com/office/drawing/2014/main" val="20000"/>
                    </a:ext>
                  </a:extLst>
                </a:gridCol>
                <a:gridCol w="1828470">
                  <a:extLst>
                    <a:ext uri="{9D8B030D-6E8A-4147-A177-3AD203B41FA5}">
                      <a16:colId xmlns:a16="http://schemas.microsoft.com/office/drawing/2014/main" val="20001"/>
                    </a:ext>
                  </a:extLst>
                </a:gridCol>
                <a:gridCol w="266460">
                  <a:extLst>
                    <a:ext uri="{9D8B030D-6E8A-4147-A177-3AD203B41FA5}">
                      <a16:colId xmlns:a16="http://schemas.microsoft.com/office/drawing/2014/main" val="20002"/>
                    </a:ext>
                  </a:extLst>
                </a:gridCol>
                <a:gridCol w="284836">
                  <a:extLst>
                    <a:ext uri="{9D8B030D-6E8A-4147-A177-3AD203B41FA5}">
                      <a16:colId xmlns:a16="http://schemas.microsoft.com/office/drawing/2014/main" val="20003"/>
                    </a:ext>
                  </a:extLst>
                </a:gridCol>
                <a:gridCol w="294026">
                  <a:extLst>
                    <a:ext uri="{9D8B030D-6E8A-4147-A177-3AD203B41FA5}">
                      <a16:colId xmlns:a16="http://schemas.microsoft.com/office/drawing/2014/main" val="20004"/>
                    </a:ext>
                  </a:extLst>
                </a:gridCol>
                <a:gridCol w="294026">
                  <a:extLst>
                    <a:ext uri="{9D8B030D-6E8A-4147-A177-3AD203B41FA5}">
                      <a16:colId xmlns:a16="http://schemas.microsoft.com/office/drawing/2014/main" val="20005"/>
                    </a:ext>
                  </a:extLst>
                </a:gridCol>
                <a:gridCol w="303214">
                  <a:extLst>
                    <a:ext uri="{9D8B030D-6E8A-4147-A177-3AD203B41FA5}">
                      <a16:colId xmlns:a16="http://schemas.microsoft.com/office/drawing/2014/main" val="20006"/>
                    </a:ext>
                  </a:extLst>
                </a:gridCol>
                <a:gridCol w="303214">
                  <a:extLst>
                    <a:ext uri="{9D8B030D-6E8A-4147-A177-3AD203B41FA5}">
                      <a16:colId xmlns:a16="http://schemas.microsoft.com/office/drawing/2014/main" val="20007"/>
                    </a:ext>
                  </a:extLst>
                </a:gridCol>
                <a:gridCol w="238895">
                  <a:extLst>
                    <a:ext uri="{9D8B030D-6E8A-4147-A177-3AD203B41FA5}">
                      <a16:colId xmlns:a16="http://schemas.microsoft.com/office/drawing/2014/main" val="20008"/>
                    </a:ext>
                  </a:extLst>
                </a:gridCol>
                <a:gridCol w="248084">
                  <a:extLst>
                    <a:ext uri="{9D8B030D-6E8A-4147-A177-3AD203B41FA5}">
                      <a16:colId xmlns:a16="http://schemas.microsoft.com/office/drawing/2014/main" val="20009"/>
                    </a:ext>
                  </a:extLst>
                </a:gridCol>
                <a:gridCol w="303214">
                  <a:extLst>
                    <a:ext uri="{9D8B030D-6E8A-4147-A177-3AD203B41FA5}">
                      <a16:colId xmlns:a16="http://schemas.microsoft.com/office/drawing/2014/main" val="20010"/>
                    </a:ext>
                  </a:extLst>
                </a:gridCol>
                <a:gridCol w="303214">
                  <a:extLst>
                    <a:ext uri="{9D8B030D-6E8A-4147-A177-3AD203B41FA5}">
                      <a16:colId xmlns:a16="http://schemas.microsoft.com/office/drawing/2014/main" val="20011"/>
                    </a:ext>
                  </a:extLst>
                </a:gridCol>
                <a:gridCol w="303214">
                  <a:extLst>
                    <a:ext uri="{9D8B030D-6E8A-4147-A177-3AD203B41FA5}">
                      <a16:colId xmlns:a16="http://schemas.microsoft.com/office/drawing/2014/main" val="20012"/>
                    </a:ext>
                  </a:extLst>
                </a:gridCol>
                <a:gridCol w="303214">
                  <a:extLst>
                    <a:ext uri="{9D8B030D-6E8A-4147-A177-3AD203B41FA5}">
                      <a16:colId xmlns:a16="http://schemas.microsoft.com/office/drawing/2014/main" val="20013"/>
                    </a:ext>
                  </a:extLst>
                </a:gridCol>
              </a:tblGrid>
              <a:tr h="204631">
                <a:tc rowSpan="2">
                  <a:txBody>
                    <a:bodyPr/>
                    <a:lstStyle/>
                    <a:p>
                      <a:pPr algn="ctr" rtl="0" fontAlgn="base"/>
                      <a:r>
                        <a:rPr lang="en-US" sz="800" b="1" i="0" dirty="0">
                          <a:solidFill>
                            <a:srgbClr val="000000"/>
                          </a:solidFill>
                          <a:effectLst/>
                          <a:latin typeface="Arial"/>
                        </a:rPr>
                        <a:t>ID</a:t>
                      </a:r>
                      <a:r>
                        <a:rPr lang="en-US" sz="8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9D9D9"/>
                    </a:solidFill>
                  </a:tcPr>
                </a:tc>
                <a:tc rowSpan="2">
                  <a:txBody>
                    <a:bodyPr/>
                    <a:lstStyle/>
                    <a:p>
                      <a:pPr algn="ctr" rtl="0" fontAlgn="base"/>
                      <a:r>
                        <a:rPr lang="en-US" sz="800" b="1" i="0" dirty="0">
                          <a:solidFill>
                            <a:srgbClr val="000000"/>
                          </a:solidFill>
                          <a:effectLst/>
                          <a:latin typeface="Arial"/>
                        </a:rPr>
                        <a:t>Task title</a:t>
                      </a:r>
                      <a:r>
                        <a:rPr lang="en-US" sz="8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9D9D9"/>
                    </a:solidFill>
                  </a:tcPr>
                </a:tc>
                <a:tc gridSpan="3">
                  <a:txBody>
                    <a:bodyPr/>
                    <a:lstStyle/>
                    <a:p>
                      <a:pPr algn="ctr" rtl="0" fontAlgn="base"/>
                      <a:r>
                        <a:rPr lang="en-US" sz="900" b="1" i="0">
                          <a:solidFill>
                            <a:srgbClr val="FFFFFF"/>
                          </a:solidFill>
                          <a:effectLst/>
                          <a:latin typeface="Arial"/>
                        </a:rPr>
                        <a:t>Q1</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48BB8"/>
                    </a:solidFill>
                  </a:tcPr>
                </a:tc>
                <a:tc hMerge="1">
                  <a:txBody>
                    <a:bodyPr/>
                    <a:lstStyle/>
                    <a:p>
                      <a:endParaRPr lang="en-US"/>
                    </a:p>
                  </a:txBody>
                  <a:tcPr/>
                </a:tc>
                <a:tc hMerge="1">
                  <a:txBody>
                    <a:bodyPr/>
                    <a:lstStyle/>
                    <a:p>
                      <a:endParaRPr lang="en-US"/>
                    </a:p>
                  </a:txBody>
                  <a:tcPr/>
                </a:tc>
                <a:tc gridSpan="3">
                  <a:txBody>
                    <a:bodyPr/>
                    <a:lstStyle/>
                    <a:p>
                      <a:pPr algn="ctr" rtl="0" fontAlgn="base"/>
                      <a:r>
                        <a:rPr lang="en-US" sz="900" b="1" i="0">
                          <a:solidFill>
                            <a:srgbClr val="FFFFFF"/>
                          </a:solidFill>
                          <a:effectLst/>
                          <a:latin typeface="Arial"/>
                        </a:rPr>
                        <a:t>Q2</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48BB8"/>
                    </a:solidFill>
                  </a:tcPr>
                </a:tc>
                <a:tc hMerge="1">
                  <a:txBody>
                    <a:bodyPr/>
                    <a:lstStyle/>
                    <a:p>
                      <a:endParaRPr lang="en-US"/>
                    </a:p>
                  </a:txBody>
                  <a:tcPr/>
                </a:tc>
                <a:tc hMerge="1">
                  <a:txBody>
                    <a:bodyPr/>
                    <a:lstStyle/>
                    <a:p>
                      <a:endParaRPr lang="en-US"/>
                    </a:p>
                  </a:txBody>
                  <a:tcPr/>
                </a:tc>
                <a:tc gridSpan="3">
                  <a:txBody>
                    <a:bodyPr/>
                    <a:lstStyle/>
                    <a:p>
                      <a:pPr algn="ctr" rtl="0" fontAlgn="base"/>
                      <a:r>
                        <a:rPr lang="en-US" sz="900" b="1" i="0">
                          <a:solidFill>
                            <a:srgbClr val="FFFFFF"/>
                          </a:solidFill>
                          <a:effectLst/>
                          <a:latin typeface="Arial"/>
                        </a:rPr>
                        <a:t>Q3</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48BB8"/>
                    </a:solidFill>
                  </a:tcPr>
                </a:tc>
                <a:tc hMerge="1">
                  <a:txBody>
                    <a:bodyPr/>
                    <a:lstStyle/>
                    <a:p>
                      <a:endParaRPr lang="en-US"/>
                    </a:p>
                  </a:txBody>
                  <a:tcPr/>
                </a:tc>
                <a:tc hMerge="1">
                  <a:txBody>
                    <a:bodyPr/>
                    <a:lstStyle/>
                    <a:p>
                      <a:endParaRPr lang="en-US"/>
                    </a:p>
                  </a:txBody>
                  <a:tcPr/>
                </a:tc>
                <a:tc gridSpan="3">
                  <a:txBody>
                    <a:bodyPr/>
                    <a:lstStyle/>
                    <a:p>
                      <a:pPr algn="ctr" rtl="0" fontAlgn="base"/>
                      <a:r>
                        <a:rPr lang="en-US" sz="900" b="1" i="0">
                          <a:solidFill>
                            <a:srgbClr val="FFFFFF"/>
                          </a:solidFill>
                          <a:effectLst/>
                          <a:latin typeface="Arial"/>
                        </a:rPr>
                        <a:t>Q4</a:t>
                      </a:r>
                      <a:r>
                        <a:rPr lang="en-US" sz="900" b="0" i="0">
                          <a:effectLst/>
                          <a:latin typeface="Arial"/>
                        </a:rPr>
                        <a:t> </a:t>
                      </a:r>
                      <a:endParaRPr lang="en-US" sz="1400" b="0" i="0">
                        <a:effectLst/>
                      </a:endParaRP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548BB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7040">
                <a:tc vMerge="1">
                  <a:txBody>
                    <a:bodyPr/>
                    <a:lstStyle/>
                    <a:p>
                      <a:endParaRPr lang="en-US"/>
                    </a:p>
                  </a:txBody>
                  <a:tcPr/>
                </a:tc>
                <a:tc vMerge="1">
                  <a:txBody>
                    <a:bodyPr/>
                    <a:lstStyle/>
                    <a:p>
                      <a:endParaRPr lang="en-US"/>
                    </a:p>
                  </a:txBody>
                  <a:tcPr/>
                </a:tc>
                <a:tc>
                  <a:txBody>
                    <a:bodyPr/>
                    <a:lstStyle/>
                    <a:p>
                      <a:pPr algn="ctr" rtl="0" fontAlgn="base"/>
                      <a:r>
                        <a:rPr lang="en-US" sz="900" b="1" i="0">
                          <a:solidFill>
                            <a:srgbClr val="000000"/>
                          </a:solidFill>
                          <a:effectLst/>
                          <a:latin typeface="Arial"/>
                        </a:rPr>
                        <a:t>1</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2</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3</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4</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5</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6</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7</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8</a:t>
                      </a:r>
                      <a:r>
                        <a:rPr lang="en-US" sz="900" b="0" i="0">
                          <a:effectLst/>
                          <a:latin typeface="Arial"/>
                        </a:rPr>
                        <a:t> </a:t>
                      </a:r>
                      <a:endParaRPr lang="en-US" sz="1400" b="0" i="0">
                        <a:effectLst/>
                      </a:endParaRP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9</a:t>
                      </a:r>
                      <a:r>
                        <a:rPr lang="en-US" sz="900" b="0" i="0">
                          <a:effectLst/>
                          <a:latin typeface="Arial"/>
                        </a:rPr>
                        <a:t> </a:t>
                      </a:r>
                      <a:endParaRPr lang="en-US" sz="1400" b="0" i="0">
                        <a:effectLst/>
                      </a:endParaRP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28575" cap="flat" cmpd="dbl"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10</a:t>
                      </a:r>
                      <a:r>
                        <a:rPr lang="en-US" sz="900" b="0" i="0">
                          <a:effectLst/>
                          <a:latin typeface="Arial"/>
                        </a:rPr>
                        <a:t> </a:t>
                      </a:r>
                      <a:endParaRPr lang="en-US" sz="1400" b="0" i="0">
                        <a:effectLst/>
                      </a:endParaRP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11</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tc>
                  <a:txBody>
                    <a:bodyPr/>
                    <a:lstStyle/>
                    <a:p>
                      <a:pPr algn="ctr" rtl="0" fontAlgn="base"/>
                      <a:r>
                        <a:rPr lang="en-US" sz="900" b="1" i="0">
                          <a:solidFill>
                            <a:srgbClr val="000000"/>
                          </a:solidFill>
                          <a:effectLst/>
                          <a:latin typeface="Arial"/>
                        </a:rPr>
                        <a:t>12</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3E1ED"/>
                    </a:solidFill>
                  </a:tcPr>
                </a:tc>
                <a:extLst>
                  <a:ext uri="{0D108BD9-81ED-4DB2-BD59-A6C34878D82A}">
                    <a16:rowId xmlns:a16="http://schemas.microsoft.com/office/drawing/2014/main" val="10001"/>
                  </a:ext>
                </a:extLst>
              </a:tr>
              <a:tr h="204631">
                <a:tc>
                  <a:txBody>
                    <a:bodyPr/>
                    <a:lstStyle/>
                    <a:p>
                      <a:pPr algn="ctr" rtl="0" fontAlgn="base"/>
                      <a:r>
                        <a:rPr lang="en-US" sz="900" b="0" i="0">
                          <a:solidFill>
                            <a:srgbClr val="000000"/>
                          </a:solidFill>
                          <a:effectLst/>
                          <a:latin typeface="Arial"/>
                        </a:rPr>
                        <a:t>T.1</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Needs Analysis </a:t>
                      </a:r>
                      <a:r>
                        <a:rPr lang="en-US" sz="9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28575" cap="flat" cmpd="dbl"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45374">
                <a:tc>
                  <a:txBody>
                    <a:bodyPr/>
                    <a:lstStyle/>
                    <a:p>
                      <a:pPr algn="ctr" rtl="0" fontAlgn="base"/>
                      <a:r>
                        <a:rPr lang="en-US" sz="900" b="0" i="0">
                          <a:solidFill>
                            <a:srgbClr val="000000"/>
                          </a:solidFill>
                          <a:effectLst/>
                          <a:latin typeface="Arial"/>
                        </a:rPr>
                        <a:t>T.2</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Curriculum Plan Development</a:t>
                      </a:r>
                      <a:r>
                        <a:rPr lang="en-US" sz="900" b="0" i="0" dirty="0">
                          <a:effectLst/>
                          <a:latin typeface="Arial"/>
                        </a:rPr>
                        <a:t> </a:t>
                      </a:r>
                      <a:endParaRPr lang="en-US" sz="1400" b="0" i="0" dirty="0">
                        <a:effectLst/>
                      </a:endParaRPr>
                    </a:p>
                    <a:p>
                      <a:pPr algn="l" rtl="0" fontAlgn="base"/>
                      <a:r>
                        <a:rPr lang="en-US" sz="7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0191">
                <a:tc>
                  <a:txBody>
                    <a:bodyPr/>
                    <a:lstStyle/>
                    <a:p>
                      <a:pPr algn="ctr" rtl="0" fontAlgn="base"/>
                      <a:r>
                        <a:rPr lang="en-US" sz="900" b="0" i="0">
                          <a:solidFill>
                            <a:srgbClr val="000000"/>
                          </a:solidFill>
                          <a:effectLst/>
                          <a:latin typeface="Arial"/>
                        </a:rPr>
                        <a:t>T.3</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Courses Content Development of eight modules, 20 undergraduate and 10 graduate courses.</a:t>
                      </a:r>
                      <a:r>
                        <a:rPr lang="en-US" sz="900" b="0" i="0" dirty="0">
                          <a:effectLst/>
                          <a:latin typeface="Arial"/>
                        </a:rPr>
                        <a:t> </a:t>
                      </a:r>
                      <a:endParaRPr lang="en-US" sz="1400" b="0" i="0" dirty="0">
                        <a:effectLst/>
                      </a:endParaRPr>
                    </a:p>
                    <a:p>
                      <a:pPr algn="l" rtl="0" fontAlgn="base"/>
                      <a:r>
                        <a:rPr lang="en-US" sz="7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10191">
                <a:tc>
                  <a:txBody>
                    <a:bodyPr/>
                    <a:lstStyle/>
                    <a:p>
                      <a:pPr algn="ctr" rtl="0" fontAlgn="base"/>
                      <a:r>
                        <a:rPr lang="en-US" sz="900" b="0" i="0">
                          <a:solidFill>
                            <a:srgbClr val="000000"/>
                          </a:solidFill>
                          <a:effectLst/>
                          <a:latin typeface="Arial"/>
                        </a:rPr>
                        <a:t>T.4</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Instructional Strategies Development for eight modules, 20 undergraduate and 10 graduate courses.</a:t>
                      </a:r>
                      <a:r>
                        <a:rPr lang="en-US" sz="900" b="0" i="0" dirty="0">
                          <a:effectLst/>
                          <a:latin typeface="Arial"/>
                        </a:rPr>
                        <a:t> </a:t>
                      </a:r>
                      <a:endParaRPr lang="en-US" sz="1400" b="0" i="0" dirty="0">
                        <a:effectLst/>
                      </a:endParaRPr>
                    </a:p>
                    <a:p>
                      <a:pPr algn="l" rtl="0" fontAlgn="base"/>
                      <a:r>
                        <a:rPr lang="en-US" sz="700" b="0" i="0" dirty="0">
                          <a:effectLst/>
                          <a:latin typeface="Arial"/>
                        </a:rPr>
                        <a:t> </a:t>
                      </a:r>
                      <a:endParaRPr lang="en-US" sz="1400" b="0" i="0" dirty="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600" b="0" i="0">
                          <a:effectLst/>
                          <a:latin typeface="Calibri"/>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5"/>
                  </a:ext>
                </a:extLst>
              </a:tr>
              <a:tr h="975008">
                <a:tc>
                  <a:txBody>
                    <a:bodyPr/>
                    <a:lstStyle/>
                    <a:p>
                      <a:pPr algn="ctr" rtl="0" fontAlgn="base"/>
                      <a:r>
                        <a:rPr lang="en-US" sz="900" b="0" i="0">
                          <a:solidFill>
                            <a:srgbClr val="000000"/>
                          </a:solidFill>
                          <a:effectLst/>
                          <a:latin typeface="Arial"/>
                        </a:rPr>
                        <a:t>T.5</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Technology-based instructional resources development for eight modules, 40 undergraduate courses and 10 graduate courses</a:t>
                      </a:r>
                      <a:r>
                        <a:rPr lang="en-US" sz="900" b="0" i="0" dirty="0">
                          <a:effectLst/>
                          <a:latin typeface="Arial"/>
                        </a:rPr>
                        <a:t> </a:t>
                      </a:r>
                      <a:endParaRPr lang="en-US" sz="1400" b="0" i="0" dirty="0">
                        <a:effectLst/>
                      </a:endParaRPr>
                    </a:p>
                    <a:p>
                      <a:pPr algn="l" rtl="0" fontAlgn="base"/>
                      <a:r>
                        <a:rPr lang="en-US" sz="7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extLst>
                  <a:ext uri="{0D108BD9-81ED-4DB2-BD59-A6C34878D82A}">
                    <a16:rowId xmlns:a16="http://schemas.microsoft.com/office/drawing/2014/main" val="10006"/>
                  </a:ext>
                </a:extLst>
              </a:tr>
              <a:tr h="601857">
                <a:tc>
                  <a:txBody>
                    <a:bodyPr/>
                    <a:lstStyle/>
                    <a:p>
                      <a:pPr algn="ctr" rtl="0" fontAlgn="base"/>
                      <a:r>
                        <a:rPr lang="en-US" sz="900" b="0" i="0">
                          <a:solidFill>
                            <a:srgbClr val="000000"/>
                          </a:solidFill>
                          <a:effectLst/>
                          <a:latin typeface="Arial"/>
                        </a:rPr>
                        <a:t>T.6</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Interactive online course building (40 undergraduate courses and 10 graduate courses).</a:t>
                      </a:r>
                      <a:r>
                        <a:rPr lang="en-US" sz="9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tc>
                  <a:txBody>
                    <a:bodyPr/>
                    <a:lstStyle/>
                    <a:p>
                      <a:pPr algn="ctr" rtl="0" fontAlgn="base"/>
                      <a:r>
                        <a:rPr lang="en-US" sz="600" b="0" i="0">
                          <a:effectLst/>
                          <a:latin typeface="Calibri"/>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extLst>
                  <a:ext uri="{0D108BD9-81ED-4DB2-BD59-A6C34878D82A}">
                    <a16:rowId xmlns:a16="http://schemas.microsoft.com/office/drawing/2014/main" val="10007"/>
                  </a:ext>
                </a:extLst>
              </a:tr>
              <a:tr h="337040">
                <a:tc>
                  <a:txBody>
                    <a:bodyPr/>
                    <a:lstStyle/>
                    <a:p>
                      <a:pPr algn="ctr" rtl="0" fontAlgn="base"/>
                      <a:r>
                        <a:rPr lang="en-US" sz="900" b="0" i="0">
                          <a:solidFill>
                            <a:srgbClr val="000000"/>
                          </a:solidFill>
                          <a:effectLst/>
                          <a:latin typeface="Arial"/>
                        </a:rPr>
                        <a:t>T.7</a:t>
                      </a:r>
                      <a:r>
                        <a:rPr lang="en-US" sz="900" b="0" i="0">
                          <a:effectLst/>
                          <a:latin typeface="Arial"/>
                        </a:rPr>
                        <a:t> </a:t>
                      </a:r>
                      <a:endParaRPr lang="en-US" sz="1400" b="0" i="0">
                        <a:effectLst/>
                      </a:endParaRP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900" b="0" i="0" dirty="0">
                          <a:solidFill>
                            <a:srgbClr val="000000"/>
                          </a:solidFill>
                          <a:effectLst/>
                          <a:latin typeface="Arial"/>
                        </a:rPr>
                        <a:t>Pilot test online modules and courses.</a:t>
                      </a:r>
                      <a:r>
                        <a:rPr lang="en-US" sz="900" b="0" i="0" dirty="0">
                          <a:effectLst/>
                          <a:latin typeface="Arial"/>
                        </a:rPr>
                        <a:t> </a:t>
                      </a:r>
                      <a:endParaRPr lang="en-US" sz="1400" b="0" i="0" dirty="0">
                        <a:effectLst/>
                      </a:endParaRPr>
                    </a:p>
                  </a:txBody>
                  <a:tcPr marL="72223" marR="72223" marT="36111" marB="36111">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C4BC96"/>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C4BC96"/>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900" b="0" i="0">
                          <a:solidFill>
                            <a:srgbClr val="000000"/>
                          </a:solidFill>
                          <a:effectLst/>
                          <a:latin typeface="Arial"/>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rtl="0" fontAlgn="base"/>
                      <a:r>
                        <a:rPr lang="en-US" sz="600" b="0" i="0" dirty="0">
                          <a:effectLst/>
                          <a:latin typeface="Calibri"/>
                        </a:rPr>
                        <a:t> </a:t>
                      </a:r>
                    </a:p>
                  </a:txBody>
                  <a:tcPr marL="72223" marR="72223" marT="36111" marB="3611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A6A6A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7543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760640" y="1641693"/>
            <a:ext cx="7886700" cy="472757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457200" lvl="1" indent="0" hangingPunct="1">
              <a:buNone/>
            </a:pPr>
            <a:endParaRPr lang="en-US" sz="3200" dirty="0">
              <a:solidFill>
                <a:srgbClr val="FF0000"/>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2212625007"/>
              </p:ext>
            </p:extLst>
          </p:nvPr>
        </p:nvGraphicFramePr>
        <p:xfrm>
          <a:off x="693990" y="1977786"/>
          <a:ext cx="7777536" cy="4391482"/>
        </p:xfrm>
        <a:graphic>
          <a:graphicData uri="http://schemas.openxmlformats.org/drawingml/2006/table">
            <a:tbl>
              <a:tblPr>
                <a:tableStyleId>{5C22544A-7EE6-4342-B048-85BDC9FD1C3A}</a:tableStyleId>
              </a:tblPr>
              <a:tblGrid>
                <a:gridCol w="5619963">
                  <a:extLst>
                    <a:ext uri="{9D8B030D-6E8A-4147-A177-3AD203B41FA5}">
                      <a16:colId xmlns:a16="http://schemas.microsoft.com/office/drawing/2014/main" val="3361824885"/>
                    </a:ext>
                  </a:extLst>
                </a:gridCol>
                <a:gridCol w="1283436">
                  <a:extLst>
                    <a:ext uri="{9D8B030D-6E8A-4147-A177-3AD203B41FA5}">
                      <a16:colId xmlns:a16="http://schemas.microsoft.com/office/drawing/2014/main" val="1109852865"/>
                    </a:ext>
                  </a:extLst>
                </a:gridCol>
                <a:gridCol w="874137">
                  <a:extLst>
                    <a:ext uri="{9D8B030D-6E8A-4147-A177-3AD203B41FA5}">
                      <a16:colId xmlns:a16="http://schemas.microsoft.com/office/drawing/2014/main" val="1021239936"/>
                    </a:ext>
                  </a:extLst>
                </a:gridCol>
              </a:tblGrid>
              <a:tr h="396981">
                <a:tc gridSpan="3">
                  <a:txBody>
                    <a:bodyPr/>
                    <a:lstStyle/>
                    <a:p>
                      <a:pPr algn="ctr" fontAlgn="b"/>
                      <a:r>
                        <a:rPr lang="en-US" sz="2400" b="1" u="none" strike="noStrike" dirty="0">
                          <a:effectLst/>
                          <a:latin typeface="Arial" panose="020B0604020202020204" pitchFamily="34" charset="0"/>
                          <a:cs typeface="Arial" panose="020B0604020202020204" pitchFamily="34" charset="0"/>
                        </a:rPr>
                        <a:t>Higher Education Border Security-Related Programs</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81107685"/>
                  </a:ext>
                </a:extLst>
              </a:tr>
              <a:tr h="615320">
                <a:tc>
                  <a:txBody>
                    <a:bodyPr/>
                    <a:lstStyle/>
                    <a:p>
                      <a:pPr algn="ctr" fontAlgn="ctr"/>
                      <a:r>
                        <a:rPr lang="en-US" sz="2100" b="1" u="none" strike="noStrike" dirty="0">
                          <a:effectLst/>
                          <a:latin typeface="Arial" panose="020B0604020202020204" pitchFamily="34" charset="0"/>
                          <a:cs typeface="Arial" panose="020B0604020202020204" pitchFamily="34" charset="0"/>
                        </a:rPr>
                        <a:t>Program Emphasis </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2100" b="1" u="none" strike="noStrike" dirty="0">
                          <a:effectLst/>
                          <a:latin typeface="Arial" panose="020B0604020202020204" pitchFamily="34" charset="0"/>
                          <a:cs typeface="Arial" panose="020B0604020202020204" pitchFamily="34" charset="0"/>
                        </a:rPr>
                        <a:t># Programs</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2100" b="1" u="none" strike="noStrike" dirty="0">
                          <a:effectLst/>
                          <a:latin typeface="Arial" panose="020B0604020202020204" pitchFamily="34" charset="0"/>
                          <a:cs typeface="Arial" panose="020B0604020202020204" pitchFamily="34" charset="0"/>
                        </a:rPr>
                        <a:t>%</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373389067"/>
                  </a:ext>
                </a:extLst>
              </a:tr>
              <a:tr h="396981">
                <a:tc>
                  <a:txBody>
                    <a:bodyPr/>
                    <a:lstStyle/>
                    <a:p>
                      <a:pPr algn="l" fontAlgn="b"/>
                      <a:r>
                        <a:rPr lang="en-US" sz="2100" u="none" strike="noStrike" dirty="0">
                          <a:effectLst/>
                          <a:latin typeface="Arial" panose="020B0604020202020204" pitchFamily="34" charset="0"/>
                          <a:cs typeface="Arial" panose="020B0604020202020204" pitchFamily="34" charset="0"/>
                        </a:rPr>
                        <a:t>Socio-cultural, community and linguistic</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7</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27%</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20400782"/>
                  </a:ext>
                </a:extLst>
              </a:tr>
              <a:tr h="396981">
                <a:tc>
                  <a:txBody>
                    <a:bodyPr/>
                    <a:lstStyle/>
                    <a:p>
                      <a:pPr algn="l" fontAlgn="b"/>
                      <a:r>
                        <a:rPr lang="en-US" sz="2100" u="none" strike="noStrike" dirty="0">
                          <a:effectLst/>
                          <a:latin typeface="Arial" panose="020B0604020202020204" pitchFamily="34" charset="0"/>
                          <a:cs typeface="Arial" panose="020B0604020202020204" pitchFamily="34" charset="0"/>
                        </a:rPr>
                        <a:t>Terrorism studies, international relations and cybersecurity</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7</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27%</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36984205"/>
                  </a:ext>
                </a:extLst>
              </a:tr>
              <a:tr h="396981">
                <a:tc>
                  <a:txBody>
                    <a:bodyPr/>
                    <a:lstStyle/>
                    <a:p>
                      <a:pPr algn="l" fontAlgn="b"/>
                      <a:r>
                        <a:rPr lang="en-US" sz="2100" u="none" strike="noStrike" dirty="0">
                          <a:effectLst/>
                          <a:latin typeface="Arial" panose="020B0604020202020204" pitchFamily="34" charset="0"/>
                          <a:cs typeface="Arial" panose="020B0604020202020204" pitchFamily="34" charset="0"/>
                        </a:rPr>
                        <a:t>Border ecosystem, activism, and human rights </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5</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19%</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64954159"/>
                  </a:ext>
                </a:extLst>
              </a:tr>
              <a:tr h="457762">
                <a:tc>
                  <a:txBody>
                    <a:bodyPr/>
                    <a:lstStyle/>
                    <a:p>
                      <a:pPr algn="l" fontAlgn="b"/>
                      <a:r>
                        <a:rPr lang="en-US" sz="2100" u="none" strike="noStrike" dirty="0">
                          <a:effectLst/>
                          <a:latin typeface="Arial" panose="020B0604020202020204" pitchFamily="34" charset="0"/>
                          <a:cs typeface="Arial" panose="020B0604020202020204" pitchFamily="34" charset="0"/>
                        </a:rPr>
                        <a:t>Economic development and politics </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3</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12%</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64756802"/>
                  </a:ext>
                </a:extLst>
              </a:tr>
              <a:tr h="396981">
                <a:tc>
                  <a:txBody>
                    <a:bodyPr/>
                    <a:lstStyle/>
                    <a:p>
                      <a:pPr algn="l" fontAlgn="b"/>
                      <a:r>
                        <a:rPr lang="en-US" sz="2100" u="none" strike="noStrike" dirty="0">
                          <a:effectLst/>
                          <a:latin typeface="Arial" panose="020B0604020202020204" pitchFamily="34" charset="0"/>
                          <a:cs typeface="Arial" panose="020B0604020202020204" pitchFamily="34" charset="0"/>
                        </a:rPr>
                        <a:t>Intergovernmental relations, public safety, emergency management </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a:effectLst/>
                          <a:latin typeface="Arial" panose="020B0604020202020204" pitchFamily="34" charset="0"/>
                          <a:cs typeface="Arial" panose="020B0604020202020204" pitchFamily="34" charset="0"/>
                        </a:rPr>
                        <a:t>3</a:t>
                      </a: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12%</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95314583"/>
                  </a:ext>
                </a:extLst>
              </a:tr>
              <a:tr h="396981">
                <a:tc>
                  <a:txBody>
                    <a:bodyPr/>
                    <a:lstStyle/>
                    <a:p>
                      <a:pPr algn="l" fontAlgn="b"/>
                      <a:r>
                        <a:rPr lang="en-US" sz="2100" u="none" strike="noStrike" dirty="0">
                          <a:effectLst/>
                          <a:latin typeface="Arial" panose="020B0604020202020204" pitchFamily="34" charset="0"/>
                          <a:cs typeface="Arial" panose="020B0604020202020204" pitchFamily="34" charset="0"/>
                        </a:rPr>
                        <a:t>Maritime transportation and port operations</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a:effectLst/>
                          <a:latin typeface="Arial" panose="020B0604020202020204" pitchFamily="34" charset="0"/>
                          <a:cs typeface="Arial" panose="020B0604020202020204" pitchFamily="34" charset="0"/>
                        </a:rPr>
                        <a:t>1</a:t>
                      </a: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u="none" strike="noStrike" dirty="0">
                          <a:effectLst/>
                          <a:latin typeface="Arial" panose="020B0604020202020204" pitchFamily="34" charset="0"/>
                          <a:cs typeface="Arial" panose="020B0604020202020204" pitchFamily="34" charset="0"/>
                        </a:rPr>
                        <a:t>4%</a:t>
                      </a:r>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44920474"/>
                  </a:ext>
                </a:extLst>
              </a:tr>
              <a:tr h="396981">
                <a:tc>
                  <a:txBody>
                    <a:bodyPr/>
                    <a:lstStyle/>
                    <a:p>
                      <a:pPr algn="l"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b="1" u="none" strike="noStrike" dirty="0">
                          <a:effectLst/>
                          <a:latin typeface="Arial" panose="020B0604020202020204" pitchFamily="34" charset="0"/>
                          <a:cs typeface="Arial" panose="020B0604020202020204" pitchFamily="34" charset="0"/>
                        </a:rPr>
                        <a:t>26</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100" b="1" u="none" strike="noStrike" dirty="0">
                          <a:effectLst/>
                          <a:latin typeface="Arial" panose="020B0604020202020204" pitchFamily="34" charset="0"/>
                          <a:cs typeface="Arial" panose="020B0604020202020204" pitchFamily="34" charset="0"/>
                        </a:rPr>
                        <a:t>100%</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41236745"/>
                  </a:ext>
                </a:extLst>
              </a:tr>
            </a:tbl>
          </a:graphicData>
        </a:graphic>
      </p:graphicFrame>
      <p:sp>
        <p:nvSpPr>
          <p:cNvPr id="5" name="TextBox 4"/>
          <p:cNvSpPr txBox="1"/>
          <p:nvPr/>
        </p:nvSpPr>
        <p:spPr>
          <a:xfrm>
            <a:off x="2106856" y="1181699"/>
            <a:ext cx="7315200" cy="707886"/>
          </a:xfrm>
          <a:prstGeom prst="rect">
            <a:avLst/>
          </a:prstGeom>
          <a:noFill/>
        </p:spPr>
        <p:txBody>
          <a:bodyPr wrap="square" rtlCol="0">
            <a:spAutoFit/>
          </a:bodyPr>
          <a:lstStyle/>
          <a:p>
            <a:pPr marL="457200" indent="-457200">
              <a:buAutoNum type="arabicParenR"/>
            </a:pPr>
            <a:r>
              <a:rPr lang="en-US" sz="2000" b="1" dirty="0">
                <a:latin typeface="Arial" panose="020B0604020202020204" pitchFamily="34" charset="0"/>
                <a:cs typeface="Arial" panose="020B0604020202020204" pitchFamily="34" charset="0"/>
              </a:rPr>
              <a:t>Gap Analysis</a:t>
            </a:r>
          </a:p>
          <a:p>
            <a:pPr marL="457200" indent="-457200">
              <a:buAutoNum type="arabicParenR"/>
            </a:pPr>
            <a:r>
              <a:rPr lang="en-US" sz="2000" b="1" dirty="0">
                <a:latin typeface="Arial" panose="020B0604020202020204" pitchFamily="34" charset="0"/>
                <a:cs typeface="Arial" panose="020B0604020202020204" pitchFamily="34" charset="0"/>
              </a:rPr>
              <a:t>Talent Acquisition </a:t>
            </a:r>
          </a:p>
        </p:txBody>
      </p:sp>
      <p:sp>
        <p:nvSpPr>
          <p:cNvPr id="7" name="TextBox 6"/>
          <p:cNvSpPr txBox="1"/>
          <p:nvPr/>
        </p:nvSpPr>
        <p:spPr>
          <a:xfrm>
            <a:off x="925158" y="264018"/>
            <a:ext cx="7315200"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Approach and Methodology</a:t>
            </a:r>
          </a:p>
        </p:txBody>
      </p:sp>
    </p:spTree>
    <p:extLst>
      <p:ext uri="{BB962C8B-B14F-4D97-AF65-F5344CB8AC3E}">
        <p14:creationId xmlns:p14="http://schemas.microsoft.com/office/powerpoint/2010/main" val="122119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36723" y="1352003"/>
            <a:ext cx="8203635" cy="486434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968375" lvl="4" indent="0">
              <a:spcBef>
                <a:spcPts val="1200"/>
              </a:spcBef>
              <a:buNone/>
            </a:pPr>
            <a:endParaRPr lang="en-US" sz="2400" b="1" dirty="0"/>
          </a:p>
          <a:p>
            <a:pPr marL="968375" lvl="4" indent="0">
              <a:spcBef>
                <a:spcPts val="1200"/>
              </a:spcBef>
              <a:buNone/>
            </a:pPr>
            <a:r>
              <a:rPr lang="en-US" sz="2400" b="1" dirty="0"/>
              <a:t>Instructional Strategies for Adult online Learning</a:t>
            </a:r>
          </a:p>
          <a:p>
            <a:pPr marL="1425575" lvl="5" indent="0">
              <a:spcBef>
                <a:spcPts val="1200"/>
              </a:spcBef>
              <a:buNone/>
            </a:pPr>
            <a:r>
              <a:rPr lang="en-US" sz="2400" dirty="0"/>
              <a:t>Case-study, problem-based and project-based learning, hands-on interactive student-led activities.</a:t>
            </a:r>
          </a:p>
          <a:p>
            <a:pPr marL="967738" lvl="2" indent="0">
              <a:spcBef>
                <a:spcPts val="1200"/>
              </a:spcBef>
              <a:buNone/>
            </a:pPr>
            <a:r>
              <a:rPr lang="en-US" sz="2400" b="1" dirty="0"/>
              <a:t>Technology-Based Instructional Resources: </a:t>
            </a:r>
          </a:p>
          <a:p>
            <a:pPr marL="1460500" lvl="3" indent="0">
              <a:spcBef>
                <a:spcPts val="1200"/>
              </a:spcBef>
              <a:buNone/>
            </a:pPr>
            <a:r>
              <a:rPr lang="en-US" sz="2400" dirty="0"/>
              <a:t>Two Learning Management Systems (Blackboard and Canvas), video-lectures, online resources, online communication tools.</a:t>
            </a:r>
          </a:p>
          <a:p>
            <a:pPr marL="457200" lvl="1" indent="0">
              <a:spcBef>
                <a:spcPts val="1200"/>
              </a:spcBef>
              <a:buNone/>
            </a:pPr>
            <a:r>
              <a:rPr lang="en-US" sz="2100" b="1" dirty="0"/>
              <a:t>	</a:t>
            </a:r>
            <a:r>
              <a:rPr lang="en-US" sz="2400" b="1" dirty="0"/>
              <a:t>Transversal Competencies </a:t>
            </a:r>
          </a:p>
          <a:p>
            <a:pPr marL="1460500" lvl="3" indent="0">
              <a:spcBef>
                <a:spcPts val="1200"/>
              </a:spcBef>
              <a:buNone/>
            </a:pPr>
            <a:r>
              <a:rPr lang="en-US" sz="2400" dirty="0"/>
              <a:t>Communication skills, presentation skills, data- visualization. </a:t>
            </a:r>
          </a:p>
          <a:p>
            <a:pPr marL="457200" lvl="1" indent="0">
              <a:spcBef>
                <a:spcPts val="1200"/>
              </a:spcBef>
              <a:buNone/>
            </a:pPr>
            <a:endParaRPr lang="en-US" sz="2100" b="1" dirty="0"/>
          </a:p>
          <a:p>
            <a:pPr marL="457200" lvl="1" indent="0">
              <a:spcBef>
                <a:spcPts val="1200"/>
              </a:spcBef>
              <a:buNone/>
            </a:pPr>
            <a:endParaRPr lang="en-US" sz="2400" b="1" dirty="0"/>
          </a:p>
        </p:txBody>
      </p:sp>
      <p:sp>
        <p:nvSpPr>
          <p:cNvPr id="4" name="TextBox 3"/>
          <p:cNvSpPr txBox="1"/>
          <p:nvPr/>
        </p:nvSpPr>
        <p:spPr>
          <a:xfrm>
            <a:off x="925158" y="348426"/>
            <a:ext cx="7315200" cy="523220"/>
          </a:xfrm>
          <a:prstGeom prst="rect">
            <a:avLst/>
          </a:prstGeom>
          <a:noFill/>
        </p:spPr>
        <p:txBody>
          <a:bodyPr wrap="square" rtlCol="0">
            <a:spAutoFit/>
          </a:bodyPr>
          <a:lstStyle/>
          <a:p>
            <a:pPr algn="ctr"/>
            <a:r>
              <a:rPr lang="en-US" sz="2800" b="1" dirty="0">
                <a:solidFill>
                  <a:srgbClr val="FFF9D9"/>
                </a:solidFill>
                <a:latin typeface="Arial" panose="020B0604020202020204" pitchFamily="34" charset="0"/>
                <a:cs typeface="Arial" panose="020B0604020202020204" pitchFamily="34" charset="0"/>
              </a:rPr>
              <a:t>Instructional Approach and Methodology</a:t>
            </a:r>
          </a:p>
        </p:txBody>
      </p:sp>
    </p:spTree>
    <p:extLst>
      <p:ext uri="{BB962C8B-B14F-4D97-AF65-F5344CB8AC3E}">
        <p14:creationId xmlns:p14="http://schemas.microsoft.com/office/powerpoint/2010/main" val="6830298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0f5f738-e336-40b3-92ca-d9bb3e6667c3">
      <UserInfo>
        <DisplayName>Dwyer, Barbara E</DisplayName>
        <AccountId>492</AccountId>
        <AccountType/>
      </UserInfo>
      <UserInfo>
        <DisplayName>Berens, Kurt L</DisplayName>
        <AccountId>628</AccountId>
        <AccountType/>
      </UserInfo>
      <UserInfo>
        <DisplayName>Ambler, Anthony P</DisplayName>
        <AccountId>637</AccountId>
        <AccountType/>
      </UserInfo>
      <UserInfo>
        <DisplayName>Pereira-De Leon, Maura J</DisplayName>
        <AccountId>1675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C5A0D7E0AA6C4BB9322FF7BD4E1972" ma:contentTypeVersion="12" ma:contentTypeDescription="Create a new document." ma:contentTypeScope="" ma:versionID="ac2b65b3bb1169025c7e60cf0f348c26">
  <xsd:schema xmlns:xsd="http://www.w3.org/2001/XMLSchema" xmlns:xs="http://www.w3.org/2001/XMLSchema" xmlns:p="http://schemas.microsoft.com/office/2006/metadata/properties" xmlns:ns2="22f6ba23-1184-4ea0-a84a-0eca0f1b3b40" xmlns:ns3="30f5f738-e336-40b3-92ca-d9bb3e6667c3" targetNamespace="http://schemas.microsoft.com/office/2006/metadata/properties" ma:root="true" ma:fieldsID="da8209805215bd2fb40cf64e0675185f" ns2:_="" ns3:_="">
    <xsd:import namespace="22f6ba23-1184-4ea0-a84a-0eca0f1b3b40"/>
    <xsd:import namespace="30f5f738-e336-40b3-92ca-d9bb3e6667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6ba23-1184-4ea0-a84a-0eca0f1b3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f5f738-e336-40b3-92ca-d9bb3e6667c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703A2D-3685-4DD6-B80B-7EA5F48345A2}">
  <ds:schemaRefs>
    <ds:schemaRef ds:uri="http://schemas.microsoft.com/sharepoint/v3/contenttype/forms"/>
  </ds:schemaRefs>
</ds:datastoreItem>
</file>

<file path=customXml/itemProps2.xml><?xml version="1.0" encoding="utf-8"?>
<ds:datastoreItem xmlns:ds="http://schemas.openxmlformats.org/officeDocument/2006/customXml" ds:itemID="{406DC274-A172-47CD-B5F2-226A3E99DDBB}">
  <ds:schemaRefs>
    <ds:schemaRef ds:uri="http://purl.org/dc/elements/1.1/"/>
    <ds:schemaRef ds:uri="http://schemas.microsoft.com/office/2006/metadata/properties"/>
    <ds:schemaRef ds:uri="http://schemas.microsoft.com/office/2006/documentManagement/types"/>
    <ds:schemaRef ds:uri="bad27902-13d1-4c2d-9b71-21702f048970"/>
    <ds:schemaRef ds:uri="http://purl.org/dc/terms/"/>
    <ds:schemaRef ds:uri="82fa4bc1-3e39-48fb-99f4-d6b876cb8193"/>
    <ds:schemaRef ds:uri="http://schemas.microsoft.com/office/infopath/2007/PartnerControls"/>
    <ds:schemaRef ds:uri="http://schemas.openxmlformats.org/package/2006/metadata/core-properties"/>
    <ds:schemaRef ds:uri="http://www.w3.org/XML/1998/namespace"/>
    <ds:schemaRef ds:uri="http://purl.org/dc/dcmitype/"/>
    <ds:schemaRef ds:uri="30f5f738-e336-40b3-92ca-d9bb3e6667c3"/>
  </ds:schemaRefs>
</ds:datastoreItem>
</file>

<file path=customXml/itemProps3.xml><?xml version="1.0" encoding="utf-8"?>
<ds:datastoreItem xmlns:ds="http://schemas.openxmlformats.org/officeDocument/2006/customXml" ds:itemID="{A61A6759-7688-4C30-BDED-274721ECD9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6ba23-1184-4ea0-a84a-0eca0f1b3b40"/>
    <ds:schemaRef ds:uri="30f5f738-e336-40b3-92ca-d9bb3e666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1918</TotalTime>
  <Words>4120</Words>
  <Application>Microsoft Office PowerPoint</Application>
  <PresentationFormat>On-screen Show (4:3)</PresentationFormat>
  <Paragraphs>860</Paragraphs>
  <Slides>51</Slides>
  <Notes>41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Curriculum Development Process BSc in Border Management, Trade, and Transport Security</vt:lpstr>
      <vt:lpstr>Data Curriculum Development Process BSc in Border Management, Trade, and Transport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Magee, Abria R;MBurns</dc:creator>
  <cp:lastModifiedBy>MB</cp:lastModifiedBy>
  <cp:revision>170</cp:revision>
  <cp:lastPrinted>2020-04-23T23:58:29Z</cp:lastPrinted>
  <dcterms:modified xsi:type="dcterms:W3CDTF">2020-04-27T22:32:12Z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0x01010098C5A0D7E0AA6C4BB9322FF7BD4E1972</vt:lpwstr>
  </property>
</Properties>
</file>