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7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eorge\Dropbox\__ON_going_work\Graph_projec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eorge\Dropbox\__ON_going_work\Graph_projec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0" dirty="0">
                <a:latin typeface="+mj-lt"/>
              </a:rPr>
              <a:t>New White Papers: 22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1D15-FC47-B363-434479E71C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1D15-FC47-B363-434479E71C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1D15-FC47-B363-434479E71CCF}"/>
              </c:ext>
            </c:extLst>
          </c:dPt>
          <c:dLbls>
            <c:dLbl>
              <c:idx val="0"/>
              <c:layout>
                <c:manualLayout>
                  <c:x val="-0.13260859219520638"/>
                  <c:y val="0.1318618575340312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D15-FC47-B363-434479E71CCF}"/>
                </c:ext>
              </c:extLst>
            </c:dLbl>
            <c:dLbl>
              <c:idx val="2"/>
              <c:layout>
                <c:manualLayout>
                  <c:x val="0.15229125205503158"/>
                  <c:y val="-0.140663199130058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D15-FC47-B363-434479E71C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Sheet1!$B$18:$B$20</c:f>
              <c:strCache>
                <c:ptCount val="3"/>
                <c:pt idx="0">
                  <c:v>RC declined</c:v>
                </c:pt>
                <c:pt idx="1">
                  <c:v>DHS declined</c:v>
                </c:pt>
                <c:pt idx="2">
                  <c:v>Pending</c:v>
                </c:pt>
              </c:strCache>
            </c:strRef>
          </c:cat>
          <c:val>
            <c:numRef>
              <c:f>Sheet1!$C$18:$C$20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15-FC47-B363-434479E71CC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6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810F-C243-B4BD-E25DF9D06B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810F-C243-B4BD-E25DF9D06B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810F-C243-B4BD-E25DF9D06BD4}"/>
              </c:ext>
            </c:extLst>
          </c:dPt>
          <c:dPt>
            <c:idx val="3"/>
            <c:bubble3D val="0"/>
            <c:explosion val="19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810F-C243-B4BD-E25DF9D06BD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810F-C243-B4BD-E25DF9D06BD4}"/>
              </c:ext>
            </c:extLst>
          </c:dPt>
          <c:dLbls>
            <c:dLbl>
              <c:idx val="0"/>
              <c:layout>
                <c:manualLayout>
                  <c:x val="0.10785286784628489"/>
                  <c:y val="-0.1736396156125646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0F-C243-B4BD-E25DF9D06BD4}"/>
                </c:ext>
              </c:extLst>
            </c:dLbl>
            <c:dLbl>
              <c:idx val="1"/>
              <c:layout>
                <c:manualLayout>
                  <c:x val="0.18445097222920062"/>
                  <c:y val="-0.1279520321908291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0F-C243-B4BD-E25DF9D06BD4}"/>
                </c:ext>
              </c:extLst>
            </c:dLbl>
            <c:dLbl>
              <c:idx val="2"/>
              <c:layout>
                <c:manualLayout>
                  <c:x val="0.1131013475126809"/>
                  <c:y val="0.15733903882945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effectLst>
                        <a:outerShdw blurRad="50800" dist="50800" dir="5400000" sx="1000" sy="1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951331204762568"/>
                      <c:h val="0.122788290576581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10F-C243-B4BD-E25DF9D06BD4}"/>
                </c:ext>
              </c:extLst>
            </c:dLbl>
            <c:dLbl>
              <c:idx val="3"/>
              <c:layout>
                <c:manualLayout>
                  <c:x val="-0.16474946891735465"/>
                  <c:y val="5.93076369486072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effectLst>
                        <a:outerShdw blurRad="50800" dist="50800" dir="5400000" sx="1000" sy="1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04442649434572"/>
                      <c:h val="9.04569892473118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10F-C243-B4BD-E25DF9D06BD4}"/>
                </c:ext>
              </c:extLst>
            </c:dLbl>
            <c:dLbl>
              <c:idx val="4"/>
              <c:layout>
                <c:manualLayout>
                  <c:x val="-0.16116815921030889"/>
                  <c:y val="-0.165033549233765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effectLst>
                        <a:outerShdw blurRad="50800" dist="50800" dir="5400000" sx="1000" sy="1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23707592891761"/>
                      <c:h val="9.58333333333333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10F-C243-B4BD-E25DF9D06B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effectLst>
                      <a:outerShdw blurRad="50800" dist="50800" dir="5400000" sx="1000" sy="1000" algn="ctr" rotWithShape="0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Sheet1!$D$4:$D$8</c:f>
              <c:strCache>
                <c:ptCount val="5"/>
                <c:pt idx="0">
                  <c:v>RC declined</c:v>
                </c:pt>
                <c:pt idx="1">
                  <c:v>DHS declined</c:v>
                </c:pt>
                <c:pt idx="2">
                  <c:v>Pending</c:v>
                </c:pt>
                <c:pt idx="3">
                  <c:v>Funded</c:v>
                </c:pt>
                <c:pt idx="4">
                  <c:v>RFP-19</c:v>
                </c:pt>
              </c:strCache>
            </c:strRef>
          </c:cat>
          <c:val>
            <c:numRef>
              <c:f>Sheet1!$E$4:$E$8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14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0F-C243-B4BD-E25DF9D06BD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58804523424876"/>
          <c:y val="0.85248624163914999"/>
          <c:w val="0.7512116316639742"/>
          <c:h val="8.8373973414613477E-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6D26-0232-4A08-B87F-AEA6ECC2D362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B3A0-5088-4A85-9F34-9DB4FF6A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5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BTI mission focuses on both </a:t>
            </a:r>
            <a:r>
              <a:rPr lang="en-US" b="1" dirty="0"/>
              <a:t>research</a:t>
            </a:r>
            <a:r>
              <a:rPr lang="en-US" dirty="0"/>
              <a:t> and </a:t>
            </a:r>
            <a:r>
              <a:rPr lang="en-US" b="1" dirty="0"/>
              <a:t>education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 order to provide our customers the </a:t>
            </a:r>
            <a:r>
              <a:rPr lang="en-US" b="1" dirty="0"/>
              <a:t>best possible solutions</a:t>
            </a:r>
            <a:r>
              <a:rPr lang="en-US" dirty="0"/>
              <a:t>, we need to 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fully understand</a:t>
            </a:r>
            <a:r>
              <a:rPr lang="en-US" dirty="0"/>
              <a:t> the </a:t>
            </a:r>
            <a:r>
              <a:rPr lang="en-US" b="1" dirty="0"/>
              <a:t>knowledge gaps</a:t>
            </a:r>
            <a:r>
              <a:rPr lang="en-US" dirty="0"/>
              <a:t> and </a:t>
            </a:r>
            <a:r>
              <a:rPr lang="en-US" b="1" dirty="0"/>
              <a:t>research challenges</a:t>
            </a:r>
            <a:r>
              <a:rPr lang="en-US" dirty="0"/>
              <a:t> that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DHS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component agencies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F4EAA-2794-C244-AD1D-D4CE5A8966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5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exhaustive list; we met more than once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F4EAA-2794-C244-AD1D-D4CE5A8966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38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78" y="6373415"/>
            <a:ext cx="4035560" cy="292609"/>
          </a:xfrm>
          <a:prstGeom prst="rect">
            <a:avLst/>
          </a:prstGeom>
        </p:spPr>
      </p:pic>
      <p:pic>
        <p:nvPicPr>
          <p:cNvPr id="3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C654FA-EB6C-44B6-A988-980B87AB6E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833" y="264851"/>
            <a:ext cx="3807651" cy="15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7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8F8152-EBFA-436C-9136-F497DD26068D}" type="datetime1">
              <a:rPr lang="en-US" smtClean="0"/>
              <a:t>7/5/2019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8D36EC-2BC4-4A25-9282-841E40183D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2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95700" y="6356351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DA359F6-BBD8-4984-BD5F-FAAAABA54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000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pPr algn="l"/>
            <a:fld id="{0A8E9E71-EE66-4C7C-971E-FC02E2B4BB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3"/>
          <p:cNvSpPr/>
          <p:nvPr userDrawn="1"/>
        </p:nvSpPr>
        <p:spPr>
          <a:xfrm>
            <a:off x="1" y="1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628650" y="6269"/>
            <a:ext cx="7886700" cy="1175169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4440010" y="6404293"/>
            <a:ext cx="263980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>
            <a:fillRect/>
          </a:stretch>
        </p:blipFill>
        <p:spPr>
          <a:xfrm>
            <a:off x="7641030" y="6451394"/>
            <a:ext cx="1057520" cy="175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" y="6451395"/>
            <a:ext cx="3105497" cy="2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25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33C5350-86BA-49FC-84F9-258D8D72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5800"/>
            <a:ext cx="8515350" cy="569839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FFF9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D3B149-2D8F-4557-9574-48908539D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1314449"/>
            <a:ext cx="8515350" cy="49031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460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1" y="2"/>
            <a:ext cx="9144000" cy="1181400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 t="7354" b="50930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6"/>
          <p:cNvGrpSpPr/>
          <p:nvPr/>
        </p:nvGrpSpPr>
        <p:grpSpPr>
          <a:xfrm>
            <a:off x="1" y="6432285"/>
            <a:ext cx="3183600" cy="645300"/>
            <a:chOff x="815590" y="5658565"/>
            <a:chExt cx="3183600" cy="645300"/>
          </a:xfrm>
        </p:grpSpPr>
        <p:sp>
          <p:nvSpPr>
            <p:cNvPr id="26" name="Google Shape;26;p6"/>
            <p:cNvSpPr/>
            <p:nvPr/>
          </p:nvSpPr>
          <p:spPr>
            <a:xfrm>
              <a:off x="815590" y="5658565"/>
              <a:ext cx="3183600" cy="430800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6"/>
            <p:cNvSpPr/>
            <p:nvPr/>
          </p:nvSpPr>
          <p:spPr>
            <a:xfrm>
              <a:off x="815590" y="5658565"/>
              <a:ext cx="3183600" cy="6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FF9D9"/>
                  </a:solidFill>
                  <a:latin typeface="Arial"/>
                  <a:ea typeface="Arial"/>
                  <a:cs typeface="Arial"/>
                  <a:sym typeface="Arial"/>
                </a:rPr>
                <a:t>Secure  Facilitate  Ensure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9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4325" y="305800"/>
            <a:ext cx="85152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9D9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FF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14325" y="1314449"/>
            <a:ext cx="8515200" cy="4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21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ub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2978"/>
            <a:ext cx="3279441" cy="1301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71" y="653286"/>
            <a:ext cx="2623408" cy="106121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144889"/>
            <a:ext cx="9144000" cy="2664178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0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37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85"/>
          <p:cNvSpPr/>
          <p:nvPr userDrawn="1"/>
        </p:nvSpPr>
        <p:spPr>
          <a:xfrm>
            <a:off x="-1" y="2"/>
            <a:ext cx="9144001" cy="6837905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5" y="6221871"/>
            <a:ext cx="3986792" cy="252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35" y="1672836"/>
            <a:ext cx="2514605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570978" y="3142208"/>
            <a:ext cx="7112562" cy="64770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rgbClr val="00277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seal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84304" y="2811487"/>
            <a:ext cx="1600200" cy="1600200"/>
          </a:xfrm>
          <a:prstGeom prst="rect">
            <a:avLst/>
          </a:prstGeom>
          <a:ln>
            <a:noFill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570978" y="3801043"/>
            <a:ext cx="640080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4216400" y="6611940"/>
            <a:ext cx="685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BA256B88-D73D-473C-BFFE-0874DED8989F}" type="slidenum">
              <a:rPr lang="en-US" sz="1100" smtClean="0">
                <a:solidFill>
                  <a:srgbClr val="7F7F7F"/>
                </a:solidFill>
                <a:latin typeface="Calibri" pitchFamily="34" charset="0"/>
              </a:rPr>
              <a:pPr algn="ctr" eaLnBrk="1" hangingPunct="1">
                <a:defRPr/>
              </a:pPr>
              <a:t>‹#›</a:t>
            </a:fld>
            <a:endParaRPr lang="en-US" sz="11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7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icture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46" y="119742"/>
            <a:ext cx="18526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2"/>
          <p:cNvCxnSpPr/>
          <p:nvPr userDrawn="1"/>
        </p:nvCxnSpPr>
        <p:spPr>
          <a:xfrm>
            <a:off x="2674649" y="865870"/>
            <a:ext cx="6245475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4216400" y="6611945"/>
            <a:ext cx="685800" cy="26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4" tIns="45653" rIns="91304" bIns="45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059" eaLnBrk="1" hangingPunct="1">
              <a:defRPr/>
            </a:pPr>
            <a:fld id="{BA256B88-D73D-473C-BFFE-0874DED8989F}" type="slidenum">
              <a:rPr lang="en-US" sz="1100" smtClean="0">
                <a:solidFill>
                  <a:srgbClr val="7F7F7F"/>
                </a:solidFill>
                <a:latin typeface="Calibri" pitchFamily="34" charset="0"/>
              </a:rPr>
              <a:pPr algn="ctr" defTabSz="913059" eaLnBrk="1" hangingPunct="1">
                <a:defRPr/>
              </a:pPr>
              <a:t>‹#›</a:t>
            </a:fld>
            <a:endParaRPr lang="en-US" sz="11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/>
          </p:nvPr>
        </p:nvSpPr>
        <p:spPr>
          <a:xfrm>
            <a:off x="102298" y="114300"/>
            <a:ext cx="7112562" cy="647700"/>
          </a:xfrm>
          <a:prstGeom prst="rect">
            <a:avLst/>
          </a:prstGeom>
        </p:spPr>
        <p:txBody>
          <a:bodyPr lIns="91304" tIns="45653" rIns="91304" bIns="45653" anchor="ctr" anchorCtr="0"/>
          <a:lstStyle>
            <a:lvl1pPr algn="l">
              <a:defRPr sz="2000">
                <a:solidFill>
                  <a:srgbClr val="00277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39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b="1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8F2A30-6C88-7D4F-930F-F4C4A7A6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82563"/>
            <a:ext cx="7886700" cy="816314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rgbClr val="FFF9D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58E604-2367-CE44-B9BB-2551538CF7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5000" y="1685365"/>
            <a:ext cx="7989047" cy="42851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861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9FBF7D-A865-9140-8760-ACD33290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B12E30-AEFC-5F48-A417-F4A1ACDC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6498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FF9D9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21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4"/>
          <p:cNvSpPr/>
          <p:nvPr userDrawn="1"/>
        </p:nvSpPr>
        <p:spPr>
          <a:xfrm>
            <a:off x="1" y="2"/>
            <a:ext cx="9144000" cy="1181437"/>
          </a:xfrm>
          <a:prstGeom prst="rect">
            <a:avLst/>
          </a:prstGeom>
          <a:solidFill>
            <a:srgbClr val="C8102E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b="50929"/>
          <a:stretch/>
        </p:blipFill>
        <p:spPr>
          <a:xfrm>
            <a:off x="7719907" y="6432285"/>
            <a:ext cx="1257946" cy="208212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1" y="6432285"/>
            <a:ext cx="3183653" cy="645433"/>
            <a:chOff x="815590" y="5658565"/>
            <a:chExt cx="3183653" cy="645433"/>
          </a:xfrm>
        </p:grpSpPr>
        <p:sp>
          <p:nvSpPr>
            <p:cNvPr id="6" name="Shape 134"/>
            <p:cNvSpPr/>
            <p:nvPr userDrawn="1"/>
          </p:nvSpPr>
          <p:spPr>
            <a:xfrm>
              <a:off x="815590" y="5658565"/>
              <a:ext cx="3183653" cy="430735"/>
            </a:xfrm>
            <a:prstGeom prst="rect">
              <a:avLst/>
            </a:prstGeom>
            <a:solidFill>
              <a:srgbClr val="C8102E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sz="1800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15590" y="5658565"/>
              <a:ext cx="3183653" cy="64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en-US" kern="1400" dirty="0">
                  <a:solidFill>
                    <a:srgbClr val="FFF9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 Facilitate  Ensure</a:t>
              </a:r>
              <a:endParaRPr lang="en-US" sz="800" kern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9000"/>
                </a:lnSpc>
                <a:spcAft>
                  <a:spcPts val="600"/>
                </a:spcAft>
              </a:pPr>
              <a:r>
                <a:rPr lang="en-US" sz="800" kern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endParaRPr lang="en-US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39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5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928" y="3025687"/>
            <a:ext cx="7605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9D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OVERVIEW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9D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1561" y="5398750"/>
            <a:ext cx="730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B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and Activities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88B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0F1F15-C3AC-6A49-81D2-02501721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4160"/>
            <a:ext cx="7886700" cy="4642803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Invited proposals that address research questions related to the Conference on Prosperity and Security in Central America.</a:t>
            </a:r>
          </a:p>
          <a:p>
            <a:r>
              <a:rPr lang="en-US" sz="2000" dirty="0">
                <a:latin typeface="+mj-lt"/>
              </a:rPr>
              <a:t>Focus on development and employment creation in Northern Triangle Countries</a:t>
            </a:r>
          </a:p>
          <a:p>
            <a:r>
              <a:rPr lang="en-US" sz="2000" dirty="0">
                <a:latin typeface="+mj-lt"/>
              </a:rPr>
              <a:t>Special emphasis on</a:t>
            </a:r>
          </a:p>
          <a:p>
            <a:pPr lvl="1"/>
            <a:r>
              <a:rPr lang="en-US" sz="2000" dirty="0">
                <a:latin typeface="+mj-lt"/>
              </a:rPr>
              <a:t>e-commerce </a:t>
            </a:r>
          </a:p>
          <a:p>
            <a:pPr lvl="1"/>
            <a:r>
              <a:rPr lang="en-US" sz="2000" dirty="0">
                <a:latin typeface="+mj-lt"/>
              </a:rPr>
              <a:t>private-sector investment </a:t>
            </a:r>
          </a:p>
          <a:p>
            <a:pPr lvl="1"/>
            <a:r>
              <a:rPr lang="en-US" sz="2000" dirty="0">
                <a:latin typeface="+mj-lt"/>
              </a:rPr>
              <a:t>employment opportunities as alternatives to emigration</a:t>
            </a:r>
          </a:p>
          <a:p>
            <a:pPr lvl="1"/>
            <a:r>
              <a:rPr lang="en-US" sz="2000" dirty="0">
                <a:latin typeface="+mj-lt"/>
              </a:rPr>
              <a:t>best practices or productive policies</a:t>
            </a:r>
          </a:p>
          <a:p>
            <a:pPr lvl="1"/>
            <a:r>
              <a:rPr lang="en-US" sz="2000" dirty="0">
                <a:latin typeface="+mj-lt"/>
              </a:rPr>
              <a:t>immigration policies </a:t>
            </a:r>
          </a:p>
          <a:p>
            <a:pPr lvl="1"/>
            <a:r>
              <a:rPr lang="en-US" sz="2000" dirty="0">
                <a:latin typeface="+mj-lt"/>
              </a:rPr>
              <a:t>infrastructure for productive investment</a:t>
            </a:r>
          </a:p>
          <a:p>
            <a:r>
              <a:rPr lang="en-US" sz="2000" dirty="0">
                <a:latin typeface="+mj-lt"/>
              </a:rPr>
              <a:t>Seven proposals currently under review by DHS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DB07C5-3963-7F42-9FF9-DD5C6627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RFP 2019</a:t>
            </a:r>
          </a:p>
        </p:txBody>
      </p:sp>
    </p:spTree>
    <p:extLst>
      <p:ext uri="{BB962C8B-B14F-4D97-AF65-F5344CB8AC3E}">
        <p14:creationId xmlns:p14="http://schemas.microsoft.com/office/powerpoint/2010/main" val="31874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05F0C-E545-DF45-98E6-6BA7A59F5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33670" cy="4351338"/>
          </a:xfrm>
        </p:spPr>
        <p:txBody>
          <a:bodyPr/>
          <a:lstStyle/>
          <a:p>
            <a:r>
              <a:rPr lang="en-US" dirty="0"/>
              <a:t>Six ongoing projects funded by OUP from previous RFP</a:t>
            </a:r>
          </a:p>
          <a:p>
            <a:r>
              <a:rPr lang="en-US" dirty="0"/>
              <a:t>Total Direct and Indirect Cost:</a:t>
            </a:r>
            <a:br>
              <a:rPr lang="en-US" dirty="0"/>
            </a:br>
            <a:r>
              <a:rPr lang="en-US" dirty="0"/>
              <a:t>$1.08 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3C85F1-54D0-C549-9129-08FD64A0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367"/>
            <a:ext cx="7886700" cy="746498"/>
          </a:xfrm>
        </p:spPr>
        <p:txBody>
          <a:bodyPr/>
          <a:lstStyle/>
          <a:p>
            <a:pPr algn="ctr"/>
            <a:r>
              <a:rPr lang="en-US" dirty="0"/>
              <a:t>Active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5D922-CC39-014A-8FB2-F9EB43B01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155" y="2743200"/>
            <a:ext cx="1869195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F1EA-CEC6-B24E-BAFA-A8F18DEC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BTI Institute Portfolio: 35 Projects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F6AB734-5B61-D948-ABE7-D670BFEAE87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98880" y="1432560"/>
          <a:ext cx="628904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1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9E8E-33D9-1D48-BB3C-021010B5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Funded Research Projects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834392-B36F-B749-A14D-9DF4FDFA41AA}"/>
              </a:ext>
            </a:extLst>
          </p:cNvPr>
          <p:cNvPicPr/>
          <p:nvPr/>
        </p:nvPicPr>
        <p:blipFill>
          <a:blip r:embed="rId2" cstate="print">
            <a:lum bright="40000" contrast="40000"/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" y="1488122"/>
            <a:ext cx="3884295" cy="12763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 Box 19">
            <a:extLst>
              <a:ext uri="{FF2B5EF4-FFF2-40B4-BE49-F238E27FC236}">
                <a16:creationId xmlns:a16="http://schemas.microsoft.com/office/drawing/2014/main" id="{4439747D-D617-ED4A-A6EF-682F71E2C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0950" y="1492567"/>
            <a:ext cx="37782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Leverage new technologies around blockchain to improve the mission of CBP in facilitating global trade and ensuring compliance with trade law and regulations.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DHS Champion: Vincent </a:t>
            </a:r>
            <a:r>
              <a:rPr kumimoji="0" lang="en-US" sz="1100" b="0" i="0" u="none" strike="noStrike" kern="14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Annunziato</a:t>
            </a: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, Director, Business Transformation &amp; Innovation, CBP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DF9404E0-8DC5-8748-B513-9ADFCD2D7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509077"/>
            <a:ext cx="3813810" cy="50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4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Transforming Trade and Ensuring Global Supply Chain Security with Blockchain and Smart Contracts</a:t>
            </a:r>
            <a:endParaRPr kumimoji="0" lang="en-US" sz="1000" b="0" i="0" u="none" strike="noStrike" kern="14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EBA07C42-A19B-FC49-8965-F706C3425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860" y="2006282"/>
            <a:ext cx="296799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Weidong</a:t>
            </a: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 “Larry” Shi, Ph.D., University of Houston</a:t>
            </a: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Eleftherios</a:t>
            </a: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100" b="1" i="0" u="none" strike="noStrike" kern="14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Iakovou</a:t>
            </a: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, Ph.D., Texas A&amp;M University</a:t>
            </a: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A7E77B1-5689-1F43-AE8C-9C17E75DF5D4}"/>
              </a:ext>
            </a:extLst>
          </p:cNvPr>
          <p:cNvPicPr/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" y="2958782"/>
            <a:ext cx="3884295" cy="12706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1" name="Text Box 17">
            <a:extLst>
              <a:ext uri="{FF2B5EF4-FFF2-40B4-BE49-F238E27FC236}">
                <a16:creationId xmlns:a16="http://schemas.microsoft.com/office/drawing/2014/main" id="{4E61B753-E973-7045-AA42-545970BCB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395" y="2958782"/>
            <a:ext cx="3772396" cy="12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Systems based on UAS technology have the potential to contribute to several aspects of port security with minimal impact on current port operations.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DHS Champion: </a:t>
            </a:r>
            <a:r>
              <a:rPr kumimoji="0" lang="en-US" sz="1100" b="0" i="0" u="none" strike="noStrike" kern="14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Namdoo</a:t>
            </a: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 Moon, Ph.D., Program Manager, CWMD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09F6F811-B771-9545-AAC8-B888A49C6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880" y="2958782"/>
            <a:ext cx="3822065" cy="53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4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Exploring Homeland Security Applications for Unmanned Autonomous Systems at Maritime Ports</a:t>
            </a:r>
            <a:endParaRPr kumimoji="0" lang="en-US" sz="1000" b="0" i="0" u="none" strike="noStrike" kern="14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E566778C-CBE9-C141-8F0C-394CE9CB9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685" y="3497897"/>
            <a:ext cx="2967990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Benjamin Rohrbaugh, David Hansell, and </a:t>
            </a:r>
            <a:br>
              <a:rPr kumimoji="0" lang="en-US" sz="1100" b="1" i="0" u="none" strike="noStrike" kern="14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100" b="1" i="0" u="none" strike="noStrike" kern="14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Brian Henderson, Lantern UAS LLC</a:t>
            </a:r>
            <a:endParaRPr kumimoji="0" lang="en-US" sz="1000" b="1" i="0" u="none" strike="noStrike" kern="14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6EA7712-BF1F-644B-A113-1384181B027B}"/>
              </a:ext>
            </a:extLst>
          </p:cNvPr>
          <p:cNvPicPr/>
          <p:nvPr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419282"/>
            <a:ext cx="3884295" cy="12706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5" name="Text Box 15">
            <a:extLst>
              <a:ext uri="{FF2B5EF4-FFF2-40B4-BE49-F238E27FC236}">
                <a16:creationId xmlns:a16="http://schemas.microsoft.com/office/drawing/2014/main" id="{7EC82C6E-BF12-E64B-8B17-50CA50968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64" y="4419282"/>
            <a:ext cx="3753999" cy="12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Enabling policymakers to make decisions about scanning technologies, screening rates, and other deployment issues with full understanding of the deterrence impacts.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DHS Champion: </a:t>
            </a:r>
            <a:r>
              <a:rPr kumimoji="0" lang="en-US" sz="1100" b="0" i="0" u="none" strike="noStrike" kern="14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Namdoo</a:t>
            </a: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 Moon, Ph.D., Program Manager, CWMD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F80DAFED-3FEE-6945-8465-A3CA9ACF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429442"/>
            <a:ext cx="3820795" cy="35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Validating Deterrence Models for Scanning Technologies</a:t>
            </a: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2084CA08-B3D1-0F49-BCBF-DAE33B491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655" y="4785359"/>
            <a:ext cx="296799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George Thompson, ANSER</a:t>
            </a: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09E8E-33D9-1D48-BB3C-021010B5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Funded Research Projects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E3267D-7DD6-684A-AC43-662818605C86}"/>
              </a:ext>
            </a:extLst>
          </p:cNvPr>
          <p:cNvPicPr/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240" y="1430020"/>
            <a:ext cx="3879215" cy="12706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85F62C03-E958-BC47-BBD1-BBEE7C2A3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310" y="1430020"/>
            <a:ext cx="3747770" cy="12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Successful detection and recognition of person-of-interest and data-driven accurate insight to the whereabouts and activity patterns of human crossers.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DHS Champion: </a:t>
            </a:r>
            <a:r>
              <a:rPr kumimoji="0" lang="en-US" sz="1100" b="0" i="0" u="none" strike="noStrike" kern="14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Arun</a:t>
            </a: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100" b="0" i="0" u="none" strike="noStrike" kern="14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Vemury</a:t>
            </a: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, Director, Biometric and Identity Technology Center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E43E02-B298-F242-98DA-A201EB50FA6F}"/>
              </a:ext>
            </a:extLst>
          </p:cNvPr>
          <p:cNvPicPr/>
          <p:nvPr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240" y="2997518"/>
            <a:ext cx="3879215" cy="12884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54FBE497-6A3A-AB48-81B5-CA2D31463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310" y="2997518"/>
            <a:ext cx="3718737" cy="13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Examine the current and potential impact of migration, assess current regional responses, and suggest steps that the U.S. government can take to prevent a broader hemispheric crisis.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DHS Champion: David Cloe, Director, Latin America and Caribbean Affairs, Office of Strategy, Policy and Plans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69ACF0AB-C517-C448-A8F3-FA0942EF1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860" y="1419225"/>
            <a:ext cx="3813810" cy="5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4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EDGE: The ‘Eye in the Woods’ Image-based Human Detection and Recognition System</a:t>
            </a:r>
            <a:endParaRPr kumimoji="0" lang="en-US" sz="1000" b="0" i="0" u="none" strike="noStrike" kern="14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9A6024B5-D2C5-6648-959F-F0BC44857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860" y="2997518"/>
            <a:ext cx="3813810" cy="54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Venezuela and Nicaragua: Regional Migration </a:t>
            </a:r>
            <a:br>
              <a:rPr kumimoji="0" lang="en-US" sz="13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3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Crisis in the Making</a:t>
            </a: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24C35E01-E7D4-694F-BE47-24F5F8FFB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045" y="1980565"/>
            <a:ext cx="296799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Ioannis</a:t>
            </a: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100" b="1" i="0" u="none" strike="noStrike" kern="14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Kakadiaris</a:t>
            </a: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, Ph.D., University of Houston</a:t>
            </a: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 Box 1">
            <a:extLst>
              <a:ext uri="{FF2B5EF4-FFF2-40B4-BE49-F238E27FC236}">
                <a16:creationId xmlns:a16="http://schemas.microsoft.com/office/drawing/2014/main" id="{DF56B8C8-81E7-844F-9824-A7D5B9C77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045" y="3539173"/>
            <a:ext cx="296799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Andrew </a:t>
            </a:r>
            <a:r>
              <a:rPr kumimoji="0" lang="en-US" sz="1100" b="1" i="0" u="none" strike="noStrike" kern="14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Selee</a:t>
            </a: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, Ph.D. and Randy Capps, Ph.D. Migration Policy Institute</a:t>
            </a: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0260F406-BF27-7244-871A-0889C364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535" y="4604385"/>
            <a:ext cx="3718737" cy="13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Establish a pathway for post-secondary graduates to pursue a career with the Homeland Security Enterprise. Provide DHS personnel educational opportunities for career advancement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DHS Champion:  Paul Baker, Ph.D., Deputy Assistant Commissioner, CBP Office of Training and Development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22DAB1B0-9CEE-D04B-B990-B747811C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085" y="4604385"/>
            <a:ext cx="3813810" cy="54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Border Management, Trade, and Transport Security Course Curriculum Development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6A41F321-6A8D-FF4E-BD2E-79D39235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045" y="5225733"/>
            <a:ext cx="296799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Anthony Ambler, Ph.D., University of Houston</a:t>
            </a: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E3A7B-8EA9-2D4E-AF30-1B47376316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1031239" y="4638993"/>
            <a:ext cx="3879215" cy="12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9D9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BTI Institute 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5157" y="1749247"/>
            <a:ext cx="7766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The BTI Institute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Conducts and transitions research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Develops innovative technological solutions, and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Provides trans-disciplinary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EB9D8-13D4-AE41-933A-E1931FFDCFDF}"/>
              </a:ext>
            </a:extLst>
          </p:cNvPr>
          <p:cNvSpPr/>
          <p:nvPr/>
        </p:nvSpPr>
        <p:spPr>
          <a:xfrm>
            <a:off x="925157" y="3301600"/>
            <a:ext cx="79562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Research: Customer Discovery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Fully understand knowledge gaps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Develop research solutions to challenges faced by DHS customers and key stakeholders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4A67A-5979-8847-81C5-165BB74117CD}"/>
              </a:ext>
            </a:extLst>
          </p:cNvPr>
          <p:cNvSpPr/>
          <p:nvPr/>
        </p:nvSpPr>
        <p:spPr>
          <a:xfrm>
            <a:off x="925156" y="4760505"/>
            <a:ext cx="79562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Education: Develop Innovative Curricula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Help train the next generation of homeland security experts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Provide educational opportunities for career advancement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050" y="268941"/>
            <a:ext cx="807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9D9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Customer Discovery &amp; Stakeholder Engagement</a:t>
            </a:r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3B22C66B-313D-D74E-BF76-9FB5F01B2A4E}"/>
              </a:ext>
            </a:extLst>
          </p:cNvPr>
          <p:cNvSpPr/>
          <p:nvPr/>
        </p:nvSpPr>
        <p:spPr>
          <a:xfrm rot="10618691">
            <a:off x="2076160" y="4645297"/>
            <a:ext cx="3634917" cy="949122"/>
          </a:xfrm>
          <a:prstGeom prst="curvedDownArrow">
            <a:avLst>
              <a:gd name="adj1" fmla="val 10914"/>
              <a:gd name="adj2" fmla="val 28874"/>
              <a:gd name="adj3" fmla="val 14481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F63023-C758-6046-89AA-04B0B83150B5}"/>
              </a:ext>
            </a:extLst>
          </p:cNvPr>
          <p:cNvGrpSpPr/>
          <p:nvPr/>
        </p:nvGrpSpPr>
        <p:grpSpPr>
          <a:xfrm>
            <a:off x="6297221" y="2061914"/>
            <a:ext cx="2094453" cy="1493075"/>
            <a:chOff x="6297221" y="2061914"/>
            <a:chExt cx="2094453" cy="1493075"/>
          </a:xfrm>
          <a:solidFill>
            <a:schemeClr val="bg2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CBFE2-D58B-0744-8ABC-8A2359A879F9}"/>
                </a:ext>
              </a:extLst>
            </p:cNvPr>
            <p:cNvSpPr/>
            <p:nvPr/>
          </p:nvSpPr>
          <p:spPr>
            <a:xfrm>
              <a:off x="7004308" y="2649598"/>
              <a:ext cx="1387366" cy="905391"/>
            </a:xfrm>
            <a:prstGeom prst="rect">
              <a:avLst/>
            </a:prstGeom>
            <a:grpFill/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S&amp;T OUP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Project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Approved</a:t>
              </a:r>
            </a:p>
          </p:txBody>
        </p:sp>
        <p:sp>
          <p:nvSpPr>
            <p:cNvPr id="15" name="Curved Down Arrow 14">
              <a:extLst>
                <a:ext uri="{FF2B5EF4-FFF2-40B4-BE49-F238E27FC236}">
                  <a16:creationId xmlns:a16="http://schemas.microsoft.com/office/drawing/2014/main" id="{E7B1C45A-BD5D-7E47-B0EA-611782EE2CAF}"/>
                </a:ext>
              </a:extLst>
            </p:cNvPr>
            <p:cNvSpPr/>
            <p:nvPr/>
          </p:nvSpPr>
          <p:spPr>
            <a:xfrm>
              <a:off x="6297221" y="2061914"/>
              <a:ext cx="1216152" cy="502306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9EA56A-C29E-2A44-9321-B389E627E85E}"/>
              </a:ext>
            </a:extLst>
          </p:cNvPr>
          <p:cNvGrpSpPr/>
          <p:nvPr/>
        </p:nvGrpSpPr>
        <p:grpSpPr>
          <a:xfrm>
            <a:off x="189505" y="1458342"/>
            <a:ext cx="4592186" cy="2065117"/>
            <a:chOff x="189505" y="1458342"/>
            <a:chExt cx="4592186" cy="206511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AE174E-F876-834D-8522-255EEEE8F7D8}"/>
                </a:ext>
              </a:extLst>
            </p:cNvPr>
            <p:cNvSpPr/>
            <p:nvPr/>
          </p:nvSpPr>
          <p:spPr>
            <a:xfrm>
              <a:off x="1576871" y="2649599"/>
              <a:ext cx="1387366" cy="8580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Discussions w. DHS Agencies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2BCD20-43EB-F941-A346-41108E4D36D6}"/>
                </a:ext>
              </a:extLst>
            </p:cNvPr>
            <p:cNvSpPr/>
            <p:nvPr/>
          </p:nvSpPr>
          <p:spPr>
            <a:xfrm>
              <a:off x="3394325" y="2649599"/>
              <a:ext cx="1387366" cy="87386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Knowledge Gaps</a:t>
              </a:r>
            </a:p>
          </p:txBody>
        </p:sp>
        <p:sp>
          <p:nvSpPr>
            <p:cNvPr id="9" name="Curved Down Arrow 8">
              <a:extLst>
                <a:ext uri="{FF2B5EF4-FFF2-40B4-BE49-F238E27FC236}">
                  <a16:creationId xmlns:a16="http://schemas.microsoft.com/office/drawing/2014/main" id="{1FA1ABF8-7877-324C-870F-F918310D58D8}"/>
                </a:ext>
              </a:extLst>
            </p:cNvPr>
            <p:cNvSpPr/>
            <p:nvPr/>
          </p:nvSpPr>
          <p:spPr>
            <a:xfrm>
              <a:off x="2607330" y="2057229"/>
              <a:ext cx="1216152" cy="502306"/>
            </a:xfrm>
            <a:prstGeom prst="curved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Curved Down Arrow 18">
              <a:extLst>
                <a:ext uri="{FF2B5EF4-FFF2-40B4-BE49-F238E27FC236}">
                  <a16:creationId xmlns:a16="http://schemas.microsoft.com/office/drawing/2014/main" id="{A6AE1971-DBCC-FA4E-8C4D-AED74B6BEBB4}"/>
                </a:ext>
              </a:extLst>
            </p:cNvPr>
            <p:cNvSpPr/>
            <p:nvPr/>
          </p:nvSpPr>
          <p:spPr>
            <a:xfrm rot="2941436">
              <a:off x="1247316" y="1856279"/>
              <a:ext cx="1089198" cy="502306"/>
            </a:xfrm>
            <a:prstGeom prst="curvedDownArrow">
              <a:avLst>
                <a:gd name="adj1" fmla="val 25000"/>
                <a:gd name="adj2" fmla="val 48139"/>
                <a:gd name="adj3" fmla="val 45593"/>
              </a:avLst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EFD20A-CD36-D548-8D9E-00C80EB9CA27}"/>
                </a:ext>
              </a:extLst>
            </p:cNvPr>
            <p:cNvSpPr/>
            <p:nvPr/>
          </p:nvSpPr>
          <p:spPr>
            <a:xfrm>
              <a:off x="189505" y="1458342"/>
              <a:ext cx="1387366" cy="8580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Research Committee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A009AB-D4DF-2440-AA02-C5B4BA8085AD}"/>
              </a:ext>
            </a:extLst>
          </p:cNvPr>
          <p:cNvGrpSpPr/>
          <p:nvPr/>
        </p:nvGrpSpPr>
        <p:grpSpPr>
          <a:xfrm>
            <a:off x="5533695" y="5043046"/>
            <a:ext cx="2280329" cy="1360044"/>
            <a:chOff x="5533695" y="5043046"/>
            <a:chExt cx="2280329" cy="1360044"/>
          </a:xfrm>
        </p:grpSpPr>
        <p:sp>
          <p:nvSpPr>
            <p:cNvPr id="28" name="Curved Down Arrow 27">
              <a:extLst>
                <a:ext uri="{FF2B5EF4-FFF2-40B4-BE49-F238E27FC236}">
                  <a16:creationId xmlns:a16="http://schemas.microsoft.com/office/drawing/2014/main" id="{893B1BCB-D062-004E-B4C1-A112793EAB6B}"/>
                </a:ext>
              </a:extLst>
            </p:cNvPr>
            <p:cNvSpPr/>
            <p:nvPr/>
          </p:nvSpPr>
          <p:spPr>
            <a:xfrm rot="18594539" flipH="1" flipV="1">
              <a:off x="6882849" y="5471915"/>
              <a:ext cx="1360044" cy="502306"/>
            </a:xfrm>
            <a:prstGeom prst="curved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DF4814-7F3D-0B4E-9923-5E92B5271032}"/>
                </a:ext>
              </a:extLst>
            </p:cNvPr>
            <p:cNvSpPr/>
            <p:nvPr/>
          </p:nvSpPr>
          <p:spPr>
            <a:xfrm>
              <a:off x="5533695" y="5487743"/>
              <a:ext cx="1387366" cy="9053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Deliverables Transitioned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2292F4-4D45-C64A-8A33-62EECD3761FF}"/>
              </a:ext>
            </a:extLst>
          </p:cNvPr>
          <p:cNvGrpSpPr/>
          <p:nvPr/>
        </p:nvGrpSpPr>
        <p:grpSpPr>
          <a:xfrm>
            <a:off x="4279234" y="2046071"/>
            <a:ext cx="2294986" cy="2629745"/>
            <a:chOff x="4279234" y="2046071"/>
            <a:chExt cx="2294986" cy="26297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DD91B0-F0D2-7C4E-882E-C5ED5AFB0008}"/>
                </a:ext>
              </a:extLst>
            </p:cNvPr>
            <p:cNvSpPr/>
            <p:nvPr/>
          </p:nvSpPr>
          <p:spPr>
            <a:xfrm>
              <a:off x="5186854" y="2641850"/>
              <a:ext cx="1387366" cy="9053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Invite Researchers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Res. Committee</a:t>
              </a:r>
            </a:p>
          </p:txBody>
        </p:sp>
        <p:sp>
          <p:nvSpPr>
            <p:cNvPr id="12" name="Curved Down Arrow 11">
              <a:extLst>
                <a:ext uri="{FF2B5EF4-FFF2-40B4-BE49-F238E27FC236}">
                  <a16:creationId xmlns:a16="http://schemas.microsoft.com/office/drawing/2014/main" id="{89BCFFCD-6D51-944D-810C-D1EF000E99AD}"/>
                </a:ext>
              </a:extLst>
            </p:cNvPr>
            <p:cNvSpPr/>
            <p:nvPr/>
          </p:nvSpPr>
          <p:spPr>
            <a:xfrm>
              <a:off x="4279234" y="2046071"/>
              <a:ext cx="1216152" cy="502306"/>
            </a:xfrm>
            <a:prstGeom prst="curved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ED9310-AD39-F748-8631-E9331D00CF6A}"/>
                </a:ext>
              </a:extLst>
            </p:cNvPr>
            <p:cNvSpPr/>
            <p:nvPr/>
          </p:nvSpPr>
          <p:spPr>
            <a:xfrm>
              <a:off x="5186854" y="4127176"/>
              <a:ext cx="1387366" cy="5486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White Paper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Work Plan + Budget</a:t>
              </a: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0C22AD8B-5071-3945-B677-962CDB0D052C}"/>
                </a:ext>
              </a:extLst>
            </p:cNvPr>
            <p:cNvSpPr/>
            <p:nvPr/>
          </p:nvSpPr>
          <p:spPr>
            <a:xfrm>
              <a:off x="5753789" y="3648462"/>
              <a:ext cx="253497" cy="395552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E778E-0AB6-5543-BC14-49BAB5DB702D}"/>
              </a:ext>
            </a:extLst>
          </p:cNvPr>
          <p:cNvGrpSpPr/>
          <p:nvPr/>
        </p:nvGrpSpPr>
        <p:grpSpPr>
          <a:xfrm>
            <a:off x="7004308" y="3656210"/>
            <a:ext cx="1387366" cy="1384106"/>
            <a:chOff x="7004308" y="3656210"/>
            <a:chExt cx="1387366" cy="138410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F8168A-3CC6-2747-8DF6-3A22A6B54F1A}"/>
                </a:ext>
              </a:extLst>
            </p:cNvPr>
            <p:cNvSpPr/>
            <p:nvPr/>
          </p:nvSpPr>
          <p:spPr>
            <a:xfrm>
              <a:off x="7004308" y="4134925"/>
              <a:ext cx="1387366" cy="9053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PIs+RC+DHS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Cha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Project Progress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Completion</a:t>
              </a:r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31555CEF-05C3-454A-AD6E-C1B97DCCC3B7}"/>
                </a:ext>
              </a:extLst>
            </p:cNvPr>
            <p:cNvSpPr/>
            <p:nvPr/>
          </p:nvSpPr>
          <p:spPr>
            <a:xfrm>
              <a:off x="7571243" y="3656210"/>
              <a:ext cx="253497" cy="395552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7943DF-EDE6-DC41-B098-FBDDE4BE3AD8}"/>
              </a:ext>
            </a:extLst>
          </p:cNvPr>
          <p:cNvGrpSpPr/>
          <p:nvPr/>
        </p:nvGrpSpPr>
        <p:grpSpPr>
          <a:xfrm>
            <a:off x="964760" y="3030301"/>
            <a:ext cx="3816931" cy="2066797"/>
            <a:chOff x="964760" y="3030301"/>
            <a:chExt cx="3816931" cy="20667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4983C9-3B68-764E-B155-965715B7950B}"/>
                </a:ext>
              </a:extLst>
            </p:cNvPr>
            <p:cNvSpPr/>
            <p:nvPr/>
          </p:nvSpPr>
          <p:spPr>
            <a:xfrm>
              <a:off x="1611517" y="4134925"/>
              <a:ext cx="1389888" cy="5486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Solutions</a:t>
              </a:r>
            </a:p>
          </p:txBody>
        </p:sp>
        <p:sp>
          <p:nvSpPr>
            <p:cNvPr id="11" name="Curved Down Arrow 10">
              <a:extLst>
                <a:ext uri="{FF2B5EF4-FFF2-40B4-BE49-F238E27FC236}">
                  <a16:creationId xmlns:a16="http://schemas.microsoft.com/office/drawing/2014/main" id="{E6E3F1B4-C9DB-B144-9911-2A93082CF134}"/>
                </a:ext>
              </a:extLst>
            </p:cNvPr>
            <p:cNvSpPr/>
            <p:nvPr/>
          </p:nvSpPr>
          <p:spPr>
            <a:xfrm rot="16200000">
              <a:off x="535891" y="3459170"/>
              <a:ext cx="1360044" cy="502306"/>
            </a:xfrm>
            <a:prstGeom prst="curved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611065B-17AB-A14B-ACE6-D8BFB5F23974}"/>
                </a:ext>
              </a:extLst>
            </p:cNvPr>
            <p:cNvSpPr/>
            <p:nvPr/>
          </p:nvSpPr>
          <p:spPr>
            <a:xfrm>
              <a:off x="3394325" y="4134925"/>
              <a:ext cx="1387366" cy="5486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lt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Exhaustive Research</a:t>
              </a: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D4E4B007-4D72-3543-A6D4-DF6B6C349E62}"/>
                </a:ext>
              </a:extLst>
            </p:cNvPr>
            <p:cNvSpPr/>
            <p:nvPr/>
          </p:nvSpPr>
          <p:spPr>
            <a:xfrm>
              <a:off x="3953796" y="3656211"/>
              <a:ext cx="268425" cy="413669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Curved Down Arrow 26">
              <a:extLst>
                <a:ext uri="{FF2B5EF4-FFF2-40B4-BE49-F238E27FC236}">
                  <a16:creationId xmlns:a16="http://schemas.microsoft.com/office/drawing/2014/main" id="{225B71A1-271C-CB41-8FF3-E580CCA5D56F}"/>
                </a:ext>
              </a:extLst>
            </p:cNvPr>
            <p:cNvSpPr/>
            <p:nvPr/>
          </p:nvSpPr>
          <p:spPr>
            <a:xfrm rot="10800000">
              <a:off x="2338648" y="4730275"/>
              <a:ext cx="1753518" cy="366823"/>
            </a:xfrm>
            <a:prstGeom prst="curved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2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9D9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DHS Programs Visited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7EA17-435C-5747-A011-4B3F87C0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389" y="2634788"/>
            <a:ext cx="3492500" cy="2324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FA6B3-4D55-4842-BA6D-2EB65F69C7E6}"/>
              </a:ext>
            </a:extLst>
          </p:cNvPr>
          <p:cNvSpPr txBox="1"/>
          <p:nvPr/>
        </p:nvSpPr>
        <p:spPr>
          <a:xfrm>
            <a:off x="766534" y="1874465"/>
            <a:ext cx="499171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CBP Office of Trade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(ACE, COEE, IPR, Forced Labor)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CBP Office of Field Operation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(Biometrics, APTL, APP, CCS, C-TPAT)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USBP Strategic Planning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and Analysis Directorate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CBP Office of Human Resources Management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(Human Capital Analytics &amp; Accountability, Workforce Resiliency)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Office of Citizenship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(CAIS)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CBP Office of Training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5704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5BFD-66B7-654B-9A62-5BF9C6FA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list of Meetings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D07071-D5A3-2F48-B713-04C090EA66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5000" y="1376412"/>
            <a:ext cx="7989047" cy="4956655"/>
          </a:xfrm>
        </p:spPr>
        <p:txBody>
          <a:bodyPr/>
          <a:lstStyle/>
          <a:p>
            <a:r>
              <a:rPr lang="en-US" sz="1400" dirty="0">
                <a:latin typeface="+mj-lt"/>
                <a:cs typeface="Arial" panose="020B0604020202020204" pitchFamily="34" charset="0"/>
              </a:rPr>
              <a:t>Oct 23, 2018	Executive 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James Byram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and colleagues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Oct 24, 2018	Branch Chief </a:t>
            </a:r>
            <a:r>
              <a:rPr lang="en-US" sz="1400" b="1" dirty="0" err="1">
                <a:latin typeface="+mj-lt"/>
                <a:cs typeface="Arial" panose="020B0604020202020204" pitchFamily="34" charset="0"/>
              </a:rPr>
              <a:t>Stenzel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and colleagues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Oct 25, 2018	Executive Assistant Commissioner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Brenda Smith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and </a:t>
            </a:r>
            <a:br>
              <a:rPr lang="en-US" sz="1400" dirty="0">
                <a:latin typeface="+mj-lt"/>
                <a:cs typeface="Arial" panose="020B0604020202020204" pitchFamily="34" charset="0"/>
              </a:rPr>
            </a:br>
            <a:r>
              <a:rPr lang="en-US" sz="1400" dirty="0">
                <a:latin typeface="+mj-lt"/>
                <a:cs typeface="Arial" panose="020B0604020202020204" pitchFamily="34" charset="0"/>
              </a:rPr>
              <a:t>		DEAC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Cynthia </a:t>
            </a:r>
            <a:r>
              <a:rPr lang="en-US" sz="1400" b="1" dirty="0" err="1">
                <a:latin typeface="+mj-lt"/>
                <a:cs typeface="Arial" panose="020B0604020202020204" pitchFamily="34" charset="0"/>
              </a:rPr>
              <a:t>Whittenburg</a:t>
            </a:r>
            <a:endParaRPr lang="en-US" sz="1400" b="1" dirty="0">
              <a:latin typeface="+mj-lt"/>
              <a:cs typeface="Arial" panose="020B0604020202020204" pitchFamily="34" charset="0"/>
            </a:endParaRP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Nov 8, 2018 	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David McGurk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and colleagues (</a:t>
            </a:r>
            <a:r>
              <a:rPr lang="en-US" sz="1400" dirty="0">
                <a:cs typeface="Arial" panose="020B0604020202020204" pitchFamily="34" charset="0"/>
              </a:rPr>
              <a:t>teleconference)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Nov 14, 2018	Executive 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John Leonard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Nov 14, 2018	Executive 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Deborah Augustin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Nov 14, 2018	Assistant Chief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Melissa Herrera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Officer Ed Fowler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Nov 15, 2018	Executive 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Colleen </a:t>
            </a:r>
            <a:r>
              <a:rPr lang="en-US" sz="1400" b="1" dirty="0" err="1">
                <a:latin typeface="+mj-lt"/>
                <a:cs typeface="Arial" panose="020B0604020202020204" pitchFamily="34" charset="0"/>
              </a:rPr>
              <a:t>Manaher’s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Office (XD </a:t>
            </a:r>
            <a:r>
              <a:rPr lang="en-US" sz="1400" dirty="0" err="1">
                <a:latin typeface="+mj-lt"/>
                <a:cs typeface="Arial" panose="020B0604020202020204" pitchFamily="34" charset="0"/>
              </a:rPr>
              <a:t>Manaher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was not present)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Nov 15, 2018	Executive 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Larry Fluty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and 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Patricia Hawes-Coleman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May 1, 2019	Deputy Chief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Michael R. Jones 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(CAIS)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May 2, 2019	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Manuel Garza, Jr. 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and colleagues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May 2, 2019	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Johanna Estes 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and Attorney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Thomas Kendrick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May 2, 2019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	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Program Analyst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Benjamin </a:t>
            </a:r>
            <a:r>
              <a:rPr lang="en-US" sz="1400" b="1" dirty="0" err="1">
                <a:latin typeface="+mj-lt"/>
                <a:cs typeface="Arial" panose="020B0604020202020204" pitchFamily="34" charset="0"/>
              </a:rPr>
              <a:t>Wojtasik</a:t>
            </a:r>
            <a:endParaRPr lang="en-US" sz="1400" b="1" dirty="0">
              <a:latin typeface="+mj-lt"/>
              <a:cs typeface="Arial" panose="020B0604020202020204" pitchFamily="34" charset="0"/>
            </a:endParaRP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May 2, 2019	Deputy Assistant Commissioner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Paul Baker</a:t>
            </a:r>
          </a:p>
          <a:p>
            <a:r>
              <a:rPr lang="en-US" sz="1400" dirty="0">
                <a:latin typeface="+mj-lt"/>
                <a:cs typeface="Arial" panose="020B0604020202020204" pitchFamily="34" charset="0"/>
              </a:rPr>
              <a:t>May 2, 2019	Director </a:t>
            </a:r>
            <a:r>
              <a:rPr lang="en-US" sz="1400" b="1" dirty="0">
                <a:latin typeface="+mj-lt"/>
                <a:cs typeface="Arial" panose="020B0604020202020204" pitchFamily="34" charset="0"/>
              </a:rPr>
              <a:t>Patricia Hawes-Coleman</a:t>
            </a:r>
          </a:p>
          <a:p>
            <a:endParaRPr lang="en-US" sz="1400" b="1" dirty="0">
              <a:latin typeface="+mj-lt"/>
              <a:cs typeface="Arial" panose="020B0604020202020204" pitchFamily="34" charset="0"/>
            </a:endParaRPr>
          </a:p>
          <a:p>
            <a:endParaRPr lang="en-US" sz="1600" b="1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4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C7A34-1B21-5643-B906-266E4DE5E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92" y="1414253"/>
            <a:ext cx="4268757" cy="4330910"/>
          </a:xfrm>
        </p:spPr>
        <p:txBody>
          <a:bodyPr/>
          <a:lstStyle/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Trade Facilitation &amp; Enforcement: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</a:t>
            </a:r>
            <a:br>
              <a:rPr lang="en-US" sz="1600" dirty="0">
                <a:latin typeface="+mj-lt"/>
                <a:cs typeface="Arial" panose="020B0604020202020204" pitchFamily="34" charset="0"/>
              </a:rPr>
            </a:br>
            <a:r>
              <a:rPr lang="en-US" sz="1600" dirty="0">
                <a:latin typeface="+mj-lt"/>
                <a:cs typeface="Arial" panose="020B0604020202020204" pitchFamily="34" charset="0"/>
              </a:rPr>
              <a:t>Enforcement, deterrence, seizures: strategies to optimize process</a:t>
            </a:r>
          </a:p>
          <a:p>
            <a:pPr marL="285750" indent="-285750"/>
            <a:r>
              <a:rPr lang="en-US" sz="1600" dirty="0">
                <a:cs typeface="Arial" panose="020B0604020202020204" pitchFamily="34" charset="0"/>
              </a:rPr>
              <a:t>Return on Investment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Forced Labor: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DNA, Blockchain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Big Data Analytics</a:t>
            </a:r>
          </a:p>
          <a:p>
            <a:pPr marL="285750" indent="-285750"/>
            <a:r>
              <a:rPr lang="en-US" sz="1600" dirty="0">
                <a:cs typeface="Arial" panose="020B0604020202020204" pitchFamily="34" charset="0"/>
              </a:rPr>
              <a:t>Cognitive Analytics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Single Window 2.0: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Data efficiency, modeling FDA 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Futurist Studies: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Port of the future; drones; biometrics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3D Printing: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Impact on manufacturing, licensing, regulation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Antidumping/Countervailing Duty</a:t>
            </a:r>
          </a:p>
          <a:p>
            <a:pPr marL="285750" indent="-285750"/>
            <a:r>
              <a:rPr lang="en-US" sz="1600" b="1" dirty="0">
                <a:latin typeface="+mj-lt"/>
                <a:cs typeface="Arial" panose="020B0604020202020204" pitchFamily="34" charset="0"/>
              </a:rPr>
              <a:t>Import Safety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marL="285750" indent="-285750"/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B561FB-8138-D747-BFE8-5513C122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Topics of Relevance to DHS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C589798-0280-2C42-A8AA-B4A2AD1EA58E}"/>
              </a:ext>
            </a:extLst>
          </p:cNvPr>
          <p:cNvSpPr txBox="1">
            <a:spLocks/>
          </p:cNvSpPr>
          <p:nvPr/>
        </p:nvSpPr>
        <p:spPr>
          <a:xfrm>
            <a:off x="4685700" y="1414252"/>
            <a:ext cx="4268757" cy="4713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Quantitation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Crude Oil &amp; Natural Gas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production by country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Free Trade Agreements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15 bi-lateral agreements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US/Mexico/Canada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Trade Agreements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Minimis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threshold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Narcotics: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Drug Harm Index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CBP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Task Force Resiliency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National Threat Analysis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Intellectual Property Rights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Tariffs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: aluminum/steel current priority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Chemical signature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of Petroleum, Natural Gas, and Minerals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Cross-Functional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Workforce Training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9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D308-5AF6-7C41-BDCC-8271C47B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BTI Institute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94280-4235-374B-B0ED-7B7D70C934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500" y="2306320"/>
            <a:ext cx="3629659" cy="312721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Developed 22 new white papers</a:t>
            </a:r>
          </a:p>
          <a:p>
            <a:r>
              <a:rPr lang="en-US" sz="2000" dirty="0">
                <a:latin typeface="+mj-lt"/>
              </a:rPr>
              <a:t>4 declined by RC</a:t>
            </a:r>
          </a:p>
          <a:p>
            <a:r>
              <a:rPr lang="en-US" sz="2000" dirty="0">
                <a:latin typeface="+mj-lt"/>
              </a:rPr>
              <a:t>4 declined by DHS </a:t>
            </a:r>
          </a:p>
          <a:p>
            <a:r>
              <a:rPr lang="en-US" sz="2000" dirty="0">
                <a:latin typeface="+mj-lt"/>
              </a:rPr>
              <a:t>6 white papers progressed to Work Plans</a:t>
            </a:r>
          </a:p>
          <a:p>
            <a:r>
              <a:rPr lang="en-US" sz="2000" dirty="0">
                <a:latin typeface="+mj-lt"/>
              </a:rPr>
              <a:t>14 projects currently under review by DHS </a:t>
            </a:r>
          </a:p>
          <a:p>
            <a:pPr lvl="1"/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lvl="1"/>
            <a:endParaRPr lang="en-US" sz="2000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6D54731-2D50-DF4C-8A38-F89F7E23545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74159" y="1961751"/>
          <a:ext cx="4622800" cy="38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6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9D9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Summary of Projects Developed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4256" y="1705222"/>
          <a:ext cx="7880277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9649">
                  <a:extLst>
                    <a:ext uri="{9D8B030D-6E8A-4147-A177-3AD203B41FA5}">
                      <a16:colId xmlns:a16="http://schemas.microsoft.com/office/drawing/2014/main" val="704222938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3384529440"/>
                    </a:ext>
                  </a:extLst>
                </a:gridCol>
                <a:gridCol w="1202076">
                  <a:extLst>
                    <a:ext uri="{9D8B030D-6E8A-4147-A177-3AD203B41FA5}">
                      <a16:colId xmlns:a16="http://schemas.microsoft.com/office/drawing/2014/main" val="2485841939"/>
                    </a:ext>
                  </a:extLst>
                </a:gridCol>
                <a:gridCol w="1191803">
                  <a:extLst>
                    <a:ext uri="{9D8B030D-6E8A-4147-A177-3AD203B41FA5}">
                      <a16:colId xmlns:a16="http://schemas.microsoft.com/office/drawing/2014/main" val="1161299226"/>
                    </a:ext>
                  </a:extLst>
                </a:gridCol>
                <a:gridCol w="1160978">
                  <a:extLst>
                    <a:ext uri="{9D8B030D-6E8A-4147-A177-3AD203B41FA5}">
                      <a16:colId xmlns:a16="http://schemas.microsoft.com/office/drawing/2014/main" val="2491665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Project Description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DHS</a:t>
                      </a:r>
                      <a:r>
                        <a:rPr lang="en-US" sz="1400" baseline="0" dirty="0">
                          <a:latin typeface="+mj-lt"/>
                          <a:cs typeface="Arial" panose="020B0604020202020204" pitchFamily="34" charset="0"/>
                        </a:rPr>
                        <a:t> Entity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Champion or POC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Initiation Date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Current Status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712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Laser-Based Fiber Optic Intrusion Detection Technology, Dave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Iffergan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BEI Security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Acquisition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Borkowski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June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White Paper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78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Industrial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Policy Strategies in Mexico for Slowing Migration, Adam Rose, CREATE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Policy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Huston/Cole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14 May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White Paper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71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Paradigm Shift in US Border Patrol Staffing Models, Gary Hale, Baker Institute at Rice U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USBP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Herrera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23 April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White Paper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4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Digital and Social Surveillance Net, Tim Mackey, UC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San 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Diego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ICE/HSI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USBP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Etter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/Teed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Herrera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April 2019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22 April 2019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White Paper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20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DNA Assays for Determining Honey Origins, Richard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Willson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U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Houston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LSS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Fluty/Coleman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02 April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Work Plan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9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A Retrospective Study on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the US Economic Effect of Raising </a:t>
                      </a:r>
                      <a:r>
                        <a:rPr lang="en-US" sz="1200" i="1" baseline="0" dirty="0">
                          <a:latin typeface="+mj-lt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n-US" sz="1200" i="1" baseline="0" dirty="0" err="1">
                          <a:latin typeface="+mj-lt"/>
                          <a:cs typeface="Arial" panose="020B0604020202020204" pitchFamily="34" charset="0"/>
                        </a:rPr>
                        <a:t>minimus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, Christine McDaniel, Trade Partnerships, LLC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Trade/EAC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Whittenburg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02 April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Work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2016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Preparatory Education Opportunities for US Citizenship Exams, Michelle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Belco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U Houston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USCIS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McHale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01 April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Declined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358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2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158" y="268941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9D9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Summary of Projects Developed Cont’d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4256" y="1561386"/>
          <a:ext cx="7880277" cy="427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9649">
                  <a:extLst>
                    <a:ext uri="{9D8B030D-6E8A-4147-A177-3AD203B41FA5}">
                      <a16:colId xmlns:a16="http://schemas.microsoft.com/office/drawing/2014/main" val="704222938"/>
                    </a:ext>
                  </a:extLst>
                </a:gridCol>
                <a:gridCol w="780837">
                  <a:extLst>
                    <a:ext uri="{9D8B030D-6E8A-4147-A177-3AD203B41FA5}">
                      <a16:colId xmlns:a16="http://schemas.microsoft.com/office/drawing/2014/main" val="3384529440"/>
                    </a:ext>
                  </a:extLst>
                </a:gridCol>
                <a:gridCol w="1202076">
                  <a:extLst>
                    <a:ext uri="{9D8B030D-6E8A-4147-A177-3AD203B41FA5}">
                      <a16:colId xmlns:a16="http://schemas.microsoft.com/office/drawing/2014/main" val="2485841939"/>
                    </a:ext>
                  </a:extLst>
                </a:gridCol>
                <a:gridCol w="1458930">
                  <a:extLst>
                    <a:ext uri="{9D8B030D-6E8A-4147-A177-3AD203B41FA5}">
                      <a16:colId xmlns:a16="http://schemas.microsoft.com/office/drawing/2014/main" val="1161299226"/>
                    </a:ext>
                  </a:extLst>
                </a:gridCol>
                <a:gridCol w="1078785">
                  <a:extLst>
                    <a:ext uri="{9D8B030D-6E8A-4147-A177-3AD203B41FA5}">
                      <a16:colId xmlns:a16="http://schemas.microsoft.com/office/drawing/2014/main" val="2491665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Project Description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DHS</a:t>
                      </a:r>
                      <a:r>
                        <a:rPr lang="en-US" sz="1400" baseline="0" dirty="0">
                          <a:latin typeface="+mj-lt"/>
                          <a:cs typeface="Arial" panose="020B0604020202020204" pitchFamily="34" charset="0"/>
                        </a:rPr>
                        <a:t> Entity</a:t>
                      </a:r>
                      <a:endParaRPr lang="en-US" sz="14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Champion or POC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Initiation Date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  <a:cs typeface="Arial" panose="020B0604020202020204" pitchFamily="34" charset="0"/>
                        </a:rPr>
                        <a:t>Current Status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712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The US Drug Harm Index, Kristina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Acri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Colorado College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Trade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Leonard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28 March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Declined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9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Investigation of Cryptocurrency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Network for Combatting Illicit Trade, Aziz Mohaisen, U Central Florida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ICE/HSI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Giangregorio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19 March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Declined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9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Promoting Integration of Immigrants Through Language Learning,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Ferenc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Bunta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U Houston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USCIS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McHale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27 February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Work Plan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8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Validating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Deterrence Models for Trade Enforcement, George Thompson, ANSER, Inc.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Trade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Whittenburg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20 February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White Paper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53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Forensic Characterization of Imported Crudes,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Ramanan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Krishnamoorti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 U Houston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Pet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NG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 CEE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McGurk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20 February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Declined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1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Fingerprinting Source of Steel and Aluminum Imports, Thomas </a:t>
                      </a:r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Monecke</a:t>
                      </a:r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CO School of Mines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LSS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Fluty/Coleman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15 February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White Paper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9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Future of the Border, Andy Hines, U Houston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Trade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Whittenburg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28 January 2019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Work Plan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745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Risk and Protective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Factors in Suicide Prevention, Lisa Sullivan, Infuse, Corp.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Human</a:t>
                      </a:r>
                      <a:r>
                        <a:rPr lang="en-US" sz="1200" baseline="0" dirty="0">
                          <a:latin typeface="+mj-lt"/>
                          <a:cs typeface="Arial" panose="020B0604020202020204" pitchFamily="34" charset="0"/>
                        </a:rPr>
                        <a:t> Capital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+mj-lt"/>
                          <a:cs typeface="Arial" panose="020B0604020202020204" pitchFamily="34" charset="0"/>
                        </a:rPr>
                        <a:t>Wojtasik</a:t>
                      </a:r>
                      <a:endParaRPr lang="en-US" sz="12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09 January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  <a:cs typeface="Arial" panose="020B0604020202020204" pitchFamily="34" charset="0"/>
                        </a:rPr>
                        <a:t>Work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2807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7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963</Words>
  <Application>Microsoft Office PowerPoint</Application>
  <PresentationFormat>On-screen Show (4:3)</PresentationFormat>
  <Paragraphs>243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Partial list of Meetings</vt:lpstr>
      <vt:lpstr>Some Topics of Relevance to DHS</vt:lpstr>
      <vt:lpstr>BTI Institute Response</vt:lpstr>
      <vt:lpstr>PowerPoint Presentation</vt:lpstr>
      <vt:lpstr>PowerPoint Presentation</vt:lpstr>
      <vt:lpstr>New RFP 2019</vt:lpstr>
      <vt:lpstr>Active Projects</vt:lpstr>
      <vt:lpstr>BTI Institute Portfolio: 35 Projects</vt:lpstr>
      <vt:lpstr>Funded Research Projects</vt:lpstr>
      <vt:lpstr>Funded Research Projects</vt:lpstr>
    </vt:vector>
  </TitlesOfParts>
  <Company>College of Technology - University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Boedeker, Philip J</dc:creator>
  <cp:lastModifiedBy>Boedeker, Philip J</cp:lastModifiedBy>
  <cp:revision>1</cp:revision>
  <dcterms:created xsi:type="dcterms:W3CDTF">2019-07-05T16:38:25Z</dcterms:created>
  <dcterms:modified xsi:type="dcterms:W3CDTF">2019-07-05T16:39:39Z</dcterms:modified>
</cp:coreProperties>
</file>