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9" r:id="rId2"/>
    <p:sldId id="265" r:id="rId3"/>
    <p:sldId id="260" r:id="rId4"/>
    <p:sldId id="258" r:id="rId5"/>
    <p:sldId id="259" r:id="rId6"/>
    <p:sldId id="261" r:id="rId7"/>
    <p:sldId id="280" r:id="rId8"/>
    <p:sldId id="277" r:id="rId9"/>
    <p:sldId id="275" r:id="rId10"/>
    <p:sldId id="276" r:id="rId11"/>
    <p:sldId id="268" r:id="rId12"/>
    <p:sldId id="264" r:id="rId13"/>
    <p:sldId id="270" r:id="rId14"/>
    <p:sldId id="278" r:id="rId15"/>
    <p:sldId id="281" r:id="rId16"/>
    <p:sldId id="282" r:id="rId17"/>
    <p:sldId id="26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Mantell" initials="MWM"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8B5"/>
    <a:srgbClr val="C81230"/>
    <a:srgbClr val="EEDDB4"/>
    <a:srgbClr val="EFEEB3"/>
    <a:srgbClr val="E5E4BC"/>
    <a:srgbClr val="EDEAB3"/>
    <a:srgbClr val="C8102E"/>
    <a:srgbClr val="F1E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6631" autoAdjust="0"/>
  </p:normalViewPr>
  <p:slideViewPr>
    <p:cSldViewPr>
      <p:cViewPr>
        <p:scale>
          <a:sx n="170" d="100"/>
          <a:sy n="170" d="100"/>
        </p:scale>
        <p:origin x="120" y="-25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E686A847-6D91-4D95-944D-2F2A2AA0F85A}" type="datetimeFigureOut">
              <a:rPr lang="en-US" smtClean="0"/>
              <a:t>3/15/2019</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5C1C155D-C4E0-4755-88A4-C5580AC90EA8}" type="slidenum">
              <a:rPr lang="en-US" smtClean="0"/>
              <a:t>‹#›</a:t>
            </a:fld>
            <a:endParaRPr lang="en-US" dirty="0"/>
          </a:p>
        </p:txBody>
      </p:sp>
    </p:spTree>
    <p:extLst>
      <p:ext uri="{BB962C8B-B14F-4D97-AF65-F5344CB8AC3E}">
        <p14:creationId xmlns:p14="http://schemas.microsoft.com/office/powerpoint/2010/main" val="348552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idx="1"/>
          </p:nvPr>
        </p:nvSpPr>
        <p:spPr>
          <a:xfrm>
            <a:off x="3971292" y="0"/>
            <a:ext cx="3037523" cy="464662"/>
          </a:xfrm>
          <a:prstGeom prst="rect">
            <a:avLst/>
          </a:prstGeom>
        </p:spPr>
        <p:txBody>
          <a:bodyPr vert="horz" lIns="91330" tIns="45665" rIns="91330" bIns="45665" rtlCol="0"/>
          <a:lstStyle>
            <a:lvl1pPr algn="r">
              <a:defRPr sz="1200"/>
            </a:lvl1pPr>
          </a:lstStyle>
          <a:p>
            <a:fld id="{B30B9EAA-F752-4EC4-8D6C-B9B3FFAE23A8}" type="datetimeFigureOut">
              <a:rPr lang="en-US" smtClean="0"/>
              <a:t>3/15/2019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30" tIns="45665" rIns="91330" bIns="45665" rtlCol="0" anchor="ctr"/>
          <a:lstStyle/>
          <a:p>
            <a:endParaRPr lang="en-US" dirty="0"/>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1330" tIns="45665" rIns="91330" bIns="456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2" y="8830153"/>
            <a:ext cx="3037523" cy="464662"/>
          </a:xfrm>
          <a:prstGeom prst="rect">
            <a:avLst/>
          </a:prstGeom>
        </p:spPr>
        <p:txBody>
          <a:bodyPr vert="horz" lIns="91330" tIns="45665" rIns="91330" bIns="45665" rtlCol="0" anchor="b"/>
          <a:lstStyle>
            <a:lvl1pPr algn="r">
              <a:defRPr sz="1200"/>
            </a:lvl1pPr>
          </a:lstStyle>
          <a:p>
            <a:fld id="{5DED2E9F-3D64-44A3-9A29-9CF5BBFCED3D}" type="slidenum">
              <a:rPr lang="en-US" smtClean="0"/>
              <a:t>‹#›</a:t>
            </a:fld>
            <a:endParaRPr lang="en-US" dirty="0"/>
          </a:p>
        </p:txBody>
      </p:sp>
    </p:spTree>
    <p:extLst>
      <p:ext uri="{BB962C8B-B14F-4D97-AF65-F5344CB8AC3E}">
        <p14:creationId xmlns:p14="http://schemas.microsoft.com/office/powerpoint/2010/main" val="104543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D2E9F-3D64-44A3-9A29-9CF5BBFCED3D}" type="slidenum">
              <a:rPr lang="en-US" smtClean="0"/>
              <a:t>14</a:t>
            </a:fld>
            <a:endParaRPr lang="en-US" dirty="0"/>
          </a:p>
        </p:txBody>
      </p:sp>
    </p:spTree>
    <p:extLst>
      <p:ext uri="{BB962C8B-B14F-4D97-AF65-F5344CB8AC3E}">
        <p14:creationId xmlns:p14="http://schemas.microsoft.com/office/powerpoint/2010/main" val="415734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6BF9BC-DE54-48DC-AD67-1EB4699D612E}" type="datetime1">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215222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96D1B-528B-409D-AD75-DE5EF5FCB161}" type="datetime1">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195771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9DEC8-3C58-464E-A75F-457A3B33A237}" type="datetime1">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372117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73A09-9C79-4D7D-9D03-C39CF6177815}" type="datetime1">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294307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BFBF6-D4A7-4C85-9BA0-39BA290AEDE8}" type="datetime1">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350099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ECA017-0F20-420B-84BD-429D16C04502}" type="datetime1">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219659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0153A-F899-476E-81A3-2397B4802448}" type="datetime1">
              <a:rPr lang="en-US" smtClean="0"/>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29047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06A89-EA48-4FEF-92FE-CFF6E83006FA}" type="datetime1">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221107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1599-06AE-4FFB-A162-7414311D9B5B}" type="datetime1">
              <a:rPr lang="en-US" smtClean="0"/>
              <a:t>3/15/2019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393190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F20D6-2F3E-4F7A-BD29-E376F04BAB45}" type="datetime1">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295658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26E50-0878-4715-9310-1574D2DF3324}" type="datetime1">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932928-7F0C-4175-8267-2FAC4A002340}" type="slidenum">
              <a:rPr lang="en-US" smtClean="0"/>
              <a:t>‹#›</a:t>
            </a:fld>
            <a:endParaRPr lang="en-US" dirty="0"/>
          </a:p>
        </p:txBody>
      </p:sp>
    </p:spTree>
    <p:extLst>
      <p:ext uri="{BB962C8B-B14F-4D97-AF65-F5344CB8AC3E}">
        <p14:creationId xmlns:p14="http://schemas.microsoft.com/office/powerpoint/2010/main" val="154388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0C067-4E70-40F7-8D95-26C515DADAA2}" type="datetime1">
              <a:rPr lang="en-US" smtClean="0"/>
              <a:t>3/15/2019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32928-7F0C-4175-8267-2FAC4A002340}" type="slidenum">
              <a:rPr lang="en-US" smtClean="0"/>
              <a:t>‹#›</a:t>
            </a:fld>
            <a:endParaRPr lang="en-US" dirty="0"/>
          </a:p>
        </p:txBody>
      </p:sp>
    </p:spTree>
    <p:extLst>
      <p:ext uri="{BB962C8B-B14F-4D97-AF65-F5344CB8AC3E}">
        <p14:creationId xmlns:p14="http://schemas.microsoft.com/office/powerpoint/2010/main" val="208626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2"/>
          <p:cNvGrpSpPr>
            <a:grpSpLocks/>
          </p:cNvGrpSpPr>
          <p:nvPr/>
        </p:nvGrpSpPr>
        <p:grpSpPr bwMode="auto">
          <a:xfrm>
            <a:off x="-990600" y="-106162"/>
            <a:ext cx="10134600" cy="6858000"/>
            <a:chOff x="-990600" y="0"/>
            <a:chExt cx="10134600" cy="6858000"/>
          </a:xfrm>
        </p:grpSpPr>
        <p:pic>
          <p:nvPicPr>
            <p:cNvPr id="6" name="Picture 3" descr="shast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724400"/>
              <a:ext cx="2286000"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990600" y="4572000"/>
              <a:ext cx="4876800" cy="20574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2600" b="1" i="1" dirty="0">
                  <a:solidFill>
                    <a:srgbClr val="CC0000"/>
                  </a:solidFill>
                  <a:effectLst>
                    <a:outerShdw blurRad="38100" dist="38100" dir="2700000" algn="tl">
                      <a:srgbClr val="C0C0C0"/>
                    </a:outerShdw>
                  </a:effectLst>
                  <a:latin typeface="Algerian" pitchFamily="82" charset="0"/>
                </a:rPr>
                <a:t>my</a:t>
              </a:r>
              <a:r>
                <a:rPr lang="en-US" sz="3900" b="1" dirty="0">
                  <a:solidFill>
                    <a:srgbClr val="CC0000"/>
                  </a:solidFill>
                  <a:effectLst>
                    <a:outerShdw blurRad="38100" dist="38100" dir="2700000" algn="tl">
                      <a:srgbClr val="C0C0C0"/>
                    </a:outerShdw>
                  </a:effectLst>
                  <a:latin typeface="Copperplate Gothic Bold" pitchFamily="34" charset="0"/>
                </a:rPr>
                <a:t>UH</a:t>
              </a:r>
              <a:endParaRPr lang="en-US" sz="3900" dirty="0">
                <a:solidFill>
                  <a:srgbClr val="CC0000"/>
                </a:solidFill>
                <a:effectLst>
                  <a:outerShdw blurRad="38100" dist="38100" dir="2700000" algn="tl">
                    <a:srgbClr val="C0C0C0"/>
                  </a:outerShdw>
                </a:effectLst>
                <a:latin typeface="Rockwell Extra Bold" pitchFamily="18" charset="0"/>
              </a:endParaRPr>
            </a:p>
          </p:txBody>
        </p:sp>
        <p:sp>
          <p:nvSpPr>
            <p:cNvPr id="12" name="Rectangle 4"/>
            <p:cNvSpPr>
              <a:spLocks noChangeArrowheads="1"/>
            </p:cNvSpPr>
            <p:nvPr/>
          </p:nvSpPr>
          <p:spPr bwMode="auto">
            <a:xfrm>
              <a:off x="152400" y="5562600"/>
              <a:ext cx="2743200" cy="692497"/>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dirty="0">
                  <a:solidFill>
                    <a:srgbClr val="C0C0C0"/>
                  </a:solidFill>
                  <a:effectLst>
                    <a:outerShdw blurRad="38100" dist="38100" dir="2700000" algn="tl">
                      <a:srgbClr val="C0C0C0"/>
                    </a:outerShdw>
                  </a:effectLst>
                  <a:latin typeface="+mn-lt"/>
                </a:rPr>
                <a:t>________________</a:t>
              </a:r>
              <a:br>
                <a:rPr lang="en-US" dirty="0">
                  <a:solidFill>
                    <a:srgbClr val="C0C0C0"/>
                  </a:solidFill>
                  <a:effectLst>
                    <a:outerShdw blurRad="38100" dist="38100" dir="2700000" algn="tl">
                      <a:srgbClr val="C0C0C0"/>
                    </a:outerShdw>
                  </a:effectLst>
                  <a:latin typeface="+mn-lt"/>
                </a:rPr>
              </a:br>
              <a:endParaRPr lang="en-US" sz="100" dirty="0">
                <a:solidFill>
                  <a:srgbClr val="C0C0C0"/>
                </a:solidFill>
                <a:effectLst>
                  <a:outerShdw blurRad="38100" dist="38100" dir="2700000" algn="tl">
                    <a:srgbClr val="C0C0C0"/>
                  </a:outerShdw>
                </a:effectLst>
                <a:latin typeface="+mn-lt"/>
              </a:endParaRPr>
            </a:p>
            <a:p>
              <a:pPr algn="ctr" fontAlgn="auto">
                <a:spcBef>
                  <a:spcPts val="0"/>
                </a:spcBef>
                <a:spcAft>
                  <a:spcPts val="0"/>
                </a:spcAft>
                <a:defRPr/>
              </a:pPr>
              <a:endParaRPr lang="en-US" sz="100" dirty="0">
                <a:solidFill>
                  <a:srgbClr val="C0C0C0"/>
                </a:solidFill>
                <a:effectLst>
                  <a:outerShdw blurRad="38100" dist="38100" dir="2700000" algn="tl">
                    <a:srgbClr val="C0C0C0"/>
                  </a:outerShdw>
                </a:effectLst>
                <a:latin typeface="+mn-lt"/>
              </a:endParaRPr>
            </a:p>
            <a:p>
              <a:pPr algn="ctr" fontAlgn="auto">
                <a:spcBef>
                  <a:spcPts val="0"/>
                </a:spcBef>
                <a:spcAft>
                  <a:spcPts val="0"/>
                </a:spcAft>
                <a:defRPr/>
              </a:pPr>
              <a:endParaRPr lang="en-US" sz="100" dirty="0">
                <a:latin typeface="+mn-lt"/>
              </a:endParaRPr>
            </a:p>
            <a:p>
              <a:pPr algn="ctr" fontAlgn="auto">
                <a:spcBef>
                  <a:spcPts val="0"/>
                </a:spcBef>
                <a:spcAft>
                  <a:spcPts val="0"/>
                </a:spcAft>
                <a:defRPr/>
              </a:pPr>
              <a:endParaRPr lang="en-US" sz="100" dirty="0">
                <a:solidFill>
                  <a:schemeClr val="bg1"/>
                </a:solidFill>
                <a:latin typeface="+mn-lt"/>
              </a:endParaRPr>
            </a:p>
            <a:p>
              <a:pPr algn="ctr" fontAlgn="auto">
                <a:spcBef>
                  <a:spcPts val="0"/>
                </a:spcBef>
                <a:spcAft>
                  <a:spcPts val="0"/>
                </a:spcAft>
                <a:defRPr/>
              </a:pPr>
              <a:endParaRPr lang="en-US" sz="100" dirty="0">
                <a:solidFill>
                  <a:schemeClr val="bg1"/>
                </a:solidFill>
                <a:latin typeface="+mn-lt"/>
              </a:endParaRPr>
            </a:p>
            <a:p>
              <a:pPr algn="ctr" fontAlgn="auto">
                <a:spcBef>
                  <a:spcPts val="0"/>
                </a:spcBef>
                <a:spcAft>
                  <a:spcPts val="0"/>
                </a:spcAft>
                <a:defRPr/>
              </a:pPr>
              <a:r>
                <a:rPr lang="en-US" sz="800" dirty="0">
                  <a:solidFill>
                    <a:schemeClr val="bg1"/>
                  </a:solidFill>
                  <a:latin typeface="+mn-lt"/>
                </a:rPr>
                <a:t>Your</a:t>
              </a:r>
              <a:r>
                <a:rPr lang="en-US" sz="800" b="1" dirty="0">
                  <a:solidFill>
                    <a:schemeClr val="bg1"/>
                  </a:solidFill>
                  <a:latin typeface="+mn-lt"/>
                </a:rPr>
                <a:t> </a:t>
              </a:r>
              <a:r>
                <a:rPr lang="en-US" sz="800" dirty="0">
                  <a:solidFill>
                    <a:schemeClr val="bg1"/>
                  </a:solidFill>
                  <a:latin typeface="+mn-lt"/>
                </a:rPr>
                <a:t>access to </a:t>
              </a:r>
              <a:r>
                <a:rPr lang="en-US" sz="800" dirty="0" smtClean="0">
                  <a:solidFill>
                    <a:schemeClr val="bg1"/>
                  </a:solidFill>
                  <a:latin typeface="+mn-lt"/>
                </a:rPr>
                <a:t>admissions status, academic records, financial aid and financial  </a:t>
              </a:r>
              <a:r>
                <a:rPr lang="en-US" sz="800" dirty="0">
                  <a:solidFill>
                    <a:schemeClr val="bg1"/>
                  </a:solidFill>
                  <a:latin typeface="+mn-lt"/>
                </a:rPr>
                <a:t>services </a:t>
              </a:r>
              <a:r>
                <a:rPr lang="en-US" sz="800" dirty="0" smtClean="0">
                  <a:solidFill>
                    <a:schemeClr val="bg1"/>
                  </a:solidFill>
                  <a:latin typeface="+mn-lt"/>
                </a:rPr>
                <a:t>online.</a:t>
              </a:r>
              <a:endParaRPr lang="en-US" sz="800" dirty="0">
                <a:solidFill>
                  <a:schemeClr val="bg1"/>
                </a:solidFill>
                <a:latin typeface="+mn-lt"/>
              </a:endParaRPr>
            </a:p>
          </p:txBody>
        </p:sp>
      </p:grpSp>
      <p:sp>
        <p:nvSpPr>
          <p:cNvPr id="13" name="TextBox 4"/>
          <p:cNvSpPr txBox="1">
            <a:spLocks noChangeArrowheads="1"/>
          </p:cNvSpPr>
          <p:nvPr/>
        </p:nvSpPr>
        <p:spPr bwMode="auto">
          <a:xfrm>
            <a:off x="5486400" y="5227898"/>
            <a:ext cx="3429000" cy="1200329"/>
          </a:xfrm>
          <a:prstGeom prst="rect">
            <a:avLst/>
          </a:prstGeom>
          <a:noFill/>
          <a:ln w="31750">
            <a:solidFill>
              <a:srgbClr val="FF0000"/>
            </a:solidFill>
            <a:miter lim="800000"/>
            <a:headEnd/>
            <a:tailEnd/>
          </a:ln>
        </p:spPr>
        <p:txBody>
          <a:bodyPr wrap="square">
            <a:spAutoFit/>
          </a:bodyPr>
          <a:lstStyle/>
          <a:p>
            <a:pPr marL="0" marR="0" algn="ctr">
              <a:spcBef>
                <a:spcPts val="0"/>
              </a:spcBef>
              <a:spcAft>
                <a:spcPts val="0"/>
              </a:spcAft>
            </a:pPr>
            <a:r>
              <a:rPr lang="en-US" sz="1800" b="1" kern="1200" dirty="0">
                <a:solidFill>
                  <a:schemeClr val="accent6">
                    <a:lumMod val="20000"/>
                    <a:lumOff val="80000"/>
                  </a:schemeClr>
                </a:solidFill>
                <a:effectLst>
                  <a:outerShdw blurRad="38100" dist="38100" dir="2700000" algn="tl">
                    <a:srgbClr val="000000">
                      <a:alpha val="43137"/>
                    </a:srgbClr>
                  </a:outerShdw>
                </a:effectLst>
                <a:latin typeface="Arial"/>
                <a:ea typeface="Times New Roman"/>
              </a:rPr>
              <a:t>Announcing </a:t>
            </a:r>
            <a:endParaRPr lang="en-US" sz="1200" b="1" dirty="0">
              <a:solidFill>
                <a:schemeClr val="accent6">
                  <a:lumMod val="20000"/>
                  <a:lumOff val="80000"/>
                </a:schemeClr>
              </a:solidFill>
              <a:effectLst>
                <a:outerShdw blurRad="38100" dist="38100" dir="2700000" algn="tl">
                  <a:srgbClr val="000000">
                    <a:alpha val="43137"/>
                  </a:srgbClr>
                </a:outerShdw>
              </a:effectLst>
              <a:latin typeface="Times New Roman"/>
              <a:ea typeface="Times New Roman"/>
            </a:endParaRPr>
          </a:p>
          <a:p>
            <a:pPr algn="ctr"/>
            <a:r>
              <a:rPr lang="en-US" sz="1800" b="1" kern="1200" dirty="0" smtClean="0">
                <a:solidFill>
                  <a:schemeClr val="accent6">
                    <a:lumMod val="20000"/>
                    <a:lumOff val="80000"/>
                  </a:schemeClr>
                </a:solidFill>
                <a:effectLst>
                  <a:outerShdw blurRad="38100" dist="38100" dir="2700000" algn="tl">
                    <a:srgbClr val="000000">
                      <a:alpha val="43137"/>
                    </a:srgbClr>
                  </a:outerShdw>
                </a:effectLst>
                <a:latin typeface="Arial"/>
                <a:ea typeface="Times New Roman"/>
              </a:rPr>
              <a:t>A </a:t>
            </a:r>
            <a:r>
              <a:rPr lang="en-US" sz="1800" b="1" kern="1200" dirty="0">
                <a:solidFill>
                  <a:schemeClr val="accent6">
                    <a:lumMod val="20000"/>
                    <a:lumOff val="80000"/>
                  </a:schemeClr>
                </a:solidFill>
                <a:effectLst>
                  <a:outerShdw blurRad="38100" dist="38100" dir="2700000" algn="tl">
                    <a:srgbClr val="000000">
                      <a:alpha val="43137"/>
                    </a:srgbClr>
                  </a:outerShdw>
                </a:effectLst>
                <a:latin typeface="Arial"/>
                <a:ea typeface="Times New Roman"/>
              </a:rPr>
              <a:t>New </a:t>
            </a:r>
            <a:r>
              <a:rPr lang="en-US" b="1" dirty="0">
                <a:solidFill>
                  <a:schemeClr val="accent6">
                    <a:lumMod val="20000"/>
                    <a:lumOff val="80000"/>
                  </a:schemeClr>
                </a:solidFill>
                <a:effectLst>
                  <a:outerShdw blurRad="38100" dist="38100" dir="2700000" algn="tl">
                    <a:srgbClr val="000000">
                      <a:alpha val="43137"/>
                    </a:srgbClr>
                  </a:outerShdw>
                </a:effectLst>
                <a:latin typeface="Arial"/>
                <a:ea typeface="Times New Roman"/>
              </a:rPr>
              <a:t>Feature to </a:t>
            </a:r>
            <a:r>
              <a:rPr lang="en-US" b="1" dirty="0" smtClean="0">
                <a:solidFill>
                  <a:schemeClr val="accent6">
                    <a:lumMod val="20000"/>
                    <a:lumOff val="80000"/>
                  </a:schemeClr>
                </a:solidFill>
                <a:effectLst>
                  <a:outerShdw blurRad="38100" dist="38100" dir="2700000" algn="tl">
                    <a:srgbClr val="000000">
                      <a:alpha val="43137"/>
                    </a:srgbClr>
                  </a:outerShdw>
                </a:effectLst>
                <a:latin typeface="Arial"/>
                <a:ea typeface="Times New Roman"/>
              </a:rPr>
              <a:t>Upload Documents to Your To Do List</a:t>
            </a:r>
            <a:endParaRPr lang="en-US" sz="1200" b="1" dirty="0">
              <a:solidFill>
                <a:schemeClr val="accent6">
                  <a:lumMod val="20000"/>
                  <a:lumOff val="80000"/>
                </a:schemeClr>
              </a:solidFill>
              <a:effectLst>
                <a:outerShdw blurRad="38100" dist="38100" dir="2700000" algn="tl">
                  <a:srgbClr val="000000">
                    <a:alpha val="43137"/>
                  </a:srgbClr>
                </a:outerShdw>
              </a:effectLst>
              <a:latin typeface="Times New Roman"/>
              <a:ea typeface="Times New Roman"/>
            </a:endParaRPr>
          </a:p>
        </p:txBody>
      </p:sp>
      <p:sp>
        <p:nvSpPr>
          <p:cNvPr id="2" name="Date Placeholder 1"/>
          <p:cNvSpPr>
            <a:spLocks noGrp="1"/>
          </p:cNvSpPr>
          <p:nvPr>
            <p:ph type="dt" sz="half" idx="10"/>
          </p:nvPr>
        </p:nvSpPr>
        <p:spPr/>
        <p:txBody>
          <a:bodyPr/>
          <a:lstStyle/>
          <a:p>
            <a:fld id="{45A999C3-08A1-44E3-A8E0-2D3A613E43A0}" type="datetime1">
              <a:rPr lang="en-US" smtClean="0"/>
              <a:t>3/15/2019</a:t>
            </a:fld>
            <a:endParaRPr lang="en-US" dirty="0"/>
          </a:p>
        </p:txBody>
      </p:sp>
      <p:sp>
        <p:nvSpPr>
          <p:cNvPr id="3" name="Slide Number Placeholder 2"/>
          <p:cNvSpPr>
            <a:spLocks noGrp="1"/>
          </p:cNvSpPr>
          <p:nvPr>
            <p:ph type="sldNum" sz="quarter" idx="12"/>
          </p:nvPr>
        </p:nvSpPr>
        <p:spPr/>
        <p:txBody>
          <a:bodyPr/>
          <a:lstStyle/>
          <a:p>
            <a:fld id="{B2932928-7F0C-4175-8267-2FAC4A002340}" type="slidenum">
              <a:rPr lang="en-US" smtClean="0"/>
              <a:t>1</a:t>
            </a:fld>
            <a:endParaRPr lang="en-US" dirty="0"/>
          </a:p>
        </p:txBody>
      </p:sp>
      <p:sp>
        <p:nvSpPr>
          <p:cNvPr id="8" name="Rectangle 7"/>
          <p:cNvSpPr/>
          <p:nvPr/>
        </p:nvSpPr>
        <p:spPr>
          <a:xfrm>
            <a:off x="228600" y="5257800"/>
            <a:ext cx="2667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61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0109"/>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dirty="0">
                <a:solidFill>
                  <a:schemeClr val="bg1"/>
                </a:solidFill>
              </a:rPr>
              <a:t>Uploading  a BACMEN Form</a:t>
            </a:r>
            <a:r>
              <a:rPr lang="en-US" sz="4000" dirty="0" smtClean="0"/>
              <a:t/>
            </a:r>
            <a:br>
              <a:rPr lang="en-US" sz="4000" dirty="0" smtClean="0"/>
            </a:br>
            <a:r>
              <a:rPr lang="en-US" sz="4000" dirty="0" smtClean="0"/>
              <a:t/>
            </a:r>
            <a:br>
              <a:rPr lang="en-US" sz="4000" dirty="0" smtClean="0"/>
            </a:br>
            <a:r>
              <a:rPr lang="en-US" dirty="0" smtClean="0"/>
              <a:t/>
            </a:r>
            <a:br>
              <a:rPr lang="en-US" dirty="0" smtClean="0"/>
            </a:br>
            <a:endParaRPr lang="en-US" dirty="0"/>
          </a:p>
        </p:txBody>
      </p:sp>
      <p:sp>
        <p:nvSpPr>
          <p:cNvPr id="3" name="Subtitle 2"/>
          <p:cNvSpPr>
            <a:spLocks noGrp="1"/>
          </p:cNvSpPr>
          <p:nvPr>
            <p:ph type="subTitle" idx="1"/>
          </p:nvPr>
        </p:nvSpPr>
        <p:spPr>
          <a:xfrm>
            <a:off x="762000" y="1181972"/>
            <a:ext cx="7772400" cy="1332628"/>
          </a:xfrm>
          <a:solidFill>
            <a:srgbClr val="F1E6B2"/>
          </a:solidFill>
          <a:ln>
            <a:solidFill>
              <a:schemeClr val="tx1"/>
            </a:solidFill>
          </a:ln>
        </p:spPr>
        <p:txBody>
          <a:bodyPr>
            <a:noAutofit/>
          </a:bodyPr>
          <a:lstStyle/>
          <a:p>
            <a:pPr algn="l"/>
            <a:r>
              <a:rPr lang="en-US" sz="1600" b="1" dirty="0" smtClean="0"/>
              <a:t>Step 7:  </a:t>
            </a:r>
          </a:p>
          <a:p>
            <a:pPr marL="285750" indent="-285750" algn="l">
              <a:buFont typeface="Wingdings" panose="05000000000000000000" pitchFamily="2" charset="2"/>
              <a:buChar char="Ø"/>
            </a:pPr>
            <a:r>
              <a:rPr lang="en-US" sz="1600" b="1" dirty="0" smtClean="0"/>
              <a:t>Complete the form (with signature) and save it to your computer or other storage device.</a:t>
            </a:r>
          </a:p>
          <a:p>
            <a:pPr marL="285750" indent="-285750" algn="l">
              <a:buFont typeface="Wingdings" panose="05000000000000000000" pitchFamily="2" charset="2"/>
              <a:buChar char="Ø"/>
            </a:pPr>
            <a:r>
              <a:rPr lang="en-US" sz="1600" b="1" i="1" dirty="0" smtClean="0"/>
              <a:t>Note: See Step 9, Figure 8,  for information about the  PDF file naming rules which                           must be followed  for a successful  upload.</a:t>
            </a:r>
          </a:p>
        </p:txBody>
      </p:sp>
      <p:sp>
        <p:nvSpPr>
          <p:cNvPr id="4" name="Date Placeholder 3"/>
          <p:cNvSpPr>
            <a:spLocks noGrp="1"/>
          </p:cNvSpPr>
          <p:nvPr>
            <p:ph type="dt" sz="half" idx="10"/>
          </p:nvPr>
        </p:nvSpPr>
        <p:spPr/>
        <p:txBody>
          <a:bodyPr/>
          <a:lstStyle/>
          <a:p>
            <a:fld id="{5F1018E2-C64F-4BD4-AE59-B5ABFBC0D418}"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10</a:t>
            </a:fld>
            <a:endParaRPr lang="en-US" dirty="0"/>
          </a:p>
        </p:txBody>
      </p:sp>
      <p:pic>
        <p:nvPicPr>
          <p:cNvPr id="9" name="Picture 8"/>
          <p:cNvPicPr/>
          <p:nvPr/>
        </p:nvPicPr>
        <p:blipFill>
          <a:blip r:embed="rId2"/>
          <a:stretch>
            <a:fillRect/>
          </a:stretch>
        </p:blipFill>
        <p:spPr>
          <a:xfrm>
            <a:off x="2832100" y="2575200"/>
            <a:ext cx="3111500" cy="4130400"/>
          </a:xfrm>
          <a:prstGeom prst="rect">
            <a:avLst/>
          </a:prstGeom>
        </p:spPr>
      </p:pic>
    </p:spTree>
    <p:extLst>
      <p:ext uri="{BB962C8B-B14F-4D97-AF65-F5344CB8AC3E}">
        <p14:creationId xmlns:p14="http://schemas.microsoft.com/office/powerpoint/2010/main" val="2890071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8210"/>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dirty="0">
                <a:solidFill>
                  <a:schemeClr val="bg1"/>
                </a:solidFill>
              </a:rPr>
              <a:t>Uploading  a BACMEN Form</a:t>
            </a:r>
            <a:r>
              <a:rPr lang="en-US" sz="4000" dirty="0" smtClean="0"/>
              <a:t/>
            </a:r>
            <a:br>
              <a:rPr lang="en-US" sz="4000"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762000" y="1128807"/>
            <a:ext cx="7772400" cy="1461993"/>
          </a:xfrm>
          <a:solidFill>
            <a:srgbClr val="F1E6B2"/>
          </a:solidFill>
          <a:ln>
            <a:solidFill>
              <a:schemeClr val="tx1"/>
            </a:solidFill>
          </a:ln>
        </p:spPr>
        <p:txBody>
          <a:bodyPr>
            <a:noAutofit/>
          </a:bodyPr>
          <a:lstStyle/>
          <a:p>
            <a:pPr algn="l"/>
            <a:r>
              <a:rPr lang="en-US" sz="1600" b="1" dirty="0" smtClean="0"/>
              <a:t>Step 8:  </a:t>
            </a:r>
          </a:p>
          <a:p>
            <a:pPr marL="285750" indent="-285750" algn="l">
              <a:buFont typeface="Wingdings" panose="05000000000000000000" pitchFamily="2" charset="2"/>
              <a:buChar char="Ø"/>
            </a:pPr>
            <a:r>
              <a:rPr lang="en-US" sz="1600" b="1" dirty="0" smtClean="0"/>
              <a:t>After saving the Bacterial Meningitis Immunization Compliance form, close the form and you will be returned to the “To Do List Item Detail” page. </a:t>
            </a:r>
          </a:p>
          <a:p>
            <a:pPr marL="285750" indent="-285750" algn="l">
              <a:buFont typeface="Wingdings" panose="05000000000000000000" pitchFamily="2" charset="2"/>
              <a:buChar char="Ø"/>
            </a:pPr>
            <a:r>
              <a:rPr lang="en-US" sz="1600" b="1" dirty="0" smtClean="0"/>
              <a:t>Click “Upload File” when you are ready to  upload your document and follow the </a:t>
            </a:r>
            <a:r>
              <a:rPr lang="en-US" sz="1600" b="1" dirty="0"/>
              <a:t>instructions (see </a:t>
            </a:r>
            <a:r>
              <a:rPr lang="en-US" sz="1600" b="1" dirty="0" smtClean="0"/>
              <a:t>Figure 7</a:t>
            </a:r>
            <a:r>
              <a:rPr lang="en-US" sz="1600" b="1" dirty="0"/>
              <a:t>).</a:t>
            </a:r>
            <a:endParaRPr lang="en-US" sz="1600" b="1" dirty="0" smtClean="0"/>
          </a:p>
          <a:p>
            <a:pPr marL="285750" indent="-285750" algn="l">
              <a:buFont typeface="Wingdings" panose="05000000000000000000" pitchFamily="2" charset="2"/>
              <a:buChar char="Ø"/>
            </a:pPr>
            <a:endParaRPr lang="en-US" sz="1400" dirty="0" smtClean="0"/>
          </a:p>
        </p:txBody>
      </p:sp>
      <p:sp>
        <p:nvSpPr>
          <p:cNvPr id="4" name="Date Placeholder 3"/>
          <p:cNvSpPr>
            <a:spLocks noGrp="1"/>
          </p:cNvSpPr>
          <p:nvPr>
            <p:ph type="dt" sz="half" idx="10"/>
          </p:nvPr>
        </p:nvSpPr>
        <p:spPr/>
        <p:txBody>
          <a:bodyPr/>
          <a:lstStyle/>
          <a:p>
            <a:fld id="{E203B750-6F80-4DA1-9E86-0BEDC1635AE3}"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11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90082"/>
            <a:ext cx="5562600" cy="391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4600" y="5842000"/>
            <a:ext cx="1524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741" y="5490335"/>
            <a:ext cx="12255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20581804">
            <a:off x="4440152" y="5613833"/>
            <a:ext cx="809625" cy="261610"/>
          </a:xfrm>
          <a:prstGeom prst="rect">
            <a:avLst/>
          </a:prstGeom>
          <a:noFill/>
        </p:spPr>
        <p:txBody>
          <a:bodyPr wrap="square" rtlCol="0">
            <a:spAutoFit/>
          </a:bodyPr>
          <a:lstStyle/>
          <a:p>
            <a:r>
              <a:rPr lang="en-US" sz="1100" dirty="0" smtClean="0"/>
              <a:t>Figure 7</a:t>
            </a:r>
            <a:endParaRPr lang="en-US" sz="1100" dirty="0"/>
          </a:p>
        </p:txBody>
      </p:sp>
    </p:spTree>
    <p:extLst>
      <p:ext uri="{BB962C8B-B14F-4D97-AF65-F5344CB8AC3E}">
        <p14:creationId xmlns:p14="http://schemas.microsoft.com/office/powerpoint/2010/main" val="334201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7072"/>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a:solidFill>
                  <a:schemeClr val="bg1"/>
                </a:solidFill>
              </a:rPr>
              <a:t>Uploading  a BACMEN Form</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762000" y="1327996"/>
            <a:ext cx="7772400" cy="1186604"/>
          </a:xfrm>
          <a:solidFill>
            <a:srgbClr val="F1E6B2"/>
          </a:solidFill>
          <a:ln>
            <a:solidFill>
              <a:schemeClr val="tx1"/>
            </a:solidFill>
          </a:ln>
        </p:spPr>
        <p:txBody>
          <a:bodyPr>
            <a:noAutofit/>
          </a:bodyPr>
          <a:lstStyle/>
          <a:p>
            <a:pPr algn="l"/>
            <a:r>
              <a:rPr lang="en-US" sz="1600" b="1" dirty="0" smtClean="0"/>
              <a:t>Step 9:  </a:t>
            </a:r>
          </a:p>
          <a:p>
            <a:pPr marL="285750" indent="-285750" algn="l">
              <a:buFont typeface="Wingdings" panose="05000000000000000000" pitchFamily="2" charset="2"/>
              <a:buChar char="Ø"/>
            </a:pPr>
            <a:r>
              <a:rPr lang="en-US" sz="1600" b="1" dirty="0" smtClean="0"/>
              <a:t>View instructions for file type format  and then click “OK” (See Figure </a:t>
            </a:r>
            <a:r>
              <a:rPr lang="en-US" sz="1600" b="1" dirty="0"/>
              <a:t>8</a:t>
            </a:r>
            <a:r>
              <a:rPr lang="en-US" sz="1600" b="1" dirty="0" smtClean="0"/>
              <a:t>). </a:t>
            </a:r>
          </a:p>
          <a:p>
            <a:pPr marL="285750" indent="-285750" algn="l">
              <a:buFont typeface="Wingdings" panose="05000000000000000000" pitchFamily="2" charset="2"/>
              <a:buChar char="Ø"/>
            </a:pPr>
            <a:r>
              <a:rPr lang="en-US" sz="1600" b="1" dirty="0" smtClean="0"/>
              <a:t>Click </a:t>
            </a:r>
            <a:r>
              <a:rPr lang="en-US" sz="1600" b="1" dirty="0"/>
              <a:t>“Browse” to locate the </a:t>
            </a:r>
            <a:r>
              <a:rPr lang="en-US" sz="1600" b="1" dirty="0" smtClean="0"/>
              <a:t>BACMEN Compliance form that was just completed and saved. (See Figure 9).</a:t>
            </a:r>
          </a:p>
          <a:p>
            <a:pPr marL="285750" indent="-285750" algn="l">
              <a:buFont typeface="Wingdings" panose="05000000000000000000" pitchFamily="2" charset="2"/>
              <a:buChar char="Ø"/>
            </a:pPr>
            <a:endParaRPr lang="en-US" sz="700" dirty="0"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63" y="2667000"/>
            <a:ext cx="3124200" cy="260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9136809">
            <a:off x="3755022" y="2733122"/>
            <a:ext cx="1024457" cy="344015"/>
          </a:xfrm>
          <a:prstGeom prst="rightArrow">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rot="19952637">
            <a:off x="3952944" y="2728089"/>
            <a:ext cx="838200" cy="246221"/>
          </a:xfrm>
          <a:prstGeom prst="rect">
            <a:avLst/>
          </a:prstGeom>
          <a:noFill/>
        </p:spPr>
        <p:txBody>
          <a:bodyPr wrap="square" rtlCol="0">
            <a:spAutoFit/>
          </a:bodyPr>
          <a:lstStyle/>
          <a:p>
            <a:r>
              <a:rPr lang="en-US" sz="1000" dirty="0" smtClean="0"/>
              <a:t>Figure 8</a:t>
            </a:r>
            <a:endParaRPr lang="en-US" sz="1000" dirty="0"/>
          </a:p>
        </p:txBody>
      </p:sp>
      <p:sp>
        <p:nvSpPr>
          <p:cNvPr id="6" name="Date Placeholder 5"/>
          <p:cNvSpPr>
            <a:spLocks noGrp="1"/>
          </p:cNvSpPr>
          <p:nvPr>
            <p:ph type="dt" sz="half" idx="10"/>
          </p:nvPr>
        </p:nvSpPr>
        <p:spPr/>
        <p:txBody>
          <a:bodyPr/>
          <a:lstStyle/>
          <a:p>
            <a:fld id="{C0CE5A17-1D9B-4CE9-B1C0-01DE66303199}" type="datetime1">
              <a:rPr lang="en-US" smtClean="0"/>
              <a:t>3/15/2019</a:t>
            </a:fld>
            <a:endParaRPr lang="en-US" dirty="0"/>
          </a:p>
        </p:txBody>
      </p:sp>
      <p:sp>
        <p:nvSpPr>
          <p:cNvPr id="9" name="Slide Number Placeholder 8"/>
          <p:cNvSpPr>
            <a:spLocks noGrp="1"/>
          </p:cNvSpPr>
          <p:nvPr>
            <p:ph type="sldNum" sz="quarter" idx="12"/>
          </p:nvPr>
        </p:nvSpPr>
        <p:spPr/>
        <p:txBody>
          <a:bodyPr/>
          <a:lstStyle/>
          <a:p>
            <a:fld id="{B2932928-7F0C-4175-8267-2FAC4A002340}" type="slidenum">
              <a:rPr lang="en-US" smtClean="0"/>
              <a:t>12</a:t>
            </a:fld>
            <a:endParaRPr lang="en-US" dirty="0"/>
          </a:p>
        </p:txBody>
      </p:sp>
      <p:sp>
        <p:nvSpPr>
          <p:cNvPr id="10" name="Rectangle 9"/>
          <p:cNvSpPr/>
          <p:nvPr/>
        </p:nvSpPr>
        <p:spPr>
          <a:xfrm>
            <a:off x="2440748" y="4957628"/>
            <a:ext cx="609600" cy="223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530" y="3810001"/>
            <a:ext cx="39832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419600"/>
            <a:ext cx="633413"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3923032"/>
            <a:ext cx="981075"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0021403">
            <a:off x="7908224" y="4111400"/>
            <a:ext cx="604653" cy="246221"/>
          </a:xfrm>
          <a:prstGeom prst="rect">
            <a:avLst/>
          </a:prstGeom>
        </p:spPr>
        <p:txBody>
          <a:bodyPr wrap="none">
            <a:spAutoFit/>
          </a:bodyPr>
          <a:lstStyle/>
          <a:p>
            <a:r>
              <a:rPr lang="en-US" sz="1000" dirty="0" smtClean="0"/>
              <a:t>Figure </a:t>
            </a:r>
            <a:r>
              <a:rPr lang="en-US" sz="1000" dirty="0"/>
              <a:t>9</a:t>
            </a:r>
          </a:p>
        </p:txBody>
      </p:sp>
    </p:spTree>
    <p:extLst>
      <p:ext uri="{BB962C8B-B14F-4D97-AF65-F5344CB8AC3E}">
        <p14:creationId xmlns:p14="http://schemas.microsoft.com/office/powerpoint/2010/main" val="3101063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577"/>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a:solidFill>
                  <a:schemeClr val="bg1"/>
                </a:solidFill>
              </a:rPr>
              <a:t>Uploading  a BACMEN Form</a:t>
            </a:r>
            <a:r>
              <a:rPr lang="en-US" sz="4000" dirty="0"/>
              <a:t/>
            </a:r>
            <a:br>
              <a:rPr lang="en-US" sz="4000" dirty="0"/>
            </a:br>
            <a:r>
              <a:rPr lang="en-US" sz="4000" dirty="0" smtClean="0"/>
              <a:t/>
            </a:r>
            <a:br>
              <a:rPr lang="en-US" sz="4000"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762000" y="1120140"/>
            <a:ext cx="7772400" cy="1394460"/>
          </a:xfrm>
          <a:solidFill>
            <a:srgbClr val="F1E6B2"/>
          </a:solidFill>
          <a:ln>
            <a:solidFill>
              <a:schemeClr val="tx1"/>
            </a:solidFill>
          </a:ln>
        </p:spPr>
        <p:txBody>
          <a:bodyPr>
            <a:noAutofit/>
          </a:bodyPr>
          <a:lstStyle/>
          <a:p>
            <a:pPr algn="l"/>
            <a:r>
              <a:rPr lang="en-US" sz="1600" b="1" dirty="0" smtClean="0"/>
              <a:t>Step 10:  </a:t>
            </a:r>
          </a:p>
          <a:p>
            <a:pPr marL="285750" indent="-285750" algn="l">
              <a:buFont typeface="Wingdings" panose="05000000000000000000" pitchFamily="2" charset="2"/>
              <a:buChar char="Ø"/>
            </a:pPr>
            <a:r>
              <a:rPr lang="en-US" sz="1600" b="1" dirty="0" smtClean="0"/>
              <a:t>When the upload is complete, a message indicating that the document upload was successful will appear.</a:t>
            </a:r>
          </a:p>
          <a:p>
            <a:pPr marL="285750" indent="-285750" algn="l">
              <a:buFont typeface="Wingdings" panose="05000000000000000000" pitchFamily="2" charset="2"/>
              <a:buChar char="Ø"/>
            </a:pPr>
            <a:r>
              <a:rPr lang="en-US" sz="1600" b="1" dirty="0" smtClean="0"/>
              <a:t>Click “View File” to confirm that  the correct BACMEN Compliance  was uploaded.</a:t>
            </a:r>
          </a:p>
          <a:p>
            <a:pPr marL="285750" indent="-285750" algn="l">
              <a:buFont typeface="Wingdings" panose="05000000000000000000" pitchFamily="2" charset="2"/>
              <a:buChar char="Ø"/>
            </a:pPr>
            <a:r>
              <a:rPr lang="en-US" sz="1600" b="1" dirty="0" smtClean="0"/>
              <a:t>Click “Return” to go back  to your To Do List.</a:t>
            </a:r>
          </a:p>
        </p:txBody>
      </p:sp>
      <p:sp>
        <p:nvSpPr>
          <p:cNvPr id="4" name="Date Placeholder 3"/>
          <p:cNvSpPr>
            <a:spLocks noGrp="1"/>
          </p:cNvSpPr>
          <p:nvPr>
            <p:ph type="dt" sz="half" idx="10"/>
          </p:nvPr>
        </p:nvSpPr>
        <p:spPr/>
        <p:txBody>
          <a:bodyPr/>
          <a:lstStyle/>
          <a:p>
            <a:fld id="{B2A915EF-CFBB-4623-B6CC-2CC91DA624A6}"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13</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589854"/>
            <a:ext cx="4746624" cy="395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634466"/>
            <a:ext cx="10668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67000" y="5883704"/>
            <a:ext cx="1371600" cy="1934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886" y="6108895"/>
            <a:ext cx="791309" cy="2016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387" y="5136801"/>
            <a:ext cx="1074493" cy="85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19876148">
            <a:off x="4014766" y="5412191"/>
            <a:ext cx="1269706" cy="246221"/>
          </a:xfrm>
          <a:prstGeom prst="rect">
            <a:avLst/>
          </a:prstGeom>
          <a:noFill/>
        </p:spPr>
        <p:txBody>
          <a:bodyPr wrap="square" rtlCol="0">
            <a:spAutoFit/>
          </a:bodyPr>
          <a:lstStyle/>
          <a:p>
            <a:r>
              <a:rPr lang="en-US" sz="1000" dirty="0" smtClean="0"/>
              <a:t>Successful upload!</a:t>
            </a:r>
            <a:endParaRPr lang="en-US" sz="1000" dirty="0"/>
          </a:p>
        </p:txBody>
      </p:sp>
    </p:spTree>
    <p:extLst>
      <p:ext uri="{BB962C8B-B14F-4D97-AF65-F5344CB8AC3E}">
        <p14:creationId xmlns:p14="http://schemas.microsoft.com/office/powerpoint/2010/main" val="435882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E73A6F-596B-4A26-9E91-221221ED0157}" type="datetime1">
              <a:rPr lang="en-US" smtClean="0"/>
              <a:t>3/15/2019</a:t>
            </a:fld>
            <a:endParaRPr lang="en-US" dirty="0"/>
          </a:p>
        </p:txBody>
      </p:sp>
      <p:sp>
        <p:nvSpPr>
          <p:cNvPr id="8" name="Slide Number Placeholder 7"/>
          <p:cNvSpPr>
            <a:spLocks noGrp="1"/>
          </p:cNvSpPr>
          <p:nvPr>
            <p:ph type="sldNum" sz="quarter" idx="12"/>
          </p:nvPr>
        </p:nvSpPr>
        <p:spPr/>
        <p:txBody>
          <a:bodyPr/>
          <a:lstStyle/>
          <a:p>
            <a:fld id="{B2932928-7F0C-4175-8267-2FAC4A002340}" type="slidenum">
              <a:rPr lang="en-US" smtClean="0"/>
              <a:t>14</a:t>
            </a:fld>
            <a:endParaRPr lang="en-US" dirty="0"/>
          </a:p>
        </p:txBody>
      </p:sp>
      <p:sp>
        <p:nvSpPr>
          <p:cNvPr id="10" name="Title 1"/>
          <p:cNvSpPr>
            <a:spLocks noGrp="1"/>
          </p:cNvSpPr>
          <p:nvPr>
            <p:ph type="title"/>
          </p:nvPr>
        </p:nvSpPr>
        <p:spPr>
          <a:xfrm>
            <a:off x="457200" y="83244"/>
            <a:ext cx="8229600" cy="11430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solidFill>
                  <a:schemeClr val="bg1"/>
                </a:solidFill>
              </a:rPr>
              <a:t>Uploading  a BACMEN Form</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9" name="Subtitle 2"/>
          <p:cNvSpPr txBox="1">
            <a:spLocks/>
          </p:cNvSpPr>
          <p:nvPr/>
        </p:nvSpPr>
        <p:spPr>
          <a:xfrm>
            <a:off x="457200" y="1277672"/>
            <a:ext cx="8229600" cy="1846528"/>
          </a:xfrm>
          <a:prstGeom prst="rect">
            <a:avLst/>
          </a:prstGeom>
          <a:solidFill>
            <a:srgbClr val="F1E6B2"/>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b="1" dirty="0" smtClean="0">
                <a:solidFill>
                  <a:schemeClr val="tx1">
                    <a:lumMod val="50000"/>
                    <a:lumOff val="50000"/>
                  </a:schemeClr>
                </a:solidFill>
              </a:rPr>
              <a:t>Step 11: </a:t>
            </a:r>
          </a:p>
          <a:p>
            <a:pPr>
              <a:buFont typeface="Wingdings" panose="05000000000000000000" pitchFamily="2" charset="2"/>
              <a:buChar char="Ø"/>
            </a:pPr>
            <a:r>
              <a:rPr lang="en-US" sz="1500" b="1" dirty="0" smtClean="0">
                <a:solidFill>
                  <a:schemeClr val="tx1">
                    <a:lumMod val="50000"/>
                    <a:lumOff val="50000"/>
                  </a:schemeClr>
                </a:solidFill>
              </a:rPr>
              <a:t>NOTE: When you return to the Student Center page, you will notice that the “Holds” area still displays the “Bacterial Meningitis”  notification (see Figure 10)  and the “Immunization Compliance” item remains on the To Do List (see Figure 11).  This is normal; an administrator has been notified by the system that your Compliance Form has been uploaded</a:t>
            </a:r>
            <a:r>
              <a:rPr lang="en-US" sz="1500" b="1" dirty="0">
                <a:solidFill>
                  <a:schemeClr val="tx1">
                    <a:lumMod val="50000"/>
                    <a:lumOff val="50000"/>
                  </a:schemeClr>
                </a:solidFill>
              </a:rPr>
              <a:t> </a:t>
            </a:r>
            <a:r>
              <a:rPr lang="en-US" sz="1500" b="1" dirty="0" smtClean="0">
                <a:solidFill>
                  <a:schemeClr val="tx1">
                    <a:lumMod val="50000"/>
                    <a:lumOff val="50000"/>
                  </a:schemeClr>
                </a:solidFill>
              </a:rPr>
              <a:t>and is ready for review.</a:t>
            </a:r>
          </a:p>
          <a:p>
            <a:pPr>
              <a:buFont typeface="Wingdings" panose="05000000000000000000" pitchFamily="2" charset="2"/>
              <a:buChar char="Ø"/>
            </a:pPr>
            <a:r>
              <a:rPr lang="en-US" sz="1500" b="1" dirty="0" smtClean="0">
                <a:solidFill>
                  <a:schemeClr val="tx1">
                    <a:lumMod val="50000"/>
                    <a:lumOff val="50000"/>
                  </a:schemeClr>
                </a:solidFill>
              </a:rPr>
              <a:t>After confirming the upload is correct and compliant with state law, the administrator will clear the “Bacterial Meningitis” item form your “Holds” area and the “Immunization Compliance” item from your To Do List.(See next slide).</a:t>
            </a:r>
            <a:endParaRPr lang="en-US" sz="1800" dirty="0" smtClean="0"/>
          </a:p>
        </p:txBody>
      </p:sp>
      <p:pic>
        <p:nvPicPr>
          <p:cNvPr id="17" name="Picture 16"/>
          <p:cNvPicPr/>
          <p:nvPr/>
        </p:nvPicPr>
        <p:blipFill>
          <a:blip r:embed="rId3"/>
          <a:stretch>
            <a:fillRect/>
          </a:stretch>
        </p:blipFill>
        <p:spPr>
          <a:xfrm>
            <a:off x="1724258" y="3241377"/>
            <a:ext cx="5776128" cy="3476644"/>
          </a:xfrm>
          <a:prstGeom prst="rect">
            <a:avLst/>
          </a:prstGeom>
          <a:ln w="25400">
            <a:solidFill>
              <a:srgbClr val="002060"/>
            </a:solidFill>
          </a:ln>
          <a:effectLst>
            <a:outerShdw blurRad="50800" dist="38100" dir="2700000" algn="tl" rotWithShape="0">
              <a:prstClr val="black">
                <a:alpha val="40000"/>
              </a:prstClr>
            </a:outerShdw>
          </a:effectLst>
        </p:spPr>
      </p:pic>
      <p:sp>
        <p:nvSpPr>
          <p:cNvPr id="11" name="Rectangle 10"/>
          <p:cNvSpPr/>
          <p:nvPr/>
        </p:nvSpPr>
        <p:spPr>
          <a:xfrm>
            <a:off x="762000" y="5762710"/>
            <a:ext cx="6858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9385611">
            <a:off x="6522522" y="4362018"/>
            <a:ext cx="1024457" cy="344015"/>
          </a:xfrm>
          <a:prstGeom prst="rightArrow">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862" y="4182816"/>
            <a:ext cx="858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507" y="5533881"/>
            <a:ext cx="1011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0051423">
            <a:off x="6971931" y="5683145"/>
            <a:ext cx="816103" cy="261610"/>
          </a:xfrm>
          <a:prstGeom prst="rect">
            <a:avLst/>
          </a:prstGeom>
        </p:spPr>
        <p:txBody>
          <a:bodyPr wrap="square">
            <a:spAutoFit/>
          </a:bodyPr>
          <a:lstStyle/>
          <a:p>
            <a:r>
              <a:rPr lang="en-US" sz="1100" dirty="0"/>
              <a:t>Figure </a:t>
            </a:r>
            <a:r>
              <a:rPr lang="en-US" sz="1100" dirty="0" smtClean="0"/>
              <a:t>11</a:t>
            </a:r>
            <a:endParaRPr lang="en-US" sz="1100" dirty="0"/>
          </a:p>
        </p:txBody>
      </p:sp>
      <p:sp>
        <p:nvSpPr>
          <p:cNvPr id="5" name="Rectangle 4"/>
          <p:cNvSpPr/>
          <p:nvPr/>
        </p:nvSpPr>
        <p:spPr>
          <a:xfrm>
            <a:off x="5560976" y="4676265"/>
            <a:ext cx="935502" cy="177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605112" y="5959558"/>
            <a:ext cx="1174899" cy="228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289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073A09-9C79-4D7D-9D03-C39CF6177815}"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15</a:t>
            </a:fld>
            <a:endParaRPr lang="en-US" dirty="0"/>
          </a:p>
        </p:txBody>
      </p:sp>
      <p:sp>
        <p:nvSpPr>
          <p:cNvPr id="6" name="Title 1"/>
          <p:cNvSpPr>
            <a:spLocks noGrp="1"/>
          </p:cNvSpPr>
          <p:nvPr>
            <p:ph type="title"/>
          </p:nvPr>
        </p:nvSpPr>
        <p:spPr>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solidFill>
                  <a:schemeClr val="bg1"/>
                </a:solidFill>
              </a:rPr>
              <a:t>Uploading  a BACMEN Form</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7" name="Subtitle 2"/>
          <p:cNvSpPr txBox="1">
            <a:spLocks/>
          </p:cNvSpPr>
          <p:nvPr/>
        </p:nvSpPr>
        <p:spPr>
          <a:xfrm>
            <a:off x="457200" y="1522231"/>
            <a:ext cx="8229600" cy="1066800"/>
          </a:xfrm>
          <a:prstGeom prst="rect">
            <a:avLst/>
          </a:prstGeom>
          <a:solidFill>
            <a:srgbClr val="F1E6B2"/>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solidFill>
                  <a:schemeClr val="tx1">
                    <a:lumMod val="50000"/>
                    <a:lumOff val="50000"/>
                  </a:schemeClr>
                </a:solidFill>
              </a:rPr>
              <a:t>Step </a:t>
            </a:r>
            <a:r>
              <a:rPr lang="en-US" sz="1600" b="1" dirty="0">
                <a:solidFill>
                  <a:schemeClr val="tx1">
                    <a:lumMod val="50000"/>
                    <a:lumOff val="50000"/>
                  </a:schemeClr>
                </a:solidFill>
              </a:rPr>
              <a:t> </a:t>
            </a:r>
            <a:r>
              <a:rPr lang="en-US" sz="1600" b="1" dirty="0" smtClean="0">
                <a:solidFill>
                  <a:schemeClr val="tx1">
                    <a:lumMod val="50000"/>
                    <a:lumOff val="50000"/>
                  </a:schemeClr>
                </a:solidFill>
              </a:rPr>
              <a:t>12:  </a:t>
            </a:r>
          </a:p>
          <a:p>
            <a:pPr marL="285750" indent="-285750">
              <a:buFont typeface="Wingdings" panose="05000000000000000000" pitchFamily="2" charset="2"/>
              <a:buChar char="Ø"/>
            </a:pPr>
            <a:r>
              <a:rPr lang="en-US" sz="1600" b="1" dirty="0" smtClean="0">
                <a:solidFill>
                  <a:schemeClr val="tx1">
                    <a:lumMod val="50000"/>
                    <a:lumOff val="50000"/>
                  </a:schemeClr>
                </a:solidFill>
              </a:rPr>
              <a:t>Student Center Page – BACMEN “Hold” &amp; Immunization Compliance “To Do List” items cleared.</a:t>
            </a:r>
          </a:p>
          <a:p>
            <a:pPr marL="285750" indent="-285750">
              <a:buFont typeface="Wingdings" panose="05000000000000000000" pitchFamily="2" charset="2"/>
              <a:buChar char="Ø"/>
            </a:pPr>
            <a:endParaRPr lang="en-US" sz="1800" dirty="0" smtClean="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2110" y="2769172"/>
            <a:ext cx="7059780" cy="380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19200" y="2882305"/>
            <a:ext cx="685800" cy="135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69934" y="4343400"/>
            <a:ext cx="8382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830" y="5715000"/>
            <a:ext cx="1295770" cy="35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96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46672" y="2238193"/>
            <a:ext cx="4850656" cy="41409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169676" y="5232040"/>
            <a:ext cx="1510928" cy="323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33600" y="5181600"/>
            <a:ext cx="2667000"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Scott Sawyer</a:t>
            </a:r>
          </a:p>
          <a:p>
            <a:r>
              <a:rPr lang="en-US" sz="1000" dirty="0" smtClean="0">
                <a:latin typeface="Arial" panose="020B0604020202020204" pitchFamily="34" charset="0"/>
                <a:cs typeface="Arial" panose="020B0604020202020204" pitchFamily="34" charset="0"/>
              </a:rPr>
              <a:t>University Registrar</a:t>
            </a:r>
            <a:endParaRPr lang="en-US" sz="1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1073A09-9C79-4D7D-9D03-C39CF6177815}"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16</a:t>
            </a:fld>
            <a:endParaRPr lang="en-US" dirty="0"/>
          </a:p>
        </p:txBody>
      </p:sp>
      <p:sp>
        <p:nvSpPr>
          <p:cNvPr id="7" name="Title 1"/>
          <p:cNvSpPr>
            <a:spLocks noGrp="1"/>
          </p:cNvSpPr>
          <p:nvPr>
            <p:ph type="title"/>
          </p:nvPr>
        </p:nvSpPr>
        <p:spPr>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solidFill>
                  <a:schemeClr val="bg1"/>
                </a:solidFill>
              </a:rPr>
              <a:t>Uploading  a BACMEN Form</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8" name="Subtitle 2"/>
          <p:cNvSpPr txBox="1">
            <a:spLocks/>
          </p:cNvSpPr>
          <p:nvPr/>
        </p:nvSpPr>
        <p:spPr>
          <a:xfrm>
            <a:off x="457200" y="1522231"/>
            <a:ext cx="8229600" cy="611369"/>
          </a:xfrm>
          <a:prstGeom prst="rect">
            <a:avLst/>
          </a:prstGeom>
          <a:solidFill>
            <a:srgbClr val="F1E6B2"/>
          </a:solidFill>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en-US" sz="1800" dirty="0" smtClean="0"/>
              <a:t>You will receive a confirmation email that your Bacterial Meningitis Immunization Form has been received and is being reviewed.</a:t>
            </a:r>
          </a:p>
        </p:txBody>
      </p:sp>
    </p:spTree>
    <p:extLst>
      <p:ext uri="{BB962C8B-B14F-4D97-AF65-F5344CB8AC3E}">
        <p14:creationId xmlns:p14="http://schemas.microsoft.com/office/powerpoint/2010/main" val="321981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622425"/>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solidFill>
                  <a:schemeClr val="bg1"/>
                </a:solidFill>
              </a:rPr>
              <a:t>Uploading Other To Do List Items</a:t>
            </a:r>
            <a:br>
              <a:rPr lang="en-US" dirty="0" smtClean="0">
                <a:solidFill>
                  <a:schemeClr val="bg1"/>
                </a:solidFill>
              </a:rPr>
            </a:br>
            <a:r>
              <a:rPr lang="en-US" dirty="0" smtClean="0">
                <a:solidFill>
                  <a:schemeClr val="bg1"/>
                </a:solidFill>
              </a:rPr>
              <a:t>Don’t Forget!!</a:t>
            </a:r>
            <a:br>
              <a:rPr lang="en-US" dirty="0" smtClean="0">
                <a:solidFill>
                  <a:schemeClr val="bg1"/>
                </a:solidFill>
              </a:rPr>
            </a:br>
            <a:r>
              <a:rPr lang="en-US" dirty="0" smtClean="0"/>
              <a:t/>
            </a:r>
            <a:br>
              <a:rPr lang="en-US" dirty="0" smtClean="0"/>
            </a:br>
            <a:endParaRPr lang="en-US" dirty="0"/>
          </a:p>
        </p:txBody>
      </p:sp>
      <p:sp>
        <p:nvSpPr>
          <p:cNvPr id="3" name="Subtitle 2"/>
          <p:cNvSpPr>
            <a:spLocks noGrp="1"/>
          </p:cNvSpPr>
          <p:nvPr>
            <p:ph type="subTitle" idx="1"/>
          </p:nvPr>
        </p:nvSpPr>
        <p:spPr>
          <a:xfrm>
            <a:off x="914400" y="2362200"/>
            <a:ext cx="7391400" cy="3962400"/>
          </a:xfrm>
          <a:solidFill>
            <a:srgbClr val="F1E6B2"/>
          </a:solidFill>
          <a:ln>
            <a:solidFill>
              <a:schemeClr val="accent1"/>
            </a:solidFill>
          </a:ln>
          <a:effectLst>
            <a:outerShdw blurRad="50800" dist="38100" dir="5400000" algn="t" rotWithShape="0">
              <a:prstClr val="black">
                <a:alpha val="40000"/>
              </a:prstClr>
            </a:outerShdw>
          </a:effectLst>
        </p:spPr>
        <p:txBody>
          <a:bodyPr>
            <a:normAutofit fontScale="85000" lnSpcReduction="20000"/>
          </a:bodyPr>
          <a:lstStyle/>
          <a:p>
            <a:pPr marL="457200" indent="-457200" algn="l">
              <a:buFont typeface="Wingdings" panose="05000000000000000000" pitchFamily="2" charset="2"/>
              <a:buChar char="Ø"/>
            </a:pPr>
            <a:r>
              <a:rPr lang="en-US" b="1" dirty="0" smtClean="0"/>
              <a:t>Applicants and Students can now take advantage of a convenient new process to upload certain To Do List item documents via their </a:t>
            </a:r>
            <a:r>
              <a:rPr lang="en-US" b="1" i="1" dirty="0" smtClean="0">
                <a:solidFill>
                  <a:srgbClr val="FF0000"/>
                </a:solidFill>
              </a:rPr>
              <a:t>myUH</a:t>
            </a:r>
            <a:r>
              <a:rPr lang="en-US" b="1" i="1" dirty="0" smtClean="0"/>
              <a:t> </a:t>
            </a:r>
            <a:r>
              <a:rPr lang="en-US" b="1" dirty="0" smtClean="0"/>
              <a:t>self-service account.  </a:t>
            </a:r>
          </a:p>
          <a:p>
            <a:pPr marL="457200" indent="-457200" algn="l">
              <a:buFont typeface="Wingdings" panose="05000000000000000000" pitchFamily="2" charset="2"/>
              <a:buChar char="Ø"/>
            </a:pPr>
            <a:r>
              <a:rPr lang="en-US" b="1" dirty="0" smtClean="0"/>
              <a:t>This new process eliminates the need for Applicants and Students to wait in lines to submit certain  paper documents to resolve items on their To Do List. </a:t>
            </a:r>
          </a:p>
          <a:p>
            <a:pPr marL="457200" indent="-457200" algn="l">
              <a:buFont typeface="Wingdings" panose="05000000000000000000" pitchFamily="2" charset="2"/>
              <a:buChar char="Ø"/>
            </a:pPr>
            <a:r>
              <a:rPr lang="en-US" b="1" dirty="0" smtClean="0"/>
              <a:t>Applicants and Students can upload documents from the comfort of their home or any other place that is convenient for them. </a:t>
            </a:r>
          </a:p>
          <a:p>
            <a:pPr marL="457200" indent="-457200">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fld id="{9F270750-AC22-4158-99E4-DCCD8BF86C20}"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17</a:t>
            </a:fld>
            <a:endParaRPr lang="en-US" dirty="0"/>
          </a:p>
        </p:txBody>
      </p:sp>
    </p:spTree>
    <p:extLst>
      <p:ext uri="{BB962C8B-B14F-4D97-AF65-F5344CB8AC3E}">
        <p14:creationId xmlns:p14="http://schemas.microsoft.com/office/powerpoint/2010/main" val="2363281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772400" cy="10668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solidFill>
                  <a:schemeClr val="bg1"/>
                </a:solidFill>
              </a:rPr>
              <a:t>Uploading General To Do List Items</a:t>
            </a:r>
            <a:br>
              <a:rPr lang="en-US" dirty="0" smtClean="0">
                <a:solidFill>
                  <a:schemeClr val="bg1"/>
                </a:solidFill>
              </a:rPr>
            </a:br>
            <a:r>
              <a:rPr lang="en-US" dirty="0" smtClean="0"/>
              <a:t/>
            </a:r>
            <a:br>
              <a:rPr lang="en-US" dirty="0" smtClean="0"/>
            </a:br>
            <a:endParaRPr lang="en-US" dirty="0"/>
          </a:p>
        </p:txBody>
      </p:sp>
      <p:sp>
        <p:nvSpPr>
          <p:cNvPr id="3" name="Subtitle 2"/>
          <p:cNvSpPr>
            <a:spLocks noGrp="1"/>
          </p:cNvSpPr>
          <p:nvPr>
            <p:ph type="subTitle" idx="1"/>
          </p:nvPr>
        </p:nvSpPr>
        <p:spPr>
          <a:xfrm>
            <a:off x="762000" y="1848718"/>
            <a:ext cx="7772400" cy="4038600"/>
          </a:xfrm>
          <a:solidFill>
            <a:srgbClr val="F1E6B2"/>
          </a:solidFill>
          <a:ln>
            <a:solidFill>
              <a:schemeClr val="accent1"/>
            </a:solidFill>
          </a:ln>
          <a:effectLst>
            <a:outerShdw blurRad="50800" dist="38100" dir="5400000" algn="t" rotWithShape="0">
              <a:prstClr val="black">
                <a:alpha val="40000"/>
              </a:prstClr>
            </a:outerShdw>
          </a:effectLst>
        </p:spPr>
        <p:txBody>
          <a:bodyPr>
            <a:normAutofit fontScale="70000" lnSpcReduction="20000"/>
          </a:bodyPr>
          <a:lstStyle/>
          <a:p>
            <a:pPr marL="457200" indent="-457200" algn="l">
              <a:buFont typeface="Wingdings" panose="05000000000000000000" pitchFamily="2" charset="2"/>
              <a:buChar char="Ø"/>
            </a:pPr>
            <a:r>
              <a:rPr lang="en-US" b="1" dirty="0" smtClean="0"/>
              <a:t>Applicants and students can now take advantage of a convenient new process to upload certain To Do List item documents via their </a:t>
            </a:r>
            <a:r>
              <a:rPr lang="en-US" b="1" i="1" dirty="0" smtClean="0">
                <a:solidFill>
                  <a:srgbClr val="FF0000"/>
                </a:solidFill>
              </a:rPr>
              <a:t>myUH</a:t>
            </a:r>
            <a:r>
              <a:rPr lang="en-US" b="1" i="1" dirty="0" smtClean="0"/>
              <a:t> </a:t>
            </a:r>
            <a:r>
              <a:rPr lang="en-US" b="1" dirty="0" smtClean="0"/>
              <a:t>self-service account.  </a:t>
            </a:r>
          </a:p>
          <a:p>
            <a:pPr marL="457200" indent="-457200" algn="l">
              <a:buFont typeface="Wingdings" panose="05000000000000000000" pitchFamily="2" charset="2"/>
              <a:buChar char="Ø"/>
            </a:pPr>
            <a:r>
              <a:rPr lang="en-US" b="1" dirty="0" smtClean="0"/>
              <a:t>This new process eliminates the need for applicants/students to wait in lines to submit paper documents to resolve items on their To Do List. </a:t>
            </a:r>
          </a:p>
          <a:p>
            <a:pPr marL="457200" indent="-457200" algn="l">
              <a:buFont typeface="Wingdings" panose="05000000000000000000" pitchFamily="2" charset="2"/>
              <a:buChar char="Ø"/>
            </a:pPr>
            <a:r>
              <a:rPr lang="en-US" b="1" dirty="0" smtClean="0"/>
              <a:t>Applicants and students can upload documents from the comfort of their home or any other place that is convenient for them. </a:t>
            </a:r>
          </a:p>
          <a:p>
            <a:endParaRPr lang="en-US" sz="3800" b="1" i="1" dirty="0" smtClean="0"/>
          </a:p>
          <a:p>
            <a:r>
              <a:rPr lang="en-US" sz="3800" b="1" i="1" dirty="0" smtClean="0"/>
              <a:t>This presentation outlines the process for </a:t>
            </a:r>
          </a:p>
          <a:p>
            <a:r>
              <a:rPr lang="en-US" sz="3800" b="1" i="1" dirty="0" smtClean="0"/>
              <a:t>uploading the Bacterial Meningitis (BACMEN) form.</a:t>
            </a:r>
          </a:p>
          <a:p>
            <a:pPr marL="457200" indent="-457200" algn="l">
              <a:buFont typeface="Wingdings" panose="05000000000000000000" pitchFamily="2" charset="2"/>
              <a:buChar char="Ø"/>
            </a:pPr>
            <a:endParaRPr lang="en-US" b="1" dirty="0" smtClean="0"/>
          </a:p>
          <a:p>
            <a:pPr marL="457200" indent="-457200">
              <a:buFont typeface="Wingdings" panose="05000000000000000000" pitchFamily="2" charset="2"/>
              <a:buChar char="Ø"/>
            </a:pPr>
            <a:endParaRPr lang="en-US" dirty="0"/>
          </a:p>
        </p:txBody>
      </p:sp>
      <p:sp>
        <p:nvSpPr>
          <p:cNvPr id="4" name="Rectangle 3"/>
          <p:cNvSpPr/>
          <p:nvPr/>
        </p:nvSpPr>
        <p:spPr>
          <a:xfrm>
            <a:off x="914400" y="4724400"/>
            <a:ext cx="7391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044509C-DF39-444E-B1A8-BFCE8EA6287A}" type="datetime1">
              <a:rPr lang="en-US" smtClean="0"/>
              <a:t>3/15/2019</a:t>
            </a:fld>
            <a:endParaRPr lang="en-US" dirty="0"/>
          </a:p>
        </p:txBody>
      </p:sp>
      <p:sp>
        <p:nvSpPr>
          <p:cNvPr id="6" name="Slide Number Placeholder 5"/>
          <p:cNvSpPr>
            <a:spLocks noGrp="1"/>
          </p:cNvSpPr>
          <p:nvPr>
            <p:ph type="sldNum" sz="quarter" idx="12"/>
          </p:nvPr>
        </p:nvSpPr>
        <p:spPr/>
        <p:txBody>
          <a:bodyPr/>
          <a:lstStyle/>
          <a:p>
            <a:fld id="{B2932928-7F0C-4175-8267-2FAC4A002340}" type="slidenum">
              <a:rPr lang="en-US" smtClean="0"/>
              <a:t>2</a:t>
            </a:fld>
            <a:endParaRPr lang="en-US" dirty="0"/>
          </a:p>
        </p:txBody>
      </p:sp>
    </p:spTree>
    <p:extLst>
      <p:ext uri="{BB962C8B-B14F-4D97-AF65-F5344CB8AC3E}">
        <p14:creationId xmlns:p14="http://schemas.microsoft.com/office/powerpoint/2010/main" val="646496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solidFill>
                  <a:schemeClr val="bg1"/>
                </a:solidFill>
              </a:rPr>
              <a:t>Uploading  a BACMEN To Do List Item</a:t>
            </a:r>
            <a:r>
              <a:rPr lang="en-US" sz="4000" dirty="0" smtClean="0"/>
              <a:t/>
            </a:r>
            <a:br>
              <a:rPr lang="en-US" sz="4000"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838200" y="1752600"/>
            <a:ext cx="7620000" cy="4572000"/>
          </a:xfrm>
          <a:solidFill>
            <a:srgbClr val="F1E6B2"/>
          </a:solidFill>
          <a:ln>
            <a:solidFill>
              <a:schemeClr val="accent1"/>
            </a:solidFill>
          </a:ln>
          <a:effectLst>
            <a:outerShdw blurRad="50800" dist="38100" dir="5400000" algn="t" rotWithShape="0">
              <a:prstClr val="black">
                <a:alpha val="40000"/>
              </a:prstClr>
            </a:outerShdw>
          </a:effectLst>
        </p:spPr>
        <p:txBody>
          <a:bodyPr>
            <a:normAutofit fontScale="92500"/>
          </a:bodyPr>
          <a:lstStyle/>
          <a:p>
            <a:pPr algn="l"/>
            <a:r>
              <a:rPr lang="en-US" b="1" dirty="0" smtClean="0"/>
              <a:t>A few notes to remember:</a:t>
            </a:r>
          </a:p>
          <a:p>
            <a:pPr marL="457200" indent="-457200" algn="l">
              <a:buFont typeface="Wingdings" panose="05000000000000000000" pitchFamily="2" charset="2"/>
              <a:buChar char="Ø"/>
            </a:pPr>
            <a:r>
              <a:rPr lang="en-US" sz="2400" dirty="0"/>
              <a:t>Beginning January 2014, </a:t>
            </a:r>
            <a:r>
              <a:rPr lang="en-US" sz="2400" dirty="0">
                <a:solidFill>
                  <a:srgbClr val="0070C0"/>
                </a:solidFill>
              </a:rPr>
              <a:t>Texas State </a:t>
            </a:r>
            <a:r>
              <a:rPr lang="en-US" sz="2400" dirty="0" smtClean="0">
                <a:solidFill>
                  <a:srgbClr val="0070C0"/>
                </a:solidFill>
              </a:rPr>
              <a:t>Law SB 62 </a:t>
            </a:r>
            <a:r>
              <a:rPr lang="en-US" sz="2400" dirty="0" smtClean="0"/>
              <a:t>mandates </a:t>
            </a:r>
            <a:r>
              <a:rPr lang="en-US" sz="2400" dirty="0"/>
              <a:t>that all entering students under the age of 22 </a:t>
            </a:r>
            <a:r>
              <a:rPr lang="en-US" sz="2400" dirty="0" smtClean="0"/>
              <a:t>submit:</a:t>
            </a:r>
          </a:p>
          <a:p>
            <a:pPr marL="914400" lvl="1" indent="-457200" algn="l">
              <a:buFont typeface="Wingdings" panose="05000000000000000000" pitchFamily="2" charset="2"/>
              <a:buChar char="ü"/>
            </a:pPr>
            <a:r>
              <a:rPr lang="en-US" sz="2000" dirty="0" smtClean="0"/>
              <a:t>a </a:t>
            </a:r>
            <a:r>
              <a:rPr lang="en-US" sz="2000" dirty="0"/>
              <a:t>certificate signed by a health care provider </a:t>
            </a:r>
            <a:r>
              <a:rPr lang="en-US" sz="2000" dirty="0" smtClean="0"/>
              <a:t>or,</a:t>
            </a:r>
          </a:p>
          <a:p>
            <a:pPr marL="914400" lvl="1" indent="-457200" algn="l">
              <a:buFont typeface="Wingdings" panose="05000000000000000000" pitchFamily="2" charset="2"/>
              <a:buChar char="ü"/>
            </a:pPr>
            <a:r>
              <a:rPr lang="en-US" sz="2000" dirty="0" smtClean="0"/>
              <a:t>an </a:t>
            </a:r>
            <a:r>
              <a:rPr lang="en-US" sz="2000" dirty="0"/>
              <a:t>official immunization record verifying </a:t>
            </a:r>
            <a:r>
              <a:rPr lang="en-US" sz="2000" dirty="0" smtClean="0"/>
              <a:t>vaccination against </a:t>
            </a:r>
            <a:r>
              <a:rPr lang="en-US" sz="2000" dirty="0"/>
              <a:t>bacterial meningitis, or </a:t>
            </a:r>
            <a:r>
              <a:rPr lang="en-US" sz="2000" dirty="0" smtClean="0"/>
              <a:t>has </a:t>
            </a:r>
            <a:r>
              <a:rPr lang="en-US" sz="2000" dirty="0"/>
              <a:t>received a booster during the five years prior to </a:t>
            </a:r>
            <a:r>
              <a:rPr lang="en-US" sz="2000" dirty="0" smtClean="0"/>
              <a:t>registration</a:t>
            </a:r>
            <a:r>
              <a:rPr lang="en-US" sz="2000" dirty="0"/>
              <a:t>,</a:t>
            </a:r>
            <a:endParaRPr lang="en-US" sz="2000" dirty="0" smtClean="0"/>
          </a:p>
          <a:p>
            <a:pPr marL="914400" lvl="1" indent="-457200" algn="l">
              <a:buFont typeface="Wingdings" panose="05000000000000000000" pitchFamily="2" charset="2"/>
              <a:buChar char="ü"/>
            </a:pPr>
            <a:r>
              <a:rPr lang="en-US" sz="2000" dirty="0" smtClean="0"/>
              <a:t>proof </a:t>
            </a:r>
            <a:r>
              <a:rPr lang="en-US" sz="2000" dirty="0"/>
              <a:t>of approved conscience exemption from the Texas Department of State Health </a:t>
            </a:r>
            <a:r>
              <a:rPr lang="en-US" sz="2000" dirty="0" smtClean="0"/>
              <a:t>Services. </a:t>
            </a:r>
          </a:p>
          <a:p>
            <a:pPr marL="457200" indent="-457200" algn="l">
              <a:buFont typeface="Wingdings" panose="05000000000000000000" pitchFamily="2" charset="2"/>
              <a:buChar char="Ø"/>
            </a:pPr>
            <a:r>
              <a:rPr lang="en-US" sz="2200" dirty="0" smtClean="0"/>
              <a:t>Students must complete the </a:t>
            </a:r>
            <a:r>
              <a:rPr lang="en-US" sz="2200" dirty="0" smtClean="0">
                <a:solidFill>
                  <a:srgbClr val="0B58B5"/>
                </a:solidFill>
              </a:rPr>
              <a:t>PROOF OF BACTERIAL MENINGITIS IMMUNIZATION COMPLIANCE </a:t>
            </a:r>
            <a:r>
              <a:rPr lang="en-US" sz="2200" dirty="0" smtClean="0">
                <a:solidFill>
                  <a:schemeClr val="tx1">
                    <a:lumMod val="50000"/>
                    <a:lumOff val="50000"/>
                  </a:schemeClr>
                </a:solidFill>
              </a:rPr>
              <a:t>form which may be conveniently uploaded to their To Do List through their Student Self Services</a:t>
            </a:r>
            <a:r>
              <a:rPr lang="en-US" sz="1900" dirty="0" smtClean="0">
                <a:solidFill>
                  <a:schemeClr val="tx1">
                    <a:lumMod val="50000"/>
                    <a:lumOff val="50000"/>
                  </a:schemeClr>
                </a:solidFill>
              </a:rPr>
              <a:t>.</a:t>
            </a:r>
            <a:endParaRPr lang="en-US" sz="1900" dirty="0" smtClean="0"/>
          </a:p>
          <a:p>
            <a:pPr algn="l"/>
            <a:endParaRPr lang="en-US" sz="1900" dirty="0" smtClean="0"/>
          </a:p>
          <a:p>
            <a:pPr algn="l"/>
            <a:endParaRPr lang="en-US" dirty="0" smtClean="0"/>
          </a:p>
          <a:p>
            <a:pPr marL="457200" indent="-457200" algn="l">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fld id="{7FCF6CBA-932A-413C-8945-3C42096698CA}"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3</a:t>
            </a:fld>
            <a:endParaRPr lang="en-US" dirty="0"/>
          </a:p>
        </p:txBody>
      </p:sp>
    </p:spTree>
    <p:extLst>
      <p:ext uri="{BB962C8B-B14F-4D97-AF65-F5344CB8AC3E}">
        <p14:creationId xmlns:p14="http://schemas.microsoft.com/office/powerpoint/2010/main" val="10114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solidFill>
                  <a:schemeClr val="bg1"/>
                </a:solidFill>
              </a:rPr>
              <a:t>Uploading  </a:t>
            </a:r>
            <a:r>
              <a:rPr lang="en-US" dirty="0">
                <a:solidFill>
                  <a:schemeClr val="bg1"/>
                </a:solidFill>
              </a:rPr>
              <a:t>a BACMEN </a:t>
            </a:r>
            <a:r>
              <a:rPr lang="en-US" dirty="0" smtClean="0">
                <a:solidFill>
                  <a:schemeClr val="bg1"/>
                </a:solidFill>
              </a:rPr>
              <a:t>Form </a:t>
            </a:r>
            <a:r>
              <a:rPr lang="en-US" dirty="0" smtClean="0"/>
              <a:t/>
            </a:r>
            <a:br>
              <a:rPr lang="en-US" dirty="0" smtClean="0"/>
            </a:br>
            <a:endParaRPr lang="en-US" dirty="0"/>
          </a:p>
        </p:txBody>
      </p:sp>
      <p:sp>
        <p:nvSpPr>
          <p:cNvPr id="3" name="Subtitle 2"/>
          <p:cNvSpPr>
            <a:spLocks noGrp="1"/>
          </p:cNvSpPr>
          <p:nvPr>
            <p:ph type="subTitle" idx="1"/>
          </p:nvPr>
        </p:nvSpPr>
        <p:spPr>
          <a:xfrm>
            <a:off x="762000" y="1548614"/>
            <a:ext cx="7772400" cy="661186"/>
          </a:xfrm>
          <a:solidFill>
            <a:srgbClr val="F1E6B2"/>
          </a:solidFill>
          <a:ln>
            <a:solidFill>
              <a:schemeClr val="tx1"/>
            </a:solidFill>
          </a:ln>
        </p:spPr>
        <p:txBody>
          <a:bodyPr>
            <a:noAutofit/>
          </a:bodyPr>
          <a:lstStyle/>
          <a:p>
            <a:pPr algn="l"/>
            <a:r>
              <a:rPr lang="en-US" sz="1600" b="1" dirty="0" smtClean="0"/>
              <a:t>Step 1: </a:t>
            </a:r>
          </a:p>
          <a:p>
            <a:pPr marL="285750" lvl="1" indent="-285750" algn="l">
              <a:buFont typeface="Wingdings" panose="05000000000000000000" pitchFamily="2" charset="2"/>
              <a:buChar char="Ø"/>
            </a:pPr>
            <a:r>
              <a:rPr lang="en-US" sz="1600" b="1" dirty="0" smtClean="0"/>
              <a:t>Navigate to the Student Center (See Figure 1).</a:t>
            </a:r>
            <a:endParaRPr lang="en-US" sz="1600" b="1" dirty="0"/>
          </a:p>
        </p:txBody>
      </p:sp>
      <p:pic>
        <p:nvPicPr>
          <p:cNvPr id="4" name="Picture 3"/>
          <p:cNvPicPr/>
          <p:nvPr/>
        </p:nvPicPr>
        <p:blipFill>
          <a:blip r:embed="rId2"/>
          <a:stretch>
            <a:fillRect/>
          </a:stretch>
        </p:blipFill>
        <p:spPr>
          <a:xfrm>
            <a:off x="1377696" y="2514600"/>
            <a:ext cx="6339840" cy="3581400"/>
          </a:xfrm>
          <a:prstGeom prst="rect">
            <a:avLst/>
          </a:prstGeom>
          <a:ln w="25400">
            <a:solidFill>
              <a:schemeClr val="accent1"/>
            </a:solidFill>
          </a:ln>
          <a:effectLst>
            <a:outerShdw blurRad="50800" dist="38100" algn="l" rotWithShape="0">
              <a:prstClr val="black">
                <a:alpha val="40000"/>
              </a:prstClr>
            </a:outerShdw>
          </a:effectLst>
        </p:spPr>
      </p:pic>
      <p:sp>
        <p:nvSpPr>
          <p:cNvPr id="6" name="Right Arrow 5"/>
          <p:cNvSpPr/>
          <p:nvPr/>
        </p:nvSpPr>
        <p:spPr>
          <a:xfrm rot="19823068">
            <a:off x="2513749" y="4487213"/>
            <a:ext cx="1092475" cy="484632"/>
          </a:xfrm>
          <a:prstGeom prst="rightArrow">
            <a:avLst/>
          </a:prstGeom>
          <a:solidFill>
            <a:srgbClr val="F1E6B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0" y="27432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19726593">
            <a:off x="2773684" y="4514976"/>
            <a:ext cx="914400" cy="246221"/>
          </a:xfrm>
          <a:prstGeom prst="rect">
            <a:avLst/>
          </a:prstGeom>
          <a:noFill/>
          <a:ln>
            <a:noFill/>
          </a:ln>
        </p:spPr>
        <p:txBody>
          <a:bodyPr wrap="square" rtlCol="0">
            <a:spAutoFit/>
          </a:bodyPr>
          <a:lstStyle/>
          <a:p>
            <a:r>
              <a:rPr lang="en-US" sz="1000" dirty="0" smtClean="0"/>
              <a:t>Figure 1</a:t>
            </a:r>
            <a:endParaRPr lang="en-US" sz="1000" dirty="0"/>
          </a:p>
        </p:txBody>
      </p:sp>
      <p:sp>
        <p:nvSpPr>
          <p:cNvPr id="8" name="Date Placeholder 7"/>
          <p:cNvSpPr>
            <a:spLocks noGrp="1"/>
          </p:cNvSpPr>
          <p:nvPr>
            <p:ph type="dt" sz="half" idx="10"/>
          </p:nvPr>
        </p:nvSpPr>
        <p:spPr/>
        <p:txBody>
          <a:bodyPr/>
          <a:lstStyle/>
          <a:p>
            <a:fld id="{6C084F6F-20D5-4812-864E-5DCDFDE85C86}" type="datetime1">
              <a:rPr lang="en-US" smtClean="0"/>
              <a:t>3/15/2019</a:t>
            </a:fld>
            <a:endParaRPr lang="en-US" dirty="0"/>
          </a:p>
        </p:txBody>
      </p:sp>
      <p:sp>
        <p:nvSpPr>
          <p:cNvPr id="9" name="Slide Number Placeholder 8"/>
          <p:cNvSpPr>
            <a:spLocks noGrp="1"/>
          </p:cNvSpPr>
          <p:nvPr>
            <p:ph type="sldNum" sz="quarter" idx="12"/>
          </p:nvPr>
        </p:nvSpPr>
        <p:spPr/>
        <p:txBody>
          <a:bodyPr/>
          <a:lstStyle/>
          <a:p>
            <a:fld id="{B2932928-7F0C-4175-8267-2FAC4A002340}" type="slidenum">
              <a:rPr lang="en-US" smtClean="0"/>
              <a:t>4</a:t>
            </a:fld>
            <a:endParaRPr lang="en-US" dirty="0"/>
          </a:p>
        </p:txBody>
      </p:sp>
      <p:sp>
        <p:nvSpPr>
          <p:cNvPr id="10" name="Rectangle 9"/>
          <p:cNvSpPr/>
          <p:nvPr/>
        </p:nvSpPr>
        <p:spPr>
          <a:xfrm>
            <a:off x="3581400" y="4343400"/>
            <a:ext cx="1295400" cy="294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969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9" y="457200"/>
            <a:ext cx="7772401" cy="914400"/>
          </a:xfrm>
          <a:solidFill>
            <a:srgbClr val="C81230"/>
          </a:solidFill>
          <a:ln>
            <a:solidFill>
              <a:schemeClr val="tx1"/>
            </a:solidFill>
          </a:ln>
        </p:spPr>
        <p:txBody>
          <a:bodyPr>
            <a:normAutofit/>
          </a:bodyPr>
          <a:lstStyle/>
          <a:p>
            <a:r>
              <a:rPr lang="en-US" sz="3200" dirty="0" smtClean="0">
                <a:solidFill>
                  <a:schemeClr val="bg1"/>
                </a:solidFill>
              </a:rPr>
              <a:t>Uploading  </a:t>
            </a:r>
            <a:r>
              <a:rPr lang="en-US" sz="3200" dirty="0">
                <a:solidFill>
                  <a:schemeClr val="bg1"/>
                </a:solidFill>
              </a:rPr>
              <a:t>a BACMEN Form</a:t>
            </a:r>
            <a:endParaRPr lang="en-US" dirty="0"/>
          </a:p>
        </p:txBody>
      </p:sp>
      <p:sp>
        <p:nvSpPr>
          <p:cNvPr id="3" name="Subtitle 2"/>
          <p:cNvSpPr>
            <a:spLocks noGrp="1"/>
          </p:cNvSpPr>
          <p:nvPr>
            <p:ph type="subTitle" idx="1"/>
          </p:nvPr>
        </p:nvSpPr>
        <p:spPr>
          <a:xfrm>
            <a:off x="762000" y="1524000"/>
            <a:ext cx="7737894" cy="762000"/>
          </a:xfrm>
          <a:solidFill>
            <a:srgbClr val="F1E6B2"/>
          </a:solidFill>
          <a:ln>
            <a:solidFill>
              <a:schemeClr val="tx1"/>
            </a:solidFill>
          </a:ln>
        </p:spPr>
        <p:txBody>
          <a:bodyPr>
            <a:normAutofit fontScale="92500" lnSpcReduction="20000"/>
          </a:bodyPr>
          <a:lstStyle/>
          <a:p>
            <a:pPr algn="l"/>
            <a:r>
              <a:rPr lang="en-US" sz="1700" b="1" dirty="0" smtClean="0"/>
              <a:t>Step 2:  </a:t>
            </a:r>
          </a:p>
          <a:p>
            <a:pPr marL="285750" indent="-285750" algn="l">
              <a:buFont typeface="Wingdings" panose="05000000000000000000" pitchFamily="2" charset="2"/>
              <a:buChar char="Ø"/>
            </a:pPr>
            <a:r>
              <a:rPr lang="en-US" sz="1700" b="1" dirty="0" smtClean="0"/>
              <a:t>Notice in the Holds area the “Bacterial Meningitis” item and in the  To Do List  the </a:t>
            </a:r>
            <a:r>
              <a:rPr lang="en-US" sz="1700" b="1" dirty="0" smtClean="0">
                <a:solidFill>
                  <a:schemeClr val="tx1">
                    <a:lumMod val="50000"/>
                    <a:lumOff val="50000"/>
                  </a:schemeClr>
                </a:solidFill>
              </a:rPr>
              <a:t>“Immunization Compliance</a:t>
            </a:r>
            <a:r>
              <a:rPr lang="en-US" sz="1700" b="1" dirty="0" smtClean="0"/>
              <a:t>” item. (See Figures 2a and 2b).</a:t>
            </a:r>
          </a:p>
          <a:p>
            <a:pPr marL="285750" indent="-285750" algn="l">
              <a:buFont typeface="Wingdings" panose="05000000000000000000" pitchFamily="2" charset="2"/>
              <a:buChar char="Ø"/>
            </a:pPr>
            <a:endParaRPr lang="en-US" sz="2000" dirty="0" smtClean="0"/>
          </a:p>
          <a:p>
            <a:pPr marL="285750" indent="-285750" algn="l">
              <a:buFont typeface="Wingdings" panose="05000000000000000000" pitchFamily="2" charset="2"/>
              <a:buChar char="Ø"/>
            </a:pPr>
            <a:endParaRPr lang="en-US" sz="2000" dirty="0" smtClean="0"/>
          </a:p>
          <a:p>
            <a:pPr marL="285750" indent="-285750" algn="l">
              <a:buFont typeface="Wingdings" panose="05000000000000000000" pitchFamily="2" charset="2"/>
              <a:buChar char="Ø"/>
            </a:pPr>
            <a:endParaRPr lang="en-US" sz="2000" dirty="0" smtClean="0"/>
          </a:p>
        </p:txBody>
      </p:sp>
      <p:sp>
        <p:nvSpPr>
          <p:cNvPr id="4" name="Date Placeholder 3"/>
          <p:cNvSpPr>
            <a:spLocks noGrp="1"/>
          </p:cNvSpPr>
          <p:nvPr>
            <p:ph type="dt" sz="half" idx="10"/>
          </p:nvPr>
        </p:nvSpPr>
        <p:spPr/>
        <p:txBody>
          <a:bodyPr/>
          <a:lstStyle/>
          <a:p>
            <a:fld id="{74EACDBA-E288-40A7-82B5-7CD14D3EA5C4}"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5</a:t>
            </a:fld>
            <a:endParaRPr lang="en-US" dirty="0"/>
          </a:p>
        </p:txBody>
      </p:sp>
      <p:pic>
        <p:nvPicPr>
          <p:cNvPr id="11" name="Picture 10"/>
          <p:cNvPicPr/>
          <p:nvPr/>
        </p:nvPicPr>
        <p:blipFill>
          <a:blip r:embed="rId2"/>
          <a:stretch>
            <a:fillRect/>
          </a:stretch>
        </p:blipFill>
        <p:spPr>
          <a:xfrm>
            <a:off x="850617" y="2364730"/>
            <a:ext cx="7620000" cy="3962400"/>
          </a:xfrm>
          <a:prstGeom prst="rect">
            <a:avLst/>
          </a:prstGeom>
          <a:ln w="25400">
            <a:solidFill>
              <a:srgbClr val="002060"/>
            </a:solidFill>
          </a:ln>
          <a:effectLst>
            <a:outerShdw blurRad="50800" dist="38100" dir="2700000" algn="tl" rotWithShape="0">
              <a:prstClr val="black">
                <a:alpha val="40000"/>
              </a:prstClr>
            </a:outerShdw>
          </a:effectLst>
        </p:spPr>
      </p:pic>
      <p:sp>
        <p:nvSpPr>
          <p:cNvPr id="12" name="Rectangle 11"/>
          <p:cNvSpPr/>
          <p:nvPr/>
        </p:nvSpPr>
        <p:spPr>
          <a:xfrm>
            <a:off x="974650" y="2469414"/>
            <a:ext cx="762000" cy="139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12"/>
          <p:cNvSpPr/>
          <p:nvPr/>
        </p:nvSpPr>
        <p:spPr>
          <a:xfrm>
            <a:off x="5943600" y="5486400"/>
            <a:ext cx="1371600" cy="235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9225617">
            <a:off x="7391199" y="5063125"/>
            <a:ext cx="924775" cy="479164"/>
          </a:xfrm>
          <a:prstGeom prst="rightArrow">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TextBox 20"/>
          <p:cNvSpPr txBox="1"/>
          <p:nvPr/>
        </p:nvSpPr>
        <p:spPr>
          <a:xfrm rot="20219908">
            <a:off x="7633398" y="5079387"/>
            <a:ext cx="873080" cy="246221"/>
          </a:xfrm>
          <a:prstGeom prst="rect">
            <a:avLst/>
          </a:prstGeom>
          <a:noFill/>
        </p:spPr>
        <p:txBody>
          <a:bodyPr wrap="square" rtlCol="0">
            <a:spAutoFit/>
          </a:bodyPr>
          <a:lstStyle/>
          <a:p>
            <a:r>
              <a:rPr lang="en-US" sz="1000" dirty="0"/>
              <a:t>F</a:t>
            </a:r>
            <a:r>
              <a:rPr lang="en-US" sz="1000" dirty="0" smtClean="0"/>
              <a:t>igure 2b</a:t>
            </a:r>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3962400"/>
            <a:ext cx="10668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9225617">
            <a:off x="7089944" y="3687019"/>
            <a:ext cx="924775" cy="479164"/>
          </a:xfrm>
          <a:prstGeom prst="rightArrow">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5" name="TextBox 14"/>
          <p:cNvSpPr txBox="1"/>
          <p:nvPr/>
        </p:nvSpPr>
        <p:spPr>
          <a:xfrm rot="20219908">
            <a:off x="7275414" y="3732534"/>
            <a:ext cx="873080" cy="246221"/>
          </a:xfrm>
          <a:prstGeom prst="rect">
            <a:avLst/>
          </a:prstGeom>
          <a:noFill/>
        </p:spPr>
        <p:txBody>
          <a:bodyPr wrap="square" rtlCol="0">
            <a:spAutoFit/>
          </a:bodyPr>
          <a:lstStyle/>
          <a:p>
            <a:r>
              <a:rPr lang="en-US" sz="1000" dirty="0"/>
              <a:t>F</a:t>
            </a:r>
            <a:r>
              <a:rPr lang="en-US" sz="1000" dirty="0" smtClean="0"/>
              <a:t>igure 2a</a:t>
            </a:r>
            <a:endParaRPr lang="en-US" sz="1000" dirty="0"/>
          </a:p>
        </p:txBody>
      </p:sp>
    </p:spTree>
    <p:extLst>
      <p:ext uri="{BB962C8B-B14F-4D97-AF65-F5344CB8AC3E}">
        <p14:creationId xmlns:p14="http://schemas.microsoft.com/office/powerpoint/2010/main" val="3660609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a:solidFill>
                  <a:schemeClr val="bg1"/>
                </a:solidFill>
              </a:rPr>
              <a:t>Uploading  a BACMEN Form</a:t>
            </a:r>
            <a:r>
              <a:rPr lang="en-US" dirty="0" smtClean="0"/>
              <a:t/>
            </a:r>
            <a:br>
              <a:rPr lang="en-US" dirty="0" smtClean="0"/>
            </a:br>
            <a:r>
              <a:rPr lang="en-US" sz="3600" dirty="0">
                <a:solidFill>
                  <a:schemeClr val="bg1"/>
                </a:solidFill>
              </a:rPr>
              <a:t>Uploading  a BACMEN Form</a:t>
            </a:r>
            <a:r>
              <a:rPr lang="en-US" dirty="0" smtClean="0"/>
              <a:t/>
            </a:r>
            <a:br>
              <a:rPr lang="en-US" dirty="0" smtClean="0"/>
            </a:br>
            <a:endParaRPr lang="en-US" dirty="0"/>
          </a:p>
        </p:txBody>
      </p:sp>
      <p:sp>
        <p:nvSpPr>
          <p:cNvPr id="3" name="Subtitle 2"/>
          <p:cNvSpPr>
            <a:spLocks noGrp="1"/>
          </p:cNvSpPr>
          <p:nvPr>
            <p:ph type="subTitle" idx="1"/>
          </p:nvPr>
        </p:nvSpPr>
        <p:spPr>
          <a:xfrm>
            <a:off x="762000" y="1523999"/>
            <a:ext cx="7772400" cy="762001"/>
          </a:xfrm>
          <a:solidFill>
            <a:srgbClr val="F1E6B2"/>
          </a:solidFill>
          <a:ln>
            <a:solidFill>
              <a:schemeClr val="tx1"/>
            </a:solidFill>
          </a:ln>
        </p:spPr>
        <p:txBody>
          <a:bodyPr>
            <a:normAutofit fontScale="32500" lnSpcReduction="20000"/>
          </a:bodyPr>
          <a:lstStyle/>
          <a:p>
            <a:pPr algn="l"/>
            <a:r>
              <a:rPr lang="en-US" sz="4900" b="1" dirty="0" smtClean="0"/>
              <a:t>Step 3:  </a:t>
            </a:r>
          </a:p>
          <a:p>
            <a:pPr marL="285750" indent="-285750" algn="l">
              <a:buFont typeface="Wingdings" panose="05000000000000000000" pitchFamily="2" charset="2"/>
              <a:buChar char="Ø"/>
            </a:pPr>
            <a:r>
              <a:rPr lang="en-US" sz="4900" b="1" dirty="0" smtClean="0"/>
              <a:t>To start the document upload process, </a:t>
            </a:r>
            <a:r>
              <a:rPr lang="en-US" sz="4900" b="1" dirty="0"/>
              <a:t>click on the “</a:t>
            </a:r>
            <a:r>
              <a:rPr lang="en-US" sz="4900" b="1" u="sng" dirty="0">
                <a:solidFill>
                  <a:srgbClr val="0070C0"/>
                </a:solidFill>
              </a:rPr>
              <a:t>Details/Upload Documentation</a:t>
            </a:r>
            <a:r>
              <a:rPr lang="en-US" sz="4900" b="1" dirty="0"/>
              <a:t>” </a:t>
            </a:r>
            <a:r>
              <a:rPr lang="en-US" sz="4900" b="1" dirty="0" smtClean="0"/>
              <a:t>link</a:t>
            </a:r>
            <a:r>
              <a:rPr lang="en-US" sz="4900" b="1" dirty="0"/>
              <a:t> </a:t>
            </a:r>
            <a:r>
              <a:rPr lang="en-US" sz="4900" b="1" dirty="0" smtClean="0"/>
              <a:t>(See </a:t>
            </a:r>
            <a:r>
              <a:rPr lang="en-US" sz="4900" b="1" dirty="0"/>
              <a:t>Figure 3</a:t>
            </a:r>
            <a:r>
              <a:rPr lang="en-US" sz="4900" b="1" dirty="0" smtClean="0"/>
              <a:t>).</a:t>
            </a:r>
            <a:endParaRPr lang="en-US" sz="4900" b="1" dirty="0"/>
          </a:p>
          <a:p>
            <a:pPr marL="285750" indent="-285750" algn="l">
              <a:buFont typeface="Wingdings" panose="05000000000000000000" pitchFamily="2" charset="2"/>
              <a:buChar char="Ø"/>
            </a:pPr>
            <a:endParaRPr lang="en-US" sz="1800" b="1" dirty="0" smtClean="0"/>
          </a:p>
        </p:txBody>
      </p:sp>
      <p:sp>
        <p:nvSpPr>
          <p:cNvPr id="4" name="Date Placeholder 3"/>
          <p:cNvSpPr>
            <a:spLocks noGrp="1"/>
          </p:cNvSpPr>
          <p:nvPr>
            <p:ph type="dt" sz="half" idx="10"/>
          </p:nvPr>
        </p:nvSpPr>
        <p:spPr/>
        <p:txBody>
          <a:bodyPr/>
          <a:lstStyle/>
          <a:p>
            <a:fld id="{16F98BE6-5E64-4DBA-9EC4-82D2E3B29EB3}"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30" y="238173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943600"/>
            <a:ext cx="1558714" cy="26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rot="9225617">
            <a:off x="7599198" y="5521555"/>
            <a:ext cx="924775" cy="479164"/>
          </a:xfrm>
          <a:prstGeom prst="rightArrow">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4" name="TextBox 13"/>
          <p:cNvSpPr txBox="1"/>
          <p:nvPr/>
        </p:nvSpPr>
        <p:spPr>
          <a:xfrm rot="20219908">
            <a:off x="7865220" y="5582601"/>
            <a:ext cx="637562" cy="246221"/>
          </a:xfrm>
          <a:prstGeom prst="rect">
            <a:avLst/>
          </a:prstGeom>
          <a:noFill/>
        </p:spPr>
        <p:txBody>
          <a:bodyPr wrap="square" rtlCol="0">
            <a:spAutoFit/>
          </a:bodyPr>
          <a:lstStyle/>
          <a:p>
            <a:r>
              <a:rPr lang="en-US" sz="1000" dirty="0"/>
              <a:t>F</a:t>
            </a:r>
            <a:r>
              <a:rPr lang="en-US" sz="1000" dirty="0" smtClean="0"/>
              <a:t>igure 3</a:t>
            </a:r>
            <a:endParaRPr lang="en-US" sz="1000" dirty="0"/>
          </a:p>
        </p:txBody>
      </p:sp>
      <p:sp>
        <p:nvSpPr>
          <p:cNvPr id="7" name="Rectangle 6"/>
          <p:cNvSpPr/>
          <p:nvPr/>
        </p:nvSpPr>
        <p:spPr>
          <a:xfrm>
            <a:off x="990600" y="25146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3069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073A09-9C79-4D7D-9D03-C39CF6177815}"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7</a:t>
            </a:fld>
            <a:endParaRPr lang="en-US" dirty="0"/>
          </a:p>
        </p:txBody>
      </p:sp>
      <p:sp>
        <p:nvSpPr>
          <p:cNvPr id="6" name="Title 1"/>
          <p:cNvSpPr>
            <a:spLocks noGrp="1"/>
          </p:cNvSpPr>
          <p:nvPr>
            <p:ph type="title"/>
          </p:nvPr>
        </p:nvSpPr>
        <p:spPr>
          <a:solidFill>
            <a:srgbClr val="C81230"/>
          </a:solidFill>
          <a:ln>
            <a:solidFill>
              <a:schemeClr val="tx1"/>
            </a:solidFill>
          </a:ln>
        </p:spPr>
        <p:txBody>
          <a:bodyPr>
            <a:normAutofit fontScale="90000"/>
          </a:bodyPr>
          <a:lstStyle/>
          <a:p>
            <a:r>
              <a:rPr lang="en-US" dirty="0" smtClean="0"/>
              <a:t/>
            </a:r>
            <a:br>
              <a:rPr lang="en-US" dirty="0" smtClean="0"/>
            </a:br>
            <a:r>
              <a:rPr lang="en-US" dirty="0" smtClean="0">
                <a:solidFill>
                  <a:schemeClr val="bg1"/>
                </a:solidFill>
              </a:rPr>
              <a:t>Uploading  </a:t>
            </a:r>
            <a:r>
              <a:rPr lang="en-US" dirty="0">
                <a:solidFill>
                  <a:schemeClr val="bg1"/>
                </a:solidFill>
              </a:rPr>
              <a:t>a BACMEN Form</a:t>
            </a:r>
            <a:r>
              <a:rPr lang="en-US" dirty="0" smtClean="0"/>
              <a:t/>
            </a:r>
            <a:br>
              <a:rPr lang="en-US" dirty="0" smtClean="0"/>
            </a:br>
            <a:endParaRPr lang="en-US" dirty="0"/>
          </a:p>
        </p:txBody>
      </p:sp>
      <p:sp>
        <p:nvSpPr>
          <p:cNvPr id="10" name="Subtitle 2"/>
          <p:cNvSpPr txBox="1">
            <a:spLocks/>
          </p:cNvSpPr>
          <p:nvPr/>
        </p:nvSpPr>
        <p:spPr>
          <a:xfrm>
            <a:off x="457200" y="1554476"/>
            <a:ext cx="8229600" cy="731524"/>
          </a:xfrm>
          <a:prstGeom prst="rect">
            <a:avLst/>
          </a:prstGeom>
          <a:solidFill>
            <a:srgbClr val="F1E6B2"/>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solidFill>
                  <a:schemeClr val="tx1">
                    <a:lumMod val="50000"/>
                    <a:lumOff val="50000"/>
                  </a:schemeClr>
                </a:solidFill>
              </a:rPr>
              <a:t>Step 4: </a:t>
            </a:r>
          </a:p>
          <a:p>
            <a:pPr>
              <a:buFont typeface="Wingdings" panose="05000000000000000000" pitchFamily="2" charset="2"/>
              <a:buChar char="Ø"/>
            </a:pPr>
            <a:r>
              <a:rPr lang="en-US" sz="1600" b="1" dirty="0" smtClean="0">
                <a:solidFill>
                  <a:schemeClr val="tx1">
                    <a:lumMod val="50000"/>
                    <a:lumOff val="50000"/>
                  </a:schemeClr>
                </a:solidFill>
              </a:rPr>
              <a:t>Click the “</a:t>
            </a:r>
            <a:r>
              <a:rPr lang="en-US" sz="1600" b="1" u="sng" dirty="0" smtClean="0">
                <a:solidFill>
                  <a:srgbClr val="0070C0"/>
                </a:solidFill>
              </a:rPr>
              <a:t>Upload/View Document</a:t>
            </a:r>
            <a:r>
              <a:rPr lang="en-US" sz="1600" b="1" dirty="0" smtClean="0">
                <a:solidFill>
                  <a:schemeClr val="tx1">
                    <a:lumMod val="50000"/>
                    <a:lumOff val="50000"/>
                  </a:schemeClr>
                </a:solidFill>
              </a:rPr>
              <a:t>” link (See Figures 4).</a:t>
            </a:r>
          </a:p>
          <a:p>
            <a:pPr marL="0" lvl="1" indent="0">
              <a:buNone/>
            </a:pPr>
            <a:endParaRPr lang="en-US" sz="1400" b="1" dirty="0">
              <a:solidFill>
                <a:schemeClr val="tx1">
                  <a:lumMod val="50000"/>
                  <a:lumOff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45" y="2439482"/>
            <a:ext cx="7702047" cy="368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95800"/>
            <a:ext cx="1365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284" y="4008437"/>
            <a:ext cx="7683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19742700">
            <a:off x="7861708" y="4175709"/>
            <a:ext cx="727103" cy="276999"/>
          </a:xfrm>
          <a:prstGeom prst="rect">
            <a:avLst/>
          </a:prstGeom>
          <a:noFill/>
        </p:spPr>
        <p:txBody>
          <a:bodyPr wrap="square" rtlCol="0">
            <a:spAutoFit/>
          </a:bodyPr>
          <a:lstStyle/>
          <a:p>
            <a:r>
              <a:rPr lang="en-US" sz="1200" dirty="0" smtClean="0"/>
              <a:t>Figure 4</a:t>
            </a:r>
            <a:endParaRPr lang="en-US" sz="1200" dirty="0"/>
          </a:p>
        </p:txBody>
      </p:sp>
    </p:spTree>
    <p:extLst>
      <p:ext uri="{BB962C8B-B14F-4D97-AF65-F5344CB8AC3E}">
        <p14:creationId xmlns:p14="http://schemas.microsoft.com/office/powerpoint/2010/main" val="113406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4783"/>
            <a:ext cx="7772400" cy="9144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000" dirty="0">
                <a:solidFill>
                  <a:schemeClr val="bg1"/>
                </a:solidFill>
              </a:rPr>
              <a:t>Uploading  a BACMEN Form</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838200" y="1260538"/>
            <a:ext cx="7772400" cy="1482661"/>
          </a:xfrm>
          <a:solidFill>
            <a:srgbClr val="F1E6B2"/>
          </a:solidFill>
          <a:ln>
            <a:solidFill>
              <a:schemeClr val="tx1"/>
            </a:solidFill>
          </a:ln>
        </p:spPr>
        <p:txBody>
          <a:bodyPr>
            <a:noAutofit/>
          </a:bodyPr>
          <a:lstStyle/>
          <a:p>
            <a:pPr algn="l"/>
            <a:r>
              <a:rPr lang="en-US" sz="1600" b="1" dirty="0" smtClean="0"/>
              <a:t>Step 5:  </a:t>
            </a:r>
          </a:p>
          <a:p>
            <a:pPr marL="285750" indent="-285750" algn="l">
              <a:buFont typeface="Wingdings" panose="05000000000000000000" pitchFamily="2" charset="2"/>
              <a:buChar char="Ø"/>
            </a:pPr>
            <a:r>
              <a:rPr lang="en-US" sz="1600" b="1" dirty="0"/>
              <a:t>Click the </a:t>
            </a:r>
            <a:r>
              <a:rPr lang="en-US" sz="1600" b="1" dirty="0" smtClean="0"/>
              <a:t>“</a:t>
            </a:r>
            <a:r>
              <a:rPr lang="en-US" sz="1600" b="1" dirty="0" smtClean="0">
                <a:solidFill>
                  <a:schemeClr val="tx2">
                    <a:lumMod val="60000"/>
                    <a:lumOff val="40000"/>
                  </a:schemeClr>
                </a:solidFill>
              </a:rPr>
              <a:t>Bacterial Meningitis Immunization</a:t>
            </a:r>
            <a:r>
              <a:rPr lang="en-US" sz="1600" b="1" dirty="0" smtClean="0">
                <a:solidFill>
                  <a:srgbClr val="0070C0"/>
                </a:solidFill>
              </a:rPr>
              <a:t>” </a:t>
            </a:r>
            <a:r>
              <a:rPr lang="en-US" sz="1600" b="1" dirty="0" smtClean="0">
                <a:solidFill>
                  <a:schemeClr val="tx1">
                    <a:lumMod val="50000"/>
                    <a:lumOff val="50000"/>
                  </a:schemeClr>
                </a:solidFill>
              </a:rPr>
              <a:t>link </a:t>
            </a:r>
            <a:r>
              <a:rPr lang="en-US" sz="1600" b="1" dirty="0" smtClean="0"/>
              <a:t>(See </a:t>
            </a:r>
            <a:r>
              <a:rPr lang="en-US" sz="1600" b="1" dirty="0"/>
              <a:t>Figure </a:t>
            </a:r>
            <a:r>
              <a:rPr lang="en-US" sz="1600" b="1" dirty="0" smtClean="0"/>
              <a:t>5).</a:t>
            </a:r>
          </a:p>
          <a:p>
            <a:pPr marL="285750" indent="-285750" algn="l">
              <a:buFont typeface="Wingdings" panose="05000000000000000000" pitchFamily="2" charset="2"/>
              <a:buChar char="Ø"/>
            </a:pPr>
            <a:r>
              <a:rPr lang="en-US" sz="1600" b="1" dirty="0" smtClean="0"/>
              <a:t>You will be directed to the Bacterial Meningitis Immunization page where you will find information about BACMEN regulations, your compliance responsibilities, and the BACMEN Compliance Form for you to complete and submit.</a:t>
            </a:r>
          </a:p>
        </p:txBody>
      </p:sp>
      <p:sp>
        <p:nvSpPr>
          <p:cNvPr id="6" name="Date Placeholder 5"/>
          <p:cNvSpPr>
            <a:spLocks noGrp="1"/>
          </p:cNvSpPr>
          <p:nvPr>
            <p:ph type="dt" sz="half" idx="10"/>
          </p:nvPr>
        </p:nvSpPr>
        <p:spPr/>
        <p:txBody>
          <a:bodyPr/>
          <a:lstStyle/>
          <a:p>
            <a:fld id="{FC9742B6-35DD-4A73-AE21-333621451C75}" type="datetime1">
              <a:rPr lang="en-US" smtClean="0"/>
              <a:t>3/15/2019</a:t>
            </a:fld>
            <a:endParaRPr lang="en-US" dirty="0"/>
          </a:p>
        </p:txBody>
      </p:sp>
      <p:sp>
        <p:nvSpPr>
          <p:cNvPr id="7" name="Slide Number Placeholder 6"/>
          <p:cNvSpPr>
            <a:spLocks noGrp="1"/>
          </p:cNvSpPr>
          <p:nvPr>
            <p:ph type="sldNum" sz="quarter" idx="12"/>
          </p:nvPr>
        </p:nvSpPr>
        <p:spPr/>
        <p:txBody>
          <a:bodyPr/>
          <a:lstStyle/>
          <a:p>
            <a:fld id="{B2932928-7F0C-4175-8267-2FAC4A002340}" type="slidenum">
              <a:rPr lang="en-US" smtClean="0"/>
              <a:t>8</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887728"/>
            <a:ext cx="5305425" cy="384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92902" y="5312898"/>
            <a:ext cx="1524000" cy="172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8102E"/>
              </a:solidFill>
            </a:endParaRPr>
          </a:p>
        </p:txBody>
      </p:sp>
      <p:sp>
        <p:nvSpPr>
          <p:cNvPr id="8" name="Right Arrow 7"/>
          <p:cNvSpPr/>
          <p:nvPr/>
        </p:nvSpPr>
        <p:spPr>
          <a:xfrm rot="9805874">
            <a:off x="4691472" y="4969510"/>
            <a:ext cx="1199598" cy="478160"/>
          </a:xfrm>
          <a:prstGeom prst="rightArrow">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TextBox 8"/>
          <p:cNvSpPr txBox="1"/>
          <p:nvPr/>
        </p:nvSpPr>
        <p:spPr>
          <a:xfrm rot="20562374">
            <a:off x="4984397" y="5031189"/>
            <a:ext cx="852904" cy="276999"/>
          </a:xfrm>
          <a:prstGeom prst="rect">
            <a:avLst/>
          </a:prstGeom>
          <a:noFill/>
        </p:spPr>
        <p:txBody>
          <a:bodyPr wrap="square" rtlCol="0">
            <a:spAutoFit/>
          </a:bodyPr>
          <a:lstStyle/>
          <a:p>
            <a:r>
              <a:rPr lang="en-US" sz="1200" dirty="0" smtClean="0"/>
              <a:t>Figure 5</a:t>
            </a:r>
            <a:endParaRPr lang="en-US" sz="1200" dirty="0"/>
          </a:p>
        </p:txBody>
      </p:sp>
    </p:spTree>
    <p:extLst>
      <p:ext uri="{BB962C8B-B14F-4D97-AF65-F5344CB8AC3E}">
        <p14:creationId xmlns:p14="http://schemas.microsoft.com/office/powerpoint/2010/main" val="2723047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762000"/>
          </a:xfrm>
          <a:solidFill>
            <a:srgbClr val="C81230"/>
          </a:solidFill>
          <a:ln>
            <a:solidFill>
              <a:schemeClr val="tx1"/>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a:solidFill>
                  <a:schemeClr val="bg1"/>
                </a:solidFill>
              </a:rPr>
              <a:t>Uploading  a BACMEN Form</a:t>
            </a: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762000" y="990600"/>
            <a:ext cx="7772400" cy="1219200"/>
          </a:xfrm>
          <a:solidFill>
            <a:srgbClr val="F1E6B2"/>
          </a:solidFill>
          <a:ln>
            <a:solidFill>
              <a:schemeClr val="tx1"/>
            </a:solidFill>
          </a:ln>
        </p:spPr>
        <p:txBody>
          <a:bodyPr>
            <a:noAutofit/>
          </a:bodyPr>
          <a:lstStyle/>
          <a:p>
            <a:pPr algn="l"/>
            <a:r>
              <a:rPr lang="en-US" sz="1600" b="1" dirty="0" smtClean="0"/>
              <a:t>Step 6:  </a:t>
            </a:r>
          </a:p>
          <a:p>
            <a:pPr marL="285750" indent="-285750" algn="l">
              <a:buFont typeface="Wingdings" panose="05000000000000000000" pitchFamily="2" charset="2"/>
              <a:buChar char="Ø"/>
            </a:pPr>
            <a:r>
              <a:rPr lang="en-US" sz="1600" b="1" dirty="0" smtClean="0"/>
              <a:t>Read the </a:t>
            </a:r>
            <a:r>
              <a:rPr lang="en-US" sz="1600" b="1" dirty="0"/>
              <a:t>“Bacterial Meningitis Immunization ” </a:t>
            </a:r>
            <a:r>
              <a:rPr lang="en-US" sz="1600" b="1" dirty="0" smtClean="0"/>
              <a:t>information.  </a:t>
            </a:r>
          </a:p>
          <a:p>
            <a:pPr marL="285750" indent="-285750" algn="l">
              <a:buFont typeface="Wingdings" panose="05000000000000000000" pitchFamily="2" charset="2"/>
              <a:buChar char="Ø"/>
            </a:pPr>
            <a:r>
              <a:rPr lang="en-US" sz="1600" b="1" dirty="0" smtClean="0"/>
              <a:t>You will see a link to download the BACMEN Compliance Form;  Click </a:t>
            </a:r>
            <a:r>
              <a:rPr lang="en-US" sz="1600" b="1" dirty="0"/>
              <a:t>on </a:t>
            </a:r>
            <a:r>
              <a:rPr lang="en-US" sz="1600" b="1" dirty="0" smtClean="0"/>
              <a:t>the “</a:t>
            </a:r>
            <a:r>
              <a:rPr lang="en-US" sz="1600" b="1" dirty="0" smtClean="0">
                <a:solidFill>
                  <a:srgbClr val="FF0000"/>
                </a:solidFill>
              </a:rPr>
              <a:t>Compliance Form</a:t>
            </a:r>
            <a:r>
              <a:rPr lang="en-US" sz="1600" b="1" dirty="0" smtClean="0"/>
              <a:t>“ </a:t>
            </a:r>
            <a:r>
              <a:rPr lang="en-US" sz="1600" b="1" dirty="0"/>
              <a:t>link to  download </a:t>
            </a:r>
            <a:r>
              <a:rPr lang="en-US" sz="1600" b="1" dirty="0" smtClean="0"/>
              <a:t>the BACMEN  </a:t>
            </a:r>
            <a:r>
              <a:rPr lang="en-US" sz="1600" b="1" dirty="0"/>
              <a:t>Compliance Form </a:t>
            </a:r>
            <a:r>
              <a:rPr lang="en-US" sz="1600" b="1" dirty="0" smtClean="0"/>
              <a:t>(See Figure </a:t>
            </a:r>
            <a:r>
              <a:rPr lang="en-US" sz="1600" b="1" dirty="0"/>
              <a:t>6</a:t>
            </a:r>
            <a:r>
              <a:rPr lang="en-US" sz="1600" b="1" dirty="0" smtClean="0"/>
              <a:t>)</a:t>
            </a:r>
          </a:p>
          <a:p>
            <a:pPr algn="l"/>
            <a:endParaRPr lang="en-US" sz="1100" dirty="0" smtClean="0"/>
          </a:p>
        </p:txBody>
      </p:sp>
      <p:sp>
        <p:nvSpPr>
          <p:cNvPr id="4" name="Date Placeholder 3"/>
          <p:cNvSpPr>
            <a:spLocks noGrp="1"/>
          </p:cNvSpPr>
          <p:nvPr>
            <p:ph type="dt" sz="half" idx="10"/>
          </p:nvPr>
        </p:nvSpPr>
        <p:spPr/>
        <p:txBody>
          <a:bodyPr/>
          <a:lstStyle/>
          <a:p>
            <a:fld id="{A0011513-0C3A-42B2-8561-9D7146261C60}"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B2932928-7F0C-4175-8267-2FAC4A002340}" type="slidenum">
              <a:rPr lang="en-US" smtClean="0"/>
              <a:t>9</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581" y="2357657"/>
            <a:ext cx="6557857" cy="400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01685" y="5344553"/>
            <a:ext cx="1070315" cy="162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9395280">
            <a:off x="4643587" y="4813830"/>
            <a:ext cx="1228524" cy="479164"/>
          </a:xfrm>
          <a:prstGeom prst="rightArrow">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TextBox 6"/>
          <p:cNvSpPr txBox="1"/>
          <p:nvPr/>
        </p:nvSpPr>
        <p:spPr>
          <a:xfrm rot="20241934">
            <a:off x="4814463" y="4868289"/>
            <a:ext cx="1090985" cy="276999"/>
          </a:xfrm>
          <a:prstGeom prst="rect">
            <a:avLst/>
          </a:prstGeom>
          <a:noFill/>
        </p:spPr>
        <p:txBody>
          <a:bodyPr wrap="square" rtlCol="0">
            <a:spAutoFit/>
          </a:bodyPr>
          <a:lstStyle/>
          <a:p>
            <a:r>
              <a:rPr lang="en-US" sz="1200" dirty="0" smtClean="0"/>
              <a:t>Figure 6</a:t>
            </a:r>
            <a:endParaRPr lang="en-US" sz="1000" dirty="0"/>
          </a:p>
        </p:txBody>
      </p:sp>
    </p:spTree>
    <p:extLst>
      <p:ext uri="{BB962C8B-B14F-4D97-AF65-F5344CB8AC3E}">
        <p14:creationId xmlns:p14="http://schemas.microsoft.com/office/powerpoint/2010/main" val="179772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10417</TotalTime>
  <Words>792</Words>
  <Application>Microsoft Office PowerPoint</Application>
  <PresentationFormat>On-screen Show (4:3)</PresentationFormat>
  <Paragraphs>124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Algerian</vt:lpstr>
      <vt:lpstr>Arial</vt:lpstr>
      <vt:lpstr>Calibri</vt:lpstr>
      <vt:lpstr>Copperplate Gothic Bold</vt:lpstr>
      <vt:lpstr>Rockwell Extra Bold</vt:lpstr>
      <vt:lpstr>Times New Roman</vt:lpstr>
      <vt:lpstr>Wingdings</vt:lpstr>
      <vt:lpstr>Office Theme</vt:lpstr>
      <vt:lpstr>PowerPoint Presentation</vt:lpstr>
      <vt:lpstr>  Uploading General To Do List Items  </vt:lpstr>
      <vt:lpstr>   Uploading  a BACMEN To Do List Item   </vt:lpstr>
      <vt:lpstr> Uploading  a BACMEN Form  </vt:lpstr>
      <vt:lpstr>Uploading  a BACMEN Form</vt:lpstr>
      <vt:lpstr>  Uploading  a BACMEN Form Uploading  a BACMEN Form </vt:lpstr>
      <vt:lpstr> Uploading  a BACMEN Form </vt:lpstr>
      <vt:lpstr>   Uploading  a BACMEN Form   </vt:lpstr>
      <vt:lpstr>    Uploading  a BACMEN Form    </vt:lpstr>
      <vt:lpstr>   Uploading  a BACMEN Form   </vt:lpstr>
      <vt:lpstr>   Uploading  a BACMEN Form   </vt:lpstr>
      <vt:lpstr>    Uploading  a BACMEN Form    </vt:lpstr>
      <vt:lpstr>    Uploading  a BACMEN Form    </vt:lpstr>
      <vt:lpstr>    Uploading  a BACMEN Form    </vt:lpstr>
      <vt:lpstr>    Uploading  a BACMEN Form    </vt:lpstr>
      <vt:lpstr>    Uploading  a BACMEN Form    </vt:lpstr>
      <vt:lpstr>  Uploading Other To Do List Items Don’t Forget!!  </vt:lpstr>
    </vt:vector>
  </TitlesOfParts>
  <Company>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progden</dc:creator>
  <cp:lastModifiedBy>Clark, Kirsten</cp:lastModifiedBy>
  <cp:revision>199</cp:revision>
  <cp:lastPrinted>2014-07-09T17:58:46Z</cp:lastPrinted>
  <dcterms:created xsi:type="dcterms:W3CDTF">2014-02-17T15:25:58Z</dcterms:created>
  <dcterms:modified xsi:type="dcterms:W3CDTF">2019-03-15T21:21:17Z</dcterms:modified>
</cp:coreProperties>
</file>