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7" r:id="rId3"/>
    <p:sldId id="340" r:id="rId4"/>
    <p:sldId id="327" r:id="rId5"/>
    <p:sldId id="330" r:id="rId6"/>
    <p:sldId id="281" r:id="rId7"/>
    <p:sldId id="304" r:id="rId8"/>
    <p:sldId id="305" r:id="rId9"/>
    <p:sldId id="306" r:id="rId10"/>
    <p:sldId id="307" r:id="rId11"/>
    <p:sldId id="336" r:id="rId12"/>
    <p:sldId id="311" r:id="rId13"/>
    <p:sldId id="310" r:id="rId14"/>
    <p:sldId id="308" r:id="rId15"/>
    <p:sldId id="337" r:id="rId16"/>
    <p:sldId id="335" r:id="rId17"/>
    <p:sldId id="332" r:id="rId18"/>
    <p:sldId id="309" r:id="rId19"/>
    <p:sldId id="334" r:id="rId20"/>
    <p:sldId id="333" r:id="rId21"/>
    <p:sldId id="341" r:id="rId22"/>
    <p:sldId id="313" r:id="rId23"/>
    <p:sldId id="338" r:id="rId24"/>
    <p:sldId id="339" r:id="rId25"/>
    <p:sldId id="344" r:id="rId26"/>
    <p:sldId id="314" r:id="rId27"/>
    <p:sldId id="315" r:id="rId28"/>
    <p:sldId id="316" r:id="rId29"/>
    <p:sldId id="317" r:id="rId30"/>
    <p:sldId id="325" r:id="rId31"/>
    <p:sldId id="326" r:id="rId32"/>
    <p:sldId id="318" r:id="rId33"/>
    <p:sldId id="319" r:id="rId34"/>
    <p:sldId id="322" r:id="rId35"/>
    <p:sldId id="323" r:id="rId36"/>
    <p:sldId id="324" r:id="rId37"/>
    <p:sldId id="320" r:id="rId38"/>
    <p:sldId id="342" r:id="rId39"/>
    <p:sldId id="34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FAC"/>
    <a:srgbClr val="6F3C9A"/>
    <a:srgbClr val="707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9533A4-7461-41BE-A342-A227C8F7FCBC}" type="datetimeFigureOut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0A6534-8688-4288-99C9-A4807F04E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3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6E4E30-C50D-4246-BA1E-751962A48152}" type="datetimeFigureOut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5C1194-E414-4CD7-8776-25CEB43C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5D5906-EBCB-4E80-918C-E0A8C790FAC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CC5B1-82C3-4D62-B08F-28B2AB2DF62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DA09-FD5E-4272-AE95-6BCA22CFD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69DF1-15A8-4B2C-90E6-A0B10E64F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8A8E-DE70-4EEE-B39B-BB18B11D9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537D-9E17-40CE-87C9-277077714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9F09-F427-4C19-A329-C999BA250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F575B-9BF8-4DDE-B3C7-AB5355267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5613C-51EE-4196-ADC1-5466C42C5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4B36-F396-45FE-B349-AB196B8D9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1FEBA-21E1-4A16-986A-D21EC396F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30AE-49C8-44D3-A0AE-E60630B1C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AF96-EE92-4B7C-B3FF-7ED5B18C4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0900C62-AC1F-46EF-B07F-17D7574B8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4951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1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1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1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1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1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1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3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4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4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4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4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wcomp.sfasu.ed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Teaching Writing 2012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Multi-modal Mixed-media Methods for Teaching Composition</a:t>
            </a:r>
            <a:endParaRPr lang="en-US" sz="2400" dirty="0" smtClean="0"/>
          </a:p>
          <a:p>
            <a:pPr eaLnBrk="1" hangingPunct="1"/>
            <a:r>
              <a:rPr lang="en-US" sz="2000" dirty="0" smtClean="0"/>
              <a:t>Elizabeth Tasker</a:t>
            </a:r>
          </a:p>
          <a:p>
            <a:pPr eaLnBrk="1" hangingPunct="1"/>
            <a:r>
              <a:rPr lang="en-US" sz="2000" dirty="0" smtClean="0"/>
              <a:t>Assistant Professor</a:t>
            </a:r>
          </a:p>
          <a:p>
            <a:pPr eaLnBrk="1" hangingPunct="1"/>
            <a:r>
              <a:rPr lang="en-US" sz="2000" dirty="0" smtClean="0"/>
              <a:t>SFA Lower Division Writing Program Administrator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stuff of our jobs today:</a:t>
            </a:r>
            <a:endParaRPr lang="en-US" dirty="0"/>
          </a:p>
        </p:txBody>
      </p:sp>
      <p:pic>
        <p:nvPicPr>
          <p:cNvPr id="4" name="Content Placeholder 3" descr="word-cloud-10-27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416585" cy="5276387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multimodality?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 - “ways of representing information” e.g., words, sounds, images, animation</a:t>
            </a:r>
          </a:p>
          <a:p>
            <a:r>
              <a:rPr lang="en-US" dirty="0" smtClean="0"/>
              <a:t>Media -“the ‘tools and material resources’ used to produce and disseminate texts” e.g., books, </a:t>
            </a:r>
            <a:r>
              <a:rPr lang="en-US" dirty="0" err="1" smtClean="0"/>
              <a:t>tv</a:t>
            </a:r>
            <a:r>
              <a:rPr lang="en-US" dirty="0" smtClean="0"/>
              <a:t>, computers, pencils, human voice</a:t>
            </a:r>
          </a:p>
          <a:p>
            <a:r>
              <a:rPr lang="en-US" dirty="0" smtClean="0"/>
              <a:t>Genres – kinds of texts or artistic productions, e.g., novels, songs, reality shows, essays, cartoons, films, paintings, sculptures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Read</a:t>
            </a:r>
          </a:p>
          <a:p>
            <a:r>
              <a:rPr lang="en-US" dirty="0" smtClean="0"/>
              <a:t>What we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Hear</a:t>
            </a:r>
          </a:p>
          <a:p>
            <a:r>
              <a:rPr lang="en-US" dirty="0" smtClean="0"/>
              <a:t>What we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</a:t>
            </a:r>
          </a:p>
          <a:p>
            <a:r>
              <a:rPr lang="en-US" dirty="0" smtClean="0"/>
              <a:t>What we both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 and Hear</a:t>
            </a:r>
          </a:p>
          <a:p>
            <a:r>
              <a:rPr lang="en-US" dirty="0" smtClean="0"/>
              <a:t>What we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</a:t>
            </a:r>
            <a:r>
              <a:rPr lang="en-US" dirty="0" smtClean="0"/>
              <a:t> with others</a:t>
            </a:r>
          </a:p>
          <a:p>
            <a:r>
              <a:rPr lang="en-US" dirty="0" smtClean="0"/>
              <a:t>What we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</a:t>
            </a:r>
          </a:p>
          <a:p>
            <a:r>
              <a:rPr lang="en-US" dirty="0" smtClean="0"/>
              <a:t>What we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Teach</a:t>
            </a:r>
            <a:r>
              <a:rPr lang="en-US" dirty="0" smtClean="0"/>
              <a:t> someone else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7848600" cy="1295400"/>
          </a:xfrm>
        </p:spPr>
        <p:txBody>
          <a:bodyPr/>
          <a:lstStyle/>
          <a:p>
            <a:r>
              <a:rPr lang="en-US" sz="3600" dirty="0" smtClean="0"/>
              <a:t>“The modes” of discourse 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B050"/>
                </a:solidFill>
              </a:rPr>
              <a:t>(now viewed as methods of paragraph development)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Narration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Description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Exposition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Argument</a:t>
            </a:r>
          </a:p>
          <a:p>
            <a:pPr>
              <a:lnSpc>
                <a:spcPct val="90000"/>
              </a:lnSpc>
              <a:buClr>
                <a:srgbClr val="00B050"/>
              </a:buClr>
            </a:pPr>
            <a:r>
              <a:rPr lang="en-US" sz="2800" dirty="0" smtClean="0"/>
              <a:t>Definition</a:t>
            </a:r>
          </a:p>
          <a:p>
            <a:pPr>
              <a:lnSpc>
                <a:spcPct val="90000"/>
              </a:lnSpc>
              <a:buClr>
                <a:srgbClr val="00B050"/>
              </a:buClr>
            </a:pPr>
            <a:r>
              <a:rPr lang="en-US" sz="2800" dirty="0" smtClean="0"/>
              <a:t>Process</a:t>
            </a:r>
          </a:p>
          <a:p>
            <a:pPr>
              <a:lnSpc>
                <a:spcPct val="90000"/>
              </a:lnSpc>
              <a:buClr>
                <a:srgbClr val="00B050"/>
              </a:buClr>
            </a:pPr>
            <a:r>
              <a:rPr lang="en-US" sz="2800" dirty="0" smtClean="0"/>
              <a:t>Example</a:t>
            </a:r>
          </a:p>
          <a:p>
            <a:pPr>
              <a:lnSpc>
                <a:spcPct val="90000"/>
              </a:lnSpc>
              <a:buClr>
                <a:srgbClr val="00B050"/>
              </a:buClr>
            </a:pPr>
            <a:r>
              <a:rPr lang="en-US" sz="2800" dirty="0" smtClean="0"/>
              <a:t>Classification and Division</a:t>
            </a:r>
          </a:p>
          <a:p>
            <a:pPr>
              <a:lnSpc>
                <a:spcPct val="90000"/>
              </a:lnSpc>
              <a:buClr>
                <a:srgbClr val="00B050"/>
              </a:buClr>
            </a:pPr>
            <a:r>
              <a:rPr lang="en-US" sz="2800" dirty="0" smtClean="0"/>
              <a:t>Compare/Contrast</a:t>
            </a:r>
          </a:p>
          <a:p>
            <a:pPr>
              <a:lnSpc>
                <a:spcPct val="90000"/>
              </a:lnSpc>
              <a:buClr>
                <a:srgbClr val="00B050"/>
              </a:buClr>
            </a:pPr>
            <a:r>
              <a:rPr lang="en-US" sz="2800" dirty="0" smtClean="0"/>
              <a:t>Cause and Effect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literacy</a:t>
            </a:r>
            <a:endParaRPr lang="en-US" dirty="0"/>
          </a:p>
        </p:txBody>
      </p:sp>
      <p:pic>
        <p:nvPicPr>
          <p:cNvPr id="4" name="Content Placeholder 3" descr="multiple literac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477000" cy="5349426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Multimodality and Composition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543800" cy="4411662"/>
          </a:xfrm>
        </p:spPr>
        <p:txBody>
          <a:bodyPr/>
          <a:lstStyle/>
          <a:p>
            <a:pPr marL="0" algn="ctr">
              <a:buNone/>
            </a:pPr>
            <a:endParaRPr lang="en-US" sz="3200" dirty="0" smtClean="0"/>
          </a:p>
          <a:p>
            <a:pPr marL="0" algn="ctr">
              <a:buNone/>
            </a:pPr>
            <a:r>
              <a:rPr lang="en-US" sz="4400" dirty="0" smtClean="0">
                <a:solidFill>
                  <a:schemeClr val="accent6"/>
                </a:solidFill>
              </a:rPr>
              <a:t>Modes of Learning </a:t>
            </a:r>
          </a:p>
          <a:p>
            <a:pPr marL="0" algn="ctr">
              <a:buNone/>
            </a:pPr>
            <a:r>
              <a:rPr lang="en-US" sz="4400" dirty="0" smtClean="0">
                <a:solidFill>
                  <a:schemeClr val="accent6"/>
                </a:solidFill>
              </a:rPr>
              <a:t>+ </a:t>
            </a:r>
          </a:p>
          <a:p>
            <a:pPr marL="0" algn="ctr">
              <a:buNone/>
            </a:pPr>
            <a:r>
              <a:rPr lang="en-US" sz="4400" dirty="0" smtClean="0">
                <a:solidFill>
                  <a:schemeClr val="accent6"/>
                </a:solidFill>
              </a:rPr>
              <a:t>Modes of Discourse </a:t>
            </a:r>
          </a:p>
          <a:p>
            <a:pPr marL="0" algn="ctr">
              <a:buNone/>
            </a:pPr>
            <a:r>
              <a:rPr lang="en-US" sz="4400" dirty="0" smtClean="0">
                <a:solidFill>
                  <a:schemeClr val="accent6"/>
                </a:solidFill>
              </a:rPr>
              <a:t>+</a:t>
            </a:r>
          </a:p>
          <a:p>
            <a:pPr marL="0" algn="ctr">
              <a:buNone/>
            </a:pPr>
            <a:r>
              <a:rPr lang="en-US" sz="4400" dirty="0" smtClean="0">
                <a:solidFill>
                  <a:schemeClr val="accent6"/>
                </a:solidFill>
              </a:rPr>
              <a:t>Literacy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Trends in Composition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20th century - Current Traditional Model  </a:t>
            </a:r>
            <a:br>
              <a:rPr lang="en-US" dirty="0" smtClean="0"/>
            </a:br>
            <a:r>
              <a:rPr lang="en-US" dirty="0" smtClean="0"/>
              <a:t>“the modes”; product focused </a:t>
            </a:r>
          </a:p>
          <a:p>
            <a:r>
              <a:rPr lang="en-US" dirty="0" smtClean="0"/>
              <a:t>Later 20</a:t>
            </a:r>
            <a:r>
              <a:rPr lang="en-US" baseline="30000" dirty="0" smtClean="0"/>
              <a:t>th</a:t>
            </a:r>
            <a:r>
              <a:rPr lang="en-US" dirty="0" smtClean="0"/>
              <a:t> century - Process Pedagogy</a:t>
            </a:r>
            <a:br>
              <a:rPr lang="en-US" dirty="0" smtClean="0"/>
            </a:br>
            <a:r>
              <a:rPr lang="en-US" dirty="0" smtClean="0"/>
              <a:t>skills-based (invention, drafting, revision) and </a:t>
            </a:r>
            <a:r>
              <a:rPr lang="en-US" dirty="0" err="1" smtClean="0"/>
              <a:t>expressivist</a:t>
            </a:r>
            <a:r>
              <a:rPr lang="en-US" smtClean="0"/>
              <a:t>, cognitive, </a:t>
            </a:r>
            <a:r>
              <a:rPr lang="en-US" dirty="0" smtClean="0"/>
              <a:t>or rhetorical focus</a:t>
            </a:r>
          </a:p>
          <a:p>
            <a:r>
              <a:rPr lang="en-US" dirty="0" smtClean="0"/>
              <a:t>The past two decades – Post Process</a:t>
            </a:r>
            <a:br>
              <a:rPr lang="en-US" dirty="0" smtClean="0"/>
            </a:br>
            <a:r>
              <a:rPr lang="en-US" dirty="0" smtClean="0"/>
              <a:t> “the social turn”; writing as service (pre-service, in-service, service learning, mentoring, peer review) </a:t>
            </a:r>
          </a:p>
          <a:p>
            <a:r>
              <a:rPr lang="en-US" dirty="0" smtClean="0"/>
              <a:t>Now?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Composition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3200" dirty="0" smtClean="0"/>
              <a:t>NCTE 2008 guidelines: effective composition pedagogy is</a:t>
            </a:r>
            <a:r>
              <a:rPr lang="en-US" sz="3200" dirty="0" smtClean="0">
                <a:solidFill>
                  <a:schemeClr val="hlink"/>
                </a:solidFill>
              </a:rPr>
              <a:t> holistic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hlink"/>
                </a:solidFill>
              </a:rPr>
              <a:t>authentic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hlink"/>
                </a:solidFill>
              </a:rPr>
              <a:t>varied</a:t>
            </a:r>
            <a:r>
              <a:rPr lang="en-US" sz="3200" dirty="0" smtClean="0"/>
              <a:t>, and </a:t>
            </a:r>
            <a:r>
              <a:rPr lang="en-US" sz="3200" dirty="0" smtClean="0">
                <a:solidFill>
                  <a:schemeClr val="hlink"/>
                </a:solidFill>
              </a:rPr>
              <a:t>collaborative</a:t>
            </a:r>
            <a:endParaRPr lang="en-US" sz="3200" dirty="0" smtClean="0"/>
          </a:p>
          <a:p>
            <a:r>
              <a:rPr lang="en-US" sz="3200" dirty="0" smtClean="0"/>
              <a:t>Multimedia, multimodal </a:t>
            </a:r>
          </a:p>
          <a:p>
            <a:r>
              <a:rPr lang="en-US" sz="3200" dirty="0" smtClean="0"/>
              <a:t>Recent trends:</a:t>
            </a:r>
          </a:p>
          <a:p>
            <a:pPr lvl="1"/>
            <a:r>
              <a:rPr lang="en-US" sz="2800" dirty="0" smtClean="0"/>
              <a:t>Primary research (enabled by digital tools) </a:t>
            </a:r>
          </a:p>
          <a:p>
            <a:pPr lvl="1"/>
            <a:r>
              <a:rPr lang="en-US" sz="2800" dirty="0" smtClean="0"/>
              <a:t>Explication of cultural material; objects</a:t>
            </a:r>
          </a:p>
          <a:p>
            <a:pPr lvl="1"/>
            <a:r>
              <a:rPr lang="en-US" sz="2800" dirty="0" smtClean="0"/>
              <a:t>A reconsideration of aesthetics? 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Think, Write,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greatest strength as a teacher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classroom compared to an object or entity (using either metaphor or simile)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multi-modal or mixed-media activity or technique to try in your classroom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yourself and share some piece of the information from above (in one minute or less).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Approach to College Readiness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21675" cy="5138737"/>
          </a:xfrm>
        </p:spPr>
        <p:txBody>
          <a:bodyPr/>
          <a:lstStyle/>
          <a:p>
            <a:pPr marL="514350" indent="-514350" eaLnBrk="1" hangingPunct="1">
              <a:spcAft>
                <a:spcPts val="600"/>
              </a:spcAft>
            </a:pPr>
            <a:r>
              <a:rPr lang="en-US" smtClean="0"/>
              <a:t>A regional model with the university as a hub</a:t>
            </a:r>
          </a:p>
          <a:p>
            <a:pPr marL="514350" indent="-514350" eaLnBrk="1" hangingPunct="1">
              <a:spcAft>
                <a:spcPts val="600"/>
              </a:spcAft>
            </a:pPr>
            <a:r>
              <a:rPr lang="en-US" smtClean="0"/>
              <a:t>Multiple, collaborative, grass roots projects</a:t>
            </a:r>
          </a:p>
          <a:p>
            <a:pPr marL="514350" indent="-514350" eaLnBrk="1" hangingPunct="1">
              <a:spcAft>
                <a:spcPts val="600"/>
              </a:spcAft>
            </a:pPr>
            <a:r>
              <a:rPr lang="en-US" smtClean="0"/>
              <a:t>Sharing of ideas across departments and institutions</a:t>
            </a:r>
          </a:p>
          <a:p>
            <a:pPr marL="514350" indent="-514350" eaLnBrk="1" hangingPunct="1">
              <a:spcAft>
                <a:spcPts val="600"/>
              </a:spcAft>
            </a:pPr>
            <a:r>
              <a:rPr lang="en-US" smtClean="0"/>
              <a:t>Involvement of instructors, students, tutors, and other direct stakeholders</a:t>
            </a:r>
          </a:p>
          <a:p>
            <a:pPr marL="514350" indent="-514350" eaLnBrk="1" hangingPunct="1">
              <a:spcAft>
                <a:spcPts val="600"/>
              </a:spcAft>
            </a:pPr>
            <a:r>
              <a:rPr lang="en-US" smtClean="0"/>
              <a:t>Longevity: a multi-year regional effort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</a:pPr>
            <a:endParaRPr lang="en-US" sz="4000" smtClean="0"/>
          </a:p>
          <a:p>
            <a:pPr marL="514350" indent="-514350" eaLnBrk="1" hangingPunct="1">
              <a:spcAft>
                <a:spcPct val="50000"/>
              </a:spcAft>
              <a:buFont typeface="Wingdings" pitchFamily="2" charset="2"/>
              <a:buNone/>
            </a:pPr>
            <a:endParaRPr lang="en-US" sz="3200" smtClean="0"/>
          </a:p>
          <a:p>
            <a:pPr marL="514350" indent="-514350" eaLnBrk="1" hangingPunct="1">
              <a:spcAft>
                <a:spcPct val="50000"/>
              </a:spcAft>
              <a:buFont typeface="Wingdings" pitchFamily="2" charset="2"/>
              <a:buNone/>
            </a:pPr>
            <a:endParaRPr lang="en-US" sz="5400" smtClean="0"/>
          </a:p>
          <a:p>
            <a:pPr marL="514350" indent="-514350" eaLnBrk="1" hangingPunct="1">
              <a:spcAft>
                <a:spcPct val="50000"/>
              </a:spcAft>
              <a:buFont typeface="Wingdings" pitchFamily="2" charset="2"/>
              <a:buNone/>
            </a:pPr>
            <a:endParaRPr lang="en-US" sz="540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Funded by a grant from the Texas Higher Education Board Success Initiative.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Summer 2010 – Tasker and Thomas conducted a literature review on college writing readiness.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Summer 2011 – First annual </a:t>
            </a:r>
            <a:r>
              <a:rPr lang="en-US" sz="2400" i="1" dirty="0" smtClean="0"/>
              <a:t>Teaching Writing </a:t>
            </a:r>
            <a:r>
              <a:rPr lang="en-US" sz="2400" dirty="0" smtClean="0"/>
              <a:t>summer symposium at SFA.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Summer 2012 – Second annual </a:t>
            </a:r>
            <a:r>
              <a:rPr lang="en-US" sz="2400" i="1" dirty="0" smtClean="0"/>
              <a:t>Teaching Writing </a:t>
            </a:r>
            <a:r>
              <a:rPr lang="en-US" sz="2400" dirty="0" smtClean="0"/>
              <a:t>summer symposium will be held at SFA.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Fall 2012 – roll out of </a:t>
            </a:r>
            <a:r>
              <a:rPr lang="en-US" sz="2400" i="1" dirty="0" smtClean="0"/>
              <a:t>Composition in the </a:t>
            </a:r>
            <a:r>
              <a:rPr lang="en-US" sz="2400" i="1" dirty="0" err="1" smtClean="0"/>
              <a:t>Pineywoods</a:t>
            </a:r>
            <a:r>
              <a:rPr lang="en-US" sz="2400" i="1" dirty="0" smtClean="0"/>
              <a:t> </a:t>
            </a:r>
            <a:r>
              <a:rPr lang="en-US" sz="2400" dirty="0" smtClean="0"/>
              <a:t>website.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Future?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Let’s collaborate!</a:t>
            </a:r>
            <a:endParaRPr lang="en-US" sz="4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411663"/>
          </a:xfrm>
        </p:spPr>
        <p:txBody>
          <a:bodyPr/>
          <a:lstStyle/>
          <a:p>
            <a:pPr algn="ctr">
              <a:buNone/>
            </a:pPr>
            <a:endParaRPr lang="en-US" sz="7200" dirty="0" smtClean="0">
              <a:hlinkClick r:id="rId2"/>
            </a:endParaRPr>
          </a:p>
          <a:p>
            <a:pPr algn="ctr">
              <a:buNone/>
            </a:pPr>
            <a:r>
              <a:rPr lang="en-US" sz="7200" dirty="0" smtClean="0">
                <a:hlinkClick r:id="rId2"/>
              </a:rPr>
              <a:t>pwcomp.sfasu.edu</a:t>
            </a:r>
            <a:endParaRPr lang="en-US" sz="72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5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Let’s take a break!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Resume in 30 minutes.</a:t>
            </a: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Workshop 1: Visual Composition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Invention</a:t>
            </a:r>
          </a:p>
          <a:p>
            <a:pPr lvl="1"/>
            <a:r>
              <a:rPr lang="en-US" dirty="0" smtClean="0"/>
              <a:t>Poster design </a:t>
            </a:r>
          </a:p>
          <a:p>
            <a:pPr lvl="1"/>
            <a:r>
              <a:rPr lang="en-US" dirty="0" smtClean="0"/>
              <a:t>Story boarding</a:t>
            </a:r>
          </a:p>
          <a:p>
            <a:pPr lvl="1"/>
            <a:r>
              <a:rPr lang="en-US" dirty="0" smtClean="0"/>
              <a:t>Mixed-media notebooks</a:t>
            </a:r>
          </a:p>
          <a:p>
            <a:r>
              <a:rPr lang="en-US" dirty="0" smtClean="0"/>
              <a:t>The Lesson of Objects (</a:t>
            </a:r>
            <a:r>
              <a:rPr lang="en-US" dirty="0" err="1" smtClean="0"/>
              <a:t>Hesse</a:t>
            </a:r>
            <a:r>
              <a:rPr lang="en-US" dirty="0" smtClean="0"/>
              <a:t>, </a:t>
            </a:r>
            <a:r>
              <a:rPr lang="en-US" dirty="0" err="1" smtClean="0"/>
              <a:t>Sommers</a:t>
            </a:r>
            <a:r>
              <a:rPr lang="en-US" dirty="0" smtClean="0"/>
              <a:t>, and Yancey)</a:t>
            </a:r>
          </a:p>
          <a:p>
            <a:r>
              <a:rPr lang="en-US" dirty="0" smtClean="0"/>
              <a:t>Exercise: Critical reading and information design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Design</a:t>
            </a:r>
            <a:endParaRPr lang="en-US" dirty="0"/>
          </a:p>
        </p:txBody>
      </p:sp>
      <p:pic>
        <p:nvPicPr>
          <p:cNvPr id="4" name="Content Placeholder 3" descr="toga zu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30357" y="914400"/>
            <a:ext cx="3659072" cy="566591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Storyboarding</a:t>
            </a:r>
            <a:endParaRPr lang="en-US" dirty="0"/>
          </a:p>
        </p:txBody>
      </p:sp>
      <p:pic>
        <p:nvPicPr>
          <p:cNvPr id="4" name="Content Placeholder 3" descr="storyboard corro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6858000" cy="5237262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two students’ satire notebooks </a:t>
            </a:r>
            <a:endParaRPr lang="en-US" dirty="0"/>
          </a:p>
        </p:txBody>
      </p:sp>
      <p:pic>
        <p:nvPicPr>
          <p:cNvPr id="5" name="Picture 4" descr="White Noise - Brandon Gar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648200" cy="5105400"/>
          </a:xfrm>
          <a:prstGeom prst="rect">
            <a:avLst/>
          </a:prstGeom>
        </p:spPr>
      </p:pic>
      <p:pic>
        <p:nvPicPr>
          <p:cNvPr id="7" name="Content Placeholder 3" descr="White Noise - Jack - Catherine Et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455738"/>
            <a:ext cx="3581400" cy="5402262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student’s satire notebook on Education</a:t>
            </a:r>
            <a:endParaRPr lang="en-US" dirty="0"/>
          </a:p>
        </p:txBody>
      </p:sp>
      <p:pic>
        <p:nvPicPr>
          <p:cNvPr id="4" name="Content Placeholder 3" descr="Education Johnnie - Jami Mil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6858000" cy="54864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student’s satire notebook on Education</a:t>
            </a:r>
            <a:endParaRPr lang="en-US" dirty="0"/>
          </a:p>
        </p:txBody>
      </p:sp>
      <p:pic>
        <p:nvPicPr>
          <p:cNvPr id="4" name="Content Placeholder 3" descr="Education Johnnie 2 - Jami Mil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7467600" cy="5314791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student’s satire notebook on Institutions</a:t>
            </a:r>
            <a:endParaRPr lang="en-US" dirty="0"/>
          </a:p>
        </p:txBody>
      </p:sp>
      <p:pic>
        <p:nvPicPr>
          <p:cNvPr id="4" name="Content Placeholder 3" descr="One Flew Over - Anne Came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1"/>
            <a:ext cx="7086599" cy="5486399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 student’s satire notebook on Institutions</a:t>
            </a:r>
            <a:endParaRPr lang="en-US" dirty="0"/>
          </a:p>
        </p:txBody>
      </p:sp>
      <p:pic>
        <p:nvPicPr>
          <p:cNvPr id="4" name="Content Placeholder 3" descr="Pink Floyd on Education - Anne Came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6858000" cy="54864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Deb Kiesel, SFA Director of Academic Advising</a:t>
            </a:r>
          </a:p>
          <a:p>
            <a:pPr>
              <a:buNone/>
            </a:pPr>
            <a:r>
              <a:rPr lang="en-US" sz="3200" dirty="0" smtClean="0"/>
              <a:t>Mark Sanders, SFA English Department Chair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 notebook on “states of nature”</a:t>
            </a:r>
            <a:endParaRPr lang="en-US" dirty="0"/>
          </a:p>
        </p:txBody>
      </p:sp>
      <p:pic>
        <p:nvPicPr>
          <p:cNvPr id="4" name="Content Placeholder 3" descr="State of Nature - intro - Taylor Hinchclif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7924800" cy="554736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on reason and mankind</a:t>
            </a:r>
            <a:endParaRPr lang="en-US" dirty="0"/>
          </a:p>
        </p:txBody>
      </p:sp>
      <p:pic>
        <p:nvPicPr>
          <p:cNvPr id="4" name="Content Placeholder 3" descr="Wilmot - Reason and Mankind - Taylor Hinchclif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7467600" cy="554736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 notebooks on Gender</a:t>
            </a:r>
            <a:endParaRPr lang="en-US" dirty="0"/>
          </a:p>
        </p:txBody>
      </p:sp>
      <p:pic>
        <p:nvPicPr>
          <p:cNvPr id="4" name="Content Placeholder 3" descr="Female Ideal cover - Leslie H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6485533" cy="5188426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on the female stereotype</a:t>
            </a:r>
            <a:endParaRPr lang="en-US" dirty="0"/>
          </a:p>
        </p:txBody>
      </p:sp>
      <p:pic>
        <p:nvPicPr>
          <p:cNvPr id="4" name="Content Placeholder 3" descr="female stereotype - Leslie H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6477000" cy="51816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on lesbianism</a:t>
            </a:r>
            <a:endParaRPr lang="en-US" dirty="0"/>
          </a:p>
        </p:txBody>
      </p:sp>
      <p:pic>
        <p:nvPicPr>
          <p:cNvPr id="4" name="Content Placeholder 3" descr="lesbianism - Leslie H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6781800" cy="5425439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on masculinity</a:t>
            </a:r>
            <a:endParaRPr lang="en-US" dirty="0"/>
          </a:p>
        </p:txBody>
      </p:sp>
      <p:pic>
        <p:nvPicPr>
          <p:cNvPr id="4" name="Content Placeholder 3" descr="Masculinity - male icons - Jacob Tra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90808"/>
            <a:ext cx="6643489" cy="5314791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on the “soft side of bravery”</a:t>
            </a:r>
            <a:endParaRPr lang="en-US" dirty="0"/>
          </a:p>
        </p:txBody>
      </p:sp>
      <p:pic>
        <p:nvPicPr>
          <p:cNvPr id="4" name="Content Placeholder 3" descr="masculinity - soft side of bravery - Jacob Tra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6858000" cy="54864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Entries on gender: Swift vs. Montagu</a:t>
            </a:r>
            <a:endParaRPr lang="en-US" dirty="0"/>
          </a:p>
        </p:txBody>
      </p:sp>
      <p:pic>
        <p:nvPicPr>
          <p:cNvPr id="4" name="Content Placeholder 3" descr="Lady's Dressing Room - Amanda Rasbu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1447800"/>
            <a:ext cx="5416924" cy="5410200"/>
          </a:xfrm>
        </p:spPr>
      </p:pic>
      <p:pic>
        <p:nvPicPr>
          <p:cNvPr id="5" name="Picture 4" descr="Lady Wortley response - Amanda Rasb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1447800"/>
            <a:ext cx="4667250" cy="5410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Materials and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err="1" smtClean="0"/>
              <a:t>Hesse</a:t>
            </a:r>
            <a:r>
              <a:rPr lang="en-US" sz="2800" dirty="0" smtClean="0"/>
              <a:t>, Doug. Nancy </a:t>
            </a:r>
            <a:r>
              <a:rPr lang="en-US" sz="2800" dirty="0" err="1" smtClean="0"/>
              <a:t>Sommers</a:t>
            </a:r>
            <a:r>
              <a:rPr lang="en-US" sz="2800" dirty="0" smtClean="0"/>
              <a:t>, and Kathleen Blake Yancey</a:t>
            </a:r>
            <a:r>
              <a:rPr lang="en-US" sz="2800" i="1" dirty="0" smtClean="0"/>
              <a:t>.</a:t>
            </a:r>
            <a:r>
              <a:rPr lang="en-US" sz="2800" dirty="0" smtClean="0"/>
              <a:t>“Evocative Objects: Reflections on Teaching, Learning, and Living in Between.” </a:t>
            </a:r>
            <a:r>
              <a:rPr lang="en-US" sz="2800" i="1" dirty="0" smtClean="0"/>
              <a:t>College English </a:t>
            </a:r>
            <a:r>
              <a:rPr lang="en-US" sz="2800" dirty="0" smtClean="0"/>
              <a:t>74.4 (2012): 325-350.</a:t>
            </a:r>
          </a:p>
          <a:p>
            <a:pPr>
              <a:spcAft>
                <a:spcPts val="1200"/>
              </a:spcAft>
            </a:pPr>
            <a:r>
              <a:rPr lang="en-US" sz="2800" i="1" dirty="0" smtClean="0"/>
              <a:t>“</a:t>
            </a:r>
            <a:r>
              <a:rPr lang="en-US" sz="2800" dirty="0" smtClean="0"/>
              <a:t>The Lesson of Objects” – a 2012 CCCCs presentation by </a:t>
            </a:r>
            <a:r>
              <a:rPr lang="en-US" sz="2800" dirty="0" err="1" smtClean="0"/>
              <a:t>Hesse</a:t>
            </a:r>
            <a:r>
              <a:rPr lang="en-US" sz="2800" dirty="0" smtClean="0"/>
              <a:t>, </a:t>
            </a:r>
            <a:r>
              <a:rPr lang="en-US" sz="2800" dirty="0" err="1" smtClean="0"/>
              <a:t>Sommers</a:t>
            </a:r>
            <a:r>
              <a:rPr lang="en-US" sz="2800" dirty="0" smtClean="0"/>
              <a:t>, </a:t>
            </a:r>
            <a:r>
              <a:rPr lang="en-US" sz="2800" smtClean="0"/>
              <a:t>and Yancey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Adaptable for many explication assignments and units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Critical Reading and Information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Read and annotate “Guidelines for Teacher Evaluation” in Appendix for Workshop 1.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Design a poster to advocate your group’s analysis and position:</a:t>
            </a:r>
            <a:br>
              <a:rPr lang="en-US" dirty="0" smtClean="0"/>
            </a:br>
            <a:r>
              <a:rPr lang="en-US" dirty="0" smtClean="0"/>
              <a:t>- Use only information from the essay. </a:t>
            </a:r>
            <a:br>
              <a:rPr lang="en-US" dirty="0" smtClean="0"/>
            </a:br>
            <a:r>
              <a:rPr lang="en-US" dirty="0" smtClean="0"/>
              <a:t>- Arrange in logical groupings. </a:t>
            </a:r>
            <a:br>
              <a:rPr lang="en-US" dirty="0" smtClean="0"/>
            </a:br>
            <a:r>
              <a:rPr lang="en-US" dirty="0" smtClean="0"/>
              <a:t>- Use headings.</a:t>
            </a:r>
            <a:br>
              <a:rPr lang="en-US" dirty="0" smtClean="0"/>
            </a:br>
            <a:r>
              <a:rPr lang="en-US" dirty="0" smtClean="0"/>
              <a:t>- Use 2-4 visual images.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we did at our first symposium: Teaching Writing 2011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4116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1</a:t>
            </a:r>
            <a:endParaRPr lang="en-US" sz="2000" dirty="0" smtClean="0"/>
          </a:p>
          <a:p>
            <a:r>
              <a:rPr lang="en-US" sz="2000" dirty="0" smtClean="0"/>
              <a:t>Morning – Teaching College Readiness</a:t>
            </a:r>
          </a:p>
          <a:p>
            <a:r>
              <a:rPr lang="en-US" sz="2000" dirty="0" smtClean="0"/>
              <a:t>Afternoon – Teaching the Personal Narrative  </a:t>
            </a:r>
          </a:p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2</a:t>
            </a:r>
            <a:endParaRPr lang="en-US" sz="2000" dirty="0" smtClean="0"/>
          </a:p>
          <a:p>
            <a:r>
              <a:rPr lang="en-US" sz="2000" dirty="0" smtClean="0"/>
              <a:t>Morning – Teaching Summary and Exposition</a:t>
            </a:r>
          </a:p>
          <a:p>
            <a:r>
              <a:rPr lang="en-US" sz="2000" dirty="0" smtClean="0"/>
              <a:t>Afternoon – Teaching Analysis </a:t>
            </a:r>
          </a:p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3</a:t>
            </a:r>
            <a:endParaRPr lang="en-US" sz="2000" dirty="0" smtClean="0"/>
          </a:p>
          <a:p>
            <a:r>
              <a:rPr lang="en-US" sz="2000" dirty="0" smtClean="0"/>
              <a:t>Morning – Teaching Synthesis</a:t>
            </a:r>
          </a:p>
          <a:p>
            <a:r>
              <a:rPr lang="en-US" sz="2000" dirty="0" smtClean="0"/>
              <a:t>Afternoon – Teaching Argument</a:t>
            </a:r>
            <a:r>
              <a:rPr lang="en-US" sz="2400" dirty="0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4</a:t>
            </a:r>
            <a:endParaRPr lang="en-US" sz="2000" dirty="0" smtClean="0"/>
          </a:p>
          <a:p>
            <a:r>
              <a:rPr lang="en-US" sz="2000" dirty="0" smtClean="0"/>
              <a:t>Morning – Teaching Research</a:t>
            </a:r>
            <a:endParaRPr lang="en-US" sz="2400" dirty="0" smtClean="0"/>
          </a:p>
          <a:p>
            <a:r>
              <a:rPr lang="en-US" sz="2000" dirty="0" smtClean="0"/>
              <a:t>Afternoon –Teaching the Short Story</a:t>
            </a:r>
          </a:p>
          <a:p>
            <a:endParaRPr lang="en-US" sz="25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Focus for Teaching Writing 2012: </a:t>
            </a:r>
            <a:br>
              <a:rPr lang="en-US" sz="2800" dirty="0" smtClean="0"/>
            </a:br>
            <a:r>
              <a:rPr lang="en-US" sz="2800" dirty="0" smtClean="0"/>
              <a:t>Multi-modal Mixed-media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4116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1</a:t>
            </a:r>
            <a:endParaRPr lang="en-US" sz="2000" dirty="0" smtClean="0"/>
          </a:p>
          <a:p>
            <a:r>
              <a:rPr lang="en-US" sz="2000" dirty="0" smtClean="0"/>
              <a:t>Morning – Visual Composition Strategies</a:t>
            </a:r>
          </a:p>
          <a:p>
            <a:r>
              <a:rPr lang="en-US" sz="2000" dirty="0" smtClean="0"/>
              <a:t>Afternoon – </a:t>
            </a:r>
            <a:r>
              <a:rPr lang="en-US" sz="2000" dirty="0" err="1" smtClean="0"/>
              <a:t>Prezis</a:t>
            </a:r>
            <a:r>
              <a:rPr lang="en-US" sz="2000" dirty="0" smtClean="0"/>
              <a:t> in the Composition Classroom  </a:t>
            </a:r>
          </a:p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2</a:t>
            </a:r>
            <a:endParaRPr lang="en-US" sz="2000" dirty="0" smtClean="0"/>
          </a:p>
          <a:p>
            <a:r>
              <a:rPr lang="en-US" sz="2000" dirty="0" smtClean="0"/>
              <a:t>Morning – Collaborative Learning to Maximize Critical Thinking</a:t>
            </a:r>
          </a:p>
          <a:p>
            <a:r>
              <a:rPr lang="en-US" sz="2000" dirty="0" smtClean="0"/>
              <a:t>Afternoon – Harnessing Students’ Own Technology as a Teaching Tool </a:t>
            </a:r>
          </a:p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3</a:t>
            </a:r>
            <a:endParaRPr lang="en-US" sz="2000" dirty="0" smtClean="0"/>
          </a:p>
          <a:p>
            <a:r>
              <a:rPr lang="en-US" sz="2000" dirty="0" smtClean="0"/>
              <a:t>Morning – Composing a Profession: Case Study of Writing and Nursing</a:t>
            </a:r>
          </a:p>
          <a:p>
            <a:r>
              <a:rPr lang="en-US" sz="2000" dirty="0" smtClean="0"/>
              <a:t>Afternoon – Technology in the Classroom Roundtable</a:t>
            </a:r>
            <a:r>
              <a:rPr lang="en-US" sz="2400" dirty="0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en-US" sz="2000" b="1" u="sng" dirty="0" smtClean="0"/>
              <a:t>DAY 4</a:t>
            </a:r>
            <a:endParaRPr lang="en-US" sz="2000" dirty="0" smtClean="0"/>
          </a:p>
          <a:p>
            <a:r>
              <a:rPr lang="en-US" sz="2000" dirty="0" smtClean="0"/>
              <a:t>Morning – Teaching Developmental Writing</a:t>
            </a:r>
            <a:endParaRPr lang="en-US" sz="2400" dirty="0" smtClean="0"/>
          </a:p>
          <a:p>
            <a:r>
              <a:rPr lang="en-US" sz="2000" dirty="0" smtClean="0"/>
              <a:t>Afternoon –Teaching Poetry</a:t>
            </a:r>
          </a:p>
          <a:p>
            <a:pPr>
              <a:buNone/>
            </a:pPr>
            <a:endParaRPr lang="en-US" sz="25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Findings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 smtClean="0"/>
              <a:t>One-third of high school students planning to attend college do not meet the readiness standards for college composition courses (ACT 2005)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 smtClean="0"/>
              <a:t>70% of secondary school students “low-achieving” writers (National Assessment of Educational Progress 2007)</a:t>
            </a:r>
          </a:p>
          <a:p>
            <a:pPr lvl="0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1,500 surveyed high school graduates from the class of 2010, 33% say their high school should have done a better job preparing them for college-level work (College Board 2011)</a:t>
            </a:r>
          </a:p>
          <a:p>
            <a:pPr lvl="0"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19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College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65% think high school standards do not prepare students for college: </a:t>
            </a:r>
            <a:endParaRPr lang="en-US" sz="3200" dirty="0" smtClean="0"/>
          </a:p>
          <a:p>
            <a:pPr lvl="1"/>
            <a:r>
              <a:rPr lang="en-US" sz="2800" dirty="0" smtClean="0"/>
              <a:t>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 school curriculum is not aligned to college requirements. </a:t>
            </a:r>
          </a:p>
          <a:p>
            <a:pPr lvl="1"/>
            <a:r>
              <a:rPr lang="en-US" sz="2800" dirty="0" smtClean="0"/>
              <a:t>H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 school is focused on too wide of a coverage of topics.</a:t>
            </a:r>
          </a:p>
          <a:p>
            <a:pPr lvl="1"/>
            <a:r>
              <a:rPr lang="en-US" sz="2800" dirty="0" smtClean="0"/>
              <a:t>More focus is needed on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critical thinking, big ideas in key content areas, and academic behavior and work habits.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Critiques of College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Longitudinal study of student performance across six U.S. colleges: 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nly 45% of students showed improvement on test scores by the end of sophomore year.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36% of seniors did not improve significantly.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 of the students were not required to write a total of 20 pages for any class throughout college.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third were not required to read more than 40 pages per week for any class.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Truth: your own experiences with students</a:t>
            </a:r>
            <a:endParaRPr lang="en-US" dirty="0"/>
          </a:p>
        </p:txBody>
      </p:sp>
      <p:pic>
        <p:nvPicPr>
          <p:cNvPr id="6" name="Content Placeholder 5" descr="Hallway_GroundTruth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6400800" cy="48006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2260</TotalTime>
  <Words>939</Words>
  <Application>Microsoft Macintosh PowerPoint</Application>
  <PresentationFormat>On-screen Show (4:3)</PresentationFormat>
  <Paragraphs>154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Network</vt:lpstr>
      <vt:lpstr>   Teaching Writing 2012</vt:lpstr>
      <vt:lpstr>Background</vt:lpstr>
      <vt:lpstr>Special thanks to</vt:lpstr>
      <vt:lpstr>What we did at our first symposium: Teaching Writing 2011</vt:lpstr>
      <vt:lpstr>Focus for Teaching Writing 2012:  Multi-modal Mixed-media Methods</vt:lpstr>
      <vt:lpstr>National Findings </vt:lpstr>
      <vt:lpstr>Survey of College Teachers</vt:lpstr>
      <vt:lpstr>Critiques of College Classes</vt:lpstr>
      <vt:lpstr>Ground Truth: your own experiences with students</vt:lpstr>
      <vt:lpstr>The stuff of our jobs today:</vt:lpstr>
      <vt:lpstr>What is multimodality?</vt:lpstr>
      <vt:lpstr>Modes of Learning</vt:lpstr>
      <vt:lpstr>“The modes” of discourse  (now viewed as methods of paragraph development)</vt:lpstr>
      <vt:lpstr>21st century literacy</vt:lpstr>
      <vt:lpstr>Multimodality and Composition Pedagogy</vt:lpstr>
      <vt:lpstr>Historic Trends in Composition Pedagogy</vt:lpstr>
      <vt:lpstr>Current State of Composition</vt:lpstr>
      <vt:lpstr>Think, Write, Share</vt:lpstr>
      <vt:lpstr>Our Approach to College Readiness</vt:lpstr>
      <vt:lpstr>Let’s collaborate!</vt:lpstr>
      <vt:lpstr>Let’s take a break!</vt:lpstr>
      <vt:lpstr>Workshop 1: Visual Composition Strategies</vt:lpstr>
      <vt:lpstr>Poster Design</vt:lpstr>
      <vt:lpstr>Storyboarding</vt:lpstr>
      <vt:lpstr>From two students’ satire notebooks </vt:lpstr>
      <vt:lpstr>From a student’s satire notebook on Education</vt:lpstr>
      <vt:lpstr>From a student’s satire notebook on Education</vt:lpstr>
      <vt:lpstr>From a student’s satire notebook on Institutions</vt:lpstr>
      <vt:lpstr>From an student’s satire notebook on Institutions</vt:lpstr>
      <vt:lpstr>Satire notebook on “states of nature”</vt:lpstr>
      <vt:lpstr>Entry on reason and mankind</vt:lpstr>
      <vt:lpstr>Satire notebooks on Gender</vt:lpstr>
      <vt:lpstr>Entry on the female stereotype</vt:lpstr>
      <vt:lpstr>Entry on lesbianism</vt:lpstr>
      <vt:lpstr>Entry on masculinity</vt:lpstr>
      <vt:lpstr>Entry on the “soft side of bravery”</vt:lpstr>
      <vt:lpstr>Entries on gender: Swift vs. Montagu</vt:lpstr>
      <vt:lpstr>Materials and Objects</vt:lpstr>
      <vt:lpstr>Exercise: Critical Reading and Information Design</vt:lpstr>
    </vt:vector>
  </TitlesOfParts>
  <Company>Stephen F. Austin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Liberal and Applied Arts</dc:title>
  <dc:creator>taskerea</dc:creator>
  <cp:lastModifiedBy>Alicia Wilson</cp:lastModifiedBy>
  <cp:revision>114</cp:revision>
  <dcterms:created xsi:type="dcterms:W3CDTF">2008-01-08T18:10:26Z</dcterms:created>
  <dcterms:modified xsi:type="dcterms:W3CDTF">2012-10-04T18:47:27Z</dcterms:modified>
</cp:coreProperties>
</file>