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7" r:id="rId3"/>
    <p:sldId id="257" r:id="rId4"/>
    <p:sldId id="269" r:id="rId5"/>
    <p:sldId id="258" r:id="rId6"/>
    <p:sldId id="259" r:id="rId7"/>
    <p:sldId id="260" r:id="rId8"/>
    <p:sldId id="261" r:id="rId9"/>
    <p:sldId id="262" r:id="rId10"/>
    <p:sldId id="270" r:id="rId11"/>
    <p:sldId id="271" r:id="rId12"/>
    <p:sldId id="272" r:id="rId13"/>
    <p:sldId id="273" r:id="rId14"/>
    <p:sldId id="274" r:id="rId15"/>
    <p:sldId id="275" r:id="rId16"/>
    <p:sldId id="276" r:id="rId17"/>
    <p:sldId id="278" r:id="rId18"/>
    <p:sldId id="279" r:id="rId19"/>
    <p:sldId id="280" r:id="rId20"/>
    <p:sldId id="264" r:id="rId21"/>
    <p:sldId id="265" r:id="rId22"/>
    <p:sldId id="263" r:id="rId23"/>
    <p:sldId id="266" r:id="rId24"/>
    <p:sldId id="267" r:id="rId25"/>
    <p:sldId id="268" r:id="rId26"/>
  </p:sldIdLst>
  <p:sldSz cx="9144000" cy="6858000" type="screen4x3"/>
  <p:notesSz cx="69469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46" autoAdjust="0"/>
  </p:normalViewPr>
  <p:slideViewPr>
    <p:cSldViewPr>
      <p:cViewPr varScale="1">
        <p:scale>
          <a:sx n="141" d="100"/>
          <a:sy n="141" d="100"/>
        </p:scale>
        <p:origin x="-18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3550"/>
          </a:xfrm>
          <a:prstGeom prst="rect">
            <a:avLst/>
          </a:prstGeom>
        </p:spPr>
        <p:txBody>
          <a:bodyPr vert="horz" lIns="92665" tIns="46333" rIns="92665" bIns="46333" rtlCol="0"/>
          <a:lstStyle>
            <a:lvl1pPr algn="l">
              <a:defRPr sz="1200"/>
            </a:lvl1pPr>
          </a:lstStyle>
          <a:p>
            <a:endParaRPr lang="en-US"/>
          </a:p>
        </p:txBody>
      </p:sp>
      <p:sp>
        <p:nvSpPr>
          <p:cNvPr id="3" name="Date Placeholder 2"/>
          <p:cNvSpPr>
            <a:spLocks noGrp="1"/>
          </p:cNvSpPr>
          <p:nvPr>
            <p:ph type="dt" idx="1"/>
          </p:nvPr>
        </p:nvSpPr>
        <p:spPr>
          <a:xfrm>
            <a:off x="3934969" y="0"/>
            <a:ext cx="3010323" cy="463550"/>
          </a:xfrm>
          <a:prstGeom prst="rect">
            <a:avLst/>
          </a:prstGeom>
        </p:spPr>
        <p:txBody>
          <a:bodyPr vert="horz" lIns="92665" tIns="46333" rIns="92665" bIns="46333" rtlCol="0"/>
          <a:lstStyle>
            <a:lvl1pPr algn="r">
              <a:defRPr sz="1200"/>
            </a:lvl1pPr>
          </a:lstStyle>
          <a:p>
            <a:fld id="{AD720A03-AF19-4BE8-8763-0697412C99F2}" type="datetimeFigureOut">
              <a:rPr lang="en-US" smtClean="0"/>
              <a:pPr/>
              <a:t>10/4/12</a:t>
            </a:fld>
            <a:endParaRPr lang="en-US"/>
          </a:p>
        </p:txBody>
      </p:sp>
      <p:sp>
        <p:nvSpPr>
          <p:cNvPr id="4" name="Slide Image Placeholder 3"/>
          <p:cNvSpPr>
            <a:spLocks noGrp="1" noRot="1" noChangeAspect="1"/>
          </p:cNvSpPr>
          <p:nvPr>
            <p:ph type="sldImg" idx="2"/>
          </p:nvPr>
        </p:nvSpPr>
        <p:spPr>
          <a:xfrm>
            <a:off x="1155700" y="695325"/>
            <a:ext cx="4635500" cy="3476625"/>
          </a:xfrm>
          <a:prstGeom prst="rect">
            <a:avLst/>
          </a:prstGeom>
          <a:noFill/>
          <a:ln w="12700">
            <a:solidFill>
              <a:prstClr val="black"/>
            </a:solidFill>
          </a:ln>
        </p:spPr>
        <p:txBody>
          <a:bodyPr vert="horz" lIns="92665" tIns="46333" rIns="92665" bIns="46333" rtlCol="0" anchor="ctr"/>
          <a:lstStyle/>
          <a:p>
            <a:endParaRPr lang="en-US"/>
          </a:p>
        </p:txBody>
      </p:sp>
      <p:sp>
        <p:nvSpPr>
          <p:cNvPr id="5" name="Notes Placeholder 4"/>
          <p:cNvSpPr>
            <a:spLocks noGrp="1"/>
          </p:cNvSpPr>
          <p:nvPr>
            <p:ph type="body" sz="quarter" idx="3"/>
          </p:nvPr>
        </p:nvSpPr>
        <p:spPr>
          <a:xfrm>
            <a:off x="694690" y="4403725"/>
            <a:ext cx="5557520" cy="4171950"/>
          </a:xfrm>
          <a:prstGeom prst="rect">
            <a:avLst/>
          </a:prstGeom>
        </p:spPr>
        <p:txBody>
          <a:bodyPr vert="horz" lIns="92665" tIns="46333" rIns="92665" bIns="4633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10323" cy="463550"/>
          </a:xfrm>
          <a:prstGeom prst="rect">
            <a:avLst/>
          </a:prstGeom>
        </p:spPr>
        <p:txBody>
          <a:bodyPr vert="horz" lIns="92665" tIns="46333" rIns="92665" bIns="46333"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805841"/>
            <a:ext cx="3010323" cy="463550"/>
          </a:xfrm>
          <a:prstGeom prst="rect">
            <a:avLst/>
          </a:prstGeom>
        </p:spPr>
        <p:txBody>
          <a:bodyPr vert="horz" lIns="92665" tIns="46333" rIns="92665" bIns="46333" rtlCol="0" anchor="b"/>
          <a:lstStyle>
            <a:lvl1pPr algn="r">
              <a:defRPr sz="1200"/>
            </a:lvl1pPr>
          </a:lstStyle>
          <a:p>
            <a:fld id="{016AEFA5-3433-48EB-8364-2A15D5BCD2F0}" type="slidenum">
              <a:rPr lang="en-US" smtClean="0"/>
              <a:pPr/>
              <a:t>‹#›</a:t>
            </a:fld>
            <a:endParaRPr lang="en-US"/>
          </a:p>
        </p:txBody>
      </p:sp>
    </p:spTree>
    <p:extLst>
      <p:ext uri="{BB962C8B-B14F-4D97-AF65-F5344CB8AC3E}">
        <p14:creationId xmlns:p14="http://schemas.microsoft.com/office/powerpoint/2010/main" val="4085913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a:t>
            </a:r>
            <a:r>
              <a:rPr lang="en-US" baseline="0" dirty="0" smtClean="0"/>
              <a:t> shows that due to technological advances cognitive abilities in students have decreased: the old adage “use it or lose it” pertains in this situation</a:t>
            </a:r>
          </a:p>
          <a:p>
            <a:r>
              <a:rPr lang="en-US" baseline="0" dirty="0" smtClean="0"/>
              <a:t>This is not advocated as a replacement to lectures; rather, they are enhancements which lesson teacher work loads</a:t>
            </a:r>
          </a:p>
          <a:p>
            <a:r>
              <a:rPr lang="en-US" baseline="0" dirty="0" err="1" smtClean="0"/>
              <a:t>Rudamentary</a:t>
            </a:r>
            <a:r>
              <a:rPr lang="en-US" baseline="0" dirty="0" smtClean="0"/>
              <a:t> skills in K-12 more cooperation, college more collaboration- learning as discovery</a:t>
            </a:r>
            <a:endParaRPr lang="en-US" dirty="0"/>
          </a:p>
        </p:txBody>
      </p:sp>
      <p:sp>
        <p:nvSpPr>
          <p:cNvPr id="4" name="Slide Number Placeholder 3"/>
          <p:cNvSpPr>
            <a:spLocks noGrp="1"/>
          </p:cNvSpPr>
          <p:nvPr>
            <p:ph type="sldNum" sz="quarter" idx="10"/>
          </p:nvPr>
        </p:nvSpPr>
        <p:spPr/>
        <p:txBody>
          <a:bodyPr/>
          <a:lstStyle/>
          <a:p>
            <a:fld id="{016AEFA5-3433-48EB-8364-2A15D5BCD2F0}"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Capitalizes</a:t>
            </a:r>
            <a:r>
              <a:rPr lang="en-US" baseline="0" dirty="0" smtClean="0"/>
              <a:t> on the contemporary wave of </a:t>
            </a:r>
            <a:r>
              <a:rPr lang="en-US" baseline="0" smtClean="0"/>
              <a:t>student diversity </a:t>
            </a:r>
            <a:endParaRPr lang="en-US"/>
          </a:p>
        </p:txBody>
      </p:sp>
      <p:sp>
        <p:nvSpPr>
          <p:cNvPr id="4" name="Slide Number Placeholder 3"/>
          <p:cNvSpPr>
            <a:spLocks noGrp="1"/>
          </p:cNvSpPr>
          <p:nvPr>
            <p:ph type="sldNum" sz="quarter" idx="10"/>
          </p:nvPr>
        </p:nvSpPr>
        <p:spPr/>
        <p:txBody>
          <a:bodyPr/>
          <a:lstStyle/>
          <a:p>
            <a:fld id="{016AEFA5-3433-48EB-8364-2A15D5BCD2F0}"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SFA is concerned with retention; studies</a:t>
            </a:r>
            <a:r>
              <a:rPr lang="en-US" baseline="0" dirty="0" smtClean="0"/>
              <a:t> show that students are much more satisfied with their work if they are actively engaged in the classroom instead of passively “spoon fed</a:t>
            </a:r>
            <a:r>
              <a:rPr lang="en-US" baseline="0" smtClean="0"/>
              <a:t>” information</a:t>
            </a:r>
            <a:endParaRPr lang="en-US"/>
          </a:p>
        </p:txBody>
      </p:sp>
      <p:sp>
        <p:nvSpPr>
          <p:cNvPr id="4" name="Slide Number Placeholder 3"/>
          <p:cNvSpPr>
            <a:spLocks noGrp="1"/>
          </p:cNvSpPr>
          <p:nvPr>
            <p:ph type="sldNum" sz="quarter" idx="10"/>
          </p:nvPr>
        </p:nvSpPr>
        <p:spPr/>
        <p:txBody>
          <a:bodyPr/>
          <a:lstStyle/>
          <a:p>
            <a:fld id="{016AEFA5-3433-48EB-8364-2A15D5BCD2F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Scaffolding</a:t>
            </a:r>
            <a:r>
              <a:rPr lang="en-US" baseline="0" dirty="0" smtClean="0"/>
              <a:t> and making teamwork interdependent upon accomplishing a specific objective solves most of these problems.  </a:t>
            </a:r>
            <a:r>
              <a:rPr lang="en-US" baseline="0" smtClean="0"/>
              <a:t>Give Example - </a:t>
            </a:r>
            <a:endParaRPr lang="en-US" dirty="0"/>
          </a:p>
        </p:txBody>
      </p:sp>
      <p:sp>
        <p:nvSpPr>
          <p:cNvPr id="4" name="Slide Number Placeholder 3"/>
          <p:cNvSpPr>
            <a:spLocks noGrp="1"/>
          </p:cNvSpPr>
          <p:nvPr>
            <p:ph type="sldNum" sz="quarter" idx="10"/>
          </p:nvPr>
        </p:nvSpPr>
        <p:spPr/>
        <p:txBody>
          <a:bodyPr/>
          <a:lstStyle/>
          <a:p>
            <a:fld id="{016AEFA5-3433-48EB-8364-2A15D5BCD2F0}"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project by SFA for</a:t>
            </a:r>
            <a:r>
              <a:rPr lang="en-US" baseline="0" dirty="0" smtClean="0"/>
              <a:t> better Freshman outcomes and better retention</a:t>
            </a:r>
            <a:endParaRPr lang="en-US" dirty="0"/>
          </a:p>
        </p:txBody>
      </p:sp>
      <p:sp>
        <p:nvSpPr>
          <p:cNvPr id="4" name="Slide Number Placeholder 3"/>
          <p:cNvSpPr>
            <a:spLocks noGrp="1"/>
          </p:cNvSpPr>
          <p:nvPr>
            <p:ph type="sldNum" sz="quarter" idx="10"/>
          </p:nvPr>
        </p:nvSpPr>
        <p:spPr/>
        <p:txBody>
          <a:bodyPr/>
          <a:lstStyle/>
          <a:p>
            <a:fld id="{016AEFA5-3433-48EB-8364-2A15D5BCD2F0}"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appendix of the symposium</a:t>
            </a:r>
            <a:r>
              <a:rPr lang="en-US" baseline="0" dirty="0" smtClean="0"/>
              <a:t> contains classroom plans for incorporating these facets of guiding collaborative learning.</a:t>
            </a:r>
            <a:endParaRPr lang="en-US" dirty="0"/>
          </a:p>
        </p:txBody>
      </p:sp>
      <p:sp>
        <p:nvSpPr>
          <p:cNvPr id="4" name="Slide Number Placeholder 3"/>
          <p:cNvSpPr>
            <a:spLocks noGrp="1"/>
          </p:cNvSpPr>
          <p:nvPr>
            <p:ph type="sldNum" sz="quarter" idx="10"/>
          </p:nvPr>
        </p:nvSpPr>
        <p:spPr/>
        <p:txBody>
          <a:bodyPr/>
          <a:lstStyle/>
          <a:p>
            <a:fld id="{016AEFA5-3433-48EB-8364-2A15D5BCD2F0}"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6AEFA5-3433-48EB-8364-2A15D5BCD2F0}"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6AEFA5-3433-48EB-8364-2A15D5BCD2F0}"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6AEFA5-3433-48EB-8364-2A15D5BCD2F0}"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75F293-464F-431A-AC2B-E7C404F6FF28}"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5F293-464F-431A-AC2B-E7C404F6FF28}"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5F293-464F-431A-AC2B-E7C404F6FF28}"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75F293-464F-431A-AC2B-E7C404F6FF28}"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75F293-464F-431A-AC2B-E7C404F6FF28}" type="datetimeFigureOut">
              <a:rPr lang="en-US" smtClean="0"/>
              <a:pPr/>
              <a:t>10/4/12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75F293-464F-431A-AC2B-E7C404F6FF28}"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75F293-464F-431A-AC2B-E7C404F6FF28}" type="datetimeFigureOut">
              <a:rPr lang="en-US" smtClean="0"/>
              <a:pPr/>
              <a:t>10/4/12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75F293-464F-431A-AC2B-E7C404F6FF28}" type="datetimeFigureOut">
              <a:rPr lang="en-US" smtClean="0"/>
              <a:pPr/>
              <a:t>10/4/12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75F293-464F-431A-AC2B-E7C404F6FF28}" type="datetimeFigureOut">
              <a:rPr lang="en-US" smtClean="0"/>
              <a:pPr/>
              <a:t>10/4/12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5F293-464F-431A-AC2B-E7C404F6FF28}"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5F293-464F-431A-AC2B-E7C404F6FF28}" type="datetimeFigureOut">
              <a:rPr lang="en-US" smtClean="0"/>
              <a:pPr/>
              <a:t>10/4/12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2B178-1EAE-449D-B4D1-933CAF461A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5F293-464F-431A-AC2B-E7C404F6FF28}" type="datetimeFigureOut">
              <a:rPr lang="en-US" smtClean="0"/>
              <a:pPr/>
              <a:t>10/4/12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2B178-1EAE-449D-B4D1-933CAF461A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embed/KDhvvo5FBTY" TargetMode="External"/><Relationship Id="rId3" Type="http://schemas.openxmlformats.org/officeDocument/2006/relationships/hyperlink" Target="http://www.youtube.com/embed/L7TownoAnm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52401"/>
            <a:ext cx="7467600" cy="1142999"/>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Collaborative Learning to Maximize Critical Thinking</a:t>
            </a:r>
            <a:endParaRPr lang="en-US" dirty="0"/>
          </a:p>
        </p:txBody>
      </p:sp>
      <p:sp>
        <p:nvSpPr>
          <p:cNvPr id="3" name="Subtitle 2"/>
          <p:cNvSpPr>
            <a:spLocks noGrp="1"/>
          </p:cNvSpPr>
          <p:nvPr>
            <p:ph type="subTitle" idx="1"/>
          </p:nvPr>
        </p:nvSpPr>
        <p:spPr>
          <a:xfrm>
            <a:off x="1905000" y="1447800"/>
            <a:ext cx="5638800" cy="5410200"/>
          </a:xfrm>
        </p:spPr>
        <p:style>
          <a:lnRef idx="0">
            <a:schemeClr val="accent2"/>
          </a:lnRef>
          <a:fillRef idx="3">
            <a:schemeClr val="accent2"/>
          </a:fillRef>
          <a:effectRef idx="3">
            <a:schemeClr val="accent2"/>
          </a:effectRef>
          <a:fontRef idx="minor">
            <a:schemeClr val="lt1"/>
          </a:fontRef>
        </p:style>
        <p:txBody>
          <a:bodyPr>
            <a:normAutofit fontScale="85000" lnSpcReduction="20000"/>
          </a:bodyPr>
          <a:lstStyle/>
          <a:p>
            <a:endParaRPr lang="en-US" sz="4400" dirty="0" smtClean="0"/>
          </a:p>
          <a:p>
            <a:endParaRPr lang="en-US" sz="4400" dirty="0" smtClean="0"/>
          </a:p>
          <a:p>
            <a:endParaRPr lang="en-US" sz="4400" dirty="0" smtClean="0">
              <a:latin typeface="Brush Script Std" pitchFamily="50" charset="0"/>
            </a:endParaRPr>
          </a:p>
          <a:p>
            <a:endParaRPr lang="en-US" sz="4400" dirty="0" smtClean="0">
              <a:latin typeface="Brush Script Std" pitchFamily="50" charset="0"/>
            </a:endParaRPr>
          </a:p>
          <a:p>
            <a:endParaRPr lang="en-US" sz="4400" dirty="0" smtClean="0">
              <a:latin typeface="Brush Script Std" pitchFamily="50" charset="0"/>
            </a:endParaRPr>
          </a:p>
          <a:p>
            <a:endParaRPr lang="en-US" sz="4400" dirty="0" smtClean="0">
              <a:latin typeface="Brush Script Std" pitchFamily="50" charset="0"/>
            </a:endParaRPr>
          </a:p>
          <a:p>
            <a:r>
              <a:rPr lang="en-US" sz="4400" b="1" dirty="0" smtClean="0">
                <a:latin typeface="Lucida Handwriting" pitchFamily="66" charset="0"/>
              </a:rPr>
              <a:t>Techniques for High Impact Practices in the classroom</a:t>
            </a:r>
          </a:p>
          <a:p>
            <a:r>
              <a:rPr lang="en-US" sz="4400" b="1" dirty="0" smtClean="0">
                <a:latin typeface="Lucida Handwriting" pitchFamily="66" charset="0"/>
              </a:rPr>
              <a:t>By Nancy Fox</a:t>
            </a:r>
          </a:p>
          <a:p>
            <a:endParaRPr lang="en-US" sz="4400" b="1" dirty="0">
              <a:latin typeface="Amienne" pitchFamily="82" charset="0"/>
            </a:endParaRPr>
          </a:p>
        </p:txBody>
      </p:sp>
      <p:pic>
        <p:nvPicPr>
          <p:cNvPr id="4" name="Picture 3" descr="http://3.bp.blogspot.com/_pru4vsQdAQY/TLWmR4hAaVI/AAAAAAAABOs/Xu7DVQ2iVgQ/s400/CollaborationintheClassroom.jpg"/>
          <p:cNvPicPr/>
          <p:nvPr/>
        </p:nvPicPr>
        <p:blipFill>
          <a:blip r:embed="rId2" cstate="print"/>
          <a:srcRect/>
          <a:stretch>
            <a:fillRect/>
          </a:stretch>
        </p:blipFill>
        <p:spPr bwMode="auto">
          <a:xfrm>
            <a:off x="1905000" y="1295400"/>
            <a:ext cx="5638800" cy="3429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Problem-Based Learning</a:t>
            </a:r>
            <a:endParaRPr lang="en-US" dirty="0"/>
          </a:p>
        </p:txBody>
      </p:sp>
      <p:graphicFrame>
        <p:nvGraphicFramePr>
          <p:cNvPr id="4" name="Content Placeholder 3"/>
          <p:cNvGraphicFramePr>
            <a:graphicFrameLocks noGrp="1"/>
          </p:cNvGraphicFramePr>
          <p:nvPr>
            <p:ph idx="1"/>
          </p:nvPr>
        </p:nvGraphicFramePr>
        <p:xfrm>
          <a:off x="381000" y="1574800"/>
          <a:ext cx="8229600" cy="48768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800" dirty="0" smtClean="0"/>
                        <a:t>How it Works</a:t>
                      </a:r>
                      <a:endParaRPr lang="en-US" sz="2800" dirty="0"/>
                    </a:p>
                  </a:txBody>
                  <a:tcPr/>
                </a:tc>
                <a:tc>
                  <a:txBody>
                    <a:bodyPr/>
                    <a:lstStyle/>
                    <a:p>
                      <a:r>
                        <a:rPr lang="en-US" sz="2800" dirty="0" smtClean="0"/>
                        <a:t>Learner Benefit</a:t>
                      </a:r>
                      <a:endParaRPr lang="en-US" sz="2800" dirty="0"/>
                    </a:p>
                  </a:txBody>
                  <a:tcPr/>
                </a:tc>
                <a:tc>
                  <a:txBody>
                    <a:bodyPr/>
                    <a:lstStyle/>
                    <a:p>
                      <a:r>
                        <a:rPr lang="en-US" sz="2800" dirty="0" smtClean="0"/>
                        <a:t>Association Benefit</a:t>
                      </a:r>
                      <a:endParaRPr lang="en-US" sz="2800" dirty="0"/>
                    </a:p>
                  </a:txBody>
                  <a:tcPr/>
                </a:tc>
                <a:tc>
                  <a:txBody>
                    <a:bodyPr/>
                    <a:lstStyle/>
                    <a:p>
                      <a:r>
                        <a:rPr lang="en-US" sz="2800" dirty="0" smtClean="0"/>
                        <a:t>Tips</a:t>
                      </a:r>
                      <a:r>
                        <a:rPr lang="en-US" sz="2800" baseline="0" dirty="0" smtClean="0"/>
                        <a:t> and Tricks</a:t>
                      </a:r>
                      <a:endParaRPr lang="en-US" sz="2800" dirty="0"/>
                    </a:p>
                  </a:txBody>
                  <a:tcPr/>
                </a:tc>
              </a:tr>
              <a:tr h="370840">
                <a:tc>
                  <a:txBody>
                    <a:bodyPr/>
                    <a:lstStyle/>
                    <a:p>
                      <a:r>
                        <a:rPr lang="en-US" sz="2800" dirty="0" smtClean="0"/>
                        <a:t>Small groups work on challenging real-world problems</a:t>
                      </a:r>
                      <a:endParaRPr lang="en-US" sz="2800" dirty="0"/>
                    </a:p>
                  </a:txBody>
                  <a:tcPr/>
                </a:tc>
                <a:tc>
                  <a:txBody>
                    <a:bodyPr/>
                    <a:lstStyle/>
                    <a:p>
                      <a:r>
                        <a:rPr lang="en-US" sz="2800" dirty="0" smtClean="0"/>
                        <a:t>Builds</a:t>
                      </a:r>
                      <a:r>
                        <a:rPr lang="en-US" sz="2800" baseline="0" dirty="0" smtClean="0"/>
                        <a:t> problem-solving and teaming skills</a:t>
                      </a:r>
                      <a:endParaRPr lang="en-US" sz="2800" dirty="0"/>
                    </a:p>
                  </a:txBody>
                  <a:tcPr/>
                </a:tc>
                <a:tc>
                  <a:txBody>
                    <a:bodyPr/>
                    <a:lstStyle/>
                    <a:p>
                      <a:r>
                        <a:rPr lang="en-US" sz="2800" dirty="0" smtClean="0"/>
                        <a:t>Increases the range of known</a:t>
                      </a:r>
                      <a:r>
                        <a:rPr lang="en-US" sz="2800" baseline="0" dirty="0" smtClean="0"/>
                        <a:t> solutions for different situations</a:t>
                      </a:r>
                      <a:endParaRPr lang="en-US" sz="2800" dirty="0"/>
                    </a:p>
                  </a:txBody>
                  <a:tcPr/>
                </a:tc>
                <a:tc>
                  <a:txBody>
                    <a:bodyPr/>
                    <a:lstStyle/>
                    <a:p>
                      <a:r>
                        <a:rPr lang="en-US" sz="2800" dirty="0" smtClean="0"/>
                        <a:t>Messy</a:t>
                      </a:r>
                      <a:r>
                        <a:rPr lang="en-US" sz="2800" baseline="0" dirty="0" smtClean="0"/>
                        <a:t> problems work best; use method to both challenge and create best practices</a:t>
                      </a:r>
                      <a:endParaRPr lang="en-US" sz="28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Action Learning and Evaluation</a:t>
            </a:r>
            <a:endParaRPr lang="en-US" dirty="0"/>
          </a:p>
        </p:txBody>
      </p:sp>
      <p:graphicFrame>
        <p:nvGraphicFramePr>
          <p:cNvPr id="4" name="Content Placeholder 3"/>
          <p:cNvGraphicFramePr>
            <a:graphicFrameLocks noGrp="1"/>
          </p:cNvGraphicFramePr>
          <p:nvPr>
            <p:ph idx="1"/>
          </p:nvPr>
        </p:nvGraphicFramePr>
        <p:xfrm>
          <a:off x="431800" y="1612900"/>
          <a:ext cx="8458200" cy="4450080"/>
        </p:xfrm>
        <a:graphic>
          <a:graphicData uri="http://schemas.openxmlformats.org/drawingml/2006/table">
            <a:tbl>
              <a:tblPr firstRow="1" bandRow="1">
                <a:tableStyleId>{5C22544A-7EE6-4342-B048-85BDC9FD1C3A}</a:tableStyleId>
              </a:tblPr>
              <a:tblGrid>
                <a:gridCol w="2114550"/>
                <a:gridCol w="2114550"/>
                <a:gridCol w="2114550"/>
                <a:gridCol w="2114550"/>
              </a:tblGrid>
              <a:tr h="370840">
                <a:tc>
                  <a:txBody>
                    <a:bodyPr/>
                    <a:lstStyle/>
                    <a:p>
                      <a:r>
                        <a:rPr lang="en-US" sz="2800" dirty="0" smtClean="0"/>
                        <a:t>How</a:t>
                      </a:r>
                      <a:r>
                        <a:rPr lang="en-US" sz="2800" baseline="0" dirty="0" smtClean="0"/>
                        <a:t> it Works</a:t>
                      </a:r>
                      <a:endParaRPr lang="en-US" sz="2800" dirty="0"/>
                    </a:p>
                  </a:txBody>
                  <a:tcPr/>
                </a:tc>
                <a:tc>
                  <a:txBody>
                    <a:bodyPr/>
                    <a:lstStyle/>
                    <a:p>
                      <a:r>
                        <a:rPr lang="en-US" sz="2800" dirty="0" smtClean="0"/>
                        <a:t>Learner Benefit</a:t>
                      </a:r>
                      <a:endParaRPr lang="en-US" sz="2800" dirty="0"/>
                    </a:p>
                  </a:txBody>
                  <a:tcPr/>
                </a:tc>
                <a:tc>
                  <a:txBody>
                    <a:bodyPr/>
                    <a:lstStyle/>
                    <a:p>
                      <a:r>
                        <a:rPr lang="en-US" sz="2800" dirty="0" smtClean="0"/>
                        <a:t>Association  Benefit</a:t>
                      </a:r>
                      <a:endParaRPr lang="en-US" sz="2800" dirty="0"/>
                    </a:p>
                  </a:txBody>
                  <a:tcPr/>
                </a:tc>
                <a:tc>
                  <a:txBody>
                    <a:bodyPr/>
                    <a:lstStyle/>
                    <a:p>
                      <a:r>
                        <a:rPr lang="en-US" sz="2800" dirty="0" smtClean="0"/>
                        <a:t>Tips and Tricks</a:t>
                      </a:r>
                      <a:endParaRPr lang="en-US" sz="2800" dirty="0"/>
                    </a:p>
                  </a:txBody>
                  <a:tcPr/>
                </a:tc>
              </a:tr>
              <a:tr h="370840">
                <a:tc>
                  <a:txBody>
                    <a:bodyPr/>
                    <a:lstStyle/>
                    <a:p>
                      <a:r>
                        <a:rPr lang="en-US" sz="2800" dirty="0" smtClean="0"/>
                        <a:t>Learning</a:t>
                      </a:r>
                      <a:r>
                        <a:rPr lang="en-US" sz="2800" baseline="0" dirty="0" smtClean="0"/>
                        <a:t> by analyzing, doing, and then reflecting on what works</a:t>
                      </a:r>
                      <a:endParaRPr lang="en-US" sz="2800" dirty="0"/>
                    </a:p>
                  </a:txBody>
                  <a:tcPr/>
                </a:tc>
                <a:tc>
                  <a:txBody>
                    <a:bodyPr/>
                    <a:lstStyle/>
                    <a:p>
                      <a:r>
                        <a:rPr lang="en-US" sz="2800" dirty="0" smtClean="0"/>
                        <a:t>Focuses on current</a:t>
                      </a:r>
                      <a:r>
                        <a:rPr lang="en-US" sz="2800" baseline="0" dirty="0" smtClean="0"/>
                        <a:t> challenges; improves project management skills</a:t>
                      </a:r>
                      <a:endParaRPr lang="en-US" sz="2800" dirty="0"/>
                    </a:p>
                  </a:txBody>
                  <a:tcPr/>
                </a:tc>
                <a:tc>
                  <a:txBody>
                    <a:bodyPr/>
                    <a:lstStyle/>
                    <a:p>
                      <a:r>
                        <a:rPr lang="en-US" sz="2800" dirty="0" smtClean="0"/>
                        <a:t>Evaluating what works is key to good</a:t>
                      </a:r>
                    </a:p>
                    <a:p>
                      <a:r>
                        <a:rPr lang="en-US" sz="2800" dirty="0" smtClean="0"/>
                        <a:t>management and governance</a:t>
                      </a:r>
                      <a:endParaRPr lang="en-US" sz="2800" dirty="0"/>
                    </a:p>
                  </a:txBody>
                  <a:tcPr/>
                </a:tc>
                <a:tc>
                  <a:txBody>
                    <a:bodyPr/>
                    <a:lstStyle/>
                    <a:p>
                      <a:r>
                        <a:rPr lang="en-US" sz="2800" dirty="0" smtClean="0"/>
                        <a:t>Organize around emerging challenges in your field commission teams of lead learners</a:t>
                      </a:r>
                      <a:endParaRPr lang="en-US" sz="28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Case Studies</a:t>
            </a:r>
            <a:endParaRPr lang="en-US" dirty="0"/>
          </a:p>
        </p:txBody>
      </p:sp>
      <p:graphicFrame>
        <p:nvGraphicFramePr>
          <p:cNvPr id="4" name="Content Placeholder 3"/>
          <p:cNvGraphicFramePr>
            <a:graphicFrameLocks noGrp="1"/>
          </p:cNvGraphicFramePr>
          <p:nvPr>
            <p:ph idx="1"/>
          </p:nvPr>
        </p:nvGraphicFramePr>
        <p:xfrm>
          <a:off x="228600" y="1524000"/>
          <a:ext cx="8534400" cy="3230880"/>
        </p:xfrm>
        <a:graphic>
          <a:graphicData uri="http://schemas.openxmlformats.org/drawingml/2006/table">
            <a:tbl>
              <a:tblPr firstRow="1" bandRow="1">
                <a:tableStyleId>{5C22544A-7EE6-4342-B048-85BDC9FD1C3A}</a:tableStyleId>
              </a:tblPr>
              <a:tblGrid>
                <a:gridCol w="2057400"/>
                <a:gridCol w="2057400"/>
                <a:gridCol w="2057400"/>
                <a:gridCol w="2362200"/>
              </a:tblGrid>
              <a:tr h="370840">
                <a:tc>
                  <a:txBody>
                    <a:bodyPr/>
                    <a:lstStyle/>
                    <a:p>
                      <a:r>
                        <a:rPr lang="en-US" sz="2800" dirty="0" smtClean="0"/>
                        <a:t>How</a:t>
                      </a:r>
                      <a:r>
                        <a:rPr lang="en-US" sz="2800" baseline="0" dirty="0" smtClean="0"/>
                        <a:t> it Works</a:t>
                      </a:r>
                      <a:endParaRPr lang="en-US" sz="2800" dirty="0"/>
                    </a:p>
                  </a:txBody>
                  <a:tcPr/>
                </a:tc>
                <a:tc>
                  <a:txBody>
                    <a:bodyPr/>
                    <a:lstStyle/>
                    <a:p>
                      <a:r>
                        <a:rPr lang="en-US" sz="2800" dirty="0" smtClean="0"/>
                        <a:t>Learner</a:t>
                      </a:r>
                      <a:r>
                        <a:rPr lang="en-US" sz="2800" baseline="0" dirty="0" smtClean="0"/>
                        <a:t> Benefit</a:t>
                      </a:r>
                      <a:endParaRPr lang="en-US" sz="2800" dirty="0"/>
                    </a:p>
                  </a:txBody>
                  <a:tcPr/>
                </a:tc>
                <a:tc>
                  <a:txBody>
                    <a:bodyPr/>
                    <a:lstStyle/>
                    <a:p>
                      <a:r>
                        <a:rPr lang="en-US" sz="2800" dirty="0" smtClean="0"/>
                        <a:t>Association</a:t>
                      </a:r>
                      <a:r>
                        <a:rPr lang="en-US" sz="2800" baseline="0" dirty="0" smtClean="0"/>
                        <a:t> Benefit</a:t>
                      </a:r>
                      <a:endParaRPr lang="en-US" sz="2800" dirty="0"/>
                    </a:p>
                  </a:txBody>
                  <a:tcPr/>
                </a:tc>
                <a:tc>
                  <a:txBody>
                    <a:bodyPr/>
                    <a:lstStyle/>
                    <a:p>
                      <a:r>
                        <a:rPr lang="en-US" sz="2800" dirty="0" smtClean="0"/>
                        <a:t>Tips and Tricks</a:t>
                      </a:r>
                      <a:endParaRPr lang="en-US" sz="2800" dirty="0"/>
                    </a:p>
                  </a:txBody>
                  <a:tcPr/>
                </a:tc>
              </a:tr>
              <a:tr h="370840">
                <a:tc>
                  <a:txBody>
                    <a:bodyPr/>
                    <a:lstStyle/>
                    <a:p>
                      <a:r>
                        <a:rPr lang="en-US" sz="2400" dirty="0" smtClean="0"/>
                        <a:t>True or fictional accounts of real world challenges</a:t>
                      </a:r>
                      <a:endParaRPr lang="en-US" sz="2400" dirty="0"/>
                    </a:p>
                  </a:txBody>
                  <a:tcPr/>
                </a:tc>
                <a:tc>
                  <a:txBody>
                    <a:bodyPr/>
                    <a:lstStyle/>
                    <a:p>
                      <a:r>
                        <a:rPr lang="en-US" sz="2400" dirty="0" smtClean="0"/>
                        <a:t>Test knowledge of theories and practices</a:t>
                      </a:r>
                      <a:endParaRPr lang="en-US" sz="2400" dirty="0"/>
                    </a:p>
                  </a:txBody>
                  <a:tcPr/>
                </a:tc>
                <a:tc>
                  <a:txBody>
                    <a:bodyPr/>
                    <a:lstStyle/>
                    <a:p>
                      <a:r>
                        <a:rPr lang="en-US" sz="2400" dirty="0" smtClean="0"/>
                        <a:t>Valuable for</a:t>
                      </a:r>
                      <a:r>
                        <a:rPr lang="en-US" sz="2400" baseline="0" dirty="0" smtClean="0"/>
                        <a:t> teaching and refining a profession’s core </a:t>
                      </a:r>
                    </a:p>
                    <a:p>
                      <a:r>
                        <a:rPr lang="en-US" sz="2400" baseline="0" dirty="0" smtClean="0"/>
                        <a:t>competencies</a:t>
                      </a:r>
                      <a:endParaRPr lang="en-US" sz="2400" dirty="0"/>
                    </a:p>
                  </a:txBody>
                  <a:tcPr/>
                </a:tc>
                <a:tc>
                  <a:txBody>
                    <a:bodyPr/>
                    <a:lstStyle/>
                    <a:p>
                      <a:r>
                        <a:rPr lang="en-US" sz="2400" dirty="0" smtClean="0"/>
                        <a:t>Grab some news-making situations;</a:t>
                      </a:r>
                      <a:r>
                        <a:rPr lang="en-US" sz="2400" baseline="0" dirty="0" smtClean="0"/>
                        <a:t> especially good for judgment calls and ethics</a:t>
                      </a: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Role Play and Simulations</a:t>
            </a:r>
            <a:endParaRPr lang="en-US" dirty="0"/>
          </a:p>
        </p:txBody>
      </p:sp>
      <p:graphicFrame>
        <p:nvGraphicFramePr>
          <p:cNvPr id="4" name="Content Placeholder 3"/>
          <p:cNvGraphicFramePr>
            <a:graphicFrameLocks noGrp="1"/>
          </p:cNvGraphicFramePr>
          <p:nvPr>
            <p:ph idx="1"/>
          </p:nvPr>
        </p:nvGraphicFramePr>
        <p:xfrm>
          <a:off x="457200" y="1600200"/>
          <a:ext cx="8229600" cy="493776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400" dirty="0" smtClean="0"/>
                        <a:t>How it Works</a:t>
                      </a:r>
                      <a:endParaRPr lang="en-US" sz="2400" dirty="0"/>
                    </a:p>
                  </a:txBody>
                  <a:tcPr/>
                </a:tc>
                <a:tc>
                  <a:txBody>
                    <a:bodyPr/>
                    <a:lstStyle/>
                    <a:p>
                      <a:r>
                        <a:rPr lang="en-US" sz="2400" dirty="0" smtClean="0"/>
                        <a:t>Learner</a:t>
                      </a:r>
                      <a:r>
                        <a:rPr lang="en-US" sz="2400" baseline="0" dirty="0" smtClean="0"/>
                        <a:t> Benefit</a:t>
                      </a:r>
                      <a:endParaRPr lang="en-US" sz="2400" dirty="0"/>
                    </a:p>
                  </a:txBody>
                  <a:tcPr/>
                </a:tc>
                <a:tc>
                  <a:txBody>
                    <a:bodyPr/>
                    <a:lstStyle/>
                    <a:p>
                      <a:r>
                        <a:rPr lang="en-US" sz="2400" dirty="0" smtClean="0"/>
                        <a:t>Association Benefit</a:t>
                      </a:r>
                      <a:endParaRPr lang="en-US" sz="2400" dirty="0"/>
                    </a:p>
                  </a:txBody>
                  <a:tcPr/>
                </a:tc>
                <a:tc>
                  <a:txBody>
                    <a:bodyPr/>
                    <a:lstStyle/>
                    <a:p>
                      <a:r>
                        <a:rPr lang="en-US" sz="2400" dirty="0" smtClean="0"/>
                        <a:t>Tips</a:t>
                      </a:r>
                      <a:r>
                        <a:rPr lang="en-US" sz="2400" baseline="0" dirty="0" smtClean="0"/>
                        <a:t> and Tricks</a:t>
                      </a:r>
                      <a:endParaRPr lang="en-US" sz="2400" dirty="0"/>
                    </a:p>
                  </a:txBody>
                  <a:tcPr/>
                </a:tc>
              </a:tr>
              <a:tr h="370840">
                <a:tc>
                  <a:txBody>
                    <a:bodyPr/>
                    <a:lstStyle/>
                    <a:p>
                      <a:r>
                        <a:rPr lang="en-US" sz="2400" dirty="0" smtClean="0"/>
                        <a:t>Simulated experiences to test how learners apply</a:t>
                      </a:r>
                      <a:r>
                        <a:rPr lang="en-US" sz="2400" baseline="0" dirty="0" smtClean="0"/>
                        <a:t> what they know in dynamic and complex situations</a:t>
                      </a:r>
                      <a:endParaRPr lang="en-US" sz="2400" dirty="0"/>
                    </a:p>
                  </a:txBody>
                  <a:tcPr/>
                </a:tc>
                <a:tc>
                  <a:txBody>
                    <a:bodyPr/>
                    <a:lstStyle/>
                    <a:p>
                      <a:r>
                        <a:rPr lang="en-US" sz="2400" dirty="0" smtClean="0"/>
                        <a:t>Expose fallacies and knowledge gaps</a:t>
                      </a:r>
                      <a:r>
                        <a:rPr lang="en-US" sz="2400" baseline="0" dirty="0" smtClean="0"/>
                        <a:t> in a safe environment</a:t>
                      </a:r>
                      <a:endParaRPr lang="en-US" sz="2400" dirty="0"/>
                    </a:p>
                  </a:txBody>
                  <a:tcPr/>
                </a:tc>
                <a:tc>
                  <a:txBody>
                    <a:bodyPr/>
                    <a:lstStyle/>
                    <a:p>
                      <a:r>
                        <a:rPr lang="en-US" sz="2400" dirty="0" smtClean="0"/>
                        <a:t>Powerful</a:t>
                      </a:r>
                      <a:r>
                        <a:rPr lang="en-US" sz="2400" baseline="0" dirty="0" smtClean="0"/>
                        <a:t> learning experiences with great potential to enliven live and web-based learning</a:t>
                      </a:r>
                      <a:endParaRPr lang="en-US" sz="2400" dirty="0"/>
                    </a:p>
                  </a:txBody>
                  <a:tcPr/>
                </a:tc>
                <a:tc>
                  <a:txBody>
                    <a:bodyPr/>
                    <a:lstStyle/>
                    <a:p>
                      <a:r>
                        <a:rPr lang="en-US" sz="2400" dirty="0" smtClean="0"/>
                        <a:t>Carefully construct realistic experience with dynamic developments; allow plenty</a:t>
                      </a:r>
                      <a:r>
                        <a:rPr lang="en-US" sz="2400" baseline="0" dirty="0" smtClean="0"/>
                        <a:t> of debrief time and engage learners in the evaluation</a:t>
                      </a: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Peer Teaching</a:t>
            </a:r>
            <a:endParaRPr lang="en-US" dirty="0"/>
          </a:p>
        </p:txBody>
      </p:sp>
      <p:graphicFrame>
        <p:nvGraphicFramePr>
          <p:cNvPr id="4" name="Content Placeholder 3"/>
          <p:cNvGraphicFramePr>
            <a:graphicFrameLocks noGrp="1"/>
          </p:cNvGraphicFramePr>
          <p:nvPr>
            <p:ph idx="1"/>
          </p:nvPr>
        </p:nvGraphicFramePr>
        <p:xfrm>
          <a:off x="457200" y="1600200"/>
          <a:ext cx="8229600" cy="4206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400" dirty="0" smtClean="0"/>
                        <a:t>How</a:t>
                      </a:r>
                      <a:r>
                        <a:rPr lang="en-US" sz="2400" baseline="0" dirty="0" smtClean="0"/>
                        <a:t> it Works</a:t>
                      </a:r>
                      <a:endParaRPr lang="en-US" sz="2400" dirty="0"/>
                    </a:p>
                  </a:txBody>
                  <a:tcPr/>
                </a:tc>
                <a:tc>
                  <a:txBody>
                    <a:bodyPr/>
                    <a:lstStyle/>
                    <a:p>
                      <a:r>
                        <a:rPr lang="en-US" sz="2400" dirty="0" smtClean="0"/>
                        <a:t>Learner</a:t>
                      </a:r>
                      <a:r>
                        <a:rPr lang="en-US" sz="2400" baseline="0" dirty="0" smtClean="0"/>
                        <a:t> Benefit</a:t>
                      </a:r>
                      <a:endParaRPr lang="en-US" sz="2400" dirty="0"/>
                    </a:p>
                  </a:txBody>
                  <a:tcPr/>
                </a:tc>
                <a:tc>
                  <a:txBody>
                    <a:bodyPr/>
                    <a:lstStyle/>
                    <a:p>
                      <a:r>
                        <a:rPr lang="en-US" sz="2400" dirty="0" smtClean="0"/>
                        <a:t>Association Benefit</a:t>
                      </a:r>
                      <a:endParaRPr lang="en-US" sz="2400" dirty="0"/>
                    </a:p>
                  </a:txBody>
                  <a:tcPr/>
                </a:tc>
                <a:tc>
                  <a:txBody>
                    <a:bodyPr/>
                    <a:lstStyle/>
                    <a:p>
                      <a:r>
                        <a:rPr lang="en-US" sz="2400" dirty="0" smtClean="0"/>
                        <a:t>Tips and Tricks</a:t>
                      </a:r>
                      <a:endParaRPr lang="en-US" sz="2400" dirty="0"/>
                    </a:p>
                  </a:txBody>
                  <a:tcPr/>
                </a:tc>
              </a:tr>
              <a:tr h="370840">
                <a:tc>
                  <a:txBody>
                    <a:bodyPr/>
                    <a:lstStyle/>
                    <a:p>
                      <a:r>
                        <a:rPr lang="en-US" sz="2400" dirty="0" smtClean="0"/>
                        <a:t>Teams of learners research topics and share findings</a:t>
                      </a:r>
                      <a:endParaRPr lang="en-US" sz="2400" dirty="0"/>
                    </a:p>
                  </a:txBody>
                  <a:tcPr/>
                </a:tc>
                <a:tc>
                  <a:txBody>
                    <a:bodyPr/>
                    <a:lstStyle/>
                    <a:p>
                      <a:r>
                        <a:rPr lang="en-US" sz="2400" dirty="0" smtClean="0"/>
                        <a:t>When we teach something, we really learn</a:t>
                      </a:r>
                      <a:r>
                        <a:rPr lang="en-US" sz="2400" baseline="0" dirty="0" smtClean="0"/>
                        <a:t> it</a:t>
                      </a:r>
                      <a:endParaRPr lang="en-US" sz="2400" dirty="0"/>
                    </a:p>
                  </a:txBody>
                  <a:tcPr/>
                </a:tc>
                <a:tc>
                  <a:txBody>
                    <a:bodyPr/>
                    <a:lstStyle/>
                    <a:p>
                      <a:r>
                        <a:rPr lang="en-US" sz="2400" dirty="0" smtClean="0"/>
                        <a:t>Expands</a:t>
                      </a:r>
                      <a:r>
                        <a:rPr lang="en-US" sz="2400" baseline="0" dirty="0" smtClean="0"/>
                        <a:t> the cadre of capable researchers and facilitators</a:t>
                      </a:r>
                      <a:endParaRPr lang="en-US" sz="2400" dirty="0"/>
                    </a:p>
                  </a:txBody>
                  <a:tcPr/>
                </a:tc>
                <a:tc>
                  <a:txBody>
                    <a:bodyPr/>
                    <a:lstStyle/>
                    <a:p>
                      <a:r>
                        <a:rPr lang="en-US" sz="2400" dirty="0" smtClean="0"/>
                        <a:t>Ideal for issues research</a:t>
                      </a:r>
                      <a:r>
                        <a:rPr lang="en-US" sz="2400" baseline="0" dirty="0" smtClean="0"/>
                        <a:t> teams; cost effective approach to in-house professional development and training</a:t>
                      </a: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Innovation Processes</a:t>
            </a:r>
            <a:endParaRPr lang="en-US" dirty="0"/>
          </a:p>
        </p:txBody>
      </p:sp>
      <p:graphicFrame>
        <p:nvGraphicFramePr>
          <p:cNvPr id="4" name="Content Placeholder 3"/>
          <p:cNvGraphicFramePr>
            <a:graphicFrameLocks noGrp="1"/>
          </p:cNvGraphicFramePr>
          <p:nvPr>
            <p:ph idx="1"/>
          </p:nvPr>
        </p:nvGraphicFramePr>
        <p:xfrm>
          <a:off x="457200" y="1600200"/>
          <a:ext cx="8229600" cy="265175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How</a:t>
                      </a:r>
                      <a:r>
                        <a:rPr lang="en-US" baseline="0" dirty="0" smtClean="0"/>
                        <a:t> it Works</a:t>
                      </a:r>
                      <a:endParaRPr lang="en-US" dirty="0"/>
                    </a:p>
                  </a:txBody>
                  <a:tcPr/>
                </a:tc>
                <a:tc>
                  <a:txBody>
                    <a:bodyPr/>
                    <a:lstStyle/>
                    <a:p>
                      <a:r>
                        <a:rPr lang="en-US" dirty="0" smtClean="0"/>
                        <a:t>Learner Benefit</a:t>
                      </a:r>
                      <a:endParaRPr lang="en-US" dirty="0"/>
                    </a:p>
                  </a:txBody>
                  <a:tcPr/>
                </a:tc>
                <a:tc>
                  <a:txBody>
                    <a:bodyPr/>
                    <a:lstStyle/>
                    <a:p>
                      <a:r>
                        <a:rPr lang="en-US" dirty="0" smtClean="0"/>
                        <a:t>Association</a:t>
                      </a:r>
                      <a:r>
                        <a:rPr lang="en-US" baseline="0" dirty="0" smtClean="0"/>
                        <a:t> Benefit</a:t>
                      </a:r>
                      <a:endParaRPr lang="en-US" dirty="0"/>
                    </a:p>
                  </a:txBody>
                  <a:tcPr/>
                </a:tc>
                <a:tc>
                  <a:txBody>
                    <a:bodyPr/>
                    <a:lstStyle/>
                    <a:p>
                      <a:r>
                        <a:rPr lang="en-US" dirty="0" smtClean="0"/>
                        <a:t>Tips and</a:t>
                      </a:r>
                      <a:r>
                        <a:rPr lang="en-US" baseline="0" dirty="0" smtClean="0"/>
                        <a:t> Tricks</a:t>
                      </a:r>
                    </a:p>
                    <a:p>
                      <a:endParaRPr lang="en-US" dirty="0"/>
                    </a:p>
                  </a:txBody>
                  <a:tcPr/>
                </a:tc>
              </a:tr>
              <a:tr h="370840">
                <a:tc>
                  <a:txBody>
                    <a:bodyPr/>
                    <a:lstStyle/>
                    <a:p>
                      <a:r>
                        <a:rPr lang="en-US" dirty="0" smtClean="0"/>
                        <a:t>Team experiences</a:t>
                      </a:r>
                      <a:r>
                        <a:rPr lang="en-US" baseline="0" dirty="0" smtClean="0"/>
                        <a:t> in developing new products, services, processes, or practices</a:t>
                      </a:r>
                      <a:endParaRPr lang="en-US" dirty="0"/>
                    </a:p>
                  </a:txBody>
                  <a:tcPr/>
                </a:tc>
                <a:tc>
                  <a:txBody>
                    <a:bodyPr/>
                    <a:lstStyle/>
                    <a:p>
                      <a:r>
                        <a:rPr lang="en-US" dirty="0" smtClean="0"/>
                        <a:t>Critical and creative thinking</a:t>
                      </a:r>
                      <a:r>
                        <a:rPr lang="en-US" baseline="0" dirty="0" smtClean="0"/>
                        <a:t> and teaming skills</a:t>
                      </a:r>
                      <a:endParaRPr lang="en-US" dirty="0"/>
                    </a:p>
                  </a:txBody>
                  <a:tcPr/>
                </a:tc>
                <a:tc>
                  <a:txBody>
                    <a:bodyPr/>
                    <a:lstStyle/>
                    <a:p>
                      <a:r>
                        <a:rPr lang="en-US" dirty="0" smtClean="0"/>
                        <a:t>Develops</a:t>
                      </a:r>
                      <a:r>
                        <a:rPr lang="en-US" baseline="0" dirty="0" smtClean="0"/>
                        <a:t> organizational capacity to innovate</a:t>
                      </a:r>
                      <a:endParaRPr lang="en-US" dirty="0"/>
                    </a:p>
                  </a:txBody>
                  <a:tcPr/>
                </a:tc>
                <a:tc>
                  <a:txBody>
                    <a:bodyPr/>
                    <a:lstStyle/>
                    <a:p>
                      <a:r>
                        <a:rPr lang="en-US" dirty="0" smtClean="0"/>
                        <a:t>Tie the learning</a:t>
                      </a:r>
                      <a:r>
                        <a:rPr lang="en-US" baseline="0" dirty="0" smtClean="0"/>
                        <a:t> to needed breakthroughs; evaluate both the innovation and the process that created it</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Roundtable and Discussion Groups</a:t>
            </a:r>
            <a:endParaRPr lang="en-US" dirty="0"/>
          </a:p>
        </p:txBody>
      </p:sp>
      <p:graphicFrame>
        <p:nvGraphicFramePr>
          <p:cNvPr id="4" name="Content Placeholder 3"/>
          <p:cNvGraphicFramePr>
            <a:graphicFrameLocks noGrp="1"/>
          </p:cNvGraphicFramePr>
          <p:nvPr>
            <p:ph idx="1"/>
          </p:nvPr>
        </p:nvGraphicFramePr>
        <p:xfrm>
          <a:off x="457200" y="1600200"/>
          <a:ext cx="8229600" cy="42062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2400" dirty="0" smtClean="0"/>
                        <a:t>How it Works</a:t>
                      </a:r>
                      <a:endParaRPr lang="en-US" sz="2400" dirty="0"/>
                    </a:p>
                  </a:txBody>
                  <a:tcPr/>
                </a:tc>
                <a:tc>
                  <a:txBody>
                    <a:bodyPr/>
                    <a:lstStyle/>
                    <a:p>
                      <a:r>
                        <a:rPr lang="en-US" sz="2400" dirty="0" smtClean="0"/>
                        <a:t>Learner</a:t>
                      </a:r>
                      <a:r>
                        <a:rPr lang="en-US" sz="2400" baseline="0" dirty="0" smtClean="0"/>
                        <a:t> Benefit</a:t>
                      </a:r>
                      <a:endParaRPr lang="en-US" sz="2400" dirty="0"/>
                    </a:p>
                  </a:txBody>
                  <a:tcPr/>
                </a:tc>
                <a:tc>
                  <a:txBody>
                    <a:bodyPr/>
                    <a:lstStyle/>
                    <a:p>
                      <a:r>
                        <a:rPr lang="en-US" sz="2400" dirty="0" smtClean="0"/>
                        <a:t>Association Benefit</a:t>
                      </a:r>
                      <a:endParaRPr lang="en-US" sz="2400" dirty="0"/>
                    </a:p>
                  </a:txBody>
                  <a:tcPr/>
                </a:tc>
                <a:tc>
                  <a:txBody>
                    <a:bodyPr/>
                    <a:lstStyle/>
                    <a:p>
                      <a:r>
                        <a:rPr lang="en-US" sz="2400" dirty="0" smtClean="0"/>
                        <a:t>Tips and Tricks</a:t>
                      </a:r>
                      <a:endParaRPr lang="en-US" sz="2400" dirty="0"/>
                    </a:p>
                  </a:txBody>
                  <a:tcPr/>
                </a:tc>
              </a:tr>
              <a:tr h="370840">
                <a:tc>
                  <a:txBody>
                    <a:bodyPr/>
                    <a:lstStyle/>
                    <a:p>
                      <a:r>
                        <a:rPr lang="en-US" sz="2400" dirty="0" smtClean="0"/>
                        <a:t>Teams of learners research topics and share findings</a:t>
                      </a:r>
                      <a:endParaRPr lang="en-US" sz="2400" dirty="0"/>
                    </a:p>
                  </a:txBody>
                  <a:tcPr/>
                </a:tc>
                <a:tc>
                  <a:txBody>
                    <a:bodyPr/>
                    <a:lstStyle/>
                    <a:p>
                      <a:r>
                        <a:rPr lang="en-US" sz="2400" dirty="0" smtClean="0"/>
                        <a:t>When we teach something, we really learn</a:t>
                      </a:r>
                      <a:r>
                        <a:rPr lang="en-US" sz="2400" baseline="0" dirty="0" smtClean="0"/>
                        <a:t> it</a:t>
                      </a:r>
                      <a:endParaRPr lang="en-US" sz="2400" dirty="0"/>
                    </a:p>
                  </a:txBody>
                  <a:tcPr/>
                </a:tc>
                <a:tc>
                  <a:txBody>
                    <a:bodyPr/>
                    <a:lstStyle/>
                    <a:p>
                      <a:r>
                        <a:rPr lang="en-US" sz="2400" dirty="0" smtClean="0"/>
                        <a:t>Expands</a:t>
                      </a:r>
                      <a:r>
                        <a:rPr lang="en-US" sz="2400" baseline="0" dirty="0" smtClean="0"/>
                        <a:t> the cadre of capable researchers and facilitators</a:t>
                      </a:r>
                      <a:endParaRPr lang="en-US" sz="2400" dirty="0"/>
                    </a:p>
                  </a:txBody>
                  <a:tcPr/>
                </a:tc>
                <a:tc>
                  <a:txBody>
                    <a:bodyPr/>
                    <a:lstStyle/>
                    <a:p>
                      <a:r>
                        <a:rPr lang="en-US" sz="2400" dirty="0" smtClean="0"/>
                        <a:t>Ideal for issues research</a:t>
                      </a:r>
                      <a:r>
                        <a:rPr lang="en-US" sz="2400" baseline="0" dirty="0" smtClean="0"/>
                        <a:t> teams; cost effective approach to in-house professional development and training</a:t>
                      </a: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Cohort Learning</a:t>
            </a:r>
            <a:endParaRPr lang="en-US" dirty="0"/>
          </a:p>
        </p:txBody>
      </p:sp>
      <p:graphicFrame>
        <p:nvGraphicFramePr>
          <p:cNvPr id="4" name="Content Placeholder 3"/>
          <p:cNvGraphicFramePr>
            <a:graphicFrameLocks noGrp="1"/>
          </p:cNvGraphicFramePr>
          <p:nvPr>
            <p:ph idx="1"/>
          </p:nvPr>
        </p:nvGraphicFramePr>
        <p:xfrm>
          <a:off x="457200" y="1600200"/>
          <a:ext cx="8229600" cy="210311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How it Works</a:t>
                      </a:r>
                      <a:endParaRPr lang="en-US" dirty="0"/>
                    </a:p>
                  </a:txBody>
                  <a:tcPr/>
                </a:tc>
                <a:tc>
                  <a:txBody>
                    <a:bodyPr/>
                    <a:lstStyle/>
                    <a:p>
                      <a:r>
                        <a:rPr lang="en-US" dirty="0" smtClean="0"/>
                        <a:t>Learner</a:t>
                      </a:r>
                      <a:r>
                        <a:rPr lang="en-US" baseline="0" dirty="0" smtClean="0"/>
                        <a:t> Benefit</a:t>
                      </a:r>
                      <a:endParaRPr lang="en-US" dirty="0"/>
                    </a:p>
                  </a:txBody>
                  <a:tcPr/>
                </a:tc>
                <a:tc>
                  <a:txBody>
                    <a:bodyPr/>
                    <a:lstStyle/>
                    <a:p>
                      <a:r>
                        <a:rPr lang="en-US" dirty="0" smtClean="0"/>
                        <a:t>Association</a:t>
                      </a:r>
                      <a:r>
                        <a:rPr lang="en-US" baseline="0" dirty="0" smtClean="0"/>
                        <a:t> Benefit</a:t>
                      </a:r>
                      <a:endParaRPr lang="en-US" dirty="0"/>
                    </a:p>
                  </a:txBody>
                  <a:tcPr/>
                </a:tc>
                <a:tc>
                  <a:txBody>
                    <a:bodyPr/>
                    <a:lstStyle/>
                    <a:p>
                      <a:r>
                        <a:rPr lang="en-US" dirty="0" smtClean="0"/>
                        <a:t>Tips and Tricks</a:t>
                      </a:r>
                    </a:p>
                    <a:p>
                      <a:endParaRPr lang="en-US" dirty="0"/>
                    </a:p>
                  </a:txBody>
                  <a:tcPr/>
                </a:tc>
              </a:tr>
              <a:tr h="370840">
                <a:tc>
                  <a:txBody>
                    <a:bodyPr/>
                    <a:lstStyle/>
                    <a:p>
                      <a:r>
                        <a:rPr lang="en-US" dirty="0" smtClean="0"/>
                        <a:t>Teaming people for a sustained</a:t>
                      </a:r>
                      <a:r>
                        <a:rPr lang="en-US" baseline="0" dirty="0" smtClean="0"/>
                        <a:t> learning experience across courses and sessions</a:t>
                      </a:r>
                      <a:endParaRPr lang="en-US" dirty="0"/>
                    </a:p>
                  </a:txBody>
                  <a:tcPr/>
                </a:tc>
                <a:tc>
                  <a:txBody>
                    <a:bodyPr/>
                    <a:lstStyle/>
                    <a:p>
                      <a:r>
                        <a:rPr lang="en-US" dirty="0" smtClean="0"/>
                        <a:t>Sustained</a:t>
                      </a:r>
                      <a:r>
                        <a:rPr lang="en-US" baseline="0" dirty="0" smtClean="0"/>
                        <a:t> relationships with learning partners</a:t>
                      </a:r>
                      <a:endParaRPr lang="en-US" dirty="0"/>
                    </a:p>
                  </a:txBody>
                  <a:tcPr/>
                </a:tc>
                <a:tc>
                  <a:txBody>
                    <a:bodyPr/>
                    <a:lstStyle/>
                    <a:p>
                      <a:r>
                        <a:rPr lang="en-US" dirty="0" smtClean="0"/>
                        <a:t>Provides meaningful networking and long-term</a:t>
                      </a:r>
                      <a:r>
                        <a:rPr lang="en-US" baseline="0" dirty="0" smtClean="0"/>
                        <a:t> loyalty</a:t>
                      </a:r>
                      <a:endParaRPr lang="en-US" dirty="0"/>
                    </a:p>
                  </a:txBody>
                  <a:tcPr/>
                </a:tc>
                <a:tc>
                  <a:txBody>
                    <a:bodyPr/>
                    <a:lstStyle/>
                    <a:p>
                      <a:r>
                        <a:rPr lang="en-US" dirty="0" smtClean="0"/>
                        <a:t>Ideal</a:t>
                      </a:r>
                      <a:r>
                        <a:rPr lang="en-US" baseline="0" dirty="0" smtClean="0"/>
                        <a:t> for special leadership development programs</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Social Media</a:t>
            </a:r>
            <a:endParaRPr lang="en-US" dirty="0"/>
          </a:p>
        </p:txBody>
      </p:sp>
      <p:graphicFrame>
        <p:nvGraphicFramePr>
          <p:cNvPr id="4" name="Content Placeholder 3"/>
          <p:cNvGraphicFramePr>
            <a:graphicFrameLocks noGrp="1"/>
          </p:cNvGraphicFramePr>
          <p:nvPr>
            <p:ph idx="1"/>
          </p:nvPr>
        </p:nvGraphicFramePr>
        <p:xfrm>
          <a:off x="457200" y="1600200"/>
          <a:ext cx="8229600" cy="265175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How it Works</a:t>
                      </a:r>
                      <a:endParaRPr lang="en-US" dirty="0"/>
                    </a:p>
                  </a:txBody>
                  <a:tcPr/>
                </a:tc>
                <a:tc>
                  <a:txBody>
                    <a:bodyPr/>
                    <a:lstStyle/>
                    <a:p>
                      <a:r>
                        <a:rPr lang="en-US" dirty="0" smtClean="0"/>
                        <a:t>Learner</a:t>
                      </a:r>
                      <a:r>
                        <a:rPr lang="en-US" baseline="0" dirty="0" smtClean="0"/>
                        <a:t> Benefit</a:t>
                      </a:r>
                      <a:endParaRPr lang="en-US" dirty="0"/>
                    </a:p>
                  </a:txBody>
                  <a:tcPr/>
                </a:tc>
                <a:tc>
                  <a:txBody>
                    <a:bodyPr/>
                    <a:lstStyle/>
                    <a:p>
                      <a:r>
                        <a:rPr lang="en-US" dirty="0" smtClean="0"/>
                        <a:t>Association</a:t>
                      </a:r>
                      <a:r>
                        <a:rPr lang="en-US" baseline="0" dirty="0" smtClean="0"/>
                        <a:t> Benefit</a:t>
                      </a:r>
                      <a:endParaRPr lang="en-US" dirty="0"/>
                    </a:p>
                  </a:txBody>
                  <a:tcPr/>
                </a:tc>
                <a:tc>
                  <a:txBody>
                    <a:bodyPr/>
                    <a:lstStyle/>
                    <a:p>
                      <a:r>
                        <a:rPr lang="en-US" dirty="0" smtClean="0"/>
                        <a:t>Tips and Tricks</a:t>
                      </a:r>
                    </a:p>
                    <a:p>
                      <a:endParaRPr lang="en-US" dirty="0"/>
                    </a:p>
                  </a:txBody>
                  <a:tcPr/>
                </a:tc>
              </a:tr>
              <a:tr h="370840">
                <a:tc>
                  <a:txBody>
                    <a:bodyPr/>
                    <a:lstStyle/>
                    <a:p>
                      <a:r>
                        <a:rPr lang="en-US" dirty="0" smtClean="0"/>
                        <a:t>Using</a:t>
                      </a:r>
                      <a:r>
                        <a:rPr lang="en-US" baseline="0" dirty="0" smtClean="0"/>
                        <a:t> technologies like social networks, wikis, blogs, and Twitter to facilitate learning</a:t>
                      </a:r>
                      <a:endParaRPr lang="en-US" dirty="0"/>
                    </a:p>
                  </a:txBody>
                  <a:tcPr/>
                </a:tc>
                <a:tc>
                  <a:txBody>
                    <a:bodyPr/>
                    <a:lstStyle/>
                    <a:p>
                      <a:r>
                        <a:rPr lang="en-US" dirty="0" smtClean="0"/>
                        <a:t>Real-time access to collective intelligence</a:t>
                      </a:r>
                      <a:endParaRPr lang="en-US" dirty="0"/>
                    </a:p>
                  </a:txBody>
                  <a:tcPr/>
                </a:tc>
                <a:tc>
                  <a:txBody>
                    <a:bodyPr/>
                    <a:lstStyle/>
                    <a:p>
                      <a:r>
                        <a:rPr lang="en-US" dirty="0" smtClean="0"/>
                        <a:t>Dynamic way to build content</a:t>
                      </a:r>
                      <a:r>
                        <a:rPr lang="en-US" baseline="0" dirty="0" smtClean="0"/>
                        <a:t> and add to the body of knowledge</a:t>
                      </a:r>
                      <a:endParaRPr lang="en-US" dirty="0"/>
                    </a:p>
                  </a:txBody>
                  <a:tcPr/>
                </a:tc>
                <a:tc>
                  <a:txBody>
                    <a:bodyPr/>
                    <a:lstStyle/>
                    <a:p>
                      <a:r>
                        <a:rPr lang="en-US" dirty="0" smtClean="0"/>
                        <a:t>Be patient</a:t>
                      </a:r>
                      <a:r>
                        <a:rPr lang="en-US" baseline="0" dirty="0" smtClean="0"/>
                        <a:t> and train people to use these new tools; recognize facilitators and lead learners for their contributions</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Communities</a:t>
            </a:r>
            <a:endParaRPr lang="en-US" dirty="0"/>
          </a:p>
        </p:txBody>
      </p:sp>
      <p:graphicFrame>
        <p:nvGraphicFramePr>
          <p:cNvPr id="4" name="Content Placeholder 3"/>
          <p:cNvGraphicFramePr>
            <a:graphicFrameLocks noGrp="1"/>
          </p:cNvGraphicFramePr>
          <p:nvPr>
            <p:ph idx="1"/>
          </p:nvPr>
        </p:nvGraphicFramePr>
        <p:xfrm>
          <a:off x="457200" y="1600200"/>
          <a:ext cx="8229600" cy="3200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How it Works</a:t>
                      </a:r>
                      <a:endParaRPr lang="en-US" dirty="0"/>
                    </a:p>
                  </a:txBody>
                  <a:tcPr/>
                </a:tc>
                <a:tc>
                  <a:txBody>
                    <a:bodyPr/>
                    <a:lstStyle/>
                    <a:p>
                      <a:r>
                        <a:rPr lang="en-US" dirty="0" smtClean="0"/>
                        <a:t>Learner Benefit</a:t>
                      </a:r>
                      <a:endParaRPr lang="en-US" dirty="0"/>
                    </a:p>
                  </a:txBody>
                  <a:tcPr/>
                </a:tc>
                <a:tc>
                  <a:txBody>
                    <a:bodyPr/>
                    <a:lstStyle/>
                    <a:p>
                      <a:r>
                        <a:rPr lang="en-US" dirty="0" smtClean="0"/>
                        <a:t>Association Benefit</a:t>
                      </a:r>
                      <a:endParaRPr lang="en-US" dirty="0"/>
                    </a:p>
                  </a:txBody>
                  <a:tcPr/>
                </a:tc>
                <a:tc>
                  <a:txBody>
                    <a:bodyPr/>
                    <a:lstStyle/>
                    <a:p>
                      <a:r>
                        <a:rPr lang="en-US" dirty="0" smtClean="0"/>
                        <a:t>Tips and Tricks</a:t>
                      </a:r>
                    </a:p>
                    <a:p>
                      <a:endParaRPr lang="en-US" dirty="0"/>
                    </a:p>
                  </a:txBody>
                  <a:tcPr/>
                </a:tc>
              </a:tr>
              <a:tr h="370840">
                <a:tc>
                  <a:txBody>
                    <a:bodyPr/>
                    <a:lstStyle/>
                    <a:p>
                      <a:r>
                        <a:rPr lang="en-US" dirty="0" smtClean="0"/>
                        <a:t>Groups of people</a:t>
                      </a:r>
                      <a:r>
                        <a:rPr lang="en-US" baseline="0" dirty="0" smtClean="0"/>
                        <a:t> exchanging knowledge and practices around a shared interest in person or online through forums, bulletin boards, and </a:t>
                      </a:r>
                      <a:r>
                        <a:rPr lang="en-US" baseline="0" dirty="0" err="1" smtClean="0"/>
                        <a:t>listserves</a:t>
                      </a:r>
                      <a:endParaRPr lang="en-US" dirty="0"/>
                    </a:p>
                  </a:txBody>
                  <a:tcPr/>
                </a:tc>
                <a:tc>
                  <a:txBody>
                    <a:bodyPr/>
                    <a:lstStyle/>
                    <a:p>
                      <a:r>
                        <a:rPr lang="en-US" dirty="0" smtClean="0"/>
                        <a:t>Access</a:t>
                      </a:r>
                      <a:r>
                        <a:rPr lang="en-US" baseline="0" dirty="0" smtClean="0"/>
                        <a:t> to specialized, often tacit, knowledge</a:t>
                      </a:r>
                      <a:endParaRPr lang="en-US" dirty="0"/>
                    </a:p>
                  </a:txBody>
                  <a:tcPr/>
                </a:tc>
                <a:tc>
                  <a:txBody>
                    <a:bodyPr/>
                    <a:lstStyle/>
                    <a:p>
                      <a:r>
                        <a:rPr lang="en-US" dirty="0" smtClean="0"/>
                        <a:t>Effective</a:t>
                      </a:r>
                      <a:r>
                        <a:rPr lang="en-US" baseline="0" dirty="0" smtClean="0"/>
                        <a:t> way of engaging and growing special interest groups</a:t>
                      </a:r>
                      <a:endParaRPr lang="en-US" dirty="0"/>
                    </a:p>
                  </a:txBody>
                  <a:tcPr/>
                </a:tc>
                <a:tc>
                  <a:txBody>
                    <a:bodyPr/>
                    <a:lstStyle/>
                    <a:p>
                      <a:r>
                        <a:rPr lang="en-US" dirty="0" smtClean="0"/>
                        <a:t>Provide</a:t>
                      </a:r>
                      <a:r>
                        <a:rPr lang="en-US" baseline="0" dirty="0" smtClean="0"/>
                        <a:t> goals, set expectations, and encourage facilitation to improve the learning experience</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Collaboration Exercise</a:t>
            </a:r>
            <a:endParaRPr lang="en-US" dirty="0"/>
          </a:p>
        </p:txBody>
      </p:sp>
      <p:sp>
        <p:nvSpPr>
          <p:cNvPr id="3" name="Content Placeholder 2"/>
          <p:cNvSpPr>
            <a:spLocks noGrp="1"/>
          </p:cNvSpPr>
          <p:nvPr>
            <p:ph idx="1"/>
          </p:nvPr>
        </p:nvSpPr>
        <p:spPr/>
        <p:txBody>
          <a:bodyPr/>
          <a:lstStyle/>
          <a:p>
            <a:r>
              <a:rPr lang="en-US" b="1" dirty="0" smtClean="0"/>
              <a:t>Define</a:t>
            </a:r>
            <a:r>
              <a:rPr lang="en-US" dirty="0" smtClean="0"/>
              <a:t> – one sentence only</a:t>
            </a:r>
          </a:p>
          <a:p>
            <a:r>
              <a:rPr lang="en-US" b="1" dirty="0" smtClean="0"/>
              <a:t>Purpose</a:t>
            </a:r>
            <a:r>
              <a:rPr lang="en-US" dirty="0" smtClean="0"/>
              <a:t> – one word to best represent your group’s ideas</a:t>
            </a:r>
          </a:p>
          <a:p>
            <a:r>
              <a:rPr lang="en-US" b="1" dirty="0" smtClean="0"/>
              <a:t>Benefit</a:t>
            </a:r>
            <a:r>
              <a:rPr lang="en-US" dirty="0" smtClean="0"/>
              <a:t> – in your group’s opinion, the most important benefit</a:t>
            </a:r>
          </a:p>
          <a:p>
            <a:r>
              <a:rPr lang="en-US" b="1" dirty="0" smtClean="0"/>
              <a:t>Concerns</a:t>
            </a:r>
            <a:r>
              <a:rPr lang="en-US" dirty="0" smtClean="0"/>
              <a:t> – the concern with the most impact</a:t>
            </a:r>
          </a:p>
          <a:p>
            <a:r>
              <a:rPr lang="en-US" b="1" dirty="0" smtClean="0"/>
              <a:t>Value</a:t>
            </a:r>
            <a:r>
              <a:rPr lang="en-US" dirty="0" smtClean="0"/>
              <a:t>- is collaboration worth the effort? </a:t>
            </a:r>
          </a:p>
          <a:p>
            <a:pPr>
              <a:buNone/>
            </a:pPr>
            <a:r>
              <a:rPr lang="en-US" dirty="0" smtClean="0"/>
              <a:t>	Yes or No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QEP SFA 101 </a:t>
            </a:r>
            <a:br>
              <a:rPr lang="en-US" dirty="0" smtClean="0"/>
            </a:br>
            <a:r>
              <a:rPr lang="en-US" dirty="0" smtClean="0"/>
              <a:t>Freshman Seminar Project</a:t>
            </a:r>
            <a:endParaRPr lang="en-US" dirty="0"/>
          </a:p>
        </p:txBody>
      </p:sp>
      <p:pic>
        <p:nvPicPr>
          <p:cNvPr id="26626" name="Picture 2"/>
          <p:cNvPicPr>
            <a:picLocks noGrp="1" noChangeAspect="1" noChangeArrowheads="1"/>
          </p:cNvPicPr>
          <p:nvPr>
            <p:ph idx="1"/>
          </p:nvPr>
        </p:nvPicPr>
        <p:blipFill>
          <a:blip r:embed="rId3" cstate="print"/>
          <a:srcRect/>
          <a:stretch>
            <a:fillRect/>
          </a:stretch>
        </p:blipFill>
        <p:spPr bwMode="auto">
          <a:xfrm>
            <a:off x="-1066800" y="1371599"/>
            <a:ext cx="11414385" cy="10149840"/>
          </a:xfrm>
          <a:prstGeom prst="rect">
            <a:avLst/>
          </a:prstGeom>
          <a:ln>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Facilitating Experiential Learning</a:t>
            </a:r>
            <a:endParaRPr lang="en-US" dirty="0"/>
          </a:p>
        </p:txBody>
      </p:sp>
      <p:pic>
        <p:nvPicPr>
          <p:cNvPr id="27650" name="Picture 2"/>
          <p:cNvPicPr>
            <a:picLocks noGrp="1" noChangeAspect="1" noChangeArrowheads="1"/>
          </p:cNvPicPr>
          <p:nvPr>
            <p:ph idx="1"/>
          </p:nvPr>
        </p:nvPicPr>
        <p:blipFill>
          <a:blip r:embed="rId3" cstate="print"/>
          <a:srcRect/>
          <a:stretch>
            <a:fillRect/>
          </a:stretch>
        </p:blipFill>
        <p:spPr bwMode="auto">
          <a:xfrm>
            <a:off x="-274320" y="1447800"/>
            <a:ext cx="10413408" cy="80467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COG’s Ladder</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1026" name="Object 2"/>
          <p:cNvGraphicFramePr>
            <a:graphicFrameLocks noChangeAspect="1"/>
          </p:cNvGraphicFramePr>
          <p:nvPr/>
        </p:nvGraphicFramePr>
        <p:xfrm>
          <a:off x="762000" y="1752600"/>
          <a:ext cx="7543800" cy="5829300"/>
        </p:xfrm>
        <a:graphic>
          <a:graphicData uri="http://schemas.openxmlformats.org/presentationml/2006/ole">
            <mc:AlternateContent xmlns:mc="http://schemas.openxmlformats.org/markup-compatibility/2006">
              <mc:Choice xmlns:v="urn:schemas-microsoft-com:vml" Requires="v">
                <p:oleObj spid="_x0000_s1028" name="Acrobat Document" r:id="rId4" imgW="10051560" imgH="7774200" progId="AcroExch.Document.7">
                  <p:embed/>
                </p:oleObj>
              </mc:Choice>
              <mc:Fallback>
                <p:oleObj name="Acrobat Document" r:id="rId4" imgW="10051560" imgH="777420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752600"/>
                        <a:ext cx="7543800"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Implementation</a:t>
            </a:r>
            <a:endParaRPr lang="en-US" dirty="0"/>
          </a:p>
        </p:txBody>
      </p:sp>
      <p:sp>
        <p:nvSpPr>
          <p:cNvPr id="3" name="Content Placeholder 2"/>
          <p:cNvSpPr>
            <a:spLocks noGrp="1"/>
          </p:cNvSpPr>
          <p:nvPr>
            <p:ph idx="1"/>
          </p:nvPr>
        </p:nvSpPr>
        <p:spPr>
          <a:xfrm>
            <a:off x="457200" y="1447800"/>
            <a:ext cx="8229600" cy="4678363"/>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lvl="0">
              <a:buNone/>
            </a:pPr>
            <a:r>
              <a:rPr lang="en-US" dirty="0" smtClean="0">
                <a:latin typeface="Brush Script Std" pitchFamily="50" charset="0"/>
              </a:rPr>
              <a:t>The internet contains a plethora of ways to create collaborative web sites.  The following are just two among </a:t>
            </a:r>
            <a:r>
              <a:rPr lang="en-US" dirty="0" err="1" smtClean="0">
                <a:latin typeface="Brush Script Std" pitchFamily="50" charset="0"/>
              </a:rPr>
              <a:t>manyYouTube</a:t>
            </a:r>
            <a:r>
              <a:rPr lang="en-US" dirty="0" smtClean="0">
                <a:latin typeface="Brush Script Std" pitchFamily="50" charset="0"/>
              </a:rPr>
              <a:t> video examples.</a:t>
            </a:r>
          </a:p>
          <a:p>
            <a:pPr lvl="0"/>
            <a:endParaRPr lang="en-US" dirty="0" smtClean="0"/>
          </a:p>
          <a:p>
            <a:pPr lvl="0"/>
            <a:r>
              <a:rPr lang="en-US" b="1" dirty="0" smtClean="0"/>
              <a:t>Collaboration Strategies </a:t>
            </a:r>
          </a:p>
          <a:p>
            <a:pPr>
              <a:buNone/>
            </a:pPr>
            <a:r>
              <a:rPr lang="en-US" dirty="0" smtClean="0"/>
              <a:t>	</a:t>
            </a:r>
            <a:r>
              <a:rPr lang="en-US" dirty="0" smtClean="0">
                <a:hlinkClick r:id="rId2"/>
              </a:rPr>
              <a:t>http://www.youtube.com/embed/KDhvvo5FBTY</a:t>
            </a:r>
            <a:endParaRPr lang="en-US" dirty="0" smtClean="0"/>
          </a:p>
          <a:p>
            <a:pPr>
              <a:buNone/>
            </a:pPr>
            <a:endParaRPr lang="en-US" dirty="0" smtClean="0"/>
          </a:p>
          <a:p>
            <a:pPr>
              <a:buNone/>
            </a:pPr>
            <a:r>
              <a:rPr lang="en-US" dirty="0" smtClean="0"/>
              <a:t> </a:t>
            </a:r>
          </a:p>
          <a:p>
            <a:pPr lvl="0"/>
            <a:r>
              <a:rPr lang="en-US" b="1" dirty="0" smtClean="0"/>
              <a:t>Collaborative Classroom</a:t>
            </a:r>
            <a:r>
              <a:rPr lang="en-US" dirty="0" smtClean="0"/>
              <a:t>: Specific instructions about how to create a Google website for your classroom</a:t>
            </a:r>
          </a:p>
          <a:p>
            <a:pPr>
              <a:buNone/>
            </a:pPr>
            <a:r>
              <a:rPr lang="en-US" dirty="0" smtClean="0"/>
              <a:t>	</a:t>
            </a:r>
            <a:r>
              <a:rPr lang="en-US" dirty="0" smtClean="0">
                <a:hlinkClick r:id="rId3"/>
              </a:rPr>
              <a:t>http://www.youtube.com/embed/L7TownoAnm0</a:t>
            </a:r>
            <a:endParaRPr lang="en-US" dirty="0" smtClean="0"/>
          </a:p>
          <a:p>
            <a:pPr>
              <a:buNone/>
            </a:pPr>
            <a:endParaRPr lang="en-US" dirty="0" smtClean="0"/>
          </a:p>
          <a:p>
            <a:pPr>
              <a:buNone/>
            </a:pPr>
            <a:r>
              <a:rPr lang="en-US" dirty="0" smtClean="0"/>
              <a:t> </a:t>
            </a:r>
          </a:p>
          <a:p>
            <a:pPr>
              <a:buNone/>
            </a:pPr>
            <a:r>
              <a:rPr lang="en-US" dirty="0" smtClean="0"/>
              <a:t> </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Assessment</a:t>
            </a:r>
            <a:endParaRPr lang="en-US" dirty="0"/>
          </a:p>
        </p:txBody>
      </p:sp>
      <p:sp>
        <p:nvSpPr>
          <p:cNvPr id="3" name="Content Placeholder 2"/>
          <p:cNvSpPr>
            <a:spLocks noGrp="1"/>
          </p:cNvSpPr>
          <p:nvPr>
            <p:ph idx="1"/>
          </p:nvPr>
        </p:nvSpPr>
        <p:spPr>
          <a:xfrm>
            <a:off x="457200" y="1447800"/>
            <a:ext cx="8869680" cy="9448800"/>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1400" b="1" dirty="0" smtClean="0"/>
              <a:t>Assessing Student Learning Outcomes through Collaborative Learning</a:t>
            </a:r>
          </a:p>
          <a:p>
            <a:r>
              <a:rPr lang="en-US" sz="1400" b="1" dirty="0" smtClean="0"/>
              <a:t>Assessment Schedule</a:t>
            </a:r>
          </a:p>
          <a:p>
            <a:r>
              <a:rPr lang="en-US" sz="1400" dirty="0" smtClean="0"/>
              <a:t>Throughout the semester, you will use the assessments you determine to be necessary in your course. This might be quizzes or tests, but it will probably be much less formal activities such as think-pair-shares or "muddiest points". (See Angelo &amp; Cross' book on assessment if you are not sure what these are). As the instructor of your course, </a:t>
            </a:r>
            <a:r>
              <a:rPr lang="en-US" sz="1400" b="1" dirty="0" smtClean="0"/>
              <a:t>YOU</a:t>
            </a:r>
            <a:r>
              <a:rPr lang="en-US" sz="1400" dirty="0" smtClean="0"/>
              <a:t> will determine what suits your needs best.</a:t>
            </a:r>
            <a:br>
              <a:rPr lang="en-US" sz="1400" dirty="0" smtClean="0"/>
            </a:br>
            <a:r>
              <a:rPr lang="en-US" sz="1400" dirty="0" smtClean="0"/>
              <a:t/>
            </a:r>
            <a:br>
              <a:rPr lang="en-US" sz="1400" dirty="0" smtClean="0"/>
            </a:br>
            <a:r>
              <a:rPr lang="en-US" sz="1400" dirty="0" smtClean="0"/>
              <a:t>Since the QEP is basically a research project, we do have a few standard assessments that </a:t>
            </a:r>
            <a:r>
              <a:rPr lang="en-US" sz="1400" u="sng" dirty="0" smtClean="0"/>
              <a:t>all FLC participants</a:t>
            </a:r>
            <a:r>
              <a:rPr lang="en-US" sz="1400" dirty="0" smtClean="0"/>
              <a:t> will incorporate into their courses: </a:t>
            </a:r>
          </a:p>
          <a:p>
            <a:r>
              <a:rPr lang="en-US" sz="1400" b="1" dirty="0" smtClean="0"/>
              <a:t>1. CAT (Critical thinking Assessment Test)</a:t>
            </a:r>
            <a:endParaRPr lang="en-US" sz="1400" dirty="0" smtClean="0"/>
          </a:p>
          <a:p>
            <a:r>
              <a:rPr lang="en-US" sz="1400" dirty="0" smtClean="0"/>
              <a:t>First, as a pre-test, all students in the HIP-designated freshmen course (your class!) will take the CAT. This is a standardized test that they can complete in about an hour. This assessment will be offered during the 2nd week of the semester at several different times. Students will sign up for a specific time outside of class to complete the assessment (dates will be announced during your Development Semester). Students will take this assessment again as a post-test in their junior or senior year after they have completed their 2nd HIP-designated course.</a:t>
            </a:r>
            <a:br>
              <a:rPr lang="en-US" sz="1400" dirty="0" smtClean="0"/>
            </a:br>
            <a:r>
              <a:rPr lang="en-US" sz="1400" dirty="0" smtClean="0"/>
              <a:t/>
            </a:r>
            <a:br>
              <a:rPr lang="en-US" sz="1400" dirty="0" smtClean="0"/>
            </a:br>
            <a:r>
              <a:rPr lang="en-US" sz="1400" b="1" dirty="0" smtClean="0"/>
              <a:t>2. Three Formative Assessment Scenarios</a:t>
            </a:r>
            <a:endParaRPr lang="en-US" sz="1400" dirty="0" smtClean="0"/>
          </a:p>
          <a:p>
            <a:r>
              <a:rPr lang="en-US" sz="1400" dirty="0" smtClean="0"/>
              <a:t>The other assessments are course-embedded and formative and are also identical for all HIP-designated courses. These will be administered during the 3rd, 8th, and 12th weeks of the semester. (As you know, the more similar we can make the conditions the better in terms of comparative assessment).</a:t>
            </a:r>
            <a:br>
              <a:rPr lang="en-US" sz="1400" dirty="0" smtClean="0"/>
            </a:br>
            <a:r>
              <a:rPr lang="en-US" sz="1400" dirty="0" smtClean="0"/>
              <a:t/>
            </a:r>
            <a:br>
              <a:rPr lang="en-US" sz="1400" dirty="0" smtClean="0"/>
            </a:br>
            <a:r>
              <a:rPr lang="en-US" sz="1400" dirty="0" smtClean="0"/>
              <a:t>The assessments are basically activities that require students to read several documents and provide a written response. Let me use the first one as an example:</a:t>
            </a:r>
            <a:br>
              <a:rPr lang="en-US" sz="1400" dirty="0" smtClean="0"/>
            </a:br>
            <a:r>
              <a:rPr lang="en-US" sz="1400" dirty="0" smtClean="0"/>
              <a:t/>
            </a:r>
            <a:br>
              <a:rPr lang="en-US" sz="1400" dirty="0" smtClean="0"/>
            </a:br>
            <a:r>
              <a:rPr lang="en-US" sz="1400" b="1" i="1" dirty="0" smtClean="0"/>
              <a:t>Week 3 </a:t>
            </a:r>
            <a:r>
              <a:rPr lang="en-US" sz="1400" i="1" dirty="0" smtClean="0"/>
              <a:t>-</a:t>
            </a:r>
            <a:r>
              <a:rPr lang="en-US" sz="1400" dirty="0" smtClean="0"/>
              <a:t> Students will receive 3 documents (SFA's policy on academic integrity, a modified version of "A Question of Plagiarism" from the instructor CD, and a page about the SFA Way). Students will be asked to read the "Question of Plagiarism" scenario and respond to a prompt question about academic integrity. (They can use the additional information, but do not have to. You will be asked not to encourage them either way during the testing conditions - just the fact that they elect to do so is a possible indicator of HOTS.) Upon completion of the written response, you will score the written product with the HOTS rubric  and submit of copy of the completed rubric with the work sample to the HIP Office, where our assessment specialist will enter the data into our system (instructor names are not logged with student output - remember, this is not about your specific teaching abilities but about student development over time). This activity would be a great way to see what students' views are on the topic before you directly teach them about it, but you are free to make </a:t>
            </a:r>
            <a:r>
              <a:rPr lang="en-US" sz="1400" dirty="0" err="1" smtClean="0"/>
              <a:t>curriculur</a:t>
            </a:r>
            <a:r>
              <a:rPr lang="en-US" sz="1400" dirty="0" smtClean="0"/>
              <a:t> scheduling decisions you deem appropriate for your own class.</a:t>
            </a:r>
          </a:p>
          <a:p>
            <a:r>
              <a:rPr lang="en-US" sz="1400" dirty="0" smtClean="0"/>
              <a:t>The format of the other 2 assessment activities (see topics below) are identical to this, except that the documents are different and the topics are too. The task, however, is nearly identical. </a:t>
            </a:r>
            <a:br>
              <a:rPr lang="en-US" sz="1400" dirty="0" smtClean="0"/>
            </a:br>
            <a:r>
              <a:rPr lang="en-US" sz="1400" dirty="0" smtClean="0"/>
              <a:t/>
            </a:r>
            <a:br>
              <a:rPr lang="en-US" sz="1400" dirty="0" smtClean="0"/>
            </a:br>
            <a:r>
              <a:rPr lang="en-US" sz="1400" b="1" i="1" dirty="0" smtClean="0"/>
              <a:t>Week 8 </a:t>
            </a:r>
            <a:r>
              <a:rPr lang="en-US" sz="1400" dirty="0" smtClean="0"/>
              <a:t>- Alcohol Poisoning (Whose fault is it that a student dies from alcohol poisoning? Scenario provided, with additional information about alcohol poisoning, criminal responsibility, and ethical decision making).</a:t>
            </a:r>
          </a:p>
          <a:p>
            <a:r>
              <a:rPr lang="en-US" sz="1400" b="1" i="1" dirty="0" smtClean="0"/>
              <a:t>Week 12</a:t>
            </a:r>
            <a:r>
              <a:rPr lang="en-US" sz="1400" dirty="0" smtClean="0"/>
              <a:t> - The Value of a College Education (Student is asked to provide information about his/her rationale for attending and completing college)</a:t>
            </a:r>
          </a:p>
          <a:p>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9753600" cy="13716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Higher Order of Thinking Skills</a:t>
            </a:r>
            <a:endParaRPr lang="en-US" dirty="0"/>
          </a:p>
        </p:txBody>
      </p:sp>
      <p:pic>
        <p:nvPicPr>
          <p:cNvPr id="26626" name="Picture 2"/>
          <p:cNvPicPr>
            <a:picLocks noGrp="1" noChangeAspect="1" noChangeArrowheads="1"/>
          </p:cNvPicPr>
          <p:nvPr>
            <p:ph idx="1"/>
          </p:nvPr>
        </p:nvPicPr>
        <p:blipFill>
          <a:blip r:embed="rId3" cstate="print"/>
          <a:srcRect/>
          <a:stretch>
            <a:fillRect/>
          </a:stretch>
        </p:blipFill>
        <p:spPr bwMode="auto">
          <a:xfrm>
            <a:off x="-533400" y="1371600"/>
            <a:ext cx="9753600" cy="7040880"/>
          </a:xfrm>
          <a:prstGeom prst="rect">
            <a:avLst/>
          </a:prstGeom>
          <a:ln>
            <a:headEnd/>
            <a:tailEnd/>
          </a:ln>
        </p:spPr>
        <p:style>
          <a:lnRef idx="1">
            <a:schemeClr val="accent4"/>
          </a:lnRef>
          <a:fillRef idx="2">
            <a:schemeClr val="accent4"/>
          </a:fillRef>
          <a:effectRef idx="1">
            <a:schemeClr val="accent4"/>
          </a:effectRef>
          <a:fontRef idx="minor">
            <a:schemeClr val="dk1"/>
          </a:fontRef>
        </p:style>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Researched Definition</a:t>
            </a:r>
            <a:endParaRPr lang="en-US" dirty="0"/>
          </a:p>
        </p:txBody>
      </p:sp>
      <p:sp>
        <p:nvSpPr>
          <p:cNvPr id="3" name="Content Placeholder 2"/>
          <p:cNvSpPr>
            <a:spLocks noGrp="1"/>
          </p:cNvSpPr>
          <p:nvPr>
            <p:ph idx="1"/>
          </p:nvPr>
        </p:nvSpPr>
        <p:spPr>
          <a:xfrm>
            <a:off x="457200" y="1524000"/>
            <a:ext cx="8229600" cy="4525963"/>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dirty="0" smtClean="0"/>
              <a:t>Two or more students laboring together and sharing the workload equitably as they progress toward intended learning outcomes (The Case for Collaborative Learning).</a:t>
            </a:r>
          </a:p>
          <a:p>
            <a:r>
              <a:rPr lang="en-US" dirty="0" smtClean="0"/>
              <a:t>Collaborative learning occurs when we stop relying on experts and teachers to transfer their knowledge to us and instead engage together in making sense and creating meaning for ourselves (Rhea, The Power of Collaborative Learning).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Ideal Collaborative Model</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endParaRPr lang="en-US" dirty="0"/>
          </a:p>
        </p:txBody>
      </p:sp>
      <p:pic>
        <p:nvPicPr>
          <p:cNvPr id="4" name="il_fi" descr="http://www.steelcase.com/en/products/Category/Educational/thoughtstarters/progressive/PublishingImages/application%203.jpg"/>
          <p:cNvPicPr/>
          <p:nvPr/>
        </p:nvPicPr>
        <p:blipFill>
          <a:blip r:embed="rId2" cstate="print"/>
          <a:srcRect/>
          <a:stretch>
            <a:fillRect/>
          </a:stretch>
        </p:blipFill>
        <p:spPr bwMode="auto">
          <a:xfrm>
            <a:off x="685800" y="1447800"/>
            <a:ext cx="7620000" cy="5410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Purpose of Collaboration</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r>
              <a:rPr lang="en-US" dirty="0" smtClean="0"/>
              <a:t>Promotes:</a:t>
            </a:r>
          </a:p>
          <a:p>
            <a:pPr lvl="1"/>
            <a:r>
              <a:rPr lang="en-US" b="1" dirty="0" smtClean="0"/>
              <a:t>Positive interdependence</a:t>
            </a:r>
            <a:r>
              <a:rPr lang="en-US" dirty="0" smtClean="0"/>
              <a:t>: the success of the individual is dependent upon the group’s success</a:t>
            </a:r>
          </a:p>
          <a:p>
            <a:pPr lvl="1"/>
            <a:r>
              <a:rPr lang="en-US" b="1" dirty="0" smtClean="0"/>
              <a:t>Positive interaction</a:t>
            </a:r>
            <a:r>
              <a:rPr lang="en-US" dirty="0" smtClean="0"/>
              <a:t>: share resources while supporting and encouraging efforts to learn</a:t>
            </a:r>
          </a:p>
          <a:p>
            <a:pPr lvl="1"/>
            <a:r>
              <a:rPr lang="en-US" b="1" dirty="0" smtClean="0"/>
              <a:t>Individual and group accountability</a:t>
            </a:r>
            <a:r>
              <a:rPr lang="en-US" dirty="0" smtClean="0"/>
              <a:t>: each group is responsible for achieving its goals</a:t>
            </a:r>
          </a:p>
          <a:p>
            <a:pPr lvl="1"/>
            <a:r>
              <a:rPr lang="en-US" b="1" dirty="0" smtClean="0"/>
              <a:t>Teamwork skills</a:t>
            </a:r>
            <a:r>
              <a:rPr lang="en-US" dirty="0" smtClean="0"/>
              <a:t>: interpersonal and small group skills required for the group to function</a:t>
            </a:r>
          </a:p>
          <a:p>
            <a:pPr lvl="1"/>
            <a:r>
              <a:rPr lang="en-US" b="1" dirty="0" smtClean="0"/>
              <a:t>Group processing</a:t>
            </a:r>
            <a:r>
              <a:rPr lang="en-US" dirty="0" smtClean="0"/>
              <a:t>: evaluate group productivity and make decisions about future contributions or changes</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Benefits of Collaboration:</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b="1" i="1" dirty="0" smtClean="0">
                <a:cs typeface="Times New Roman" pitchFamily="18" charset="0"/>
              </a:rPr>
              <a:t>PREPARES</a:t>
            </a:r>
            <a:r>
              <a:rPr lang="en-US" dirty="0" smtClean="0">
                <a:cs typeface="Times New Roman" pitchFamily="18" charset="0"/>
              </a:rPr>
              <a:t> STUDENTS FOR CAREERS BY PROVIDING THEM WITH OPPORTUNITIES TO LEARN TEAMWORK SKILLS VALUED BY EMPLOYERS</a:t>
            </a:r>
          </a:p>
          <a:p>
            <a:r>
              <a:rPr lang="en-US" b="1" i="1" dirty="0" smtClean="0">
                <a:cs typeface="Times New Roman" pitchFamily="18" charset="0"/>
              </a:rPr>
              <a:t>HELPS</a:t>
            </a:r>
            <a:r>
              <a:rPr lang="en-US" dirty="0" smtClean="0">
                <a:cs typeface="Times New Roman" pitchFamily="18" charset="0"/>
              </a:rPr>
              <a:t> STUDENTS APPRECIATE MULTIPLE PERSPECTIVES AND DEVELOP SKILLS TO COLLABORATIVELY ADDRESS THE COMMON PROBLEMS FACING A DIVERSE SOCIETY</a:t>
            </a:r>
          </a:p>
          <a:p>
            <a:r>
              <a:rPr lang="en-US" b="1" i="1" dirty="0" smtClean="0">
                <a:cs typeface="Times New Roman" pitchFamily="18" charset="0"/>
              </a:rPr>
              <a:t>ENGAGES</a:t>
            </a:r>
            <a:r>
              <a:rPr lang="en-US" dirty="0" smtClean="0">
                <a:cs typeface="Times New Roman" pitchFamily="18" charset="0"/>
              </a:rPr>
              <a:t> ALL STUDENTS BY VALUING THE PERSPECTIVE EACH STUDENT CAN CONTRIBUTE FROM HIS OR HER PERSONAL ACADEMIC AND LIFE EXPERIENCE</a:t>
            </a:r>
          </a:p>
          <a:p>
            <a:pPr algn="ctr">
              <a:buNone/>
            </a:pPr>
            <a:r>
              <a:rPr lang="en-US" sz="5200" b="1" i="1" dirty="0" smtClean="0">
                <a:latin typeface="Times New Roman" pitchFamily="18" charset="0"/>
                <a:cs typeface="Times New Roman" pitchFamily="18" charset="0"/>
              </a:rPr>
              <a:t>Immeasurable Social Impact</a:t>
            </a:r>
            <a:endParaRPr lang="en-US" sz="5200" b="1" i="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Backbone of Collaboration</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r>
              <a:rPr lang="en-US" b="1" dirty="0" smtClean="0"/>
              <a:t>Student-faculty contact</a:t>
            </a:r>
          </a:p>
          <a:p>
            <a:pPr>
              <a:buNone/>
            </a:pPr>
            <a:endParaRPr lang="en-US" b="1" dirty="0" smtClean="0"/>
          </a:p>
          <a:p>
            <a:r>
              <a:rPr lang="en-US" b="1" dirty="0" smtClean="0"/>
              <a:t>Cooperation </a:t>
            </a:r>
            <a:r>
              <a:rPr lang="en-US" b="1" dirty="0"/>
              <a:t>a</a:t>
            </a:r>
            <a:r>
              <a:rPr lang="en-US" b="1" dirty="0" smtClean="0"/>
              <a:t>mong students</a:t>
            </a:r>
          </a:p>
          <a:p>
            <a:pPr>
              <a:buNone/>
            </a:pPr>
            <a:endParaRPr lang="en-US" b="1" dirty="0" smtClean="0"/>
          </a:p>
          <a:p>
            <a:r>
              <a:rPr lang="en-US" b="1" dirty="0" smtClean="0"/>
              <a:t>Active learning or discovery</a:t>
            </a:r>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Concerns of Collaboration</a:t>
            </a:r>
            <a:endParaRPr lang="en-US" dirty="0"/>
          </a:p>
        </p:txBody>
      </p:sp>
      <p:sp>
        <p:nvSpPr>
          <p:cNvPr id="3" name="Content Placeholder 2"/>
          <p:cNvSpPr>
            <a:spLocks noGrp="1"/>
          </p:cNvSpPr>
          <p:nvPr>
            <p:ph idx="1"/>
          </p:nvPr>
        </p:nvSpPr>
        <p:spPr>
          <a:xfrm>
            <a:off x="457200" y="1371600"/>
            <a:ext cx="8229600" cy="65532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en-US" b="1" dirty="0" smtClean="0"/>
              <a:t>The “Free rider” effect </a:t>
            </a:r>
            <a:r>
              <a:rPr lang="en-US" dirty="0" smtClean="0"/>
              <a:t>– the larger the group, the more </a:t>
            </a:r>
            <a:r>
              <a:rPr lang="en-US" i="1" dirty="0" smtClean="0"/>
              <a:t>free riders</a:t>
            </a:r>
            <a:r>
              <a:rPr lang="en-US" dirty="0" smtClean="0"/>
              <a:t> take advantage; task performance should be dependent upon all group members such as reciprocal teaching</a:t>
            </a:r>
          </a:p>
          <a:p>
            <a:pPr>
              <a:buNone/>
            </a:pPr>
            <a:endParaRPr lang="en-US" dirty="0" smtClean="0"/>
          </a:p>
          <a:p>
            <a:r>
              <a:rPr lang="en-US" b="1" dirty="0" smtClean="0"/>
              <a:t>The “Sucker Effect”- </a:t>
            </a:r>
            <a:r>
              <a:rPr lang="en-US" dirty="0" smtClean="0"/>
              <a:t>the more able team member will gradually offer less information when they are the only one contributing</a:t>
            </a:r>
          </a:p>
          <a:p>
            <a:pPr>
              <a:buNone/>
            </a:pPr>
            <a:endParaRPr lang="en-US" dirty="0" smtClean="0"/>
          </a:p>
          <a:p>
            <a:r>
              <a:rPr lang="en-US" b="1" dirty="0" smtClean="0"/>
              <a:t>Status Differential Effects- </a:t>
            </a:r>
            <a:r>
              <a:rPr lang="en-US" dirty="0" smtClean="0"/>
              <a:t>amount of knowledge creates levels of status among group members; low status students miss out on the benefits of interaction</a:t>
            </a:r>
          </a:p>
          <a:p>
            <a:pPr>
              <a:buNone/>
            </a:pPr>
            <a:endParaRPr lang="en-US" dirty="0" smtClean="0"/>
          </a:p>
          <a:p>
            <a:r>
              <a:rPr lang="en-US" b="1" dirty="0" smtClean="0"/>
              <a:t>“Ganging up on the Task” </a:t>
            </a:r>
            <a:r>
              <a:rPr lang="en-US" dirty="0" smtClean="0"/>
              <a:t>– the least effort solution by just going through the motions</a:t>
            </a:r>
          </a:p>
          <a:p>
            <a:pPr>
              <a:buNone/>
            </a:pPr>
            <a:endParaRPr lang="en-US" dirty="0" smtClean="0"/>
          </a:p>
          <a:p>
            <a:r>
              <a:rPr lang="en-US" b="1" dirty="0" smtClean="0"/>
              <a:t>Fairness or Equitability</a:t>
            </a:r>
          </a:p>
          <a:p>
            <a:pPr>
              <a:buNone/>
            </a:pPr>
            <a:endParaRPr lang="en-US" dirty="0" smtClean="0"/>
          </a:p>
          <a:p>
            <a:r>
              <a:rPr lang="en-US" b="1" dirty="0" smtClean="0"/>
              <a:t>Assessment</a:t>
            </a:r>
          </a:p>
          <a:p>
            <a:pPr>
              <a:buNone/>
            </a:pPr>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Collaborative Learning Practices, Ideas, and Tips</a:t>
            </a:r>
            <a:endParaRPr lang="en-US" dirty="0"/>
          </a:p>
        </p:txBody>
      </p:sp>
      <p:graphicFrame>
        <p:nvGraphicFramePr>
          <p:cNvPr id="4" name="Content Placeholder 3"/>
          <p:cNvGraphicFramePr>
            <a:graphicFrameLocks noGrp="1"/>
          </p:cNvGraphicFramePr>
          <p:nvPr>
            <p:ph idx="1"/>
          </p:nvPr>
        </p:nvGraphicFramePr>
        <p:xfrm>
          <a:off x="457200" y="1600200"/>
          <a:ext cx="8229600" cy="243230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METHOD</a:t>
                      </a:r>
                      <a:endParaRPr lang="en-US" dirty="0"/>
                    </a:p>
                  </a:txBody>
                  <a:tcPr/>
                </a:tc>
                <a:tc>
                  <a:txBody>
                    <a:bodyPr/>
                    <a:lstStyle/>
                    <a:p>
                      <a:r>
                        <a:rPr lang="en-US" dirty="0" smtClean="0"/>
                        <a:t>HOW IT WORKS</a:t>
                      </a:r>
                      <a:endParaRPr lang="en-US" dirty="0"/>
                    </a:p>
                  </a:txBody>
                  <a:tcPr/>
                </a:tc>
                <a:tc>
                  <a:txBody>
                    <a:bodyPr/>
                    <a:lstStyle/>
                    <a:p>
                      <a:r>
                        <a:rPr lang="en-US" dirty="0" smtClean="0"/>
                        <a:t>LEARNER</a:t>
                      </a:r>
                      <a:r>
                        <a:rPr lang="en-US" baseline="0" dirty="0" smtClean="0"/>
                        <a:t> BENEFIT</a:t>
                      </a:r>
                      <a:endParaRPr lang="en-US" dirty="0"/>
                    </a:p>
                  </a:txBody>
                  <a:tcPr/>
                </a:tc>
                <a:tc>
                  <a:txBody>
                    <a:bodyPr/>
                    <a:lstStyle/>
                    <a:p>
                      <a:r>
                        <a:rPr lang="en-US" dirty="0" smtClean="0"/>
                        <a:t>ASSOCIATION BENEFIT</a:t>
                      </a:r>
                      <a:endParaRPr lang="en-US" dirty="0"/>
                    </a:p>
                  </a:txBody>
                  <a:tcPr/>
                </a:tc>
                <a:tc>
                  <a:txBody>
                    <a:bodyPr/>
                    <a:lstStyle/>
                    <a:p>
                      <a:r>
                        <a:rPr lang="en-US" dirty="0" smtClean="0"/>
                        <a:t>TIPS &amp; TRICKS</a:t>
                      </a:r>
                      <a:endParaRPr lang="en-US" dirty="0"/>
                    </a:p>
                  </a:txBody>
                  <a:tcPr/>
                </a:tc>
              </a:tr>
              <a:tr h="370840">
                <a:tc>
                  <a:txBody>
                    <a:bodyPr/>
                    <a:lstStyle/>
                    <a:p>
                      <a:r>
                        <a:rPr lang="en-US" dirty="0" smtClean="0"/>
                        <a:t>Problem-Based Learning</a:t>
                      </a:r>
                      <a:endParaRPr lang="en-US" dirty="0"/>
                    </a:p>
                  </a:txBody>
                  <a:tcPr/>
                </a:tc>
                <a:tc>
                  <a:txBody>
                    <a:bodyPr/>
                    <a:lstStyle/>
                    <a:p>
                      <a:r>
                        <a:rPr lang="en-US" dirty="0" smtClean="0"/>
                        <a:t>Small groups work on challenging</a:t>
                      </a:r>
                      <a:r>
                        <a:rPr lang="en-US" baseline="0" dirty="0" smtClean="0"/>
                        <a:t> real-world problems</a:t>
                      </a:r>
                      <a:endParaRPr lang="en-US" dirty="0"/>
                    </a:p>
                  </a:txBody>
                  <a:tcPr/>
                </a:tc>
                <a:tc>
                  <a:txBody>
                    <a:bodyPr/>
                    <a:lstStyle/>
                    <a:p>
                      <a:r>
                        <a:rPr lang="en-US" dirty="0" smtClean="0"/>
                        <a:t>Builds problem-solving and teaming skills</a:t>
                      </a:r>
                      <a:endParaRPr lang="en-US" dirty="0"/>
                    </a:p>
                  </a:txBody>
                  <a:tcPr/>
                </a:tc>
                <a:tc>
                  <a:txBody>
                    <a:bodyPr/>
                    <a:lstStyle/>
                    <a:p>
                      <a:r>
                        <a:rPr lang="en-US" dirty="0" smtClean="0"/>
                        <a:t>Increases the range of known solutions for different situations</a:t>
                      </a:r>
                      <a:endParaRPr lang="en-US" dirty="0"/>
                    </a:p>
                  </a:txBody>
                  <a:tcPr/>
                </a:tc>
                <a:tc>
                  <a:txBody>
                    <a:bodyPr/>
                    <a:lstStyle/>
                    <a:p>
                      <a:r>
                        <a:rPr lang="en-US" dirty="0" smtClean="0"/>
                        <a:t>Messy problems work best; use method to both challenge and create</a:t>
                      </a:r>
                      <a:r>
                        <a:rPr lang="en-US" baseline="0" dirty="0" smtClean="0"/>
                        <a:t> best practices</a:t>
                      </a:r>
                    </a:p>
                    <a:p>
                      <a:endParaRPr lang="en-US" dirty="0"/>
                    </a:p>
                  </a:txBody>
                  <a:tcPr/>
                </a:tc>
              </a:tr>
              <a:tr h="370840">
                <a:tc>
                  <a:txBody>
                    <a:bodyPr/>
                    <a:lstStyle/>
                    <a:p>
                      <a:r>
                        <a:rPr lang="en-US" dirty="0" smtClean="0"/>
                        <a:t>Action Learning and Evaluation</a:t>
                      </a:r>
                      <a:endParaRPr lang="en-US" dirty="0"/>
                    </a:p>
                  </a:txBody>
                  <a:tcPr/>
                </a:tc>
                <a:tc>
                  <a:txBody>
                    <a:bodyPr/>
                    <a:lstStyle/>
                    <a:p>
                      <a:r>
                        <a:rPr lang="en-US" dirty="0" smtClean="0"/>
                        <a:t>Learning by analyzing,</a:t>
                      </a:r>
                      <a:r>
                        <a:rPr lang="en-US" baseline="0" dirty="0" smtClean="0"/>
                        <a:t> doing, and then reflecting on what works</a:t>
                      </a:r>
                      <a:endParaRPr lang="en-US" dirty="0"/>
                    </a:p>
                  </a:txBody>
                  <a:tcPr/>
                </a:tc>
                <a:tc>
                  <a:txBody>
                    <a:bodyPr/>
                    <a:lstStyle/>
                    <a:p>
                      <a:r>
                        <a:rPr lang="en-US" dirty="0" smtClean="0"/>
                        <a:t>Focuses on current challenges; improves</a:t>
                      </a:r>
                      <a:r>
                        <a:rPr lang="en-US" baseline="0" dirty="0" smtClean="0"/>
                        <a:t> project management skills</a:t>
                      </a:r>
                      <a:endParaRPr lang="en-US" dirty="0"/>
                    </a:p>
                  </a:txBody>
                  <a:tcPr/>
                </a:tc>
                <a:tc>
                  <a:txBody>
                    <a:bodyPr/>
                    <a:lstStyle/>
                    <a:p>
                      <a:r>
                        <a:rPr lang="en-US" dirty="0" smtClean="0"/>
                        <a:t>Evaluating</a:t>
                      </a:r>
                      <a:r>
                        <a:rPr lang="en-US" baseline="0" dirty="0" smtClean="0"/>
                        <a:t> what works is key to good management and governance</a:t>
                      </a:r>
                      <a:endParaRPr lang="en-US" dirty="0"/>
                    </a:p>
                  </a:txBody>
                  <a:tcPr/>
                </a:tc>
                <a:tc>
                  <a:txBody>
                    <a:bodyPr/>
                    <a:lstStyle/>
                    <a:p>
                      <a:r>
                        <a:rPr lang="en-US" dirty="0" smtClean="0"/>
                        <a:t>Organize</a:t>
                      </a:r>
                      <a:r>
                        <a:rPr lang="en-US" baseline="0" dirty="0" smtClean="0"/>
                        <a:t> around emerging challenges in your field; commission teams of lead learners</a:t>
                      </a:r>
                      <a:endParaRPr lang="en-US" dirty="0"/>
                    </a:p>
                  </a:txBody>
                  <a:tcPr/>
                </a:tc>
              </a:tr>
              <a:tr h="370840">
                <a:tc>
                  <a:txBody>
                    <a:bodyPr/>
                    <a:lstStyle/>
                    <a:p>
                      <a:r>
                        <a:rPr lang="en-US" dirty="0" smtClean="0"/>
                        <a:t>Case Studies</a:t>
                      </a:r>
                      <a:endParaRPr lang="en-US" dirty="0"/>
                    </a:p>
                  </a:txBody>
                  <a:tcPr/>
                </a:tc>
                <a:tc>
                  <a:txBody>
                    <a:bodyPr/>
                    <a:lstStyle/>
                    <a:p>
                      <a:r>
                        <a:rPr lang="en-US" dirty="0" smtClean="0"/>
                        <a:t>True or fictional accounts of real world challenges</a:t>
                      </a:r>
                      <a:endParaRPr lang="en-US" dirty="0"/>
                    </a:p>
                  </a:txBody>
                  <a:tcPr/>
                </a:tc>
                <a:tc>
                  <a:txBody>
                    <a:bodyPr/>
                    <a:lstStyle/>
                    <a:p>
                      <a:r>
                        <a:rPr lang="en-US" dirty="0" smtClean="0"/>
                        <a:t>Test knowledge of theories and practices</a:t>
                      </a:r>
                      <a:endParaRPr lang="en-US" dirty="0"/>
                    </a:p>
                  </a:txBody>
                  <a:tcPr/>
                </a:tc>
                <a:tc>
                  <a:txBody>
                    <a:bodyPr/>
                    <a:lstStyle/>
                    <a:p>
                      <a:r>
                        <a:rPr lang="en-US" dirty="0" smtClean="0"/>
                        <a:t>Valuable for</a:t>
                      </a:r>
                      <a:r>
                        <a:rPr lang="en-US" baseline="0" dirty="0" smtClean="0"/>
                        <a:t> teaching and refining a profession’s core competencies</a:t>
                      </a:r>
                      <a:endParaRPr lang="en-US" dirty="0"/>
                    </a:p>
                  </a:txBody>
                  <a:tcPr/>
                </a:tc>
                <a:tc>
                  <a:txBody>
                    <a:bodyPr/>
                    <a:lstStyle/>
                    <a:p>
                      <a:r>
                        <a:rPr lang="en-US" dirty="0" smtClean="0"/>
                        <a:t>Grab some news-making situations;</a:t>
                      </a:r>
                      <a:r>
                        <a:rPr lang="en-US" baseline="0" dirty="0" smtClean="0"/>
                        <a:t> especially good for judgment calls and ethics</a:t>
                      </a:r>
                      <a:endParaRPr lang="en-US" dirty="0"/>
                    </a:p>
                  </a:txBody>
                  <a:tcPr/>
                </a:tc>
              </a:tr>
              <a:tr h="370840">
                <a:tc>
                  <a:txBody>
                    <a:bodyPr/>
                    <a:lstStyle/>
                    <a:p>
                      <a:r>
                        <a:rPr lang="en-US" dirty="0" smtClean="0"/>
                        <a:t>Role Playing and Simulations</a:t>
                      </a:r>
                      <a:endParaRPr lang="en-US" dirty="0"/>
                    </a:p>
                  </a:txBody>
                  <a:tcPr/>
                </a:tc>
                <a:tc>
                  <a:txBody>
                    <a:bodyPr/>
                    <a:lstStyle/>
                    <a:p>
                      <a:r>
                        <a:rPr lang="en-US" dirty="0" smtClean="0"/>
                        <a:t>Simulated experiences to test how learners apply</a:t>
                      </a:r>
                      <a:r>
                        <a:rPr lang="en-US" baseline="0" dirty="0" smtClean="0"/>
                        <a:t> what they know in dynamic and complex situations</a:t>
                      </a:r>
                      <a:endParaRPr lang="en-US" dirty="0"/>
                    </a:p>
                  </a:txBody>
                  <a:tcPr/>
                </a:tc>
                <a:tc>
                  <a:txBody>
                    <a:bodyPr/>
                    <a:lstStyle/>
                    <a:p>
                      <a:r>
                        <a:rPr lang="en-US" dirty="0" smtClean="0"/>
                        <a:t>Expose fallacies and knowledge gaps</a:t>
                      </a:r>
                      <a:r>
                        <a:rPr lang="en-US" baseline="0" dirty="0" smtClean="0"/>
                        <a:t> in a safe environment</a:t>
                      </a:r>
                      <a:endParaRPr lang="en-US" dirty="0"/>
                    </a:p>
                  </a:txBody>
                  <a:tcPr/>
                </a:tc>
                <a:tc>
                  <a:txBody>
                    <a:bodyPr/>
                    <a:lstStyle/>
                    <a:p>
                      <a:r>
                        <a:rPr lang="en-US" dirty="0" smtClean="0"/>
                        <a:t>Powerful</a:t>
                      </a:r>
                      <a:r>
                        <a:rPr lang="en-US" baseline="0" dirty="0" smtClean="0"/>
                        <a:t> learning experiences with great potential to enliven live and web-based learning</a:t>
                      </a:r>
                      <a:endParaRPr lang="en-US" dirty="0"/>
                    </a:p>
                  </a:txBody>
                  <a:tcPr/>
                </a:tc>
                <a:tc>
                  <a:txBody>
                    <a:bodyPr/>
                    <a:lstStyle/>
                    <a:p>
                      <a:r>
                        <a:rPr lang="en-US" dirty="0" smtClean="0"/>
                        <a:t>Carefully construct realistic experience with dynamic developments; allow plenty</a:t>
                      </a:r>
                      <a:r>
                        <a:rPr lang="en-US" baseline="0" dirty="0" smtClean="0"/>
                        <a:t> of debrief time and engage learners in the evaluation</a:t>
                      </a:r>
                      <a:endParaRPr lang="en-US" dirty="0"/>
                    </a:p>
                  </a:txBody>
                  <a:tcPr/>
                </a:tc>
              </a:tr>
              <a:tr h="370840">
                <a:tc>
                  <a:txBody>
                    <a:bodyPr/>
                    <a:lstStyle/>
                    <a:p>
                      <a:r>
                        <a:rPr lang="en-US" dirty="0" smtClean="0"/>
                        <a:t>Peer Teaching</a:t>
                      </a:r>
                      <a:endParaRPr lang="en-US" dirty="0"/>
                    </a:p>
                  </a:txBody>
                  <a:tcPr/>
                </a:tc>
                <a:tc>
                  <a:txBody>
                    <a:bodyPr/>
                    <a:lstStyle/>
                    <a:p>
                      <a:r>
                        <a:rPr lang="en-US" dirty="0" smtClean="0"/>
                        <a:t>Teams of learners research topics and share findings</a:t>
                      </a:r>
                      <a:endParaRPr lang="en-US" dirty="0"/>
                    </a:p>
                  </a:txBody>
                  <a:tcPr/>
                </a:tc>
                <a:tc>
                  <a:txBody>
                    <a:bodyPr/>
                    <a:lstStyle/>
                    <a:p>
                      <a:r>
                        <a:rPr lang="en-US" dirty="0" smtClean="0"/>
                        <a:t>When we teach something, we really learn</a:t>
                      </a:r>
                      <a:r>
                        <a:rPr lang="en-US" baseline="0" dirty="0" smtClean="0"/>
                        <a:t> it</a:t>
                      </a:r>
                      <a:endParaRPr lang="en-US" dirty="0"/>
                    </a:p>
                  </a:txBody>
                  <a:tcPr/>
                </a:tc>
                <a:tc>
                  <a:txBody>
                    <a:bodyPr/>
                    <a:lstStyle/>
                    <a:p>
                      <a:r>
                        <a:rPr lang="en-US" dirty="0" smtClean="0"/>
                        <a:t>Expands</a:t>
                      </a:r>
                      <a:r>
                        <a:rPr lang="en-US" baseline="0" dirty="0" smtClean="0"/>
                        <a:t> the cadre of capable researchers and facilitators</a:t>
                      </a:r>
                      <a:endParaRPr lang="en-US" dirty="0"/>
                    </a:p>
                  </a:txBody>
                  <a:tcPr/>
                </a:tc>
                <a:tc>
                  <a:txBody>
                    <a:bodyPr/>
                    <a:lstStyle/>
                    <a:p>
                      <a:r>
                        <a:rPr lang="en-US" dirty="0" smtClean="0"/>
                        <a:t>Ideal for issues research</a:t>
                      </a:r>
                      <a:r>
                        <a:rPr lang="en-US" baseline="0" dirty="0" smtClean="0"/>
                        <a:t> teams; cost effective approach to in-house professional development and training</a:t>
                      </a:r>
                      <a:endParaRPr lang="en-US" dirty="0"/>
                    </a:p>
                  </a:txBody>
                  <a:tcPr/>
                </a:tc>
              </a:tr>
              <a:tr h="370840">
                <a:tc>
                  <a:txBody>
                    <a:bodyPr/>
                    <a:lstStyle/>
                    <a:p>
                      <a:r>
                        <a:rPr lang="en-US" dirty="0" smtClean="0"/>
                        <a:t>Roundtables and Discussion Groups</a:t>
                      </a:r>
                      <a:endParaRPr lang="en-US" dirty="0"/>
                    </a:p>
                  </a:txBody>
                  <a:tcPr/>
                </a:tc>
                <a:tc>
                  <a:txBody>
                    <a:bodyPr/>
                    <a:lstStyle/>
                    <a:p>
                      <a:r>
                        <a:rPr lang="en-US" dirty="0" smtClean="0"/>
                        <a:t>Exploration of topical issues and common challenges</a:t>
                      </a:r>
                      <a:endParaRPr lang="en-US" dirty="0"/>
                    </a:p>
                  </a:txBody>
                  <a:tcPr/>
                </a:tc>
                <a:tc>
                  <a:txBody>
                    <a:bodyPr/>
                    <a:lstStyle/>
                    <a:p>
                      <a:r>
                        <a:rPr lang="en-US" dirty="0" smtClean="0"/>
                        <a:t>Opportunity to compare experiences</a:t>
                      </a:r>
                      <a:endParaRPr lang="en-US" dirty="0"/>
                    </a:p>
                  </a:txBody>
                  <a:tcPr/>
                </a:tc>
                <a:tc>
                  <a:txBody>
                    <a:bodyPr/>
                    <a:lstStyle/>
                    <a:p>
                      <a:r>
                        <a:rPr lang="en-US" dirty="0" smtClean="0"/>
                        <a:t>Easy way to increase member engagement</a:t>
                      </a:r>
                      <a:endParaRPr lang="en-US" dirty="0"/>
                    </a:p>
                  </a:txBody>
                  <a:tcPr/>
                </a:tc>
                <a:tc>
                  <a:txBody>
                    <a:bodyPr/>
                    <a:lstStyle/>
                    <a:p>
                      <a:r>
                        <a:rPr lang="en-US" dirty="0" smtClean="0"/>
                        <a:t>Structure</a:t>
                      </a:r>
                      <a:r>
                        <a:rPr lang="en-US" baseline="0" dirty="0" smtClean="0"/>
                        <a:t> process with questions and desired learning outcomes</a:t>
                      </a:r>
                      <a:endParaRPr lang="en-US" dirty="0"/>
                    </a:p>
                  </a:txBody>
                  <a:tcPr/>
                </a:tc>
              </a:tr>
              <a:tr h="370840">
                <a:tc>
                  <a:txBody>
                    <a:bodyPr/>
                    <a:lstStyle/>
                    <a:p>
                      <a:r>
                        <a:rPr lang="en-US" dirty="0" smtClean="0"/>
                        <a:t>Innovation Processes</a:t>
                      </a:r>
                      <a:endParaRPr lang="en-US" dirty="0"/>
                    </a:p>
                  </a:txBody>
                  <a:tcPr/>
                </a:tc>
                <a:tc>
                  <a:txBody>
                    <a:bodyPr/>
                    <a:lstStyle/>
                    <a:p>
                      <a:r>
                        <a:rPr lang="en-US" dirty="0" smtClean="0"/>
                        <a:t>Team experiences</a:t>
                      </a:r>
                      <a:r>
                        <a:rPr lang="en-US" baseline="0" dirty="0" smtClean="0"/>
                        <a:t> in developing new products, services, processes, or practices</a:t>
                      </a:r>
                      <a:endParaRPr lang="en-US" dirty="0"/>
                    </a:p>
                  </a:txBody>
                  <a:tcPr/>
                </a:tc>
                <a:tc>
                  <a:txBody>
                    <a:bodyPr/>
                    <a:lstStyle/>
                    <a:p>
                      <a:r>
                        <a:rPr lang="en-US" dirty="0" smtClean="0"/>
                        <a:t>Critical and creative thinking</a:t>
                      </a:r>
                      <a:r>
                        <a:rPr lang="en-US" baseline="0" dirty="0" smtClean="0"/>
                        <a:t> and teaming skills</a:t>
                      </a:r>
                      <a:endParaRPr lang="en-US" dirty="0"/>
                    </a:p>
                  </a:txBody>
                  <a:tcPr/>
                </a:tc>
                <a:tc>
                  <a:txBody>
                    <a:bodyPr/>
                    <a:lstStyle/>
                    <a:p>
                      <a:r>
                        <a:rPr lang="en-US" dirty="0" smtClean="0"/>
                        <a:t>Develops</a:t>
                      </a:r>
                      <a:r>
                        <a:rPr lang="en-US" baseline="0" dirty="0" smtClean="0"/>
                        <a:t> organizational capacity to innovate</a:t>
                      </a:r>
                      <a:endParaRPr lang="en-US" dirty="0"/>
                    </a:p>
                  </a:txBody>
                  <a:tcPr/>
                </a:tc>
                <a:tc>
                  <a:txBody>
                    <a:bodyPr/>
                    <a:lstStyle/>
                    <a:p>
                      <a:r>
                        <a:rPr lang="en-US" dirty="0" smtClean="0"/>
                        <a:t>Tie the learning</a:t>
                      </a:r>
                      <a:r>
                        <a:rPr lang="en-US" baseline="0" dirty="0" smtClean="0"/>
                        <a:t> to needed breakthroughs; evaluate both the innovation and the process that created it</a:t>
                      </a:r>
                      <a:endParaRPr lang="en-US" dirty="0"/>
                    </a:p>
                  </a:txBody>
                  <a:tcPr/>
                </a:tc>
              </a:tr>
              <a:tr h="370840">
                <a:tc>
                  <a:txBody>
                    <a:bodyPr/>
                    <a:lstStyle/>
                    <a:p>
                      <a:r>
                        <a:rPr lang="en-US" dirty="0" smtClean="0"/>
                        <a:t>Cohort Learning</a:t>
                      </a:r>
                      <a:endParaRPr lang="en-US" dirty="0"/>
                    </a:p>
                  </a:txBody>
                  <a:tcPr/>
                </a:tc>
                <a:tc>
                  <a:txBody>
                    <a:bodyPr/>
                    <a:lstStyle/>
                    <a:p>
                      <a:r>
                        <a:rPr lang="en-US" dirty="0" smtClean="0"/>
                        <a:t>Teaming people for a sustained</a:t>
                      </a:r>
                      <a:r>
                        <a:rPr lang="en-US" baseline="0" dirty="0" smtClean="0"/>
                        <a:t> learning experience across courses and sessions</a:t>
                      </a:r>
                      <a:endParaRPr lang="en-US" dirty="0"/>
                    </a:p>
                  </a:txBody>
                  <a:tcPr/>
                </a:tc>
                <a:tc>
                  <a:txBody>
                    <a:bodyPr/>
                    <a:lstStyle/>
                    <a:p>
                      <a:r>
                        <a:rPr lang="en-US" dirty="0" smtClean="0"/>
                        <a:t>Sustained</a:t>
                      </a:r>
                      <a:r>
                        <a:rPr lang="en-US" baseline="0" dirty="0" smtClean="0"/>
                        <a:t> relationships with learning partners</a:t>
                      </a:r>
                      <a:endParaRPr lang="en-US" dirty="0"/>
                    </a:p>
                  </a:txBody>
                  <a:tcPr/>
                </a:tc>
                <a:tc>
                  <a:txBody>
                    <a:bodyPr/>
                    <a:lstStyle/>
                    <a:p>
                      <a:r>
                        <a:rPr lang="en-US" dirty="0" smtClean="0"/>
                        <a:t>Provides meaningful networking and long-term</a:t>
                      </a:r>
                      <a:r>
                        <a:rPr lang="en-US" baseline="0" dirty="0" smtClean="0"/>
                        <a:t> loyalty</a:t>
                      </a:r>
                      <a:endParaRPr lang="en-US" dirty="0"/>
                    </a:p>
                  </a:txBody>
                  <a:tcPr/>
                </a:tc>
                <a:tc>
                  <a:txBody>
                    <a:bodyPr/>
                    <a:lstStyle/>
                    <a:p>
                      <a:r>
                        <a:rPr lang="en-US" dirty="0" smtClean="0"/>
                        <a:t>Ideal</a:t>
                      </a:r>
                      <a:r>
                        <a:rPr lang="en-US" baseline="0" dirty="0" smtClean="0"/>
                        <a:t> for special leadership development programs</a:t>
                      </a:r>
                      <a:endParaRPr lang="en-US" dirty="0"/>
                    </a:p>
                  </a:txBody>
                  <a:tcPr/>
                </a:tc>
              </a:tr>
              <a:tr h="370840">
                <a:tc>
                  <a:txBody>
                    <a:bodyPr/>
                    <a:lstStyle/>
                    <a:p>
                      <a:r>
                        <a:rPr lang="en-US" dirty="0" smtClean="0"/>
                        <a:t>Social Media</a:t>
                      </a:r>
                      <a:endParaRPr lang="en-US" dirty="0"/>
                    </a:p>
                  </a:txBody>
                  <a:tcPr/>
                </a:tc>
                <a:tc>
                  <a:txBody>
                    <a:bodyPr/>
                    <a:lstStyle/>
                    <a:p>
                      <a:r>
                        <a:rPr lang="en-US" dirty="0" smtClean="0"/>
                        <a:t>Using</a:t>
                      </a:r>
                      <a:r>
                        <a:rPr lang="en-US" baseline="0" dirty="0" smtClean="0"/>
                        <a:t> technologies like social networks, wikis, blogs, and Twitter to facilitate learning</a:t>
                      </a:r>
                      <a:endParaRPr lang="en-US" dirty="0"/>
                    </a:p>
                  </a:txBody>
                  <a:tcPr/>
                </a:tc>
                <a:tc>
                  <a:txBody>
                    <a:bodyPr/>
                    <a:lstStyle/>
                    <a:p>
                      <a:r>
                        <a:rPr lang="en-US" dirty="0" smtClean="0"/>
                        <a:t>Real-time access to collective intelligence</a:t>
                      </a:r>
                      <a:endParaRPr lang="en-US" dirty="0"/>
                    </a:p>
                  </a:txBody>
                  <a:tcPr/>
                </a:tc>
                <a:tc>
                  <a:txBody>
                    <a:bodyPr/>
                    <a:lstStyle/>
                    <a:p>
                      <a:r>
                        <a:rPr lang="en-US" dirty="0" smtClean="0"/>
                        <a:t>Dynamic way to build content</a:t>
                      </a:r>
                      <a:r>
                        <a:rPr lang="en-US" baseline="0" dirty="0" smtClean="0"/>
                        <a:t> and add to the body of knowledge</a:t>
                      </a:r>
                      <a:endParaRPr lang="en-US" dirty="0"/>
                    </a:p>
                  </a:txBody>
                  <a:tcPr/>
                </a:tc>
                <a:tc>
                  <a:txBody>
                    <a:bodyPr/>
                    <a:lstStyle/>
                    <a:p>
                      <a:r>
                        <a:rPr lang="en-US" dirty="0" smtClean="0"/>
                        <a:t>Be patient</a:t>
                      </a:r>
                      <a:r>
                        <a:rPr lang="en-US" baseline="0" dirty="0" smtClean="0"/>
                        <a:t> and train people to use these new tools; recognize facilitators and lead learners for their contributions</a:t>
                      </a:r>
                      <a:endParaRPr lang="en-US" dirty="0"/>
                    </a:p>
                  </a:txBody>
                  <a:tcPr/>
                </a:tc>
              </a:tr>
              <a:tr h="370840">
                <a:tc>
                  <a:txBody>
                    <a:bodyPr/>
                    <a:lstStyle/>
                    <a:p>
                      <a:r>
                        <a:rPr lang="en-US" dirty="0" smtClean="0"/>
                        <a:t>Communities of Practice</a:t>
                      </a:r>
                      <a:endParaRPr lang="en-US" dirty="0"/>
                    </a:p>
                  </a:txBody>
                  <a:tcPr/>
                </a:tc>
                <a:tc>
                  <a:txBody>
                    <a:bodyPr/>
                    <a:lstStyle/>
                    <a:p>
                      <a:r>
                        <a:rPr lang="en-US" dirty="0" smtClean="0"/>
                        <a:t>Groups of people</a:t>
                      </a:r>
                      <a:r>
                        <a:rPr lang="en-US" baseline="0" dirty="0" smtClean="0"/>
                        <a:t> exchanging knowledge and practices around a shared interest in person or online through forums, bulletin boards, and </a:t>
                      </a:r>
                      <a:r>
                        <a:rPr lang="en-US" baseline="0" dirty="0" err="1" smtClean="0"/>
                        <a:t>listserves</a:t>
                      </a:r>
                      <a:endParaRPr lang="en-US" dirty="0"/>
                    </a:p>
                  </a:txBody>
                  <a:tcPr/>
                </a:tc>
                <a:tc>
                  <a:txBody>
                    <a:bodyPr/>
                    <a:lstStyle/>
                    <a:p>
                      <a:r>
                        <a:rPr lang="en-US" dirty="0" smtClean="0"/>
                        <a:t>Access</a:t>
                      </a:r>
                      <a:r>
                        <a:rPr lang="en-US" baseline="0" dirty="0" smtClean="0"/>
                        <a:t> to specialized, often tacit, knowledge</a:t>
                      </a:r>
                      <a:endParaRPr lang="en-US" dirty="0"/>
                    </a:p>
                  </a:txBody>
                  <a:tcPr/>
                </a:tc>
                <a:tc>
                  <a:txBody>
                    <a:bodyPr/>
                    <a:lstStyle/>
                    <a:p>
                      <a:r>
                        <a:rPr lang="en-US" dirty="0" smtClean="0"/>
                        <a:t>Effective</a:t>
                      </a:r>
                      <a:r>
                        <a:rPr lang="en-US" baseline="0" dirty="0" smtClean="0"/>
                        <a:t> way of engaging and growing special interest groups</a:t>
                      </a:r>
                      <a:endParaRPr lang="en-US" dirty="0"/>
                    </a:p>
                  </a:txBody>
                  <a:tcPr/>
                </a:tc>
                <a:tc>
                  <a:txBody>
                    <a:bodyPr/>
                    <a:lstStyle/>
                    <a:p>
                      <a:r>
                        <a:rPr lang="en-US" dirty="0" smtClean="0"/>
                        <a:t>Provide</a:t>
                      </a:r>
                      <a:r>
                        <a:rPr lang="en-US" baseline="0" dirty="0" smtClean="0"/>
                        <a:t> goals, set expectations, and encourage facilitation to improve the learning experience</a:t>
                      </a:r>
                      <a:endParaRPr lang="en-US"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1712</Words>
  <Application>Microsoft Macintosh PowerPoint</Application>
  <PresentationFormat>On-screen Show (4:3)</PresentationFormat>
  <Paragraphs>245</Paragraphs>
  <Slides>25</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Acrobat Document</vt:lpstr>
      <vt:lpstr>Collaborative Learning to Maximize Critical Thinking</vt:lpstr>
      <vt:lpstr>Collaboration Exercise</vt:lpstr>
      <vt:lpstr>Researched Definition</vt:lpstr>
      <vt:lpstr>Ideal Collaborative Model</vt:lpstr>
      <vt:lpstr>Purpose of Collaboration</vt:lpstr>
      <vt:lpstr>Benefits of Collaboration:</vt:lpstr>
      <vt:lpstr>Backbone of Collaboration</vt:lpstr>
      <vt:lpstr>Concerns of Collaboration</vt:lpstr>
      <vt:lpstr>Collaborative Learning Practices, Ideas, and Tips</vt:lpstr>
      <vt:lpstr>Problem-Based Learning</vt:lpstr>
      <vt:lpstr>Action Learning and Evaluation</vt:lpstr>
      <vt:lpstr>Case Studies</vt:lpstr>
      <vt:lpstr>Role Play and Simulations</vt:lpstr>
      <vt:lpstr>Peer Teaching</vt:lpstr>
      <vt:lpstr>Innovation Processes</vt:lpstr>
      <vt:lpstr>Roundtable and Discussion Groups</vt:lpstr>
      <vt:lpstr>Cohort Learning</vt:lpstr>
      <vt:lpstr>Social Media</vt:lpstr>
      <vt:lpstr>Communities</vt:lpstr>
      <vt:lpstr>QEP SFA 101  Freshman Seminar Project</vt:lpstr>
      <vt:lpstr>Facilitating Experiential Learning</vt:lpstr>
      <vt:lpstr>COG’s Ladder</vt:lpstr>
      <vt:lpstr>Implementation</vt:lpstr>
      <vt:lpstr>Assessment</vt:lpstr>
      <vt:lpstr>Higher Order of Thinking Skills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Learning to Maximize Critical Thinking</dc:title>
  <dc:creator>Nancy</dc:creator>
  <cp:lastModifiedBy>Alicia Wilson</cp:lastModifiedBy>
  <cp:revision>95</cp:revision>
  <dcterms:created xsi:type="dcterms:W3CDTF">2012-07-21T15:54:14Z</dcterms:created>
  <dcterms:modified xsi:type="dcterms:W3CDTF">2012-10-04T18:44:19Z</dcterms:modified>
</cp:coreProperties>
</file>