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65" r:id="rId4"/>
    <p:sldId id="266" r:id="rId5"/>
    <p:sldId id="267" r:id="rId6"/>
    <p:sldId id="268" r:id="rId7"/>
    <p:sldId id="279" r:id="rId8"/>
    <p:sldId id="270" r:id="rId9"/>
    <p:sldId id="272" r:id="rId10"/>
    <p:sldId id="257" r:id="rId11"/>
    <p:sldId id="259" r:id="rId12"/>
    <p:sldId id="258" r:id="rId13"/>
    <p:sldId id="260" r:id="rId14"/>
    <p:sldId id="261" r:id="rId15"/>
    <p:sldId id="262" r:id="rId16"/>
    <p:sldId id="263" r:id="rId17"/>
    <p:sldId id="264" r:id="rId18"/>
    <p:sldId id="274" r:id="rId19"/>
    <p:sldId id="275" r:id="rId20"/>
    <p:sldId id="276" r:id="rId21"/>
    <p:sldId id="277" r:id="rId22"/>
    <p:sldId id="282" r:id="rId23"/>
    <p:sldId id="283" r:id="rId24"/>
    <p:sldId id="280" r:id="rId25"/>
    <p:sldId id="278"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31E4FD1-2307-4D5A-9600-592B5FCC9BDE}" type="datetimeFigureOut">
              <a:rPr lang="en-US" smtClean="0"/>
              <a:pPr/>
              <a:t>10/24/2012</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6EB185C-7A66-4312-B2AD-CEE3AD8A6863}"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1E4FD1-2307-4D5A-9600-592B5FCC9BDE}" type="datetimeFigureOut">
              <a:rPr lang="en-US" smtClean="0"/>
              <a:pPr/>
              <a:t>10/24/2012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EB185C-7A66-4312-B2AD-CEE3AD8A68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1E4FD1-2307-4D5A-9600-592B5FCC9BDE}" type="datetimeFigureOut">
              <a:rPr lang="en-US" smtClean="0"/>
              <a:pPr/>
              <a:t>10/24/2012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EB185C-7A66-4312-B2AD-CEE3AD8A68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1E4FD1-2307-4D5A-9600-592B5FCC9BDE}" type="datetimeFigureOut">
              <a:rPr lang="en-US" smtClean="0"/>
              <a:pPr/>
              <a:t>10/24/2012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EB185C-7A66-4312-B2AD-CEE3AD8A68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1E4FD1-2307-4D5A-9600-592B5FCC9BDE}" type="datetimeFigureOut">
              <a:rPr lang="en-US" smtClean="0"/>
              <a:pPr/>
              <a:t>10/24/2012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EB185C-7A66-4312-B2AD-CEE3AD8A686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31E4FD1-2307-4D5A-9600-592B5FCC9BDE}" type="datetimeFigureOut">
              <a:rPr lang="en-US" smtClean="0"/>
              <a:pPr/>
              <a:t>10/24/2012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EB185C-7A66-4312-B2AD-CEE3AD8A6863}"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31E4FD1-2307-4D5A-9600-592B5FCC9BDE}" type="datetimeFigureOut">
              <a:rPr lang="en-US" smtClean="0"/>
              <a:pPr/>
              <a:t>10/24/2012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EB185C-7A66-4312-B2AD-CEE3AD8A68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1E4FD1-2307-4D5A-9600-592B5FCC9BDE}" type="datetimeFigureOut">
              <a:rPr lang="en-US" smtClean="0"/>
              <a:pPr/>
              <a:t>10/24/2012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EB185C-7A66-4312-B2AD-CEE3AD8A68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1E4FD1-2307-4D5A-9600-592B5FCC9BDE}" type="datetimeFigureOut">
              <a:rPr lang="en-US" smtClean="0"/>
              <a:pPr/>
              <a:t>10/24/2012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EB185C-7A66-4312-B2AD-CEE3AD8A68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31E4FD1-2307-4D5A-9600-592B5FCC9BDE}" type="datetimeFigureOut">
              <a:rPr lang="en-US" smtClean="0"/>
              <a:pPr/>
              <a:t>10/24/2012</a:t>
            </a:fld>
            <a:endParaRPr lang="en-US"/>
          </a:p>
        </p:txBody>
      </p:sp>
      <p:sp>
        <p:nvSpPr>
          <p:cNvPr id="7" name="Slide Number Placeholder 6"/>
          <p:cNvSpPr>
            <a:spLocks noGrp="1"/>
          </p:cNvSpPr>
          <p:nvPr>
            <p:ph type="sldNum" sz="quarter" idx="12"/>
          </p:nvPr>
        </p:nvSpPr>
        <p:spPr/>
        <p:txBody>
          <a:bodyPr/>
          <a:lstStyle/>
          <a:p>
            <a:fld id="{A6EB185C-7A66-4312-B2AD-CEE3AD8A6863}"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1E4FD1-2307-4D5A-9600-592B5FCC9BDE}" type="datetimeFigureOut">
              <a:rPr lang="en-US" smtClean="0"/>
              <a:pPr/>
              <a:t>10/24/2012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A6EB185C-7A66-4312-B2AD-CEE3AD8A686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31E4FD1-2307-4D5A-9600-592B5FCC9BDE}" type="datetimeFigureOut">
              <a:rPr lang="en-US" smtClean="0"/>
              <a:pPr/>
              <a:t>10/24/2012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6EB185C-7A66-4312-B2AD-CEE3AD8A68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Interviewing Techniques and Writing Strategies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 xmlns:p14="http://schemas.microsoft.com/office/powerpoint/2010/main" val="40880213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English Language Objectives</a:t>
            </a:r>
            <a:endParaRPr lang="en-US" dirty="0"/>
          </a:p>
        </p:txBody>
      </p:sp>
      <p:sp>
        <p:nvSpPr>
          <p:cNvPr id="3" name="Content Placeholder 2"/>
          <p:cNvSpPr>
            <a:spLocks noGrp="1"/>
          </p:cNvSpPr>
          <p:nvPr>
            <p:ph sz="quarter" idx="13"/>
          </p:nvPr>
        </p:nvSpPr>
        <p:spPr/>
        <p:txBody>
          <a:bodyPr>
            <a:normAutofit fontScale="85000" lnSpcReduction="20000"/>
          </a:bodyPr>
          <a:lstStyle/>
          <a:p>
            <a:r>
              <a:rPr lang="en-US" dirty="0" smtClean="0"/>
              <a:t>Construct Interview Questions.</a:t>
            </a:r>
          </a:p>
          <a:p>
            <a:r>
              <a:rPr lang="en-US" dirty="0" smtClean="0"/>
              <a:t>Conduct effective interviews and take useful notes.</a:t>
            </a:r>
          </a:p>
          <a:p>
            <a:r>
              <a:rPr lang="en-US" dirty="0" smtClean="0"/>
              <a:t>Understand the difference between open-and-closed ended questions and their relation to developing a fluid conversational interview.</a:t>
            </a:r>
            <a:endParaRPr lang="en-US" dirty="0"/>
          </a:p>
        </p:txBody>
      </p:sp>
      <p:sp>
        <p:nvSpPr>
          <p:cNvPr id="4" name="Content Placeholder 3"/>
          <p:cNvSpPr>
            <a:spLocks noGrp="1"/>
          </p:cNvSpPr>
          <p:nvPr>
            <p:ph sz="quarter" idx="14"/>
          </p:nvPr>
        </p:nvSpPr>
        <p:spPr/>
        <p:txBody>
          <a:bodyPr/>
          <a:lstStyle/>
          <a:p>
            <a:r>
              <a:rPr lang="en-US" dirty="0" smtClean="0"/>
              <a:t>Improve Communication Skills</a:t>
            </a:r>
          </a:p>
          <a:p>
            <a:r>
              <a:rPr lang="en-US" dirty="0" smtClean="0"/>
              <a:t>Present the results of the interview in an organized well-written typed essay.</a:t>
            </a:r>
            <a:endParaRPr lang="en-US" dirty="0"/>
          </a:p>
        </p:txBody>
      </p:sp>
    </p:spTree>
    <p:extLst>
      <p:ext uri="{BB962C8B-B14F-4D97-AF65-F5344CB8AC3E}">
        <p14:creationId xmlns="" xmlns:p14="http://schemas.microsoft.com/office/powerpoint/2010/main" val="480868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Criminal Justice Objective</a:t>
            </a:r>
            <a:endParaRPr lang="en-US" dirty="0"/>
          </a:p>
        </p:txBody>
      </p:sp>
      <p:sp>
        <p:nvSpPr>
          <p:cNvPr id="3" name="Content Placeholder 2"/>
          <p:cNvSpPr>
            <a:spLocks noGrp="1"/>
          </p:cNvSpPr>
          <p:nvPr>
            <p:ph sz="quarter" idx="13"/>
          </p:nvPr>
        </p:nvSpPr>
        <p:spPr/>
        <p:txBody>
          <a:bodyPr/>
          <a:lstStyle/>
          <a:p>
            <a:r>
              <a:rPr lang="en-US" dirty="0" smtClean="0"/>
              <a:t>Familiarize students with new language.</a:t>
            </a:r>
          </a:p>
          <a:p>
            <a:r>
              <a:rPr lang="en-US" dirty="0" smtClean="0"/>
              <a:t>Conduct effective Interviews</a:t>
            </a:r>
          </a:p>
          <a:p>
            <a:r>
              <a:rPr lang="en-US" dirty="0" smtClean="0"/>
              <a:t>Take useful field notes for future case reference.</a:t>
            </a:r>
            <a:endParaRPr lang="en-US" dirty="0"/>
          </a:p>
        </p:txBody>
      </p:sp>
      <p:sp>
        <p:nvSpPr>
          <p:cNvPr id="4" name="Content Placeholder 3"/>
          <p:cNvSpPr>
            <a:spLocks noGrp="1"/>
          </p:cNvSpPr>
          <p:nvPr>
            <p:ph sz="quarter" idx="14"/>
          </p:nvPr>
        </p:nvSpPr>
        <p:spPr/>
        <p:txBody>
          <a:bodyPr>
            <a:normAutofit fontScale="92500" lnSpcReduction="10000"/>
          </a:bodyPr>
          <a:lstStyle/>
          <a:p>
            <a:r>
              <a:rPr lang="en-US" dirty="0" smtClean="0"/>
              <a:t>Expose students to different Criminal Justice fields available.</a:t>
            </a:r>
          </a:p>
          <a:p>
            <a:r>
              <a:rPr lang="en-US" dirty="0" smtClean="0"/>
              <a:t>Develop perceptive listening.</a:t>
            </a:r>
          </a:p>
          <a:p>
            <a:r>
              <a:rPr lang="en-US" dirty="0" smtClean="0"/>
              <a:t>Develop high order critical and analytical thinking skills.</a:t>
            </a:r>
            <a:endParaRPr lang="en-US" dirty="0"/>
          </a:p>
        </p:txBody>
      </p:sp>
    </p:spTree>
    <p:extLst>
      <p:ext uri="{BB962C8B-B14F-4D97-AF65-F5344CB8AC3E}">
        <p14:creationId xmlns="" xmlns:p14="http://schemas.microsoft.com/office/powerpoint/2010/main" val="18615718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Purpose of the Interview</a:t>
            </a:r>
            <a:endParaRPr lang="en-US" dirty="0"/>
          </a:p>
        </p:txBody>
      </p:sp>
      <p:sp>
        <p:nvSpPr>
          <p:cNvPr id="6" name="Content Placeholder 5"/>
          <p:cNvSpPr>
            <a:spLocks noGrp="1"/>
          </p:cNvSpPr>
          <p:nvPr>
            <p:ph idx="1"/>
          </p:nvPr>
        </p:nvSpPr>
        <p:spPr/>
        <p:txBody>
          <a:bodyPr/>
          <a:lstStyle/>
          <a:p>
            <a:r>
              <a:rPr lang="en-US" dirty="0" smtClean="0"/>
              <a:t>Acquaint students with the opportunities in the field.</a:t>
            </a:r>
          </a:p>
          <a:p>
            <a:r>
              <a:rPr lang="en-US" dirty="0" smtClean="0"/>
              <a:t>Familiarize the student with the day-to-day-realities of criminal justice.</a:t>
            </a:r>
          </a:p>
          <a:p>
            <a:r>
              <a:rPr lang="en-US" dirty="0" smtClean="0"/>
              <a:t>Expose students to different opinions in the field.</a:t>
            </a:r>
          </a:p>
          <a:p>
            <a:r>
              <a:rPr lang="en-US" dirty="0" smtClean="0"/>
              <a:t>Acquisition and understanding of criminal justice language. </a:t>
            </a:r>
            <a:endParaRPr lang="en-US" dirty="0"/>
          </a:p>
        </p:txBody>
      </p:sp>
    </p:spTree>
    <p:extLst>
      <p:ext uri="{BB962C8B-B14F-4D97-AF65-F5344CB8AC3E}">
        <p14:creationId xmlns="" xmlns:p14="http://schemas.microsoft.com/office/powerpoint/2010/main" val="12988171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sz="quarter" idx="13"/>
          </p:nvPr>
        </p:nvSpPr>
        <p:spPr/>
        <p:txBody>
          <a:bodyPr>
            <a:normAutofit fontScale="92500" lnSpcReduction="10000"/>
          </a:bodyPr>
          <a:lstStyle/>
          <a:p>
            <a:r>
              <a:rPr lang="en-US" dirty="0" smtClean="0"/>
              <a:t>Students will research careers</a:t>
            </a:r>
          </a:p>
          <a:p>
            <a:r>
              <a:rPr lang="en-US" dirty="0" smtClean="0"/>
              <a:t>Students will prepare effective interview questions.</a:t>
            </a:r>
          </a:p>
          <a:p>
            <a:r>
              <a:rPr lang="en-US" dirty="0" smtClean="0"/>
              <a:t>Students will Interview a member of a Law enforcement agency.</a:t>
            </a:r>
            <a:endParaRPr lang="en-US" dirty="0"/>
          </a:p>
        </p:txBody>
      </p:sp>
      <p:sp>
        <p:nvSpPr>
          <p:cNvPr id="4" name="Content Placeholder 3"/>
          <p:cNvSpPr>
            <a:spLocks noGrp="1"/>
          </p:cNvSpPr>
          <p:nvPr>
            <p:ph sz="quarter" idx="14"/>
          </p:nvPr>
        </p:nvSpPr>
        <p:spPr/>
        <p:txBody>
          <a:bodyPr/>
          <a:lstStyle/>
          <a:p>
            <a:r>
              <a:rPr lang="en-US" dirty="0" smtClean="0"/>
              <a:t>Students will discuss in class. </a:t>
            </a:r>
          </a:p>
          <a:p>
            <a:r>
              <a:rPr lang="en-US" dirty="0" smtClean="0"/>
              <a:t>Compare.</a:t>
            </a:r>
          </a:p>
          <a:p>
            <a:r>
              <a:rPr lang="en-US" dirty="0" smtClean="0"/>
              <a:t>Power Point Presentation.</a:t>
            </a:r>
          </a:p>
          <a:p>
            <a:r>
              <a:rPr lang="en-US" dirty="0"/>
              <a:t>Students will prepare an essay</a:t>
            </a:r>
            <a:r>
              <a:rPr lang="en-US" dirty="0" smtClean="0"/>
              <a:t>.</a:t>
            </a:r>
          </a:p>
          <a:p>
            <a:endParaRPr lang="en-US" dirty="0"/>
          </a:p>
        </p:txBody>
      </p:sp>
    </p:spTree>
    <p:extLst>
      <p:ext uri="{BB962C8B-B14F-4D97-AF65-F5344CB8AC3E}">
        <p14:creationId xmlns="" xmlns:p14="http://schemas.microsoft.com/office/powerpoint/2010/main" val="11826185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Texas College and Career Readiness Standards</a:t>
            </a:r>
            <a:endParaRPr lang="en-US" dirty="0"/>
          </a:p>
        </p:txBody>
      </p:sp>
      <p:sp>
        <p:nvSpPr>
          <p:cNvPr id="6" name="Content Placeholder 5"/>
          <p:cNvSpPr>
            <a:spLocks noGrp="1"/>
          </p:cNvSpPr>
          <p:nvPr>
            <p:ph idx="1"/>
          </p:nvPr>
        </p:nvSpPr>
        <p:spPr/>
        <p:txBody>
          <a:bodyPr>
            <a:normAutofit fontScale="92500"/>
          </a:bodyPr>
          <a:lstStyle/>
          <a:p>
            <a:pPr marL="68580" lvl="0" indent="0">
              <a:buNone/>
            </a:pPr>
            <a:r>
              <a:rPr lang="en-US" b="1" dirty="0" smtClean="0"/>
              <a:t>I. Writing</a:t>
            </a:r>
            <a:endParaRPr lang="en-US" dirty="0"/>
          </a:p>
          <a:p>
            <a:pPr marL="68580" lvl="0" indent="0">
              <a:buNone/>
            </a:pPr>
            <a:r>
              <a:rPr lang="en-US" dirty="0" smtClean="0"/>
              <a:t> A.  </a:t>
            </a:r>
            <a:r>
              <a:rPr lang="en-US" dirty="0"/>
              <a:t>Compose a variety of texts that demonstrate clear focus, the logical development of ideas in well-organized paragraphs, and the use of appropriate language that advances the author’s purpose.</a:t>
            </a:r>
          </a:p>
          <a:p>
            <a:pPr marL="68580" indent="0">
              <a:buNone/>
            </a:pPr>
            <a:r>
              <a:rPr lang="en-US" dirty="0" smtClean="0"/>
              <a:t>1.A</a:t>
            </a:r>
          </a:p>
          <a:p>
            <a:pPr marL="68580" indent="0">
              <a:buNone/>
            </a:pPr>
            <a:r>
              <a:rPr lang="en-US" dirty="0" smtClean="0"/>
              <a:t>2.A</a:t>
            </a:r>
          </a:p>
          <a:p>
            <a:pPr marL="68580" indent="0">
              <a:buNone/>
            </a:pPr>
            <a:r>
              <a:rPr lang="en-US" dirty="0" smtClean="0"/>
              <a:t>4.a</a:t>
            </a:r>
            <a:endParaRPr lang="en-US" dirty="0"/>
          </a:p>
        </p:txBody>
      </p:sp>
    </p:spTree>
    <p:extLst>
      <p:ext uri="{BB962C8B-B14F-4D97-AF65-F5344CB8AC3E}">
        <p14:creationId xmlns="" xmlns:p14="http://schemas.microsoft.com/office/powerpoint/2010/main" val="9277235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90600"/>
            <a:ext cx="7024744" cy="1143000"/>
          </a:xfrm>
        </p:spPr>
        <p:txBody>
          <a:bodyPr>
            <a:normAutofit fontScale="90000"/>
          </a:bodyPr>
          <a:lstStyle/>
          <a:p>
            <a:r>
              <a:rPr lang="en-US" dirty="0"/>
              <a:t>Texas College and Career Readiness Standards</a:t>
            </a:r>
          </a:p>
        </p:txBody>
      </p:sp>
      <p:sp>
        <p:nvSpPr>
          <p:cNvPr id="3" name="Content Placeholder 2"/>
          <p:cNvSpPr>
            <a:spLocks noGrp="1"/>
          </p:cNvSpPr>
          <p:nvPr>
            <p:ph idx="1"/>
          </p:nvPr>
        </p:nvSpPr>
        <p:spPr/>
        <p:txBody>
          <a:bodyPr/>
          <a:lstStyle/>
          <a:p>
            <a:pPr marL="68580" lvl="0" indent="0">
              <a:buNone/>
            </a:pPr>
            <a:r>
              <a:rPr lang="en-US" b="1" dirty="0" smtClean="0"/>
              <a:t>II. Reading</a:t>
            </a:r>
          </a:p>
          <a:p>
            <a:pPr marL="68580" lvl="0" indent="0">
              <a:buNone/>
            </a:pPr>
            <a:r>
              <a:rPr lang="en-US" b="1" dirty="0"/>
              <a:t> </a:t>
            </a:r>
            <a:r>
              <a:rPr lang="en-US" dirty="0" smtClean="0"/>
              <a:t>A. Locate explicit textual information, draw complex inference, and analyze and evaluate the information within and across texts of varying lengths.</a:t>
            </a:r>
            <a:endParaRPr lang="en-US" dirty="0"/>
          </a:p>
          <a:p>
            <a:pPr marL="68580" indent="0">
              <a:buNone/>
            </a:pPr>
            <a:r>
              <a:rPr lang="en-US" dirty="0" smtClean="0"/>
              <a:t>5.B</a:t>
            </a:r>
          </a:p>
          <a:p>
            <a:pPr marL="68580" indent="0">
              <a:buNone/>
            </a:pPr>
            <a:r>
              <a:rPr lang="en-US" dirty="0" smtClean="0"/>
              <a:t>B.1.a</a:t>
            </a:r>
            <a:endParaRPr lang="en-US" dirty="0"/>
          </a:p>
        </p:txBody>
      </p:sp>
    </p:spTree>
    <p:extLst>
      <p:ext uri="{BB962C8B-B14F-4D97-AF65-F5344CB8AC3E}">
        <p14:creationId xmlns="" xmlns:p14="http://schemas.microsoft.com/office/powerpoint/2010/main" val="24941223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Texas College and Career Readiness Standards</a:t>
            </a:r>
          </a:p>
        </p:txBody>
      </p:sp>
      <p:sp>
        <p:nvSpPr>
          <p:cNvPr id="3" name="Content Placeholder 2"/>
          <p:cNvSpPr>
            <a:spLocks noGrp="1"/>
          </p:cNvSpPr>
          <p:nvPr>
            <p:ph idx="1"/>
          </p:nvPr>
        </p:nvSpPr>
        <p:spPr/>
        <p:txBody>
          <a:bodyPr/>
          <a:lstStyle/>
          <a:p>
            <a:pPr marL="68580" lvl="0" indent="0">
              <a:buNone/>
            </a:pPr>
            <a:r>
              <a:rPr lang="en-US" b="1" dirty="0" smtClean="0"/>
              <a:t>III. Speaking</a:t>
            </a:r>
            <a:endParaRPr lang="en-US" dirty="0"/>
          </a:p>
          <a:p>
            <a:pPr marL="68580" lvl="0" indent="0">
              <a:buNone/>
            </a:pPr>
            <a:r>
              <a:rPr lang="en-US" dirty="0"/>
              <a:t>Understand the elements of communication both in informal group discussions and formal presentations (e.g., accuracy, relevance, rhetorical features, organization of information).</a:t>
            </a:r>
          </a:p>
          <a:p>
            <a:pPr marL="68580" indent="0">
              <a:buNone/>
            </a:pPr>
            <a:r>
              <a:rPr lang="en-US" dirty="0" smtClean="0"/>
              <a:t>1.a</a:t>
            </a:r>
            <a:endParaRPr lang="en-US" dirty="0"/>
          </a:p>
        </p:txBody>
      </p:sp>
    </p:spTree>
    <p:extLst>
      <p:ext uri="{BB962C8B-B14F-4D97-AF65-F5344CB8AC3E}">
        <p14:creationId xmlns="" xmlns:p14="http://schemas.microsoft.com/office/powerpoint/2010/main" val="17007704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Texas College and Career Readiness Standards</a:t>
            </a:r>
          </a:p>
        </p:txBody>
      </p:sp>
      <p:sp>
        <p:nvSpPr>
          <p:cNvPr id="3" name="Content Placeholder 2"/>
          <p:cNvSpPr>
            <a:spLocks noGrp="1"/>
          </p:cNvSpPr>
          <p:nvPr>
            <p:ph idx="1"/>
          </p:nvPr>
        </p:nvSpPr>
        <p:spPr/>
        <p:txBody>
          <a:bodyPr/>
          <a:lstStyle/>
          <a:p>
            <a:pPr marL="68580" lvl="0" indent="0">
              <a:buNone/>
            </a:pPr>
            <a:r>
              <a:rPr lang="en-US" b="1" dirty="0" smtClean="0"/>
              <a:t>IV. Listening</a:t>
            </a:r>
            <a:endParaRPr lang="en-US" dirty="0"/>
          </a:p>
          <a:p>
            <a:pPr marL="68580" lvl="0" indent="0">
              <a:buNone/>
            </a:pPr>
            <a:r>
              <a:rPr lang="en-US" dirty="0"/>
              <a:t>Apply listening skills as an individual and as a member of a group in a variety of settings (e.g., lectures, discussions, conversations, team projects, presentations, interviews).</a:t>
            </a:r>
          </a:p>
          <a:p>
            <a:pPr marL="68580" indent="0">
              <a:buNone/>
            </a:pPr>
            <a:r>
              <a:rPr lang="en-US" dirty="0" smtClean="0"/>
              <a:t>2.a</a:t>
            </a:r>
            <a:endParaRPr lang="en-US" dirty="0"/>
          </a:p>
        </p:txBody>
      </p:sp>
    </p:spTree>
    <p:extLst>
      <p:ext uri="{BB962C8B-B14F-4D97-AF65-F5344CB8AC3E}">
        <p14:creationId xmlns="" xmlns:p14="http://schemas.microsoft.com/office/powerpoint/2010/main" val="15039532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500" dirty="0" smtClean="0"/>
              <a:t>College </a:t>
            </a:r>
            <a:endParaRPr lang="en-US" sz="5500"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 xmlns:p14="http://schemas.microsoft.com/office/powerpoint/2010/main" val="28609897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Ethnographic Essay </a:t>
            </a:r>
            <a:endParaRPr lang="en-US" dirty="0"/>
          </a:p>
        </p:txBody>
      </p:sp>
      <p:sp>
        <p:nvSpPr>
          <p:cNvPr id="3" name="Content Placeholder 2"/>
          <p:cNvSpPr>
            <a:spLocks noGrp="1"/>
          </p:cNvSpPr>
          <p:nvPr>
            <p:ph idx="1"/>
          </p:nvPr>
        </p:nvSpPr>
        <p:spPr/>
        <p:txBody>
          <a:bodyPr>
            <a:normAutofit/>
          </a:bodyPr>
          <a:lstStyle/>
          <a:p>
            <a:pPr marL="68580" indent="0" algn="ctr">
              <a:buNone/>
            </a:pPr>
            <a:r>
              <a:rPr lang="en-US" dirty="0"/>
              <a:t>The Ethnographic Essay is a semester long research project that requires a close examination of a subculture’s beliefs, behaviors, rules, languages, and artifacts in order to identify the relationships between the social roles, the patterns of behavior, and/or the environmental constraints of its members. </a:t>
            </a:r>
          </a:p>
        </p:txBody>
      </p:sp>
    </p:spTree>
    <p:extLst>
      <p:ext uri="{BB962C8B-B14F-4D97-AF65-F5344CB8AC3E}">
        <p14:creationId xmlns="" xmlns:p14="http://schemas.microsoft.com/office/powerpoint/2010/main" val="1365401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500" dirty="0" smtClean="0"/>
              <a:t>Middle School</a:t>
            </a:r>
            <a:endParaRPr lang="en-US" sz="5500"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 xmlns:p14="http://schemas.microsoft.com/office/powerpoint/2010/main" val="42170767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Features of the Form</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Focus on a group of people who identify themselves as members of that group</a:t>
            </a:r>
          </a:p>
          <a:p>
            <a:pPr lvl="0"/>
            <a:r>
              <a:rPr lang="en-US" dirty="0"/>
              <a:t>Information will be gathered from close observation during </a:t>
            </a:r>
            <a:r>
              <a:rPr lang="en-US" dirty="0" smtClean="0"/>
              <a:t>a long </a:t>
            </a:r>
            <a:r>
              <a:rPr lang="en-US" dirty="0"/>
              <a:t>period of time </a:t>
            </a:r>
          </a:p>
          <a:p>
            <a:pPr lvl="0"/>
            <a:r>
              <a:rPr lang="en-US" dirty="0"/>
              <a:t>Field work: Most of the research will be gathered in the group’s natural setting. The researcher should avoid causing disruptions. </a:t>
            </a:r>
          </a:p>
          <a:p>
            <a:pPr lvl="0"/>
            <a:r>
              <a:rPr lang="en-US" dirty="0"/>
              <a:t>Subjectivity is inescapable; however, the researcher is required to be as objective as possible. </a:t>
            </a:r>
          </a:p>
          <a:p>
            <a:endParaRPr lang="en-US" dirty="0"/>
          </a:p>
        </p:txBody>
      </p:sp>
    </p:spTree>
    <p:extLst>
      <p:ext uri="{BB962C8B-B14F-4D97-AF65-F5344CB8AC3E}">
        <p14:creationId xmlns="" xmlns:p14="http://schemas.microsoft.com/office/powerpoint/2010/main" val="2901284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College and Career Readiness Standards</a:t>
            </a:r>
            <a:endParaRPr lang="en-US" dirty="0"/>
          </a:p>
        </p:txBody>
      </p:sp>
      <p:sp>
        <p:nvSpPr>
          <p:cNvPr id="3" name="Content Placeholder 2"/>
          <p:cNvSpPr>
            <a:spLocks noGrp="1"/>
          </p:cNvSpPr>
          <p:nvPr>
            <p:ph idx="1"/>
          </p:nvPr>
        </p:nvSpPr>
        <p:spPr/>
        <p:txBody>
          <a:bodyPr>
            <a:normAutofit/>
          </a:bodyPr>
          <a:lstStyle/>
          <a:p>
            <a:pPr marL="68580" lvl="0" indent="0">
              <a:buNone/>
            </a:pPr>
            <a:r>
              <a:rPr lang="en-US" b="1" dirty="0" smtClean="0"/>
              <a:t>I. Writing</a:t>
            </a:r>
            <a:endParaRPr lang="en-US" dirty="0"/>
          </a:p>
          <a:p>
            <a:pPr lvl="0"/>
            <a:r>
              <a:rPr lang="en-US" dirty="0" smtClean="0"/>
              <a:t>A. Compose </a:t>
            </a:r>
            <a:r>
              <a:rPr lang="en-US" dirty="0"/>
              <a:t>a variety of texts that demonstrate clear focus, the logical development of ideas in well-organized paragraphs, and the use of appropriate language that advances the author’s purpose</a:t>
            </a:r>
            <a:r>
              <a:rPr lang="en-US" dirty="0" smtClean="0"/>
              <a:t>.</a:t>
            </a:r>
          </a:p>
          <a:p>
            <a:pPr marL="365760" lvl="1" indent="0">
              <a:buNone/>
            </a:pPr>
            <a:r>
              <a:rPr lang="en-US" dirty="0" smtClean="0"/>
              <a:t>	1. a, 2, 3, 4, 5</a:t>
            </a:r>
            <a:endParaRPr lang="en-US" dirty="0"/>
          </a:p>
        </p:txBody>
      </p:sp>
    </p:spTree>
    <p:extLst>
      <p:ext uri="{BB962C8B-B14F-4D97-AF65-F5344CB8AC3E}">
        <p14:creationId xmlns="" xmlns:p14="http://schemas.microsoft.com/office/powerpoint/2010/main" val="17535564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90600"/>
            <a:ext cx="6777317" cy="4842029"/>
          </a:xfrm>
        </p:spPr>
        <p:txBody>
          <a:bodyPr>
            <a:normAutofit fontScale="92500" lnSpcReduction="10000"/>
          </a:bodyPr>
          <a:lstStyle/>
          <a:p>
            <a:pPr marL="68580" lvl="0" indent="0">
              <a:buNone/>
            </a:pPr>
            <a:r>
              <a:rPr lang="en-US" b="1" dirty="0" smtClean="0"/>
              <a:t>II. Reading</a:t>
            </a:r>
            <a:endParaRPr lang="en-US" dirty="0"/>
          </a:p>
          <a:p>
            <a:pPr lvl="0"/>
            <a:r>
              <a:rPr lang="en-US" dirty="0" smtClean="0"/>
              <a:t>A. Locate </a:t>
            </a:r>
            <a:r>
              <a:rPr lang="en-US" dirty="0"/>
              <a:t>explicit textual information, draw complex inferences, and analyze and evaluate the information within and across texts of varying length</a:t>
            </a:r>
            <a:r>
              <a:rPr lang="en-US" dirty="0" smtClean="0"/>
              <a:t>. (5)</a:t>
            </a:r>
          </a:p>
          <a:p>
            <a:pPr lvl="0"/>
            <a:endParaRPr lang="en-US" dirty="0"/>
          </a:p>
          <a:p>
            <a:pPr marL="68580" lvl="0" indent="0">
              <a:buNone/>
            </a:pPr>
            <a:r>
              <a:rPr lang="en-US" b="1" dirty="0" smtClean="0"/>
              <a:t>III. Speaking</a:t>
            </a:r>
            <a:endParaRPr lang="en-US" sz="2800" dirty="0"/>
          </a:p>
          <a:p>
            <a:pPr lvl="0"/>
            <a:r>
              <a:rPr lang="en-US" dirty="0" smtClean="0"/>
              <a:t>A. Understand </a:t>
            </a:r>
            <a:r>
              <a:rPr lang="en-US" dirty="0"/>
              <a:t>the elements of communication both in informal group discussions and formal presentations (e.g., accuracy, relevance, rhetorical features, organization of information</a:t>
            </a:r>
            <a:r>
              <a:rPr lang="en-US" dirty="0" smtClean="0"/>
              <a:t>). (1)</a:t>
            </a:r>
            <a:endParaRPr lang="en-US" sz="2800" dirty="0"/>
          </a:p>
          <a:p>
            <a:pPr lvl="0"/>
            <a:r>
              <a:rPr lang="en-US" dirty="0" smtClean="0"/>
              <a:t>B. Develop </a:t>
            </a:r>
            <a:r>
              <a:rPr lang="en-US" dirty="0"/>
              <a:t>effective speaking styles for both group and one-on-one situations. </a:t>
            </a:r>
            <a:r>
              <a:rPr lang="en-US" dirty="0" smtClean="0"/>
              <a:t>(1,2, and 3)</a:t>
            </a:r>
            <a:endParaRPr lang="en-US" sz="2800" dirty="0"/>
          </a:p>
          <a:p>
            <a:pPr marL="68580" lvl="0" indent="0">
              <a:buNone/>
            </a:pPr>
            <a:endParaRPr lang="en-US" dirty="0"/>
          </a:p>
          <a:p>
            <a:pPr lvl="1"/>
            <a:endParaRPr lang="en-US" dirty="0"/>
          </a:p>
        </p:txBody>
      </p:sp>
    </p:spTree>
    <p:extLst>
      <p:ext uri="{BB962C8B-B14F-4D97-AF65-F5344CB8AC3E}">
        <p14:creationId xmlns="" xmlns:p14="http://schemas.microsoft.com/office/powerpoint/2010/main" val="24312737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14400"/>
            <a:ext cx="6777317" cy="4918229"/>
          </a:xfrm>
        </p:spPr>
        <p:txBody>
          <a:bodyPr>
            <a:normAutofit lnSpcReduction="10000"/>
          </a:bodyPr>
          <a:lstStyle/>
          <a:p>
            <a:pPr marL="68580" lvl="0" indent="0">
              <a:buNone/>
            </a:pPr>
            <a:r>
              <a:rPr lang="en-US" b="1" dirty="0" smtClean="0"/>
              <a:t>IV. Listening </a:t>
            </a:r>
            <a:endParaRPr lang="en-US" sz="2800" dirty="0"/>
          </a:p>
          <a:p>
            <a:pPr lvl="1"/>
            <a:r>
              <a:rPr lang="en-US" sz="2400" dirty="0" smtClean="0"/>
              <a:t>A. Apply </a:t>
            </a:r>
            <a:r>
              <a:rPr lang="en-US" sz="2400" dirty="0"/>
              <a:t>listening skills as an individual and as a member of a group in a variety of settings (e.g., lectures, discussions, conversations, team projects, presentations, interviews</a:t>
            </a:r>
            <a:r>
              <a:rPr lang="en-US" sz="2400" dirty="0" smtClean="0"/>
              <a:t>). (3)</a:t>
            </a:r>
            <a:endParaRPr lang="en-US" sz="2800" dirty="0"/>
          </a:p>
          <a:p>
            <a:pPr lvl="1"/>
            <a:r>
              <a:rPr lang="en-US" sz="2400" dirty="0" smtClean="0"/>
              <a:t>B. Listen </a:t>
            </a:r>
            <a:r>
              <a:rPr lang="en-US" sz="2400" dirty="0"/>
              <a:t>effectively in informal and formal </a:t>
            </a:r>
            <a:r>
              <a:rPr lang="en-US" sz="2400" dirty="0" smtClean="0"/>
              <a:t>situations. (2)</a:t>
            </a:r>
            <a:endParaRPr lang="en-US" sz="2800" dirty="0"/>
          </a:p>
          <a:p>
            <a:pPr marL="68580" lvl="0" indent="0">
              <a:buNone/>
            </a:pPr>
            <a:r>
              <a:rPr lang="en-US" b="1" dirty="0" smtClean="0"/>
              <a:t>V. Research </a:t>
            </a:r>
            <a:endParaRPr lang="en-US" sz="2800" dirty="0"/>
          </a:p>
          <a:p>
            <a:pPr lvl="1"/>
            <a:r>
              <a:rPr lang="en-US" sz="2400" dirty="0"/>
              <a:t>Formulate topic and questions. </a:t>
            </a:r>
            <a:r>
              <a:rPr lang="en-US" sz="2400" dirty="0" smtClean="0"/>
              <a:t>(1-2)</a:t>
            </a:r>
            <a:endParaRPr lang="en-US" sz="2800" dirty="0"/>
          </a:p>
          <a:p>
            <a:pPr lvl="1"/>
            <a:r>
              <a:rPr lang="en-US" sz="2400" dirty="0"/>
              <a:t>Select information from a variety of sources. </a:t>
            </a:r>
            <a:r>
              <a:rPr lang="en-US" sz="2400" dirty="0" smtClean="0"/>
              <a:t>(1-3)</a:t>
            </a:r>
          </a:p>
          <a:p>
            <a:pPr lvl="1"/>
            <a:r>
              <a:rPr lang="en-US" sz="2400" dirty="0" smtClean="0"/>
              <a:t>Produce </a:t>
            </a:r>
            <a:r>
              <a:rPr lang="en-US" sz="2400" dirty="0"/>
              <a:t>and design a document. </a:t>
            </a:r>
            <a:r>
              <a:rPr lang="en-US" sz="2400" dirty="0" smtClean="0"/>
              <a:t>(1)</a:t>
            </a:r>
            <a:endParaRPr lang="en-US" sz="2800" dirty="0"/>
          </a:p>
          <a:p>
            <a:endParaRPr lang="en-US" dirty="0"/>
          </a:p>
        </p:txBody>
      </p:sp>
    </p:spTree>
    <p:extLst>
      <p:ext uri="{BB962C8B-B14F-4D97-AF65-F5344CB8AC3E}">
        <p14:creationId xmlns="" xmlns:p14="http://schemas.microsoft.com/office/powerpoint/2010/main" val="21286618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Guidelines</a:t>
            </a:r>
            <a:endParaRPr lang="en-US" dirty="0"/>
          </a:p>
        </p:txBody>
      </p:sp>
      <p:sp>
        <p:nvSpPr>
          <p:cNvPr id="3" name="Content Placeholder 2"/>
          <p:cNvSpPr>
            <a:spLocks noGrp="1"/>
          </p:cNvSpPr>
          <p:nvPr>
            <p:ph idx="1"/>
          </p:nvPr>
        </p:nvSpPr>
        <p:spPr/>
        <p:txBody>
          <a:bodyPr/>
          <a:lstStyle/>
          <a:p>
            <a:r>
              <a:rPr lang="en-US" dirty="0" smtClean="0"/>
              <a:t>Follow </a:t>
            </a:r>
            <a:r>
              <a:rPr lang="en-US" b="1" dirty="0"/>
              <a:t>APA Documentation Format</a:t>
            </a:r>
            <a:r>
              <a:rPr lang="en-US" dirty="0"/>
              <a:t> </a:t>
            </a:r>
          </a:p>
          <a:p>
            <a:r>
              <a:rPr lang="en-US" dirty="0" smtClean="0"/>
              <a:t>Follow </a:t>
            </a:r>
            <a:r>
              <a:rPr lang="en-US" b="1" dirty="0"/>
              <a:t>Features of the Form</a:t>
            </a:r>
            <a:endParaRPr lang="en-US" dirty="0"/>
          </a:p>
          <a:p>
            <a:r>
              <a:rPr lang="en-US" dirty="0" smtClean="0"/>
              <a:t>Use </a:t>
            </a:r>
            <a:r>
              <a:rPr lang="en-US" dirty="0"/>
              <a:t>3</a:t>
            </a:r>
            <a:r>
              <a:rPr lang="en-US" baseline="30000" dirty="0"/>
              <a:t>rd</a:t>
            </a:r>
            <a:r>
              <a:rPr lang="en-US" dirty="0"/>
              <a:t> person, objective narration</a:t>
            </a:r>
          </a:p>
          <a:p>
            <a:r>
              <a:rPr lang="en-US" dirty="0" smtClean="0"/>
              <a:t>Include </a:t>
            </a:r>
            <a:r>
              <a:rPr lang="en-US" dirty="0"/>
              <a:t>images, videos, and/or graphs related to the subculture you are researching </a:t>
            </a:r>
          </a:p>
          <a:p>
            <a:endParaRPr lang="en-US" dirty="0"/>
          </a:p>
        </p:txBody>
      </p:sp>
    </p:spTree>
    <p:extLst>
      <p:ext uri="{BB962C8B-B14F-4D97-AF65-F5344CB8AC3E}">
        <p14:creationId xmlns="" xmlns:p14="http://schemas.microsoft.com/office/powerpoint/2010/main" val="11441101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Group Guidelines</a:t>
            </a:r>
            <a:endParaRPr lang="en-US" dirty="0"/>
          </a:p>
        </p:txBody>
      </p:sp>
      <p:sp>
        <p:nvSpPr>
          <p:cNvPr id="3" name="Content Placeholder 2"/>
          <p:cNvSpPr>
            <a:spLocks noGrp="1"/>
          </p:cNvSpPr>
          <p:nvPr>
            <p:ph idx="1"/>
          </p:nvPr>
        </p:nvSpPr>
        <p:spPr/>
        <p:txBody>
          <a:bodyPr>
            <a:noAutofit/>
          </a:bodyPr>
          <a:lstStyle/>
          <a:p>
            <a:pPr marL="68580" indent="0">
              <a:buNone/>
            </a:pPr>
            <a:r>
              <a:rPr lang="en-US" sz="1400" b="1" dirty="0"/>
              <a:t>Group of 3:</a:t>
            </a:r>
            <a:r>
              <a:rPr lang="en-US" sz="1400" dirty="0"/>
              <a:t> [</a:t>
            </a:r>
            <a:r>
              <a:rPr lang="en-US" sz="1400" b="1" dirty="0"/>
              <a:t>Total</a:t>
            </a:r>
            <a:r>
              <a:rPr lang="en-US" sz="1400" dirty="0"/>
              <a:t>: minimum of 9 field observations, 6 interviews, 9 secondary sources, 3600 words</a:t>
            </a:r>
            <a:r>
              <a:rPr lang="en-US" sz="1400" dirty="0" smtClean="0"/>
              <a:t>]</a:t>
            </a:r>
          </a:p>
          <a:p>
            <a:pPr marL="68580" indent="0">
              <a:buNone/>
            </a:pPr>
            <a:endParaRPr lang="en-US" sz="1400" dirty="0"/>
          </a:p>
          <a:p>
            <a:r>
              <a:rPr lang="en-US" sz="1400" b="1" dirty="0"/>
              <a:t>Student 1:</a:t>
            </a:r>
            <a:r>
              <a:rPr lang="en-US" sz="1400" dirty="0"/>
              <a:t>  3 field observations (must be different from Students 2 and 3)</a:t>
            </a:r>
          </a:p>
          <a:p>
            <a:r>
              <a:rPr lang="en-US" sz="1400" dirty="0"/>
              <a:t>2 interviews (must be different from Students 2 and 3)</a:t>
            </a:r>
          </a:p>
          <a:p>
            <a:r>
              <a:rPr lang="en-US" sz="1400" dirty="0"/>
              <a:t>3 secondary sources (must be different from Students 2 and 3) </a:t>
            </a:r>
          </a:p>
          <a:p>
            <a:endParaRPr lang="en-US" sz="1400" dirty="0"/>
          </a:p>
          <a:p>
            <a:r>
              <a:rPr lang="en-US" sz="1400" b="1" dirty="0"/>
              <a:t>Student 2:</a:t>
            </a:r>
            <a:r>
              <a:rPr lang="en-US" sz="1400" dirty="0"/>
              <a:t>  3 field observations (must be different from Students 1 and 3)</a:t>
            </a:r>
          </a:p>
          <a:p>
            <a:r>
              <a:rPr lang="en-US" sz="1400" dirty="0"/>
              <a:t>2 interviews (must be different from Student s 1 and 3)</a:t>
            </a:r>
          </a:p>
          <a:p>
            <a:r>
              <a:rPr lang="en-US" sz="1400" dirty="0"/>
              <a:t>3 secondary sources (must be different from Students 1 and 3) </a:t>
            </a:r>
          </a:p>
          <a:p>
            <a:endParaRPr lang="en-US" sz="1400" dirty="0"/>
          </a:p>
          <a:p>
            <a:r>
              <a:rPr lang="en-US" sz="1400" b="1" dirty="0"/>
              <a:t>Student 3:</a:t>
            </a:r>
            <a:r>
              <a:rPr lang="en-US" sz="1400" dirty="0"/>
              <a:t>  3 field observations (must be different from Students 1 and 2)</a:t>
            </a:r>
          </a:p>
          <a:p>
            <a:r>
              <a:rPr lang="en-US" sz="1400" dirty="0"/>
              <a:t>2 interviews (must be different from Students 1 and 2)</a:t>
            </a:r>
          </a:p>
          <a:p>
            <a:r>
              <a:rPr lang="en-US" sz="1400" dirty="0"/>
              <a:t>3 secondary sources (must be different from Students 1 and 2)</a:t>
            </a:r>
          </a:p>
        </p:txBody>
      </p:sp>
    </p:spTree>
    <p:extLst>
      <p:ext uri="{BB962C8B-B14F-4D97-AF65-F5344CB8AC3E}">
        <p14:creationId xmlns="" xmlns:p14="http://schemas.microsoft.com/office/powerpoint/2010/main" val="28234263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Activities</a:t>
            </a:r>
            <a:endParaRPr lang="en-US" dirty="0"/>
          </a:p>
        </p:txBody>
      </p:sp>
      <p:sp>
        <p:nvSpPr>
          <p:cNvPr id="3" name="Content Placeholder 2"/>
          <p:cNvSpPr>
            <a:spLocks noGrp="1"/>
          </p:cNvSpPr>
          <p:nvPr>
            <p:ph idx="1"/>
          </p:nvPr>
        </p:nvSpPr>
        <p:spPr/>
        <p:txBody>
          <a:bodyPr/>
          <a:lstStyle/>
          <a:p>
            <a:r>
              <a:rPr lang="en-US" dirty="0" smtClean="0"/>
              <a:t>Field Notes</a:t>
            </a:r>
          </a:p>
          <a:p>
            <a:r>
              <a:rPr lang="en-US" dirty="0" smtClean="0"/>
              <a:t>Annotated Bibliography </a:t>
            </a:r>
          </a:p>
          <a:p>
            <a:r>
              <a:rPr lang="en-US" dirty="0" smtClean="0"/>
              <a:t>Interviews</a:t>
            </a:r>
          </a:p>
          <a:p>
            <a:r>
              <a:rPr lang="en-US" dirty="0" smtClean="0"/>
              <a:t>Essay </a:t>
            </a:r>
          </a:p>
          <a:p>
            <a:r>
              <a:rPr lang="en-US" dirty="0" smtClean="0"/>
              <a:t>Presentation </a:t>
            </a:r>
            <a:endParaRPr lang="en-US" dirty="0"/>
          </a:p>
        </p:txBody>
      </p:sp>
    </p:spTree>
    <p:extLst>
      <p:ext uri="{BB962C8B-B14F-4D97-AF65-F5344CB8AC3E}">
        <p14:creationId xmlns="" xmlns:p14="http://schemas.microsoft.com/office/powerpoint/2010/main" val="3886349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57200"/>
            <a:ext cx="7024744" cy="1447800"/>
          </a:xfrm>
        </p:spPr>
        <p:txBody>
          <a:bodyPr>
            <a:normAutofit/>
          </a:bodyPr>
          <a:lstStyle/>
          <a:p>
            <a:r>
              <a:rPr lang="en-US" dirty="0" smtClean="0">
                <a:solidFill>
                  <a:schemeClr val="tx1"/>
                </a:solidFill>
              </a:rPr>
              <a:t>Texas College and Career   	Readiness Standards </a:t>
            </a:r>
            <a:endParaRPr lang="en-US" dirty="0">
              <a:solidFill>
                <a:schemeClr val="tx1"/>
              </a:solidFill>
            </a:endParaRPr>
          </a:p>
        </p:txBody>
      </p:sp>
      <p:sp>
        <p:nvSpPr>
          <p:cNvPr id="3" name="Content Placeholder 2"/>
          <p:cNvSpPr>
            <a:spLocks noGrp="1"/>
          </p:cNvSpPr>
          <p:nvPr>
            <p:ph idx="1"/>
          </p:nvPr>
        </p:nvSpPr>
        <p:spPr>
          <a:xfrm>
            <a:off x="1043492" y="2323652"/>
            <a:ext cx="6777317" cy="4000948"/>
          </a:xfrm>
        </p:spPr>
        <p:txBody>
          <a:bodyPr>
            <a:normAutofit fontScale="92500" lnSpcReduction="20000"/>
          </a:bodyPr>
          <a:lstStyle/>
          <a:p>
            <a:r>
              <a:rPr lang="en-US" sz="2600" dirty="0" smtClean="0"/>
              <a:t>I.  Writing</a:t>
            </a:r>
          </a:p>
          <a:p>
            <a:pPr marL="68580" indent="0">
              <a:buNone/>
            </a:pPr>
            <a:r>
              <a:rPr lang="en-US" sz="2600" dirty="0"/>
              <a:t>	</a:t>
            </a:r>
            <a:r>
              <a:rPr lang="en-US" sz="2600" dirty="0" smtClean="0"/>
              <a:t>A.  Compose a variety of texts that demonstrate clear focus, the logical development of ideas in well-organized paragraphs, and the use of appropriate language that advances the author’s purpose. </a:t>
            </a:r>
          </a:p>
          <a:p>
            <a:pPr marL="68580" indent="0">
              <a:buNone/>
            </a:pPr>
            <a:r>
              <a:rPr lang="en-US" sz="2600" dirty="0"/>
              <a:t>	</a:t>
            </a:r>
            <a:r>
              <a:rPr lang="en-US" sz="2600" dirty="0" smtClean="0"/>
              <a:t>2.  a</a:t>
            </a:r>
          </a:p>
          <a:p>
            <a:pPr marL="68580" indent="0">
              <a:buNone/>
            </a:pPr>
            <a:r>
              <a:rPr lang="en-US" sz="2600" dirty="0"/>
              <a:t>	</a:t>
            </a:r>
            <a:r>
              <a:rPr lang="en-US" sz="2600" dirty="0" smtClean="0"/>
              <a:t>3.  a</a:t>
            </a:r>
          </a:p>
          <a:p>
            <a:pPr marL="68580" indent="0">
              <a:buNone/>
            </a:pPr>
            <a:r>
              <a:rPr lang="en-US" sz="2600" dirty="0"/>
              <a:t>	</a:t>
            </a:r>
            <a:r>
              <a:rPr lang="en-US" sz="2600" dirty="0" smtClean="0"/>
              <a:t>4.  a, b, c, d  </a:t>
            </a:r>
          </a:p>
          <a:p>
            <a:pPr marL="68580" indent="0">
              <a:buNone/>
            </a:pPr>
            <a:r>
              <a:rPr lang="en-US" sz="2600" dirty="0"/>
              <a:t>	</a:t>
            </a:r>
            <a:r>
              <a:rPr lang="en-US" sz="2600" dirty="0" smtClean="0"/>
              <a:t>5.  a, b, c, e, g</a:t>
            </a:r>
          </a:p>
          <a:p>
            <a:pPr marL="68580" indent="0">
              <a:buNone/>
            </a:pPr>
            <a:r>
              <a:rPr lang="en-US" sz="2200" dirty="0"/>
              <a:t>	</a:t>
            </a:r>
            <a:r>
              <a:rPr lang="en-US" sz="2200" dirty="0" smtClean="0"/>
              <a:t>	</a:t>
            </a:r>
          </a:p>
          <a:p>
            <a:pPr marL="68580" indent="0">
              <a:buNone/>
            </a:pPr>
            <a:endParaRPr lang="en-US" dirty="0" smtClean="0"/>
          </a:p>
          <a:p>
            <a:pPr marL="68580" indent="0">
              <a:buNone/>
            </a:pPr>
            <a:endParaRPr lang="en-US" dirty="0" smtClean="0"/>
          </a:p>
        </p:txBody>
      </p:sp>
    </p:spTree>
    <p:extLst>
      <p:ext uri="{BB962C8B-B14F-4D97-AF65-F5344CB8AC3E}">
        <p14:creationId xmlns="" xmlns:p14="http://schemas.microsoft.com/office/powerpoint/2010/main" val="38083518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066800"/>
            <a:ext cx="6777317" cy="4765829"/>
          </a:xfrm>
        </p:spPr>
        <p:txBody>
          <a:bodyPr>
            <a:normAutofit fontScale="55000" lnSpcReduction="20000"/>
          </a:bodyPr>
          <a:lstStyle/>
          <a:p>
            <a:r>
              <a:rPr lang="en-US" sz="3800" dirty="0" smtClean="0"/>
              <a:t>III.  Speaking</a:t>
            </a:r>
          </a:p>
          <a:p>
            <a:pPr marL="68580" indent="0">
              <a:buNone/>
            </a:pPr>
            <a:r>
              <a:rPr lang="en-US" sz="3800" dirty="0"/>
              <a:t>	</a:t>
            </a:r>
            <a:r>
              <a:rPr lang="en-US" sz="3800" dirty="0" smtClean="0"/>
              <a:t>A.  Understand the elements of communication both in informal group discussions and formal presentations,.</a:t>
            </a:r>
            <a:r>
              <a:rPr lang="en-US" sz="3800" dirty="0"/>
              <a:t>	</a:t>
            </a:r>
            <a:r>
              <a:rPr lang="en-US" sz="3800" dirty="0" smtClean="0"/>
              <a:t>	1.  b</a:t>
            </a:r>
          </a:p>
          <a:p>
            <a:pPr marL="68580" indent="0">
              <a:buNone/>
            </a:pPr>
            <a:r>
              <a:rPr lang="en-US" sz="3800" dirty="0"/>
              <a:t>	</a:t>
            </a:r>
            <a:r>
              <a:rPr lang="en-US" sz="3800" dirty="0" smtClean="0"/>
              <a:t>2.  a</a:t>
            </a:r>
          </a:p>
          <a:p>
            <a:pPr marL="68580" indent="0">
              <a:buNone/>
            </a:pPr>
            <a:endParaRPr lang="en-US" sz="3800" dirty="0" smtClean="0"/>
          </a:p>
          <a:p>
            <a:pPr marL="68580" indent="0">
              <a:buNone/>
            </a:pPr>
            <a:r>
              <a:rPr lang="en-US" sz="3800" dirty="0" smtClean="0"/>
              <a:t>	</a:t>
            </a:r>
          </a:p>
          <a:p>
            <a:pPr marL="68580" indent="0">
              <a:buNone/>
            </a:pPr>
            <a:r>
              <a:rPr lang="en-US" sz="3800" dirty="0"/>
              <a:t>	</a:t>
            </a:r>
            <a:r>
              <a:rPr lang="en-US" sz="3800" dirty="0" smtClean="0"/>
              <a:t>B.  Develop effective speaking styles for both group and one-on-one situations.</a:t>
            </a:r>
          </a:p>
          <a:p>
            <a:pPr marL="68580" indent="0">
              <a:buNone/>
            </a:pPr>
            <a:r>
              <a:rPr lang="en-US" sz="3800" dirty="0"/>
              <a:t>	</a:t>
            </a:r>
            <a:r>
              <a:rPr lang="en-US" sz="3800" dirty="0" smtClean="0"/>
              <a:t>1.  a</a:t>
            </a:r>
          </a:p>
          <a:p>
            <a:pPr marL="68580" indent="0">
              <a:buNone/>
            </a:pPr>
            <a:r>
              <a:rPr lang="en-US" sz="3800" dirty="0"/>
              <a:t>	</a:t>
            </a:r>
            <a:r>
              <a:rPr lang="en-US" sz="3800" dirty="0" smtClean="0"/>
              <a:t>3.  a, b, c, </a:t>
            </a:r>
          </a:p>
          <a:p>
            <a:pPr marL="68580" indent="0">
              <a:buNone/>
            </a:pPr>
            <a:endParaRPr lang="en-US" dirty="0" smtClean="0"/>
          </a:p>
          <a:p>
            <a:pPr marL="68580" indent="0">
              <a:buNone/>
            </a:pPr>
            <a:endParaRPr lang="en-US" b="1" dirty="0" smtClean="0"/>
          </a:p>
          <a:p>
            <a:pPr marL="68580" indent="0">
              <a:buNone/>
            </a:pPr>
            <a:endParaRPr lang="en-US" dirty="0"/>
          </a:p>
          <a:p>
            <a:pPr marL="68580" indent="0">
              <a:buNone/>
            </a:pPr>
            <a:r>
              <a:rPr lang="en-US" dirty="0" smtClean="0"/>
              <a:t>	</a:t>
            </a:r>
            <a:endParaRPr lang="en-US" dirty="0"/>
          </a:p>
        </p:txBody>
      </p:sp>
    </p:spTree>
    <p:extLst>
      <p:ext uri="{BB962C8B-B14F-4D97-AF65-F5344CB8AC3E}">
        <p14:creationId xmlns="" xmlns:p14="http://schemas.microsoft.com/office/powerpoint/2010/main" val="1590996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14400"/>
            <a:ext cx="6777317" cy="4918229"/>
          </a:xfrm>
        </p:spPr>
        <p:txBody>
          <a:bodyPr/>
          <a:lstStyle/>
          <a:p>
            <a:pPr marL="68580" indent="0">
              <a:buNone/>
            </a:pPr>
            <a:endParaRPr lang="en-US" dirty="0"/>
          </a:p>
          <a:p>
            <a:pPr lvl="0">
              <a:buClr>
                <a:srgbClr val="94C600"/>
              </a:buClr>
            </a:pPr>
            <a:r>
              <a:rPr lang="en-US" dirty="0"/>
              <a:t> IV.  Listening</a:t>
            </a:r>
          </a:p>
          <a:p>
            <a:pPr marL="68580" lvl="0" indent="0">
              <a:buClr>
                <a:srgbClr val="94C600"/>
              </a:buClr>
              <a:buNone/>
            </a:pPr>
            <a:r>
              <a:rPr lang="en-US" dirty="0">
                <a:solidFill>
                  <a:srgbClr val="3E3D2D"/>
                </a:solidFill>
              </a:rPr>
              <a:t>	</a:t>
            </a:r>
            <a:r>
              <a:rPr lang="en-US" dirty="0" smtClean="0">
                <a:solidFill>
                  <a:srgbClr val="3E3D2D"/>
                </a:solidFill>
              </a:rPr>
              <a:t>A.  Apply </a:t>
            </a:r>
            <a:r>
              <a:rPr lang="en-US" dirty="0">
                <a:solidFill>
                  <a:srgbClr val="3E3D2D"/>
                </a:solidFill>
              </a:rPr>
              <a:t>listening skills as and </a:t>
            </a:r>
            <a:endParaRPr lang="en-US" dirty="0" smtClean="0">
              <a:solidFill>
                <a:srgbClr val="3E3D2D"/>
              </a:solidFill>
            </a:endParaRPr>
          </a:p>
          <a:p>
            <a:pPr marL="68580" lvl="0" indent="0">
              <a:buClr>
                <a:srgbClr val="94C600"/>
              </a:buClr>
              <a:buNone/>
            </a:pPr>
            <a:r>
              <a:rPr lang="en-US" dirty="0">
                <a:solidFill>
                  <a:srgbClr val="3E3D2D"/>
                </a:solidFill>
              </a:rPr>
              <a:t> </a:t>
            </a:r>
            <a:r>
              <a:rPr lang="en-US" dirty="0" smtClean="0">
                <a:solidFill>
                  <a:srgbClr val="3E3D2D"/>
                </a:solidFill>
              </a:rPr>
              <a:t>               individual </a:t>
            </a:r>
            <a:r>
              <a:rPr lang="en-US" dirty="0">
                <a:solidFill>
                  <a:srgbClr val="3E3D2D"/>
                </a:solidFill>
              </a:rPr>
              <a:t>and as a member of </a:t>
            </a:r>
            <a:r>
              <a:rPr lang="en-US" dirty="0" smtClean="0">
                <a:solidFill>
                  <a:srgbClr val="3E3D2D"/>
                </a:solidFill>
              </a:rPr>
              <a:t>a</a:t>
            </a:r>
          </a:p>
          <a:p>
            <a:pPr marL="68580" lvl="0" indent="0">
              <a:buClr>
                <a:srgbClr val="94C600"/>
              </a:buClr>
              <a:buNone/>
            </a:pPr>
            <a:r>
              <a:rPr lang="en-US" dirty="0">
                <a:solidFill>
                  <a:srgbClr val="3E3D2D"/>
                </a:solidFill>
              </a:rPr>
              <a:t> </a:t>
            </a:r>
            <a:r>
              <a:rPr lang="en-US" dirty="0" smtClean="0">
                <a:solidFill>
                  <a:srgbClr val="3E3D2D"/>
                </a:solidFill>
              </a:rPr>
              <a:t>               </a:t>
            </a:r>
            <a:r>
              <a:rPr lang="en-US" dirty="0">
                <a:solidFill>
                  <a:srgbClr val="3E3D2D"/>
                </a:solidFill>
              </a:rPr>
              <a:t>group in a variety of settings. </a:t>
            </a:r>
            <a:endParaRPr lang="en-US" dirty="0" smtClean="0">
              <a:solidFill>
                <a:srgbClr val="3E3D2D"/>
              </a:solidFill>
            </a:endParaRPr>
          </a:p>
          <a:p>
            <a:pPr marL="68580" lvl="0" indent="0">
              <a:buClr>
                <a:srgbClr val="94C600"/>
              </a:buClr>
              <a:buNone/>
            </a:pPr>
            <a:r>
              <a:rPr lang="en-US" dirty="0">
                <a:solidFill>
                  <a:srgbClr val="3E3D2D"/>
                </a:solidFill>
              </a:rPr>
              <a:t>	</a:t>
            </a:r>
            <a:r>
              <a:rPr lang="en-US" dirty="0" smtClean="0">
                <a:solidFill>
                  <a:srgbClr val="3E3D2D"/>
                </a:solidFill>
              </a:rPr>
              <a:t>	3.  a, c, d</a:t>
            </a:r>
          </a:p>
          <a:p>
            <a:pPr marL="68580" lvl="0" indent="0">
              <a:buClr>
                <a:srgbClr val="94C600"/>
              </a:buClr>
              <a:buNone/>
            </a:pPr>
            <a:r>
              <a:rPr lang="en-US" dirty="0">
                <a:solidFill>
                  <a:srgbClr val="3E3D2D"/>
                </a:solidFill>
              </a:rPr>
              <a:t>	</a:t>
            </a:r>
            <a:r>
              <a:rPr lang="en-US" dirty="0" smtClean="0">
                <a:solidFill>
                  <a:srgbClr val="3E3D2D"/>
                </a:solidFill>
              </a:rPr>
              <a:t>B.  Listen effectively in informal and</a:t>
            </a:r>
          </a:p>
          <a:p>
            <a:pPr marL="68580" lvl="0" indent="0">
              <a:buClr>
                <a:srgbClr val="94C600"/>
              </a:buClr>
              <a:buNone/>
            </a:pPr>
            <a:r>
              <a:rPr lang="en-US" dirty="0">
                <a:solidFill>
                  <a:srgbClr val="3E3D2D"/>
                </a:solidFill>
              </a:rPr>
              <a:t>	 </a:t>
            </a:r>
            <a:r>
              <a:rPr lang="en-US" dirty="0" smtClean="0">
                <a:solidFill>
                  <a:srgbClr val="3E3D2D"/>
                </a:solidFill>
              </a:rPr>
              <a:t>     formal situations</a:t>
            </a:r>
            <a:endParaRPr lang="en-US" dirty="0">
              <a:solidFill>
                <a:srgbClr val="3E3D2D"/>
              </a:solidFill>
            </a:endParaRPr>
          </a:p>
          <a:p>
            <a:pPr marL="68580" lvl="0" indent="0">
              <a:buClr>
                <a:srgbClr val="94C600"/>
              </a:buClr>
              <a:buNone/>
            </a:pPr>
            <a:r>
              <a:rPr lang="en-US" dirty="0">
                <a:solidFill>
                  <a:srgbClr val="3E3D2D"/>
                </a:solidFill>
              </a:rPr>
              <a:t>	</a:t>
            </a:r>
            <a:r>
              <a:rPr lang="en-US" dirty="0" smtClean="0">
                <a:solidFill>
                  <a:srgbClr val="3E3D2D"/>
                </a:solidFill>
              </a:rPr>
              <a:t>	1.  b</a:t>
            </a:r>
          </a:p>
          <a:p>
            <a:pPr marL="68580" lvl="0" indent="0">
              <a:buClr>
                <a:srgbClr val="94C600"/>
              </a:buClr>
              <a:buNone/>
            </a:pPr>
            <a:r>
              <a:rPr lang="en-US" dirty="0">
                <a:solidFill>
                  <a:srgbClr val="3E3D2D"/>
                </a:solidFill>
              </a:rPr>
              <a:t>	</a:t>
            </a:r>
            <a:r>
              <a:rPr lang="en-US" dirty="0" smtClean="0">
                <a:solidFill>
                  <a:srgbClr val="3E3D2D"/>
                </a:solidFill>
              </a:rPr>
              <a:t>	2.  a, b</a:t>
            </a:r>
            <a:endParaRPr lang="en-US" dirty="0">
              <a:solidFill>
                <a:srgbClr val="3E3D2D"/>
              </a:solidFill>
            </a:endParaRPr>
          </a:p>
          <a:p>
            <a:endParaRPr lang="en-US" dirty="0"/>
          </a:p>
        </p:txBody>
      </p:sp>
    </p:spTree>
    <p:extLst>
      <p:ext uri="{BB962C8B-B14F-4D97-AF65-F5344CB8AC3E}">
        <p14:creationId xmlns="" xmlns:p14="http://schemas.microsoft.com/office/powerpoint/2010/main" val="6064254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57200"/>
            <a:ext cx="7024744" cy="914400"/>
          </a:xfrm>
          <a:solidFill>
            <a:schemeClr val="bg1"/>
          </a:solidFill>
        </p:spPr>
        <p:txBody>
          <a:bodyPr/>
          <a:lstStyle/>
          <a:p>
            <a:r>
              <a:rPr lang="en-US" b="1" dirty="0">
                <a:solidFill>
                  <a:schemeClr val="accent2"/>
                </a:solidFill>
              </a:rPr>
              <a:t> </a:t>
            </a:r>
            <a:r>
              <a:rPr lang="en-US" b="1" dirty="0" smtClean="0">
                <a:solidFill>
                  <a:schemeClr val="accent2"/>
                </a:solidFill>
              </a:rPr>
              <a:t>  Peer Interview Activity</a:t>
            </a:r>
            <a:endParaRPr lang="en-US" b="1" dirty="0">
              <a:solidFill>
                <a:schemeClr val="accent2"/>
              </a:solidFill>
            </a:endParaRPr>
          </a:p>
        </p:txBody>
      </p:sp>
      <p:sp>
        <p:nvSpPr>
          <p:cNvPr id="3" name="Content Placeholder 2"/>
          <p:cNvSpPr>
            <a:spLocks noGrp="1"/>
          </p:cNvSpPr>
          <p:nvPr>
            <p:ph idx="1"/>
          </p:nvPr>
        </p:nvSpPr>
        <p:spPr>
          <a:xfrm>
            <a:off x="1043492" y="1676400"/>
            <a:ext cx="6777317" cy="4156229"/>
          </a:xfrm>
        </p:spPr>
        <p:txBody>
          <a:bodyPr>
            <a:noAutofit/>
          </a:bodyPr>
          <a:lstStyle/>
          <a:p>
            <a:r>
              <a:rPr lang="en-US" sz="2000" dirty="0"/>
              <a:t>Material: paper, pencils, chart paper, markers</a:t>
            </a:r>
          </a:p>
          <a:p>
            <a:r>
              <a:rPr lang="en-US" sz="2000" dirty="0"/>
              <a:t>1.  Explain how each student has his/her own story to tell and that it’s called an “</a:t>
            </a:r>
            <a:r>
              <a:rPr lang="en-US" sz="2000" dirty="0" smtClean="0"/>
              <a:t>autobiography.”  </a:t>
            </a:r>
            <a:r>
              <a:rPr lang="en-US" sz="2000" dirty="0"/>
              <a:t>Define the word “</a:t>
            </a:r>
            <a:r>
              <a:rPr lang="en-US" sz="2000" dirty="0" smtClean="0"/>
              <a:t>interview.”  </a:t>
            </a:r>
            <a:r>
              <a:rPr lang="en-US" sz="2000" dirty="0"/>
              <a:t>If possible show a video clip of any type of interview (formal or informal).</a:t>
            </a:r>
          </a:p>
          <a:p>
            <a:r>
              <a:rPr lang="en-US" sz="2000" dirty="0"/>
              <a:t>2. Have students generate some basic questions to acquire information such as name, address, birthplace, native language, number of brothers and sister, favorite things (words, food, color, movie, place, book, song, game),best friend or hero. </a:t>
            </a:r>
          </a:p>
        </p:txBody>
      </p:sp>
    </p:spTree>
    <p:extLst>
      <p:ext uri="{BB962C8B-B14F-4D97-AF65-F5344CB8AC3E}">
        <p14:creationId xmlns="" xmlns:p14="http://schemas.microsoft.com/office/powerpoint/2010/main" val="16201647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14400"/>
            <a:ext cx="6777317" cy="4918229"/>
          </a:xfrm>
        </p:spPr>
        <p:txBody>
          <a:bodyPr>
            <a:normAutofit/>
          </a:bodyPr>
          <a:lstStyle/>
          <a:p>
            <a:r>
              <a:rPr lang="en-US" sz="2000" dirty="0"/>
              <a:t>3.  As a class, discuss memories, experiences, and accomplishments.  Have the students generate some basic questions. Write these basic questions on chart paper</a:t>
            </a:r>
            <a:r>
              <a:rPr lang="en-US" sz="2000" dirty="0" smtClean="0"/>
              <a:t>.</a:t>
            </a:r>
          </a:p>
          <a:p>
            <a:r>
              <a:rPr lang="en-US" sz="2000" dirty="0" smtClean="0"/>
              <a:t>4</a:t>
            </a:r>
            <a:r>
              <a:rPr lang="en-US" sz="2000" dirty="0"/>
              <a:t>. Working in pairs, students will interview each other using some of the questions from the chart paper.  </a:t>
            </a:r>
          </a:p>
          <a:p>
            <a:r>
              <a:rPr lang="en-US" sz="2000" dirty="0"/>
              <a:t>5.  Students will use five things they have learned about their classmate and write it in paragraph form.</a:t>
            </a:r>
          </a:p>
          <a:p>
            <a:r>
              <a:rPr lang="en-US" sz="2000" dirty="0"/>
              <a:t>6.  Each student reads the others interview summary and will help each other revise and edit. All drafts of the summary and the list of interview questions and notes will be turned in for a grade.   </a:t>
            </a:r>
          </a:p>
          <a:p>
            <a:endParaRPr lang="en-US" sz="2000" dirty="0"/>
          </a:p>
        </p:txBody>
      </p:sp>
    </p:spTree>
    <p:extLst>
      <p:ext uri="{BB962C8B-B14F-4D97-AF65-F5344CB8AC3E}">
        <p14:creationId xmlns="" xmlns:p14="http://schemas.microsoft.com/office/powerpoint/2010/main" val="1304141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57200"/>
            <a:ext cx="7024744" cy="762000"/>
          </a:xfrm>
        </p:spPr>
        <p:txBody>
          <a:bodyPr>
            <a:normAutofit/>
          </a:bodyPr>
          <a:lstStyle/>
          <a:p>
            <a:r>
              <a:rPr lang="en-US" b="1" dirty="0" smtClean="0"/>
              <a:t>    Enrichment Activities</a:t>
            </a:r>
            <a:endParaRPr lang="en-US" b="1" dirty="0"/>
          </a:p>
        </p:txBody>
      </p:sp>
      <p:sp>
        <p:nvSpPr>
          <p:cNvPr id="3" name="Content Placeholder 2"/>
          <p:cNvSpPr>
            <a:spLocks noGrp="1"/>
          </p:cNvSpPr>
          <p:nvPr>
            <p:ph idx="1"/>
          </p:nvPr>
        </p:nvSpPr>
        <p:spPr>
          <a:xfrm>
            <a:off x="1043492" y="1219200"/>
            <a:ext cx="6777317" cy="4613429"/>
          </a:xfrm>
        </p:spPr>
        <p:txBody>
          <a:bodyPr>
            <a:normAutofit lnSpcReduction="10000"/>
          </a:bodyPr>
          <a:lstStyle/>
          <a:p>
            <a:r>
              <a:rPr lang="en-US" dirty="0" smtClean="0"/>
              <a:t>1.  Students may invite a local reporter to speak to the class about this/her job. Students will listen, discuss, and ask questions about both the oral and written interview process.</a:t>
            </a:r>
          </a:p>
          <a:p>
            <a:r>
              <a:rPr lang="en-US" dirty="0" smtClean="0"/>
              <a:t>2.  Students may participate in a field trip to the local newspaper to observe how a reporter interviews, writes and publishes his/her stories. </a:t>
            </a:r>
          </a:p>
          <a:p>
            <a:r>
              <a:rPr lang="en-US" dirty="0" smtClean="0"/>
              <a:t>3.  During a field trip to the local radio or television station, students observe a reporter using the interview process.</a:t>
            </a:r>
          </a:p>
          <a:p>
            <a:endParaRPr lang="en-US" dirty="0"/>
          </a:p>
        </p:txBody>
      </p:sp>
    </p:spTree>
    <p:extLst>
      <p:ext uri="{BB962C8B-B14F-4D97-AF65-F5344CB8AC3E}">
        <p14:creationId xmlns="" xmlns:p14="http://schemas.microsoft.com/office/powerpoint/2010/main" val="3792859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500" dirty="0" smtClean="0"/>
              <a:t>High School</a:t>
            </a:r>
            <a:endParaRPr lang="en-US" sz="5500"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 xmlns:p14="http://schemas.microsoft.com/office/powerpoint/2010/main" val="25973224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207</TotalTime>
  <Words>1068</Words>
  <Application>Microsoft Office PowerPoint</Application>
  <PresentationFormat>On-screen Show (4:3)</PresentationFormat>
  <Paragraphs>140</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Austin</vt:lpstr>
      <vt:lpstr>Interviewing Techniques and Writing Strategies</vt:lpstr>
      <vt:lpstr>Middle School</vt:lpstr>
      <vt:lpstr>Texas College and Career    Readiness Standards </vt:lpstr>
      <vt:lpstr>Slide 4</vt:lpstr>
      <vt:lpstr>Slide 5</vt:lpstr>
      <vt:lpstr>   Peer Interview Activity</vt:lpstr>
      <vt:lpstr>Slide 7</vt:lpstr>
      <vt:lpstr>    Enrichment Activities</vt:lpstr>
      <vt:lpstr>High School</vt:lpstr>
      <vt:lpstr>English Language Objectives</vt:lpstr>
      <vt:lpstr>Criminal Justice Objective</vt:lpstr>
      <vt:lpstr>Purpose of the Interview</vt:lpstr>
      <vt:lpstr>Procedure</vt:lpstr>
      <vt:lpstr>Texas College and Career Readiness Standards</vt:lpstr>
      <vt:lpstr>Texas College and Career Readiness Standards</vt:lpstr>
      <vt:lpstr>Texas College and Career Readiness Standards</vt:lpstr>
      <vt:lpstr>Texas College and Career Readiness Standards</vt:lpstr>
      <vt:lpstr>College </vt:lpstr>
      <vt:lpstr>The Ethnographic Essay </vt:lpstr>
      <vt:lpstr>Features of the Form</vt:lpstr>
      <vt:lpstr>College and Career Readiness Standards</vt:lpstr>
      <vt:lpstr>Slide 22</vt:lpstr>
      <vt:lpstr>Slide 23</vt:lpstr>
      <vt:lpstr>Guidelines</vt:lpstr>
      <vt:lpstr>Group Guidelines</vt:lpstr>
      <vt:lpstr>Activities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Interviewing Techniques</dc:title>
  <dc:creator>Rodriguez, Daniela</dc:creator>
  <cp:lastModifiedBy>siobhan</cp:lastModifiedBy>
  <cp:revision>41</cp:revision>
  <cp:lastPrinted>2011-06-29T19:18:37Z</cp:lastPrinted>
  <dcterms:created xsi:type="dcterms:W3CDTF">2011-06-21T18:16:01Z</dcterms:created>
  <dcterms:modified xsi:type="dcterms:W3CDTF">2012-10-24T16:48:38Z</dcterms:modified>
</cp:coreProperties>
</file>