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handoutMasterIdLst>
    <p:handoutMasterId r:id="rId51"/>
  </p:handoutMasterIdLst>
  <p:sldIdLst>
    <p:sldId id="259" r:id="rId8"/>
    <p:sldId id="297" r:id="rId9"/>
    <p:sldId id="256" r:id="rId10"/>
    <p:sldId id="260" r:id="rId11"/>
    <p:sldId id="257" r:id="rId12"/>
    <p:sldId id="261" r:id="rId13"/>
    <p:sldId id="258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8" r:id="rId30"/>
    <p:sldId id="280" r:id="rId31"/>
    <p:sldId id="282" r:id="rId32"/>
    <p:sldId id="284" r:id="rId33"/>
    <p:sldId id="286" r:id="rId34"/>
    <p:sldId id="288" r:id="rId35"/>
    <p:sldId id="290" r:id="rId36"/>
    <p:sldId id="292" r:id="rId37"/>
    <p:sldId id="294" r:id="rId38"/>
    <p:sldId id="296" r:id="rId39"/>
    <p:sldId id="317" r:id="rId40"/>
    <p:sldId id="298" r:id="rId41"/>
    <p:sldId id="300" r:id="rId42"/>
    <p:sldId id="302" r:id="rId43"/>
    <p:sldId id="304" r:id="rId44"/>
    <p:sldId id="306" r:id="rId45"/>
    <p:sldId id="308" r:id="rId46"/>
    <p:sldId id="310" r:id="rId47"/>
    <p:sldId id="312" r:id="rId48"/>
    <p:sldId id="314" r:id="rId49"/>
    <p:sldId id="31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000099"/>
    <a:srgbClr val="99FF66"/>
    <a:srgbClr val="336699"/>
    <a:srgbClr val="99CCFF"/>
    <a:srgbClr val="66CCFF"/>
    <a:srgbClr val="FF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902F-C1F7-414D-8CCC-0F2918A749B1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A7E1-7A51-4D36-932B-52A39E4A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3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0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76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19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88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21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03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36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1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1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418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09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4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85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61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63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04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12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85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255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08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4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478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009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846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084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799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674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748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895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5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07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946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090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822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75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076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099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862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123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416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7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637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10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610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104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836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305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454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723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28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1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600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067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805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524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425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216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240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844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7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6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64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34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11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03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9F2A-AE0E-4744-9A59-8E60F529D9DB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8A-547E-481F-B84B-2EC51F301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a.state.tx.us/student.assessment/staar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ASSESSED CURRICULUM?</a:t>
            </a: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45720"/>
            <a:ext cx="1463040" cy="4328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6553200"/>
            <a:ext cx="3093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Created by Shelby Waller, Region 9 ESC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TEST ADMINISTRATION PROCEDURES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7024142" y="4217053"/>
            <a:ext cx="1225074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200400" y="3415357"/>
            <a:ext cx="2286000" cy="4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542144" y="2286384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852024" y="3969343"/>
            <a:ext cx="344235" cy="597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438400"/>
            <a:ext cx="366906" cy="451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634647" y="4054974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708167" y="2648010"/>
            <a:ext cx="1517976" cy="1737207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255766"/>
            <a:ext cx="1308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tests administered in a one-day time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f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rame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Test Administration Procedures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92649" y="264801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87524" y="310475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26999" y="2568692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62111" y="2815193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Online testing offered for exit-level retests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&amp; 7th writing and English I, II, III EOC will be a two-day tests with more embedded field test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10201" y="4471221"/>
            <a:ext cx="1052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EOCs will be available online and pencil/paper format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9200" y="2851307"/>
            <a:ext cx="145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Some tests were and will continue to be a one-day testing format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1" grpId="0" animBg="1"/>
      <p:bldP spid="7" grpId="0" animBg="1"/>
      <p:bldP spid="32" grpId="0" animBg="1"/>
      <p:bldP spid="34" grpId="0" animBg="1"/>
      <p:bldP spid="9" grpId="0"/>
      <p:bldP spid="52" grpId="0"/>
      <p:bldP spid="70" grpId="0"/>
      <p:bldP spid="75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MEASUREMENT OF STUDENT PROGRESS</a:t>
            </a:r>
            <a:r>
              <a:rPr lang="en-US" sz="7200" b="1" dirty="0" smtClean="0">
                <a:solidFill>
                  <a:schemeClr val="bg1"/>
                </a:solidFill>
              </a:rPr>
              <a:t>?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6926832" y="4419600"/>
            <a:ext cx="2445768" cy="2819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214206" y="3698364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19160" y="68515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74121" y="1549345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55615" y="320995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developed AFTER TAKS was in place 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(Texas Projection Measure) 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31633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Progress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931707" y="4557325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Measurement of Student Progress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are projections to the next high stakes testing grade level 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) 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tell us if students are on track to meet the passing standard in the next high-stakes grade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11861" y="770494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will be developed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as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/EOCs are developed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5615" y="3279460"/>
            <a:ext cx="1369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PHASED IN over several years as data becomes available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9510" y="4751247"/>
            <a:ext cx="1304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provide early warning indicators for students who…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36091" y="1608153"/>
            <a:ext cx="13078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based on the new, more rigorous standards associated with STAAR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53858" y="4953000"/>
            <a:ext cx="1737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pass STAAR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pass the next grade or course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be ready for advanced courses in math and English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be college or career ready in math &amp; English</a:t>
            </a:r>
            <a:endParaRPr lang="en-US" sz="1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4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1" grpId="0"/>
      <p:bldP spid="73" grpId="0"/>
      <p:bldP spid="75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NUMBER OF TESTING DAYS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7-Point Star 34"/>
          <p:cNvSpPr/>
          <p:nvPr/>
        </p:nvSpPr>
        <p:spPr>
          <a:xfrm>
            <a:off x="6858000" y="2153675"/>
            <a:ext cx="2464986" cy="2494525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>
            <a:stCxn id="99" idx="3"/>
          </p:cNvCxnSpPr>
          <p:nvPr/>
        </p:nvCxnSpPr>
        <p:spPr>
          <a:xfrm>
            <a:off x="3640515" y="3548401"/>
            <a:ext cx="1631298" cy="1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321409" y="1780527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414779" y="4120681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57269" y="770494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072" y="95582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22072" y="427458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172" y="1041863"/>
            <a:ext cx="1308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Grades 3 – 8 with SSI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9317" y="2944884"/>
            <a:ext cx="1237128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95490" y="3081242"/>
            <a:ext cx="1286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Both will have Tests, Make up Days, and Re-tests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Number of Testing Days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382194" y="427458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017589" y="2259120"/>
            <a:ext cx="490331" cy="656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067784" y="4006654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71813" y="2669476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06925" y="2915977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60972" y="4453814"/>
            <a:ext cx="13088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with Exit Level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49970" y="855838"/>
            <a:ext cx="1205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3 – 8 with SSI retesting = </a:t>
            </a:r>
          </a:p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29997" y="4468509"/>
            <a:ext cx="13047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grade EOCs with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45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4640" y="2645817"/>
            <a:ext cx="1737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latin typeface="Arial Narrow" pitchFamily="34" charset="0"/>
              </a:rPr>
              <a:t>4</a:t>
            </a:r>
            <a:r>
              <a:rPr lang="en-US" sz="1200" b="1" dirty="0" smtClean="0">
                <a:latin typeface="Arial Narrow" pitchFamily="34" charset="0"/>
              </a:rPr>
              <a:t>th &amp; 7</a:t>
            </a:r>
            <a:r>
              <a:rPr lang="en-US" sz="1200" b="1" baseline="30000" dirty="0" smtClean="0">
                <a:latin typeface="Arial Narrow" pitchFamily="34" charset="0"/>
              </a:rPr>
              <a:t>th</a:t>
            </a:r>
            <a:r>
              <a:rPr lang="en-US" sz="1200" b="1" dirty="0" smtClean="0">
                <a:latin typeface="Arial Narrow" pitchFamily="34" charset="0"/>
              </a:rPr>
              <a:t> writing now  a  2-day test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Most of the EOCs are 2-day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All EOCs offer 2 additional testing opportunities per year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7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  <p:bldP spid="32" grpId="0" animBg="1"/>
      <p:bldP spid="36" grpId="0" animBg="1"/>
      <p:bldP spid="9" grpId="0"/>
      <p:bldP spid="37" grpId="0" animBg="1"/>
      <p:bldP spid="38" grpId="0"/>
      <p:bldP spid="43" grpId="0" animBg="1"/>
      <p:bldP spid="53" grpId="0"/>
      <p:bldP spid="70" grpId="0"/>
      <p:bldP spid="73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ELL ASSESSMENT?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508706" y="2755488"/>
            <a:ext cx="760285" cy="44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996738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35809" y="343266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87842" y="1675281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take TAKS in English or TAKS in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6441" y="2029786"/>
            <a:ext cx="1117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ELL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84941" y="268986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ELL Assessment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1357" y="1925229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Grades 3 – 10: Recent immigrant ELLS may be granted a LEP exemption for up to 3 years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  <a:latin typeface="Arial Narrow" pitchFamily="34" charset="0"/>
              </a:rPr>
              <a:t>ALL ELLS must              pass exit level TAKS to graduate… no exemptions, but testing may be postponed the first 12 months he is in US schools</a:t>
            </a:r>
            <a:endParaRPr lang="en-US" sz="105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will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take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in English or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95996" y="2776296"/>
            <a:ext cx="120583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State exemptions and linguistically accommodated STAAR assessment methods for ELLs  are under review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11357" y="3399651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4872" y="3451860"/>
            <a:ext cx="13462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Exempt LEP                   students still must be assessed in the FEDERALLY mandated subject areas (math &amp; reading, grades 3-8 and 10) with linguistic accommodations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4065" y="3817203"/>
            <a:ext cx="1085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Most ELLs will take the regular state assessment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81323" y="442001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2378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Goal = include MORE ELL students in regular STAAR/ EOC assessment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481845" y="3768707"/>
            <a:ext cx="760285" cy="207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0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SPECIAL EDUCATION ASSESSMENT?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 flipH="1" flipV="1">
            <a:off x="2925189" y="4195120"/>
            <a:ext cx="33139" cy="967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" idx="1"/>
          </p:cNvCxnSpPr>
          <p:nvPr/>
        </p:nvCxnSpPr>
        <p:spPr>
          <a:xfrm>
            <a:off x="1663521" y="2467963"/>
            <a:ext cx="713987" cy="511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996738" y="1744640"/>
            <a:ext cx="167921" cy="1010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48834" y="363943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87746" y="30777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19069" y="125229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95641" y="433598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5845" y="540715"/>
            <a:ext cx="1488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 Options for SPED: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Regular TAKS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Accommodated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Modified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Alternate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9203" y="1981200"/>
            <a:ext cx="1149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SPED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97966" y="289663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SPED Assessment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662694" y="1831777"/>
            <a:ext cx="0" cy="923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956601" y="3883937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2584" y="132961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SPED TAKS Assessments aligned to TEKS and TAKS Objectives with modified BLUEPRINTS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6816" y="4557840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TAKS-A has the same Performance Measures as the regular TAKS tests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odified and alternate versions of STAAR 3 - 8 WILL be developed 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09021" y="3006804"/>
            <a:ext cx="1205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Modified &amp; Alternate STAAR tests will be aligned to TEKS but will differ from the regular STAAR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20169" y="287072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684" y="2922938"/>
            <a:ext cx="13462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Separate Performance Standards were set on TAKS–M and TAKS-</a:t>
            </a:r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ALt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38600" y="3733800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Various forms of the state test will be available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81323" y="442001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Alternate versions will be developed AT THE SAME TIME as STAAR development activities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3"/>
          </p:cNvCxnSpPr>
          <p:nvPr/>
        </p:nvCxnSpPr>
        <p:spPr>
          <a:xfrm flipV="1">
            <a:off x="1589947" y="3482299"/>
            <a:ext cx="733309" cy="25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481941" y="499264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3116" y="5214499"/>
            <a:ext cx="1308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SPED TAKS tests were developed AFTER the TAKS program was well established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273511" y="110335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00895" y="1243261"/>
            <a:ext cx="130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EOCs will most likely NOT have modified or alternate versions due to the nature of the coursework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6496750" y="2146870"/>
            <a:ext cx="999246" cy="957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71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  <p:bldP spid="45" grpId="0" animBg="1"/>
      <p:bldP spid="47" grpId="0"/>
      <p:bldP spid="59" grpId="0" animBg="1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The following presentation is based upon the TEA document comparing TAKS to STAAR/EOC, which can be found at the following site: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sz="2400" b="1" dirty="0">
                <a:solidFill>
                  <a:schemeClr val="bg1"/>
                </a:solidFill>
                <a:hlinkClick r:id="rId2"/>
              </a:rPr>
              <a:t>://www.tea.state.tx.us/student.assessment/staar</a:t>
            </a:r>
            <a:r>
              <a:rPr lang="en-US" sz="2400" b="1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45720"/>
            <a:ext cx="1463040" cy="4328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6553200"/>
            <a:ext cx="3093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Created by Shelby Waller, Region 9 ESC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EQUATING?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3581429" y="3424554"/>
            <a:ext cx="1640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27369" y="2221694"/>
            <a:ext cx="430631" cy="664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82944" y="98264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71345" y="1049345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6822" y="398478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445" y="1282283"/>
            <a:ext cx="133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TAKS uses pre and post-equating models to verify test maintain same level of difficulty from year to year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Equating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362200"/>
            <a:ext cx="624908" cy="616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52600" y="3883937"/>
            <a:ext cx="644137" cy="502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0337" y="411653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Post-equating    has been done using the base items as the linking items from year to year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69553" y="1267586"/>
            <a:ext cx="1368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CONSIDERING pre- and post-equating models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91120" y="2885744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9729" y="2994673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Pre- &amp; post-equating models used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54357" y="4254430"/>
            <a:ext cx="1700677" cy="182747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419600"/>
            <a:ext cx="1556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New post-equating design will use embedded linking items on a subset of test forms; this may be considered in grades  3 – 8 and English I, II, and III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4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9" grpId="0"/>
      <p:bldP spid="52" grpId="0"/>
      <p:bldP spid="70" grpId="0"/>
      <p:bldP spid="41" grpId="0" animBg="1"/>
      <p:bldP spid="42" grpId="0"/>
      <p:bldP spid="55" grpId="0" animBg="1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Black &amp; White Copies for Handouts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99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H="1" flipV="1">
            <a:off x="4394559" y="2625252"/>
            <a:ext cx="332258" cy="193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  <a:endCxn id="7" idx="4"/>
          </p:cNvCxnSpPr>
          <p:nvPr/>
        </p:nvCxnSpPr>
        <p:spPr>
          <a:xfrm flipH="1" flipV="1">
            <a:off x="5140177" y="1889451"/>
            <a:ext cx="195050" cy="665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686397" y="1806010"/>
            <a:ext cx="387682" cy="819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843508"/>
            <a:ext cx="517191" cy="210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76267" y="3722909"/>
            <a:ext cx="552878" cy="2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8837" y="4106291"/>
            <a:ext cx="550928" cy="892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47" idx="0"/>
          </p:cNvCxnSpPr>
          <p:nvPr/>
        </p:nvCxnSpPr>
        <p:spPr>
          <a:xfrm flipH="1">
            <a:off x="5104490" y="4103266"/>
            <a:ext cx="28453" cy="1078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267200" y="3745357"/>
            <a:ext cx="364295" cy="392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xplosion 2 79"/>
          <p:cNvSpPr/>
          <p:nvPr/>
        </p:nvSpPr>
        <p:spPr>
          <a:xfrm>
            <a:off x="6934200" y="3733800"/>
            <a:ext cx="3200400" cy="3429000"/>
          </a:xfrm>
          <a:prstGeom prst="irregularSeal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Explosion 2 78"/>
          <p:cNvSpPr/>
          <p:nvPr/>
        </p:nvSpPr>
        <p:spPr>
          <a:xfrm>
            <a:off x="6705600" y="-609600"/>
            <a:ext cx="3352800" cy="3581400"/>
          </a:xfrm>
          <a:prstGeom prst="irregularSeal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55546" y="514962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529145" y="189381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628358" y="26517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1084" y="1138732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44525" y="438772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7875" y="275548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1340" y="53785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by </a:t>
            </a:r>
            <a:r>
              <a:rPr lang="en-US" sz="1600" b="1" dirty="0" err="1" smtClean="0">
                <a:solidFill>
                  <a:srgbClr val="000099"/>
                </a:solidFill>
                <a:latin typeface="Arial Narrow" pitchFamily="34" charset="0"/>
              </a:rPr>
              <a:t>Tx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. Teachers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b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y educator committees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915" y="4637782"/>
            <a:ext cx="1304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30 – 60 items on each test: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1 essay in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7th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054" y="1456486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SE’s grouped by Objectives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685800"/>
            <a:ext cx="1350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SEs grouped by: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Readiness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Supporting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Cannot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be assessed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0" y="379274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Readiness SEs: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every </a:t>
            </a: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yr</a:t>
            </a: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Ess</a:t>
            </a: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success in current gr.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Impt</a:t>
            </a: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next gr.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Supports CCRS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Requires in-depth instruction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Broad/deep ideas</a:t>
            </a:r>
            <a:endParaRPr lang="en-US" sz="12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4300" y="4661833"/>
            <a:ext cx="13487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Supporting SEs: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on a rotation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Introduced in current gd. Or…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Reinforced in current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Emphasized in another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Do not play a central role for next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Narrow ideas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04719" y="2041009"/>
            <a:ext cx="1241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9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EOCs will test ONLY grade level content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16" y="3009656"/>
            <a:ext cx="1346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Science and 9 – 11 Tests assessed content from multiple courses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105665" y="1555584"/>
            <a:ext cx="1369779" cy="1524000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74092" y="1853736"/>
            <a:ext cx="120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Developed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44539" y="347786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40435" y="3609819"/>
            <a:ext cx="12412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– will include some   3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/4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endParaRPr lang="en-US" sz="1100" b="1" dirty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– will include some 6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/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7th</a:t>
            </a:r>
          </a:p>
        </p:txBody>
      </p:sp>
      <p:sp>
        <p:nvSpPr>
          <p:cNvPr id="43" name="Oval 42"/>
          <p:cNvSpPr/>
          <p:nvPr/>
        </p:nvSpPr>
        <p:spPr>
          <a:xfrm>
            <a:off x="5788148" y="4837789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5131" y="5061180"/>
            <a:ext cx="1241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be longer: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2 essays in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7th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53772" y="4998743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7613" y="5252911"/>
            <a:ext cx="1346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focused on # of items per objective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19600" y="51816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83883" y="5385535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Blueprints will focus on standards that prepare students for the next grade/course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Assessed Curriculum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3023164" y="3766877"/>
            <a:ext cx="257437" cy="20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4"/>
            <a:endCxn id="5" idx="0"/>
          </p:cNvCxnSpPr>
          <p:nvPr/>
        </p:nvCxnSpPr>
        <p:spPr>
          <a:xfrm>
            <a:off x="2324242" y="1810690"/>
            <a:ext cx="65937" cy="734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  <a:endCxn id="5" idx="1"/>
          </p:cNvCxnSpPr>
          <p:nvPr/>
        </p:nvCxnSpPr>
        <p:spPr>
          <a:xfrm>
            <a:off x="1351258" y="2461067"/>
            <a:ext cx="491239" cy="325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09233" y="3456205"/>
            <a:ext cx="1788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615640" y="4046839"/>
            <a:ext cx="408792" cy="560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525594" y="4193787"/>
            <a:ext cx="112031" cy="826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3"/>
          </p:cNvCxnSpPr>
          <p:nvPr/>
        </p:nvCxnSpPr>
        <p:spPr>
          <a:xfrm flipH="1">
            <a:off x="3115943" y="2877919"/>
            <a:ext cx="201315" cy="10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615640" y="254542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10515" y="300216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60688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56505" y="3581803"/>
            <a:ext cx="1369779" cy="1524000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1882" y="3638750"/>
            <a:ext cx="120583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8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grade test grade level content only 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(except 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&amp; 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science)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28" y="380345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2" grpId="0"/>
      <p:bldP spid="23" grpId="0"/>
      <p:bldP spid="24" grpId="0"/>
      <p:bldP spid="37" grpId="0" animBg="1"/>
      <p:bldP spid="38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39" grpId="0" animBg="1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3032760" y="3417473"/>
            <a:ext cx="1817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xplosion 2 84"/>
          <p:cNvSpPr/>
          <p:nvPr/>
        </p:nvSpPr>
        <p:spPr>
          <a:xfrm rot="3636721">
            <a:off x="6579708" y="3960843"/>
            <a:ext cx="3223583" cy="3127313"/>
          </a:xfrm>
          <a:prstGeom prst="irregularSeal2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2576297" y="4137366"/>
            <a:ext cx="0" cy="91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xplosion 2 57"/>
          <p:cNvSpPr/>
          <p:nvPr/>
        </p:nvSpPr>
        <p:spPr>
          <a:xfrm>
            <a:off x="7391400" y="1524000"/>
            <a:ext cx="2323102" cy="3011619"/>
          </a:xfrm>
          <a:prstGeom prst="irregularSeal2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" idx="0"/>
          </p:cNvCxnSpPr>
          <p:nvPr/>
        </p:nvCxnSpPr>
        <p:spPr>
          <a:xfrm flipH="1" flipV="1">
            <a:off x="5470719" y="1887827"/>
            <a:ext cx="68819" cy="66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76315" y="1940046"/>
            <a:ext cx="371207" cy="738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755488"/>
            <a:ext cx="585239" cy="29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062134" y="3624167"/>
            <a:ext cx="829829" cy="383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4" idx="4"/>
            <a:endCxn id="47" idx="0"/>
          </p:cNvCxnSpPr>
          <p:nvPr/>
        </p:nvCxnSpPr>
        <p:spPr>
          <a:xfrm flipH="1">
            <a:off x="5470720" y="4203340"/>
            <a:ext cx="68818" cy="895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xplosion 2 78"/>
          <p:cNvSpPr/>
          <p:nvPr/>
        </p:nvSpPr>
        <p:spPr>
          <a:xfrm>
            <a:off x="6875862" y="-891796"/>
            <a:ext cx="2605203" cy="3569963"/>
          </a:xfrm>
          <a:prstGeom prst="irregularSeal2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44255" y="48523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613062" y="1756933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44785" y="12916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12451" y="462004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9788" y="344567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318" y="188782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785" y="401848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Item development process followed since guidelines developed in 2001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increase in length at most grades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178" y="3695734"/>
            <a:ext cx="1304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Commended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difficult to measure because there are too few rigorous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421" y="601598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Performance Standards were approved in 2001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947" y="692569"/>
            <a:ext cx="1333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Test difficulty will increase by adding more rigorous items at a greater depth of cognitive complexity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152400"/>
            <a:ext cx="144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Why more Rigor?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able to measure growth of high-achieving students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alignment to the VERBS in the TEKS SEs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8636" y="2009238"/>
            <a:ext cx="1241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Measures will be set using empirical data that links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year to year 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59" y="2078495"/>
            <a:ext cx="134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have remained the same: therefore, students have “outgrown” the test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78421" y="2607604"/>
            <a:ext cx="1369779" cy="1524000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63154" y="2766208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have Performance Standards or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91963" y="324613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68946" y="3355520"/>
            <a:ext cx="1241212" cy="116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reviewed every 3 years &amp; adjusted if appropriate to maintain a high standard of rigor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66281" y="4770130"/>
            <a:ext cx="1358152" cy="16265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121" y="5054376"/>
            <a:ext cx="1335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few open-ended items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85830" y="509866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50113" y="5302596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more open-ended items (not multiple choice… derive answer on your own)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Rigor of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4"/>
          </p:cNvCxnSpPr>
          <p:nvPr/>
        </p:nvCxnSpPr>
        <p:spPr>
          <a:xfrm flipH="1">
            <a:off x="2599194" y="1653166"/>
            <a:ext cx="30481" cy="892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</p:cNvCxnSpPr>
          <p:nvPr/>
        </p:nvCxnSpPr>
        <p:spPr>
          <a:xfrm>
            <a:off x="1781631" y="1762819"/>
            <a:ext cx="475464" cy="91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36838" y="2801480"/>
            <a:ext cx="344793" cy="252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7339" y="3454834"/>
            <a:ext cx="514701" cy="460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609234" y="4008130"/>
            <a:ext cx="372996" cy="843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98923" y="251460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93798" y="297134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64999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00111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80218" y="2381071"/>
            <a:ext cx="1163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Empirical Data = </a:t>
            </a:r>
          </a:p>
          <a:p>
            <a:pPr algn="ctr"/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Compare student </a:t>
            </a:r>
            <a:r>
              <a:rPr lang="en-US" sz="1200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perf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. with nationally </a:t>
            </a:r>
            <a:r>
              <a:rPr lang="en-US" sz="1200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normed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-referenced tests</a:t>
            </a:r>
            <a:endParaRPr lang="en-US" sz="12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078555" y="4507462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42838" y="4711397"/>
            <a:ext cx="1241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Writing = 2 writing tasks instead of 1</a:t>
            </a:r>
            <a:endParaRPr lang="en-US" sz="14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876315" y="3962673"/>
            <a:ext cx="524485" cy="688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003052" y="4969945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86893" y="5257800"/>
            <a:ext cx="134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= 1 writing task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61118" y="4800600"/>
            <a:ext cx="13542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Types of Possible Writing Tasks: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Personal narrative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Literary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Expository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Persuasive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A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nalytic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1204"/>
            <a:ext cx="748012" cy="2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58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3" grpId="0"/>
      <p:bldP spid="24" grpId="0"/>
      <p:bldP spid="37" grpId="0" animBg="1"/>
      <p:bldP spid="38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59" grpId="0"/>
      <p:bldP spid="61" grpId="0" animBg="1"/>
      <p:bldP spid="62" grpId="0"/>
      <p:bldP spid="72" grpId="0" animBg="1"/>
      <p:bldP spid="74" grpId="0"/>
      <p:bldP spid="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xplosion 2 32"/>
          <p:cNvSpPr/>
          <p:nvPr/>
        </p:nvSpPr>
        <p:spPr>
          <a:xfrm>
            <a:off x="-457200" y="76200"/>
            <a:ext cx="2323158" cy="2743200"/>
          </a:xfrm>
          <a:prstGeom prst="irregularSeal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473791" y="3995188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284214" y="135546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315200" y="3506782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Stand alone field tests  2003-2007 in many areas occurred annually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82433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Field Tests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91292" y="4854149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Field -Testing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2008 – stand alone field tests moved to every other year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Field test items were embedded into operational assessments in all other grade level/content areas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200" y="824805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Stand Alone FT: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4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writing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9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 reading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10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Exit ELA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5th Spanish reading &amp; math</a:t>
            </a: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09871" y="3553361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EOCs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6366" y="4923651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Once STAAR up and running, all field testing will be embedded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46184" y="1414275"/>
            <a:ext cx="1307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stand-alone Field Test every 3 years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071" y="6357414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67" grpId="0"/>
      <p:bldP spid="70" grpId="0"/>
      <p:bldP spid="71" grpId="0"/>
      <p:bldP spid="73" grpId="0"/>
      <p:bldP spid="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3795605" y="3909560"/>
            <a:ext cx="1157395" cy="144206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606274" y="2979111"/>
            <a:ext cx="252844" cy="1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263762" y="2091942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266976" y="4222232"/>
            <a:ext cx="659856" cy="43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582597" y="4058241"/>
            <a:ext cx="2062441" cy="25151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353278"/>
            <a:ext cx="1308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Set separately for each grade and subject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65251" y="1934816"/>
            <a:ext cx="1157395" cy="144206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54909" y="2117240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Performance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Performance Standards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5"/>
            <a:endCxn id="5" idx="1"/>
          </p:cNvCxnSpPr>
          <p:nvPr/>
        </p:nvCxnSpPr>
        <p:spPr>
          <a:xfrm>
            <a:off x="1950052" y="2322179"/>
            <a:ext cx="427456" cy="656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892649" y="4144678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. Standards set based on examination of test content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set as an </a:t>
            </a: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A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LIGNED SYSTEM across grades within a content area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59323" y="4470400"/>
            <a:ext cx="1885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based on data from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empirical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studies of…</a:t>
            </a:r>
          </a:p>
          <a:p>
            <a:endParaRPr lang="en-US" sz="1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O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ther state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International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Examination of the STAAR/EOC content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37828" y="3931628"/>
            <a:ext cx="1274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consider test content in setting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834324" y="2987291"/>
            <a:ext cx="347276" cy="207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60503" y="4144678"/>
            <a:ext cx="342848" cy="198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845920" y="4058241"/>
            <a:ext cx="342848" cy="246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17" y="91369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28" grpId="0" animBg="1"/>
      <p:bldP spid="32" grpId="0" animBg="1"/>
      <p:bldP spid="34" grpId="0" animBg="1"/>
      <p:bldP spid="9" grpId="0"/>
      <p:bldP spid="37" grpId="0" animBg="1"/>
      <p:bldP spid="38" grpId="0"/>
      <p:bldP spid="52" grpId="0"/>
      <p:bldP spid="70" grpId="0"/>
      <p:bldP spid="75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6852024" y="3969343"/>
            <a:ext cx="344235" cy="597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024142" y="4217053"/>
            <a:ext cx="1225074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200400" y="3415357"/>
            <a:ext cx="2286000" cy="4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542144" y="2286384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438400"/>
            <a:ext cx="366906" cy="451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634647" y="4054974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708167" y="2648010"/>
            <a:ext cx="1517976" cy="1737207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255766"/>
            <a:ext cx="1308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tests administered in a one-day time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f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rame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Test Administration Procedures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92649" y="264801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87524" y="310475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26999" y="2568692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62111" y="2815193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Online testing offered for exit-level retests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&amp; 7th writing and English I, II, III EOC will be a two-day tests with more embedded field test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10201" y="4471221"/>
            <a:ext cx="1052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EOCs will be available online and pencil/paper format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9200" y="2851307"/>
            <a:ext cx="145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Some tests were and will continue to be a one-day testing format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199" y="91369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5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1" grpId="0" animBg="1"/>
      <p:bldP spid="7" grpId="0" animBg="1"/>
      <p:bldP spid="32" grpId="0" animBg="1"/>
      <p:bldP spid="34" grpId="0" animBg="1"/>
      <p:bldP spid="9" grpId="0"/>
      <p:bldP spid="52" grpId="0"/>
      <p:bldP spid="70" grpId="0"/>
      <p:bldP spid="75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214206" y="3698364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50651" y="1712679"/>
            <a:ext cx="512043" cy="10428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7-Point Star 1"/>
          <p:cNvSpPr/>
          <p:nvPr/>
        </p:nvSpPr>
        <p:spPr>
          <a:xfrm>
            <a:off x="6400800" y="4495800"/>
            <a:ext cx="3352800" cy="2514600"/>
          </a:xfrm>
          <a:prstGeom prst="star7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19160" y="68515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74121" y="1549345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55615" y="320995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566916"/>
            <a:ext cx="1308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developed AFTER TAKS was in place 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(Texas Projection Measure) 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31633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Progress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931707" y="4557325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Measurement of Student Progress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are projections to the next high stakes testing grade level 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) 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tell us if students are on track to meet the passing standard in the next high-stakes grade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11861" y="887849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will be developed AS STAAR /EOCs are developed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5615" y="3279460"/>
            <a:ext cx="1369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PHASED IN over several years as data becomes available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9510" y="4751247"/>
            <a:ext cx="1304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provide early warning indicators for students who…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36091" y="1608153"/>
            <a:ext cx="13078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based on the new, more rigorous standards associated with STAAR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53858" y="4953000"/>
            <a:ext cx="1737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pass STAAR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pass the next grade or course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be ready for advanced courses in math and English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May not be college or career ready in math &amp; English</a:t>
            </a:r>
            <a:endParaRPr lang="en-US" sz="1200" b="1" dirty="0">
              <a:latin typeface="Arial Narrow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795" y="91369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1" grpId="0"/>
      <p:bldP spid="73" grpId="0"/>
      <p:bldP spid="75" grpId="0"/>
      <p:bldP spid="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7-Point Star 34"/>
          <p:cNvSpPr/>
          <p:nvPr/>
        </p:nvSpPr>
        <p:spPr>
          <a:xfrm>
            <a:off x="6755214" y="2014725"/>
            <a:ext cx="2693586" cy="2481075"/>
          </a:xfrm>
          <a:prstGeom prst="star7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>
            <a:stCxn id="99" idx="3"/>
          </p:cNvCxnSpPr>
          <p:nvPr/>
        </p:nvCxnSpPr>
        <p:spPr>
          <a:xfrm>
            <a:off x="3640515" y="3548401"/>
            <a:ext cx="1631298" cy="1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321409" y="1780527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414779" y="4120681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57269" y="770494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072" y="955824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22072" y="427458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172" y="1041863"/>
            <a:ext cx="1308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Grades 3 – 8 with SSI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9317" y="2944884"/>
            <a:ext cx="1237128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95490" y="3081242"/>
            <a:ext cx="1286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Both will have Tests, Make up Days, and Re-tests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382194" y="427458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Number of Testing Days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017589" y="2259120"/>
            <a:ext cx="490331" cy="656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067784" y="4006654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71813" y="2669476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06925" y="2915977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60972" y="4453814"/>
            <a:ext cx="13088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with Exit Level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49970" y="855838"/>
            <a:ext cx="1205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3 – 8 with SSI retesting = </a:t>
            </a:r>
          </a:p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29997" y="4468509"/>
            <a:ext cx="13047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grade EOCs with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45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4640" y="2645817"/>
            <a:ext cx="1737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latin typeface="Arial Narrow" pitchFamily="34" charset="0"/>
              </a:rPr>
              <a:t>4</a:t>
            </a:r>
            <a:r>
              <a:rPr lang="en-US" sz="1200" b="1" dirty="0" smtClean="0">
                <a:latin typeface="Arial Narrow" pitchFamily="34" charset="0"/>
              </a:rPr>
              <a:t>th &amp; 7</a:t>
            </a:r>
            <a:r>
              <a:rPr lang="en-US" sz="1200" b="1" baseline="30000" dirty="0" smtClean="0">
                <a:latin typeface="Arial Narrow" pitchFamily="34" charset="0"/>
              </a:rPr>
              <a:t>th</a:t>
            </a:r>
            <a:r>
              <a:rPr lang="en-US" sz="1200" b="1" dirty="0" smtClean="0">
                <a:latin typeface="Arial Narrow" pitchFamily="34" charset="0"/>
              </a:rPr>
              <a:t> writing now  a  2-day test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Most of the EOCs are 2-day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Arial Narrow" pitchFamily="34" charset="0"/>
              </a:rPr>
              <a:t>All EOCs offer 2 additional testing opportunities per year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1" dirty="0" smtClean="0">
              <a:latin typeface="Arial Narrow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82" y="153888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  <p:bldP spid="32" grpId="0" animBg="1"/>
      <p:bldP spid="36" grpId="0" animBg="1"/>
      <p:bldP spid="9" grpId="0"/>
      <p:bldP spid="37" grpId="0" animBg="1"/>
      <p:bldP spid="38" grpId="0"/>
      <p:bldP spid="43" grpId="0" animBg="1"/>
      <p:bldP spid="53" grpId="0"/>
      <p:bldP spid="70" grpId="0"/>
      <p:bldP spid="73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H="1" flipV="1">
            <a:off x="4394559" y="2625252"/>
            <a:ext cx="332258" cy="193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  <a:endCxn id="7" idx="4"/>
          </p:cNvCxnSpPr>
          <p:nvPr/>
        </p:nvCxnSpPr>
        <p:spPr>
          <a:xfrm flipH="1" flipV="1">
            <a:off x="5140177" y="1889451"/>
            <a:ext cx="195050" cy="665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686397" y="1806010"/>
            <a:ext cx="387682" cy="819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843508"/>
            <a:ext cx="517191" cy="210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76267" y="3722909"/>
            <a:ext cx="552878" cy="2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8837" y="4106291"/>
            <a:ext cx="550928" cy="892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47" idx="0"/>
          </p:cNvCxnSpPr>
          <p:nvPr/>
        </p:nvCxnSpPr>
        <p:spPr>
          <a:xfrm flipH="1">
            <a:off x="5104490" y="4103266"/>
            <a:ext cx="28453" cy="1078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267200" y="3745357"/>
            <a:ext cx="364295" cy="392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xplosion 2 79"/>
          <p:cNvSpPr/>
          <p:nvPr/>
        </p:nvSpPr>
        <p:spPr>
          <a:xfrm>
            <a:off x="7309242" y="3657600"/>
            <a:ext cx="2368158" cy="3581399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Explosion 2 78"/>
          <p:cNvSpPr/>
          <p:nvPr/>
        </p:nvSpPr>
        <p:spPr>
          <a:xfrm>
            <a:off x="7162800" y="-304799"/>
            <a:ext cx="2066682" cy="3352800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55546" y="51496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529145" y="189381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628358" y="26517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1084" y="1138732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44525" y="438772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7875" y="275548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1340" y="53785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by </a:t>
            </a:r>
            <a:r>
              <a:rPr lang="en-US" sz="1600" b="1" dirty="0" err="1" smtClean="0">
                <a:solidFill>
                  <a:srgbClr val="000099"/>
                </a:solidFill>
                <a:latin typeface="Arial Narrow" pitchFamily="34" charset="0"/>
              </a:rPr>
              <a:t>Tx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. Teachers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b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y educator committees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915" y="4637782"/>
            <a:ext cx="1304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30 – 60 items on each test: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1 essay in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7th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054" y="1456486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SE’s grouped by Objectives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685800"/>
            <a:ext cx="1350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SEs grouped by: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Readiness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Supporting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Cannot be assessed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0" y="584537"/>
            <a:ext cx="12954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Readiness SEs: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every </a:t>
            </a: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yr</a:t>
            </a: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Ess</a:t>
            </a: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success in current gr.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Impt</a:t>
            </a: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next gr.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Supports CCRS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Requires in-depth instruction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Broad/deep ideas</a:t>
            </a:r>
            <a:endParaRPr lang="en-US" sz="12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95260" y="4718057"/>
            <a:ext cx="1348740" cy="175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Supporting SEs: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on a rotation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Introduced in current gd. Or…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Reinforced in current gd.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Emphasized in another gd.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Do not play a central role for next gd.</a:t>
            </a:r>
          </a:p>
          <a:p>
            <a:pPr marL="114300" indent="-1143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Narrow ideas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04719" y="2041009"/>
            <a:ext cx="1241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9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EOCs will test ONLY grade level content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16" y="3009656"/>
            <a:ext cx="1346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Science and 9 – 11 Tests assessed content from multiple courses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105665" y="1555584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74092" y="1853736"/>
            <a:ext cx="120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Developed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44539" y="347786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40435" y="3609819"/>
            <a:ext cx="12412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– will include some   3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/4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endParaRPr lang="en-US" sz="1100" b="1" dirty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– will include some 6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/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7th</a:t>
            </a:r>
          </a:p>
        </p:txBody>
      </p:sp>
      <p:sp>
        <p:nvSpPr>
          <p:cNvPr id="43" name="Oval 42"/>
          <p:cNvSpPr/>
          <p:nvPr/>
        </p:nvSpPr>
        <p:spPr>
          <a:xfrm>
            <a:off x="5788148" y="4837789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5131" y="5061180"/>
            <a:ext cx="1241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be longer: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2 essays in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7th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53772" y="4998743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7613" y="5252911"/>
            <a:ext cx="1346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focused on # of items per objective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19600" y="518160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83883" y="5385535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Blueprints will focus on standards that prepare students for the next grade/course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Assessed Curriculum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3023164" y="3766877"/>
            <a:ext cx="257437" cy="20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4"/>
            <a:endCxn id="5" idx="0"/>
          </p:cNvCxnSpPr>
          <p:nvPr/>
        </p:nvCxnSpPr>
        <p:spPr>
          <a:xfrm>
            <a:off x="2324242" y="1810690"/>
            <a:ext cx="65937" cy="734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  <a:endCxn id="5" idx="1"/>
          </p:cNvCxnSpPr>
          <p:nvPr/>
        </p:nvCxnSpPr>
        <p:spPr>
          <a:xfrm>
            <a:off x="1351258" y="2461067"/>
            <a:ext cx="491239" cy="325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09233" y="3456205"/>
            <a:ext cx="1788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615640" y="4046839"/>
            <a:ext cx="408792" cy="560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525594" y="4193787"/>
            <a:ext cx="112031" cy="826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3"/>
          </p:cNvCxnSpPr>
          <p:nvPr/>
        </p:nvCxnSpPr>
        <p:spPr>
          <a:xfrm flipH="1">
            <a:off x="3115943" y="2877919"/>
            <a:ext cx="201315" cy="10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615640" y="254542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10515" y="300216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60688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56505" y="3581803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1882" y="3638750"/>
            <a:ext cx="120583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8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grade test grade level content only 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(except 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&amp; 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science)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5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2" grpId="0"/>
      <p:bldP spid="23" grpId="0"/>
      <p:bldP spid="24" grpId="0"/>
      <p:bldP spid="37" grpId="0" animBg="1"/>
      <p:bldP spid="38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39" grpId="0" animBg="1"/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481845" y="3768707"/>
            <a:ext cx="760285" cy="207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508706" y="2755488"/>
            <a:ext cx="760285" cy="44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268317" y="1888756"/>
            <a:ext cx="842082" cy="1019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35809" y="343266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604159" y="751775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87842" y="167528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take TAKS in English or TAKS in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6441" y="2029786"/>
            <a:ext cx="1117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ELL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84941" y="268986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ELL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1357" y="1925229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Grades 3 – 10: Recent immigrant ELLS may be granted a LEP exemption for up to 3 years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  <a:latin typeface="Arial Narrow" pitchFamily="34" charset="0"/>
              </a:rPr>
              <a:t>ALL ELLS must              pass exit level TAKS to graduate… no exemptions, but testing may be postponed the first 12 months he is in US schools</a:t>
            </a:r>
            <a:endParaRPr lang="en-US" sz="105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72721" y="943416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will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take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in English or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95996" y="2837527"/>
            <a:ext cx="120583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State exemptions and linguistically accommodated STAAR assessment methods for ELLs  are under review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11357" y="339965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4872" y="3451860"/>
            <a:ext cx="13462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Exempt LEP                   students still must be assessed in the FEDERALLY mandated subject areas (math &amp; reading, grades 3-8 and 10) with linguistic accommodations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4065" y="3817203"/>
            <a:ext cx="1085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Most ELLs will take the regular state assessment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55498" y="4343400"/>
            <a:ext cx="1497902" cy="15997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2378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Goal = include MORE ELL students in regular STAAR/ EOC assessment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80" y="45720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>
            <a:stCxn id="39" idx="3"/>
          </p:cNvCxnSpPr>
          <p:nvPr/>
        </p:nvCxnSpPr>
        <p:spPr>
          <a:xfrm flipV="1">
            <a:off x="1589947" y="3482299"/>
            <a:ext cx="733309" cy="25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956601" y="3883937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96750" y="2146870"/>
            <a:ext cx="999246" cy="957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2925189" y="4195120"/>
            <a:ext cx="33139" cy="967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" idx="1"/>
          </p:cNvCxnSpPr>
          <p:nvPr/>
        </p:nvCxnSpPr>
        <p:spPr>
          <a:xfrm>
            <a:off x="1663521" y="2467963"/>
            <a:ext cx="713987" cy="511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996738" y="1744640"/>
            <a:ext cx="167921" cy="1010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48834" y="363943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87746" y="30777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19069" y="1252296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95641" y="4335989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5845" y="540715"/>
            <a:ext cx="1488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 Options for SPED: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Regular TAKS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Accommodated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Modified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Alternate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9203" y="1981200"/>
            <a:ext cx="1149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SPED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97966" y="289663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SPED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4"/>
          </p:cNvCxnSpPr>
          <p:nvPr/>
        </p:nvCxnSpPr>
        <p:spPr>
          <a:xfrm>
            <a:off x="2472636" y="1831777"/>
            <a:ext cx="190058" cy="923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2584" y="132961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SPED TAKS Assessments aligned to TEKS and TAKS Objectives with modified BLUEPRINTS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6816" y="4557840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TAKS-A has the same Performance Measures as the regular TAKS tests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odified and alternate versions of STAAR 3 - 8 WILL be developed 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09021" y="3006804"/>
            <a:ext cx="1205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Modified &amp; Alternate STAAR tests will be aligned to TEKS but will differ from the regular STAAR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20169" y="2870729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684" y="2922938"/>
            <a:ext cx="13462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Separate Performance Standards were set on TAKS–M and TAKS-</a:t>
            </a:r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ALt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38600" y="3733800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Various forms of the state test will be available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81323" y="4420012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Alternate versions will be developed AT THE SAME TIME as STAAR development activities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481941" y="4992648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3116" y="5214499"/>
            <a:ext cx="1308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SPED TAKS tests were developed AFTER the TAKS program was well established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273511" y="1103357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00895" y="1243261"/>
            <a:ext cx="130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EOCs will most likely NOT have modified or alternate versions due to the nature of the coursework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34" y="91369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5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  <p:bldP spid="45" grpId="0" animBg="1"/>
      <p:bldP spid="47" grpId="0"/>
      <p:bldP spid="59" grpId="0" animBg="1"/>
      <p:bldP spid="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76"/>
          <p:cNvCxnSpPr/>
          <p:nvPr/>
        </p:nvCxnSpPr>
        <p:spPr>
          <a:xfrm flipV="1">
            <a:off x="6427369" y="2221694"/>
            <a:ext cx="430631" cy="664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362200"/>
            <a:ext cx="624908" cy="616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52600" y="3883937"/>
            <a:ext cx="644137" cy="502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81429" y="3424554"/>
            <a:ext cx="1640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82944" y="982640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71345" y="1049345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6822" y="3984789"/>
            <a:ext cx="1369779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445" y="1282283"/>
            <a:ext cx="133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TAKS uses pre and post-equating models to verify test maintain same level of difficulty from year to year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Equating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0337" y="411653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Post-equating    has been done using the base items as the linking items from year to year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69553" y="1267586"/>
            <a:ext cx="1368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CONSIDERING pre- and post-equating models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91120" y="2885744"/>
            <a:ext cx="1029296" cy="1226825"/>
          </a:xfrm>
          <a:prstGeom prst="ellips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9729" y="2994673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Pre- &amp; post-equating models used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54357" y="4254430"/>
            <a:ext cx="1700677" cy="18274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419600"/>
            <a:ext cx="1556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New post-equating design will use embedded linking items on a subset of test forms; this may be considered in grades  3 – 8 and English I, II, and III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95" y="153888"/>
            <a:ext cx="146304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9" grpId="0"/>
      <p:bldP spid="52" grpId="0"/>
      <p:bldP spid="70" grpId="0"/>
      <p:bldP spid="41" grpId="0" animBg="1"/>
      <p:bldP spid="42" grpId="0"/>
      <p:bldP spid="55" grpId="0" animBg="1"/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Color Copies for Handouts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267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H="1" flipV="1">
            <a:off x="4394559" y="2625252"/>
            <a:ext cx="332258" cy="193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  <a:endCxn id="7" idx="4"/>
          </p:cNvCxnSpPr>
          <p:nvPr/>
        </p:nvCxnSpPr>
        <p:spPr>
          <a:xfrm flipH="1" flipV="1">
            <a:off x="5140177" y="1889451"/>
            <a:ext cx="195050" cy="665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686397" y="1806010"/>
            <a:ext cx="387682" cy="819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843508"/>
            <a:ext cx="517191" cy="210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76267" y="3722909"/>
            <a:ext cx="552878" cy="2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8837" y="4106291"/>
            <a:ext cx="550928" cy="892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47" idx="0"/>
          </p:cNvCxnSpPr>
          <p:nvPr/>
        </p:nvCxnSpPr>
        <p:spPr>
          <a:xfrm flipH="1">
            <a:off x="5104490" y="4103266"/>
            <a:ext cx="28453" cy="1078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267200" y="3745357"/>
            <a:ext cx="364295" cy="392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xplosion 2 79"/>
          <p:cNvSpPr/>
          <p:nvPr/>
        </p:nvSpPr>
        <p:spPr>
          <a:xfrm>
            <a:off x="7309242" y="4693177"/>
            <a:ext cx="1905000" cy="2073805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Explosion 2 78"/>
          <p:cNvSpPr/>
          <p:nvPr/>
        </p:nvSpPr>
        <p:spPr>
          <a:xfrm>
            <a:off x="7324482" y="-64567"/>
            <a:ext cx="1905000" cy="2073805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55546" y="51496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529145" y="189381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628358" y="26517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1084" y="1138732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44525" y="438772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7875" y="275548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1340" y="53785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by </a:t>
            </a:r>
            <a:r>
              <a:rPr lang="en-US" sz="1600" b="1" dirty="0" err="1" smtClean="0">
                <a:solidFill>
                  <a:srgbClr val="000099"/>
                </a:solidFill>
                <a:latin typeface="Arial Narrow" pitchFamily="34" charset="0"/>
              </a:rPr>
              <a:t>Tx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. Teachers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Tested SEs determined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b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y educator committees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915" y="4637782"/>
            <a:ext cx="1304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30 – 60 items on each test: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1 essay in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7th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054" y="1456486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SE’s grouped by Objectives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685800"/>
            <a:ext cx="1350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SEs grouped by: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Readiness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Supporting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Cannot be assessed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96200" y="5845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Readiness SEs: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every </a:t>
            </a:r>
            <a:r>
              <a:rPr lang="en-US" sz="8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yr</a:t>
            </a:r>
            <a:endParaRPr lang="en-US" sz="8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Ess</a:t>
            </a: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success in current gr.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err="1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Impt</a:t>
            </a: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. for next gr.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Supports CCRS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Requires in-depth instruction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Broad/deep ideas</a:t>
            </a:r>
            <a:endParaRPr lang="en-US" sz="8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9282" y="5385137"/>
            <a:ext cx="1348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Supporting SEs: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Tested on a rotation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Introduced in current gd. Or…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Reinforced in current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Emphasized in another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Do not play a central role for next gd.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ngsana New" pitchFamily="18" charset="-34"/>
                <a:cs typeface="Angsana New" pitchFamily="18" charset="-34"/>
              </a:rPr>
              <a:t>Narrow ideas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04719" y="2041009"/>
            <a:ext cx="1241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9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EOCs will test ONLY grade level content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16" y="3009656"/>
            <a:ext cx="1346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Science and 9 – 11 Tests assessed content from multiple courses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105665" y="1555584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74092" y="1853736"/>
            <a:ext cx="120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Developed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44539" y="347786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40435" y="3609819"/>
            <a:ext cx="12412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– will include some   3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/4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endParaRPr lang="en-US" sz="1100" b="1" dirty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</a:t>
            </a:r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Sci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– will include some 6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100" b="1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/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7th</a:t>
            </a:r>
          </a:p>
        </p:txBody>
      </p:sp>
      <p:sp>
        <p:nvSpPr>
          <p:cNvPr id="43" name="Oval 42"/>
          <p:cNvSpPr/>
          <p:nvPr/>
        </p:nvSpPr>
        <p:spPr>
          <a:xfrm>
            <a:off x="5788148" y="4837789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5131" y="5061180"/>
            <a:ext cx="1241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be longer: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2 essays in 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7th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53772" y="4998743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7613" y="5252911"/>
            <a:ext cx="1346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Blueprints focused on # of items per objective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19600" y="518160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83883" y="5385535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Blueprints will focus on standards that prepare students for the next grade/course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Assessed Curriculum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3023164" y="3766877"/>
            <a:ext cx="257437" cy="20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4"/>
            <a:endCxn id="5" idx="0"/>
          </p:cNvCxnSpPr>
          <p:nvPr/>
        </p:nvCxnSpPr>
        <p:spPr>
          <a:xfrm>
            <a:off x="2324242" y="1810690"/>
            <a:ext cx="65937" cy="734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  <a:endCxn id="5" idx="1"/>
          </p:cNvCxnSpPr>
          <p:nvPr/>
        </p:nvCxnSpPr>
        <p:spPr>
          <a:xfrm>
            <a:off x="1351258" y="2461067"/>
            <a:ext cx="491239" cy="325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09233" y="3456205"/>
            <a:ext cx="1788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615640" y="4046839"/>
            <a:ext cx="408792" cy="560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525594" y="4193787"/>
            <a:ext cx="112031" cy="826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3"/>
          </p:cNvCxnSpPr>
          <p:nvPr/>
        </p:nvCxnSpPr>
        <p:spPr>
          <a:xfrm flipH="1">
            <a:off x="3115943" y="2877919"/>
            <a:ext cx="201315" cy="10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615640" y="254542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10515" y="300216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60688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56505" y="3581803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1882" y="3638750"/>
            <a:ext cx="120583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3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– 8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grade test grade level content only 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(except 5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&amp; 8</a:t>
            </a:r>
            <a:r>
              <a:rPr lang="en-US" sz="11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 science)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8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2" grpId="0"/>
      <p:bldP spid="23" grpId="0"/>
      <p:bldP spid="24" grpId="0"/>
      <p:bldP spid="37" grpId="0" animBg="1"/>
      <p:bldP spid="38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39" grpId="0" animBg="1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3032760" y="3417473"/>
            <a:ext cx="1817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xplosion 2 84"/>
          <p:cNvSpPr/>
          <p:nvPr/>
        </p:nvSpPr>
        <p:spPr>
          <a:xfrm rot="3636721">
            <a:off x="7078822" y="4539817"/>
            <a:ext cx="2064904" cy="2286782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2576297" y="4137366"/>
            <a:ext cx="0" cy="91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xplosion 2 57"/>
          <p:cNvSpPr/>
          <p:nvPr/>
        </p:nvSpPr>
        <p:spPr>
          <a:xfrm>
            <a:off x="7629282" y="1572576"/>
            <a:ext cx="1698720" cy="1929128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" idx="0"/>
          </p:cNvCxnSpPr>
          <p:nvPr/>
        </p:nvCxnSpPr>
        <p:spPr>
          <a:xfrm flipH="1" flipV="1">
            <a:off x="5470719" y="1887827"/>
            <a:ext cx="68819" cy="66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76315" y="1940046"/>
            <a:ext cx="371207" cy="738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755488"/>
            <a:ext cx="585239" cy="29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062134" y="3624167"/>
            <a:ext cx="829829" cy="383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4" idx="4"/>
            <a:endCxn id="47" idx="0"/>
          </p:cNvCxnSpPr>
          <p:nvPr/>
        </p:nvCxnSpPr>
        <p:spPr>
          <a:xfrm flipH="1">
            <a:off x="5470720" y="4203340"/>
            <a:ext cx="68818" cy="895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xplosion 2 78"/>
          <p:cNvSpPr/>
          <p:nvPr/>
        </p:nvSpPr>
        <p:spPr>
          <a:xfrm>
            <a:off x="7102853" y="-140659"/>
            <a:ext cx="1905000" cy="2286782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44255" y="48523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613062" y="17569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44785" y="12916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12451" y="46200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9788" y="344567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318" y="188782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785" y="401848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Item development process followed since guidelines developed in 2001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increase in length at most grades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178" y="3695734"/>
            <a:ext cx="1304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Commended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difficult to measure because there are too few rigorous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421" y="601598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Performance Standards were approved in 2001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947" y="692569"/>
            <a:ext cx="1333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Test difficulty will increase by adding more rigorous items at a greater depth of cognitive complexity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2031" y="46538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Why more Rigor?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able to measure growth of high-achieving students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alignment to the VERBS in the TEKS SEs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8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8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8636" y="2009238"/>
            <a:ext cx="1241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Measures will be set using empirical data that links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year to year 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59" y="2078495"/>
            <a:ext cx="134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have remained the same: therefore, students have “outgrown” the test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78421" y="2607604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63154" y="2766208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have Performance Standards or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91963" y="324613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68946" y="3355520"/>
            <a:ext cx="1241212" cy="116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reviewed every 3 years &amp; adjusted if appropriate to maintain a high standard of rigor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66281" y="4770130"/>
            <a:ext cx="1358152" cy="1626597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121" y="5054376"/>
            <a:ext cx="1335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few open-ended items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85830" y="509866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50113" y="5302596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more open-ended items (not multiple choice… derive answer on your own)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Rigor of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4"/>
          </p:cNvCxnSpPr>
          <p:nvPr/>
        </p:nvCxnSpPr>
        <p:spPr>
          <a:xfrm flipH="1">
            <a:off x="2599194" y="1653166"/>
            <a:ext cx="30481" cy="892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</p:cNvCxnSpPr>
          <p:nvPr/>
        </p:nvCxnSpPr>
        <p:spPr>
          <a:xfrm>
            <a:off x="1781631" y="1762819"/>
            <a:ext cx="475464" cy="91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36838" y="2801480"/>
            <a:ext cx="344793" cy="252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7339" y="3454834"/>
            <a:ext cx="514701" cy="460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609234" y="4008130"/>
            <a:ext cx="372996" cy="843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98923" y="251460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93798" y="297134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64999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00111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80218" y="2104488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Empirical Data = </a:t>
            </a:r>
          </a:p>
          <a:p>
            <a:pPr algn="ctr"/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Compare student </a:t>
            </a:r>
            <a:r>
              <a:rPr lang="en-US" sz="800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perf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. with nationally normed-referenced tests</a:t>
            </a:r>
          </a:p>
          <a:p>
            <a:pPr algn="ctr"/>
            <a:endParaRPr lang="en-US" sz="8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8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078555" y="450746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42838" y="4711397"/>
            <a:ext cx="1241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Writing = 2 writing tasks instead of 1</a:t>
            </a:r>
            <a:endParaRPr lang="en-US" sz="14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876315" y="3962673"/>
            <a:ext cx="524485" cy="688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003052" y="4969945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86893" y="5257800"/>
            <a:ext cx="134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= 1 writing task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434133" y="5134843"/>
            <a:ext cx="13542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Types of Possible Writing Tasks: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Personal narrative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Literary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Expository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Persuasive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A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nalytic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8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800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367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58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3" grpId="0"/>
      <p:bldP spid="24" grpId="0"/>
      <p:bldP spid="37" grpId="0" animBg="1"/>
      <p:bldP spid="38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59" grpId="0"/>
      <p:bldP spid="61" grpId="0" animBg="1"/>
      <p:bldP spid="62" grpId="0"/>
      <p:bldP spid="72" grpId="0" animBg="1"/>
      <p:bldP spid="74" grpId="0"/>
      <p:bldP spid="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xplosion 2 32"/>
          <p:cNvSpPr/>
          <p:nvPr/>
        </p:nvSpPr>
        <p:spPr>
          <a:xfrm>
            <a:off x="0" y="76200"/>
            <a:ext cx="1865958" cy="1896971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473791" y="3995188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284214" y="135546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315200" y="350678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Stand alone field tests  2003-2007 in many areas occurred annually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82433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Field Tests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91292" y="4854149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Field -Testing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2008 – stand alone field tests moved to every other year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Field test items were embedded into operational assessments in all other grade level/content areas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7285" y="609600"/>
            <a:ext cx="106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Stand Alone FT: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4</a:t>
            </a:r>
            <a:r>
              <a:rPr lang="en-US" sz="8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</a:t>
            </a:r>
            <a:r>
              <a:rPr lang="en-US" sz="8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writing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9</a:t>
            </a:r>
            <a:r>
              <a:rPr lang="en-US" sz="8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 reading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10</a:t>
            </a:r>
            <a:r>
              <a:rPr lang="en-US" sz="8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Exit ELA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8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5th Spanish reading &amp; math</a:t>
            </a:r>
            <a:endParaRPr lang="en-US" sz="8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09871" y="3553361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EOCs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6366" y="4923651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Once STAAR up and running, all field testing will be embedded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46184" y="1414275"/>
            <a:ext cx="1307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stand-alone Field Test every 3 years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67" grpId="0"/>
      <p:bldP spid="70" grpId="0"/>
      <p:bldP spid="71" grpId="0"/>
      <p:bldP spid="73" grpId="0"/>
      <p:bldP spid="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3795605" y="3909560"/>
            <a:ext cx="1157395" cy="1442066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606274" y="2979111"/>
            <a:ext cx="252844" cy="1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263762" y="2091942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266976" y="4222232"/>
            <a:ext cx="659856" cy="43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582597" y="4058241"/>
            <a:ext cx="2062441" cy="25151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353278"/>
            <a:ext cx="1308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Set separately for each grade and subject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65251" y="1934816"/>
            <a:ext cx="1157395" cy="1442066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54909" y="2117240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Performance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Performance Standards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5"/>
            <a:endCxn id="5" idx="1"/>
          </p:cNvCxnSpPr>
          <p:nvPr/>
        </p:nvCxnSpPr>
        <p:spPr>
          <a:xfrm>
            <a:off x="1950052" y="2322179"/>
            <a:ext cx="427456" cy="656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892649" y="4144678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. Standards set based on examination of test content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set as an </a:t>
            </a: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A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LIGNED SYSTEM across grades within a content area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59323" y="4470400"/>
            <a:ext cx="1885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based on data from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empirical studies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of…</a:t>
            </a:r>
          </a:p>
          <a:p>
            <a:endParaRPr lang="en-US" sz="1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O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ther state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International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Examination of the STAAR/EOC content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37828" y="3931628"/>
            <a:ext cx="1274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consider test content in setting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834324" y="2987291"/>
            <a:ext cx="347276" cy="207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60503" y="4144678"/>
            <a:ext cx="342848" cy="198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845920" y="4058241"/>
            <a:ext cx="342848" cy="246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8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28" grpId="0" animBg="1"/>
      <p:bldP spid="32" grpId="0" animBg="1"/>
      <p:bldP spid="34" grpId="0" animBg="1"/>
      <p:bldP spid="9" grpId="0"/>
      <p:bldP spid="37" grpId="0" animBg="1"/>
      <p:bldP spid="38" grpId="0"/>
      <p:bldP spid="52" grpId="0"/>
      <p:bldP spid="70" grpId="0"/>
      <p:bldP spid="75" grpId="0"/>
      <p:bldP spid="4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7024142" y="4217053"/>
            <a:ext cx="1225074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200400" y="3415357"/>
            <a:ext cx="2286000" cy="4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542144" y="2286384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852024" y="3969343"/>
            <a:ext cx="344235" cy="597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438400"/>
            <a:ext cx="366906" cy="451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634647" y="4054974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708167" y="2648010"/>
            <a:ext cx="1517976" cy="1737207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255766"/>
            <a:ext cx="1308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tests administered in a one-day time </a:t>
            </a:r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f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rame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Test Administration Procedures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92649" y="264801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87524" y="310475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26999" y="2568692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62111" y="2815193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Online testing offered for exit-level retests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&amp; 7th writing and English I, II, III EOC will be a two-day tests with more embedded field test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10201" y="4471221"/>
            <a:ext cx="1052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EOCs will be available online and pencil/paper format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9200" y="2851307"/>
            <a:ext cx="145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Some tests were and will continue to be a one-day testing format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1" grpId="0" animBg="1"/>
      <p:bldP spid="7" grpId="0" animBg="1"/>
      <p:bldP spid="32" grpId="0" animBg="1"/>
      <p:bldP spid="34" grpId="0" animBg="1"/>
      <p:bldP spid="9" grpId="0"/>
      <p:bldP spid="52" grpId="0"/>
      <p:bldP spid="70" grpId="0"/>
      <p:bldP spid="75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6926832" y="4701800"/>
            <a:ext cx="2217168" cy="2156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214206" y="3698364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19160" y="68515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74121" y="1549345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55615" y="320995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developed AFTER TAKS was in place 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(Texas Projection Measure) 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31633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Progress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931707" y="4557325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Measurement of Student Progress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are projections to the next high stakes testing grade level 5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8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,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) 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Growth measures tell us if students are on track to meet the passing standard in the next high-stakes grade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11861" y="770494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Growth model will be developed AS STAAR /EOCs are developed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5615" y="3279460"/>
            <a:ext cx="1369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PHASED IN over several years as data becomes available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9510" y="4751247"/>
            <a:ext cx="1304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provide early warning indicators for students who…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36091" y="1608153"/>
            <a:ext cx="13078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Progress measures will be based on the new, more rigorous standards associated with STAAR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53858" y="5117742"/>
            <a:ext cx="173774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May not pass STAAR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May not pass the next grade or course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May not be ready for advanced courses in math and English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May not be college or career ready in math &amp; English</a:t>
            </a:r>
            <a:endParaRPr lang="en-US" sz="11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1" grpId="0"/>
      <p:bldP spid="73" grpId="0"/>
      <p:bldP spid="75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RIGOR OF ASSESSMENT?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>
            <a:stCxn id="99" idx="3"/>
          </p:cNvCxnSpPr>
          <p:nvPr/>
        </p:nvCxnSpPr>
        <p:spPr>
          <a:xfrm>
            <a:off x="3640515" y="3548401"/>
            <a:ext cx="1631298" cy="1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321409" y="1780527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414779" y="4120681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57269" y="770494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072" y="95582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22072" y="427458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172" y="1041863"/>
            <a:ext cx="1308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</a:t>
            </a:r>
          </a:p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Grades 3 – 8 with SSI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9317" y="2944884"/>
            <a:ext cx="1237128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95490" y="3081242"/>
            <a:ext cx="1286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Both will have Tests, Make up Days, and Re-tests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382194" y="427458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Number of Testing Days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017589" y="2259120"/>
            <a:ext cx="490331" cy="656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067784" y="4006654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71813" y="2669476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06925" y="2915977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60972" y="4453814"/>
            <a:ext cx="13088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11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with Exit Level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25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49970" y="855838"/>
            <a:ext cx="1205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grades 3 – 8 with SSI retesting = </a:t>
            </a:r>
          </a:p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Arial Narrow" pitchFamily="34" charset="0"/>
              </a:rPr>
              <a:t>27</a:t>
            </a:r>
            <a:endParaRPr lang="en-US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29997" y="4468509"/>
            <a:ext cx="13047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Total Testing Days for 9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– 12</a:t>
            </a:r>
            <a:r>
              <a:rPr lang="en-US" sz="12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 grade EOCs with retesting = </a:t>
            </a:r>
          </a:p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Arial Narrow" pitchFamily="34" charset="0"/>
              </a:rPr>
              <a:t>45</a:t>
            </a:r>
            <a:endParaRPr lang="en-US" sz="2000" b="1" u="sng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7-Point Star 34"/>
          <p:cNvSpPr/>
          <p:nvPr/>
        </p:nvSpPr>
        <p:spPr>
          <a:xfrm>
            <a:off x="6907614" y="2229875"/>
            <a:ext cx="2217168" cy="2156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4640" y="2645817"/>
            <a:ext cx="1737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b="1" dirty="0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th &amp; 7</a:t>
            </a:r>
            <a:r>
              <a:rPr lang="en-US" sz="1100" b="1" baseline="30000" dirty="0" smtClean="0">
                <a:solidFill>
                  <a:schemeClr val="bg1"/>
                </a:solidFill>
                <a:latin typeface="Arial Narrow" pitchFamily="34" charset="0"/>
              </a:rPr>
              <a:t>th</a:t>
            </a: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 writing now  a  2-day test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Most of the EOCs are 2-day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All EOCs offer 2 additional testing opportunities per year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6" grpId="0" animBg="1"/>
      <p:bldP spid="9" grpId="0"/>
      <p:bldP spid="37" grpId="0" animBg="1"/>
      <p:bldP spid="38" grpId="0"/>
      <p:bldP spid="43" grpId="0" animBg="1"/>
      <p:bldP spid="53" grpId="0"/>
      <p:bldP spid="70" grpId="0"/>
      <p:bldP spid="73" grpId="0"/>
      <p:bldP spid="35" grpId="0" animBg="1"/>
      <p:bldP spid="3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508706" y="2755488"/>
            <a:ext cx="760285" cy="44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996738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35809" y="343266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87842" y="1675281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take TAKS in English or TAKS in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6441" y="2029786"/>
            <a:ext cx="1117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ELL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84941" y="268986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ELL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1357" y="1925229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Grades 3 – 10: Recent immigrant ELLS may be granted an LEP exemption for up to 3 years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  <a:latin typeface="Arial Narrow" pitchFamily="34" charset="0"/>
              </a:rPr>
              <a:t>ALL ELLS must              pass exit level TAKS to graduate… no exemptions, but testing may be postponed the first 12 months he is in US schools</a:t>
            </a:r>
            <a:endParaRPr lang="en-US" sz="105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Majority of ELLs will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take 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in English or Spanish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95996" y="2776296"/>
            <a:ext cx="120583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State exemptions and linguistically accommodated STAAR assessment methods for ELLs  are under review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11357" y="3399651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4872" y="3451860"/>
            <a:ext cx="13462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Exempt LEP                   students still must be assessed in the FEDERALLY mandated subject areas (math &amp; reading, grades 3-8 and 10) with linguistic accommodations</a:t>
            </a:r>
            <a:endParaRPr lang="en-US" sz="1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4065" y="3817203"/>
            <a:ext cx="1085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Most ELLs will take the regular state assessment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81323" y="442001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2378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Goal = include MORE ELL students in regular STAAR/ EOC assessment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481845" y="3768707"/>
            <a:ext cx="760285" cy="207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1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 flipH="1" flipV="1">
            <a:off x="2925189" y="4195120"/>
            <a:ext cx="33139" cy="967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39709" y="2879468"/>
            <a:ext cx="400282" cy="3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39709" y="3859489"/>
            <a:ext cx="624023" cy="272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7118" y="2890642"/>
            <a:ext cx="623082" cy="31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87118" y="3859489"/>
            <a:ext cx="435081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" idx="1"/>
          </p:cNvCxnSpPr>
          <p:nvPr/>
        </p:nvCxnSpPr>
        <p:spPr>
          <a:xfrm>
            <a:off x="1663521" y="2467963"/>
            <a:ext cx="713987" cy="511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996738" y="1744640"/>
            <a:ext cx="167921" cy="1010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748834" y="3639435"/>
            <a:ext cx="649132" cy="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87746" y="30777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19069" y="125229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95641" y="433598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5845" y="540715"/>
            <a:ext cx="1488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 Options for SPED: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Regular TAKS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Accommodated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Modified</a:t>
            </a:r>
          </a:p>
          <a:p>
            <a:pPr marL="122238" indent="-122238">
              <a:buFont typeface="Arial" pitchFamily="34" charset="0"/>
              <a:buChar char="•"/>
            </a:pPr>
            <a:r>
              <a:rPr lang="en-US" sz="1000" b="1" dirty="0" smtClean="0">
                <a:solidFill>
                  <a:srgbClr val="000099"/>
                </a:solidFill>
                <a:latin typeface="Arial Narrow" pitchFamily="34" charset="0"/>
              </a:rPr>
              <a:t>TAKS Alternate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1981200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9203" y="1981200"/>
            <a:ext cx="1149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SPED students will be assessed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97966" y="289663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SPED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662694" y="1831777"/>
            <a:ext cx="0" cy="923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956601" y="3883937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2584" y="132961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All SPED TAKS Assessments aligned to TEKS and TAKS Objectives with modified BLUEPRINTS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16816" y="4557840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TAKS-A has the same Performance Measures as the regular TAKS tests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odified and alternate versions of STAAR 3 - 8 WILL be developed 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09021" y="3006804"/>
            <a:ext cx="1205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Modified &amp; Alternate STAAR tests will be aligned to TEKS but will differ from the regular STAAR</a:t>
            </a:r>
            <a:endParaRPr lang="en-US" sz="11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20169" y="287072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684" y="2922938"/>
            <a:ext cx="13462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Separate Performance Standards were set on TAKS–M and TAKS-</a:t>
            </a:r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ALt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39991" y="3624871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38600" y="3733800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Various forms of the state test will be available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81323" y="442001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506448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Alternate versions will be developed AT THE SAME TIME as STAAR development activities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3"/>
          </p:cNvCxnSpPr>
          <p:nvPr/>
        </p:nvCxnSpPr>
        <p:spPr>
          <a:xfrm flipV="1">
            <a:off x="1589947" y="3482299"/>
            <a:ext cx="733309" cy="25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481941" y="499264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3116" y="5214499"/>
            <a:ext cx="1308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SPED TAKS tests were developed AFTER the TAKS program was well established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273511" y="110335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00895" y="1243261"/>
            <a:ext cx="130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EOCs will most likely NOT have modified or alternate versions due to the nature of the coursework 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6496750" y="2146870"/>
            <a:ext cx="999246" cy="957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1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70" grpId="0"/>
      <p:bldP spid="73" grpId="0"/>
      <p:bldP spid="35" grpId="0" animBg="1"/>
      <p:bldP spid="39" grpId="0"/>
      <p:bldP spid="41" grpId="0" animBg="1"/>
      <p:bldP spid="42" grpId="0"/>
      <p:bldP spid="55" grpId="0" animBg="1"/>
      <p:bldP spid="56" grpId="0"/>
      <p:bldP spid="45" grpId="0" animBg="1"/>
      <p:bldP spid="47" grpId="0"/>
      <p:bldP spid="59" grpId="0" animBg="1"/>
      <p:bldP spid="6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76"/>
          <p:cNvCxnSpPr/>
          <p:nvPr/>
        </p:nvCxnSpPr>
        <p:spPr>
          <a:xfrm flipV="1">
            <a:off x="6427369" y="2221694"/>
            <a:ext cx="430631" cy="664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5" idx="1"/>
          </p:cNvCxnSpPr>
          <p:nvPr/>
        </p:nvCxnSpPr>
        <p:spPr>
          <a:xfrm>
            <a:off x="1752600" y="2362200"/>
            <a:ext cx="624908" cy="616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52600" y="3883937"/>
            <a:ext cx="644137" cy="502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11243" y="4210189"/>
            <a:ext cx="522957" cy="491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81429" y="3424554"/>
            <a:ext cx="1640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82944" y="98264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71345" y="1049345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6822" y="3984789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445" y="1282283"/>
            <a:ext cx="133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TAKS uses pre and post-equating models to verify test maintain same level of difficulty from year to year</a:t>
            </a:r>
          </a:p>
          <a:p>
            <a:pPr marL="122238" indent="-122238" algn="ctr"/>
            <a:endParaRPr lang="en-US" sz="1400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Equating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22199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57311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0337" y="4116538"/>
            <a:ext cx="1308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Post-equating    has been done using the base items as the linking items from year to year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69553" y="1267586"/>
            <a:ext cx="1368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STAAR CONSIDERING pre- and post-equating models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91120" y="2885744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9729" y="2994673"/>
            <a:ext cx="879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Pre- &amp; post-equating models used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654357" y="4254430"/>
            <a:ext cx="1700677" cy="182747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48834" y="4419600"/>
            <a:ext cx="1556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New post-equating design will use embedded linking items on a subset of test forms; this may be considered in grades  3 – 8 and English I, II, and III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4" grpId="0" animBg="1"/>
      <p:bldP spid="9" grpId="0"/>
      <p:bldP spid="52" grpId="0"/>
      <p:bldP spid="70" grpId="0"/>
      <p:bldP spid="41" grpId="0" animBg="1"/>
      <p:bldP spid="42" grpId="0"/>
      <p:bldP spid="55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3032760" y="3417473"/>
            <a:ext cx="1817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xplosion 2 84"/>
          <p:cNvSpPr/>
          <p:nvPr/>
        </p:nvSpPr>
        <p:spPr>
          <a:xfrm rot="3636721">
            <a:off x="6606089" y="3995869"/>
            <a:ext cx="3094620" cy="3666861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2576297" y="4137366"/>
            <a:ext cx="0" cy="91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xplosion 2 57"/>
          <p:cNvSpPr/>
          <p:nvPr/>
        </p:nvSpPr>
        <p:spPr>
          <a:xfrm>
            <a:off x="7629282" y="1572576"/>
            <a:ext cx="2048118" cy="2694624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" idx="0"/>
          </p:cNvCxnSpPr>
          <p:nvPr/>
        </p:nvCxnSpPr>
        <p:spPr>
          <a:xfrm flipH="1" flipV="1">
            <a:off x="5470719" y="1887827"/>
            <a:ext cx="68819" cy="66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76315" y="1940046"/>
            <a:ext cx="371207" cy="738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27823" y="2755488"/>
            <a:ext cx="585239" cy="29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43" idx="2"/>
          </p:cNvCxnSpPr>
          <p:nvPr/>
        </p:nvCxnSpPr>
        <p:spPr>
          <a:xfrm>
            <a:off x="6062134" y="3624167"/>
            <a:ext cx="829829" cy="383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4" idx="4"/>
            <a:endCxn id="47" idx="0"/>
          </p:cNvCxnSpPr>
          <p:nvPr/>
        </p:nvCxnSpPr>
        <p:spPr>
          <a:xfrm flipH="1">
            <a:off x="5470720" y="4203340"/>
            <a:ext cx="68818" cy="895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xplosion 2 78"/>
          <p:cNvSpPr/>
          <p:nvPr/>
        </p:nvSpPr>
        <p:spPr>
          <a:xfrm>
            <a:off x="7102852" y="-457200"/>
            <a:ext cx="2803148" cy="2971800"/>
          </a:xfrm>
          <a:prstGeom prst="irregularSeal2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5287" y="36545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44255" y="485238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613062" y="17569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44785" y="12916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12451" y="46200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9788" y="3445678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318" y="1887827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4785" y="401848"/>
            <a:ext cx="130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Item development process followed since guidelines developed in 2001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247" y="514962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Tests will increase in length at most grades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178" y="3695734"/>
            <a:ext cx="1304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Commended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difficult to measure because there are too few rigorous items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421" y="601598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Performance Standards were approved in 2001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947" y="692569"/>
            <a:ext cx="1333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Test difficulty will increase by adding more rigorous items at a greater depth of cognitive complexity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48774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Why more Rigor?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able to measure growth of high-achieving students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Better alignment to the VERBS in the TEKS SEs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1200" b="1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b="1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88636" y="2009238"/>
            <a:ext cx="1241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Measures will be set using empirical data that links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year to year 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59" y="2078495"/>
            <a:ext cx="134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have remained the same: therefore, students have “outgrown” the test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78421" y="2607604"/>
            <a:ext cx="1369779" cy="1524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63154" y="2766208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have Performance Standards or Measures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91963" y="3246130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68946" y="3355520"/>
            <a:ext cx="1241212" cy="116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1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reviewed every 3 years &amp; adjusted if appropriate to maintain a high standard of rigor</a:t>
            </a:r>
            <a:endParaRPr lang="en-US" sz="11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66281" y="4770130"/>
            <a:ext cx="1358152" cy="1626597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121" y="5054376"/>
            <a:ext cx="1335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few open-ended items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85830" y="509866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50113" y="5302596"/>
            <a:ext cx="124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Science &amp; Math = more open-ended items (not multiple choice… derive answer on your own)</a:t>
            </a:r>
            <a:endParaRPr lang="en-US" sz="12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Rigor of Assessment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4"/>
          </p:cNvCxnSpPr>
          <p:nvPr/>
        </p:nvCxnSpPr>
        <p:spPr>
          <a:xfrm flipH="1">
            <a:off x="2599194" y="1653166"/>
            <a:ext cx="30481" cy="892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</p:cNvCxnSpPr>
          <p:nvPr/>
        </p:nvCxnSpPr>
        <p:spPr>
          <a:xfrm>
            <a:off x="1781631" y="1762819"/>
            <a:ext cx="475464" cy="91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36838" y="2801480"/>
            <a:ext cx="344793" cy="252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7339" y="3454834"/>
            <a:ext cx="514701" cy="460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609234" y="4008130"/>
            <a:ext cx="372996" cy="843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98923" y="2514600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93798" y="2971344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64999" y="2554979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00111" y="2801480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24800" y="24384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Empirical Data = 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Compare student </a:t>
            </a:r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. with nationally normed-referenced tests</a:t>
            </a:r>
          </a:p>
          <a:p>
            <a:pPr algn="ctr"/>
            <a:endParaRPr lang="en-US" sz="1200" b="1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1200" b="1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078555" y="450746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42838" y="4711397"/>
            <a:ext cx="1241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4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 Writing = 2 writing tasks instead of 1</a:t>
            </a:r>
            <a:endParaRPr lang="en-US" sz="14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876315" y="3962673"/>
            <a:ext cx="524485" cy="688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003052" y="4969945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86893" y="5257800"/>
            <a:ext cx="134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&amp; 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= 1 writing task</a:t>
            </a:r>
            <a:endParaRPr lang="en-US" sz="1600" b="1" dirty="0" smtClean="0">
              <a:solidFill>
                <a:srgbClr val="000099"/>
              </a:solidFill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434133" y="5134843"/>
            <a:ext cx="1354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Types of Possible Writing Tasks: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Personal narrative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Literary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Expository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Persuasive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A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nalytic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1200" b="1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b="1" dirty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30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58" grpId="0" animBg="1"/>
      <p:bldP spid="79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9" grpId="0"/>
      <p:bldP spid="10" grpId="0"/>
      <p:bldP spid="12" grpId="0"/>
      <p:bldP spid="14" grpId="0"/>
      <p:bldP spid="16" grpId="0"/>
      <p:bldP spid="20" grpId="0"/>
      <p:bldP spid="23" grpId="0"/>
      <p:bldP spid="24" grpId="0"/>
      <p:bldP spid="37" grpId="0" animBg="1"/>
      <p:bldP spid="38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59" grpId="0"/>
      <p:bldP spid="61" grpId="0" animBg="1"/>
      <p:bldP spid="62" grpId="0"/>
      <p:bldP spid="72" grpId="0" animBg="1"/>
      <p:bldP spid="74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FIELD TESTING?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xplosion 2 32"/>
          <p:cNvSpPr/>
          <p:nvPr/>
        </p:nvSpPr>
        <p:spPr>
          <a:xfrm>
            <a:off x="-228600" y="0"/>
            <a:ext cx="2438400" cy="2286000"/>
          </a:xfrm>
          <a:prstGeom prst="irregularSeal2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508706" y="3506782"/>
            <a:ext cx="4327277" cy="7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" idx="0"/>
          </p:cNvCxnSpPr>
          <p:nvPr/>
        </p:nvCxnSpPr>
        <p:spPr>
          <a:xfrm flipV="1">
            <a:off x="5825066" y="1798301"/>
            <a:ext cx="335842" cy="9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07481" y="2514600"/>
            <a:ext cx="838703" cy="517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1" idx="2"/>
          </p:cNvCxnSpPr>
          <p:nvPr/>
        </p:nvCxnSpPr>
        <p:spPr>
          <a:xfrm>
            <a:off x="6473791" y="3995188"/>
            <a:ext cx="841409" cy="273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6352" y="4317837"/>
            <a:ext cx="414914" cy="787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11861" y="274301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284214" y="1355467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315200" y="3506782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2915" y="364756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8927" y="27432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32700" y="47018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015" y="450795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Stand alone field tests  2003-2007 in many areas occurred annually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07560" y="2938597"/>
            <a:ext cx="1029296" cy="1226825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9290" y="3082433"/>
            <a:ext cx="120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Field Tests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91292" y="4854149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Field -Testing</a:t>
            </a:r>
            <a:endParaRPr lang="en-US" sz="1400" dirty="0">
              <a:latin typeface="Arial Black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50651" y="1940045"/>
            <a:ext cx="512043" cy="81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68991" y="4165422"/>
            <a:ext cx="440136" cy="622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442" y="2993148"/>
            <a:ext cx="1308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2008 – stand alone field tests moved to every other year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53875" y="4845562"/>
            <a:ext cx="1308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Field test items were embedded into operational assessments in all other grade level/content areas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2880" y="609600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Stand Alone FT: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4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7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writing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9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 reading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10</a:t>
            </a:r>
            <a:r>
              <a:rPr lang="en-US" sz="1200" baseline="300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th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 &amp; Exit ELA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  <a:cs typeface="Angsana New" pitchFamily="18" charset="-34"/>
              </a:rPr>
              <a:t>5th Spanish reading &amp; math</a:t>
            </a:r>
            <a:endParaRPr lang="en-US" sz="1200" dirty="0" smtClean="0">
              <a:solidFill>
                <a:srgbClr val="000099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-114300">
              <a:buFont typeface="Arial" pitchFamily="34" charset="0"/>
              <a:buChar char="•"/>
            </a:pPr>
            <a:endParaRPr lang="en-US" sz="1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04562" y="359645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7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09871" y="3553361"/>
            <a:ext cx="1205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All EOCs will have a one-time stand-alone Field Test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6366" y="4923651"/>
            <a:ext cx="1205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Once STAAR up and running, all field testing will be embedded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46184" y="1414275"/>
            <a:ext cx="1307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99"/>
                </a:solidFill>
                <a:latin typeface="Arial Narrow" pitchFamily="34" charset="0"/>
              </a:rPr>
              <a:t>4</a:t>
            </a:r>
            <a:r>
              <a:rPr lang="en-US" sz="1600" b="1" baseline="30000" dirty="0" smtClean="0">
                <a:solidFill>
                  <a:srgbClr val="000099"/>
                </a:solidFill>
                <a:latin typeface="Arial Narrow" pitchFamily="34" charset="0"/>
              </a:rPr>
              <a:t>th</a:t>
            </a:r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 Writing will have a stand-alone Field Test every 3 years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9" grpId="0"/>
      <p:bldP spid="37" grpId="0" animBg="1"/>
      <p:bldP spid="38" grpId="0"/>
      <p:bldP spid="43" grpId="0" animBg="1"/>
      <p:bldP spid="52" grpId="0"/>
      <p:bldP spid="53" grpId="0"/>
      <p:bldP spid="67" grpId="0"/>
      <p:bldP spid="70" grpId="0"/>
      <p:bldP spid="71" grpId="0"/>
      <p:bldP spid="73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TAKS vs. STAAR/EOC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How does the TAKS compare to the STARR/EOC regarding….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PERFORMANCE STANDARDS?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66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3795605" y="3909560"/>
            <a:ext cx="1157395" cy="1442066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606274" y="2979111"/>
            <a:ext cx="252844" cy="1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263762" y="2091942"/>
            <a:ext cx="663070" cy="72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266976" y="4222232"/>
            <a:ext cx="659856" cy="43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759323" y="1014833"/>
            <a:ext cx="1369779" cy="15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582597" y="4058241"/>
            <a:ext cx="2062441" cy="25151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0872" y="1021364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1051" y="4343400"/>
            <a:ext cx="1369779" cy="15240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898" y="1353278"/>
            <a:ext cx="13088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Set separately for each grade and subject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65251" y="1934816"/>
            <a:ext cx="1157395" cy="1442066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54909" y="2117240"/>
            <a:ext cx="12058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will have Performance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" y="0"/>
            <a:ext cx="4378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 Black" pitchFamily="34" charset="0"/>
              </a:rPr>
              <a:t>Performance Standards</a:t>
            </a:r>
            <a:endParaRPr lang="en-US" sz="1400" dirty="0">
              <a:solidFill>
                <a:prstClr val="white"/>
              </a:solidFill>
              <a:latin typeface="Arial Black" pitchFamily="34" charset="0"/>
            </a:endParaRPr>
          </a:p>
        </p:txBody>
      </p:sp>
      <p:cxnSp>
        <p:nvCxnSpPr>
          <p:cNvPr id="50" name="Straight Connector 49"/>
          <p:cNvCxnSpPr>
            <a:stCxn id="32" idx="5"/>
            <a:endCxn id="5" idx="1"/>
          </p:cNvCxnSpPr>
          <p:nvPr/>
        </p:nvCxnSpPr>
        <p:spPr>
          <a:xfrm>
            <a:off x="1950052" y="2322179"/>
            <a:ext cx="427456" cy="656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" idx="3"/>
          </p:cNvCxnSpPr>
          <p:nvPr/>
        </p:nvCxnSpPr>
        <p:spPr>
          <a:xfrm flipV="1">
            <a:off x="1892649" y="4144678"/>
            <a:ext cx="484859" cy="51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0651" y="2737714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45526" y="3194458"/>
            <a:ext cx="1394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  <a:latin typeface="Arial Narrow" pitchFamily="34" charset="0"/>
              </a:rPr>
              <a:t>TAKS</a:t>
            </a:r>
            <a:endParaRPr lang="en-US" sz="40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50527" y="2755488"/>
            <a:ext cx="1549077" cy="164836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85639" y="3001989"/>
            <a:ext cx="170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STAAR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Arial Narrow" pitchFamily="34" charset="0"/>
              </a:rPr>
              <a:t>EOC</a:t>
            </a:r>
            <a:endParaRPr lang="en-US" sz="3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75" y="6522743"/>
            <a:ext cx="4378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Thinking Maps </a:t>
            </a: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ouble Bubble Map®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4566" y="4593348"/>
            <a:ext cx="1308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400" b="1" dirty="0" smtClean="0">
                <a:solidFill>
                  <a:srgbClr val="000099"/>
                </a:solidFill>
                <a:latin typeface="Arial Narrow" pitchFamily="34" charset="0"/>
              </a:rPr>
              <a:t>. Standards set based on examination of test content only</a:t>
            </a:r>
            <a:endParaRPr lang="en-US" sz="14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2024" y="1100177"/>
            <a:ext cx="120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set as an </a:t>
            </a: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A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LIGNED SYSTEM across grades within a content area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59323" y="4470400"/>
            <a:ext cx="1885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0099"/>
                </a:solidFill>
                <a:latin typeface="Arial Narrow" pitchFamily="34" charset="0"/>
              </a:rPr>
              <a:t>Perf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. Standards will be based on data from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empirical 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studies of…</a:t>
            </a:r>
          </a:p>
          <a:p>
            <a:endParaRPr lang="en-US" sz="1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Arial Narrow" pitchFamily="34" charset="0"/>
              </a:rPr>
              <a:t>O</a:t>
            </a: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ther state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International tests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99"/>
                </a:solidFill>
                <a:latin typeface="Arial Narrow" pitchFamily="34" charset="0"/>
              </a:rPr>
              <a:t>Examination of the STAAR/EOC content</a:t>
            </a:r>
            <a:endParaRPr lang="en-US" sz="12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37828" y="3931628"/>
            <a:ext cx="1274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Arial Narrow" pitchFamily="34" charset="0"/>
              </a:rPr>
              <a:t>Both consider test content in setting standards</a:t>
            </a:r>
            <a:endParaRPr lang="en-US" sz="1600" b="1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834324" y="2987291"/>
            <a:ext cx="347276" cy="207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60503" y="4144678"/>
            <a:ext cx="342848" cy="198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845920" y="4058241"/>
            <a:ext cx="342848" cy="246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2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28" grpId="0" animBg="1"/>
      <p:bldP spid="32" grpId="0" animBg="1"/>
      <p:bldP spid="34" grpId="0" animBg="1"/>
      <p:bldP spid="9" grpId="0"/>
      <p:bldP spid="37" grpId="0" animBg="1"/>
      <p:bldP spid="38" grpId="0"/>
      <p:bldP spid="52" grpId="0"/>
      <p:bldP spid="70" grpId="0"/>
      <p:bldP spid="7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 Pop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749</TotalTime>
  <Words>4127</Words>
  <Application>Microsoft Office PowerPoint</Application>
  <PresentationFormat>On-screen Show (4:3)</PresentationFormat>
  <Paragraphs>620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Office Theme</vt:lpstr>
      <vt:lpstr>Urban Pop</vt:lpstr>
      <vt:lpstr>1_Office Theme</vt:lpstr>
      <vt:lpstr>2_Office Theme</vt:lpstr>
      <vt:lpstr>3_Office Theme</vt:lpstr>
      <vt:lpstr>4_Office Theme</vt:lpstr>
      <vt:lpstr>5_Office Theme</vt:lpstr>
      <vt:lpstr>TAKS vs. STAAR/EOC</vt:lpstr>
      <vt:lpstr>PowerPoint Presentation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TAKS vs. STAAR/EOC</vt:lpstr>
      <vt:lpstr>PowerPoint Presentation</vt:lpstr>
      <vt:lpstr>Black &amp; White Copies for Handouts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Color Copies for Handouts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Region 9 Education Service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Shelby Waller</dc:creator>
  <cp:lastModifiedBy>Kathy Harvey</cp:lastModifiedBy>
  <cp:revision>42</cp:revision>
  <cp:lastPrinted>2010-11-09T18:54:31Z</cp:lastPrinted>
  <dcterms:created xsi:type="dcterms:W3CDTF">2010-11-03T19:50:59Z</dcterms:created>
  <dcterms:modified xsi:type="dcterms:W3CDTF">2011-01-18T18:39:39Z</dcterms:modified>
</cp:coreProperties>
</file>