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3"/>
  </p:notesMasterIdLst>
  <p:sldIdLst>
    <p:sldId id="256" r:id="rId2"/>
    <p:sldId id="264" r:id="rId3"/>
    <p:sldId id="259" r:id="rId4"/>
    <p:sldId id="260" r:id="rId5"/>
    <p:sldId id="261" r:id="rId6"/>
    <p:sldId id="263" r:id="rId7"/>
    <p:sldId id="262" r:id="rId8"/>
    <p:sldId id="265" r:id="rId9"/>
    <p:sldId id="258"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5" autoAdjust="0"/>
    <p:restoredTop sz="76042" autoAdjust="0"/>
  </p:normalViewPr>
  <p:slideViewPr>
    <p:cSldViewPr snapToGrid="0">
      <p:cViewPr varScale="1">
        <p:scale>
          <a:sx n="88" d="100"/>
          <a:sy n="88" d="100"/>
        </p:scale>
        <p:origin x="11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8D8E5-D004-41D3-889B-F6463887BFB2}" type="datetimeFigureOut">
              <a:rPr lang="en-US" smtClean="0"/>
              <a:t>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92B84-EC1F-4E5D-9416-3F8316ECCC8A}" type="slidenum">
              <a:rPr lang="en-US" smtClean="0"/>
              <a:t>‹#›</a:t>
            </a:fld>
            <a:endParaRPr lang="en-US"/>
          </a:p>
        </p:txBody>
      </p:sp>
    </p:spTree>
    <p:extLst>
      <p:ext uri="{BB962C8B-B14F-4D97-AF65-F5344CB8AC3E}">
        <p14:creationId xmlns:p14="http://schemas.microsoft.com/office/powerpoint/2010/main" val="200506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smtClean="0">
                <a:solidFill>
                  <a:schemeClr val="tx1"/>
                </a:solidFill>
                <a:effectLst/>
                <a:latin typeface="+mn-lt"/>
                <a:ea typeface="+mn-ea"/>
                <a:cs typeface="+mn-cs"/>
              </a:rPr>
              <a:t>Population</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4.33 Mil</a:t>
            </a:r>
          </a:p>
          <a:p>
            <a:pPr rtl="0" eaLnBrk="1" fontAlgn="t" latinLnBrk="0" hangingPunct="1"/>
            <a:r>
              <a:rPr lang="en-US" sz="1200" b="0" i="0" u="none" strike="noStrike" kern="1200" dirty="0" smtClean="0">
                <a:solidFill>
                  <a:schemeClr val="tx1"/>
                </a:solidFill>
                <a:effectLst/>
                <a:latin typeface="+mn-lt"/>
                <a:ea typeface="+mn-ea"/>
                <a:cs typeface="+mn-cs"/>
              </a:rPr>
              <a:t>2.48 Mil</a:t>
            </a:r>
          </a:p>
          <a:p>
            <a:endParaRPr lang="en-US" dirty="0"/>
          </a:p>
        </p:txBody>
      </p:sp>
      <p:sp>
        <p:nvSpPr>
          <p:cNvPr id="4" name="Slide Number Placeholder 3"/>
          <p:cNvSpPr>
            <a:spLocks noGrp="1"/>
          </p:cNvSpPr>
          <p:nvPr>
            <p:ph type="sldNum" sz="quarter" idx="10"/>
          </p:nvPr>
        </p:nvSpPr>
        <p:spPr/>
        <p:txBody>
          <a:bodyPr/>
          <a:lstStyle/>
          <a:p>
            <a:fld id="{8C292B84-EC1F-4E5D-9416-3F8316ECCC8A}" type="slidenum">
              <a:rPr lang="en-US" smtClean="0"/>
              <a:t>4</a:t>
            </a:fld>
            <a:endParaRPr lang="en-US"/>
          </a:p>
        </p:txBody>
      </p:sp>
    </p:spTree>
    <p:extLst>
      <p:ext uri="{BB962C8B-B14F-4D97-AF65-F5344CB8AC3E}">
        <p14:creationId xmlns:p14="http://schemas.microsoft.com/office/powerpoint/2010/main" val="12695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https://www.youtube.com/watch?v=cV_Vr_xgrn0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292B84-EC1F-4E5D-9416-3F8316ECCC8A}" type="slidenum">
              <a:rPr lang="en-US" smtClean="0"/>
              <a:t>7</a:t>
            </a:fld>
            <a:endParaRPr lang="en-US"/>
          </a:p>
        </p:txBody>
      </p:sp>
    </p:spTree>
    <p:extLst>
      <p:ext uri="{BB962C8B-B14F-4D97-AF65-F5344CB8AC3E}">
        <p14:creationId xmlns:p14="http://schemas.microsoft.com/office/powerpoint/2010/main" val="331326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22EE0-6632-48A9-8EBB-A17CDF48E3AE}" type="slidenum">
              <a:rPr lang="en-US" altLang="en-US"/>
              <a:pPr/>
              <a:t>9</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dirty="0"/>
              <a:t>There are 5 easy ways you can start conserving water today.  </a:t>
            </a:r>
          </a:p>
          <a:p>
            <a:r>
              <a:rPr lang="en-US" altLang="en-US" dirty="0"/>
              <a:t>We all need to take responsibility for saving water whether or not there is a drought.</a:t>
            </a:r>
          </a:p>
          <a:p>
            <a:r>
              <a:rPr lang="en-US" altLang="en-US" dirty="0"/>
              <a:t>Remember, every drop counts.</a:t>
            </a:r>
          </a:p>
          <a:p>
            <a:endParaRPr lang="en-US" altLang="en-US" dirty="0" smtClean="0"/>
          </a:p>
          <a:p>
            <a:r>
              <a:rPr lang="en-US" altLang="en-US" dirty="0" smtClean="0"/>
              <a:t>Additional 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 you are warming the shower water, put a bucket in to collect the clean water.  This water can be used for several things in your home, such as watering plants, mopping the floor and a variety of household chores.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Plan ahead when cooking and thaw out food in the refrigerator to prevent running under water to thaw.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You should also reduce the flow of water from your showerhead.  The average showerhead uses 2.5 gallons of water a minute.  A low-flow showerhead can easily reduce the flow to 1.5 gallons per minute.  </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If you don’t know how much water your shower uses, you can measure the flow rate per minute with a bucket.  You could hold the bucket under the showerhead for one minute, but it is easier to check the flow for 30 seconds and multiply by two to get the per minute flow.</a:t>
            </a:r>
          </a:p>
          <a:p>
            <a:endParaRPr lang="en-US" altLang="en-US" dirty="0"/>
          </a:p>
        </p:txBody>
      </p:sp>
    </p:spTree>
    <p:extLst>
      <p:ext uri="{BB962C8B-B14F-4D97-AF65-F5344CB8AC3E}">
        <p14:creationId xmlns:p14="http://schemas.microsoft.com/office/powerpoint/2010/main" val="414937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https://www.youtube.com/watch?v=rTVjnBo96Ug&amp;list=PL8OVuhLh9VCudHiFMdsYpAhWSKZz_yr5G</a:t>
            </a:r>
          </a:p>
          <a:p>
            <a:endParaRPr lang="en-US" dirty="0"/>
          </a:p>
        </p:txBody>
      </p:sp>
      <p:sp>
        <p:nvSpPr>
          <p:cNvPr id="4" name="Slide Number Placeholder 3"/>
          <p:cNvSpPr>
            <a:spLocks noGrp="1"/>
          </p:cNvSpPr>
          <p:nvPr>
            <p:ph type="sldNum" sz="quarter" idx="10"/>
          </p:nvPr>
        </p:nvSpPr>
        <p:spPr/>
        <p:txBody>
          <a:bodyPr/>
          <a:lstStyle/>
          <a:p>
            <a:fld id="{8C292B84-EC1F-4E5D-9416-3F8316ECCC8A}" type="slidenum">
              <a:rPr lang="en-US" smtClean="0"/>
              <a:t>10</a:t>
            </a:fld>
            <a:endParaRPr lang="en-US"/>
          </a:p>
        </p:txBody>
      </p:sp>
    </p:spTree>
    <p:extLst>
      <p:ext uri="{BB962C8B-B14F-4D97-AF65-F5344CB8AC3E}">
        <p14:creationId xmlns:p14="http://schemas.microsoft.com/office/powerpoint/2010/main" val="30345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92B84-EC1F-4E5D-9416-3F8316ECCC8A}" type="slidenum">
              <a:rPr lang="en-US" smtClean="0"/>
              <a:t>11</a:t>
            </a:fld>
            <a:endParaRPr lang="en-US"/>
          </a:p>
        </p:txBody>
      </p:sp>
    </p:spTree>
    <p:extLst>
      <p:ext uri="{BB962C8B-B14F-4D97-AF65-F5344CB8AC3E}">
        <p14:creationId xmlns:p14="http://schemas.microsoft.com/office/powerpoint/2010/main" val="812053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01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622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889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8848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8829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7604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038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72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487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217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821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780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944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814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960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579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891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1/30/2017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6096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cV_Vr_xgrn0"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986" y="1572420"/>
            <a:ext cx="9172025" cy="2839614"/>
          </a:xfrm>
        </p:spPr>
        <p:txBody>
          <a:bodyPr/>
          <a:lstStyle/>
          <a:p>
            <a:r>
              <a:rPr lang="en-US" b="1" dirty="0" smtClean="0">
                <a:solidFill>
                  <a:schemeClr val="accent1">
                    <a:lumMod val="75000"/>
                  </a:schemeClr>
                </a:solidFill>
              </a:rPr>
              <a:t>Student Centers sustainability </a:t>
            </a:r>
            <a:br>
              <a:rPr lang="en-US" b="1" dirty="0" smtClean="0">
                <a:solidFill>
                  <a:schemeClr val="accent1">
                    <a:lumMod val="75000"/>
                  </a:schemeClr>
                </a:solidFill>
              </a:rPr>
            </a:br>
            <a:r>
              <a:rPr lang="en-US" b="1" dirty="0" smtClean="0">
                <a:solidFill>
                  <a:schemeClr val="accent1">
                    <a:lumMod val="75000"/>
                  </a:schemeClr>
                </a:solidFill>
              </a:rPr>
              <a:t>Lunch and learn: </a:t>
            </a:r>
            <a:br>
              <a:rPr lang="en-US" b="1" dirty="0" smtClean="0">
                <a:solidFill>
                  <a:schemeClr val="accent1">
                    <a:lumMod val="75000"/>
                  </a:schemeClr>
                </a:solidFill>
              </a:rPr>
            </a:br>
            <a:r>
              <a:rPr lang="en-US" b="1" dirty="0" smtClean="0">
                <a:solidFill>
                  <a:schemeClr val="accent1">
                    <a:lumMod val="75000"/>
                  </a:schemeClr>
                </a:solidFill>
              </a:rPr>
              <a:t>water conservation</a:t>
            </a:r>
            <a:endParaRPr lang="en-US" b="1" dirty="0">
              <a:solidFill>
                <a:schemeClr val="accent1">
                  <a:lumMod val="75000"/>
                </a:schemeClr>
              </a:solidFill>
            </a:endParaRPr>
          </a:p>
        </p:txBody>
      </p:sp>
      <p:sp>
        <p:nvSpPr>
          <p:cNvPr id="3" name="Subtitle 2"/>
          <p:cNvSpPr>
            <a:spLocks noGrp="1"/>
          </p:cNvSpPr>
          <p:nvPr>
            <p:ph type="subTitle" idx="1"/>
          </p:nvPr>
        </p:nvSpPr>
        <p:spPr>
          <a:xfrm>
            <a:off x="1751011" y="4412034"/>
            <a:ext cx="8689976" cy="529280"/>
          </a:xfrm>
        </p:spPr>
        <p:txBody>
          <a:bodyPr/>
          <a:lstStyle/>
          <a:p>
            <a:r>
              <a:rPr lang="en-US" dirty="0" smtClean="0"/>
              <a:t>January 26, 2017</a:t>
            </a:r>
            <a:endParaRPr lang="en-US" dirty="0"/>
          </a:p>
        </p:txBody>
      </p:sp>
    </p:spTree>
    <p:extLst>
      <p:ext uri="{BB962C8B-B14F-4D97-AF65-F5344CB8AC3E}">
        <p14:creationId xmlns:p14="http://schemas.microsoft.com/office/powerpoint/2010/main" val="206278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3775" y="618517"/>
            <a:ext cx="10364451" cy="676883"/>
          </a:xfrm>
        </p:spPr>
        <p:txBody>
          <a:bodyPr/>
          <a:lstStyle/>
          <a:p>
            <a:r>
              <a:rPr lang="en-US" altLang="en-US" dirty="0" smtClean="0">
                <a:solidFill>
                  <a:schemeClr val="accent1">
                    <a:lumMod val="75000"/>
                  </a:schemeClr>
                </a:solidFill>
              </a:rPr>
              <a:t>Sustainability contest and upcoming events</a:t>
            </a:r>
            <a:endParaRPr lang="en-US" altLang="en-US" dirty="0">
              <a:solidFill>
                <a:schemeClr val="accent1">
                  <a:lumMod val="75000"/>
                </a:schemeClr>
              </a:solidFill>
            </a:endParaRPr>
          </a:p>
        </p:txBody>
      </p:sp>
      <p:sp>
        <p:nvSpPr>
          <p:cNvPr id="8" name="Rectangle 2"/>
          <p:cNvSpPr txBox="1">
            <a:spLocks noChangeArrowheads="1"/>
          </p:cNvSpPr>
          <p:nvPr/>
        </p:nvSpPr>
        <p:spPr>
          <a:xfrm>
            <a:off x="6945970" y="1295400"/>
            <a:ext cx="4332255" cy="48126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altLang="en-US" sz="2400" dirty="0" smtClean="0">
              <a:solidFill>
                <a:schemeClr val="accent1">
                  <a:lumMod val="75000"/>
                </a:schemeClr>
              </a:solidFill>
            </a:endParaRPr>
          </a:p>
          <a:p>
            <a:endParaRPr lang="en-US" altLang="en-US" sz="2400" dirty="0">
              <a:solidFill>
                <a:schemeClr val="accent1">
                  <a:lumMod val="75000"/>
                </a:schemeClr>
              </a:solidFill>
            </a:endParaRPr>
          </a:p>
          <a:p>
            <a:endParaRPr lang="en-US" altLang="en-US" sz="2400" dirty="0" smtClean="0">
              <a:solidFill>
                <a:schemeClr val="accent1">
                  <a:lumMod val="75000"/>
                </a:schemeClr>
              </a:solidFill>
            </a:endParaRPr>
          </a:p>
          <a:p>
            <a:endParaRPr lang="en-US" altLang="en-US" sz="2400" dirty="0">
              <a:solidFill>
                <a:schemeClr val="accent1">
                  <a:lumMod val="75000"/>
                </a:schemeClr>
              </a:solidFill>
            </a:endParaRPr>
          </a:p>
          <a:p>
            <a:endParaRPr lang="en-US" altLang="en-US" sz="2400" dirty="0" smtClean="0">
              <a:solidFill>
                <a:schemeClr val="accent1">
                  <a:lumMod val="75000"/>
                </a:schemeClr>
              </a:solidFill>
            </a:endParaRPr>
          </a:p>
          <a:p>
            <a:endParaRPr lang="en-US" altLang="en-US" sz="2400" dirty="0">
              <a:solidFill>
                <a:schemeClr val="accent1">
                  <a:lumMod val="75000"/>
                </a:schemeClr>
              </a:solidFill>
            </a:endParaRPr>
          </a:p>
          <a:p>
            <a:endParaRPr lang="en-US" altLang="en-US" sz="2400" dirty="0" smtClean="0">
              <a:solidFill>
                <a:schemeClr val="accent1">
                  <a:lumMod val="75000"/>
                </a:schemeClr>
              </a:solidFill>
            </a:endParaRPr>
          </a:p>
          <a:p>
            <a:r>
              <a:rPr lang="en-US" altLang="en-US" sz="2400" dirty="0" smtClean="0">
                <a:solidFill>
                  <a:schemeClr val="accent1">
                    <a:lumMod val="75000"/>
                  </a:schemeClr>
                </a:solidFill>
              </a:rPr>
              <a:t>4/17 – eco-artist grant </a:t>
            </a:r>
            <a:r>
              <a:rPr lang="en-US" altLang="en-US" sz="2400" dirty="0" err="1" smtClean="0">
                <a:solidFill>
                  <a:schemeClr val="accent1">
                    <a:lumMod val="75000"/>
                  </a:schemeClr>
                </a:solidFill>
              </a:rPr>
              <a:t>manier</a:t>
            </a:r>
            <a:endParaRPr lang="en-US" altLang="en-US" sz="2400" dirty="0" smtClean="0">
              <a:solidFill>
                <a:schemeClr val="accent1">
                  <a:lumMod val="75000"/>
                </a:schemeClr>
              </a:solidFill>
            </a:endParaRPr>
          </a:p>
          <a:p>
            <a:endParaRPr lang="en-US" altLang="en-US" sz="2400" dirty="0" smtClean="0">
              <a:solidFill>
                <a:schemeClr val="accent1">
                  <a:lumMod val="75000"/>
                </a:schemeClr>
              </a:solidFill>
            </a:endParaRPr>
          </a:p>
          <a:p>
            <a:r>
              <a:rPr lang="en-US" altLang="en-US" sz="2400" dirty="0" smtClean="0">
                <a:solidFill>
                  <a:schemeClr val="accent1">
                    <a:lumMod val="75000"/>
                  </a:schemeClr>
                </a:solidFill>
              </a:rPr>
              <a:t>4/17 – 4/22 Earth week celebration</a:t>
            </a:r>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90358" y="2365300"/>
            <a:ext cx="4500188" cy="44927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236" y="1295400"/>
            <a:ext cx="5570432" cy="282901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172" y="1295400"/>
            <a:ext cx="3371850" cy="2381250"/>
          </a:xfrm>
          <a:prstGeom prst="rect">
            <a:avLst/>
          </a:prstGeom>
        </p:spPr>
      </p:pic>
    </p:spTree>
    <p:extLst>
      <p:ext uri="{BB962C8B-B14F-4D97-AF65-F5344CB8AC3E}">
        <p14:creationId xmlns:p14="http://schemas.microsoft.com/office/powerpoint/2010/main" val="36253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sz="quarter" idx="13"/>
          </p:nvPr>
        </p:nvSpPr>
        <p:spPr>
          <a:xfrm>
            <a:off x="548476" y="2363303"/>
            <a:ext cx="2199540" cy="3424107"/>
          </a:xfrm>
        </p:spPr>
        <p:txBody>
          <a:bodyPr>
            <a:normAutofit fontScale="77500" lnSpcReduction="20000"/>
          </a:bodyPr>
          <a:lstStyle/>
          <a:p>
            <a:r>
              <a:rPr lang="en-US" dirty="0" smtClean="0"/>
              <a:t>Linda </a:t>
            </a:r>
            <a:r>
              <a:rPr lang="en-US" dirty="0" err="1" smtClean="0"/>
              <a:t>rodriguez</a:t>
            </a:r>
            <a:endParaRPr lang="en-US" dirty="0"/>
          </a:p>
          <a:p>
            <a:r>
              <a:rPr lang="en-US" dirty="0" smtClean="0"/>
              <a:t>Christian </a:t>
            </a:r>
            <a:r>
              <a:rPr lang="en-US" dirty="0" err="1" smtClean="0"/>
              <a:t>ramos</a:t>
            </a:r>
            <a:endParaRPr lang="en-US" dirty="0" smtClean="0"/>
          </a:p>
          <a:p>
            <a:r>
              <a:rPr lang="en-US" dirty="0" err="1" smtClean="0"/>
              <a:t>Ashriel</a:t>
            </a:r>
            <a:r>
              <a:rPr lang="en-US" dirty="0" smtClean="0"/>
              <a:t> </a:t>
            </a:r>
            <a:r>
              <a:rPr lang="en-US" dirty="0" err="1" smtClean="0"/>
              <a:t>dunham</a:t>
            </a:r>
            <a:r>
              <a:rPr lang="en-US" dirty="0" smtClean="0"/>
              <a:t> </a:t>
            </a:r>
          </a:p>
          <a:p>
            <a:r>
              <a:rPr lang="en-US" dirty="0" smtClean="0"/>
              <a:t>Sam </a:t>
            </a:r>
            <a:r>
              <a:rPr lang="en-US" dirty="0" err="1" smtClean="0"/>
              <a:t>ngyuen</a:t>
            </a:r>
            <a:r>
              <a:rPr lang="en-US" dirty="0" smtClean="0"/>
              <a:t> </a:t>
            </a:r>
          </a:p>
          <a:p>
            <a:r>
              <a:rPr lang="en-US" dirty="0" smtClean="0"/>
              <a:t>Ida Thompson</a:t>
            </a:r>
          </a:p>
          <a:p>
            <a:r>
              <a:rPr lang="en-US" dirty="0" smtClean="0"/>
              <a:t>Myra </a:t>
            </a:r>
            <a:r>
              <a:rPr lang="en-US" dirty="0" err="1" smtClean="0"/>
              <a:t>conley</a:t>
            </a:r>
            <a:endParaRPr lang="en-US" dirty="0" smtClean="0"/>
          </a:p>
          <a:p>
            <a:r>
              <a:rPr lang="en-US" dirty="0" smtClean="0"/>
              <a:t>Willie </a:t>
            </a:r>
            <a:r>
              <a:rPr lang="en-US" dirty="0" err="1" smtClean="0"/>
              <a:t>mae</a:t>
            </a:r>
            <a:r>
              <a:rPr lang="en-US" dirty="0" smtClean="0"/>
              <a:t> </a:t>
            </a:r>
            <a:r>
              <a:rPr lang="en-US" dirty="0" err="1" smtClean="0"/>
              <a:t>lewis</a:t>
            </a:r>
            <a:endParaRPr lang="en-US" dirty="0" smtClean="0"/>
          </a:p>
          <a:p>
            <a:r>
              <a:rPr lang="en-US" dirty="0" smtClean="0"/>
              <a:t>James </a:t>
            </a:r>
            <a:r>
              <a:rPr lang="en-US" dirty="0" err="1" smtClean="0"/>
              <a:t>pettijohn</a:t>
            </a:r>
            <a:r>
              <a:rPr lang="en-US" dirty="0" smtClean="0"/>
              <a:t> </a:t>
            </a:r>
          </a:p>
          <a:p>
            <a:r>
              <a:rPr lang="en-US" dirty="0" err="1" smtClean="0"/>
              <a:t>Niya</a:t>
            </a:r>
            <a:r>
              <a:rPr lang="en-US" dirty="0" smtClean="0"/>
              <a:t> Blair</a:t>
            </a:r>
          </a:p>
        </p:txBody>
      </p:sp>
      <p:sp>
        <p:nvSpPr>
          <p:cNvPr id="4" name="Content Placeholder 2"/>
          <p:cNvSpPr txBox="1">
            <a:spLocks/>
          </p:cNvSpPr>
          <p:nvPr/>
        </p:nvSpPr>
        <p:spPr>
          <a:xfrm>
            <a:off x="3194956" y="2379555"/>
            <a:ext cx="3537857" cy="34241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smtClean="0"/>
              <a:t>Melissa </a:t>
            </a:r>
            <a:r>
              <a:rPr lang="en-US" dirty="0" err="1" smtClean="0"/>
              <a:t>halstead</a:t>
            </a:r>
            <a:endParaRPr lang="en-US" dirty="0" smtClean="0"/>
          </a:p>
          <a:p>
            <a:r>
              <a:rPr lang="en-US" dirty="0" smtClean="0"/>
              <a:t>Rosario Ashley</a:t>
            </a:r>
          </a:p>
          <a:p>
            <a:r>
              <a:rPr lang="en-US" dirty="0" smtClean="0"/>
              <a:t>John price</a:t>
            </a:r>
          </a:p>
          <a:p>
            <a:r>
              <a:rPr lang="en-US" dirty="0" smtClean="0"/>
              <a:t>Jason Bergeron </a:t>
            </a:r>
          </a:p>
          <a:p>
            <a:r>
              <a:rPr lang="en-US" dirty="0" smtClean="0"/>
              <a:t>Doug </a:t>
            </a:r>
            <a:r>
              <a:rPr lang="en-US" dirty="0" err="1" smtClean="0"/>
              <a:t>eck</a:t>
            </a:r>
            <a:r>
              <a:rPr lang="en-US" dirty="0" smtClean="0"/>
              <a:t> </a:t>
            </a:r>
          </a:p>
          <a:p>
            <a:r>
              <a:rPr lang="en-US" dirty="0" smtClean="0"/>
              <a:t>Michael crook </a:t>
            </a:r>
          </a:p>
          <a:p>
            <a:r>
              <a:rPr lang="en-US" dirty="0" smtClean="0"/>
              <a:t>Michael Mendoza</a:t>
            </a:r>
          </a:p>
          <a:p>
            <a:r>
              <a:rPr lang="en-US" dirty="0" smtClean="0"/>
              <a:t>Eve </a:t>
            </a:r>
            <a:r>
              <a:rPr lang="en-US" dirty="0" err="1" smtClean="0"/>
              <a:t>esch</a:t>
            </a:r>
            <a:r>
              <a:rPr lang="en-US" dirty="0" smtClean="0"/>
              <a:t> </a:t>
            </a:r>
          </a:p>
          <a:p>
            <a:r>
              <a:rPr lang="en-US" dirty="0" smtClean="0"/>
              <a:t>Angela </a:t>
            </a:r>
            <a:r>
              <a:rPr lang="en-US" dirty="0" err="1" smtClean="0"/>
              <a:t>allen</a:t>
            </a:r>
            <a:endParaRPr lang="en-US" dirty="0" smtClean="0"/>
          </a:p>
        </p:txBody>
      </p:sp>
      <p:sp>
        <p:nvSpPr>
          <p:cNvPr id="5" name="Content Placeholder 2"/>
          <p:cNvSpPr txBox="1">
            <a:spLocks/>
          </p:cNvSpPr>
          <p:nvPr/>
        </p:nvSpPr>
        <p:spPr>
          <a:xfrm>
            <a:off x="5835056" y="2370878"/>
            <a:ext cx="3461970" cy="342410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smtClean="0"/>
              <a:t>Brittany hart</a:t>
            </a:r>
          </a:p>
          <a:p>
            <a:r>
              <a:rPr lang="en-US" dirty="0" smtClean="0"/>
              <a:t>Vicky Henderson</a:t>
            </a:r>
          </a:p>
          <a:p>
            <a:r>
              <a:rPr lang="en-US" dirty="0" smtClean="0"/>
              <a:t>Cassandra joseph</a:t>
            </a:r>
          </a:p>
          <a:p>
            <a:r>
              <a:rPr lang="en-US" dirty="0" smtClean="0"/>
              <a:t>Jaqueline burkes</a:t>
            </a:r>
          </a:p>
          <a:p>
            <a:r>
              <a:rPr lang="en-US" dirty="0" smtClean="0"/>
              <a:t>Colin </a:t>
            </a:r>
            <a:r>
              <a:rPr lang="en-US" dirty="0" err="1" smtClean="0"/>
              <a:t>adams</a:t>
            </a:r>
            <a:endParaRPr lang="en-US" dirty="0" smtClean="0"/>
          </a:p>
          <a:p>
            <a:r>
              <a:rPr lang="en-US" dirty="0" smtClean="0"/>
              <a:t>Luke </a:t>
            </a:r>
            <a:r>
              <a:rPr lang="en-US" dirty="0" err="1" smtClean="0"/>
              <a:t>parnell</a:t>
            </a:r>
            <a:endParaRPr lang="en-US" dirty="0" smtClean="0"/>
          </a:p>
          <a:p>
            <a:r>
              <a:rPr lang="en-US" dirty="0" smtClean="0"/>
              <a:t>Matthew </a:t>
            </a:r>
            <a:r>
              <a:rPr lang="en-US" dirty="0" err="1" smtClean="0"/>
              <a:t>sebby</a:t>
            </a:r>
            <a:endParaRPr lang="en-US" dirty="0" smtClean="0"/>
          </a:p>
          <a:p>
            <a:r>
              <a:rPr lang="en-US" dirty="0"/>
              <a:t>Celeste </a:t>
            </a:r>
            <a:r>
              <a:rPr lang="en-US" dirty="0" err="1" smtClean="0"/>
              <a:t>fuentes</a:t>
            </a:r>
            <a:endParaRPr lang="en-US" dirty="0" smtClean="0"/>
          </a:p>
          <a:p>
            <a:r>
              <a:rPr lang="en-US" dirty="0"/>
              <a:t>Lauren </a:t>
            </a:r>
            <a:r>
              <a:rPr lang="en-US" dirty="0" err="1"/>
              <a:t>ellzey</a:t>
            </a:r>
            <a:r>
              <a:rPr lang="en-US" dirty="0"/>
              <a:t> </a:t>
            </a:r>
            <a:endParaRPr lang="en-US" dirty="0" smtClean="0"/>
          </a:p>
          <a:p>
            <a:r>
              <a:rPr lang="en-US" dirty="0" smtClean="0"/>
              <a:t>Frontier fiesta </a:t>
            </a:r>
            <a:endParaRPr lang="en-US" dirty="0"/>
          </a:p>
        </p:txBody>
      </p:sp>
      <p:sp>
        <p:nvSpPr>
          <p:cNvPr id="6" name="Content Placeholder 2"/>
          <p:cNvSpPr txBox="1">
            <a:spLocks/>
          </p:cNvSpPr>
          <p:nvPr/>
        </p:nvSpPr>
        <p:spPr>
          <a:xfrm>
            <a:off x="8551356" y="2363303"/>
            <a:ext cx="3461970" cy="342410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Adria terry</a:t>
            </a:r>
          </a:p>
          <a:p>
            <a:r>
              <a:rPr lang="en-US" dirty="0"/>
              <a:t>Alicia Garcia-Valero</a:t>
            </a:r>
          </a:p>
          <a:p>
            <a:r>
              <a:rPr lang="en-US" dirty="0" err="1"/>
              <a:t>Keishla</a:t>
            </a:r>
            <a:r>
              <a:rPr lang="en-US" dirty="0"/>
              <a:t> </a:t>
            </a:r>
            <a:r>
              <a:rPr lang="en-US" dirty="0" err="1"/>
              <a:t>segarra</a:t>
            </a:r>
            <a:endParaRPr lang="en-US" dirty="0"/>
          </a:p>
          <a:p>
            <a:r>
              <a:rPr lang="en-US" dirty="0"/>
              <a:t>Pam moon </a:t>
            </a:r>
            <a:endParaRPr lang="en-US" dirty="0" smtClean="0"/>
          </a:p>
          <a:p>
            <a:r>
              <a:rPr lang="en-US" dirty="0"/>
              <a:t>Kyle </a:t>
            </a:r>
            <a:r>
              <a:rPr lang="en-US" dirty="0" err="1"/>
              <a:t>stehling</a:t>
            </a:r>
            <a:endParaRPr lang="en-US" dirty="0"/>
          </a:p>
          <a:p>
            <a:r>
              <a:rPr lang="en-US" dirty="0"/>
              <a:t>Le </a:t>
            </a:r>
            <a:r>
              <a:rPr lang="en-US" dirty="0" err="1"/>
              <a:t>nguyen</a:t>
            </a:r>
            <a:r>
              <a:rPr lang="en-US" dirty="0"/>
              <a:t> </a:t>
            </a:r>
          </a:p>
          <a:p>
            <a:r>
              <a:rPr lang="en-US" dirty="0"/>
              <a:t>William “bill” Schwehr </a:t>
            </a:r>
          </a:p>
          <a:p>
            <a:r>
              <a:rPr lang="en-US" dirty="0"/>
              <a:t>Andrea Trevino</a:t>
            </a:r>
          </a:p>
          <a:p>
            <a:r>
              <a:rPr lang="en-US" dirty="0" smtClean="0"/>
              <a:t>Council of Ethnic Organizations</a:t>
            </a:r>
          </a:p>
        </p:txBody>
      </p:sp>
    </p:spTree>
    <p:extLst>
      <p:ext uri="{BB962C8B-B14F-4D97-AF65-F5344CB8AC3E}">
        <p14:creationId xmlns:p14="http://schemas.microsoft.com/office/powerpoint/2010/main" val="338074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128" y="310829"/>
            <a:ext cx="9427602" cy="768185"/>
          </a:xfrm>
        </p:spPr>
        <p:txBody>
          <a:bodyPr>
            <a:normAutofit/>
          </a:bodyPr>
          <a:lstStyle/>
          <a:p>
            <a:r>
              <a:rPr lang="en-US" dirty="0" smtClean="0">
                <a:solidFill>
                  <a:schemeClr val="accent1">
                    <a:lumMod val="75000"/>
                  </a:schemeClr>
                </a:solidFill>
              </a:rPr>
              <a:t>Why does water conservation matter?</a:t>
            </a:r>
            <a:endParaRPr lang="en-US" dirty="0">
              <a:solidFill>
                <a:schemeClr val="accent1">
                  <a:lumMod val="75000"/>
                </a:schemeClr>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1420" y="3408039"/>
            <a:ext cx="5909509" cy="2888288"/>
          </a:xfrm>
        </p:spPr>
      </p:pic>
      <p:sp>
        <p:nvSpPr>
          <p:cNvPr id="5" name="TextBox 4"/>
          <p:cNvSpPr txBox="1"/>
          <p:nvPr/>
        </p:nvSpPr>
        <p:spPr>
          <a:xfrm>
            <a:off x="6219568" y="1079014"/>
            <a:ext cx="5810870" cy="5262979"/>
          </a:xfrm>
          <a:prstGeom prst="rect">
            <a:avLst/>
          </a:prstGeom>
          <a:noFill/>
        </p:spPr>
        <p:txBody>
          <a:bodyPr wrap="square" rtlCol="0">
            <a:spAutoFit/>
          </a:bodyPr>
          <a:lstStyle/>
          <a:p>
            <a:r>
              <a:rPr lang="en-US" sz="2400" dirty="0">
                <a:solidFill>
                  <a:schemeClr val="accent1">
                    <a:lumMod val="75000"/>
                  </a:schemeClr>
                </a:solidFill>
              </a:rPr>
              <a:t>• Ensures water for future growth and future generations </a:t>
            </a:r>
            <a:endParaRPr lang="en-US" sz="2400" dirty="0" smtClean="0">
              <a:solidFill>
                <a:schemeClr val="accent1">
                  <a:lumMod val="75000"/>
                </a:schemeClr>
              </a:solidFill>
            </a:endParaRPr>
          </a:p>
          <a:p>
            <a:endParaRPr lang="en-US" sz="2400" dirty="0">
              <a:solidFill>
                <a:schemeClr val="accent1">
                  <a:lumMod val="75000"/>
                </a:schemeClr>
              </a:solidFill>
            </a:endParaRPr>
          </a:p>
          <a:p>
            <a:r>
              <a:rPr lang="en-US" sz="2400" dirty="0">
                <a:solidFill>
                  <a:schemeClr val="accent1">
                    <a:lumMod val="75000"/>
                  </a:schemeClr>
                </a:solidFill>
              </a:rPr>
              <a:t>• Reduces costs to water customers since conservation is almost always less expensive than other water supply options </a:t>
            </a:r>
            <a:endParaRPr lang="en-US" sz="2400" dirty="0" smtClean="0">
              <a:solidFill>
                <a:schemeClr val="accent1">
                  <a:lumMod val="75000"/>
                </a:schemeClr>
              </a:solidFill>
            </a:endParaRPr>
          </a:p>
          <a:p>
            <a:endParaRPr lang="en-US" sz="2400" dirty="0">
              <a:solidFill>
                <a:schemeClr val="accent1">
                  <a:lumMod val="75000"/>
                </a:schemeClr>
              </a:solidFill>
            </a:endParaRPr>
          </a:p>
          <a:p>
            <a:r>
              <a:rPr lang="en-US" sz="2400" dirty="0">
                <a:solidFill>
                  <a:schemeClr val="accent1">
                    <a:lumMod val="75000"/>
                  </a:schemeClr>
                </a:solidFill>
              </a:rPr>
              <a:t>• Reduces the need for additional water since removing water from a river can impact fish and wildlife habitat </a:t>
            </a:r>
            <a:endParaRPr lang="en-US" sz="2400" dirty="0" smtClean="0">
              <a:solidFill>
                <a:schemeClr val="accent1">
                  <a:lumMod val="75000"/>
                </a:schemeClr>
              </a:solidFill>
            </a:endParaRPr>
          </a:p>
          <a:p>
            <a:endParaRPr lang="en-US" sz="2400" dirty="0">
              <a:solidFill>
                <a:schemeClr val="accent1">
                  <a:lumMod val="75000"/>
                </a:schemeClr>
              </a:solidFill>
            </a:endParaRPr>
          </a:p>
          <a:p>
            <a:r>
              <a:rPr lang="en-US" sz="2400" dirty="0">
                <a:solidFill>
                  <a:schemeClr val="accent1">
                    <a:lumMod val="75000"/>
                  </a:schemeClr>
                </a:solidFill>
              </a:rPr>
              <a:t>• Conserves energy since treating, moving, and cleaning water used in cities is energy intensive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0" y="1079014"/>
            <a:ext cx="5909509" cy="2363804"/>
          </a:xfrm>
          <a:prstGeom prst="rect">
            <a:avLst/>
          </a:prstGeom>
        </p:spPr>
      </p:pic>
    </p:spTree>
    <p:extLst>
      <p:ext uri="{BB962C8B-B14F-4D97-AF65-F5344CB8AC3E}">
        <p14:creationId xmlns:p14="http://schemas.microsoft.com/office/powerpoint/2010/main" val="975484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2"/>
            <a:ext cx="4730462" cy="685800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150" y="0"/>
            <a:ext cx="7543800" cy="6858000"/>
          </a:xfrm>
          <a:prstGeom prst="rect">
            <a:avLst/>
          </a:prstGeom>
        </p:spPr>
      </p:pic>
      <p:pic>
        <p:nvPicPr>
          <p:cNvPr id="7"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1"/>
            <a:ext cx="4777273" cy="692586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204" y="5233709"/>
            <a:ext cx="3762375" cy="1371600"/>
          </a:xfrm>
          <a:prstGeom prst="rect">
            <a:avLst/>
          </a:prstGeom>
        </p:spPr>
      </p:pic>
      <p:sp>
        <p:nvSpPr>
          <p:cNvPr id="11" name="TextBox 10"/>
          <p:cNvSpPr txBox="1"/>
          <p:nvPr/>
        </p:nvSpPr>
        <p:spPr>
          <a:xfrm>
            <a:off x="3724784" y="0"/>
            <a:ext cx="3253946" cy="1200329"/>
          </a:xfrm>
          <a:prstGeom prst="rect">
            <a:avLst/>
          </a:prstGeom>
          <a:noFill/>
        </p:spPr>
        <p:txBody>
          <a:bodyPr wrap="square" rtlCol="0">
            <a:spAutoFit/>
          </a:bodyPr>
          <a:lstStyle/>
          <a:p>
            <a:r>
              <a:rPr lang="en-US" sz="3600" dirty="0" smtClean="0">
                <a:solidFill>
                  <a:schemeClr val="accent1">
                    <a:lumMod val="75000"/>
                  </a:schemeClr>
                </a:solidFill>
              </a:rPr>
              <a:t>Water Sources in Texas</a:t>
            </a:r>
            <a:endParaRPr lang="en-US" sz="3600" dirty="0">
              <a:solidFill>
                <a:schemeClr val="accent1">
                  <a:lumMod val="75000"/>
                </a:schemeClr>
              </a:solidFill>
            </a:endParaRPr>
          </a:p>
        </p:txBody>
      </p:sp>
    </p:spTree>
    <p:extLst>
      <p:ext uri="{BB962C8B-B14F-4D97-AF65-F5344CB8AC3E}">
        <p14:creationId xmlns:p14="http://schemas.microsoft.com/office/powerpoint/2010/main" val="387541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7"/>
            <a:ext cx="10289684" cy="559215"/>
          </a:xfrm>
        </p:spPr>
        <p:txBody>
          <a:bodyPr>
            <a:noAutofit/>
          </a:bodyPr>
          <a:lstStyle/>
          <a:p>
            <a:r>
              <a:rPr lang="en-US" sz="4800" dirty="0" smtClean="0">
                <a:solidFill>
                  <a:schemeClr val="accent1">
                    <a:lumMod val="75000"/>
                  </a:schemeClr>
                </a:solidFill>
              </a:rPr>
              <a:t>Water Usage Per Year</a:t>
            </a:r>
            <a:endParaRPr lang="en-US" sz="4800" dirty="0">
              <a:solidFill>
                <a:schemeClr val="accent1">
                  <a:lumMod val="75000"/>
                </a:schemeClr>
              </a:solidFill>
            </a:endParaRPr>
          </a:p>
        </p:txBody>
      </p:sp>
      <p:pic>
        <p:nvPicPr>
          <p:cNvPr id="6" name="Content Placeholder 5"/>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48168"/>
          <a:stretch/>
        </p:blipFill>
        <p:spPr>
          <a:xfrm>
            <a:off x="1329870" y="2799580"/>
            <a:ext cx="9276224" cy="2406733"/>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107" y="1177732"/>
            <a:ext cx="5045750" cy="1621848"/>
          </a:xfrm>
          <a:prstGeom prst="rect">
            <a:avLst/>
          </a:prstGeom>
        </p:spPr>
      </p:pic>
      <p:sp>
        <p:nvSpPr>
          <p:cNvPr id="9" name="TextBox 8"/>
          <p:cNvSpPr txBox="1"/>
          <p:nvPr/>
        </p:nvSpPr>
        <p:spPr>
          <a:xfrm>
            <a:off x="1161223" y="5112994"/>
            <a:ext cx="10042236" cy="1015663"/>
          </a:xfrm>
          <a:prstGeom prst="rect">
            <a:avLst/>
          </a:prstGeom>
          <a:noFill/>
        </p:spPr>
        <p:txBody>
          <a:bodyPr wrap="square" rtlCol="0">
            <a:spAutoFit/>
          </a:bodyPr>
          <a:lstStyle/>
          <a:p>
            <a:r>
              <a:rPr lang="en-US" sz="6000" dirty="0" smtClean="0">
                <a:solidFill>
                  <a:schemeClr val="accent1">
                    <a:lumMod val="75000"/>
                  </a:schemeClr>
                </a:solidFill>
              </a:rPr>
              <a:t>That’s over 316 BILLION gallons!</a:t>
            </a:r>
            <a:endParaRPr lang="en-US" sz="6000" dirty="0">
              <a:solidFill>
                <a:schemeClr val="accent1">
                  <a:lumMod val="75000"/>
                </a:schemeClr>
              </a:solidFill>
            </a:endParaRPr>
          </a:p>
        </p:txBody>
      </p:sp>
      <p:sp>
        <p:nvSpPr>
          <p:cNvPr id="10" name="Right Arrow 9"/>
          <p:cNvSpPr/>
          <p:nvPr/>
        </p:nvSpPr>
        <p:spPr>
          <a:xfrm>
            <a:off x="7010400" y="3314032"/>
            <a:ext cx="1021492" cy="354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62778" y="5324263"/>
            <a:ext cx="798445" cy="593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7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737118"/>
            <a:ext cx="11980506" cy="59902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665" y="2898354"/>
            <a:ext cx="984432" cy="144971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097" y="2898354"/>
            <a:ext cx="984432" cy="144971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239" y="2898354"/>
            <a:ext cx="984432" cy="144971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381" y="2898354"/>
            <a:ext cx="984432" cy="144971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523" y="2898354"/>
            <a:ext cx="984432" cy="1449712"/>
          </a:xfrm>
          <a:prstGeom prst="rect">
            <a:avLst/>
          </a:prstGeom>
        </p:spPr>
      </p:pic>
    </p:spTree>
    <p:extLst>
      <p:ext uri="{BB962C8B-B14F-4D97-AF65-F5344CB8AC3E}">
        <p14:creationId xmlns:p14="http://schemas.microsoft.com/office/powerpoint/2010/main" val="169692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708" y="2810933"/>
            <a:ext cx="5267518" cy="3572934"/>
          </a:xfrm>
        </p:spPr>
        <p:txBody>
          <a:bodyPr>
            <a:normAutofit/>
          </a:bodyPr>
          <a:lstStyle/>
          <a:p>
            <a:r>
              <a:rPr lang="en-US" sz="7200" dirty="0" smtClean="0">
                <a:solidFill>
                  <a:schemeClr val="accent1">
                    <a:lumMod val="75000"/>
                  </a:schemeClr>
                </a:solidFill>
              </a:rPr>
              <a:t>How can you help?</a:t>
            </a:r>
            <a:endParaRPr lang="en-US" sz="7200" dirty="0">
              <a:solidFill>
                <a:schemeClr val="accent1">
                  <a:lumMod val="75000"/>
                </a:schemeClr>
              </a:solidFill>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6" y="428625"/>
            <a:ext cx="4367178" cy="59552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776" y="428625"/>
            <a:ext cx="5763381" cy="3025775"/>
          </a:xfrm>
          <a:prstGeom prst="rect">
            <a:avLst/>
          </a:prstGeom>
        </p:spPr>
      </p:pic>
    </p:spTree>
    <p:extLst>
      <p:ext uri="{BB962C8B-B14F-4D97-AF65-F5344CB8AC3E}">
        <p14:creationId xmlns:p14="http://schemas.microsoft.com/office/powerpoint/2010/main" val="3601837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V_Vr_xgrn0"/>
          <p:cNvPicPr>
            <a:picLocks noGrp="1" noRot="1" noChangeAspect="1"/>
          </p:cNvPicPr>
          <p:nvPr>
            <p:ph sz="quarter" idx="13"/>
            <a:videoFile r:link="rId1"/>
          </p:nvPr>
        </p:nvPicPr>
        <p:blipFill>
          <a:blip r:embed="rId4"/>
          <a:stretch>
            <a:fillRect/>
          </a:stretch>
        </p:blipFill>
        <p:spPr>
          <a:xfrm>
            <a:off x="549793" y="226631"/>
            <a:ext cx="11092414" cy="6239483"/>
          </a:xfrm>
          <a:prstGeom prst="rect">
            <a:avLst/>
          </a:prstGeom>
        </p:spPr>
      </p:pic>
    </p:spTree>
    <p:extLst>
      <p:ext uri="{BB962C8B-B14F-4D97-AF65-F5344CB8AC3E}">
        <p14:creationId xmlns:p14="http://schemas.microsoft.com/office/powerpoint/2010/main" val="746377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7" y="1469497"/>
            <a:ext cx="4546600" cy="4546600"/>
          </a:xfrm>
        </p:spPr>
      </p:pic>
      <p:sp>
        <p:nvSpPr>
          <p:cNvPr id="5" name="Title 1"/>
          <p:cNvSpPr>
            <a:spLocks noGrp="1"/>
          </p:cNvSpPr>
          <p:nvPr>
            <p:ph type="title"/>
          </p:nvPr>
        </p:nvSpPr>
        <p:spPr>
          <a:xfrm>
            <a:off x="913776" y="618517"/>
            <a:ext cx="10289684" cy="559215"/>
          </a:xfrm>
        </p:spPr>
        <p:txBody>
          <a:bodyPr>
            <a:noAutofit/>
          </a:bodyPr>
          <a:lstStyle/>
          <a:p>
            <a:r>
              <a:rPr lang="en-US" sz="4800" dirty="0" smtClean="0">
                <a:solidFill>
                  <a:schemeClr val="accent1">
                    <a:lumMod val="75000"/>
                  </a:schemeClr>
                </a:solidFill>
              </a:rPr>
              <a:t>Student centers</a:t>
            </a:r>
            <a:endParaRPr lang="en-US" sz="4800" dirty="0">
              <a:solidFill>
                <a:schemeClr val="accent1">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860" y="1469497"/>
            <a:ext cx="4546600" cy="4546600"/>
          </a:xfrm>
          <a:prstGeom prst="rect">
            <a:avLst/>
          </a:prstGeom>
        </p:spPr>
      </p:pic>
    </p:spTree>
    <p:extLst>
      <p:ext uri="{BB962C8B-B14F-4D97-AF65-F5344CB8AC3E}">
        <p14:creationId xmlns:p14="http://schemas.microsoft.com/office/powerpoint/2010/main" val="4094824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solidFill>
                  <a:schemeClr val="accent1">
                    <a:lumMod val="75000"/>
                  </a:schemeClr>
                </a:solidFill>
              </a:rPr>
              <a:t>5 Easy Water Saving Tips</a:t>
            </a:r>
          </a:p>
        </p:txBody>
      </p:sp>
      <p:sp>
        <p:nvSpPr>
          <p:cNvPr id="60419" name="Rectangle 3"/>
          <p:cNvSpPr>
            <a:spLocks noGrp="1" noChangeArrowheads="1"/>
          </p:cNvSpPr>
          <p:nvPr>
            <p:ph sz="quarter" idx="13"/>
          </p:nvPr>
        </p:nvSpPr>
        <p:spPr>
          <a:xfrm>
            <a:off x="2057400" y="1600200"/>
            <a:ext cx="8229600" cy="4724400"/>
          </a:xfrm>
          <a:prstGeom prst="rect">
            <a:avLst/>
          </a:prstGeom>
        </p:spPr>
        <p:txBody>
          <a:bodyPr/>
          <a:lstStyle/>
          <a:p>
            <a:r>
              <a:rPr lang="en-US" altLang="en-US" sz="4500" dirty="0">
                <a:solidFill>
                  <a:srgbClr val="FF0000"/>
                </a:solidFill>
              </a:rPr>
              <a:t>W</a:t>
            </a:r>
            <a:r>
              <a:rPr lang="en-US" altLang="en-US" sz="2800" dirty="0">
                <a:solidFill>
                  <a:schemeClr val="accent1">
                    <a:lumMod val="75000"/>
                  </a:schemeClr>
                </a:solidFill>
              </a:rPr>
              <a:t>ash laundry &amp; dishes with full loads</a:t>
            </a:r>
          </a:p>
          <a:p>
            <a:r>
              <a:rPr lang="en-US" altLang="en-US" sz="4500" dirty="0">
                <a:solidFill>
                  <a:srgbClr val="FF0000"/>
                </a:solidFill>
              </a:rPr>
              <a:t>A</a:t>
            </a:r>
            <a:r>
              <a:rPr lang="en-US" altLang="en-US" sz="2800" dirty="0">
                <a:solidFill>
                  <a:schemeClr val="accent1">
                    <a:lumMod val="75000"/>
                  </a:schemeClr>
                </a:solidFill>
              </a:rPr>
              <a:t>lways turn off running water</a:t>
            </a:r>
          </a:p>
          <a:p>
            <a:r>
              <a:rPr lang="en-US" altLang="en-US" sz="4500" dirty="0">
                <a:solidFill>
                  <a:srgbClr val="FF0000"/>
                </a:solidFill>
              </a:rPr>
              <a:t>T</a:t>
            </a:r>
            <a:r>
              <a:rPr lang="en-US" altLang="en-US" sz="2800" dirty="0">
                <a:solidFill>
                  <a:schemeClr val="accent1">
                    <a:lumMod val="75000"/>
                  </a:schemeClr>
                </a:solidFill>
              </a:rPr>
              <a:t>ake shorter showers</a:t>
            </a:r>
          </a:p>
          <a:p>
            <a:r>
              <a:rPr lang="en-US" altLang="en-US" sz="4500" dirty="0">
                <a:solidFill>
                  <a:srgbClr val="FF0000"/>
                </a:solidFill>
              </a:rPr>
              <a:t>E</a:t>
            </a:r>
            <a:r>
              <a:rPr lang="en-US" altLang="en-US" sz="2800" dirty="0">
                <a:solidFill>
                  <a:schemeClr val="accent1">
                    <a:lumMod val="75000"/>
                  </a:schemeClr>
                </a:solidFill>
              </a:rPr>
              <a:t>liminate any and all leaks</a:t>
            </a:r>
            <a:endParaRPr lang="en-US" altLang="en-US" dirty="0">
              <a:solidFill>
                <a:schemeClr val="accent1">
                  <a:lumMod val="75000"/>
                </a:schemeClr>
              </a:solidFill>
            </a:endParaRPr>
          </a:p>
          <a:p>
            <a:r>
              <a:rPr lang="en-US" altLang="en-US" sz="4500" dirty="0">
                <a:solidFill>
                  <a:srgbClr val="FF0000"/>
                </a:solidFill>
              </a:rPr>
              <a:t>R</a:t>
            </a:r>
            <a:r>
              <a:rPr lang="en-US" altLang="en-US" sz="2800" dirty="0">
                <a:solidFill>
                  <a:schemeClr val="accent1">
                    <a:lumMod val="75000"/>
                  </a:schemeClr>
                </a:solidFill>
              </a:rPr>
              <a:t>educe the flow of toilets &amp; showerheads</a:t>
            </a:r>
          </a:p>
        </p:txBody>
      </p:sp>
    </p:spTree>
    <p:extLst>
      <p:ext uri="{BB962C8B-B14F-4D97-AF65-F5344CB8AC3E}">
        <p14:creationId xmlns:p14="http://schemas.microsoft.com/office/powerpoint/2010/main" val="31515162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0419">
                                            <p:txEl>
                                              <p:pRg st="0" end="0"/>
                                            </p:txEl>
                                          </p:spTgt>
                                        </p:tgtEl>
                                        <p:attrNameLst>
                                          <p:attrName>style.visibility</p:attrName>
                                        </p:attrNameLst>
                                      </p:cBhvr>
                                      <p:to>
                                        <p:strVal val="visible"/>
                                      </p:to>
                                    </p:set>
                                    <p:animEffect transition="in" filter="fade">
                                      <p:cBhvr>
                                        <p:cTn id="14" dur="500"/>
                                        <p:tgtEl>
                                          <p:spTgt spid="60419">
                                            <p:txEl>
                                              <p:pRg st="0" end="0"/>
                                            </p:txEl>
                                          </p:spTgt>
                                        </p:tgtEl>
                                      </p:cBhvr>
                                    </p:animEffect>
                                    <p:anim calcmode="lin" valueType="num">
                                      <p:cBhvr>
                                        <p:cTn id="15"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04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0419">
                                            <p:txEl>
                                              <p:pRg st="1" end="1"/>
                                            </p:txEl>
                                          </p:spTgt>
                                        </p:tgtEl>
                                        <p:attrNameLst>
                                          <p:attrName>style.visibility</p:attrName>
                                        </p:attrNameLst>
                                      </p:cBhvr>
                                      <p:to>
                                        <p:strVal val="visible"/>
                                      </p:to>
                                    </p:set>
                                    <p:animEffect transition="in" filter="fade">
                                      <p:cBhvr>
                                        <p:cTn id="21" dur="500"/>
                                        <p:tgtEl>
                                          <p:spTgt spid="60419">
                                            <p:txEl>
                                              <p:pRg st="1" end="1"/>
                                            </p:txEl>
                                          </p:spTgt>
                                        </p:tgtEl>
                                      </p:cBhvr>
                                    </p:animEffect>
                                    <p:anim calcmode="lin" valueType="num">
                                      <p:cBhvr>
                                        <p:cTn id="22"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04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0419">
                                            <p:txEl>
                                              <p:pRg st="2" end="2"/>
                                            </p:txEl>
                                          </p:spTgt>
                                        </p:tgtEl>
                                        <p:attrNameLst>
                                          <p:attrName>style.visibility</p:attrName>
                                        </p:attrNameLst>
                                      </p:cBhvr>
                                      <p:to>
                                        <p:strVal val="visible"/>
                                      </p:to>
                                    </p:set>
                                    <p:animEffect transition="in" filter="fade">
                                      <p:cBhvr>
                                        <p:cTn id="28" dur="500"/>
                                        <p:tgtEl>
                                          <p:spTgt spid="60419">
                                            <p:txEl>
                                              <p:pRg st="2" end="2"/>
                                            </p:txEl>
                                          </p:spTgt>
                                        </p:tgtEl>
                                      </p:cBhvr>
                                    </p:animEffect>
                                    <p:anim calcmode="lin" valueType="num">
                                      <p:cBhvr>
                                        <p:cTn id="2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04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0419">
                                            <p:txEl>
                                              <p:pRg st="3" end="3"/>
                                            </p:txEl>
                                          </p:spTgt>
                                        </p:tgtEl>
                                        <p:attrNameLst>
                                          <p:attrName>style.visibility</p:attrName>
                                        </p:attrNameLst>
                                      </p:cBhvr>
                                      <p:to>
                                        <p:strVal val="visible"/>
                                      </p:to>
                                    </p:set>
                                    <p:animEffect transition="in" filter="fade">
                                      <p:cBhvr>
                                        <p:cTn id="35" dur="500"/>
                                        <p:tgtEl>
                                          <p:spTgt spid="60419">
                                            <p:txEl>
                                              <p:pRg st="3" end="3"/>
                                            </p:txEl>
                                          </p:spTgt>
                                        </p:tgtEl>
                                      </p:cBhvr>
                                    </p:animEffect>
                                    <p:anim calcmode="lin" valueType="num">
                                      <p:cBhvr>
                                        <p:cTn id="36"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04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0419">
                                            <p:txEl>
                                              <p:pRg st="4" end="4"/>
                                            </p:txEl>
                                          </p:spTgt>
                                        </p:tgtEl>
                                        <p:attrNameLst>
                                          <p:attrName>style.visibility</p:attrName>
                                        </p:attrNameLst>
                                      </p:cBhvr>
                                      <p:to>
                                        <p:strVal val="visible"/>
                                      </p:to>
                                    </p:set>
                                    <p:animEffect transition="in" filter="fade">
                                      <p:cBhvr>
                                        <p:cTn id="42" dur="500"/>
                                        <p:tgtEl>
                                          <p:spTgt spid="60419">
                                            <p:txEl>
                                              <p:pRg st="4" end="4"/>
                                            </p:txEl>
                                          </p:spTgt>
                                        </p:tgtEl>
                                      </p:cBhvr>
                                    </p:animEffect>
                                    <p:anim calcmode="lin" valueType="num">
                                      <p:cBhvr>
                                        <p:cTn id="43"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604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B1FE6133AD941A5BF57851F2A1B87" ma:contentTypeVersion="0" ma:contentTypeDescription="Create a new document." ma:contentTypeScope="" ma:versionID="6d8e1dee61072dd92d76e5ac4b3b29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EC2CBD-3836-4D5A-AD97-B9497326230E}"/>
</file>

<file path=customXml/itemProps2.xml><?xml version="1.0" encoding="utf-8"?>
<ds:datastoreItem xmlns:ds="http://schemas.openxmlformats.org/officeDocument/2006/customXml" ds:itemID="{0DBE22F8-A41F-4231-8701-19221A1E7794}"/>
</file>

<file path=customXml/itemProps3.xml><?xml version="1.0" encoding="utf-8"?>
<ds:datastoreItem xmlns:ds="http://schemas.openxmlformats.org/officeDocument/2006/customXml" ds:itemID="{D99D5EFD-FDAD-41FA-9B4C-29404B761468}"/>
</file>

<file path=docProps/app.xml><?xml version="1.0" encoding="utf-8"?>
<Properties xmlns="http://schemas.openxmlformats.org/officeDocument/2006/extended-properties" xmlns:vt="http://schemas.openxmlformats.org/officeDocument/2006/docPropsVTypes">
  <Template>TM04033925[[fn=Droplet]]</Template>
  <TotalTime>139</TotalTime>
  <Words>439</Words>
  <Application>Microsoft Office PowerPoint</Application>
  <PresentationFormat>Widescreen</PresentationFormat>
  <Paragraphs>92</Paragraphs>
  <Slides>11</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 Cen MT</vt:lpstr>
      <vt:lpstr>Droplet</vt:lpstr>
      <vt:lpstr>Student Centers sustainability  Lunch and learn:  water conservation</vt:lpstr>
      <vt:lpstr>Why does water conservation matter?</vt:lpstr>
      <vt:lpstr>PowerPoint Presentation</vt:lpstr>
      <vt:lpstr>Water Usage Per Year</vt:lpstr>
      <vt:lpstr>PowerPoint Presentation</vt:lpstr>
      <vt:lpstr>How can you help?</vt:lpstr>
      <vt:lpstr>PowerPoint Presentation</vt:lpstr>
      <vt:lpstr>Student centers</vt:lpstr>
      <vt:lpstr>5 Easy Water Saving Tips</vt:lpstr>
      <vt:lpstr>Sustainability contest and upcoming events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Mendoza, Michael J</dc:creator>
  <cp:lastModifiedBy>Trevino, Andrea</cp:lastModifiedBy>
  <cp:revision>22</cp:revision>
  <dcterms:created xsi:type="dcterms:W3CDTF">2016-12-08T15:22:22Z</dcterms:created>
  <dcterms:modified xsi:type="dcterms:W3CDTF">2017-01-30T23:33:16Z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0x010100694B1FE6133AD941A5BF57851F2A1B87</vt:lpwstr>
  </property>
</Properties>
</file>